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81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9" r:id="rId29"/>
    <p:sldId id="290" r:id="rId30"/>
    <p:sldId id="286" r:id="rId31"/>
    <p:sldId id="288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7" autoAdjust="0"/>
    <p:restoredTop sz="94444" autoAdjust="0"/>
  </p:normalViewPr>
  <p:slideViewPr>
    <p:cSldViewPr>
      <p:cViewPr varScale="1">
        <p:scale>
          <a:sx n="106" d="100"/>
          <a:sy n="106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525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733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225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://www.flickr.com/photos/gsfc/4384863741/" TargetMode="External"/><Relationship Id="rId18" Type="http://schemas.openxmlformats.org/officeDocument/2006/relationships/hyperlink" Target="http://creativecommons.org/licenses/by/3.0/deed.en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hyperlink" Target="http://commons.wikimedia.org/w/index.php?title=User:Maddox2&amp;action=edit&amp;redlink=1" TargetMode="External"/><Relationship Id="rId17" Type="http://schemas.openxmlformats.org/officeDocument/2006/relationships/hyperlink" Target="http://commons.wikimedia.org/wiki/User:Sandstein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commons.wikimedia.org/wiki/File:SAM_PC_1_-_Levelling_instrument_Kern+Co._189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hyperlink" Target="http://commons.wikimedia.org/wiki/File:GRACE_globe_animation.gif" TargetMode="External"/><Relationship Id="rId5" Type="http://schemas.openxmlformats.org/officeDocument/2006/relationships/hyperlink" Target="http://commons.wikimedia.org/wiki/File:Poseidon.graphic.jpg" TargetMode="External"/><Relationship Id="rId15" Type="http://schemas.openxmlformats.org/officeDocument/2006/relationships/image" Target="../media/image16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hyperlink" Target="http://creativecommons.org/licenses/by/2.0/deed.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Γεωδαισία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19572" y="2780928"/>
            <a:ext cx="7704856" cy="2586197"/>
          </a:xfrm>
        </p:spPr>
        <p:txBody>
          <a:bodyPr>
            <a:normAutofit fontScale="85000" lnSpcReduction="20000"/>
          </a:bodyPr>
          <a:lstStyle/>
          <a:p>
            <a:r>
              <a:rPr lang="el-GR" sz="2800" b="1" dirty="0"/>
              <a:t>Ενότητα 11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Χωροστάθμηση GNSS – </a:t>
            </a:r>
            <a:br>
              <a:rPr lang="el-GR" sz="2800" dirty="0"/>
            </a:br>
            <a:r>
              <a:rPr lang="el-GR" sz="2800" dirty="0"/>
              <a:t>(Η αρχή του τέλους της κλασικής χωροστάθμησης;)</a:t>
            </a:r>
          </a:p>
          <a:p>
            <a:endParaRPr lang="en-US" sz="2800" dirty="0"/>
          </a:p>
          <a:p>
            <a:r>
              <a:rPr lang="el-GR" sz="2400" dirty="0"/>
              <a:t>Βασίλης Δ. </a:t>
            </a:r>
            <a:r>
              <a:rPr lang="el-GR" sz="2400" dirty="0" err="1"/>
              <a:t>Ανδριτσάνος</a:t>
            </a:r>
            <a:endParaRPr lang="el-GR" sz="2400" dirty="0"/>
          </a:p>
          <a:p>
            <a:r>
              <a:rPr lang="el-GR" sz="2400" dirty="0"/>
              <a:t>Δρ. Αγρονόμος - Τοπογράφος Μηχανικός ΑΠΘ</a:t>
            </a:r>
          </a:p>
          <a:p>
            <a:pPr fontAlgn="auto">
              <a:spcAft>
                <a:spcPts val="0"/>
              </a:spcAft>
            </a:pPr>
            <a:r>
              <a:rPr lang="el-GR" sz="2400" dirty="0"/>
              <a:t>Επίκουρος Καθηγητής ΤΕΙ </a:t>
            </a:r>
            <a:r>
              <a:rPr lang="el-GR" sz="2400" dirty="0" smtClean="0"/>
              <a:t>Αθήνας</a:t>
            </a:r>
            <a:endParaRPr lang="en-US" sz="2400" dirty="0" smtClean="0"/>
          </a:p>
          <a:p>
            <a:pPr fontAlgn="auto">
              <a:spcAft>
                <a:spcPts val="0"/>
              </a:spcAft>
            </a:pPr>
            <a:r>
              <a:rPr lang="el-GR" sz="2400" dirty="0" smtClean="0"/>
              <a:t>Τμήμα </a:t>
            </a:r>
            <a:r>
              <a:rPr lang="el-GR" sz="2400" dirty="0"/>
              <a:t>Πολιτικών Μηχανικών ΤΕ </a:t>
            </a:r>
          </a:p>
          <a:p>
            <a:pPr fontAlgn="auto">
              <a:spcAft>
                <a:spcPts val="0"/>
              </a:spcAft>
            </a:pPr>
            <a:r>
              <a:rPr lang="el-GR" sz="2400" dirty="0"/>
              <a:t>Κατεύθυνση Μηχανικών Τοπογραφίας &amp; </a:t>
            </a:r>
            <a:r>
              <a:rPr lang="el-GR" sz="2400" dirty="0" err="1"/>
              <a:t>Γεωπληροφορικής</a:t>
            </a:r>
            <a:r>
              <a:rPr lang="el-GR" sz="2400" dirty="0"/>
              <a:t> ΤΕ</a:t>
            </a:r>
          </a:p>
          <a:p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4453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600" dirty="0"/>
              <a:t>Πρακτικές εφαρμογές στην </a:t>
            </a:r>
            <a:r>
              <a:rPr lang="el-GR" sz="3600" dirty="0" smtClean="0"/>
              <a:t>Τοπογραφική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καθημερινότητα</a:t>
            </a:r>
            <a:r>
              <a:rPr lang="en-US" dirty="0" smtClean="0"/>
              <a:t> </a:t>
            </a:r>
            <a:r>
              <a:rPr lang="en-US" sz="2800" b="0" dirty="0" smtClean="0"/>
              <a:t>(1 </a:t>
            </a:r>
            <a:r>
              <a:rPr lang="el-GR" sz="2800" b="0" dirty="0" smtClean="0"/>
              <a:t>από</a:t>
            </a:r>
            <a:r>
              <a:rPr lang="en-US" sz="2800" b="0" dirty="0" smtClean="0"/>
              <a:t> 11)</a:t>
            </a:r>
            <a:endParaRPr lang="el-GR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424936" cy="50405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sz="2400" u="sng" dirty="0" smtClean="0"/>
                  <a:t>ΠΕΡΙΠΤΩΣΗ 1η</a:t>
                </a:r>
                <a:r>
                  <a:rPr lang="el-GR" sz="2400" dirty="0" smtClean="0"/>
                  <a:t>: Μέτρηση του h, πληροφορία για το N από χάρτη ή μοντέλο, καμία γνώση Η</a:t>
                </a:r>
                <a:r>
                  <a:rPr lang="en-US" sz="2400" dirty="0" smtClean="0"/>
                  <a:t>.</a:t>
                </a:r>
                <a:endParaRPr lang="el-GR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𝐺𝑛𝑆𝑆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  <m:groupChr>
                        <m:groupChrPr>
                          <m:chr m:val="⇒"/>
                          <m:vertJc m:val="bot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𝐺𝑁𝑆𝑆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Ακρίβειες ανάλογες των ακριβειών της πληροφορίας για το </a:t>
                </a:r>
                <a:r>
                  <a:rPr lang="el-GR" sz="2400" dirty="0" smtClean="0"/>
                  <a:t>Ν</a:t>
                </a:r>
                <a:r>
                  <a:rPr lang="en-US" sz="2400" dirty="0" smtClean="0"/>
                  <a:t>,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0.30 m – 1 m ακρίβειες: κατάλληλες μόνο για κάποιες χαρτογραφικές </a:t>
                </a:r>
                <a:r>
                  <a:rPr lang="el-GR" sz="2400" dirty="0" smtClean="0"/>
                  <a:t>εφαρμογές</a:t>
                </a:r>
                <a:r>
                  <a:rPr lang="en-US" sz="2400" dirty="0" smtClean="0"/>
                  <a:t>,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Καλύτερες ακρίβειες με τη χρήση τοπικών μοντέλων γεωειδούς στην περιοχή των </a:t>
                </a:r>
                <a:r>
                  <a:rPr lang="el-GR" sz="2400" dirty="0" smtClean="0"/>
                  <a:t>μετρήσεων</a:t>
                </a:r>
                <a:r>
                  <a:rPr lang="en-US" sz="2400" dirty="0" smtClean="0"/>
                  <a:t>,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Εφαρμογή στον υπολογισμό υψομετρικών </a:t>
                </a:r>
                <a:r>
                  <a:rPr lang="el-GR" sz="2400" dirty="0" smtClean="0"/>
                  <a:t>διαφορών</a:t>
                </a:r>
                <a:r>
                  <a:rPr lang="en-US" sz="2400" dirty="0" smtClean="0"/>
                  <a:t>.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424936" cy="5040560"/>
              </a:xfrm>
              <a:blipFill rotWithShape="1">
                <a:blip r:embed="rId2" cstate="print"/>
                <a:stretch>
                  <a:fillRect l="-1158" t="-1693" r="-15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0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600" dirty="0"/>
              <a:t>Πρακτικές εφαρμογές στην </a:t>
            </a:r>
            <a:r>
              <a:rPr lang="el-GR" sz="3600" dirty="0" smtClean="0"/>
              <a:t>Τοπογραφική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l-GR" sz="3600" dirty="0" smtClean="0"/>
              <a:t>καθημερινότητα </a:t>
            </a:r>
            <a:r>
              <a:rPr lang="el-GR" sz="2800" b="0" dirty="0" smtClean="0"/>
              <a:t>(2 από</a:t>
            </a:r>
            <a:r>
              <a:rPr lang="en-US" sz="2800" b="0" dirty="0" smtClean="0"/>
              <a:t> 11)</a:t>
            </a:r>
            <a:endParaRPr lang="el-GR" sz="28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18356" y="1556792"/>
                <a:ext cx="8507288" cy="49685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400" u="sng" dirty="0" smtClean="0"/>
                  <a:t>ΠΕΡΙΠΤΩΣΗ 2η</a:t>
                </a:r>
                <a:r>
                  <a:rPr lang="el-GR" sz="2400" dirty="0" smtClean="0"/>
                  <a:t>: Μέτρηση του h, καμία πληροφορία για το N, πληροφορία ορθομετρικών υψομέτρων Η</a:t>
                </a:r>
                <a:r>
                  <a:rPr lang="en-US" sz="2400" dirty="0" smtClean="0"/>
                  <a:t>.</a:t>
                </a:r>
                <a:endParaRPr lang="el-GR" sz="2400" dirty="0" smtClean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Μετρήσεις του h σε αρκετά σημεία γνωστού </a:t>
                </a:r>
                <a:r>
                  <a:rPr lang="el-GR" sz="2400" dirty="0" smtClean="0"/>
                  <a:t>H</a:t>
                </a:r>
                <a:r>
                  <a:rPr lang="en-US" sz="2400" dirty="0" smtClean="0"/>
                  <a:t>,</a:t>
                </a:r>
                <a:endParaRPr lang="el-GR" sz="2400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Προσέγγιση της επιφάνειας του γεωειδούς με παρεμβολή </a:t>
                </a:r>
                <a:r>
                  <a:rPr lang="el-GR" sz="2400" dirty="0" err="1"/>
                  <a:t>επιφανειας</a:t>
                </a:r>
                <a:r>
                  <a:rPr lang="el-GR" sz="2400" dirty="0"/>
                  <a:t> επιπέδου ή 2ου βαθμού ή σημειακή </a:t>
                </a:r>
                <a:r>
                  <a:rPr lang="el-GR" sz="2400" dirty="0" smtClean="0"/>
                  <a:t>προσαρμογή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sz="2400" dirty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𝐺𝑃𝑆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𝐿𝐸𝑉</m:t>
                              </m:r>
                            </m:e>
                          </m:d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l-GR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𝐺𝑃𝑆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𝐿𝐸𝑉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Sup>
                        <m:sSubSup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3000"/>
                  </a:spcBef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356" y="1556792"/>
                <a:ext cx="8507288" cy="4968552"/>
              </a:xfrm>
              <a:blipFill rotWithShape="1">
                <a:blip r:embed="rId2" cstate="print"/>
                <a:stretch>
                  <a:fillRect l="-1074" t="-9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73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Πρακτικές εφαρμογές στην Τοπογραφική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>καθημερινότητα </a:t>
            </a:r>
            <a:r>
              <a:rPr lang="el-GR" sz="2800" b="0" dirty="0" smtClean="0">
                <a:solidFill>
                  <a:prstClr val="black"/>
                </a:solidFill>
              </a:rPr>
              <a:t>(</a:t>
            </a:r>
            <a:r>
              <a:rPr lang="en-US" sz="2800" b="0" dirty="0" smtClean="0">
                <a:solidFill>
                  <a:prstClr val="black"/>
                </a:solidFill>
              </a:rPr>
              <a:t>3</a:t>
            </a:r>
            <a:r>
              <a:rPr lang="el-GR" sz="2800" b="0" dirty="0" smtClean="0">
                <a:solidFill>
                  <a:prstClr val="black"/>
                </a:solidFill>
              </a:rPr>
              <a:t> </a:t>
            </a:r>
            <a:r>
              <a:rPr lang="el-GR" sz="2800" b="0" dirty="0">
                <a:solidFill>
                  <a:prstClr val="black"/>
                </a:solidFill>
              </a:rPr>
              <a:t>από</a:t>
            </a:r>
            <a:r>
              <a:rPr lang="en-US" sz="2800" b="0" dirty="0">
                <a:solidFill>
                  <a:prstClr val="black"/>
                </a:solidFill>
              </a:rPr>
              <a:t> 11)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Θεώρηση ομαλής επιφάνειας γεωειδούς: μικρές (15 </a:t>
            </a:r>
            <a:r>
              <a:rPr lang="el-GR" sz="2400" dirty="0" err="1"/>
              <a:t>km</a:t>
            </a:r>
            <a:r>
              <a:rPr lang="el-GR" sz="2400" dirty="0"/>
              <a:t> x 15 </a:t>
            </a:r>
            <a:r>
              <a:rPr lang="el-GR" sz="2400" dirty="0" err="1"/>
              <a:t>km</a:t>
            </a:r>
            <a:r>
              <a:rPr lang="el-GR" sz="2400" dirty="0"/>
              <a:t>) περιοχές </a:t>
            </a:r>
            <a:r>
              <a:rPr lang="el-GR" sz="2400" dirty="0" smtClean="0"/>
              <a:t>εφαρμογής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Αξιολόγηση της ποιότητας του </a:t>
            </a:r>
            <a:r>
              <a:rPr lang="el-GR" sz="2400" dirty="0" smtClean="0"/>
              <a:t>μετασχηματισμού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Σημεία μετρήσεων καλά κατανεμημένα στην </a:t>
            </a:r>
            <a:r>
              <a:rPr lang="el-GR" sz="2400" dirty="0" smtClean="0"/>
              <a:t>περιοχή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Περίπτωση εφαρμογής </a:t>
            </a:r>
            <a:r>
              <a:rPr lang="el-GR" sz="2400" dirty="0" smtClean="0"/>
              <a:t>HEPOS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Εφαρμογή των εκτιμήσεων των συντελεστών </a:t>
            </a:r>
            <a:r>
              <a:rPr lang="el-GR" sz="2400" dirty="0" smtClean="0"/>
              <a:t>α</a:t>
            </a:r>
            <a:r>
              <a:rPr lang="en-US" sz="2400" baseline="-25000" dirty="0" smtClean="0"/>
              <a:t>j</a:t>
            </a:r>
            <a:r>
              <a:rPr lang="el-GR" sz="2400" dirty="0" smtClean="0"/>
              <a:t> </a:t>
            </a:r>
            <a:r>
              <a:rPr lang="el-GR" sz="2400" dirty="0"/>
              <a:t>στις υπόλοιπες μετρήσεις GNSS στην περιοχή </a:t>
            </a:r>
            <a:r>
              <a:rPr lang="el-GR" sz="2400" dirty="0" smtClean="0"/>
              <a:t>εφαρμογών</a:t>
            </a:r>
            <a:r>
              <a:rPr lang="en-US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54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Πρακτικές εφαρμογές στην Τοπογραφική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>καθημερινότητα </a:t>
            </a:r>
            <a:r>
              <a:rPr lang="el-GR" sz="2800" b="0" dirty="0" smtClean="0">
                <a:solidFill>
                  <a:prstClr val="black"/>
                </a:solidFill>
              </a:rPr>
              <a:t>(</a:t>
            </a:r>
            <a:r>
              <a:rPr lang="en-US" sz="2800" b="0" dirty="0" smtClean="0">
                <a:solidFill>
                  <a:prstClr val="black"/>
                </a:solidFill>
              </a:rPr>
              <a:t>4</a:t>
            </a:r>
            <a:r>
              <a:rPr lang="el-GR" sz="2800" b="0" dirty="0" smtClean="0">
                <a:solidFill>
                  <a:prstClr val="black"/>
                </a:solidFill>
              </a:rPr>
              <a:t> </a:t>
            </a:r>
            <a:r>
              <a:rPr lang="el-GR" sz="2800" b="0" dirty="0">
                <a:solidFill>
                  <a:prstClr val="black"/>
                </a:solidFill>
              </a:rPr>
              <a:t>από</a:t>
            </a:r>
            <a:r>
              <a:rPr lang="en-US" sz="2800" b="0" dirty="0">
                <a:solidFill>
                  <a:prstClr val="black"/>
                </a:solidFill>
              </a:rPr>
              <a:t> 11)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2400"/>
              </a:spcBef>
            </a:pPr>
            <a:r>
              <a:rPr lang="el-GR" sz="2400" u="sng" dirty="0"/>
              <a:t>ΠΕΡΙΠΤΩΣΗ 2η</a:t>
            </a:r>
            <a:r>
              <a:rPr lang="el-GR" sz="2400" dirty="0"/>
              <a:t>: Προσδιορισμός υψομέτρων με το GPS για Χαρτογραφικές εφαρμογές (</a:t>
            </a:r>
            <a:r>
              <a:rPr lang="el-GR" sz="2400" dirty="0" err="1"/>
              <a:t>Ανδριτσάνος</a:t>
            </a:r>
            <a:r>
              <a:rPr lang="el-GR" sz="2400" dirty="0"/>
              <a:t>, Β.Δ. κ.α., 4ο Εθνικό Συνέδριο Χαρτογραφίας, Καστοριά, 1997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2400"/>
              </a:spcBef>
            </a:pPr>
            <a:r>
              <a:rPr lang="el-GR" sz="2400" dirty="0"/>
              <a:t>Προσέγγιση συντελεστών μετασχηματισμού με 4 γνωστά σημεία (αρχή, μέση και τέλος της όδευσης): </a:t>
            </a:r>
            <a:r>
              <a:rPr lang="el-GR" sz="2400" dirty="0" err="1"/>
              <a:t>μ.τ.σ.</a:t>
            </a:r>
            <a:r>
              <a:rPr lang="el-GR" sz="2400" dirty="0"/>
              <a:t> μετασχηματισμού 6.3 </a:t>
            </a:r>
            <a:r>
              <a:rPr lang="el-GR" sz="2400" dirty="0" smtClean="0"/>
              <a:t>mm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2400"/>
              </a:spcBef>
            </a:pPr>
            <a:r>
              <a:rPr lang="el-GR" sz="2400" dirty="0"/>
              <a:t>Εφαρμογή </a:t>
            </a:r>
            <a:r>
              <a:rPr lang="el-GR" sz="2400" dirty="0" err="1"/>
              <a:t>συνορθωμένων</a:t>
            </a:r>
            <a:r>
              <a:rPr lang="el-GR" sz="2400" dirty="0"/>
              <a:t> συντελεστών στα υπόλοιπα σημεία της όδευσης (~ 10 </a:t>
            </a:r>
            <a:r>
              <a:rPr lang="el-GR" sz="2400" dirty="0" err="1"/>
              <a:t>km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2400"/>
              </a:spcBef>
            </a:pPr>
            <a:r>
              <a:rPr lang="el-GR" sz="2400" dirty="0"/>
              <a:t>Διαφορές της τάξης 1 – 3 cm στα μη κοινά </a:t>
            </a:r>
            <a:r>
              <a:rPr lang="el-GR" sz="2400" dirty="0" smtClean="0"/>
              <a:t>σημεία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54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5032"/>
            <a:ext cx="9144000" cy="908720"/>
          </a:xfrm>
        </p:spPr>
        <p:txBody>
          <a:bodyPr>
            <a:noAutofit/>
          </a:bodyPr>
          <a:lstStyle/>
          <a:p>
            <a:r>
              <a:rPr lang="el-GR" sz="3200" dirty="0">
                <a:solidFill>
                  <a:prstClr val="black"/>
                </a:solidFill>
              </a:rPr>
              <a:t>Πρακτικές εφαρμογές στην Τοπογραφική</a:t>
            </a: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l-GR" sz="3200" dirty="0">
                <a:solidFill>
                  <a:prstClr val="black"/>
                </a:solidFill>
              </a:rPr>
              <a:t>καθημερινότητα </a:t>
            </a:r>
            <a:r>
              <a:rPr lang="el-GR" sz="2400" b="0" dirty="0" smtClean="0">
                <a:solidFill>
                  <a:prstClr val="black"/>
                </a:solidFill>
              </a:rPr>
              <a:t>(</a:t>
            </a:r>
            <a:r>
              <a:rPr lang="en-US" sz="2400" b="0" dirty="0" smtClean="0">
                <a:solidFill>
                  <a:prstClr val="black"/>
                </a:solidFill>
              </a:rPr>
              <a:t>5</a:t>
            </a:r>
            <a:r>
              <a:rPr lang="el-GR" sz="2400" b="0" dirty="0" smtClean="0">
                <a:solidFill>
                  <a:prstClr val="black"/>
                </a:solidFill>
              </a:rPr>
              <a:t> </a:t>
            </a:r>
            <a:r>
              <a:rPr lang="el-GR" sz="2400" b="0" dirty="0">
                <a:solidFill>
                  <a:prstClr val="black"/>
                </a:solidFill>
              </a:rPr>
              <a:t>από</a:t>
            </a:r>
            <a:r>
              <a:rPr lang="en-US" sz="2400" b="0" dirty="0">
                <a:solidFill>
                  <a:prstClr val="black"/>
                </a:solidFill>
              </a:rPr>
              <a:t> 11)</a:t>
            </a:r>
            <a:endParaRPr lang="el-GR" sz="2800" b="0" dirty="0"/>
          </a:p>
        </p:txBody>
      </p:sp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638019"/>
              </p:ext>
            </p:extLst>
          </p:nvPr>
        </p:nvGraphicFramePr>
        <p:xfrm>
          <a:off x="1259632" y="1052736"/>
          <a:ext cx="6624736" cy="5732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4480"/>
                <a:gridCol w="1933872"/>
                <a:gridCol w="2160240"/>
                <a:gridCol w="1296144"/>
              </a:tblGrid>
              <a:tr h="381159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Σημείο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Η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l-GR" sz="2000" b="1" dirty="0" smtClean="0"/>
                        <a:t>(</a:t>
                      </a:r>
                      <a:r>
                        <a:rPr lang="el-GR" sz="2000" b="1" dirty="0" err="1" smtClean="0"/>
                        <a:t>χωροστ</a:t>
                      </a:r>
                      <a:r>
                        <a:rPr lang="el-GR" sz="2000" b="1" dirty="0" smtClean="0"/>
                        <a:t>.) </a:t>
                      </a:r>
                      <a:r>
                        <a:rPr lang="en-US" sz="2000" b="1" dirty="0" smtClean="0"/>
                        <a:t>(m)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H*</a:t>
                      </a:r>
                      <a:r>
                        <a:rPr lang="en-US" sz="2000" b="1" baseline="0" dirty="0" smtClean="0"/>
                        <a:t> (</a:t>
                      </a:r>
                      <a:r>
                        <a:rPr lang="el-GR" sz="2000" b="1" baseline="0" dirty="0" err="1" smtClean="0"/>
                        <a:t>μετασχ</a:t>
                      </a:r>
                      <a:r>
                        <a:rPr lang="el-GR" sz="2000" b="1" baseline="0" dirty="0" smtClean="0"/>
                        <a:t>.) (</a:t>
                      </a:r>
                      <a:r>
                        <a:rPr lang="en-US" sz="2000" b="1" baseline="0" dirty="0" smtClean="0"/>
                        <a:t>m)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ΔΗ</a:t>
                      </a:r>
                      <a:r>
                        <a:rPr lang="el-GR" sz="2000" b="1" baseline="0" dirty="0" smtClean="0"/>
                        <a:t> (</a:t>
                      </a:r>
                      <a:r>
                        <a:rPr lang="en-US" sz="2000" b="1" baseline="0" dirty="0" smtClean="0"/>
                        <a:t>cm)</a:t>
                      </a:r>
                      <a:endParaRPr lang="el-GR" sz="2000" b="1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B715</a:t>
                      </a:r>
                      <a:r>
                        <a:rPr lang="el-GR" sz="1900" dirty="0" smtClean="0"/>
                        <a:t>α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105.338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105.334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0.4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Δ1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105.320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105.312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0.8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Δ2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110.466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110.472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-0.6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Δ3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127.309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127.308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0.1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Δ4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120.223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120.214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0.9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Δ5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116.022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116.023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-0.1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Δ6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116.016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116.015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0.01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Δ7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113.405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113.416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-1.1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Δ8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118.671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118.671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0.0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Δ9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107.296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107.309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-1.3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Β723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94.696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94.708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-1.2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Δ10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92.755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92.759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-0.4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Δ11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80.445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80.971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-2΄6</a:t>
                      </a:r>
                      <a:endParaRPr lang="el-GR" sz="1900" dirty="0"/>
                    </a:p>
                  </a:txBody>
                  <a:tcPr/>
                </a:tc>
              </a:tr>
              <a:tr h="381159"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Δ12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104.091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104.120</a:t>
                      </a:r>
                      <a:endParaRPr lang="el-GR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900" dirty="0" smtClean="0"/>
                        <a:t>-2.9</a:t>
                      </a:r>
                      <a:endParaRPr lang="el-GR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7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Πρακτικές εφαρμογές στην Τοπογραφική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>καθημερινότητα </a:t>
            </a:r>
            <a:r>
              <a:rPr lang="el-GR" sz="2800" b="0" dirty="0" smtClean="0">
                <a:solidFill>
                  <a:prstClr val="black"/>
                </a:solidFill>
              </a:rPr>
              <a:t>(</a:t>
            </a:r>
            <a:r>
              <a:rPr lang="en-US" sz="2800" b="0" dirty="0" smtClean="0">
                <a:solidFill>
                  <a:prstClr val="black"/>
                </a:solidFill>
              </a:rPr>
              <a:t>6</a:t>
            </a:r>
            <a:r>
              <a:rPr lang="el-GR" sz="2800" b="0" dirty="0" smtClean="0">
                <a:solidFill>
                  <a:prstClr val="black"/>
                </a:solidFill>
              </a:rPr>
              <a:t> </a:t>
            </a:r>
            <a:r>
              <a:rPr lang="el-GR" sz="2800" b="0" dirty="0">
                <a:solidFill>
                  <a:prstClr val="black"/>
                </a:solidFill>
              </a:rPr>
              <a:t>από</a:t>
            </a:r>
            <a:r>
              <a:rPr lang="en-US" sz="2800" b="0" dirty="0">
                <a:solidFill>
                  <a:prstClr val="black"/>
                </a:solidFill>
              </a:rPr>
              <a:t> 11)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0" y="1700808"/>
                <a:ext cx="9144000" cy="4536504"/>
              </a:xfrm>
            </p:spPr>
            <p:txBody>
              <a:bodyPr/>
              <a:lstStyle/>
              <a:p>
                <a:r>
                  <a:rPr lang="el-GR" sz="2400" u="sng" dirty="0" smtClean="0"/>
                  <a:t>ΠΕΡΙΠΤΩΣΗ 3η</a:t>
                </a:r>
                <a:r>
                  <a:rPr lang="el-GR" sz="2400" dirty="0" smtClean="0"/>
                  <a:t>: Μέτρηση του h, πληροφορία για το Η και το Ν</a:t>
                </a:r>
                <a:r>
                  <a:rPr lang="en-US" sz="2400" dirty="0" smtClean="0"/>
                  <a:t>,</a:t>
                </a:r>
                <a:endParaRPr lang="el-GR" sz="2400" dirty="0"/>
              </a:p>
              <a:p>
                <a:r>
                  <a:rPr lang="el-GR" sz="2400" dirty="0" smtClean="0"/>
                  <a:t>Εφαρμογή μοντέλου μετασχηματισμού ομοιότητας στη σφαίρα</a:t>
                </a:r>
                <a:r>
                  <a:rPr lang="en-US" sz="2400" dirty="0" smtClean="0"/>
                  <a:t>,</a:t>
                </a:r>
              </a:p>
              <a:p>
                <a:pPr marL="0" indent="0">
                  <a:buNone/>
                </a:pPr>
                <a:endParaRPr 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Πρόκειται για τη μετάθεση και τη μεταβολή κλίμακας του ενός συστήματος ως προς το </a:t>
                </a:r>
                <a:r>
                  <a:rPr lang="el-GR" sz="2400" dirty="0" smtClean="0"/>
                  <a:t>άλλο</a:t>
                </a:r>
                <a:r>
                  <a:rPr lang="en-US" sz="2400" dirty="0" smtClean="0"/>
                  <a:t>,</a:t>
                </a:r>
                <a:endParaRPr lang="el-GR" sz="2400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Η γνώση του Ν προέρχεται είτε από παγκόσμια γεωδυναμικά μοντέλα είτε – ακριβέστερα – από τοπικά μοντέλα </a:t>
                </a:r>
                <a:r>
                  <a:rPr lang="el-GR" sz="2400" dirty="0" smtClean="0"/>
                  <a:t>γεωειδούς</a:t>
                </a:r>
                <a:r>
                  <a:rPr lang="en-US" sz="2400" dirty="0" smtClean="0"/>
                  <a:t>.</a:t>
                </a:r>
                <a:endParaRPr lang="el-GR" sz="2400" dirty="0"/>
              </a:p>
              <a:p>
                <a:pPr marL="0" indent="0">
                  <a:spcBef>
                    <a:spcPts val="2400"/>
                  </a:spcBef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00808"/>
                <a:ext cx="9144000" cy="4536504"/>
              </a:xfrm>
              <a:blipFill rotWithShape="1">
                <a:blip r:embed="rId2" cstate="print"/>
                <a:stretch>
                  <a:fillRect l="-867" t="-10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17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Πρακτικές εφαρμογές στην Τοπογραφική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>καθημερινότητα </a:t>
            </a:r>
            <a:r>
              <a:rPr lang="el-GR" sz="2800" b="0" dirty="0" smtClean="0">
                <a:solidFill>
                  <a:prstClr val="black"/>
                </a:solidFill>
              </a:rPr>
              <a:t>(</a:t>
            </a:r>
            <a:r>
              <a:rPr lang="en-US" sz="2800" b="0" dirty="0" smtClean="0">
                <a:solidFill>
                  <a:prstClr val="black"/>
                </a:solidFill>
              </a:rPr>
              <a:t>7</a:t>
            </a:r>
            <a:r>
              <a:rPr lang="el-GR" sz="2800" b="0" dirty="0" smtClean="0">
                <a:solidFill>
                  <a:prstClr val="black"/>
                </a:solidFill>
              </a:rPr>
              <a:t> </a:t>
            </a:r>
            <a:r>
              <a:rPr lang="el-GR" sz="2800" b="0" dirty="0">
                <a:solidFill>
                  <a:prstClr val="black"/>
                </a:solidFill>
              </a:rPr>
              <a:t>από</a:t>
            </a:r>
            <a:r>
              <a:rPr lang="en-US" sz="2800" b="0" dirty="0">
                <a:solidFill>
                  <a:prstClr val="black"/>
                </a:solidFill>
              </a:rPr>
              <a:t> 11)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el-GR" sz="2400" dirty="0"/>
              <a:t>Εύρεση των βέλτιστων συντελεστών </a:t>
            </a:r>
            <a:r>
              <a:rPr lang="el-GR" sz="2400" dirty="0" err="1"/>
              <a:t>bi</a:t>
            </a:r>
            <a:r>
              <a:rPr lang="el-GR" sz="2400" dirty="0"/>
              <a:t> για την περιοχή και εφαρμογή τους στις υπόλοιπες </a:t>
            </a:r>
            <a:r>
              <a:rPr lang="el-GR" sz="2400" dirty="0" smtClean="0"/>
              <a:t>μετρήσεις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Αξιοποίηση της φυσικής πληροφορίας του γεωειδούς για τον αντιπροσωπευτικότερο υψομετρικό </a:t>
            </a:r>
            <a:r>
              <a:rPr lang="el-GR" sz="2400" dirty="0" smtClean="0"/>
              <a:t>προσδιορισμό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Γνώση Ν: δεν υφίσταται ο περιορισμός της έκτασης της περιοχή </a:t>
            </a:r>
            <a:r>
              <a:rPr lang="el-GR" sz="2400" dirty="0" smtClean="0"/>
              <a:t>εφαρμογών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600"/>
              </a:spcBef>
            </a:pPr>
            <a:r>
              <a:rPr lang="el-GR" sz="2400" dirty="0"/>
              <a:t>Αξιολόγηση των ακριβειών του </a:t>
            </a:r>
            <a:r>
              <a:rPr lang="el-GR" sz="2400" dirty="0" smtClean="0"/>
              <a:t>μετασχηματισμού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6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481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Πρακτικές εφαρμογές στην Τοπογραφική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>καθημερινότητα </a:t>
            </a:r>
            <a:r>
              <a:rPr lang="el-GR" sz="2800" b="0" dirty="0" smtClean="0">
                <a:solidFill>
                  <a:prstClr val="black"/>
                </a:solidFill>
              </a:rPr>
              <a:t>(</a:t>
            </a:r>
            <a:r>
              <a:rPr lang="en-US" sz="2800" b="0" dirty="0" smtClean="0">
                <a:solidFill>
                  <a:prstClr val="black"/>
                </a:solidFill>
              </a:rPr>
              <a:t>8</a:t>
            </a:r>
            <a:r>
              <a:rPr lang="el-GR" sz="2800" b="0" dirty="0" smtClean="0">
                <a:solidFill>
                  <a:prstClr val="black"/>
                </a:solidFill>
              </a:rPr>
              <a:t> </a:t>
            </a:r>
            <a:r>
              <a:rPr lang="el-GR" sz="2800" b="0" dirty="0">
                <a:solidFill>
                  <a:prstClr val="black"/>
                </a:solidFill>
              </a:rPr>
              <a:t>από</a:t>
            </a:r>
            <a:r>
              <a:rPr lang="en-US" sz="2800" b="0" dirty="0">
                <a:solidFill>
                  <a:prstClr val="black"/>
                </a:solidFill>
              </a:rPr>
              <a:t> 11)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 dirty="0"/>
              <a:t>ΠΕΡΙΠΤΩΣΗ 3η</a:t>
            </a:r>
            <a:r>
              <a:rPr lang="el-GR" sz="2400" dirty="0"/>
              <a:t>: Εφαρμογή μετασχηματισμού σε τρεις οδεύσεις </a:t>
            </a:r>
            <a:endParaRPr lang="en-US" sz="2400" dirty="0" smtClean="0"/>
          </a:p>
          <a:p>
            <a:pPr marL="0" indent="0">
              <a:buNone/>
            </a:pPr>
            <a:r>
              <a:rPr lang="el-GR" sz="2000" dirty="0" smtClean="0"/>
              <a:t>(</a:t>
            </a:r>
            <a:r>
              <a:rPr lang="en-US" sz="2000" dirty="0" err="1"/>
              <a:t>Andritsanos</a:t>
            </a:r>
            <a:r>
              <a:rPr lang="en-US" sz="2000" dirty="0"/>
              <a:t> et al, Physics and Chemistry of the Earth, Part A: Solid Earth and Geodesy, Vol. 25, No 1, pp. 63-69, 2000</a:t>
            </a:r>
            <a:r>
              <a:rPr lang="en-US" sz="2000" dirty="0" smtClean="0"/>
              <a:t>)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056" y="2348880"/>
            <a:ext cx="3578662" cy="234106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1" y="2517299"/>
            <a:ext cx="3240360" cy="2534937"/>
          </a:xfrm>
          <a:prstGeom prst="rect">
            <a:avLst/>
          </a:prstGeom>
        </p:spPr>
      </p:pic>
      <p:graphicFrame>
        <p:nvGraphicFramePr>
          <p:cNvPr id="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1033"/>
              </p:ext>
            </p:extLst>
          </p:nvPr>
        </p:nvGraphicFramePr>
        <p:xfrm>
          <a:off x="189857" y="5149715"/>
          <a:ext cx="8085612" cy="15717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62618"/>
                <a:gridCol w="565221"/>
                <a:gridCol w="1053217"/>
                <a:gridCol w="1316109"/>
                <a:gridCol w="1434412"/>
                <a:gridCol w="1312823"/>
                <a:gridCol w="1541212"/>
              </a:tblGrid>
              <a:tr h="357188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pts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sd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(cm)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b3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</a:tr>
              <a:tr h="357188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Volvi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±2.7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-7983.692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-3457.050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-7431.317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11439.779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</a:tr>
              <a:tr h="357188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Prodr.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±3.9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25689.841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11128.072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23850.488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-36780.331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</a:tr>
              <a:tr h="357188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Sohos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±1.0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-244.811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-104.414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-134.113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287.251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Πρακτικές εφαρμογές στην Τοπογραφική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>καθημερινότητα </a:t>
            </a:r>
            <a:r>
              <a:rPr lang="el-GR" sz="2800" b="0" dirty="0" smtClean="0">
                <a:solidFill>
                  <a:prstClr val="black"/>
                </a:solidFill>
              </a:rPr>
              <a:t>(</a:t>
            </a:r>
            <a:r>
              <a:rPr lang="en-US" sz="2800" b="0" dirty="0">
                <a:solidFill>
                  <a:prstClr val="black"/>
                </a:solidFill>
              </a:rPr>
              <a:t>9</a:t>
            </a:r>
            <a:r>
              <a:rPr lang="el-GR" sz="2800" b="0" dirty="0" smtClean="0">
                <a:solidFill>
                  <a:prstClr val="black"/>
                </a:solidFill>
              </a:rPr>
              <a:t> </a:t>
            </a:r>
            <a:r>
              <a:rPr lang="el-GR" sz="2800" b="0" dirty="0">
                <a:solidFill>
                  <a:prstClr val="black"/>
                </a:solidFill>
              </a:rPr>
              <a:t>από</a:t>
            </a:r>
            <a:r>
              <a:rPr lang="en-US" sz="2800" b="0" dirty="0">
                <a:solidFill>
                  <a:prstClr val="black"/>
                </a:solidFill>
              </a:rPr>
              <a:t> 11)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56792"/>
                <a:ext cx="8229600" cy="4896544"/>
              </a:xfrm>
            </p:spPr>
            <p:txBody>
              <a:bodyPr/>
              <a:lstStyle/>
              <a:p>
                <a:pPr marL="0" indent="0">
                  <a:spcBef>
                    <a:spcPts val="1800"/>
                  </a:spcBef>
                  <a:buNone/>
                </a:pPr>
                <a:r>
                  <a:rPr lang="el-GR" sz="2400" u="sng" dirty="0" smtClean="0"/>
                  <a:t>ΠΕΡΙΠΤΩΣΗ 4η</a:t>
                </a:r>
                <a:r>
                  <a:rPr lang="el-GR" sz="2400" dirty="0" smtClean="0"/>
                  <a:t>: Μέτρηση του h, πληροφορία για το Η και το Ν (μέσω μετρήσεων ανωμαλιών βαρύτητας)</a:t>
                </a:r>
                <a:r>
                  <a:rPr lang="en-US" sz="2400" dirty="0" smtClean="0"/>
                  <a:t>.</a:t>
                </a:r>
                <a:endParaRPr lang="el-GR" sz="2400" dirty="0"/>
              </a:p>
              <a:p>
                <a:pPr>
                  <a:spcBef>
                    <a:spcPts val="1800"/>
                  </a:spcBef>
                </a:pPr>
                <a:r>
                  <a:rPr lang="el-GR" sz="2400" dirty="0"/>
                  <a:t>Εφαρμογή ενιαίου μοντέλου </a:t>
                </a:r>
                <a:r>
                  <a:rPr lang="el-GR" sz="2400" dirty="0" err="1"/>
                  <a:t>συνόρθωσης</a:t>
                </a:r>
                <a:r>
                  <a:rPr lang="el-GR" sz="2400" dirty="0"/>
                  <a:t> όλων των διαθέσιμων γεωδαιτικών </a:t>
                </a:r>
                <a:r>
                  <a:rPr lang="el-GR" sz="2400" dirty="0" smtClean="0"/>
                  <a:t>παρατηρήσεων,</a:t>
                </a:r>
                <a:endParaRPr lang="el-G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Πρόκειται για την εφαρμογή σημειακής προσαρμογής με </a:t>
                </a:r>
                <a:r>
                  <a:rPr lang="el-GR" sz="2400" dirty="0" err="1"/>
                  <a:t>εκτιμήσιμες</a:t>
                </a:r>
                <a:r>
                  <a:rPr lang="el-GR" sz="2400" dirty="0"/>
                  <a:t> </a:t>
                </a:r>
                <a:r>
                  <a:rPr lang="el-GR" sz="2400" dirty="0" smtClean="0"/>
                  <a:t>παραμέτρους,</a:t>
                </a:r>
                <a:endParaRPr lang="el-GR" sz="2400" dirty="0"/>
              </a:p>
              <a:p>
                <a:pPr>
                  <a:spcBef>
                    <a:spcPts val="2400"/>
                  </a:spcBef>
                </a:pPr>
                <a:r>
                  <a:rPr lang="el-GR" sz="2400" dirty="0"/>
                  <a:t>Το αποτέλεσμα είναι ένα γεωειδές συνδυασμού, το οποίο μπορεί να χρησιμοποιηθεί άμεσα με τις μετρήσεις GNSS για τον προσδιορισμό ορθομετρικών </a:t>
                </a:r>
                <a:r>
                  <a:rPr lang="el-GR" sz="2400" dirty="0" smtClean="0"/>
                  <a:t>υψομέτρων.</a:t>
                </a:r>
                <a:endParaRPr lang="el-GR" sz="2400" dirty="0"/>
              </a:p>
              <a:p>
                <a:pPr>
                  <a:spcBef>
                    <a:spcPts val="2400"/>
                  </a:spcBef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8229600" cy="4896544"/>
              </a:xfrm>
              <a:blipFill rotWithShape="1">
                <a:blip r:embed="rId2" cstate="print"/>
                <a:stretch>
                  <a:fillRect l="-1185" t="-9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0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Πρακτικές εφαρμογές στην Τοπογραφική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>καθημερινότητα </a:t>
            </a:r>
            <a:r>
              <a:rPr lang="el-GR" sz="2800" b="0" dirty="0" smtClean="0">
                <a:solidFill>
                  <a:prstClr val="black"/>
                </a:solidFill>
              </a:rPr>
              <a:t>(</a:t>
            </a:r>
            <a:r>
              <a:rPr lang="en-US" sz="2800" b="0" dirty="0" smtClean="0">
                <a:solidFill>
                  <a:prstClr val="black"/>
                </a:solidFill>
              </a:rPr>
              <a:t>10</a:t>
            </a:r>
            <a:r>
              <a:rPr lang="el-GR" sz="2800" b="0" dirty="0" smtClean="0">
                <a:solidFill>
                  <a:prstClr val="black"/>
                </a:solidFill>
              </a:rPr>
              <a:t> </a:t>
            </a:r>
            <a:r>
              <a:rPr lang="el-GR" sz="2800" b="0" dirty="0">
                <a:solidFill>
                  <a:prstClr val="black"/>
                </a:solidFill>
              </a:rPr>
              <a:t>από</a:t>
            </a:r>
            <a:r>
              <a:rPr lang="en-US" sz="2800" b="0" dirty="0">
                <a:solidFill>
                  <a:prstClr val="black"/>
                </a:solidFill>
              </a:rPr>
              <a:t> 11)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/>
              <a:t>Για τη λύση απαιτούνται ομοιόμορφη κατανομή μετρήσεων βαρύτητας για την προσέγγιση των συναρτήσεων μεταβλητότητας της σημειακής </a:t>
            </a:r>
            <a:r>
              <a:rPr lang="el-GR" sz="2400" dirty="0" smtClean="0"/>
              <a:t>προσαρμογής,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Η καλή κατανομή των παρατηρήσεων GNSS / χωροστάθμησης που θα χρησιμοποιηθούν εγγυώνται την αξιοπιστία της τελικής </a:t>
            </a:r>
            <a:r>
              <a:rPr lang="el-GR" sz="2400" dirty="0" smtClean="0"/>
              <a:t>λύσης,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Μέτρα ποιότητας της </a:t>
            </a:r>
            <a:r>
              <a:rPr lang="el-GR" sz="2400" dirty="0" smtClean="0"/>
              <a:t>λύσης,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Εφαρμογή σε μεγάλες περιοχές (εθνικά ή διακρατικά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0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Αντικείμενο της </a:t>
            </a:r>
            <a:r>
              <a:rPr lang="el-GR" dirty="0" smtClean="0"/>
              <a:t>παρουσίασης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45638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Σχέση συστημάτων υψών Γεωδαισίας και δυνατότητες προσδιορισμού </a:t>
            </a:r>
            <a:r>
              <a:rPr lang="el-GR" sz="2400" dirty="0" smtClean="0"/>
              <a:t>τους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Τρόποι και εφαρμογές της σύγχρονης τεχνολογίας και τεχνογνωσίας στην αντιμετώπιση των προβλημάτων της υψομετρίας στην καθημερινή </a:t>
            </a:r>
            <a:r>
              <a:rPr lang="el-GR" sz="2400" dirty="0" smtClean="0"/>
              <a:t>πρακτική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Σύγχρονη τεχνολογία (GNSS) και τεχνογνωσία (μοντέλα συνδυασμού)</a:t>
            </a:r>
          </a:p>
        </p:txBody>
      </p:sp>
      <p:sp>
        <p:nvSpPr>
          <p:cNvPr id="5" name="Δεξιό βέλος 4"/>
          <p:cNvSpPr/>
          <p:nvPr/>
        </p:nvSpPr>
        <p:spPr>
          <a:xfrm>
            <a:off x="2771800" y="4149080"/>
            <a:ext cx="28803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101008" y="3993539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Αποτελεσματική λύση στο </a:t>
            </a:r>
            <a:r>
              <a:rPr lang="el-GR" sz="2400" dirty="0" smtClean="0">
                <a:latin typeface="+mn-lt"/>
              </a:rPr>
              <a:t>πρόβλημα προσδιορισμού υψομέτρων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42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Πρακτικές εφαρμογές στην Τοπογραφική</a:t>
            </a:r>
            <a:r>
              <a:rPr lang="en-US" sz="3600" dirty="0">
                <a:solidFill>
                  <a:prstClr val="black"/>
                </a:solidFill>
              </a:rPr>
              <a:t/>
            </a:r>
            <a:br>
              <a:rPr lang="en-US" sz="3600" dirty="0">
                <a:solidFill>
                  <a:prstClr val="black"/>
                </a:solidFill>
              </a:rPr>
            </a:br>
            <a:r>
              <a:rPr lang="el-GR" sz="3600" dirty="0">
                <a:solidFill>
                  <a:prstClr val="black"/>
                </a:solidFill>
              </a:rPr>
              <a:t>καθημερινότητα </a:t>
            </a:r>
            <a:r>
              <a:rPr lang="el-GR" sz="2800" b="0" dirty="0" smtClean="0">
                <a:solidFill>
                  <a:prstClr val="black"/>
                </a:solidFill>
              </a:rPr>
              <a:t>(</a:t>
            </a:r>
            <a:r>
              <a:rPr lang="en-US" sz="2800" b="0" dirty="0" smtClean="0">
                <a:solidFill>
                  <a:prstClr val="black"/>
                </a:solidFill>
              </a:rPr>
              <a:t>11</a:t>
            </a:r>
            <a:r>
              <a:rPr lang="el-GR" sz="2800" b="0" dirty="0" smtClean="0">
                <a:solidFill>
                  <a:prstClr val="black"/>
                </a:solidFill>
              </a:rPr>
              <a:t> </a:t>
            </a:r>
            <a:r>
              <a:rPr lang="el-GR" sz="2800" b="0" dirty="0">
                <a:solidFill>
                  <a:prstClr val="black"/>
                </a:solidFill>
              </a:rPr>
              <a:t>από</a:t>
            </a:r>
            <a:r>
              <a:rPr lang="en-US" sz="2800" b="0" dirty="0">
                <a:solidFill>
                  <a:prstClr val="black"/>
                </a:solidFill>
              </a:rPr>
              <a:t> 11)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u="sng" dirty="0"/>
              <a:t>ΠΕΡΙΠΤΩΣΗ 4η</a:t>
            </a:r>
            <a:r>
              <a:rPr lang="el-GR" sz="2400" dirty="0"/>
              <a:t>: Εφαρμογή ενιαίου μοντέλου </a:t>
            </a:r>
          </a:p>
          <a:p>
            <a:pPr marL="0" indent="0">
              <a:buNone/>
            </a:pPr>
            <a:r>
              <a:rPr lang="el-GR" sz="2000" dirty="0"/>
              <a:t>(</a:t>
            </a:r>
            <a:r>
              <a:rPr lang="en-US" sz="2000" dirty="0" err="1"/>
              <a:t>Andritsanos</a:t>
            </a:r>
            <a:r>
              <a:rPr lang="en-US" sz="2000" dirty="0"/>
              <a:t>, V.D. et al., INGEO 2004, FIG Regional Conference, Bratislava)</a:t>
            </a:r>
          </a:p>
          <a:p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/>
          <a:srcRect t="9356"/>
          <a:stretch/>
        </p:blipFill>
        <p:spPr>
          <a:xfrm>
            <a:off x="611560" y="2482497"/>
            <a:ext cx="3633531" cy="4238558"/>
          </a:xfrm>
          <a:prstGeom prst="rect">
            <a:avLst/>
          </a:prstGeom>
        </p:spPr>
      </p:pic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675301"/>
              </p:ext>
            </p:extLst>
          </p:nvPr>
        </p:nvGraphicFramePr>
        <p:xfrm>
          <a:off x="4355976" y="3717032"/>
          <a:ext cx="4449763" cy="109385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36900"/>
                <a:gridCol w="1312863"/>
              </a:tblGrid>
              <a:tr h="357188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sd (cm)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</a:tr>
              <a:tr h="350838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Εσ. ακρίβεια (132 σημεια)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±6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62676" marB="46800" horzOverflow="overflow"/>
                </a:tc>
              </a:tr>
              <a:tr h="350838"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Εξ. ακρίβεια (9 σημεία)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方正明體" charset="0"/>
                        <a:cs typeface="方正明體" charset="0"/>
                      </a:endParaRPr>
                    </a:p>
                  </a:txBody>
                  <a:tcPr marL="90000" marR="90000" marT="62676" marB="46800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2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1pPr>
                      <a:lvl2pPr marL="4572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2pPr>
                      <a:lvl3pPr marL="9144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20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3pPr>
                      <a:lvl4pPr marL="1371600" algn="l" defTabSz="914400" rtl="0" eaLnBrk="1" latinLnBrk="0" hangingPunct="1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4pPr>
                      <a:lvl5pPr marL="1828800" algn="l" defTabSz="914400" rtl="0" eaLnBrk="1" latinLnBrk="0" hangingPunct="1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5pPr>
                      <a:lvl6pPr marL="25146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6pPr>
                      <a:lvl7pPr marL="29718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7pPr>
                      <a:lvl8pPr marL="34290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8pPr>
                      <a:lvl9pPr marL="3886200" indent="-22860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  <a:defRPr sz="1800" kern="1200">
                          <a:solidFill>
                            <a:srgbClr val="333333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"/>
                        </a:defRPr>
                      </a:lvl9pPr>
                    </a:lstStyle>
                    <a:p>
                      <a:pPr marL="0" marR="0" lvl="0" indent="0" algn="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</a:tabLst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±10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62676" marB="46800" horzOverflow="overflow"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65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από την εφαρμογή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2000"/>
              </a:lnSpc>
              <a:spcBef>
                <a:spcPts val="2400"/>
              </a:spcBef>
            </a:pPr>
            <a:r>
              <a:rPr lang="el-GR" sz="2400" dirty="0"/>
              <a:t>Με τη γνώση συντελεστών για μία περιοχή: ταχεία εφαρμογή στις μετρήσεις </a:t>
            </a:r>
            <a:r>
              <a:rPr lang="el-GR" sz="2400" dirty="0" smtClean="0"/>
              <a:t>GNSS,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2400"/>
              </a:spcBef>
            </a:pPr>
            <a:r>
              <a:rPr lang="el-GR" sz="2400" dirty="0"/>
              <a:t>Άμεση σύνδεση γεωμετρικών και φυσικών χαρακτηριστικών του πεδίου των </a:t>
            </a:r>
            <a:r>
              <a:rPr lang="el-GR" sz="2400" dirty="0" smtClean="0"/>
              <a:t>μετρήσεων,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2400"/>
              </a:spcBef>
            </a:pPr>
            <a:r>
              <a:rPr lang="el-GR" sz="2400" dirty="0"/>
              <a:t>Με την εφαρμογή των νέων παγκόσμιων μοντέλων (EGM2008) και των δορυφορικών αποστολών (GOCE): ακρίβειες συγκρίσιμες της κλασικής </a:t>
            </a:r>
            <a:r>
              <a:rPr lang="el-GR" sz="2400" dirty="0" smtClean="0"/>
              <a:t>χωροστάθμησης,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2400"/>
              </a:spcBef>
            </a:pPr>
            <a:r>
              <a:rPr lang="el-GR" sz="2400" dirty="0"/>
              <a:t>Κλασική: επίδραση καμπυλότητας, συντελεστή διάθλασης (τριγωνομετρική χωροστάθμηση) και υψηλό κόστος σε χρόνο μετρήσεων (γεωμετρική χωροστάθμηση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lnSpc>
                <a:spcPct val="112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2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Μειονεκτήματα από την εφαρμογή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4200"/>
              </a:spcBef>
            </a:pPr>
            <a:r>
              <a:rPr lang="el-GR" sz="2600" dirty="0"/>
              <a:t>Μετρήσεις σε διαφορετικά DATUM: προσεκτική αντιμετώπιση στο συνδυασμό των </a:t>
            </a:r>
            <a:r>
              <a:rPr lang="el-GR" sz="2600" dirty="0" smtClean="0"/>
              <a:t>δεδομένων,</a:t>
            </a:r>
            <a:endParaRPr lang="el-GR" sz="2600" dirty="0"/>
          </a:p>
          <a:p>
            <a:pPr>
              <a:lnSpc>
                <a:spcPct val="112000"/>
              </a:lnSpc>
              <a:spcBef>
                <a:spcPts val="4200"/>
              </a:spcBef>
            </a:pPr>
            <a:r>
              <a:rPr lang="el-GR" sz="2600" dirty="0"/>
              <a:t>Διαφορετικές ακρίβειες προσδιορισμού στα h και Ν, ασαφείς πληροφορίες για τις ακρίβειες στα </a:t>
            </a:r>
            <a:r>
              <a:rPr lang="el-GR" sz="2600" dirty="0" smtClean="0"/>
              <a:t>Η,</a:t>
            </a:r>
            <a:endParaRPr lang="el-GR" sz="2600" dirty="0"/>
          </a:p>
          <a:p>
            <a:pPr>
              <a:lnSpc>
                <a:spcPct val="112000"/>
              </a:lnSpc>
              <a:spcBef>
                <a:spcPts val="4200"/>
              </a:spcBef>
            </a:pPr>
            <a:r>
              <a:rPr lang="el-GR" sz="2600" dirty="0"/>
              <a:t>Ακόμη μη εφαρμόσιμη σε τοπογραφικές εργασίες υψηλής ακριβείας (</a:t>
            </a:r>
            <a:r>
              <a:rPr lang="el-GR" sz="2600" dirty="0" err="1"/>
              <a:t>μικρομετακινήσεις</a:t>
            </a:r>
            <a:r>
              <a:rPr lang="el-GR" sz="2600" dirty="0"/>
              <a:t>): Υψηλή η ακρίβεια της γεωμετρικής χωροστάθμησης σε μικρές περιοχές </a:t>
            </a:r>
            <a:r>
              <a:rPr lang="el-GR" sz="2600" dirty="0" smtClean="0"/>
              <a:t>εφαρμογών.</a:t>
            </a:r>
            <a:endParaRPr lang="el-GR" sz="2600" dirty="0"/>
          </a:p>
          <a:p>
            <a:pPr>
              <a:lnSpc>
                <a:spcPct val="112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7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r>
              <a:rPr lang="el-GR" dirty="0"/>
              <a:t>Γενικές εφαρμογές της χρήσης GNSS / χωροστάθμησης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/>
          <a:lstStyle/>
          <a:p>
            <a:pPr>
              <a:lnSpc>
                <a:spcPct val="112000"/>
              </a:lnSpc>
              <a:spcBef>
                <a:spcPts val="3000"/>
              </a:spcBef>
            </a:pPr>
            <a:r>
              <a:rPr lang="el-GR" sz="2400" dirty="0"/>
              <a:t>Πύκνωση και ταχεία </a:t>
            </a:r>
            <a:r>
              <a:rPr lang="el-GR" sz="2400" dirty="0" err="1"/>
              <a:t>αναπτυξη</a:t>
            </a:r>
            <a:r>
              <a:rPr lang="el-GR" sz="2400" dirty="0"/>
              <a:t> DTM, ειδικά σε μεγάλες περιοχές: δυσκολία εφαρμογής γεωμετρικής χωροστάθμησης </a:t>
            </a:r>
            <a:r>
              <a:rPr lang="el-GR" sz="2400" dirty="0" smtClean="0"/>
              <a:t>ακριβείας,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3000"/>
              </a:spcBef>
            </a:pPr>
            <a:r>
              <a:rPr lang="el-GR" sz="2400" dirty="0"/>
              <a:t>Ίδρυση </a:t>
            </a:r>
            <a:r>
              <a:rPr lang="el-GR" sz="2400" dirty="0" err="1"/>
              <a:t>χωροσταθμικών</a:t>
            </a:r>
            <a:r>
              <a:rPr lang="el-GR" sz="2400" dirty="0"/>
              <a:t> αφετηριών για τεχνικά </a:t>
            </a:r>
            <a:r>
              <a:rPr lang="el-GR" sz="2400" dirty="0" smtClean="0"/>
              <a:t>έργα,</a:t>
            </a:r>
            <a:endParaRPr lang="el-GR" sz="2400" dirty="0"/>
          </a:p>
          <a:p>
            <a:pPr>
              <a:lnSpc>
                <a:spcPct val="112000"/>
              </a:lnSpc>
              <a:spcBef>
                <a:spcPts val="3000"/>
              </a:spcBef>
            </a:pPr>
            <a:r>
              <a:rPr lang="el-GR" sz="2400" dirty="0"/>
              <a:t>Έλεγχος και επαναξιολόγηση υψομετρικού δικτύου Γ.Υ.Σ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4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Στο ερώτημα: είναι η αρχή του τέλους της κλασικής χωροστάθμησης, αλλά όχι και το </a:t>
            </a:r>
            <a:r>
              <a:rPr lang="el-GR" sz="2400" dirty="0" smtClean="0"/>
              <a:t>τέλος,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GNSS / χωροστάθμηση: χρήσιμη σε συγκεκριμένες εφαρμογές (μεγάλο εύρος περιοχών εφαρμογής</a:t>
            </a:r>
            <a:r>
              <a:rPr lang="el-GR" sz="2400" dirty="0" smtClean="0"/>
              <a:t>),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Υψηλή ακρίβεια προσδιορισμού: Εξέλιξη μοντέλων και τεχνικών επεξεργασίας και </a:t>
            </a:r>
            <a:r>
              <a:rPr lang="el-GR" sz="2400" dirty="0" err="1" smtClean="0"/>
              <a:t>συνόρθωσης</a:t>
            </a:r>
            <a:r>
              <a:rPr lang="el-GR" sz="2400" dirty="0"/>
              <a:t>,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 Δυναμική εφαρμογή με δυνατότητες </a:t>
            </a:r>
            <a:r>
              <a:rPr lang="el-GR" sz="2400" dirty="0" smtClean="0"/>
              <a:t>εξέλιξης,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Ένα ακόμη βήμα προς την τρισδιάστατη ολοκληρωμένη </a:t>
            </a:r>
            <a:r>
              <a:rPr lang="el-GR" sz="2400" dirty="0" smtClean="0"/>
              <a:t>Γεωδαισία,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dirty="0"/>
              <a:t>Τοπογράφος στον 21ο αιώνα: γνώστης όχι μόνο των γεωμετρικών, αλλά και των φυσικών χαρακτηριστικών του πεδίου των </a:t>
            </a:r>
            <a:r>
              <a:rPr lang="el-GR" sz="2400" dirty="0" smtClean="0"/>
              <a:t>μετρήσεων.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58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4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2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 </a:t>
            </a:r>
            <a:r>
              <a:rPr lang="el-GR" sz="2000" dirty="0"/>
              <a:t>2014. Βασίλης Δ. </a:t>
            </a:r>
            <a:r>
              <a:rPr lang="el-GR" sz="2000" dirty="0" err="1" smtClean="0"/>
              <a:t>Ανδριτσάνος</a:t>
            </a:r>
            <a:r>
              <a:rPr lang="el-GR" sz="2000" dirty="0" smtClean="0"/>
              <a:t>. «Γεωδαισία. </a:t>
            </a:r>
            <a:r>
              <a:rPr lang="el-GR" sz="2000" dirty="0"/>
              <a:t>Ενότητα 11: Χωροστάθμηση GNSS – </a:t>
            </a:r>
            <a:r>
              <a:rPr lang="el-GR" sz="2000" dirty="0" smtClean="0"/>
              <a:t>(</a:t>
            </a:r>
            <a:r>
              <a:rPr lang="el-GR" sz="2000" dirty="0"/>
              <a:t>Η αρχή του τέλους της κλασικής χωροστάθμησης</a:t>
            </a:r>
            <a:r>
              <a:rPr lang="el-GR" sz="2000" dirty="0" smtClean="0"/>
              <a:t>;)».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943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0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5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Αντικείμενο της παρουσίασης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400"/>
              </a:spcBef>
            </a:pPr>
            <a:r>
              <a:rPr lang="el-GR" sz="2400" dirty="0"/>
              <a:t>Αλγόριθμοι και εφαρμογές τους στη σύγχρονη τοπογραφική </a:t>
            </a:r>
            <a:r>
              <a:rPr lang="el-GR" sz="2400" dirty="0" err="1"/>
              <a:t>χωροσταθμική</a:t>
            </a:r>
            <a:r>
              <a:rPr lang="el-GR" sz="2400" dirty="0"/>
              <a:t> </a:t>
            </a:r>
            <a:r>
              <a:rPr lang="el-GR" sz="2400" dirty="0" smtClean="0"/>
              <a:t>πρακτική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Πλεονεκτήματα και μειονεκτήματα της τεχνολογίας GNSS στον προσδιορισμό </a:t>
            </a:r>
            <a:r>
              <a:rPr lang="el-GR" sz="2400" dirty="0" smtClean="0"/>
              <a:t>υψομέτρων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5400"/>
              </a:spcBef>
            </a:pPr>
            <a:r>
              <a:rPr lang="el-GR" sz="2400" dirty="0"/>
              <a:t>Συμπεράσματα και προτάσεις για τη βελτίωση των μεθόδων. Στόχος η απλοποίηση της καθημερινότητας του </a:t>
            </a:r>
            <a:r>
              <a:rPr lang="el-GR" sz="2400" dirty="0" smtClean="0"/>
              <a:t>Τοπογράφου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5400"/>
              </a:spcBef>
            </a:pPr>
            <a:endParaRPr lang="el-GR" sz="2400" dirty="0"/>
          </a:p>
          <a:p>
            <a:pPr>
              <a:spcBef>
                <a:spcPts val="5400"/>
              </a:spcBef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0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476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Σχέση υψομέτρων στη </a:t>
            </a:r>
            <a:r>
              <a:rPr lang="el-GR" dirty="0" smtClean="0"/>
              <a:t>Γεωδαισία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3200" b="0" dirty="0" smtClean="0"/>
              <a:t>(1 </a:t>
            </a:r>
            <a:r>
              <a:rPr lang="el-GR" sz="3200" b="0" dirty="0" smtClean="0"/>
              <a:t>από 6)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640" y="1197669"/>
            <a:ext cx="4813457" cy="237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08671" y="2132856"/>
                <a:ext cx="2866297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l-GR" sz="4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671" y="2132856"/>
                <a:ext cx="2866297" cy="707886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Εικόνα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2483" y="2925046"/>
            <a:ext cx="2456901" cy="695004"/>
          </a:xfrm>
          <a:prstGeom prst="rect">
            <a:avLst/>
          </a:prstGeom>
        </p:spPr>
      </p:pic>
      <p:grpSp>
        <p:nvGrpSpPr>
          <p:cNvPr id="27" name="Ομάδα 26"/>
          <p:cNvGrpSpPr/>
          <p:nvPr/>
        </p:nvGrpSpPr>
        <p:grpSpPr>
          <a:xfrm>
            <a:off x="811106" y="3773262"/>
            <a:ext cx="7542475" cy="2387850"/>
            <a:chOff x="990263" y="3746250"/>
            <a:chExt cx="7542475" cy="2387850"/>
          </a:xfrm>
        </p:grpSpPr>
        <p:sp>
          <p:nvSpPr>
            <p:cNvPr id="12" name="Ελεύθερη σχεδίαση 11"/>
            <p:cNvSpPr/>
            <p:nvPr/>
          </p:nvSpPr>
          <p:spPr>
            <a:xfrm>
              <a:off x="990263" y="4127500"/>
              <a:ext cx="5258137" cy="1249307"/>
            </a:xfrm>
            <a:custGeom>
              <a:avLst/>
              <a:gdLst>
                <a:gd name="connsiteX0" fmla="*/ 337 w 5258137"/>
                <a:gd name="connsiteY0" fmla="*/ 1219200 h 1249307"/>
                <a:gd name="connsiteX1" fmla="*/ 63837 w 5258137"/>
                <a:gd name="connsiteY1" fmla="*/ 1155700 h 1249307"/>
                <a:gd name="connsiteX2" fmla="*/ 114637 w 5258137"/>
                <a:gd name="connsiteY2" fmla="*/ 1143000 h 1249307"/>
                <a:gd name="connsiteX3" fmla="*/ 292437 w 5258137"/>
                <a:gd name="connsiteY3" fmla="*/ 1117600 h 1249307"/>
                <a:gd name="connsiteX4" fmla="*/ 330537 w 5258137"/>
                <a:gd name="connsiteY4" fmla="*/ 1104900 h 1249307"/>
                <a:gd name="connsiteX5" fmla="*/ 406737 w 5258137"/>
                <a:gd name="connsiteY5" fmla="*/ 1066800 h 1249307"/>
                <a:gd name="connsiteX6" fmla="*/ 584537 w 5258137"/>
                <a:gd name="connsiteY6" fmla="*/ 1041400 h 1249307"/>
                <a:gd name="connsiteX7" fmla="*/ 622637 w 5258137"/>
                <a:gd name="connsiteY7" fmla="*/ 1028700 h 1249307"/>
                <a:gd name="connsiteX8" fmla="*/ 711537 w 5258137"/>
                <a:gd name="connsiteY8" fmla="*/ 914400 h 1249307"/>
                <a:gd name="connsiteX9" fmla="*/ 787737 w 5258137"/>
                <a:gd name="connsiteY9" fmla="*/ 863600 h 1249307"/>
                <a:gd name="connsiteX10" fmla="*/ 825837 w 5258137"/>
                <a:gd name="connsiteY10" fmla="*/ 838200 h 1249307"/>
                <a:gd name="connsiteX11" fmla="*/ 902037 w 5258137"/>
                <a:gd name="connsiteY11" fmla="*/ 787400 h 1249307"/>
                <a:gd name="connsiteX12" fmla="*/ 978237 w 5258137"/>
                <a:gd name="connsiteY12" fmla="*/ 749300 h 1249307"/>
                <a:gd name="connsiteX13" fmla="*/ 1016337 w 5258137"/>
                <a:gd name="connsiteY13" fmla="*/ 711200 h 1249307"/>
                <a:gd name="connsiteX14" fmla="*/ 1092537 w 5258137"/>
                <a:gd name="connsiteY14" fmla="*/ 660400 h 1249307"/>
                <a:gd name="connsiteX15" fmla="*/ 1206837 w 5258137"/>
                <a:gd name="connsiteY15" fmla="*/ 584200 h 1249307"/>
                <a:gd name="connsiteX16" fmla="*/ 1244937 w 5258137"/>
                <a:gd name="connsiteY16" fmla="*/ 558800 h 1249307"/>
                <a:gd name="connsiteX17" fmla="*/ 1283037 w 5258137"/>
                <a:gd name="connsiteY17" fmla="*/ 533400 h 1249307"/>
                <a:gd name="connsiteX18" fmla="*/ 1359237 w 5258137"/>
                <a:gd name="connsiteY18" fmla="*/ 495300 h 1249307"/>
                <a:gd name="connsiteX19" fmla="*/ 1397337 w 5258137"/>
                <a:gd name="connsiteY19" fmla="*/ 457200 h 1249307"/>
                <a:gd name="connsiteX20" fmla="*/ 1511637 w 5258137"/>
                <a:gd name="connsiteY20" fmla="*/ 381000 h 1249307"/>
                <a:gd name="connsiteX21" fmla="*/ 1549737 w 5258137"/>
                <a:gd name="connsiteY21" fmla="*/ 355600 h 1249307"/>
                <a:gd name="connsiteX22" fmla="*/ 1587837 w 5258137"/>
                <a:gd name="connsiteY22" fmla="*/ 330200 h 1249307"/>
                <a:gd name="connsiteX23" fmla="*/ 1613237 w 5258137"/>
                <a:gd name="connsiteY23" fmla="*/ 292100 h 1249307"/>
                <a:gd name="connsiteX24" fmla="*/ 1651337 w 5258137"/>
                <a:gd name="connsiteY24" fmla="*/ 279400 h 1249307"/>
                <a:gd name="connsiteX25" fmla="*/ 1702137 w 5258137"/>
                <a:gd name="connsiteY25" fmla="*/ 254000 h 1249307"/>
                <a:gd name="connsiteX26" fmla="*/ 1829137 w 5258137"/>
                <a:gd name="connsiteY26" fmla="*/ 215900 h 1249307"/>
                <a:gd name="connsiteX27" fmla="*/ 1905337 w 5258137"/>
                <a:gd name="connsiteY27" fmla="*/ 165100 h 1249307"/>
                <a:gd name="connsiteX28" fmla="*/ 1968837 w 5258137"/>
                <a:gd name="connsiteY28" fmla="*/ 114300 h 1249307"/>
                <a:gd name="connsiteX29" fmla="*/ 2121237 w 5258137"/>
                <a:gd name="connsiteY29" fmla="*/ 38100 h 1249307"/>
                <a:gd name="connsiteX30" fmla="*/ 2184737 w 5258137"/>
                <a:gd name="connsiteY30" fmla="*/ 25400 h 1249307"/>
                <a:gd name="connsiteX31" fmla="*/ 2260937 w 5258137"/>
                <a:gd name="connsiteY31" fmla="*/ 0 h 1249307"/>
                <a:gd name="connsiteX32" fmla="*/ 2400637 w 5258137"/>
                <a:gd name="connsiteY32" fmla="*/ 12700 h 1249307"/>
                <a:gd name="connsiteX33" fmla="*/ 2476837 w 5258137"/>
                <a:gd name="connsiteY33" fmla="*/ 38100 h 1249307"/>
                <a:gd name="connsiteX34" fmla="*/ 2629237 w 5258137"/>
                <a:gd name="connsiteY34" fmla="*/ 76200 h 1249307"/>
                <a:gd name="connsiteX35" fmla="*/ 2705437 w 5258137"/>
                <a:gd name="connsiteY35" fmla="*/ 114300 h 1249307"/>
                <a:gd name="connsiteX36" fmla="*/ 2743537 w 5258137"/>
                <a:gd name="connsiteY36" fmla="*/ 139700 h 1249307"/>
                <a:gd name="connsiteX37" fmla="*/ 2819737 w 5258137"/>
                <a:gd name="connsiteY37" fmla="*/ 152400 h 1249307"/>
                <a:gd name="connsiteX38" fmla="*/ 2883237 w 5258137"/>
                <a:gd name="connsiteY38" fmla="*/ 165100 h 1249307"/>
                <a:gd name="connsiteX39" fmla="*/ 2984837 w 5258137"/>
                <a:gd name="connsiteY39" fmla="*/ 190500 h 1249307"/>
                <a:gd name="connsiteX40" fmla="*/ 3137237 w 5258137"/>
                <a:gd name="connsiteY40" fmla="*/ 215900 h 1249307"/>
                <a:gd name="connsiteX41" fmla="*/ 3175337 w 5258137"/>
                <a:gd name="connsiteY41" fmla="*/ 228600 h 1249307"/>
                <a:gd name="connsiteX42" fmla="*/ 3213437 w 5258137"/>
                <a:gd name="connsiteY42" fmla="*/ 254000 h 1249307"/>
                <a:gd name="connsiteX43" fmla="*/ 3251537 w 5258137"/>
                <a:gd name="connsiteY43" fmla="*/ 292100 h 1249307"/>
                <a:gd name="connsiteX44" fmla="*/ 3378537 w 5258137"/>
                <a:gd name="connsiteY44" fmla="*/ 330200 h 1249307"/>
                <a:gd name="connsiteX45" fmla="*/ 3454737 w 5258137"/>
                <a:gd name="connsiteY45" fmla="*/ 368300 h 1249307"/>
                <a:gd name="connsiteX46" fmla="*/ 3492837 w 5258137"/>
                <a:gd name="connsiteY46" fmla="*/ 381000 h 1249307"/>
                <a:gd name="connsiteX47" fmla="*/ 3645237 w 5258137"/>
                <a:gd name="connsiteY47" fmla="*/ 368300 h 1249307"/>
                <a:gd name="connsiteX48" fmla="*/ 3759537 w 5258137"/>
                <a:gd name="connsiteY48" fmla="*/ 355600 h 1249307"/>
                <a:gd name="connsiteX49" fmla="*/ 4165937 w 5258137"/>
                <a:gd name="connsiteY49" fmla="*/ 368300 h 1249307"/>
                <a:gd name="connsiteX50" fmla="*/ 4254837 w 5258137"/>
                <a:gd name="connsiteY50" fmla="*/ 381000 h 1249307"/>
                <a:gd name="connsiteX51" fmla="*/ 4318337 w 5258137"/>
                <a:gd name="connsiteY51" fmla="*/ 393700 h 1249307"/>
                <a:gd name="connsiteX52" fmla="*/ 4458037 w 5258137"/>
                <a:gd name="connsiteY52" fmla="*/ 406400 h 1249307"/>
                <a:gd name="connsiteX53" fmla="*/ 4610437 w 5258137"/>
                <a:gd name="connsiteY53" fmla="*/ 431800 h 1249307"/>
                <a:gd name="connsiteX54" fmla="*/ 4673937 w 5258137"/>
                <a:gd name="connsiteY54" fmla="*/ 444500 h 1249307"/>
                <a:gd name="connsiteX55" fmla="*/ 4788237 w 5258137"/>
                <a:gd name="connsiteY55" fmla="*/ 457200 h 1249307"/>
                <a:gd name="connsiteX56" fmla="*/ 4966037 w 5258137"/>
                <a:gd name="connsiteY56" fmla="*/ 482600 h 1249307"/>
                <a:gd name="connsiteX57" fmla="*/ 5093037 w 5258137"/>
                <a:gd name="connsiteY57" fmla="*/ 508000 h 1249307"/>
                <a:gd name="connsiteX58" fmla="*/ 5194637 w 5258137"/>
                <a:gd name="connsiteY58" fmla="*/ 495300 h 1249307"/>
                <a:gd name="connsiteX59" fmla="*/ 5232737 w 5258137"/>
                <a:gd name="connsiteY59" fmla="*/ 482600 h 1249307"/>
                <a:gd name="connsiteX60" fmla="*/ 5258137 w 5258137"/>
                <a:gd name="connsiteY60" fmla="*/ 520700 h 1249307"/>
                <a:gd name="connsiteX61" fmla="*/ 5004137 w 5258137"/>
                <a:gd name="connsiteY61" fmla="*/ 546100 h 1249307"/>
                <a:gd name="connsiteX62" fmla="*/ 4889837 w 5258137"/>
                <a:gd name="connsiteY62" fmla="*/ 533400 h 1249307"/>
                <a:gd name="connsiteX63" fmla="*/ 4826337 w 5258137"/>
                <a:gd name="connsiteY63" fmla="*/ 520700 h 1249307"/>
                <a:gd name="connsiteX64" fmla="*/ 4508837 w 5258137"/>
                <a:gd name="connsiteY64" fmla="*/ 508000 h 1249307"/>
                <a:gd name="connsiteX65" fmla="*/ 4356437 w 5258137"/>
                <a:gd name="connsiteY65" fmla="*/ 495300 h 1249307"/>
                <a:gd name="connsiteX66" fmla="*/ 4267537 w 5258137"/>
                <a:gd name="connsiteY66" fmla="*/ 482600 h 1249307"/>
                <a:gd name="connsiteX67" fmla="*/ 3873837 w 5258137"/>
                <a:gd name="connsiteY67" fmla="*/ 457200 h 1249307"/>
                <a:gd name="connsiteX68" fmla="*/ 3543637 w 5258137"/>
                <a:gd name="connsiteY68" fmla="*/ 419100 h 1249307"/>
                <a:gd name="connsiteX69" fmla="*/ 3302337 w 5258137"/>
                <a:gd name="connsiteY69" fmla="*/ 406400 h 1249307"/>
                <a:gd name="connsiteX70" fmla="*/ 3264237 w 5258137"/>
                <a:gd name="connsiteY70" fmla="*/ 393700 h 1249307"/>
                <a:gd name="connsiteX71" fmla="*/ 3226137 w 5258137"/>
                <a:gd name="connsiteY71" fmla="*/ 368300 h 1249307"/>
                <a:gd name="connsiteX72" fmla="*/ 3175337 w 5258137"/>
                <a:gd name="connsiteY72" fmla="*/ 330200 h 1249307"/>
                <a:gd name="connsiteX73" fmla="*/ 3099137 w 5258137"/>
                <a:gd name="connsiteY73" fmla="*/ 304800 h 1249307"/>
                <a:gd name="connsiteX74" fmla="*/ 2870537 w 5258137"/>
                <a:gd name="connsiteY74" fmla="*/ 279400 h 1249307"/>
                <a:gd name="connsiteX75" fmla="*/ 2756237 w 5258137"/>
                <a:gd name="connsiteY75" fmla="*/ 241300 h 1249307"/>
                <a:gd name="connsiteX76" fmla="*/ 2718137 w 5258137"/>
                <a:gd name="connsiteY76" fmla="*/ 228600 h 1249307"/>
                <a:gd name="connsiteX77" fmla="*/ 2654637 w 5258137"/>
                <a:gd name="connsiteY77" fmla="*/ 215900 h 1249307"/>
                <a:gd name="connsiteX78" fmla="*/ 2578437 w 5258137"/>
                <a:gd name="connsiteY78" fmla="*/ 190500 h 1249307"/>
                <a:gd name="connsiteX79" fmla="*/ 2464137 w 5258137"/>
                <a:gd name="connsiteY79" fmla="*/ 165100 h 1249307"/>
                <a:gd name="connsiteX80" fmla="*/ 2387937 w 5258137"/>
                <a:gd name="connsiteY80" fmla="*/ 114300 h 1249307"/>
                <a:gd name="connsiteX81" fmla="*/ 2286337 w 5258137"/>
                <a:gd name="connsiteY81" fmla="*/ 88900 h 1249307"/>
                <a:gd name="connsiteX82" fmla="*/ 2108537 w 5258137"/>
                <a:gd name="connsiteY82" fmla="*/ 101600 h 1249307"/>
                <a:gd name="connsiteX83" fmla="*/ 2032337 w 5258137"/>
                <a:gd name="connsiteY83" fmla="*/ 152400 h 1249307"/>
                <a:gd name="connsiteX84" fmla="*/ 1956137 w 5258137"/>
                <a:gd name="connsiteY84" fmla="*/ 177800 h 1249307"/>
                <a:gd name="connsiteX85" fmla="*/ 1918037 w 5258137"/>
                <a:gd name="connsiteY85" fmla="*/ 190500 h 1249307"/>
                <a:gd name="connsiteX86" fmla="*/ 1803737 w 5258137"/>
                <a:gd name="connsiteY86" fmla="*/ 266700 h 1249307"/>
                <a:gd name="connsiteX87" fmla="*/ 1765637 w 5258137"/>
                <a:gd name="connsiteY87" fmla="*/ 292100 h 1249307"/>
                <a:gd name="connsiteX88" fmla="*/ 1651337 w 5258137"/>
                <a:gd name="connsiteY88" fmla="*/ 355600 h 1249307"/>
                <a:gd name="connsiteX89" fmla="*/ 1613237 w 5258137"/>
                <a:gd name="connsiteY89" fmla="*/ 393700 h 1249307"/>
                <a:gd name="connsiteX90" fmla="*/ 1537037 w 5258137"/>
                <a:gd name="connsiteY90" fmla="*/ 444500 h 1249307"/>
                <a:gd name="connsiteX91" fmla="*/ 1422737 w 5258137"/>
                <a:gd name="connsiteY91" fmla="*/ 520700 h 1249307"/>
                <a:gd name="connsiteX92" fmla="*/ 1384637 w 5258137"/>
                <a:gd name="connsiteY92" fmla="*/ 546100 h 1249307"/>
                <a:gd name="connsiteX93" fmla="*/ 1346537 w 5258137"/>
                <a:gd name="connsiteY93" fmla="*/ 571500 h 1249307"/>
                <a:gd name="connsiteX94" fmla="*/ 1244937 w 5258137"/>
                <a:gd name="connsiteY94" fmla="*/ 660400 h 1249307"/>
                <a:gd name="connsiteX95" fmla="*/ 1206837 w 5258137"/>
                <a:gd name="connsiteY95" fmla="*/ 673100 h 1249307"/>
                <a:gd name="connsiteX96" fmla="*/ 1130637 w 5258137"/>
                <a:gd name="connsiteY96" fmla="*/ 723900 h 1249307"/>
                <a:gd name="connsiteX97" fmla="*/ 1054437 w 5258137"/>
                <a:gd name="connsiteY97" fmla="*/ 762000 h 1249307"/>
                <a:gd name="connsiteX98" fmla="*/ 1016337 w 5258137"/>
                <a:gd name="connsiteY98" fmla="*/ 774700 h 1249307"/>
                <a:gd name="connsiteX99" fmla="*/ 914737 w 5258137"/>
                <a:gd name="connsiteY99" fmla="*/ 863600 h 1249307"/>
                <a:gd name="connsiteX100" fmla="*/ 876637 w 5258137"/>
                <a:gd name="connsiteY100" fmla="*/ 889000 h 1249307"/>
                <a:gd name="connsiteX101" fmla="*/ 787737 w 5258137"/>
                <a:gd name="connsiteY101" fmla="*/ 927100 h 1249307"/>
                <a:gd name="connsiteX102" fmla="*/ 749637 w 5258137"/>
                <a:gd name="connsiteY102" fmla="*/ 965200 h 1249307"/>
                <a:gd name="connsiteX103" fmla="*/ 635337 w 5258137"/>
                <a:gd name="connsiteY103" fmla="*/ 1028700 h 1249307"/>
                <a:gd name="connsiteX104" fmla="*/ 597237 w 5258137"/>
                <a:gd name="connsiteY104" fmla="*/ 1054100 h 1249307"/>
                <a:gd name="connsiteX105" fmla="*/ 521037 w 5258137"/>
                <a:gd name="connsiteY105" fmla="*/ 1079500 h 1249307"/>
                <a:gd name="connsiteX106" fmla="*/ 482937 w 5258137"/>
                <a:gd name="connsiteY106" fmla="*/ 1104900 h 1249307"/>
                <a:gd name="connsiteX107" fmla="*/ 406737 w 5258137"/>
                <a:gd name="connsiteY107" fmla="*/ 1130300 h 1249307"/>
                <a:gd name="connsiteX108" fmla="*/ 330537 w 5258137"/>
                <a:gd name="connsiteY108" fmla="*/ 1168400 h 1249307"/>
                <a:gd name="connsiteX109" fmla="*/ 254337 w 5258137"/>
                <a:gd name="connsiteY109" fmla="*/ 1219200 h 1249307"/>
                <a:gd name="connsiteX110" fmla="*/ 51137 w 5258137"/>
                <a:gd name="connsiteY110" fmla="*/ 1244600 h 1249307"/>
                <a:gd name="connsiteX111" fmla="*/ 337 w 5258137"/>
                <a:gd name="connsiteY111" fmla="*/ 1219200 h 124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5258137" h="1249307">
                  <a:moveTo>
                    <a:pt x="337" y="1219200"/>
                  </a:moveTo>
                  <a:cubicBezTo>
                    <a:pt x="2454" y="1204383"/>
                    <a:pt x="38930" y="1172304"/>
                    <a:pt x="63837" y="1155700"/>
                  </a:cubicBezTo>
                  <a:cubicBezTo>
                    <a:pt x="78360" y="1146018"/>
                    <a:pt x="97854" y="1147795"/>
                    <a:pt x="114637" y="1143000"/>
                  </a:cubicBezTo>
                  <a:cubicBezTo>
                    <a:pt x="217253" y="1113681"/>
                    <a:pt x="69001" y="1137912"/>
                    <a:pt x="292437" y="1117600"/>
                  </a:cubicBezTo>
                  <a:cubicBezTo>
                    <a:pt x="305137" y="1113367"/>
                    <a:pt x="318563" y="1110887"/>
                    <a:pt x="330537" y="1104900"/>
                  </a:cubicBezTo>
                  <a:cubicBezTo>
                    <a:pt x="377019" y="1081659"/>
                    <a:pt x="356574" y="1075921"/>
                    <a:pt x="406737" y="1066800"/>
                  </a:cubicBezTo>
                  <a:cubicBezTo>
                    <a:pt x="512469" y="1047576"/>
                    <a:pt x="490832" y="1062223"/>
                    <a:pt x="584537" y="1041400"/>
                  </a:cubicBezTo>
                  <a:cubicBezTo>
                    <a:pt x="597605" y="1038496"/>
                    <a:pt x="609937" y="1032933"/>
                    <a:pt x="622637" y="1028700"/>
                  </a:cubicBezTo>
                  <a:cubicBezTo>
                    <a:pt x="652185" y="984377"/>
                    <a:pt x="670216" y="946539"/>
                    <a:pt x="711537" y="914400"/>
                  </a:cubicBezTo>
                  <a:cubicBezTo>
                    <a:pt x="735634" y="895658"/>
                    <a:pt x="762337" y="880533"/>
                    <a:pt x="787737" y="863600"/>
                  </a:cubicBezTo>
                  <a:cubicBezTo>
                    <a:pt x="800437" y="855133"/>
                    <a:pt x="815044" y="848993"/>
                    <a:pt x="825837" y="838200"/>
                  </a:cubicBezTo>
                  <a:cubicBezTo>
                    <a:pt x="898062" y="765975"/>
                    <a:pt x="828519" y="824159"/>
                    <a:pt x="902037" y="787400"/>
                  </a:cubicBezTo>
                  <a:cubicBezTo>
                    <a:pt x="1000514" y="738161"/>
                    <a:pt x="882472" y="781222"/>
                    <a:pt x="978237" y="749300"/>
                  </a:cubicBezTo>
                  <a:cubicBezTo>
                    <a:pt x="990937" y="736600"/>
                    <a:pt x="1002160" y="722227"/>
                    <a:pt x="1016337" y="711200"/>
                  </a:cubicBezTo>
                  <a:cubicBezTo>
                    <a:pt x="1040434" y="692458"/>
                    <a:pt x="1067137" y="677333"/>
                    <a:pt x="1092537" y="660400"/>
                  </a:cubicBezTo>
                  <a:lnTo>
                    <a:pt x="1206837" y="584200"/>
                  </a:lnTo>
                  <a:lnTo>
                    <a:pt x="1244937" y="558800"/>
                  </a:lnTo>
                  <a:cubicBezTo>
                    <a:pt x="1257637" y="550333"/>
                    <a:pt x="1268557" y="538227"/>
                    <a:pt x="1283037" y="533400"/>
                  </a:cubicBezTo>
                  <a:cubicBezTo>
                    <a:pt x="1321222" y="520672"/>
                    <a:pt x="1326411" y="522655"/>
                    <a:pt x="1359237" y="495300"/>
                  </a:cubicBezTo>
                  <a:cubicBezTo>
                    <a:pt x="1373035" y="483802"/>
                    <a:pt x="1383160" y="468227"/>
                    <a:pt x="1397337" y="457200"/>
                  </a:cubicBezTo>
                  <a:lnTo>
                    <a:pt x="1511637" y="381000"/>
                  </a:lnTo>
                  <a:lnTo>
                    <a:pt x="1549737" y="355600"/>
                  </a:lnTo>
                  <a:lnTo>
                    <a:pt x="1587837" y="330200"/>
                  </a:lnTo>
                  <a:cubicBezTo>
                    <a:pt x="1596304" y="317500"/>
                    <a:pt x="1601318" y="301635"/>
                    <a:pt x="1613237" y="292100"/>
                  </a:cubicBezTo>
                  <a:cubicBezTo>
                    <a:pt x="1623690" y="283737"/>
                    <a:pt x="1639032" y="284673"/>
                    <a:pt x="1651337" y="279400"/>
                  </a:cubicBezTo>
                  <a:cubicBezTo>
                    <a:pt x="1668738" y="271942"/>
                    <a:pt x="1684410" y="260647"/>
                    <a:pt x="1702137" y="254000"/>
                  </a:cubicBezTo>
                  <a:cubicBezTo>
                    <a:pt x="1742705" y="238787"/>
                    <a:pt x="1791917" y="240713"/>
                    <a:pt x="1829137" y="215900"/>
                  </a:cubicBezTo>
                  <a:lnTo>
                    <a:pt x="1905337" y="165100"/>
                  </a:lnTo>
                  <a:cubicBezTo>
                    <a:pt x="1952269" y="94702"/>
                    <a:pt x="1903885" y="150384"/>
                    <a:pt x="1968837" y="114300"/>
                  </a:cubicBezTo>
                  <a:cubicBezTo>
                    <a:pt x="2053125" y="67473"/>
                    <a:pt x="2028521" y="56643"/>
                    <a:pt x="2121237" y="38100"/>
                  </a:cubicBezTo>
                  <a:cubicBezTo>
                    <a:pt x="2142404" y="33867"/>
                    <a:pt x="2163912" y="31080"/>
                    <a:pt x="2184737" y="25400"/>
                  </a:cubicBezTo>
                  <a:cubicBezTo>
                    <a:pt x="2210568" y="18355"/>
                    <a:pt x="2260937" y="0"/>
                    <a:pt x="2260937" y="0"/>
                  </a:cubicBezTo>
                  <a:cubicBezTo>
                    <a:pt x="2307504" y="4233"/>
                    <a:pt x="2354590" y="4574"/>
                    <a:pt x="2400637" y="12700"/>
                  </a:cubicBezTo>
                  <a:cubicBezTo>
                    <a:pt x="2427004" y="17353"/>
                    <a:pt x="2450427" y="33698"/>
                    <a:pt x="2476837" y="38100"/>
                  </a:cubicBezTo>
                  <a:cubicBezTo>
                    <a:pt x="2514925" y="44448"/>
                    <a:pt x="2595694" y="53838"/>
                    <a:pt x="2629237" y="76200"/>
                  </a:cubicBezTo>
                  <a:cubicBezTo>
                    <a:pt x="2738426" y="148993"/>
                    <a:pt x="2600277" y="61720"/>
                    <a:pt x="2705437" y="114300"/>
                  </a:cubicBezTo>
                  <a:cubicBezTo>
                    <a:pt x="2719089" y="121126"/>
                    <a:pt x="2729057" y="134873"/>
                    <a:pt x="2743537" y="139700"/>
                  </a:cubicBezTo>
                  <a:cubicBezTo>
                    <a:pt x="2767966" y="147843"/>
                    <a:pt x="2794402" y="147794"/>
                    <a:pt x="2819737" y="152400"/>
                  </a:cubicBezTo>
                  <a:cubicBezTo>
                    <a:pt x="2840975" y="156261"/>
                    <a:pt x="2862204" y="160246"/>
                    <a:pt x="2883237" y="165100"/>
                  </a:cubicBezTo>
                  <a:cubicBezTo>
                    <a:pt x="2917252" y="172950"/>
                    <a:pt x="2950403" y="184761"/>
                    <a:pt x="2984837" y="190500"/>
                  </a:cubicBezTo>
                  <a:cubicBezTo>
                    <a:pt x="3035637" y="198967"/>
                    <a:pt x="3088379" y="199614"/>
                    <a:pt x="3137237" y="215900"/>
                  </a:cubicBezTo>
                  <a:cubicBezTo>
                    <a:pt x="3149937" y="220133"/>
                    <a:pt x="3163363" y="222613"/>
                    <a:pt x="3175337" y="228600"/>
                  </a:cubicBezTo>
                  <a:cubicBezTo>
                    <a:pt x="3188989" y="235426"/>
                    <a:pt x="3201711" y="244229"/>
                    <a:pt x="3213437" y="254000"/>
                  </a:cubicBezTo>
                  <a:cubicBezTo>
                    <a:pt x="3227235" y="265498"/>
                    <a:pt x="3235837" y="283378"/>
                    <a:pt x="3251537" y="292100"/>
                  </a:cubicBezTo>
                  <a:cubicBezTo>
                    <a:pt x="3283493" y="309853"/>
                    <a:pt x="3341401" y="319590"/>
                    <a:pt x="3378537" y="330200"/>
                  </a:cubicBezTo>
                  <a:cubicBezTo>
                    <a:pt x="3453021" y="351481"/>
                    <a:pt x="3380524" y="331194"/>
                    <a:pt x="3454737" y="368300"/>
                  </a:cubicBezTo>
                  <a:cubicBezTo>
                    <a:pt x="3466711" y="374287"/>
                    <a:pt x="3480137" y="376767"/>
                    <a:pt x="3492837" y="381000"/>
                  </a:cubicBezTo>
                  <a:lnTo>
                    <a:pt x="3645237" y="368300"/>
                  </a:lnTo>
                  <a:cubicBezTo>
                    <a:pt x="3683399" y="364666"/>
                    <a:pt x="3721203" y="355600"/>
                    <a:pt x="3759537" y="355600"/>
                  </a:cubicBezTo>
                  <a:cubicBezTo>
                    <a:pt x="3895070" y="355600"/>
                    <a:pt x="4030470" y="364067"/>
                    <a:pt x="4165937" y="368300"/>
                  </a:cubicBezTo>
                  <a:cubicBezTo>
                    <a:pt x="4195570" y="372533"/>
                    <a:pt x="4225310" y="376079"/>
                    <a:pt x="4254837" y="381000"/>
                  </a:cubicBezTo>
                  <a:cubicBezTo>
                    <a:pt x="4276129" y="384549"/>
                    <a:pt x="4296918" y="391023"/>
                    <a:pt x="4318337" y="393700"/>
                  </a:cubicBezTo>
                  <a:cubicBezTo>
                    <a:pt x="4364735" y="399500"/>
                    <a:pt x="4411470" y="402167"/>
                    <a:pt x="4458037" y="406400"/>
                  </a:cubicBezTo>
                  <a:cubicBezTo>
                    <a:pt x="4560193" y="431939"/>
                    <a:pt x="4455841" y="408016"/>
                    <a:pt x="4610437" y="431800"/>
                  </a:cubicBezTo>
                  <a:cubicBezTo>
                    <a:pt x="4631772" y="435082"/>
                    <a:pt x="4652568" y="441447"/>
                    <a:pt x="4673937" y="444500"/>
                  </a:cubicBezTo>
                  <a:cubicBezTo>
                    <a:pt x="4711886" y="449921"/>
                    <a:pt x="4750137" y="452967"/>
                    <a:pt x="4788237" y="457200"/>
                  </a:cubicBezTo>
                  <a:cubicBezTo>
                    <a:pt x="4892157" y="483180"/>
                    <a:pt x="4792796" y="460945"/>
                    <a:pt x="4966037" y="482600"/>
                  </a:cubicBezTo>
                  <a:cubicBezTo>
                    <a:pt x="5028315" y="490385"/>
                    <a:pt x="5038363" y="494331"/>
                    <a:pt x="5093037" y="508000"/>
                  </a:cubicBezTo>
                  <a:cubicBezTo>
                    <a:pt x="5126904" y="503767"/>
                    <a:pt x="5161057" y="501405"/>
                    <a:pt x="5194637" y="495300"/>
                  </a:cubicBezTo>
                  <a:cubicBezTo>
                    <a:pt x="5207808" y="492905"/>
                    <a:pt x="5220308" y="477628"/>
                    <a:pt x="5232737" y="482600"/>
                  </a:cubicBezTo>
                  <a:cubicBezTo>
                    <a:pt x="5246909" y="488269"/>
                    <a:pt x="5249670" y="508000"/>
                    <a:pt x="5258137" y="520700"/>
                  </a:cubicBezTo>
                  <a:cubicBezTo>
                    <a:pt x="5220226" y="634434"/>
                    <a:pt x="5257247" y="564179"/>
                    <a:pt x="5004137" y="546100"/>
                  </a:cubicBezTo>
                  <a:cubicBezTo>
                    <a:pt x="4965900" y="543369"/>
                    <a:pt x="4927786" y="538821"/>
                    <a:pt x="4889837" y="533400"/>
                  </a:cubicBezTo>
                  <a:cubicBezTo>
                    <a:pt x="4868468" y="530347"/>
                    <a:pt x="4847875" y="522136"/>
                    <a:pt x="4826337" y="520700"/>
                  </a:cubicBezTo>
                  <a:cubicBezTo>
                    <a:pt x="4720654" y="513654"/>
                    <a:pt x="4614670" y="512233"/>
                    <a:pt x="4508837" y="508000"/>
                  </a:cubicBezTo>
                  <a:cubicBezTo>
                    <a:pt x="4458037" y="503767"/>
                    <a:pt x="4407133" y="500636"/>
                    <a:pt x="4356437" y="495300"/>
                  </a:cubicBezTo>
                  <a:cubicBezTo>
                    <a:pt x="4326667" y="492166"/>
                    <a:pt x="4297383" y="484896"/>
                    <a:pt x="4267537" y="482600"/>
                  </a:cubicBezTo>
                  <a:cubicBezTo>
                    <a:pt x="4009340" y="462739"/>
                    <a:pt x="4084979" y="479426"/>
                    <a:pt x="3873837" y="457200"/>
                  </a:cubicBezTo>
                  <a:cubicBezTo>
                    <a:pt x="3684510" y="437271"/>
                    <a:pt x="3869721" y="436262"/>
                    <a:pt x="3543637" y="419100"/>
                  </a:cubicBezTo>
                  <a:lnTo>
                    <a:pt x="3302337" y="406400"/>
                  </a:lnTo>
                  <a:cubicBezTo>
                    <a:pt x="3289637" y="402167"/>
                    <a:pt x="3276211" y="399687"/>
                    <a:pt x="3264237" y="393700"/>
                  </a:cubicBezTo>
                  <a:cubicBezTo>
                    <a:pt x="3250585" y="386874"/>
                    <a:pt x="3238557" y="377172"/>
                    <a:pt x="3226137" y="368300"/>
                  </a:cubicBezTo>
                  <a:cubicBezTo>
                    <a:pt x="3208913" y="355997"/>
                    <a:pt x="3194269" y="339666"/>
                    <a:pt x="3175337" y="330200"/>
                  </a:cubicBezTo>
                  <a:cubicBezTo>
                    <a:pt x="3151390" y="318226"/>
                    <a:pt x="3124537" y="313267"/>
                    <a:pt x="3099137" y="304800"/>
                  </a:cubicBezTo>
                  <a:cubicBezTo>
                    <a:pt x="3000662" y="271975"/>
                    <a:pt x="3074394" y="292990"/>
                    <a:pt x="2870537" y="279400"/>
                  </a:cubicBezTo>
                  <a:lnTo>
                    <a:pt x="2756237" y="241300"/>
                  </a:lnTo>
                  <a:cubicBezTo>
                    <a:pt x="2743537" y="237067"/>
                    <a:pt x="2731264" y="231225"/>
                    <a:pt x="2718137" y="228600"/>
                  </a:cubicBezTo>
                  <a:cubicBezTo>
                    <a:pt x="2696970" y="224367"/>
                    <a:pt x="2675462" y="221580"/>
                    <a:pt x="2654637" y="215900"/>
                  </a:cubicBezTo>
                  <a:cubicBezTo>
                    <a:pt x="2628806" y="208855"/>
                    <a:pt x="2604847" y="194902"/>
                    <a:pt x="2578437" y="190500"/>
                  </a:cubicBezTo>
                  <a:cubicBezTo>
                    <a:pt x="2557762" y="187054"/>
                    <a:pt x="2490935" y="179988"/>
                    <a:pt x="2464137" y="165100"/>
                  </a:cubicBezTo>
                  <a:cubicBezTo>
                    <a:pt x="2437452" y="150275"/>
                    <a:pt x="2417553" y="121704"/>
                    <a:pt x="2387937" y="114300"/>
                  </a:cubicBezTo>
                  <a:lnTo>
                    <a:pt x="2286337" y="88900"/>
                  </a:lnTo>
                  <a:cubicBezTo>
                    <a:pt x="2227070" y="93133"/>
                    <a:pt x="2166181" y="87189"/>
                    <a:pt x="2108537" y="101600"/>
                  </a:cubicBezTo>
                  <a:cubicBezTo>
                    <a:pt x="2078921" y="109004"/>
                    <a:pt x="2061297" y="142747"/>
                    <a:pt x="2032337" y="152400"/>
                  </a:cubicBezTo>
                  <a:lnTo>
                    <a:pt x="1956137" y="177800"/>
                  </a:lnTo>
                  <a:cubicBezTo>
                    <a:pt x="1943437" y="182033"/>
                    <a:pt x="1929176" y="183074"/>
                    <a:pt x="1918037" y="190500"/>
                  </a:cubicBezTo>
                  <a:lnTo>
                    <a:pt x="1803737" y="266700"/>
                  </a:lnTo>
                  <a:cubicBezTo>
                    <a:pt x="1791037" y="275167"/>
                    <a:pt x="1780117" y="287273"/>
                    <a:pt x="1765637" y="292100"/>
                  </a:cubicBezTo>
                  <a:cubicBezTo>
                    <a:pt x="1717727" y="308070"/>
                    <a:pt x="1695006" y="311931"/>
                    <a:pt x="1651337" y="355600"/>
                  </a:cubicBezTo>
                  <a:cubicBezTo>
                    <a:pt x="1638637" y="368300"/>
                    <a:pt x="1627414" y="382673"/>
                    <a:pt x="1613237" y="393700"/>
                  </a:cubicBezTo>
                  <a:cubicBezTo>
                    <a:pt x="1589140" y="412442"/>
                    <a:pt x="1562437" y="427567"/>
                    <a:pt x="1537037" y="444500"/>
                  </a:cubicBezTo>
                  <a:lnTo>
                    <a:pt x="1422737" y="520700"/>
                  </a:lnTo>
                  <a:lnTo>
                    <a:pt x="1384637" y="546100"/>
                  </a:lnTo>
                  <a:lnTo>
                    <a:pt x="1346537" y="571500"/>
                  </a:lnTo>
                  <a:cubicBezTo>
                    <a:pt x="1316904" y="615950"/>
                    <a:pt x="1308437" y="639233"/>
                    <a:pt x="1244937" y="660400"/>
                  </a:cubicBezTo>
                  <a:cubicBezTo>
                    <a:pt x="1232237" y="664633"/>
                    <a:pt x="1218539" y="666599"/>
                    <a:pt x="1206837" y="673100"/>
                  </a:cubicBezTo>
                  <a:cubicBezTo>
                    <a:pt x="1180152" y="687925"/>
                    <a:pt x="1159597" y="714247"/>
                    <a:pt x="1130637" y="723900"/>
                  </a:cubicBezTo>
                  <a:cubicBezTo>
                    <a:pt x="1034872" y="755822"/>
                    <a:pt x="1152914" y="712761"/>
                    <a:pt x="1054437" y="762000"/>
                  </a:cubicBezTo>
                  <a:cubicBezTo>
                    <a:pt x="1042463" y="767987"/>
                    <a:pt x="1029037" y="770467"/>
                    <a:pt x="1016337" y="774700"/>
                  </a:cubicBezTo>
                  <a:cubicBezTo>
                    <a:pt x="974004" y="838200"/>
                    <a:pt x="1003637" y="804333"/>
                    <a:pt x="914737" y="863600"/>
                  </a:cubicBezTo>
                  <a:cubicBezTo>
                    <a:pt x="902037" y="872067"/>
                    <a:pt x="891117" y="884173"/>
                    <a:pt x="876637" y="889000"/>
                  </a:cubicBezTo>
                  <a:cubicBezTo>
                    <a:pt x="845545" y="899364"/>
                    <a:pt x="815200" y="907483"/>
                    <a:pt x="787737" y="927100"/>
                  </a:cubicBezTo>
                  <a:cubicBezTo>
                    <a:pt x="773122" y="937539"/>
                    <a:pt x="763814" y="954173"/>
                    <a:pt x="749637" y="965200"/>
                  </a:cubicBezTo>
                  <a:cubicBezTo>
                    <a:pt x="605481" y="1077321"/>
                    <a:pt x="727314" y="982712"/>
                    <a:pt x="635337" y="1028700"/>
                  </a:cubicBezTo>
                  <a:cubicBezTo>
                    <a:pt x="621685" y="1035526"/>
                    <a:pt x="611185" y="1047901"/>
                    <a:pt x="597237" y="1054100"/>
                  </a:cubicBezTo>
                  <a:cubicBezTo>
                    <a:pt x="572771" y="1064974"/>
                    <a:pt x="543314" y="1064648"/>
                    <a:pt x="521037" y="1079500"/>
                  </a:cubicBezTo>
                  <a:cubicBezTo>
                    <a:pt x="508337" y="1087967"/>
                    <a:pt x="496885" y="1098701"/>
                    <a:pt x="482937" y="1104900"/>
                  </a:cubicBezTo>
                  <a:cubicBezTo>
                    <a:pt x="458471" y="1115774"/>
                    <a:pt x="429014" y="1115448"/>
                    <a:pt x="406737" y="1130300"/>
                  </a:cubicBezTo>
                  <a:cubicBezTo>
                    <a:pt x="237597" y="1243060"/>
                    <a:pt x="488278" y="1080766"/>
                    <a:pt x="330537" y="1168400"/>
                  </a:cubicBezTo>
                  <a:cubicBezTo>
                    <a:pt x="303852" y="1183225"/>
                    <a:pt x="284557" y="1214883"/>
                    <a:pt x="254337" y="1219200"/>
                  </a:cubicBezTo>
                  <a:cubicBezTo>
                    <a:pt x="127488" y="1237321"/>
                    <a:pt x="195188" y="1228594"/>
                    <a:pt x="51137" y="1244600"/>
                  </a:cubicBezTo>
                  <a:cubicBezTo>
                    <a:pt x="5005" y="1259977"/>
                    <a:pt x="-1780" y="1234017"/>
                    <a:pt x="337" y="1219200"/>
                  </a:cubicBezTo>
                  <a:close/>
                </a:path>
              </a:pathLst>
            </a:cu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Ελεύθερη σχεδίαση 10"/>
            <p:cNvSpPr/>
            <p:nvPr/>
          </p:nvSpPr>
          <p:spPr>
            <a:xfrm>
              <a:off x="990263" y="4127500"/>
              <a:ext cx="5257800" cy="1193800"/>
            </a:xfrm>
            <a:custGeom>
              <a:avLst/>
              <a:gdLst>
                <a:gd name="connsiteX0" fmla="*/ 0 w 5257800"/>
                <a:gd name="connsiteY0" fmla="*/ 1193800 h 1193800"/>
                <a:gd name="connsiteX1" fmla="*/ 63500 w 5257800"/>
                <a:gd name="connsiteY1" fmla="*/ 1155700 h 1193800"/>
                <a:gd name="connsiteX2" fmla="*/ 101600 w 5257800"/>
                <a:gd name="connsiteY2" fmla="*/ 1130300 h 1193800"/>
                <a:gd name="connsiteX3" fmla="*/ 292100 w 5257800"/>
                <a:gd name="connsiteY3" fmla="*/ 1117600 h 1193800"/>
                <a:gd name="connsiteX4" fmla="*/ 368300 w 5257800"/>
                <a:gd name="connsiteY4" fmla="*/ 1066800 h 1193800"/>
                <a:gd name="connsiteX5" fmla="*/ 482600 w 5257800"/>
                <a:gd name="connsiteY5" fmla="*/ 1016000 h 1193800"/>
                <a:gd name="connsiteX6" fmla="*/ 609600 w 5257800"/>
                <a:gd name="connsiteY6" fmla="*/ 990600 h 1193800"/>
                <a:gd name="connsiteX7" fmla="*/ 647700 w 5257800"/>
                <a:gd name="connsiteY7" fmla="*/ 952500 h 1193800"/>
                <a:gd name="connsiteX8" fmla="*/ 762000 w 5257800"/>
                <a:gd name="connsiteY8" fmla="*/ 876300 h 1193800"/>
                <a:gd name="connsiteX9" fmla="*/ 800100 w 5257800"/>
                <a:gd name="connsiteY9" fmla="*/ 850900 h 1193800"/>
                <a:gd name="connsiteX10" fmla="*/ 838200 w 5257800"/>
                <a:gd name="connsiteY10" fmla="*/ 825500 h 1193800"/>
                <a:gd name="connsiteX11" fmla="*/ 914400 w 5257800"/>
                <a:gd name="connsiteY11" fmla="*/ 787400 h 1193800"/>
                <a:gd name="connsiteX12" fmla="*/ 952500 w 5257800"/>
                <a:gd name="connsiteY12" fmla="*/ 774700 h 1193800"/>
                <a:gd name="connsiteX13" fmla="*/ 1028700 w 5257800"/>
                <a:gd name="connsiteY13" fmla="*/ 711200 h 1193800"/>
                <a:gd name="connsiteX14" fmla="*/ 1066800 w 5257800"/>
                <a:gd name="connsiteY14" fmla="*/ 685800 h 1193800"/>
                <a:gd name="connsiteX15" fmla="*/ 1117600 w 5257800"/>
                <a:gd name="connsiteY15" fmla="*/ 647700 h 1193800"/>
                <a:gd name="connsiteX16" fmla="*/ 1155700 w 5257800"/>
                <a:gd name="connsiteY16" fmla="*/ 609600 h 1193800"/>
                <a:gd name="connsiteX17" fmla="*/ 1231900 w 5257800"/>
                <a:gd name="connsiteY17" fmla="*/ 571500 h 1193800"/>
                <a:gd name="connsiteX18" fmla="*/ 1270000 w 5257800"/>
                <a:gd name="connsiteY18" fmla="*/ 546100 h 1193800"/>
                <a:gd name="connsiteX19" fmla="*/ 1333500 w 5257800"/>
                <a:gd name="connsiteY19" fmla="*/ 495300 h 1193800"/>
                <a:gd name="connsiteX20" fmla="*/ 1371600 w 5257800"/>
                <a:gd name="connsiteY20" fmla="*/ 457200 h 1193800"/>
                <a:gd name="connsiteX21" fmla="*/ 1447800 w 5257800"/>
                <a:gd name="connsiteY21" fmla="*/ 406400 h 1193800"/>
                <a:gd name="connsiteX22" fmla="*/ 1511300 w 5257800"/>
                <a:gd name="connsiteY22" fmla="*/ 355600 h 1193800"/>
                <a:gd name="connsiteX23" fmla="*/ 1587500 w 5257800"/>
                <a:gd name="connsiteY23" fmla="*/ 304800 h 1193800"/>
                <a:gd name="connsiteX24" fmla="*/ 1663700 w 5257800"/>
                <a:gd name="connsiteY24" fmla="*/ 279400 h 1193800"/>
                <a:gd name="connsiteX25" fmla="*/ 1714500 w 5257800"/>
                <a:gd name="connsiteY25" fmla="*/ 254000 h 1193800"/>
                <a:gd name="connsiteX26" fmla="*/ 1790700 w 5257800"/>
                <a:gd name="connsiteY26" fmla="*/ 228600 h 1193800"/>
                <a:gd name="connsiteX27" fmla="*/ 1828800 w 5257800"/>
                <a:gd name="connsiteY27" fmla="*/ 215900 h 1193800"/>
                <a:gd name="connsiteX28" fmla="*/ 1943100 w 5257800"/>
                <a:gd name="connsiteY28" fmla="*/ 139700 h 1193800"/>
                <a:gd name="connsiteX29" fmla="*/ 1981200 w 5257800"/>
                <a:gd name="connsiteY29" fmla="*/ 114300 h 1193800"/>
                <a:gd name="connsiteX30" fmla="*/ 2019300 w 5257800"/>
                <a:gd name="connsiteY30" fmla="*/ 88900 h 1193800"/>
                <a:gd name="connsiteX31" fmla="*/ 2044700 w 5257800"/>
                <a:gd name="connsiteY31" fmla="*/ 50800 h 1193800"/>
                <a:gd name="connsiteX32" fmla="*/ 2082800 w 5257800"/>
                <a:gd name="connsiteY32" fmla="*/ 38100 h 1193800"/>
                <a:gd name="connsiteX33" fmla="*/ 2159000 w 5257800"/>
                <a:gd name="connsiteY33" fmla="*/ 0 h 1193800"/>
                <a:gd name="connsiteX34" fmla="*/ 2476500 w 5257800"/>
                <a:gd name="connsiteY34" fmla="*/ 12700 h 1193800"/>
                <a:gd name="connsiteX35" fmla="*/ 2603500 w 5257800"/>
                <a:gd name="connsiteY35" fmla="*/ 63500 h 1193800"/>
                <a:gd name="connsiteX36" fmla="*/ 2641600 w 5257800"/>
                <a:gd name="connsiteY36" fmla="*/ 76200 h 1193800"/>
                <a:gd name="connsiteX37" fmla="*/ 2717800 w 5257800"/>
                <a:gd name="connsiteY37" fmla="*/ 127000 h 1193800"/>
                <a:gd name="connsiteX38" fmla="*/ 2832100 w 5257800"/>
                <a:gd name="connsiteY38" fmla="*/ 152400 h 1193800"/>
                <a:gd name="connsiteX39" fmla="*/ 2946400 w 5257800"/>
                <a:gd name="connsiteY39" fmla="*/ 165100 h 1193800"/>
                <a:gd name="connsiteX40" fmla="*/ 2984500 w 5257800"/>
                <a:gd name="connsiteY40" fmla="*/ 177800 h 1193800"/>
                <a:gd name="connsiteX41" fmla="*/ 3073400 w 5257800"/>
                <a:gd name="connsiteY41" fmla="*/ 203200 h 1193800"/>
                <a:gd name="connsiteX42" fmla="*/ 3149600 w 5257800"/>
                <a:gd name="connsiteY42" fmla="*/ 241300 h 1193800"/>
                <a:gd name="connsiteX43" fmla="*/ 3302000 w 5257800"/>
                <a:gd name="connsiteY43" fmla="*/ 279400 h 1193800"/>
                <a:gd name="connsiteX44" fmla="*/ 3340100 w 5257800"/>
                <a:gd name="connsiteY44" fmla="*/ 292100 h 1193800"/>
                <a:gd name="connsiteX45" fmla="*/ 3378200 w 5257800"/>
                <a:gd name="connsiteY45" fmla="*/ 304800 h 1193800"/>
                <a:gd name="connsiteX46" fmla="*/ 3467100 w 5257800"/>
                <a:gd name="connsiteY46" fmla="*/ 342900 h 1193800"/>
                <a:gd name="connsiteX47" fmla="*/ 3949700 w 5257800"/>
                <a:gd name="connsiteY47" fmla="*/ 368300 h 1193800"/>
                <a:gd name="connsiteX48" fmla="*/ 4470400 w 5257800"/>
                <a:gd name="connsiteY48" fmla="*/ 381000 h 1193800"/>
                <a:gd name="connsiteX49" fmla="*/ 4686300 w 5257800"/>
                <a:gd name="connsiteY49" fmla="*/ 406400 h 1193800"/>
                <a:gd name="connsiteX50" fmla="*/ 4737100 w 5257800"/>
                <a:gd name="connsiteY50" fmla="*/ 419100 h 1193800"/>
                <a:gd name="connsiteX51" fmla="*/ 4826000 w 5257800"/>
                <a:gd name="connsiteY51" fmla="*/ 431800 h 1193800"/>
                <a:gd name="connsiteX52" fmla="*/ 4953000 w 5257800"/>
                <a:gd name="connsiteY52" fmla="*/ 457200 h 1193800"/>
                <a:gd name="connsiteX53" fmla="*/ 5257800 w 5257800"/>
                <a:gd name="connsiteY53" fmla="*/ 469900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257800" h="1193800">
                  <a:moveTo>
                    <a:pt x="0" y="1193800"/>
                  </a:moveTo>
                  <a:cubicBezTo>
                    <a:pt x="21167" y="1181100"/>
                    <a:pt x="42568" y="1168783"/>
                    <a:pt x="63500" y="1155700"/>
                  </a:cubicBezTo>
                  <a:cubicBezTo>
                    <a:pt x="76443" y="1147610"/>
                    <a:pt x="86544" y="1132809"/>
                    <a:pt x="101600" y="1130300"/>
                  </a:cubicBezTo>
                  <a:cubicBezTo>
                    <a:pt x="164375" y="1119837"/>
                    <a:pt x="228600" y="1121833"/>
                    <a:pt x="292100" y="1117600"/>
                  </a:cubicBezTo>
                  <a:cubicBezTo>
                    <a:pt x="384453" y="1094512"/>
                    <a:pt x="309830" y="1125270"/>
                    <a:pt x="368300" y="1066800"/>
                  </a:cubicBezTo>
                  <a:cubicBezTo>
                    <a:pt x="394904" y="1040196"/>
                    <a:pt x="451162" y="1022288"/>
                    <a:pt x="482600" y="1016000"/>
                  </a:cubicBezTo>
                  <a:lnTo>
                    <a:pt x="609600" y="990600"/>
                  </a:lnTo>
                  <a:cubicBezTo>
                    <a:pt x="622300" y="977900"/>
                    <a:pt x="633523" y="963527"/>
                    <a:pt x="647700" y="952500"/>
                  </a:cubicBezTo>
                  <a:lnTo>
                    <a:pt x="762000" y="876300"/>
                  </a:lnTo>
                  <a:lnTo>
                    <a:pt x="800100" y="850900"/>
                  </a:lnTo>
                  <a:cubicBezTo>
                    <a:pt x="812800" y="842433"/>
                    <a:pt x="823720" y="830327"/>
                    <a:pt x="838200" y="825500"/>
                  </a:cubicBezTo>
                  <a:cubicBezTo>
                    <a:pt x="933965" y="793578"/>
                    <a:pt x="815923" y="836639"/>
                    <a:pt x="914400" y="787400"/>
                  </a:cubicBezTo>
                  <a:cubicBezTo>
                    <a:pt x="926374" y="781413"/>
                    <a:pt x="940526" y="780687"/>
                    <a:pt x="952500" y="774700"/>
                  </a:cubicBezTo>
                  <a:cubicBezTo>
                    <a:pt x="999798" y="751051"/>
                    <a:pt x="986569" y="746309"/>
                    <a:pt x="1028700" y="711200"/>
                  </a:cubicBezTo>
                  <a:cubicBezTo>
                    <a:pt x="1040426" y="701429"/>
                    <a:pt x="1054380" y="694672"/>
                    <a:pt x="1066800" y="685800"/>
                  </a:cubicBezTo>
                  <a:cubicBezTo>
                    <a:pt x="1084024" y="673497"/>
                    <a:pt x="1101529" y="661475"/>
                    <a:pt x="1117600" y="647700"/>
                  </a:cubicBezTo>
                  <a:cubicBezTo>
                    <a:pt x="1131237" y="636011"/>
                    <a:pt x="1141902" y="621098"/>
                    <a:pt x="1155700" y="609600"/>
                  </a:cubicBezTo>
                  <a:cubicBezTo>
                    <a:pt x="1210295" y="564104"/>
                    <a:pt x="1174622" y="600139"/>
                    <a:pt x="1231900" y="571500"/>
                  </a:cubicBezTo>
                  <a:cubicBezTo>
                    <a:pt x="1245552" y="564674"/>
                    <a:pt x="1257300" y="554567"/>
                    <a:pt x="1270000" y="546100"/>
                  </a:cubicBezTo>
                  <a:cubicBezTo>
                    <a:pt x="1326806" y="460891"/>
                    <a:pt x="1259888" y="544375"/>
                    <a:pt x="1333500" y="495300"/>
                  </a:cubicBezTo>
                  <a:cubicBezTo>
                    <a:pt x="1348444" y="485337"/>
                    <a:pt x="1357423" y="468227"/>
                    <a:pt x="1371600" y="457200"/>
                  </a:cubicBezTo>
                  <a:cubicBezTo>
                    <a:pt x="1395697" y="438458"/>
                    <a:pt x="1447800" y="406400"/>
                    <a:pt x="1447800" y="406400"/>
                  </a:cubicBezTo>
                  <a:cubicBezTo>
                    <a:pt x="1494732" y="336002"/>
                    <a:pt x="1446348" y="391684"/>
                    <a:pt x="1511300" y="355600"/>
                  </a:cubicBezTo>
                  <a:cubicBezTo>
                    <a:pt x="1537985" y="340775"/>
                    <a:pt x="1558540" y="314453"/>
                    <a:pt x="1587500" y="304800"/>
                  </a:cubicBezTo>
                  <a:cubicBezTo>
                    <a:pt x="1612900" y="296333"/>
                    <a:pt x="1639753" y="291374"/>
                    <a:pt x="1663700" y="279400"/>
                  </a:cubicBezTo>
                  <a:cubicBezTo>
                    <a:pt x="1680633" y="270933"/>
                    <a:pt x="1696922" y="261031"/>
                    <a:pt x="1714500" y="254000"/>
                  </a:cubicBezTo>
                  <a:cubicBezTo>
                    <a:pt x="1739359" y="244056"/>
                    <a:pt x="1765300" y="237067"/>
                    <a:pt x="1790700" y="228600"/>
                  </a:cubicBezTo>
                  <a:cubicBezTo>
                    <a:pt x="1803400" y="224367"/>
                    <a:pt x="1817661" y="223326"/>
                    <a:pt x="1828800" y="215900"/>
                  </a:cubicBezTo>
                  <a:lnTo>
                    <a:pt x="1943100" y="139700"/>
                  </a:lnTo>
                  <a:lnTo>
                    <a:pt x="1981200" y="114300"/>
                  </a:lnTo>
                  <a:lnTo>
                    <a:pt x="2019300" y="88900"/>
                  </a:lnTo>
                  <a:cubicBezTo>
                    <a:pt x="2027767" y="76200"/>
                    <a:pt x="2032781" y="60335"/>
                    <a:pt x="2044700" y="50800"/>
                  </a:cubicBezTo>
                  <a:cubicBezTo>
                    <a:pt x="2055153" y="42437"/>
                    <a:pt x="2070826" y="44087"/>
                    <a:pt x="2082800" y="38100"/>
                  </a:cubicBezTo>
                  <a:cubicBezTo>
                    <a:pt x="2181277" y="-11139"/>
                    <a:pt x="2063235" y="31922"/>
                    <a:pt x="2159000" y="0"/>
                  </a:cubicBezTo>
                  <a:cubicBezTo>
                    <a:pt x="2264833" y="4233"/>
                    <a:pt x="2371075" y="2498"/>
                    <a:pt x="2476500" y="12700"/>
                  </a:cubicBezTo>
                  <a:cubicBezTo>
                    <a:pt x="2526284" y="17518"/>
                    <a:pt x="2560131" y="44913"/>
                    <a:pt x="2603500" y="63500"/>
                  </a:cubicBezTo>
                  <a:cubicBezTo>
                    <a:pt x="2615805" y="68773"/>
                    <a:pt x="2629898" y="69699"/>
                    <a:pt x="2641600" y="76200"/>
                  </a:cubicBezTo>
                  <a:cubicBezTo>
                    <a:pt x="2668285" y="91025"/>
                    <a:pt x="2688184" y="119596"/>
                    <a:pt x="2717800" y="127000"/>
                  </a:cubicBezTo>
                  <a:cubicBezTo>
                    <a:pt x="2754775" y="136244"/>
                    <a:pt x="2794479" y="147026"/>
                    <a:pt x="2832100" y="152400"/>
                  </a:cubicBezTo>
                  <a:cubicBezTo>
                    <a:pt x="2870049" y="157821"/>
                    <a:pt x="2908300" y="160867"/>
                    <a:pt x="2946400" y="165100"/>
                  </a:cubicBezTo>
                  <a:cubicBezTo>
                    <a:pt x="2959100" y="169333"/>
                    <a:pt x="2971628" y="174122"/>
                    <a:pt x="2984500" y="177800"/>
                  </a:cubicBezTo>
                  <a:cubicBezTo>
                    <a:pt x="3003489" y="183225"/>
                    <a:pt x="3053100" y="193050"/>
                    <a:pt x="3073400" y="203200"/>
                  </a:cubicBezTo>
                  <a:cubicBezTo>
                    <a:pt x="3128202" y="230601"/>
                    <a:pt x="3092141" y="228531"/>
                    <a:pt x="3149600" y="241300"/>
                  </a:cubicBezTo>
                  <a:cubicBezTo>
                    <a:pt x="3303514" y="275503"/>
                    <a:pt x="3148027" y="228076"/>
                    <a:pt x="3302000" y="279400"/>
                  </a:cubicBezTo>
                  <a:lnTo>
                    <a:pt x="3340100" y="292100"/>
                  </a:lnTo>
                  <a:cubicBezTo>
                    <a:pt x="3352800" y="296333"/>
                    <a:pt x="3367061" y="297374"/>
                    <a:pt x="3378200" y="304800"/>
                  </a:cubicBezTo>
                  <a:cubicBezTo>
                    <a:pt x="3418273" y="331515"/>
                    <a:pt x="3415844" y="336066"/>
                    <a:pt x="3467100" y="342900"/>
                  </a:cubicBezTo>
                  <a:cubicBezTo>
                    <a:pt x="3605490" y="361352"/>
                    <a:pt x="3841915" y="365130"/>
                    <a:pt x="3949700" y="368300"/>
                  </a:cubicBezTo>
                  <a:lnTo>
                    <a:pt x="4470400" y="381000"/>
                  </a:lnTo>
                  <a:cubicBezTo>
                    <a:pt x="4538514" y="387811"/>
                    <a:pt x="4617672" y="393922"/>
                    <a:pt x="4686300" y="406400"/>
                  </a:cubicBezTo>
                  <a:cubicBezTo>
                    <a:pt x="4703473" y="409522"/>
                    <a:pt x="4719927" y="415978"/>
                    <a:pt x="4737100" y="419100"/>
                  </a:cubicBezTo>
                  <a:cubicBezTo>
                    <a:pt x="4766551" y="424455"/>
                    <a:pt x="4796549" y="426445"/>
                    <a:pt x="4826000" y="431800"/>
                  </a:cubicBezTo>
                  <a:cubicBezTo>
                    <a:pt x="4891663" y="443739"/>
                    <a:pt x="4874511" y="451967"/>
                    <a:pt x="4953000" y="457200"/>
                  </a:cubicBezTo>
                  <a:cubicBezTo>
                    <a:pt x="5054463" y="463964"/>
                    <a:pt x="5257800" y="469900"/>
                    <a:pt x="5257800" y="4699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3263900" y="4102100"/>
              <a:ext cx="218343" cy="1625600"/>
            </a:xfrm>
            <a:custGeom>
              <a:avLst/>
              <a:gdLst>
                <a:gd name="connsiteX0" fmla="*/ 215900 w 218343"/>
                <a:gd name="connsiteY0" fmla="*/ 1625600 h 1625600"/>
                <a:gd name="connsiteX1" fmla="*/ 215900 w 218343"/>
                <a:gd name="connsiteY1" fmla="*/ 1308100 h 1625600"/>
                <a:gd name="connsiteX2" fmla="*/ 190500 w 218343"/>
                <a:gd name="connsiteY2" fmla="*/ 876300 h 1625600"/>
                <a:gd name="connsiteX3" fmla="*/ 139700 w 218343"/>
                <a:gd name="connsiteY3" fmla="*/ 469900 h 1625600"/>
                <a:gd name="connsiteX4" fmla="*/ 63500 w 218343"/>
                <a:gd name="connsiteY4" fmla="*/ 190500 h 1625600"/>
                <a:gd name="connsiteX5" fmla="*/ 12700 w 218343"/>
                <a:gd name="connsiteY5" fmla="*/ 63500 h 1625600"/>
                <a:gd name="connsiteX6" fmla="*/ 0 w 218343"/>
                <a:gd name="connsiteY6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43" h="1625600">
                  <a:moveTo>
                    <a:pt x="215900" y="1625600"/>
                  </a:moveTo>
                  <a:cubicBezTo>
                    <a:pt x="218016" y="1529291"/>
                    <a:pt x="220133" y="1432983"/>
                    <a:pt x="215900" y="1308100"/>
                  </a:cubicBezTo>
                  <a:cubicBezTo>
                    <a:pt x="211667" y="1183217"/>
                    <a:pt x="203200" y="1016000"/>
                    <a:pt x="190500" y="876300"/>
                  </a:cubicBezTo>
                  <a:cubicBezTo>
                    <a:pt x="177800" y="736600"/>
                    <a:pt x="160867" y="584200"/>
                    <a:pt x="139700" y="469900"/>
                  </a:cubicBezTo>
                  <a:cubicBezTo>
                    <a:pt x="118533" y="355600"/>
                    <a:pt x="84667" y="258233"/>
                    <a:pt x="63500" y="190500"/>
                  </a:cubicBezTo>
                  <a:cubicBezTo>
                    <a:pt x="42333" y="122767"/>
                    <a:pt x="23283" y="95250"/>
                    <a:pt x="12700" y="63500"/>
                  </a:cubicBezTo>
                  <a:cubicBezTo>
                    <a:pt x="2117" y="31750"/>
                    <a:pt x="1058" y="15875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3263693" y="4127500"/>
              <a:ext cx="25974" cy="1587500"/>
            </a:xfrm>
            <a:custGeom>
              <a:avLst/>
              <a:gdLst>
                <a:gd name="connsiteX0" fmla="*/ 12907 w 25974"/>
                <a:gd name="connsiteY0" fmla="*/ 1587500 h 1587500"/>
                <a:gd name="connsiteX1" fmla="*/ 25607 w 25974"/>
                <a:gd name="connsiteY1" fmla="*/ 1206500 h 1587500"/>
                <a:gd name="connsiteX2" fmla="*/ 207 w 25974"/>
                <a:gd name="connsiteY2" fmla="*/ 762000 h 1587500"/>
                <a:gd name="connsiteX3" fmla="*/ 12907 w 25974"/>
                <a:gd name="connsiteY3" fmla="*/ 279400 h 1587500"/>
                <a:gd name="connsiteX4" fmla="*/ 207 w 25974"/>
                <a:gd name="connsiteY4" fmla="*/ 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74" h="1587500">
                  <a:moveTo>
                    <a:pt x="12907" y="1587500"/>
                  </a:moveTo>
                  <a:cubicBezTo>
                    <a:pt x="20315" y="1465791"/>
                    <a:pt x="27724" y="1344083"/>
                    <a:pt x="25607" y="1206500"/>
                  </a:cubicBezTo>
                  <a:cubicBezTo>
                    <a:pt x="23490" y="1068917"/>
                    <a:pt x="2324" y="916517"/>
                    <a:pt x="207" y="762000"/>
                  </a:cubicBezTo>
                  <a:cubicBezTo>
                    <a:pt x="-1910" y="607483"/>
                    <a:pt x="12907" y="406400"/>
                    <a:pt x="12907" y="279400"/>
                  </a:cubicBezTo>
                  <a:cubicBezTo>
                    <a:pt x="12907" y="152400"/>
                    <a:pt x="6557" y="76200"/>
                    <a:pt x="20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Ελεύθερη σχεδίαση 16"/>
            <p:cNvSpPr/>
            <p:nvPr/>
          </p:nvSpPr>
          <p:spPr>
            <a:xfrm>
              <a:off x="1028700" y="5168900"/>
              <a:ext cx="5245100" cy="774700"/>
            </a:xfrm>
            <a:custGeom>
              <a:avLst/>
              <a:gdLst>
                <a:gd name="connsiteX0" fmla="*/ 0 w 5245100"/>
                <a:gd name="connsiteY0" fmla="*/ 774700 h 774700"/>
                <a:gd name="connsiteX1" fmla="*/ 406400 w 5245100"/>
                <a:gd name="connsiteY1" fmla="*/ 609600 h 774700"/>
                <a:gd name="connsiteX2" fmla="*/ 977900 w 5245100"/>
                <a:gd name="connsiteY2" fmla="*/ 419100 h 774700"/>
                <a:gd name="connsiteX3" fmla="*/ 1638300 w 5245100"/>
                <a:gd name="connsiteY3" fmla="*/ 266700 h 774700"/>
                <a:gd name="connsiteX4" fmla="*/ 2349500 w 5245100"/>
                <a:gd name="connsiteY4" fmla="*/ 139700 h 774700"/>
                <a:gd name="connsiteX5" fmla="*/ 3136900 w 5245100"/>
                <a:gd name="connsiteY5" fmla="*/ 25400 h 774700"/>
                <a:gd name="connsiteX6" fmla="*/ 3911600 w 5245100"/>
                <a:gd name="connsiteY6" fmla="*/ 0 h 774700"/>
                <a:gd name="connsiteX7" fmla="*/ 4635500 w 5245100"/>
                <a:gd name="connsiteY7" fmla="*/ 25400 h 774700"/>
                <a:gd name="connsiteX8" fmla="*/ 5245100 w 5245100"/>
                <a:gd name="connsiteY8" fmla="*/ 635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45100" h="774700">
                  <a:moveTo>
                    <a:pt x="0" y="774700"/>
                  </a:moveTo>
                  <a:cubicBezTo>
                    <a:pt x="121708" y="721783"/>
                    <a:pt x="243417" y="668867"/>
                    <a:pt x="406400" y="609600"/>
                  </a:cubicBezTo>
                  <a:cubicBezTo>
                    <a:pt x="569383" y="550333"/>
                    <a:pt x="772584" y="476250"/>
                    <a:pt x="977900" y="419100"/>
                  </a:cubicBezTo>
                  <a:cubicBezTo>
                    <a:pt x="1183216" y="361950"/>
                    <a:pt x="1409700" y="313267"/>
                    <a:pt x="1638300" y="266700"/>
                  </a:cubicBezTo>
                  <a:cubicBezTo>
                    <a:pt x="1866900" y="220133"/>
                    <a:pt x="2099733" y="179917"/>
                    <a:pt x="2349500" y="139700"/>
                  </a:cubicBezTo>
                  <a:cubicBezTo>
                    <a:pt x="2599267" y="99483"/>
                    <a:pt x="2876550" y="48683"/>
                    <a:pt x="3136900" y="25400"/>
                  </a:cubicBezTo>
                  <a:cubicBezTo>
                    <a:pt x="3397250" y="2117"/>
                    <a:pt x="3661833" y="0"/>
                    <a:pt x="3911600" y="0"/>
                  </a:cubicBezTo>
                  <a:cubicBezTo>
                    <a:pt x="4161367" y="0"/>
                    <a:pt x="4413250" y="14817"/>
                    <a:pt x="4635500" y="25400"/>
                  </a:cubicBezTo>
                  <a:cubicBezTo>
                    <a:pt x="4857750" y="35983"/>
                    <a:pt x="5051425" y="49741"/>
                    <a:pt x="5245100" y="6350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8" name="Ελεύθερη σχεδίαση 17"/>
            <p:cNvSpPr/>
            <p:nvPr/>
          </p:nvSpPr>
          <p:spPr>
            <a:xfrm>
              <a:off x="1041400" y="5727463"/>
              <a:ext cx="5105400" cy="406637"/>
            </a:xfrm>
            <a:custGeom>
              <a:avLst/>
              <a:gdLst>
                <a:gd name="connsiteX0" fmla="*/ 0 w 5105400"/>
                <a:gd name="connsiteY0" fmla="*/ 406637 h 406637"/>
                <a:gd name="connsiteX1" fmla="*/ 304800 w 5105400"/>
                <a:gd name="connsiteY1" fmla="*/ 330437 h 406637"/>
                <a:gd name="connsiteX2" fmla="*/ 952500 w 5105400"/>
                <a:gd name="connsiteY2" fmla="*/ 152637 h 406637"/>
                <a:gd name="connsiteX3" fmla="*/ 1320800 w 5105400"/>
                <a:gd name="connsiteY3" fmla="*/ 63737 h 406637"/>
                <a:gd name="connsiteX4" fmla="*/ 1816100 w 5105400"/>
                <a:gd name="connsiteY4" fmla="*/ 25637 h 406637"/>
                <a:gd name="connsiteX5" fmla="*/ 2209800 w 5105400"/>
                <a:gd name="connsiteY5" fmla="*/ 12937 h 406637"/>
                <a:gd name="connsiteX6" fmla="*/ 2679700 w 5105400"/>
                <a:gd name="connsiteY6" fmla="*/ 12937 h 406637"/>
                <a:gd name="connsiteX7" fmla="*/ 3327400 w 5105400"/>
                <a:gd name="connsiteY7" fmla="*/ 237 h 406637"/>
                <a:gd name="connsiteX8" fmla="*/ 3835400 w 5105400"/>
                <a:gd name="connsiteY8" fmla="*/ 25637 h 406637"/>
                <a:gd name="connsiteX9" fmla="*/ 4330700 w 5105400"/>
                <a:gd name="connsiteY9" fmla="*/ 89137 h 406637"/>
                <a:gd name="connsiteX10" fmla="*/ 4724400 w 5105400"/>
                <a:gd name="connsiteY10" fmla="*/ 139937 h 406637"/>
                <a:gd name="connsiteX11" fmla="*/ 5105400 w 5105400"/>
                <a:gd name="connsiteY11" fmla="*/ 228837 h 40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05400" h="406637">
                  <a:moveTo>
                    <a:pt x="0" y="406637"/>
                  </a:moveTo>
                  <a:cubicBezTo>
                    <a:pt x="73025" y="389703"/>
                    <a:pt x="304800" y="330437"/>
                    <a:pt x="304800" y="330437"/>
                  </a:cubicBezTo>
                  <a:lnTo>
                    <a:pt x="952500" y="152637"/>
                  </a:lnTo>
                  <a:cubicBezTo>
                    <a:pt x="1121833" y="108187"/>
                    <a:pt x="1176867" y="84904"/>
                    <a:pt x="1320800" y="63737"/>
                  </a:cubicBezTo>
                  <a:cubicBezTo>
                    <a:pt x="1464733" y="42570"/>
                    <a:pt x="1667933" y="34104"/>
                    <a:pt x="1816100" y="25637"/>
                  </a:cubicBezTo>
                  <a:cubicBezTo>
                    <a:pt x="1964267" y="17170"/>
                    <a:pt x="2065867" y="15054"/>
                    <a:pt x="2209800" y="12937"/>
                  </a:cubicBezTo>
                  <a:cubicBezTo>
                    <a:pt x="2353733" y="10820"/>
                    <a:pt x="2679700" y="12937"/>
                    <a:pt x="2679700" y="12937"/>
                  </a:cubicBezTo>
                  <a:cubicBezTo>
                    <a:pt x="2865967" y="10820"/>
                    <a:pt x="3134783" y="-1880"/>
                    <a:pt x="3327400" y="237"/>
                  </a:cubicBezTo>
                  <a:cubicBezTo>
                    <a:pt x="3520017" y="2354"/>
                    <a:pt x="3668183" y="10820"/>
                    <a:pt x="3835400" y="25637"/>
                  </a:cubicBezTo>
                  <a:cubicBezTo>
                    <a:pt x="4002617" y="40454"/>
                    <a:pt x="4330700" y="89137"/>
                    <a:pt x="4330700" y="89137"/>
                  </a:cubicBezTo>
                  <a:cubicBezTo>
                    <a:pt x="4478867" y="108187"/>
                    <a:pt x="4595283" y="116654"/>
                    <a:pt x="4724400" y="139937"/>
                  </a:cubicBezTo>
                  <a:cubicBezTo>
                    <a:pt x="4853517" y="163220"/>
                    <a:pt x="4979458" y="196028"/>
                    <a:pt x="5105400" y="22883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35975" y="4398491"/>
              <a:ext cx="21967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Γήινη Επιφάνεια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86293" y="4986133"/>
              <a:ext cx="12380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Γεωειδές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73800" y="5733990"/>
              <a:ext cx="17329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latin typeface="+mn-lt"/>
                </a:rPr>
                <a:t>Ελλειψοειδές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2483" y="3746250"/>
              <a:ext cx="379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04220" y="4457575"/>
              <a:ext cx="379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20136" y="5282180"/>
              <a:ext cx="379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N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86445" y="4948944"/>
              <a:ext cx="379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h</a:t>
              </a:r>
              <a:endParaRPr lang="el-GR" sz="2000" dirty="0">
                <a:latin typeface="+mn-lt"/>
              </a:endParaRPr>
            </a:p>
          </p:txBody>
        </p:sp>
        <p:sp>
          <p:nvSpPr>
            <p:cNvPr id="26" name="Ελεύθερη σχεδίαση 25"/>
            <p:cNvSpPr/>
            <p:nvPr/>
          </p:nvSpPr>
          <p:spPr>
            <a:xfrm>
              <a:off x="3276600" y="4406900"/>
              <a:ext cx="101600" cy="0"/>
            </a:xfrm>
            <a:custGeom>
              <a:avLst/>
              <a:gdLst>
                <a:gd name="connsiteX0" fmla="*/ 0 w 101600"/>
                <a:gd name="connsiteY0" fmla="*/ 0 h 0"/>
                <a:gd name="connsiteX1" fmla="*/ 101600 w 1016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600">
                  <a:moveTo>
                    <a:pt x="0" y="0"/>
                  </a:moveTo>
                  <a:lnTo>
                    <a:pt x="101600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581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Σχέση υψομέτρων στη Γεωδαισία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(2 από 6)</a:t>
            </a:r>
            <a:endParaRPr lang="el-GR" sz="3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4680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spcBef>
                    <a:spcPts val="3000"/>
                  </a:spcBef>
                </a:pPr>
                <a:r>
                  <a:rPr lang="el-GR" sz="2400" b="1" dirty="0">
                    <a:ea typeface="Cambria Math" panose="02040503050406030204" pitchFamily="18" charset="0"/>
                  </a:rPr>
                  <a:t>γεωμετρικό</a:t>
                </a:r>
                <a:r>
                  <a:rPr lang="el-GR" sz="2400" dirty="0">
                    <a:ea typeface="Cambria Math" panose="02040503050406030204" pitchFamily="18" charset="0"/>
                  </a:rPr>
                  <a:t> ή </a:t>
                </a:r>
                <a:r>
                  <a:rPr lang="el-GR" sz="2400" b="1" dirty="0">
                    <a:ea typeface="Cambria Math" panose="02040503050406030204" pitchFamily="18" charset="0"/>
                  </a:rPr>
                  <a:t>γεωδαιτικό</a:t>
                </a:r>
                <a:r>
                  <a:rPr lang="el-GR" sz="2400" dirty="0">
                    <a:ea typeface="Cambria Math" panose="02040503050406030204" pitchFamily="18" charset="0"/>
                  </a:rPr>
                  <a:t> ή </a:t>
                </a:r>
                <a:r>
                  <a:rPr lang="el-GR" sz="2400" b="1" dirty="0">
                    <a:ea typeface="Cambria Math" panose="02040503050406030204" pitchFamily="18" charset="0"/>
                  </a:rPr>
                  <a:t>ελλειψοειδές υψόμετρο: </a:t>
                </a:r>
                <a:r>
                  <a:rPr lang="el-GR" sz="2400" dirty="0">
                    <a:ea typeface="Cambria Math" panose="02040503050406030204" pitchFamily="18" charset="0"/>
                  </a:rPr>
                  <a:t>Μετρήσιμο με τη σύγχρονη τεχνολογία GNSS (GPS / GLONASS / GALLILEO / BEIDOU-COMPASS</a:t>
                </a:r>
                <a:r>
                  <a:rPr lang="el-GR" sz="2400" dirty="0" smtClean="0">
                    <a:ea typeface="Cambria Math" panose="02040503050406030204" pitchFamily="18" charset="0"/>
                  </a:rPr>
                  <a:t>)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,</a:t>
                </a:r>
                <a:endParaRPr lang="el-GR" sz="240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3000"/>
                  </a:spcBef>
                </a:pPr>
                <a:r>
                  <a:rPr lang="el-GR" sz="2400" dirty="0">
                    <a:ea typeface="Cambria Math" panose="02040503050406030204" pitchFamily="18" charset="0"/>
                  </a:rPr>
                  <a:t>Άμεσα διαθέσιμο με τις σύγχρονες εφαρμογές (Real – </a:t>
                </a:r>
                <a:r>
                  <a:rPr lang="el-GR" sz="2400" dirty="0" err="1">
                    <a:ea typeface="Cambria Math" panose="02040503050406030204" pitchFamily="18" charset="0"/>
                  </a:rPr>
                  <a:t>Time</a:t>
                </a:r>
                <a:r>
                  <a:rPr lang="el-GR" sz="2400" dirty="0">
                    <a:ea typeface="Cambria Math" panose="02040503050406030204" pitchFamily="18" charset="0"/>
                  </a:rPr>
                  <a:t> GNSS, </a:t>
                </a:r>
                <a:r>
                  <a:rPr lang="el-GR" sz="2400" dirty="0" err="1">
                    <a:ea typeface="Cambria Math" panose="02040503050406030204" pitchFamily="18" charset="0"/>
                  </a:rPr>
                  <a:t>Active</a:t>
                </a:r>
                <a:r>
                  <a:rPr lang="el-GR" sz="2400" dirty="0">
                    <a:ea typeface="Cambria Math" panose="02040503050406030204" pitchFamily="18" charset="0"/>
                  </a:rPr>
                  <a:t> </a:t>
                </a:r>
                <a:r>
                  <a:rPr lang="el-GR" sz="2400" dirty="0" err="1">
                    <a:ea typeface="Cambria Math" panose="02040503050406030204" pitchFamily="18" charset="0"/>
                  </a:rPr>
                  <a:t>Networks</a:t>
                </a:r>
                <a:r>
                  <a:rPr lang="el-GR" sz="2400" dirty="0">
                    <a:ea typeface="Cambria Math" panose="02040503050406030204" pitchFamily="18" charset="0"/>
                  </a:rPr>
                  <a:t> – GSM, GPRS, WEB</a:t>
                </a:r>
                <a:r>
                  <a:rPr lang="el-GR" sz="2400" dirty="0" smtClean="0">
                    <a:ea typeface="Cambria Math" panose="02040503050406030204" pitchFamily="18" charset="0"/>
                  </a:rPr>
                  <a:t>)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,</a:t>
                </a:r>
                <a:endParaRPr lang="el-GR" sz="2400" dirty="0">
                  <a:ea typeface="Cambria Math" panose="02040503050406030204" pitchFamily="18" charset="0"/>
                </a:endParaRPr>
              </a:p>
              <a:p>
                <a:pPr>
                  <a:spcBef>
                    <a:spcPts val="3000"/>
                  </a:spcBef>
                </a:pPr>
                <a:r>
                  <a:rPr lang="el-GR" sz="2400" dirty="0">
                    <a:ea typeface="Cambria Math" panose="02040503050406030204" pitchFamily="18" charset="0"/>
                  </a:rPr>
                  <a:t>Υψηλές ακρίβειες προσδιορισμού της τάξης του εκατοστού  κάτω από ορισμένες </a:t>
                </a:r>
                <a:r>
                  <a:rPr lang="el-GR" sz="2400" dirty="0" smtClean="0">
                    <a:ea typeface="Cambria Math" panose="02040503050406030204" pitchFamily="18" charset="0"/>
                  </a:rPr>
                  <a:t>προϋποθέσεις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.</a:t>
                </a:r>
                <a:endParaRPr lang="el-GR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l-G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4680520"/>
              </a:xfrm>
              <a:blipFill rotWithShape="1">
                <a:blip r:embed="rId2" cstate="print"/>
                <a:stretch>
                  <a:fillRect l="-963" r="-1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Σχέση υψομέτρων στη Γεωδαισία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n-US" sz="3200" b="0" dirty="0" smtClean="0"/>
              <a:t>3</a:t>
            </a:r>
            <a:r>
              <a:rPr lang="el-GR" sz="3200" b="0" dirty="0" smtClean="0"/>
              <a:t> από 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H</a:t>
            </a:r>
            <a:endParaRPr lang="el-GR" sz="2400" i="1" dirty="0"/>
          </a:p>
          <a:p>
            <a:pPr>
              <a:spcBef>
                <a:spcPts val="3000"/>
              </a:spcBef>
            </a:pPr>
            <a:r>
              <a:rPr lang="el-GR" sz="2400" b="1" dirty="0"/>
              <a:t>Ορθομετρικό </a:t>
            </a:r>
            <a:r>
              <a:rPr lang="el-GR" sz="2400" b="1" dirty="0" smtClean="0"/>
              <a:t>υψόμετρο</a:t>
            </a:r>
            <a:r>
              <a:rPr lang="en-US" sz="2400" b="1" dirty="0" smtClean="0"/>
              <a:t>,</a:t>
            </a:r>
            <a:endParaRPr lang="el-GR" sz="2400" b="1" dirty="0"/>
          </a:p>
          <a:p>
            <a:pPr>
              <a:spcBef>
                <a:spcPts val="3000"/>
              </a:spcBef>
            </a:pPr>
            <a:r>
              <a:rPr lang="el-GR" sz="2400" dirty="0"/>
              <a:t>Σύνδεση τεχνικών έργων με το φυσικό περιβάλλον των </a:t>
            </a:r>
            <a:r>
              <a:rPr lang="el-GR" sz="2400" dirty="0" smtClean="0"/>
              <a:t>μετρήσεων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Παλιρροιογράφοι. </a:t>
            </a:r>
            <a:r>
              <a:rPr lang="el-GR" sz="2400" dirty="0" err="1"/>
              <a:t>Συνόρθωση</a:t>
            </a:r>
            <a:r>
              <a:rPr lang="el-GR" sz="2400" dirty="0"/>
              <a:t> </a:t>
            </a:r>
            <a:r>
              <a:rPr lang="el-GR" sz="2400" dirty="0" err="1"/>
              <a:t>κατακορύφου</a:t>
            </a:r>
            <a:r>
              <a:rPr lang="el-GR" sz="2400" dirty="0"/>
              <a:t> δικτύου – Ασαφείς ακρίβειες προσδιορισμού (γεωμετρική και τριγωνομετρική χωροστάθμηση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pPr>
              <a:spcBef>
                <a:spcPts val="3000"/>
              </a:spcBef>
            </a:pP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44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Σχέση υψομέτρων στη Γεωδαισία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n-US" sz="3200" b="0" dirty="0" smtClean="0"/>
              <a:t>4</a:t>
            </a:r>
            <a:r>
              <a:rPr lang="el-GR" sz="3200" b="0" dirty="0" smtClean="0"/>
              <a:t> από 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8245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</a:p>
          <a:p>
            <a:pPr>
              <a:spcBef>
                <a:spcPts val="3600"/>
              </a:spcBef>
            </a:pPr>
            <a:r>
              <a:rPr lang="el-GR" sz="2400" b="1" dirty="0">
                <a:ea typeface="Cambria Math" panose="02040503050406030204" pitchFamily="18" charset="0"/>
              </a:rPr>
              <a:t>Αποχή </a:t>
            </a:r>
            <a:r>
              <a:rPr lang="el-GR" sz="2400" dirty="0">
                <a:ea typeface="Cambria Math" panose="02040503050406030204" pitchFamily="18" charset="0"/>
              </a:rPr>
              <a:t>ή</a:t>
            </a:r>
            <a:r>
              <a:rPr lang="el-GR" sz="2400" b="1" dirty="0">
                <a:ea typeface="Cambria Math" panose="02040503050406030204" pitchFamily="18" charset="0"/>
              </a:rPr>
              <a:t> υψόμετρο του </a:t>
            </a:r>
            <a:r>
              <a:rPr lang="el-GR" sz="2400" b="1" dirty="0" smtClean="0">
                <a:ea typeface="Cambria Math" panose="02040503050406030204" pitchFamily="18" charset="0"/>
              </a:rPr>
              <a:t>γεωειδούς</a:t>
            </a:r>
            <a:r>
              <a:rPr lang="en-US" sz="2400" b="1" dirty="0" smtClean="0">
                <a:ea typeface="Cambria Math" panose="02040503050406030204" pitchFamily="18" charset="0"/>
              </a:rPr>
              <a:t>,</a:t>
            </a:r>
            <a:endParaRPr lang="el-GR" sz="2400" dirty="0">
              <a:ea typeface="Cambria Math" panose="02040503050406030204" pitchFamily="18" charset="0"/>
            </a:endParaRPr>
          </a:p>
          <a:p>
            <a:pPr>
              <a:spcBef>
                <a:spcPts val="3600"/>
              </a:spcBef>
            </a:pPr>
            <a:r>
              <a:rPr lang="el-GR" sz="2400" dirty="0">
                <a:ea typeface="Cambria Math" panose="02040503050406030204" pitchFamily="18" charset="0"/>
              </a:rPr>
              <a:t>Χαρακτηρίζει τη διαφορά μεταξύ της φύσης και του </a:t>
            </a:r>
            <a:r>
              <a:rPr lang="el-GR" sz="2400" dirty="0" smtClean="0">
                <a:ea typeface="Cambria Math" panose="02040503050406030204" pitchFamily="18" charset="0"/>
              </a:rPr>
              <a:t>μοντέλου</a:t>
            </a:r>
            <a:r>
              <a:rPr lang="en-US" sz="2400" dirty="0" smtClean="0">
                <a:ea typeface="Cambria Math" panose="02040503050406030204" pitchFamily="18" charset="0"/>
              </a:rPr>
              <a:t>,</a:t>
            </a:r>
            <a:endParaRPr lang="el-GR" sz="2400" dirty="0">
              <a:ea typeface="Cambria Math" panose="02040503050406030204" pitchFamily="18" charset="0"/>
            </a:endParaRPr>
          </a:p>
          <a:p>
            <a:pPr>
              <a:spcBef>
                <a:spcPts val="3600"/>
              </a:spcBef>
            </a:pPr>
            <a:r>
              <a:rPr lang="el-GR" sz="2400" dirty="0">
                <a:ea typeface="Cambria Math" panose="02040503050406030204" pitchFamily="18" charset="0"/>
              </a:rPr>
              <a:t>Ακρίβειες εξαρτώμενες από τις μεθόδους και τα δεδομένα </a:t>
            </a:r>
            <a:r>
              <a:rPr lang="el-GR" sz="2400" dirty="0" smtClean="0">
                <a:ea typeface="Cambria Math" panose="02040503050406030204" pitchFamily="18" charset="0"/>
              </a:rPr>
              <a:t>προσέγγισης</a:t>
            </a:r>
            <a:r>
              <a:rPr lang="en-US" sz="2400" dirty="0" smtClean="0">
                <a:ea typeface="Cambria Math" panose="02040503050406030204" pitchFamily="18" charset="0"/>
              </a:rPr>
              <a:t>.</a:t>
            </a:r>
            <a:endParaRPr lang="el-GR" sz="2400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l-G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92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Σχέση υψομέτρων στη Γεωδαισία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n-US" sz="3200" b="0" dirty="0" smtClean="0"/>
              <a:t>5</a:t>
            </a:r>
            <a:r>
              <a:rPr lang="el-GR" sz="3200" b="0" dirty="0" smtClean="0"/>
              <a:t> από 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44522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2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</a:p>
          <a:p>
            <a:pPr>
              <a:spcBef>
                <a:spcPts val="3000"/>
              </a:spcBef>
            </a:pPr>
            <a:r>
              <a:rPr lang="el-GR" sz="2400" dirty="0"/>
              <a:t>Παγκόσμια μοντέλα βαρύτητας (Νέο </a:t>
            </a:r>
            <a:r>
              <a:rPr lang="en-US" sz="2400" dirty="0"/>
              <a:t>EGM2008 – </a:t>
            </a:r>
            <a:r>
              <a:rPr lang="el-GR" sz="2400" dirty="0"/>
              <a:t>επίγεια και δορυφορικά δεδομένα – μερικές δεκάδες </a:t>
            </a:r>
            <a:r>
              <a:rPr lang="en-US" sz="2400" dirty="0"/>
              <a:t>cm </a:t>
            </a:r>
            <a:r>
              <a:rPr lang="el-GR" sz="2400" dirty="0"/>
              <a:t>ακρίβειες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Νέες αποστολές </a:t>
            </a:r>
            <a:r>
              <a:rPr lang="en-US" sz="2400" dirty="0"/>
              <a:t>GRACE / CHAMP / GOCE (4/2009): </a:t>
            </a:r>
            <a:r>
              <a:rPr lang="el-GR" sz="2400" dirty="0"/>
              <a:t>μελέτη διαχρονικών μεταβολών </a:t>
            </a:r>
            <a:r>
              <a:rPr lang="el-GR" sz="2400" dirty="0" smtClean="0"/>
              <a:t>του πεδίου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Τοπικά μοντέλα – </a:t>
            </a:r>
            <a:r>
              <a:rPr lang="el-GR" sz="2400" dirty="0" err="1"/>
              <a:t>Αστρογεωδαιτικά</a:t>
            </a:r>
            <a:r>
              <a:rPr lang="el-GR" sz="2400" dirty="0"/>
              <a:t> (</a:t>
            </a:r>
            <a:r>
              <a:rPr lang="en-US" sz="2400" dirty="0" err="1"/>
              <a:t>Balodimos</a:t>
            </a:r>
            <a:r>
              <a:rPr lang="en-US" sz="2400" dirty="0"/>
              <a:t> 1972), </a:t>
            </a:r>
            <a:r>
              <a:rPr lang="el-GR" sz="2400" dirty="0" err="1"/>
              <a:t>Βαρυτημετρικά</a:t>
            </a:r>
            <a:r>
              <a:rPr lang="el-GR" sz="2400" dirty="0"/>
              <a:t> (</a:t>
            </a:r>
            <a:r>
              <a:rPr lang="en-US" sz="2400" dirty="0" err="1"/>
              <a:t>Arabelos</a:t>
            </a:r>
            <a:r>
              <a:rPr lang="en-US" sz="2400" dirty="0"/>
              <a:t>, 1980, </a:t>
            </a:r>
            <a:r>
              <a:rPr lang="en-US" sz="2400" dirty="0" err="1"/>
              <a:t>Tziavos</a:t>
            </a:r>
            <a:r>
              <a:rPr lang="en-US" sz="2400" dirty="0"/>
              <a:t>, 1984, </a:t>
            </a:r>
            <a:r>
              <a:rPr lang="en-US" sz="2400" dirty="0" err="1"/>
              <a:t>Arabelos</a:t>
            </a:r>
            <a:r>
              <a:rPr lang="en-US" sz="2400" dirty="0"/>
              <a:t> and </a:t>
            </a:r>
            <a:r>
              <a:rPr lang="en-US" sz="2400" dirty="0" err="1"/>
              <a:t>Tziavos</a:t>
            </a:r>
            <a:r>
              <a:rPr lang="en-US" sz="2400" dirty="0"/>
              <a:t> 1986, 1990, </a:t>
            </a:r>
            <a:r>
              <a:rPr lang="en-US" sz="2400" dirty="0" err="1"/>
              <a:t>Tziavos</a:t>
            </a:r>
            <a:r>
              <a:rPr lang="en-US" sz="2400" dirty="0"/>
              <a:t> and </a:t>
            </a:r>
            <a:r>
              <a:rPr lang="en-US" sz="2400" dirty="0" err="1"/>
              <a:t>Andritsanos</a:t>
            </a:r>
            <a:r>
              <a:rPr lang="en-US" sz="2400" dirty="0"/>
              <a:t>, 1998), </a:t>
            </a:r>
            <a:r>
              <a:rPr lang="el-GR" sz="2400" dirty="0"/>
              <a:t>Γεωφυσικά (</a:t>
            </a:r>
            <a:r>
              <a:rPr lang="en-US" sz="2400" dirty="0" err="1"/>
              <a:t>Doufexopoulou</a:t>
            </a:r>
            <a:r>
              <a:rPr lang="en-US" sz="2400" dirty="0"/>
              <a:t>, 1985</a:t>
            </a:r>
            <a:r>
              <a:rPr lang="en-US" sz="2400" dirty="0" smtClean="0"/>
              <a:t>),</a:t>
            </a:r>
            <a:endParaRPr lang="en-US" sz="2400" dirty="0"/>
          </a:p>
          <a:p>
            <a:pPr>
              <a:spcBef>
                <a:spcPts val="3000"/>
              </a:spcBef>
            </a:pPr>
            <a:r>
              <a:rPr lang="el-GR" sz="2400" dirty="0"/>
              <a:t>Νέες λύσεις συνδυασμού: ακρίβειες της τάξης του </a:t>
            </a:r>
            <a:r>
              <a:rPr lang="en-US" sz="2400" dirty="0"/>
              <a:t>cm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4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Σχέση υψομέτρων στη Γεωδαισία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200" b="0" dirty="0" smtClean="0"/>
              <a:t>(</a:t>
            </a:r>
            <a:r>
              <a:rPr lang="en-US" sz="3200" b="0" dirty="0" smtClean="0"/>
              <a:t>6</a:t>
            </a:r>
            <a:r>
              <a:rPr lang="el-GR" sz="3200" b="0" dirty="0" smtClean="0"/>
              <a:t> από 6)</a:t>
            </a:r>
            <a:endParaRPr lang="el-GR" sz="3200" b="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6826" y="1233604"/>
            <a:ext cx="2232248" cy="2153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62788" y="1315636"/>
            <a:ext cx="2418424" cy="1989205"/>
          </a:xfrm>
          <a:prstGeom prst="rect">
            <a:avLst/>
          </a:prstGeom>
        </p:spPr>
      </p:pic>
      <p:sp>
        <p:nvSpPr>
          <p:cNvPr id="8" name="Rectangle 5"/>
          <p:cNvSpPr/>
          <p:nvPr/>
        </p:nvSpPr>
        <p:spPr>
          <a:xfrm>
            <a:off x="3283318" y="3283655"/>
            <a:ext cx="2577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Poseidon.graphic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Rsullivant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7966" y="4109213"/>
                <a:ext cx="1152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966" y="4109213"/>
                <a:ext cx="1152128" cy="58477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Δεξιό βέλος 10"/>
          <p:cNvSpPr/>
          <p:nvPr/>
        </p:nvSpPr>
        <p:spPr>
          <a:xfrm>
            <a:off x="2315302" y="4315204"/>
            <a:ext cx="117733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85544" y="4109213"/>
                <a:ext cx="1152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0" smtClean="0">
                          <a:latin typeface="Cambria Math" panose="02040503050406030204" pitchFamily="18" charset="0"/>
                        </a:rPr>
                        <m:t>Ν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44" y="4109213"/>
                <a:ext cx="1152128" cy="584775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Δεξιό βέλος 12"/>
          <p:cNvSpPr/>
          <p:nvPr/>
        </p:nvSpPr>
        <p:spPr>
          <a:xfrm>
            <a:off x="5501018" y="4315204"/>
            <a:ext cx="117733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48264" y="4109213"/>
                <a:ext cx="1152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0" smtClean="0">
                          <a:latin typeface="Cambria Math" panose="02040503050406030204" pitchFamily="18" charset="0"/>
                        </a:rPr>
                        <m:t>Η</m:t>
                      </m:r>
                    </m:oMath>
                  </m:oMathPara>
                </a14:m>
                <a:endParaRPr lang="el-GR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109213"/>
                <a:ext cx="1152128" cy="584775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48784" y="4722616"/>
            <a:ext cx="159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ΜΟΝΤΕΛΟ</a:t>
            </a:r>
            <a:endParaRPr lang="el-GR" sz="2400" dirty="0">
              <a:latin typeface="+mn-lt"/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00140" y="4651988"/>
            <a:ext cx="1755800" cy="1981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09217" y="4651988"/>
            <a:ext cx="1583602" cy="1583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5"/>
          <p:cNvSpPr/>
          <p:nvPr/>
        </p:nvSpPr>
        <p:spPr>
          <a:xfrm>
            <a:off x="4067944" y="6246536"/>
            <a:ext cx="3220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GRACE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globe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animation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2"/>
              </a:rPr>
              <a:t>Maddox2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2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2728" y="4722616"/>
            <a:ext cx="255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ΠΡΑΓΜΑΤΙΚΟΤΗΤΑ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20" name="Rectangle 5"/>
          <p:cNvSpPr/>
          <p:nvPr/>
        </p:nvSpPr>
        <p:spPr>
          <a:xfrm>
            <a:off x="142253" y="3304841"/>
            <a:ext cx="2761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3"/>
              </a:rPr>
              <a:t>Ice, Cloud, and Land Elevation Satellite (</a:t>
            </a:r>
            <a:r>
              <a:rPr lang="en-US" sz="1200" dirty="0" err="1">
                <a:latin typeface="+mn-lt"/>
                <a:hlinkClick r:id="rId13"/>
              </a:rPr>
              <a:t>ICESat</a:t>
            </a:r>
            <a:r>
              <a:rPr lang="en-US" sz="1200" dirty="0" smtClean="0">
                <a:latin typeface="+mn-lt"/>
                <a:hlinkClick r:id="rId13"/>
              </a:rPr>
              <a:t>)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>
                <a:latin typeface="+mn-lt"/>
                <a:hlinkClick r:id="rId13"/>
              </a:rPr>
              <a:t>NASA Goddard Space Flight </a:t>
            </a:r>
            <a:r>
              <a:rPr lang="en-US" sz="1200" dirty="0" smtClean="0">
                <a:latin typeface="+mn-lt"/>
                <a:hlinkClick r:id="rId13"/>
              </a:rPr>
              <a:t>Center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4"/>
              </a:rPr>
              <a:t>CC BY 2.0</a:t>
            </a:r>
            <a:endParaRPr lang="en-US" sz="1200" dirty="0">
              <a:latin typeface="+mn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56176" y="1412776"/>
            <a:ext cx="2369617" cy="1728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ctangle 5"/>
          <p:cNvSpPr/>
          <p:nvPr/>
        </p:nvSpPr>
        <p:spPr>
          <a:xfrm>
            <a:off x="5960126" y="3149058"/>
            <a:ext cx="2761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16"/>
              </a:rPr>
              <a:t>SAM PC 1 - Levelling instrument </a:t>
            </a:r>
            <a:r>
              <a:rPr lang="en-US" sz="1200" dirty="0" err="1">
                <a:latin typeface="+mn-lt"/>
                <a:hlinkClick r:id="rId16"/>
              </a:rPr>
              <a:t>Kern+Co</a:t>
            </a:r>
            <a:r>
              <a:rPr lang="en-US" sz="1200" dirty="0">
                <a:latin typeface="+mn-lt"/>
                <a:hlinkClick r:id="rId16"/>
              </a:rPr>
              <a:t>. </a:t>
            </a:r>
            <a:r>
              <a:rPr lang="en-US" sz="1200" dirty="0" smtClean="0">
                <a:latin typeface="+mn-lt"/>
                <a:hlinkClick r:id="rId16"/>
              </a:rPr>
              <a:t>1890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en-US" sz="1200" dirty="0" err="1" smtClean="0">
                <a:latin typeface="+mn-lt"/>
                <a:hlinkClick r:id="rId17" tooltip="User:Sandstein"/>
              </a:rPr>
              <a:t>Sandstein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18"/>
              </a:rPr>
              <a:t>CC BY 3.0</a:t>
            </a:r>
            <a:endParaRPr lang="en-US" sz="1200" dirty="0">
              <a:latin typeface="+mn-lt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6282" y="5226784"/>
            <a:ext cx="19838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000" dirty="0" err="1">
                <a:latin typeface="+mn-lt"/>
              </a:rPr>
              <a:t>Ανδριτσάνος</a:t>
            </a:r>
            <a:r>
              <a:rPr lang="el-GR" sz="1000" dirty="0">
                <a:latin typeface="+mn-lt"/>
              </a:rPr>
              <a:t> Β.: "Βέλτιστος συνδυασμός επίγειων και δορυφορικών δεδομένων με τη χρήση φασματικών μεθόδων για εφαρμογές στη γεωδαισία και την ωκεανογραφία", Διδακτορική Διατριβή, Τμήμα Αγρονόμων και Τοπογράφων Μηχανικών, Αριστοτέλειο Πανεπιστήμιο Θεσσαλονίκης, 2000</a:t>
            </a:r>
          </a:p>
        </p:txBody>
      </p:sp>
    </p:spTree>
    <p:extLst>
      <p:ext uri="{BB962C8B-B14F-4D97-AF65-F5344CB8AC3E}">
        <p14:creationId xmlns:p14="http://schemas.microsoft.com/office/powerpoint/2010/main" val="38258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d9e2548d1f6eba1727b678dc943b42b038261759"/>
</p:tagLst>
</file>

<file path=ppt/theme/theme1.xml><?xml version="1.0" encoding="utf-8"?>
<a:theme xmlns:a="http://schemas.openxmlformats.org/drawingml/2006/main" name="OC_template_updated">
  <a:themeElements>
    <a:clrScheme name="Προσαρμοσμένο 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240</TotalTime>
  <Words>2197</Words>
  <Application>Microsoft Office PowerPoint</Application>
  <PresentationFormat>On-screen Show (4:3)</PresentationFormat>
  <Paragraphs>315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OC_template_updated</vt:lpstr>
      <vt:lpstr>Γεωδαισία</vt:lpstr>
      <vt:lpstr>Αντικείμενο της παρουσίασης (1 από 2)</vt:lpstr>
      <vt:lpstr>Αντικείμενο της παρουσίασης (2 από 2)</vt:lpstr>
      <vt:lpstr>Σχέση υψομέτρων στη Γεωδαισία  (1 από 6)</vt:lpstr>
      <vt:lpstr>Σχέση υψομέτρων στη Γεωδαισία  (2 από 6)</vt:lpstr>
      <vt:lpstr>Σχέση υψομέτρων στη Γεωδαισία  (3 από 6)</vt:lpstr>
      <vt:lpstr>Σχέση υψομέτρων στη Γεωδαισία  (4 από 6)</vt:lpstr>
      <vt:lpstr>Σχέση υψομέτρων στη Γεωδαισία  (5 από 6)</vt:lpstr>
      <vt:lpstr>Σχέση υψομέτρων στη Γεωδαισία  (6 από 6)</vt:lpstr>
      <vt:lpstr>Πρακτικές εφαρμογές στην Τοπογραφική καθημερινότητα (1 από 11)</vt:lpstr>
      <vt:lpstr>Πρακτικές εφαρμογές στην Τοπογραφική καθημερινότητα (2 από 11)</vt:lpstr>
      <vt:lpstr>Πρακτικές εφαρμογές στην Τοπογραφική καθημερινότητα (3 από 11)</vt:lpstr>
      <vt:lpstr>Πρακτικές εφαρμογές στην Τοπογραφική καθημερινότητα (4 από 11)</vt:lpstr>
      <vt:lpstr>Πρακτικές εφαρμογές στην Τοπογραφική καθημερινότητα (5 από 11)</vt:lpstr>
      <vt:lpstr>Πρακτικές εφαρμογές στην Τοπογραφική καθημερινότητα (6 από 11)</vt:lpstr>
      <vt:lpstr>Πρακτικές εφαρμογές στην Τοπογραφική καθημερινότητα (7 από 11)</vt:lpstr>
      <vt:lpstr>Πρακτικές εφαρμογές στην Τοπογραφική καθημερινότητα (8 από 11)</vt:lpstr>
      <vt:lpstr>Πρακτικές εφαρμογές στην Τοπογραφική καθημερινότητα (9 από 11)</vt:lpstr>
      <vt:lpstr>Πρακτικές εφαρμογές στην Τοπογραφική καθημερινότητα (10 από 11)</vt:lpstr>
      <vt:lpstr>Πρακτικές εφαρμογές στην Τοπογραφική καθημερινότητα (11 από 11)</vt:lpstr>
      <vt:lpstr>Πλεονεκτήματα από την εφαρμογή</vt:lpstr>
      <vt:lpstr>Μειονεκτήματα από την εφαρμογή</vt:lpstr>
      <vt:lpstr>Γενικές εφαρμογές της χρήσης GNSS / χωροστάθμησης</vt:lpstr>
      <vt:lpstr>Συμπεράσματα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34</cp:revision>
  <dcterms:created xsi:type="dcterms:W3CDTF">2013-07-04T10:54:57Z</dcterms:created>
  <dcterms:modified xsi:type="dcterms:W3CDTF">2015-04-08T11:12:49Z</dcterms:modified>
</cp:coreProperties>
</file>