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93"/>
  </p:notesMasterIdLst>
  <p:handoutMasterIdLst>
    <p:handoutMasterId r:id="rId94"/>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257" r:id="rId86"/>
    <p:sldId id="262" r:id="rId87"/>
    <p:sldId id="264" r:id="rId88"/>
    <p:sldId id="351" r:id="rId89"/>
    <p:sldId id="352" r:id="rId90"/>
    <p:sldId id="266" r:id="rId91"/>
    <p:sldId id="261" r:id="rId92"/>
  </p:sldIdLst>
  <p:sldSz cx="9144000" cy="6858000" type="screen4x3"/>
  <p:notesSz cx="7104063" cy="10234613"/>
  <p:custDataLst>
    <p:tags r:id="rId9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gs" Target="tags/tag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34593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217932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149673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val="365182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79</a:t>
            </a:fld>
            <a:endParaRPr lang="el-GR">
              <a:solidFill>
                <a:prstClr val="black"/>
              </a:solidFill>
            </a:endParaRPr>
          </a:p>
        </p:txBody>
      </p:sp>
    </p:spTree>
    <p:extLst>
      <p:ext uri="{BB962C8B-B14F-4D97-AF65-F5344CB8AC3E}">
        <p14:creationId xmlns:p14="http://schemas.microsoft.com/office/powerpoint/2010/main" val="394536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804731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195645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44888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61494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72076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5519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52148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239584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883963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86248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836524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accent4">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Macedonian_Museums-78-Laografiko_Sarakatsanvn-344.jpg" TargetMode="External"/><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Vlas2000&amp;action=edit&amp;redlink=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openarchives.gr/view/44516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openarchives.gr/view/450883" TargetMode="Externa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hyperlink" Target="http://openarchives.gr/view/443341" TargetMode="External"/><Relationship Id="rId5" Type="http://schemas.openxmlformats.org/officeDocument/2006/relationships/image" Target="../media/image13.jpeg"/><Relationship Id="rId4" Type="http://schemas.openxmlformats.org/officeDocument/2006/relationships/hyperlink" Target="http://www.lykeionellinidon.gr/portal/View_object.aspx?id=12045/1&amp;lang=g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lykeionellinidon.gr/portal/View_object.aspx?id=1020/2,%CE%B2&amp;lang=gr" TargetMode="External"/><Relationship Id="rId1" Type="http://schemas.openxmlformats.org/officeDocument/2006/relationships/slideLayout" Target="../slideLayouts/slideLayout12.xml"/><Relationship Id="rId6" Type="http://schemas.openxmlformats.org/officeDocument/2006/relationships/hyperlink" Target="http://openarchives.gr/view/449170" TargetMode="External"/><Relationship Id="rId5" Type="http://schemas.openxmlformats.org/officeDocument/2006/relationships/image" Target="../media/image15.jpeg"/><Relationship Id="rId4" Type="http://schemas.openxmlformats.org/officeDocument/2006/relationships/hyperlink" Target="http://openarchives.gr/view/4465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openarchives.gr/view/448535" TargetMode="External"/><Relationship Id="rId1" Type="http://schemas.openxmlformats.org/officeDocument/2006/relationships/slideLayout" Target="../slideLayouts/slideLayout12.xml"/><Relationship Id="rId6" Type="http://schemas.openxmlformats.org/officeDocument/2006/relationships/hyperlink" Target="http://openarchives.gr/view/447646" TargetMode="External"/><Relationship Id="rId5" Type="http://schemas.openxmlformats.org/officeDocument/2006/relationships/image" Target="../media/image17.jpeg"/><Relationship Id="rId4" Type="http://schemas.openxmlformats.org/officeDocument/2006/relationships/hyperlink" Target="http://www.lykeionellinidon.gr/portal/View_object.aspx?id=2315/11&amp;lang=g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openarchives.gr/view/449772" TargetMode="External"/><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hyperlink" Target="http://openarchives.gr/view/445632" TargetMode="External"/><Relationship Id="rId5" Type="http://schemas.openxmlformats.org/officeDocument/2006/relationships/image" Target="../media/image19.jpeg"/><Relationship Id="rId4" Type="http://schemas.openxmlformats.org/officeDocument/2006/relationships/hyperlink" Target="http://www.lykeionellinidon.gr/portal/View_object.aspx?id=2608/8&amp;lang=g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lykeionellinidon.gr/portal/View_object.aspx?id=11478&amp;lang=gr" TargetMode="External"/><Relationship Id="rId1" Type="http://schemas.openxmlformats.org/officeDocument/2006/relationships/slideLayout" Target="../slideLayouts/slideLayout12.xml"/><Relationship Id="rId4" Type="http://schemas.openxmlformats.org/officeDocument/2006/relationships/hyperlink" Target="http://openarchives.gr/view/44752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hyperlink" Target="http://el.wikipedia.org/wiki/%CE%91%CE%BC%CE%B1%CE%BB%CE%AF%CE%B1_%CF%84%CE%B7%CF%82_%CE%95%CE%BB%CE%BB%CE%AC%CE%B4%CE%B1%CF%82" TargetMode="External"/><Relationship Id="rId1" Type="http://schemas.openxmlformats.org/officeDocument/2006/relationships/slideLayout" Target="../slideLayouts/slideLayout12.xml"/><Relationship Id="rId6" Type="http://schemas.openxmlformats.org/officeDocument/2006/relationships/hyperlink" Target="http://www.europeana.eu/portal/search.html?start=25&amp;query=greek+traditional+costumes&amp;rows=24" TargetMode="External"/><Relationship Id="rId5" Type="http://schemas.openxmlformats.org/officeDocument/2006/relationships/hyperlink" Target="http://el.wikipedia.org/wiki/%CE%A7%CF%81%CE%AE%CF%83%CF%84%CE%B7%CF%82:Amymoni" TargetMode="External"/><Relationship Id="rId4" Type="http://schemas.openxmlformats.org/officeDocument/2006/relationships/hyperlink" Target="http://el.wikipedia.org/wiki/%CE%91%CF%81%CF%87%CE%B5%CE%AF%CE%BF:Amalia-Lytras.j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picasaweb.google.com/117036625534561331956/Grecia#5408438705401504738" TargetMode="External"/><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hyperlink" Target="http://creativecommons.org/licenses/by-nc/3.0/" TargetMode="External"/><Relationship Id="rId4" Type="http://schemas.openxmlformats.org/officeDocument/2006/relationships/hyperlink" Target="https://profiles.google.com/Forohispanicodeopiniones/abou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openarchives.gr/view/447152" TargetMode="External"/><Relationship Id="rId2" Type="http://schemas.openxmlformats.org/officeDocument/2006/relationships/hyperlink" Target="http://www.lykeionellinidon.gr/portal/View_object.aspx?id=1108&amp;lang=gr" TargetMode="Externa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hyperlink" Target="http://www.lykeionellinidon.gr/portal/View_object.aspx?id=11851&amp;lang=gr" TargetMode="External"/><Relationship Id="rId4" Type="http://schemas.openxmlformats.org/officeDocument/2006/relationships/hyperlink" Target="http://openarchives.gr/view/447853"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openarchives.gr/view/443377"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openarchives.gr/view/443974" TargetMode="External"/><Relationship Id="rId1" Type="http://schemas.openxmlformats.org/officeDocument/2006/relationships/slideLayout" Target="../slideLayouts/slideLayout12.xml"/><Relationship Id="rId5" Type="http://schemas.openxmlformats.org/officeDocument/2006/relationships/hyperlink" Target="http://openarchives.gr/view/449456" TargetMode="Externa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hyperlink" Target="http://openarchives.gr/view/450333" TargetMode="External"/><Relationship Id="rId2" Type="http://schemas.openxmlformats.org/officeDocument/2006/relationships/hyperlink" Target="http://www.lykeionellinidon.gr/portal/View_object.aspx?id=12695&amp;lang=gr" TargetMode="Externa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hyperlink" Target="http://www.lykeionellinidon.gr/portal/View_object.aspx?id=12908&amp;lang=gr" TargetMode="External"/><Relationship Id="rId4" Type="http://schemas.openxmlformats.org/officeDocument/2006/relationships/hyperlink" Target="http://openarchives.gr/view/447033"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openarchives.gr/view/448244" TargetMode="External"/><Relationship Id="rId1" Type="http://schemas.openxmlformats.org/officeDocument/2006/relationships/slideLayout" Target="../slideLayouts/slideLayout12.xml"/><Relationship Id="rId5" Type="http://schemas.openxmlformats.org/officeDocument/2006/relationships/hyperlink" Target="http://openarchives.gr/view/448490" TargetMode="Externa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openarchives.gr/view/446403" TargetMode="External"/><Relationship Id="rId7"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12.xml"/><Relationship Id="rId6" Type="http://schemas.openxmlformats.org/officeDocument/2006/relationships/hyperlink" Target="http://openarchives.gr/view/444872" TargetMode="External"/><Relationship Id="rId5" Type="http://schemas.openxmlformats.org/officeDocument/2006/relationships/image" Target="../media/image34.jpeg"/><Relationship Id="rId4" Type="http://schemas.openxmlformats.org/officeDocument/2006/relationships/hyperlink" Target="http://openarchives.gr/view/44697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openarchives.gr/view/443345" TargetMode="External"/><Relationship Id="rId2" Type="http://schemas.openxmlformats.org/officeDocument/2006/relationships/image" Target="../media/image36.jpeg"/><Relationship Id="rId1" Type="http://schemas.openxmlformats.org/officeDocument/2006/relationships/slideLayout" Target="../slideLayouts/slideLayout12.xml"/><Relationship Id="rId5" Type="http://schemas.openxmlformats.org/officeDocument/2006/relationships/hyperlink" Target="http://openarchives.gr/view/444391" TargetMode="Externa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hyperlink" Target="http://openarchives.gr/view/446288" TargetMode="External"/><Relationship Id="rId5" Type="http://schemas.openxmlformats.org/officeDocument/2006/relationships/image" Target="../media/image40.jpeg"/><Relationship Id="rId4" Type="http://schemas.openxmlformats.org/officeDocument/2006/relationships/hyperlink" Target="http://www.europeana.eu/portal/record/08540/54423C23F449449D671DCEEE154FBD464CA484AE.html?start=47&amp;query=greek+traditional+costumes&amp;startPage=25&amp;rows=24"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openarchives.gr/view/443451" TargetMode="External"/><Relationship Id="rId2" Type="http://schemas.openxmlformats.org/officeDocument/2006/relationships/image" Target="../media/image41.jpeg"/><Relationship Id="rId1" Type="http://schemas.openxmlformats.org/officeDocument/2006/relationships/slideLayout" Target="../slideLayouts/slideLayout12.xml"/><Relationship Id="rId5" Type="http://schemas.openxmlformats.org/officeDocument/2006/relationships/hyperlink" Target="http://openarchives.gr/view/445723" TargetMode="Externa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www.europeana.eu/portal/record/08540/E927067E0D44ABA5BB9C29CEF8B09AB3377F1052.html?start=16&amp;query=greek+traditional+costumes&amp;startPage=1&amp;rows=24" TargetMode="External"/><Relationship Id="rId2" Type="http://schemas.openxmlformats.org/officeDocument/2006/relationships/image" Target="../media/image46.jpeg"/><Relationship Id="rId1" Type="http://schemas.openxmlformats.org/officeDocument/2006/relationships/slideLayout" Target="../slideLayouts/slideLayout12.xml"/><Relationship Id="rId5" Type="http://schemas.openxmlformats.org/officeDocument/2006/relationships/hyperlink" Target="http://www.europeana.eu/portal/record/08540/EB1339BA6A2432AECAA4FDDB9149BC6AFCC2D15D.html?start=56&amp;query=greek+traditional+costumes&amp;startPage=49&amp;rows=24" TargetMode="Externa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openarchives.gr/view/447707" TargetMode="External"/><Relationship Id="rId2" Type="http://schemas.openxmlformats.org/officeDocument/2006/relationships/image" Target="../media/image48.jpeg"/><Relationship Id="rId1" Type="http://schemas.openxmlformats.org/officeDocument/2006/relationships/slideLayout" Target="../slideLayouts/slideLayout12.xml"/><Relationship Id="rId5" Type="http://schemas.openxmlformats.org/officeDocument/2006/relationships/hyperlink" Target="http://openarchives.gr/view/449610" TargetMode="Externa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hyperlink" Target="http://openarchives.gr/view/443454" TargetMode="External"/><Relationship Id="rId2" Type="http://schemas.openxmlformats.org/officeDocument/2006/relationships/image" Target="../media/image50.jpeg"/><Relationship Id="rId1" Type="http://schemas.openxmlformats.org/officeDocument/2006/relationships/slideLayout" Target="../slideLayouts/slideLayout12.xml"/><Relationship Id="rId5" Type="http://schemas.openxmlformats.org/officeDocument/2006/relationships/hyperlink" Target="http://openarchives.gr/view/446411" TargetMode="Externa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hyperlink" Target="http://pisostapalia.blogspot.gr/2012/03/1940-1950.html" TargetMode="External"/><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lykeionellinidon.gr/portal/View_object.aspx?id=1042/1,%CE%B7-%CE%B8&amp;lang=gr" TargetMode="External"/><Relationship Id="rId1" Type="http://schemas.openxmlformats.org/officeDocument/2006/relationships/slideLayout" Target="../slideLayouts/slideLayout12.xml"/><Relationship Id="rId6" Type="http://schemas.openxmlformats.org/officeDocument/2006/relationships/hyperlink" Target="http://openarchives.gr/view/445861" TargetMode="External"/><Relationship Id="rId5" Type="http://schemas.openxmlformats.org/officeDocument/2006/relationships/image" Target="../media/image54.jpeg"/><Relationship Id="rId4" Type="http://schemas.openxmlformats.org/officeDocument/2006/relationships/hyperlink" Target="http://openarchives.gr/view/449606"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lykeionellinidon.gr/portal/View_object.aspx?id=2666/2&amp;lang=gr" TargetMode="External"/><Relationship Id="rId1" Type="http://schemas.openxmlformats.org/officeDocument/2006/relationships/slideLayout" Target="../slideLayouts/slideLayout12.xml"/><Relationship Id="rId6" Type="http://schemas.openxmlformats.org/officeDocument/2006/relationships/hyperlink" Target="http://openarchives.gr/view/445770" TargetMode="External"/><Relationship Id="rId5" Type="http://schemas.openxmlformats.org/officeDocument/2006/relationships/image" Target="../media/image56.jpeg"/><Relationship Id="rId4" Type="http://schemas.openxmlformats.org/officeDocument/2006/relationships/hyperlink" Target="http://openarchives.gr/view/448400"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ommons.wikimedia.org/wiki/User:File_Upload_Bot_(Magnus_Manske)" TargetMode="External"/><Relationship Id="rId5" Type="http://schemas.openxmlformats.org/officeDocument/2006/relationships/hyperlink" Target="http://commons.wikimedia.org/wiki/File:Ioannis_Logothetis.jpg" TargetMode="External"/><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hyperlink" Target="http://commons.wikimedia.org/wiki/File:Vraka_Corfu_Greek_Costume.JPG" TargetMode="External"/><Relationship Id="rId2" Type="http://schemas.openxmlformats.org/officeDocument/2006/relationships/image" Target="../media/image59.jpeg"/><Relationship Id="rId1" Type="http://schemas.openxmlformats.org/officeDocument/2006/relationships/slideLayout" Target="../slideLayouts/slideLayout12.xml"/><Relationship Id="rId4" Type="http://schemas.openxmlformats.org/officeDocument/2006/relationships/hyperlink" Target="http://commons.wikimedia.org/wiki/User:Nepuzedi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commons.wikimedia.org/wiki/Vraka" TargetMode="External"/><Relationship Id="rId1" Type="http://schemas.openxmlformats.org/officeDocument/2006/relationships/slideLayout" Target="../slideLayouts/slideLayout12.xml"/><Relationship Id="rId5" Type="http://schemas.openxmlformats.org/officeDocument/2006/relationships/hyperlink" Target="http://commons.wikimedia.org/wiki/User:Nepuzedin" TargetMode="External"/><Relationship Id="rId4" Type="http://schemas.openxmlformats.org/officeDocument/2006/relationships/hyperlink" Target="http://commons.wikimedia.org/wiki/File:Vraka_Corfu_Greek_Costume.JP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lykeionellinidon.gr/portal/View_object.aspx?id=2664/1&amp;lang=gr" TargetMode="External"/><Relationship Id="rId1" Type="http://schemas.openxmlformats.org/officeDocument/2006/relationships/slideLayout" Target="../slideLayouts/slideLayout12.xml"/><Relationship Id="rId4" Type="http://schemas.openxmlformats.org/officeDocument/2006/relationships/hyperlink" Target="http://openarchives.gr/view/443953"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commons.wikimedia.org/wiki/User:Pycckhcoz" TargetMode="External"/><Relationship Id="rId3" Type="http://schemas.openxmlformats.org/officeDocument/2006/relationships/hyperlink" Target="http://commons.wikimedia.org/wiki/File:Andrea_Miaoulis_by_Peter_von_Hess.jpg?uselang=el" TargetMode="External"/><Relationship Id="rId7" Type="http://schemas.openxmlformats.org/officeDocument/2006/relationships/hyperlink" Target="http://commons.wikimedia.org/wiki/File:Cretois_Costume.JPG" TargetMode="External"/><Relationship Id="rId2" Type="http://schemas.openxmlformats.org/officeDocument/2006/relationships/image" Target="../media/image62.jpeg"/><Relationship Id="rId1" Type="http://schemas.openxmlformats.org/officeDocument/2006/relationships/slideLayout" Target="../slideLayouts/slideLayout12.xml"/><Relationship Id="rId6" Type="http://schemas.openxmlformats.org/officeDocument/2006/relationships/image" Target="../media/image63.jpeg"/><Relationship Id="rId5" Type="http://schemas.openxmlformats.org/officeDocument/2006/relationships/hyperlink" Target="http://commons.wikimedia.org/wiki/Category:Vraka" TargetMode="External"/><Relationship Id="rId4" Type="http://schemas.openxmlformats.org/officeDocument/2006/relationships/hyperlink" Target="http://commons.wikimedia.org/wiki/User:File_Upload_Bot_(Magnus_Manske)"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commons.wikimedia.org/wiki/File:Macedonia_Greek_Costume_Boufi.JPG" TargetMode="External"/><Relationship Id="rId7" Type="http://schemas.openxmlformats.org/officeDocument/2006/relationships/hyperlink" Target="http://commons.wikimedia.org/w/index.php?title=User:Patrinos&amp;action=edit&amp;redlink=1" TargetMode="External"/><Relationship Id="rId2" Type="http://schemas.openxmlformats.org/officeDocument/2006/relationships/image" Target="../media/image64.jpeg"/><Relationship Id="rId1" Type="http://schemas.openxmlformats.org/officeDocument/2006/relationships/slideLayout" Target="../slideLayouts/slideLayout12.xml"/><Relationship Id="rId6" Type="http://schemas.openxmlformats.org/officeDocument/2006/relationships/hyperlink" Target="http://commons.wikimedia.org/wiki/File:Museum_for_the_Macedonian_Struggle_collection_items_5.jpg" TargetMode="External"/><Relationship Id="rId5" Type="http://schemas.openxmlformats.org/officeDocument/2006/relationships/image" Target="../media/image65.jpeg"/><Relationship Id="rId4" Type="http://schemas.openxmlformats.org/officeDocument/2006/relationships/hyperlink" Target="http://commons.wikimedia.org/wiki/User:Nepuzedin"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foresies-blionas.gr/en/component/phocagallery/category/40-thessaly-costume-ma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attica.unipi.gr/popup.php?photo_id=2646&amp;lang=gr" TargetMode="External"/><Relationship Id="rId2" Type="http://schemas.openxmlformats.org/officeDocument/2006/relationships/image" Target="../media/image67.jpeg"/><Relationship Id="rId1" Type="http://schemas.openxmlformats.org/officeDocument/2006/relationships/slideLayout" Target="../slideLayouts/slideLayout12.xml"/><Relationship Id="rId5" Type="http://schemas.openxmlformats.org/officeDocument/2006/relationships/hyperlink" Target="http://attica.unipi.gr/popup.php?photo_id=2640&amp;lang=gr" TargetMode="External"/><Relationship Id="rId4" Type="http://schemas.openxmlformats.org/officeDocument/2006/relationships/image" Target="../media/image68.jpeg"/></Relationships>
</file>

<file path=ppt/slides/_rels/slide67.xml.rels><?xml version="1.0" encoding="UTF-8" standalone="yes"?>
<Relationships xmlns="http://schemas.openxmlformats.org/package/2006/relationships"><Relationship Id="rId3" Type="http://schemas.openxmlformats.org/officeDocument/2006/relationships/hyperlink" Target="http://vlahoi.net/imerologia/2001-foresia.html" TargetMode="External"/><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www.foustanela.gr/plakidas/index.php?option=com_content&amp;view=article&amp;id=8&amp;Itemid=103&amp;lang=el" TargetMode="External"/><Relationship Id="rId2" Type="http://schemas.openxmlformats.org/officeDocument/2006/relationships/image" Target="../media/image70.jpeg"/><Relationship Id="rId1" Type="http://schemas.openxmlformats.org/officeDocument/2006/relationships/slideLayout" Target="../slideLayouts/slideLayout12.xml"/><Relationship Id="rId5" Type="http://schemas.openxmlformats.org/officeDocument/2006/relationships/hyperlink" Target="http://sottovoce6.blogspot.gr/2010_12_07_archive.html" TargetMode="External"/><Relationship Id="rId4" Type="http://schemas.openxmlformats.org/officeDocument/2006/relationships/image" Target="../media/image7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hyperlink" Target="http://commons.wikimedia.org/wiki/File:Fustanella_Central_Greece.JPG" TargetMode="External"/><Relationship Id="rId7" Type="http://schemas.openxmlformats.org/officeDocument/2006/relationships/hyperlink" Target="http://commons.wikimedia.org/wiki/File:Otto_of_Greece_1865.jpg" TargetMode="External"/><Relationship Id="rId2" Type="http://schemas.openxmlformats.org/officeDocument/2006/relationships/image" Target="../media/image73.jpeg"/><Relationship Id="rId1" Type="http://schemas.openxmlformats.org/officeDocument/2006/relationships/slideLayout" Target="../slideLayouts/slideLayout12.xml"/><Relationship Id="rId6" Type="http://schemas.openxmlformats.org/officeDocument/2006/relationships/hyperlink" Target="http://commons.wikimedia.org/wiki/File:Fustanella_Greek_Costume_1835.JPG" TargetMode="External"/><Relationship Id="rId5" Type="http://schemas.openxmlformats.org/officeDocument/2006/relationships/image" Target="../media/image74.jpeg"/><Relationship Id="rId4" Type="http://schemas.openxmlformats.org/officeDocument/2006/relationships/hyperlink" Target="http://commons.wikimedia.org/wiki/User:Nepuzedin" TargetMode="External"/><Relationship Id="rId9" Type="http://schemas.openxmlformats.org/officeDocument/2006/relationships/hyperlink" Target="http://commons.wikimedia.org/wiki/User:%CE%A9%CF%81%CE%B9%CE%B3%CE%AD%CE%BD%CE%B7%CF%82"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www.pli.gr/images/star_pictures/ea-23.jpg" TargetMode="External"/><Relationship Id="rId5" Type="http://schemas.openxmlformats.org/officeDocument/2006/relationships/image" Target="../media/image79.jpeg"/><Relationship Id="rId4" Type="http://schemas.openxmlformats.org/officeDocument/2006/relationships/hyperlink" Target="http://www.pli.gr/images/star_pictures/ea-22.jpg"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commons.wikimedia.org/wiki/User:F%C3%A6" TargetMode="External"/><Relationship Id="rId4" Type="http://schemas.openxmlformats.org/officeDocument/2006/relationships/hyperlink" Target="http://commons.wikimedia.org/wiki/File:Dalmatic_LACMA_M.73.90.2_(1_of_2).jpg"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hyperlink" Target="http://www.youtube.com/watch?v=wwNvNRpF3Ak" TargetMode="External"/><Relationship Id="rId2" Type="http://schemas.openxmlformats.org/officeDocument/2006/relationships/hyperlink" Target="http://www.fhw.gr/exhibitions/hellenic_costume/index.html" TargetMode="External"/><Relationship Id="rId1" Type="http://schemas.openxmlformats.org/officeDocument/2006/relationships/slideLayout" Target="../slideLayouts/slideLayout12.xml"/><Relationship Id="rId6" Type="http://schemas.openxmlformats.org/officeDocument/2006/relationships/hyperlink" Target="http://www.pli.gr/index.php?option=com_stargallery&amp;Itemid=68&amp;task=viewcategory&amp;catid=9" TargetMode="External"/><Relationship Id="rId5" Type="http://schemas.openxmlformats.org/officeDocument/2006/relationships/hyperlink" Target="http://www.melt.gr/index.php?option=com_easygallery&amp;act=categories&amp;cid=16&amp;Itemid=53" TargetMode="External"/><Relationship Id="rId4" Type="http://schemas.openxmlformats.org/officeDocument/2006/relationships/hyperlink" Target="http://www.lykeionellinidon.gr/portal/view_object.aspx?lang=gr&amp;id=5508/1"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52736"/>
            <a:ext cx="7772400" cy="1068239"/>
          </a:xfrm>
        </p:spPr>
        <p:txBody>
          <a:bodyPr>
            <a:normAutofit/>
          </a:bodyPr>
          <a:lstStyle/>
          <a:p>
            <a:pPr lvl="1" algn="ctr"/>
            <a:r>
              <a:rPr lang="el-GR" sz="4000" b="1" dirty="0" smtClean="0">
                <a:solidFill>
                  <a:schemeClr val="tx1"/>
                </a:solidFill>
                <a:latin typeface="+mn-lt"/>
              </a:rPr>
              <a:t>Συντήρηση Υφάσματος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573016"/>
            <a:ext cx="9144000" cy="1752600"/>
          </a:xfrm>
        </p:spPr>
        <p:txBody>
          <a:bodyPr>
            <a:normAutofit lnSpcReduction="10000"/>
          </a:bodyPr>
          <a:lstStyle/>
          <a:p>
            <a:pPr>
              <a:spcBef>
                <a:spcPts val="600"/>
              </a:spcBef>
              <a:spcAft>
                <a:spcPts val="1800"/>
              </a:spcAft>
            </a:pPr>
            <a:r>
              <a:rPr lang="el-GR" sz="2600" b="1" dirty="0" smtClean="0"/>
              <a:t>Ενότητα </a:t>
            </a:r>
            <a:r>
              <a:rPr lang="el-GR" sz="2600" b="1" dirty="0"/>
              <a:t>5</a:t>
            </a:r>
            <a:r>
              <a:rPr lang="el-GR" sz="2600" dirty="0" smtClean="0"/>
              <a:t>:</a:t>
            </a:r>
            <a:r>
              <a:rPr lang="en-US" sz="2600" dirty="0" smtClean="0"/>
              <a:t> </a:t>
            </a:r>
            <a:r>
              <a:rPr lang="el-GR" sz="2600" dirty="0"/>
              <a:t>Ελληνικές ενδυμασίες – Γυναικείες &amp; ανδρικές ενδυμασίες</a:t>
            </a:r>
            <a:endParaRPr lang="en-US" sz="2600" dirty="0" smtClean="0"/>
          </a:p>
          <a:p>
            <a:pPr>
              <a:spcBef>
                <a:spcPts val="600"/>
              </a:spcBef>
            </a:pPr>
            <a:r>
              <a:rPr lang="el-GR" sz="2200" dirty="0"/>
              <a:t>Άννα </a:t>
            </a:r>
            <a:r>
              <a:rPr lang="el-GR" sz="2200" dirty="0" err="1"/>
              <a:t>Καρατζάνη</a:t>
            </a:r>
            <a:endParaRPr lang="el-GR" sz="2200" dirty="0"/>
          </a:p>
          <a:p>
            <a:pPr>
              <a:spcBef>
                <a:spcPts val="0"/>
              </a:spcBef>
            </a:pPr>
            <a:r>
              <a:rPr lang="el-GR" sz="22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ias\opencourses\Α_ΥΠΟΣΤΗΡΙΞΗ ΑΝΑΠΤΥΞΗΣ ΑΨΜ\ΜΑΘΗΜΑΤΑ ΣΧΟΛΗ-ΚΑΘΗΓΗΤΗΣ\ΣΓΤΚΣ\ΚΑΡΑΤΖΑΝΗ ΑΝΝΑ\ΣΥΝΤΗΡΗΣΗ ΥΦΑΣΜΑΤΟΣ - Θ\ΕΚΠΑΙΔΕΥΤΙΚΟ ΥΛΙΚΟ\ΨΗΦΙΟΠΟΙΗΣΗ_ΒΕΛΤΙΩΣΗ\apo synantisi_01_11_13\prosthikes 23_11_2013\ΘΕΜΑ.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9298" y="1934275"/>
            <a:ext cx="2125404" cy="1710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Γυναικείες Ενδυμασίες</a:t>
            </a:r>
            <a:endParaRPr lang="el-GR" sz="4000" b="1" dirty="0">
              <a:latin typeface="+mn-lt"/>
              <a:cs typeface="Arial" pitchFamily="34" charset="0"/>
            </a:endParaRPr>
          </a:p>
        </p:txBody>
      </p:sp>
      <p:sp>
        <p:nvSpPr>
          <p:cNvPr id="11267" name="2 - Θέση περιεχομένου"/>
          <p:cNvSpPr>
            <a:spLocks noGrp="1"/>
          </p:cNvSpPr>
          <p:nvPr>
            <p:ph idx="1"/>
          </p:nvPr>
        </p:nvSpPr>
        <p:spPr>
          <a:xfrm>
            <a:off x="457200" y="1196752"/>
            <a:ext cx="8363272" cy="5040560"/>
          </a:xfrm>
        </p:spPr>
        <p:txBody>
          <a:bodyPr>
            <a:noAutofit/>
          </a:bodyPr>
          <a:lstStyle/>
          <a:p>
            <a:pPr>
              <a:lnSpc>
                <a:spcPct val="110000"/>
              </a:lnSpc>
              <a:spcBef>
                <a:spcPts val="1200"/>
              </a:spcBef>
            </a:pPr>
            <a:r>
              <a:rPr lang="el-GR" altLang="el-GR" sz="2400" dirty="0" smtClean="0">
                <a:cs typeface="Arial" charset="0"/>
              </a:rPr>
              <a:t>Η γυναικεία ενδυμασία είναι κατασκευασμένη να εντυπωσιάζει και όχι να αναδεικνύει το σώμα.</a:t>
            </a:r>
          </a:p>
          <a:p>
            <a:pPr>
              <a:lnSpc>
                <a:spcPct val="110000"/>
              </a:lnSpc>
              <a:spcBef>
                <a:spcPts val="1200"/>
              </a:spcBef>
            </a:pPr>
            <a:r>
              <a:rPr lang="el-GR" altLang="el-GR" sz="2400" dirty="0" smtClean="0">
                <a:cs typeface="Arial" charset="0"/>
              </a:rPr>
              <a:t>Ως προς την υφαντική έχει τις ρίζες της στην αρχαιότητα και ως προς το σχήμα το Βυζάντιο, την Ανατολή και τη Δύση.</a:t>
            </a:r>
          </a:p>
          <a:p>
            <a:pPr>
              <a:lnSpc>
                <a:spcPct val="110000"/>
              </a:lnSpc>
              <a:spcBef>
                <a:spcPts val="1200"/>
              </a:spcBef>
            </a:pPr>
            <a:r>
              <a:rPr lang="el-GR" altLang="el-GR" sz="2400" dirty="0" smtClean="0">
                <a:cs typeface="Arial" charset="0"/>
              </a:rPr>
              <a:t>Με το πέρασμα του χρόνου όλα αυτά τα στοιχεία αφομοιώθηκαν δημιουργώντας μια αφάνταστη ποικιλία.</a:t>
            </a:r>
          </a:p>
          <a:p>
            <a:pPr>
              <a:lnSpc>
                <a:spcPct val="110000"/>
              </a:lnSpc>
              <a:spcBef>
                <a:spcPts val="1200"/>
              </a:spcBef>
            </a:pPr>
            <a:r>
              <a:rPr lang="el-GR" altLang="el-GR" sz="2400" dirty="0" smtClean="0">
                <a:cs typeface="Arial" charset="0"/>
              </a:rPr>
              <a:t>Έτσι σε κάθε επαρχία, πόλη ή χωριό μπορεί να υπάρχουν δυο ή τρεις παραλλαγές της ίδιας τοπικής ενδυμασίας. </a:t>
            </a:r>
          </a:p>
          <a:p>
            <a:pPr>
              <a:lnSpc>
                <a:spcPct val="110000"/>
              </a:lnSpc>
              <a:spcBef>
                <a:spcPts val="1200"/>
              </a:spcBef>
            </a:pPr>
            <a:r>
              <a:rPr lang="el-GR" altLang="el-GR" sz="2400" dirty="0" smtClean="0">
                <a:cs typeface="Arial" charset="0"/>
              </a:rPr>
              <a:t>Τα γυναικεία τοπικά ενδύματα αλλάζουν συνεχώς με την συνεχή επιρροή της Δύσης, αρχικά με τις Ευρωπαίες βασίλισσες (Αμαλία και Όλγα) και στη συνέχεια με την συνεχή επαφή της επαρχίας με την πρωτεύουσα. </a:t>
            </a:r>
          </a:p>
          <a:p>
            <a:pPr>
              <a:lnSpc>
                <a:spcPct val="110000"/>
              </a:lnSpc>
              <a:spcBef>
                <a:spcPts val="1200"/>
              </a:spcBef>
            </a:pPr>
            <a:endParaRPr lang="el-GR" altLang="el-GR" sz="2400" dirty="0" smtClean="0">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4006865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Τίτλος"/>
          <p:cNvSpPr>
            <a:spLocks noGrp="1"/>
          </p:cNvSpPr>
          <p:nvPr>
            <p:ph type="title"/>
          </p:nvPr>
        </p:nvSpPr>
        <p:spPr/>
        <p:txBody>
          <a:bodyPr/>
          <a:lstStyle/>
          <a:p>
            <a:pPr>
              <a:defRPr/>
            </a:pPr>
            <a:r>
              <a:rPr lang="el-GR" sz="4000" b="1" dirty="0" smtClean="0">
                <a:latin typeface="+mn-lt"/>
              </a:rPr>
              <a:t>Παραλλαγές της ενδυμασίας </a:t>
            </a:r>
          </a:p>
        </p:txBody>
      </p:sp>
      <p:sp>
        <p:nvSpPr>
          <p:cNvPr id="51204" name="3 - Ορθογώνιο"/>
          <p:cNvSpPr>
            <a:spLocks noChangeArrowheads="1"/>
          </p:cNvSpPr>
          <p:nvPr/>
        </p:nvSpPr>
        <p:spPr bwMode="auto">
          <a:xfrm>
            <a:off x="423862" y="1375901"/>
            <a:ext cx="8296275"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Φωτογραφία που δείχνει την Σαρακατσάνικη γυναικεία ενδυμασία και πως αυτή διαφοροποιείται ανάλογα με την ηλικία.</a:t>
            </a:r>
            <a:r>
              <a:rPr lang="en-GB" sz="2000" dirty="0">
                <a:solidFill>
                  <a:prstClr val="white"/>
                </a:solidFill>
                <a:latin typeface="Calibri"/>
              </a:rPr>
              <a:t> </a:t>
            </a:r>
            <a:endParaRPr lang="el-GR" sz="2000" dirty="0">
              <a:solidFill>
                <a:prstClr val="white"/>
              </a:solidFill>
              <a:latin typeface="Calibri"/>
            </a:endParaRPr>
          </a:p>
        </p:txBody>
      </p:sp>
      <p:pic>
        <p:nvPicPr>
          <p:cNvPr id="12291" name="Picture 2" descr="File:Macedonian Museums-78-Laografiko Sarakatsanvn-344.jpg" title="Σαρακατσάνικη γυναικεία ενδυμασία και πως αυτή διαφοροποιείται ανάλογα με την ηλικί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2180540"/>
            <a:ext cx="8296275" cy="3571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8"/>
          <p:cNvSpPr/>
          <p:nvPr/>
        </p:nvSpPr>
        <p:spPr>
          <a:xfrm>
            <a:off x="2591779" y="5767396"/>
            <a:ext cx="396044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Macedonian Museums-78-Laografiko </a:t>
            </a:r>
            <a:r>
              <a:rPr lang="en-US" sz="1200" dirty="0" smtClean="0">
                <a:solidFill>
                  <a:prstClr val="black"/>
                </a:solidFill>
                <a:latin typeface="Calibri"/>
                <a:hlinkClick r:id="rId3"/>
              </a:rPr>
              <a:t>Sarakatsanvn-344</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a:rPr>
              <a:t>Vlas2000</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010310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Βασικά γυναικεία ενδύματα</a:t>
            </a:r>
            <a:endParaRPr lang="el-GR" sz="4000" dirty="0">
              <a:latin typeface="+mn-lt"/>
            </a:endParaRPr>
          </a:p>
        </p:txBody>
      </p:sp>
      <p:sp>
        <p:nvSpPr>
          <p:cNvPr id="13315" name="2 - Θέση περιεχομένου"/>
          <p:cNvSpPr>
            <a:spLocks noGrp="1"/>
          </p:cNvSpPr>
          <p:nvPr>
            <p:ph idx="1"/>
          </p:nvPr>
        </p:nvSpPr>
        <p:spPr/>
        <p:txBody>
          <a:bodyPr/>
          <a:lstStyle/>
          <a:p>
            <a:r>
              <a:rPr lang="el-GR" altLang="el-GR" sz="2400" dirty="0" smtClean="0">
                <a:cs typeface="Arial" charset="0"/>
              </a:rPr>
              <a:t>Βασικά ενδύματα και εξαρτήματα της γυναικείας φορεσιάς είναι:</a:t>
            </a:r>
          </a:p>
          <a:p>
            <a:pPr marL="914400" lvl="1" indent="-457200"/>
            <a:r>
              <a:rPr lang="el-GR" altLang="el-GR" sz="2400" dirty="0" smtClean="0">
                <a:cs typeface="Arial" charset="0"/>
              </a:rPr>
              <a:t>Το πουκάμισο, </a:t>
            </a:r>
          </a:p>
          <a:p>
            <a:pPr marL="914400" lvl="1" indent="-457200"/>
            <a:r>
              <a:rPr lang="el-GR" altLang="el-GR" sz="2400" dirty="0" smtClean="0">
                <a:cs typeface="Arial" charset="0"/>
              </a:rPr>
              <a:t>Οι διάφοροι επενδύτες</a:t>
            </a:r>
            <a:r>
              <a:rPr lang="en-US" altLang="el-GR" sz="2400" dirty="0" smtClean="0">
                <a:cs typeface="Arial" charset="0"/>
              </a:rPr>
              <a:t>,</a:t>
            </a:r>
            <a:endParaRPr lang="el-GR" altLang="el-GR" sz="2400" dirty="0" smtClean="0">
              <a:cs typeface="Arial" charset="0"/>
            </a:endParaRPr>
          </a:p>
          <a:p>
            <a:pPr marL="914400" lvl="1" indent="-457200"/>
            <a:r>
              <a:rPr lang="el-GR" altLang="el-GR" sz="2400" dirty="0" smtClean="0">
                <a:cs typeface="Arial" charset="0"/>
              </a:rPr>
              <a:t>Το φόρεμα, φουστάνι, φούστα ή </a:t>
            </a:r>
            <a:r>
              <a:rPr lang="el-GR" altLang="el-GR" sz="2400" dirty="0" err="1" smtClean="0">
                <a:cs typeface="Arial" charset="0"/>
              </a:rPr>
              <a:t>τσούκνα</a:t>
            </a:r>
            <a:r>
              <a:rPr lang="en-US" altLang="el-GR" sz="2400" dirty="0" smtClean="0">
                <a:cs typeface="Arial" charset="0"/>
              </a:rPr>
              <a:t>,</a:t>
            </a:r>
            <a:endParaRPr lang="el-GR" altLang="el-GR" sz="2400" dirty="0" smtClean="0">
              <a:cs typeface="Arial" charset="0"/>
            </a:endParaRPr>
          </a:p>
          <a:p>
            <a:pPr marL="914400" lvl="1" indent="-457200"/>
            <a:r>
              <a:rPr lang="el-GR" altLang="el-GR" sz="2400" dirty="0" smtClean="0">
                <a:cs typeface="Arial" charset="0"/>
              </a:rPr>
              <a:t>Το ζωνάρι, τη ζώνη και η ποδιά</a:t>
            </a:r>
            <a:r>
              <a:rPr lang="en-US" altLang="el-GR" sz="2400" dirty="0" smtClean="0">
                <a:cs typeface="Arial" charset="0"/>
              </a:rPr>
              <a:t>,</a:t>
            </a:r>
            <a:endParaRPr lang="el-GR" altLang="el-GR" sz="2400" dirty="0" smtClean="0">
              <a:cs typeface="Arial" charset="0"/>
            </a:endParaRPr>
          </a:p>
          <a:p>
            <a:pPr marL="914400" lvl="1" indent="-457200"/>
            <a:r>
              <a:rPr lang="el-GR" altLang="el-GR" sz="2400" dirty="0" smtClean="0">
                <a:cs typeface="Arial" charset="0"/>
              </a:rPr>
              <a:t>Το κοντογούνι ή το γιλέκι</a:t>
            </a:r>
            <a:r>
              <a:rPr lang="en-US" altLang="el-GR" sz="2400" dirty="0" smtClean="0">
                <a:cs typeface="Arial" charset="0"/>
              </a:rPr>
              <a:t>,</a:t>
            </a:r>
            <a:endParaRPr lang="el-GR" altLang="el-GR" sz="2400" dirty="0" smtClean="0">
              <a:cs typeface="Arial" charset="0"/>
            </a:endParaRPr>
          </a:p>
          <a:p>
            <a:pPr marL="914400" lvl="1" indent="-457200"/>
            <a:r>
              <a:rPr lang="el-GR" altLang="el-GR" sz="2400" dirty="0" smtClean="0">
                <a:cs typeface="Arial" charset="0"/>
              </a:rPr>
              <a:t>Τα εσώρουχα</a:t>
            </a:r>
            <a:r>
              <a:rPr lang="en-US" altLang="el-GR" sz="2400" dirty="0" smtClean="0">
                <a:cs typeface="Arial" charset="0"/>
              </a:rPr>
              <a:t>,</a:t>
            </a:r>
            <a:endParaRPr lang="el-GR" altLang="el-GR" sz="2400" dirty="0" smtClean="0">
              <a:cs typeface="Arial" charset="0"/>
            </a:endParaRPr>
          </a:p>
          <a:p>
            <a:pPr marL="914400" lvl="1" indent="-457200"/>
            <a:r>
              <a:rPr lang="el-GR" altLang="el-GR" sz="2400" dirty="0" smtClean="0">
                <a:cs typeface="Arial" charset="0"/>
              </a:rPr>
              <a:t>Τα </a:t>
            </a:r>
            <a:r>
              <a:rPr lang="el-GR" altLang="el-GR" sz="2400" dirty="0" err="1" smtClean="0">
                <a:cs typeface="Arial" charset="0"/>
              </a:rPr>
              <a:t>κεφαλοκαλύμματα</a:t>
            </a:r>
            <a:r>
              <a:rPr lang="el-GR" altLang="el-GR" sz="2400" dirty="0" smtClean="0">
                <a:cs typeface="Arial" charset="0"/>
              </a:rPr>
              <a:t> και </a:t>
            </a:r>
            <a:r>
              <a:rPr lang="el-GR" altLang="el-GR" sz="2400" dirty="0" err="1" smtClean="0">
                <a:cs typeface="Arial" charset="0"/>
              </a:rPr>
              <a:t>κεφαλοδέματα</a:t>
            </a:r>
            <a:r>
              <a:rPr lang="en-US" altLang="el-GR" sz="2400" dirty="0" smtClean="0">
                <a:cs typeface="Arial" charset="0"/>
              </a:rPr>
              <a:t>,</a:t>
            </a:r>
            <a:endParaRPr lang="el-GR" altLang="el-GR" sz="2400" dirty="0" smtClean="0">
              <a:cs typeface="Arial" charset="0"/>
            </a:endParaRPr>
          </a:p>
          <a:p>
            <a:pPr marL="914400" lvl="1" indent="-457200"/>
            <a:r>
              <a:rPr lang="el-GR" altLang="el-GR" sz="2400" dirty="0" smtClean="0">
                <a:cs typeface="Arial" charset="0"/>
              </a:rPr>
              <a:t>Τα πολύτιμα ή άλλα στολίδια και κοσμήματα</a:t>
            </a:r>
            <a:r>
              <a:rPr lang="en-US" altLang="el-GR" sz="2400" dirty="0" smtClean="0">
                <a:cs typeface="Arial" charset="0"/>
              </a:rPr>
              <a:t>,</a:t>
            </a:r>
            <a:endParaRPr lang="el-GR" altLang="el-GR" sz="2400" dirty="0" smtClean="0">
              <a:cs typeface="Arial" charset="0"/>
            </a:endParaRPr>
          </a:p>
          <a:p>
            <a:pPr marL="914400" lvl="1" indent="-457200"/>
            <a:r>
              <a:rPr lang="el-GR" altLang="el-GR" sz="2400" dirty="0" smtClean="0">
                <a:cs typeface="Arial" charset="0"/>
              </a:rPr>
              <a:t>Οι κάλτσες και τα παπούτσια</a:t>
            </a:r>
            <a:r>
              <a:rPr lang="en-US" altLang="el-GR" sz="2400" dirty="0" smtClean="0">
                <a:cs typeface="Arial" charset="0"/>
              </a:rPr>
              <a:t>.</a:t>
            </a:r>
            <a:endParaRPr lang="el-GR" altLang="el-GR" sz="2400" dirty="0" smtClean="0">
              <a:cs typeface="Arial" charset="0"/>
            </a:endParaRPr>
          </a:p>
          <a:p>
            <a:pPr marL="914400" lvl="1" indent="-457200"/>
            <a:endParaRPr lang="el-GR" altLang="el-GR" sz="2200" dirty="0" smtClean="0">
              <a:cs typeface="Arial" charset="0"/>
            </a:endParaRPr>
          </a:p>
          <a:p>
            <a:endParaRPr lang="el-GR" altLang="el-GR" dirty="0" smtClean="0">
              <a:cs typeface="Arial" charset="0"/>
            </a:endParaRPr>
          </a:p>
          <a:p>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3753667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Το πουκάμισο </a:t>
            </a:r>
            <a:r>
              <a:rPr lang="el-GR" sz="3200" b="0" dirty="0" smtClean="0">
                <a:latin typeface="+mn-lt"/>
                <a:cs typeface="Arial" pitchFamily="34" charset="0"/>
              </a:rPr>
              <a:t>(1 από 2)</a:t>
            </a:r>
            <a:endParaRPr lang="el-GR" sz="3200" b="0" dirty="0">
              <a:latin typeface="+mn-lt"/>
              <a:cs typeface="Arial" pitchFamily="34" charset="0"/>
            </a:endParaRPr>
          </a:p>
        </p:txBody>
      </p:sp>
      <p:sp>
        <p:nvSpPr>
          <p:cNvPr id="14339" name="2 - Θέση περιεχομένου"/>
          <p:cNvSpPr>
            <a:spLocks noGrp="1"/>
          </p:cNvSpPr>
          <p:nvPr>
            <p:ph idx="1"/>
          </p:nvPr>
        </p:nvSpPr>
        <p:spPr>
          <a:xfrm>
            <a:off x="457200" y="1196752"/>
            <a:ext cx="8363272" cy="5544616"/>
          </a:xfrm>
        </p:spPr>
        <p:txBody>
          <a:bodyPr>
            <a:normAutofit/>
          </a:bodyPr>
          <a:lstStyle/>
          <a:p>
            <a:pPr>
              <a:lnSpc>
                <a:spcPct val="114000"/>
              </a:lnSpc>
              <a:spcBef>
                <a:spcPts val="1200"/>
              </a:spcBef>
            </a:pPr>
            <a:r>
              <a:rPr lang="el-GR" altLang="el-GR" sz="2400" dirty="0" smtClean="0">
                <a:cs typeface="Arial" charset="0"/>
              </a:rPr>
              <a:t>Βασικό ένδυμα που δεν έλειπε από καμία φορεσιά. Είναι κλειστό, με κατακόρυφο άνοιγμα για τον λαιμό, σε ποικίλα μήκη και χρώματα, με κυρίαρχο το λευκό. </a:t>
            </a:r>
          </a:p>
          <a:p>
            <a:pPr>
              <a:lnSpc>
                <a:spcPct val="114000"/>
              </a:lnSpc>
              <a:spcBef>
                <a:spcPts val="1200"/>
              </a:spcBef>
            </a:pPr>
            <a:r>
              <a:rPr lang="el-GR" altLang="el-GR" sz="2400" dirty="0" smtClean="0">
                <a:cs typeface="Arial" charset="0"/>
              </a:rPr>
              <a:t>Κατασκευάζονται από βαμβακερά και λινά υφάσματα ή λινά με κάνναβη και λινομέταξα ανάλογα με την τοπική παραγωγή. </a:t>
            </a:r>
          </a:p>
          <a:p>
            <a:pPr>
              <a:lnSpc>
                <a:spcPct val="114000"/>
              </a:lnSpc>
              <a:spcBef>
                <a:spcPts val="1200"/>
              </a:spcBef>
            </a:pPr>
            <a:r>
              <a:rPr lang="el-GR" altLang="el-GR" sz="2400" dirty="0" smtClean="0">
                <a:cs typeface="Arial" charset="0"/>
              </a:rPr>
              <a:t>Η διακόσμηση μπορεί να είναι υφαντή, κεντητή ή </a:t>
            </a:r>
            <a:r>
              <a:rPr lang="el-GR" altLang="el-GR" sz="2400" dirty="0" err="1" smtClean="0">
                <a:cs typeface="Arial" charset="0"/>
              </a:rPr>
              <a:t>επίρραπτη</a:t>
            </a:r>
            <a:r>
              <a:rPr lang="el-GR" altLang="el-GR" sz="2400" dirty="0" smtClean="0">
                <a:cs typeface="Arial" charset="0"/>
              </a:rPr>
              <a:t> και καλύπτει τα σημεία που δεν καλύπτονται από επιπρόσθετα ενδύματα.</a:t>
            </a:r>
          </a:p>
          <a:p>
            <a:pPr lvl="1">
              <a:lnSpc>
                <a:spcPct val="114000"/>
              </a:lnSpc>
              <a:spcBef>
                <a:spcPts val="1200"/>
              </a:spcBef>
            </a:pPr>
            <a:r>
              <a:rPr lang="el-GR" altLang="el-GR" sz="2400" dirty="0" smtClean="0">
                <a:cs typeface="Arial" charset="0"/>
              </a:rPr>
              <a:t>Χρησιμοποιούνται κλωστές από βαμβάκι, λινό ή μετάξι ακόμη και χρυσό καθώς και πούλιες, χάντρες κορδέλες και άλλα κομμάτια υφάσματος.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1241323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a:defRPr/>
            </a:pPr>
            <a:r>
              <a:rPr lang="el-GR" sz="4000" b="1" dirty="0" smtClean="0">
                <a:cs typeface="Arial" pitchFamily="34" charset="0"/>
              </a:rPr>
              <a:t>Το πουκάμισο </a:t>
            </a:r>
            <a:r>
              <a:rPr lang="el-GR" sz="3200" b="0" dirty="0" smtClean="0">
                <a:cs typeface="Arial" pitchFamily="34" charset="0"/>
              </a:rPr>
              <a:t>(2 από 2)</a:t>
            </a:r>
            <a:endParaRPr lang="el-GR" sz="3200" b="0" dirty="0" smtClean="0">
              <a:latin typeface="+mn-lt"/>
            </a:endParaRPr>
          </a:p>
        </p:txBody>
      </p:sp>
      <p:sp>
        <p:nvSpPr>
          <p:cNvPr id="15363" name="2 - Θέση περιεχομένου"/>
          <p:cNvSpPr>
            <a:spLocks noGrp="1"/>
          </p:cNvSpPr>
          <p:nvPr>
            <p:ph idx="1"/>
          </p:nvPr>
        </p:nvSpPr>
        <p:spPr>
          <a:xfrm>
            <a:off x="457200" y="1196752"/>
            <a:ext cx="8229600" cy="5184576"/>
          </a:xfrm>
        </p:spPr>
        <p:txBody>
          <a:bodyPr>
            <a:normAutofit lnSpcReduction="10000"/>
          </a:bodyPr>
          <a:lstStyle/>
          <a:p>
            <a:pPr>
              <a:lnSpc>
                <a:spcPct val="120000"/>
              </a:lnSpc>
              <a:spcBef>
                <a:spcPts val="1200"/>
              </a:spcBef>
            </a:pPr>
            <a:r>
              <a:rPr lang="el-GR" altLang="el-GR" sz="2400" dirty="0" smtClean="0">
                <a:cs typeface="Arial" charset="0"/>
              </a:rPr>
              <a:t>Αποτελείται από ένα κεντρικό μονοκόμματο τμήμα υφάσματος και δυο πλαϊνά φύλλα (λοξά ή ίσια) που έδιναν το απαιτούμενο φάρδος για άνετη κίνηση, και συνήθως έχει μανίκια (</a:t>
            </a:r>
            <a:r>
              <a:rPr lang="el-GR" altLang="el-GR" sz="2400" dirty="0" err="1" smtClean="0">
                <a:cs typeface="Arial" charset="0"/>
              </a:rPr>
              <a:t>μανικωτό</a:t>
            </a:r>
            <a:r>
              <a:rPr lang="el-GR" altLang="el-GR" sz="2400" dirty="0" smtClean="0">
                <a:cs typeface="Arial" charset="0"/>
              </a:rPr>
              <a:t>). </a:t>
            </a:r>
          </a:p>
          <a:p>
            <a:pPr lvl="1">
              <a:lnSpc>
                <a:spcPct val="120000"/>
              </a:lnSpc>
              <a:spcBef>
                <a:spcPts val="1200"/>
              </a:spcBef>
            </a:pPr>
            <a:r>
              <a:rPr lang="el-GR" altLang="el-GR" sz="2400" dirty="0" smtClean="0">
                <a:cs typeface="Arial" charset="0"/>
              </a:rPr>
              <a:t>Τα πουκάμισα κατασκευάζονταν  από υφάσματα με πλάτος  μεταξύ 40-50 εκ., για αυτό ήταν απαραίτητη η προσθήκη πλαϊνών κομματιών.</a:t>
            </a:r>
          </a:p>
          <a:p>
            <a:pPr>
              <a:lnSpc>
                <a:spcPct val="120000"/>
              </a:lnSpc>
              <a:spcBef>
                <a:spcPts val="1200"/>
              </a:spcBef>
            </a:pPr>
            <a:r>
              <a:rPr lang="el-GR" altLang="el-GR" sz="2400" dirty="0" smtClean="0">
                <a:cs typeface="Arial" charset="0"/>
              </a:rPr>
              <a:t>Η κατασκευή του πουκάμισου της χωρικής ενδυμασίας αποτελούσε έργο των ίδιων των γυναικών από τα πρώτα στάδια κατεργασίας των νημάτων, τη ραφή και τον στολισμό τους.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341759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lvl="0" fontAlgn="base">
              <a:spcAft>
                <a:spcPct val="0"/>
              </a:spcAft>
              <a:defRPr/>
            </a:pPr>
            <a:r>
              <a:rPr lang="el-GR" dirty="0">
                <a:solidFill>
                  <a:srgbClr val="8064A2">
                    <a:lumMod val="75000"/>
                  </a:srgbClr>
                </a:solidFill>
              </a:rPr>
              <a:t>Είδη πουκάμισου </a:t>
            </a:r>
            <a:r>
              <a:rPr lang="el-GR" sz="3200" b="0" dirty="0">
                <a:solidFill>
                  <a:srgbClr val="8064A2">
                    <a:lumMod val="75000"/>
                  </a:srgbClr>
                </a:solidFill>
              </a:rPr>
              <a:t>(1 από 2) </a:t>
            </a:r>
            <a:endParaRPr lang="el-GR" dirty="0"/>
          </a:p>
        </p:txBody>
      </p:sp>
      <p:sp>
        <p:nvSpPr>
          <p:cNvPr id="16387" name="4 - TextBox"/>
          <p:cNvSpPr txBox="1">
            <a:spLocks noChangeArrowheads="1"/>
          </p:cNvSpPr>
          <p:nvPr/>
        </p:nvSpPr>
        <p:spPr bwMode="auto">
          <a:xfrm>
            <a:off x="505631" y="1052736"/>
            <a:ext cx="2536825" cy="1477328"/>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Πουκάμισο, νυφιάτικο ή γιορτινό με διακόσμηση </a:t>
            </a:r>
            <a:r>
              <a:rPr lang="el-GR" dirty="0" smtClean="0">
                <a:solidFill>
                  <a:prstClr val="white"/>
                </a:solidFill>
                <a:latin typeface="Calibri"/>
              </a:rPr>
              <a:t>σε κατακόρυφες </a:t>
            </a:r>
            <a:r>
              <a:rPr lang="el-GR" dirty="0">
                <a:solidFill>
                  <a:prstClr val="white"/>
                </a:solidFill>
                <a:latin typeface="Calibri"/>
              </a:rPr>
              <a:t>«κολόνες».</a:t>
            </a:r>
            <a:r>
              <a:rPr lang="en-US" dirty="0">
                <a:solidFill>
                  <a:prstClr val="white"/>
                </a:solidFill>
                <a:latin typeface="Calibri"/>
              </a:rPr>
              <a:t> </a:t>
            </a:r>
            <a:r>
              <a:rPr lang="el-GR" dirty="0" smtClean="0">
                <a:solidFill>
                  <a:prstClr val="white"/>
                </a:solidFill>
                <a:latin typeface="Calibri"/>
              </a:rPr>
              <a:t>Περιοχή </a:t>
            </a:r>
            <a:r>
              <a:rPr lang="el-GR" dirty="0">
                <a:solidFill>
                  <a:prstClr val="white"/>
                </a:solidFill>
                <a:latin typeface="Calibri"/>
              </a:rPr>
              <a:t>Κορινθίας</a:t>
            </a:r>
            <a:r>
              <a:rPr lang="en-US" dirty="0">
                <a:solidFill>
                  <a:prstClr val="white"/>
                </a:solidFill>
                <a:latin typeface="Calibri"/>
              </a:rPr>
              <a:t>.</a:t>
            </a:r>
            <a:r>
              <a:rPr lang="el-GR" dirty="0">
                <a:solidFill>
                  <a:prstClr val="white"/>
                </a:solidFill>
                <a:latin typeface="Calibri"/>
              </a:rPr>
              <a:t> </a:t>
            </a:r>
          </a:p>
        </p:txBody>
      </p:sp>
      <p:pic>
        <p:nvPicPr>
          <p:cNvPr id="16386" name="2 - Εικόνα" descr="1.jpg" title="Πουκάμισο, νυφιάτικο ή γιορτινό με διακόσμηση σε κατακόρυφες «κολόνες». περιοχή Κορινθίας"/>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632" y="2661087"/>
            <a:ext cx="2536825" cy="37861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184203" y="6447275"/>
            <a:ext cx="1179682" cy="276999"/>
          </a:xfrm>
          <a:prstGeom prst="rect">
            <a:avLst/>
          </a:prstGeom>
        </p:spPr>
        <p:txBody>
          <a:bodyPr wrap="none">
            <a:spAutoFit/>
          </a:bodyPr>
          <a:lstStyle/>
          <a:p>
            <a:r>
              <a:rPr lang="en-US" sz="1200" dirty="0" smtClean="0">
                <a:solidFill>
                  <a:prstClr val="black"/>
                </a:solidFill>
                <a:latin typeface="Calibri"/>
                <a:hlinkClick r:id="rId4"/>
              </a:rPr>
              <a:t>openarchives.gr</a:t>
            </a:r>
            <a:endParaRPr lang="el-GR" sz="1200" dirty="0">
              <a:solidFill>
                <a:prstClr val="black"/>
              </a:solidFill>
              <a:latin typeface="Calibri"/>
            </a:endParaRPr>
          </a:p>
        </p:txBody>
      </p:sp>
      <p:sp>
        <p:nvSpPr>
          <p:cNvPr id="16388" name="4 - TextBox"/>
          <p:cNvSpPr txBox="1">
            <a:spLocks noChangeArrowheads="1"/>
          </p:cNvSpPr>
          <p:nvPr/>
        </p:nvSpPr>
        <p:spPr bwMode="auto">
          <a:xfrm>
            <a:off x="3644189" y="1928287"/>
            <a:ext cx="5256290"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Σχηματική αναπαράσταση πουκάμισου από την Ημαθία και την Κάρπαθο.</a:t>
            </a:r>
          </a:p>
        </p:txBody>
      </p:sp>
      <p:pic>
        <p:nvPicPr>
          <p:cNvPr id="16389" name="6 - Εικόνα" descr="poyka-1.jpg" title="Σχηματική αναπαράσταση πουκάμισου από την Ημαθία και την Κάρπαθο"/>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44189" y="2780840"/>
            <a:ext cx="2500312" cy="33988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7 - Εικόνα" descr="poyk-2.jpg" title="Σχηματική αναπαράσταση πουκάμισου από την Ημαθία και την Κάρπαθο"/>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1417" y="2774321"/>
            <a:ext cx="2659062" cy="33909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61668" y="6179677"/>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967570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5 - Ορθογώνιο"/>
          <p:cNvSpPr>
            <a:spLocks noChangeArrowheads="1"/>
          </p:cNvSpPr>
          <p:nvPr/>
        </p:nvSpPr>
        <p:spPr bwMode="auto">
          <a:xfrm>
            <a:off x="456808" y="1077913"/>
            <a:ext cx="4000500"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Νυφιάτικο και επίσημο γυναικείο,  πουκάμισο με βαμβακερή ποδιά και ολομέταξο μπούστο, Σκόπελος. </a:t>
            </a:r>
          </a:p>
        </p:txBody>
      </p:sp>
      <p:pic>
        <p:nvPicPr>
          <p:cNvPr id="17410" name="Picture 2" descr="http://www.lykeionellinidon.gr/lyceumdb/dbimages/11/11481/11481_0_md.jpg" title="Νυφιάτικο και επίσημο γυναικείο,  πουκάμισο με βαμβακερή ποδιά και ολομέταξο μπούστο, Σκόπελ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08" y="2276871"/>
            <a:ext cx="2500313" cy="3732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117123" y="6058682"/>
            <a:ext cx="1179682" cy="276999"/>
          </a:xfrm>
          <a:prstGeom prst="rect">
            <a:avLst/>
          </a:prstGeom>
        </p:spPr>
        <p:txBody>
          <a:bodyPr wrap="none">
            <a:spAutoFit/>
          </a:bodyPr>
          <a:lstStyle/>
          <a:p>
            <a:pPr algn="ctr"/>
            <a:r>
              <a:rPr lang="en-GB" altLang="el-GR" sz="1200" dirty="0" smtClean="0">
                <a:solidFill>
                  <a:prstClr val="black"/>
                </a:solidFill>
                <a:latin typeface="Calibri"/>
                <a:hlinkClick r:id="rId3"/>
              </a:rPr>
              <a:t>openarchives.gr</a:t>
            </a:r>
            <a:endParaRPr lang="el-GR" altLang="el-GR" sz="1200" dirty="0">
              <a:solidFill>
                <a:prstClr val="black"/>
              </a:solidFill>
              <a:latin typeface="Calibri"/>
            </a:endParaRPr>
          </a:p>
        </p:txBody>
      </p:sp>
      <p:sp>
        <p:nvSpPr>
          <p:cNvPr id="18437" name="7 - Ορθογώνιο"/>
          <p:cNvSpPr>
            <a:spLocks noChangeArrowheads="1"/>
          </p:cNvSpPr>
          <p:nvPr/>
        </p:nvSpPr>
        <p:spPr bwMode="auto">
          <a:xfrm>
            <a:off x="4724235" y="5273852"/>
            <a:ext cx="3660775" cy="923330"/>
          </a:xfrm>
          <a:prstGeom prst="rect">
            <a:avLst/>
          </a:prstGeom>
          <a:solidFill>
            <a:schemeClr val="accent4">
              <a:lumMod val="75000"/>
            </a:schemeClr>
          </a:solidFill>
          <a:ln w="9525">
            <a:noFill/>
            <a:miter lim="800000"/>
            <a:headEnd/>
            <a:tailEnd/>
          </a:ln>
        </p:spPr>
        <p:txBody>
          <a:bodyPr>
            <a:spAutoFit/>
          </a:bodyPr>
          <a:lstStyle/>
          <a:p>
            <a:pPr>
              <a:defRPr/>
            </a:pPr>
            <a:r>
              <a:rPr lang="el-GR" dirty="0" smtClean="0">
                <a:solidFill>
                  <a:prstClr val="white"/>
                </a:solidFill>
                <a:latin typeface="Calibri"/>
              </a:rPr>
              <a:t>Πουκάμισο, </a:t>
            </a:r>
            <a:r>
              <a:rPr lang="el-GR" dirty="0">
                <a:solidFill>
                  <a:prstClr val="white"/>
                </a:solidFill>
                <a:latin typeface="Calibri"/>
              </a:rPr>
              <a:t>από λευκό, βαμβακερό υφαντό με κόκκινο κέντημα, </a:t>
            </a:r>
            <a:r>
              <a:rPr lang="el-GR" dirty="0" err="1">
                <a:solidFill>
                  <a:prstClr val="white"/>
                </a:solidFill>
                <a:latin typeface="Calibri"/>
              </a:rPr>
              <a:t>Ασβεστοχώρι</a:t>
            </a:r>
            <a:r>
              <a:rPr lang="el-GR" dirty="0">
                <a:solidFill>
                  <a:prstClr val="white"/>
                </a:solidFill>
                <a:latin typeface="Calibri"/>
              </a:rPr>
              <a:t>, Θεσσαλονίκη.</a:t>
            </a:r>
            <a:r>
              <a:rPr lang="en-GB" dirty="0">
                <a:solidFill>
                  <a:prstClr val="white"/>
                </a:solidFill>
                <a:latin typeface="Calibri"/>
                <a:hlinkClick r:id="rId4"/>
              </a:rPr>
              <a:t> </a:t>
            </a:r>
            <a:endParaRPr lang="el-GR" dirty="0">
              <a:solidFill>
                <a:prstClr val="white"/>
              </a:solidFill>
              <a:latin typeface="Calibri"/>
            </a:endParaRPr>
          </a:p>
        </p:txBody>
      </p:sp>
      <p:pic>
        <p:nvPicPr>
          <p:cNvPr id="17412" name="Picture 4" descr="http://www.lykeionellinidon.gr/lyceumdb/dbimages/12/12045-1/12045-1_0_md.jpg" title="Πουκάμισο, από λευκό, βαμβακερό υφαντό με κόκκινο κέντημα, Ασβεστοχώρι, Θεσσαλονίκη.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900" y="1077913"/>
            <a:ext cx="2592288" cy="38682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6472203" y="4955371"/>
            <a:ext cx="1179682" cy="276999"/>
          </a:xfrm>
          <a:prstGeom prst="rect">
            <a:avLst/>
          </a:prstGeom>
        </p:spPr>
        <p:txBody>
          <a:bodyPr wrap="none">
            <a:spAutoFit/>
          </a:bodyPr>
          <a:lstStyle/>
          <a:p>
            <a:pPr algn="ctr"/>
            <a:r>
              <a:rPr lang="en-GB" altLang="el-GR" sz="1200" dirty="0" smtClean="0">
                <a:solidFill>
                  <a:prstClr val="black"/>
                </a:solidFill>
                <a:latin typeface="Calibri"/>
                <a:hlinkClick r:id="rId6"/>
              </a:rPr>
              <a:t>openarchives.gr</a:t>
            </a:r>
            <a:endParaRPr lang="el-GR" altLang="el-GR" sz="1200" dirty="0">
              <a:solidFill>
                <a:prstClr val="black"/>
              </a:solidFill>
              <a:latin typeface="Calibri"/>
            </a:endParaRPr>
          </a:p>
        </p:txBody>
      </p:sp>
      <p:sp>
        <p:nvSpPr>
          <p:cNvPr id="2" name="Τίτλος 1"/>
          <p:cNvSpPr>
            <a:spLocks noGrp="1"/>
          </p:cNvSpPr>
          <p:nvPr>
            <p:ph type="title"/>
          </p:nvPr>
        </p:nvSpPr>
        <p:spPr>
          <a:xfrm>
            <a:off x="467544" y="116632"/>
            <a:ext cx="8229600" cy="908720"/>
          </a:xfrm>
        </p:spPr>
        <p:txBody>
          <a:bodyPr>
            <a:normAutofit/>
          </a:bodyPr>
          <a:lstStyle/>
          <a:p>
            <a:pPr lvl="0" fontAlgn="base">
              <a:spcAft>
                <a:spcPct val="0"/>
              </a:spcAft>
              <a:defRPr/>
            </a:pPr>
            <a:r>
              <a:rPr lang="el-GR" dirty="0">
                <a:solidFill>
                  <a:srgbClr val="8064A2">
                    <a:lumMod val="75000"/>
                  </a:srgbClr>
                </a:solidFill>
                <a:ea typeface="+mn-ea"/>
                <a:cs typeface="+mn-cs"/>
              </a:rPr>
              <a:t>Είδη πουκάμισου </a:t>
            </a:r>
            <a:r>
              <a:rPr lang="el-GR" sz="3200" b="0" dirty="0">
                <a:solidFill>
                  <a:srgbClr val="8064A2">
                    <a:lumMod val="75000"/>
                  </a:srgbClr>
                </a:solidFill>
                <a:ea typeface="+mn-ea"/>
                <a:cs typeface="+mn-cs"/>
              </a:rPr>
              <a:t>(2 από 2)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347655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1" algn="ctr">
              <a:defRPr/>
            </a:pPr>
            <a:r>
              <a:rPr lang="el-GR" sz="4000" b="1" dirty="0" smtClean="0">
                <a:solidFill>
                  <a:schemeClr val="accent4">
                    <a:lumMod val="75000"/>
                  </a:schemeClr>
                </a:solidFill>
                <a:latin typeface="+mn-lt"/>
                <a:cs typeface="Arial" pitchFamily="34" charset="0"/>
              </a:rPr>
              <a:t>Οι επενδύτες </a:t>
            </a:r>
            <a:endParaRPr lang="el-GR" sz="3600" b="1" dirty="0">
              <a:solidFill>
                <a:schemeClr val="accent4">
                  <a:lumMod val="75000"/>
                </a:schemeClr>
              </a:solidFill>
              <a:latin typeface="+mn-lt"/>
            </a:endParaRPr>
          </a:p>
        </p:txBody>
      </p:sp>
      <p:sp>
        <p:nvSpPr>
          <p:cNvPr id="18435" name="2 - Θέση περιεχομένου"/>
          <p:cNvSpPr>
            <a:spLocks noGrp="1"/>
          </p:cNvSpPr>
          <p:nvPr>
            <p:ph idx="1"/>
          </p:nvPr>
        </p:nvSpPr>
        <p:spPr>
          <a:xfrm>
            <a:off x="457200" y="1196752"/>
            <a:ext cx="8435280" cy="5328592"/>
          </a:xfrm>
        </p:spPr>
        <p:txBody>
          <a:bodyPr>
            <a:normAutofit/>
          </a:bodyPr>
          <a:lstStyle/>
          <a:p>
            <a:pPr>
              <a:lnSpc>
                <a:spcPct val="114000"/>
              </a:lnSpc>
              <a:spcBef>
                <a:spcPts val="1200"/>
              </a:spcBef>
            </a:pPr>
            <a:r>
              <a:rPr lang="el-GR" altLang="el-GR" sz="2400" dirty="0" smtClean="0">
                <a:cs typeface="Arial" charset="0"/>
              </a:rPr>
              <a:t>Οι επενδύτες φοριούνται συνήθως πάνω από το πουκάμισο. Βασίζονται και αυτοί στην κοπή της δαλματικής. Διαφέρουν ελάχιστα μεταξύ τους στο σχήμα, γιατί βασίζονται στην ίδια κεντρική ιδέα της απλής κοπής με πλήρη αξιοποίηση του υφάσματος που χρειάζεται για να κατασκευαστούν.</a:t>
            </a:r>
          </a:p>
          <a:p>
            <a:pPr>
              <a:lnSpc>
                <a:spcPct val="114000"/>
              </a:lnSpc>
              <a:spcBef>
                <a:spcPts val="1200"/>
              </a:spcBef>
            </a:pPr>
            <a:r>
              <a:rPr lang="el-GR" altLang="el-GR" sz="2400" dirty="0" smtClean="0">
                <a:cs typeface="Arial" charset="0"/>
              </a:rPr>
              <a:t>Αποτελούνται κατά βάση από ένα κεντρικό κομμάτι (μάνα) για την πλάτη και το μπούστο και από πλαϊνά λοξά φύλλα (</a:t>
            </a:r>
            <a:r>
              <a:rPr lang="el-GR" altLang="el-GR" sz="2400" dirty="0" err="1" smtClean="0">
                <a:cs typeface="Arial" charset="0"/>
              </a:rPr>
              <a:t>λαγκιόλια</a:t>
            </a:r>
            <a:r>
              <a:rPr lang="el-GR" altLang="el-GR" sz="2400" dirty="0" smtClean="0">
                <a:cs typeface="Arial" charset="0"/>
              </a:rPr>
              <a:t>), με μανίκια ή χωρίς. Το μπροστινό μέρος είναι ανοικτό ως κάτω. Στο άνοιγμα αυτό είχαν συχνά από μια λόξα δεξιά και αριστερά που και οι δυο μαζί ονομάζονται </a:t>
            </a:r>
            <a:r>
              <a:rPr lang="el-GR" altLang="el-GR" sz="2400" b="1" dirty="0" smtClean="0">
                <a:cs typeface="Arial" charset="0"/>
              </a:rPr>
              <a:t>ποδιές</a:t>
            </a:r>
            <a:r>
              <a:rPr lang="el-GR" altLang="el-GR" sz="2400" i="1" dirty="0" smtClean="0">
                <a:cs typeface="Arial" charset="0"/>
              </a:rPr>
              <a:t>, </a:t>
            </a:r>
            <a:r>
              <a:rPr lang="el-GR" altLang="el-GR" sz="2400" b="1" dirty="0" err="1" smtClean="0">
                <a:cs typeface="Arial" charset="0"/>
              </a:rPr>
              <a:t>σκούτες</a:t>
            </a:r>
            <a:r>
              <a:rPr lang="el-GR" altLang="el-GR" sz="2400" i="1" dirty="0" smtClean="0">
                <a:cs typeface="Arial" charset="0"/>
              </a:rPr>
              <a:t> </a:t>
            </a:r>
            <a:r>
              <a:rPr lang="el-GR" altLang="el-GR" sz="2400" dirty="0" smtClean="0">
                <a:cs typeface="Arial" charset="0"/>
              </a:rPr>
              <a:t>ή </a:t>
            </a:r>
            <a:r>
              <a:rPr lang="el-GR" altLang="el-GR" sz="2400" b="1" dirty="0" err="1" smtClean="0">
                <a:cs typeface="Arial" charset="0"/>
              </a:rPr>
              <a:t>φτερούγια</a:t>
            </a:r>
            <a:r>
              <a:rPr lang="el-GR" altLang="el-GR" sz="2400" i="1" dirty="0" smtClean="0">
                <a:cs typeface="Arial" charset="0"/>
              </a:rPr>
              <a:t>. </a:t>
            </a:r>
            <a:r>
              <a:rPr lang="el-GR" altLang="el-GR" sz="2400" dirty="0" smtClean="0">
                <a:cs typeface="Arial" charset="0"/>
              </a:rPr>
              <a:t>Σπανιότερα είχαν στο πίσω μέρος λόξες δίπλα στο κεντρικό φύλλο.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603416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pPr>
              <a:defRPr/>
            </a:pPr>
            <a:r>
              <a:rPr lang="el-GR" sz="4000" b="1" dirty="0" smtClean="0">
                <a:latin typeface="+mn-lt"/>
              </a:rPr>
              <a:t>Χρυσοκέντητοι επενδύτες</a:t>
            </a:r>
          </a:p>
        </p:txBody>
      </p:sp>
      <p:sp>
        <p:nvSpPr>
          <p:cNvPr id="21508" name="3 - TextBox"/>
          <p:cNvSpPr txBox="1">
            <a:spLocks noChangeArrowheads="1"/>
          </p:cNvSpPr>
          <p:nvPr/>
        </p:nvSpPr>
        <p:spPr bwMode="auto">
          <a:xfrm>
            <a:off x="306406" y="1510663"/>
            <a:ext cx="4157663"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i="1" dirty="0">
                <a:solidFill>
                  <a:prstClr val="white"/>
                </a:solidFill>
                <a:latin typeface="Calibri"/>
              </a:rPr>
              <a:t>Πιρπίρι, </a:t>
            </a:r>
            <a:r>
              <a:rPr lang="el-GR" sz="2000" dirty="0">
                <a:solidFill>
                  <a:prstClr val="white"/>
                </a:solidFill>
                <a:latin typeface="Calibri"/>
              </a:rPr>
              <a:t>γιορτινός αμάνικός επενδύτης από μαύρη τσόχα και χρυσό κορδόνι, Γιάννενα.</a:t>
            </a:r>
            <a:r>
              <a:rPr lang="en-GB" sz="2000" dirty="0">
                <a:solidFill>
                  <a:prstClr val="white"/>
                </a:solidFill>
                <a:latin typeface="Calibri"/>
                <a:hlinkClick r:id="rId2"/>
              </a:rPr>
              <a:t> </a:t>
            </a:r>
            <a:endParaRPr lang="el-GR" sz="2000" dirty="0">
              <a:solidFill>
                <a:prstClr val="white"/>
              </a:solidFill>
              <a:latin typeface="Calibri"/>
            </a:endParaRPr>
          </a:p>
        </p:txBody>
      </p:sp>
      <p:pic>
        <p:nvPicPr>
          <p:cNvPr id="19459" name="Picture 2" descr="http://www.lykeionellinidon.gr/lyceumdb/dbimages/10/1020-2,%ce%b2/1020-2,%ce%b2_0_md.jpg" title="Πιρπίρι, γιορτινός αμάνικός επενδύτης από μαύρη τσόχα και χρυσό κορδόνι, Γιάννενα.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06" y="2610635"/>
            <a:ext cx="4157663" cy="27860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788249" y="5421579"/>
            <a:ext cx="1179682" cy="276999"/>
          </a:xfrm>
          <a:prstGeom prst="rect">
            <a:avLst/>
          </a:prstGeom>
        </p:spPr>
        <p:txBody>
          <a:bodyPr wrap="none">
            <a:spAutoFit/>
          </a:bodyPr>
          <a:lstStyle/>
          <a:p>
            <a:pPr algn="ctr"/>
            <a:r>
              <a:rPr lang="en-GB" altLang="el-GR" sz="1200" dirty="0" smtClean="0">
                <a:solidFill>
                  <a:prstClr val="black"/>
                </a:solidFill>
                <a:latin typeface="Calibri"/>
                <a:hlinkClick r:id="rId4"/>
              </a:rPr>
              <a:t>openarchives.gr</a:t>
            </a:r>
            <a:endParaRPr lang="el-GR" altLang="el-GR" sz="1200" dirty="0">
              <a:solidFill>
                <a:prstClr val="black"/>
              </a:solidFill>
              <a:latin typeface="Calibri"/>
            </a:endParaRPr>
          </a:p>
        </p:txBody>
      </p:sp>
      <p:sp>
        <p:nvSpPr>
          <p:cNvPr id="21510" name="5 - TextBox"/>
          <p:cNvSpPr txBox="1">
            <a:spLocks noChangeArrowheads="1"/>
          </p:cNvSpPr>
          <p:nvPr/>
        </p:nvSpPr>
        <p:spPr bwMode="auto">
          <a:xfrm>
            <a:off x="4599800" y="1510663"/>
            <a:ext cx="4143375" cy="1015663"/>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Ντουλαμάς, χειριδωτός γιορτινός επενδύτης από μαύρη τσόχα και χρυσό κορδόνι, Κοζάνη ή Γιάννενα</a:t>
            </a:r>
            <a:r>
              <a:rPr lang="el-GR" sz="2000" dirty="0" smtClean="0">
                <a:solidFill>
                  <a:prstClr val="white"/>
                </a:solidFill>
                <a:latin typeface="Calibri"/>
              </a:rPr>
              <a:t>.</a:t>
            </a:r>
            <a:endParaRPr lang="el-GR" sz="2000" dirty="0">
              <a:solidFill>
                <a:prstClr val="white"/>
              </a:solidFill>
              <a:latin typeface="Calibri"/>
            </a:endParaRPr>
          </a:p>
        </p:txBody>
      </p:sp>
      <p:pic>
        <p:nvPicPr>
          <p:cNvPr id="19461" name="Picture 4" descr="http://www.lykeionellinidon.gr/lyceumdb/dbimages/10/1024-6,%ce%b1/1024-6,%ce%b1_0_md.jpg" title="Ντουλαμάς, χειριδωτός γιορτινός επενδύτης από μαύρη τσόχα και χρυσό κορδόνι, Κοζάνη ή Γιάννε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800" y="2610634"/>
            <a:ext cx="4157663" cy="27860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6088787" y="5421580"/>
            <a:ext cx="1179682" cy="276999"/>
          </a:xfrm>
          <a:prstGeom prst="rect">
            <a:avLst/>
          </a:prstGeom>
        </p:spPr>
        <p:txBody>
          <a:bodyPr wrap="none">
            <a:spAutoFit/>
          </a:bodyPr>
          <a:lstStyle/>
          <a:p>
            <a:pPr algn="ctr"/>
            <a:r>
              <a:rPr lang="en-GB" altLang="el-GR" sz="1200" dirty="0" smtClean="0">
                <a:solidFill>
                  <a:prstClr val="black"/>
                </a:solidFill>
                <a:latin typeface="Calibri"/>
                <a:hlinkClick r:id="rId6"/>
              </a:rPr>
              <a:t>openarchives.gr</a:t>
            </a:r>
            <a:endParaRPr lang="el-GR" alt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3894167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a:defRPr/>
            </a:pPr>
            <a:r>
              <a:rPr lang="el-GR" sz="4000" b="1" dirty="0" smtClean="0">
                <a:latin typeface="+mn-lt"/>
              </a:rPr>
              <a:t>Κατασκευή επενδυτών</a:t>
            </a:r>
          </a:p>
        </p:txBody>
      </p:sp>
      <p:sp>
        <p:nvSpPr>
          <p:cNvPr id="20483" name="2 - Θέση περιεχομένου"/>
          <p:cNvSpPr>
            <a:spLocks noGrp="1"/>
          </p:cNvSpPr>
          <p:nvPr>
            <p:ph idx="1"/>
          </p:nvPr>
        </p:nvSpPr>
        <p:spPr/>
        <p:txBody>
          <a:bodyPr>
            <a:normAutofit lnSpcReduction="10000"/>
          </a:bodyPr>
          <a:lstStyle/>
          <a:p>
            <a:pPr>
              <a:lnSpc>
                <a:spcPct val="120000"/>
              </a:lnSpc>
              <a:spcBef>
                <a:spcPts val="1200"/>
              </a:spcBef>
            </a:pPr>
            <a:r>
              <a:rPr lang="el-GR" altLang="el-GR" sz="2400" dirty="0" smtClean="0">
                <a:cs typeface="Arial" charset="0"/>
              </a:rPr>
              <a:t>Κατά το μεγαλύτερο μέρος κατασκευάζονται από ειδικούς τεχνίτες (βαφή, κοπή, ραφή και κέντημα). Ανάλογα με την περιοχή διαφέρει η ονομασία τους, το υλικό κατασκευής και το χρώμα, όμως σε γενικές γραμμές η διαδικασία κατασκευής παραμένει η ίδια. </a:t>
            </a:r>
          </a:p>
          <a:p>
            <a:pPr>
              <a:lnSpc>
                <a:spcPct val="120000"/>
              </a:lnSpc>
              <a:spcBef>
                <a:spcPts val="1200"/>
              </a:spcBef>
            </a:pPr>
            <a:r>
              <a:rPr lang="el-GR" altLang="el-GR" sz="2400" dirty="0" smtClean="0">
                <a:cs typeface="Arial" charset="0"/>
              </a:rPr>
              <a:t>Συνήθως κατασκευάζονταν από βαμβακερό ύφασμα ή τσόχα, υπάρχουν και επενδύτες κατασκευασμένοι από αγοραστό, ακριβό ύφασμα με διακόσμηση </a:t>
            </a:r>
            <a:r>
              <a:rPr lang="el-GR" altLang="el-GR" sz="2400" dirty="0" err="1" smtClean="0">
                <a:cs typeface="Arial" charset="0"/>
              </a:rPr>
              <a:t>επίραπτη</a:t>
            </a:r>
            <a:r>
              <a:rPr lang="el-GR" altLang="el-GR" sz="2400" dirty="0" smtClean="0">
                <a:cs typeface="Arial" charset="0"/>
              </a:rPr>
              <a:t> ή κεντητή στα εσωτερικά μπροστινά τμήματα, τις ποδιές και στο γύρισμα των μανικιών, ώστε να φαίνονται στολισμένοι όταν γυρίζονται.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635590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pPr eaLnBrk="1" hangingPunct="1">
              <a:defRPr/>
            </a:pPr>
            <a:r>
              <a:rPr lang="el-GR" sz="4000" b="1" dirty="0" smtClean="0">
                <a:solidFill>
                  <a:schemeClr val="accent4">
                    <a:lumMod val="75000"/>
                  </a:schemeClr>
                </a:solidFill>
                <a:latin typeface="+mn-lt"/>
                <a:cs typeface="Arial" pitchFamily="34" charset="0"/>
              </a:rPr>
              <a:t>Εισαγωγή</a:t>
            </a:r>
            <a:endParaRPr lang="el-GR" sz="4000" b="1" dirty="0" smtClean="0">
              <a:latin typeface="+mn-lt"/>
            </a:endParaRPr>
          </a:p>
        </p:txBody>
      </p:sp>
      <p:sp>
        <p:nvSpPr>
          <p:cNvPr id="3075" name="2 - Θέση περιεχομένου"/>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Ενδυμασία είναι το σύνολο των ρούχων, αξεσουάρ και άλλων αντικειμένων που φοράει ο άνθρωπος με σκοπό να καλύψει και να στολίσει το σώμα του. </a:t>
            </a:r>
          </a:p>
          <a:p>
            <a:pPr eaLnBrk="1" hangingPunct="1">
              <a:lnSpc>
                <a:spcPct val="120000"/>
              </a:lnSpc>
              <a:spcBef>
                <a:spcPts val="1200"/>
              </a:spcBef>
            </a:pPr>
            <a:r>
              <a:rPr lang="el-GR" altLang="el-GR" sz="2400" dirty="0" smtClean="0">
                <a:cs typeface="Arial" charset="0"/>
              </a:rPr>
              <a:t>Ο όρος ενδυμασία περιλαμβάνει τα κοσμήματα, το μακιγιάζ, ακόμα και το χτένισμα.</a:t>
            </a:r>
            <a:endParaRPr lang="en-US" altLang="el-GR" sz="2400" dirty="0" smtClean="0">
              <a:cs typeface="Arial" charset="0"/>
            </a:endParaRPr>
          </a:p>
          <a:p>
            <a:pPr eaLnBrk="1" hangingPunct="1">
              <a:lnSpc>
                <a:spcPct val="120000"/>
              </a:lnSpc>
              <a:spcBef>
                <a:spcPts val="1200"/>
              </a:spcBef>
            </a:pPr>
            <a:r>
              <a:rPr lang="el-GR" altLang="el-GR" sz="2400" dirty="0" smtClean="0">
                <a:cs typeface="Arial" charset="0"/>
              </a:rPr>
              <a:t>Παλαιότερες μορφές ενδυμασίας ήταν πιθανόν το βάψιμο του προσώπου και του σώματος, καθώς και το τατουάζ, δηλαδή η χάραξη διάφορων σχεδίων στο ανθρώπινο δέρμα. </a:t>
            </a:r>
          </a:p>
          <a:p>
            <a:pPr eaLnBrk="1" hangingPunct="1">
              <a:lnSpc>
                <a:spcPct val="120000"/>
              </a:lnSpc>
              <a:spcBef>
                <a:spcPts val="1200"/>
              </a:spcBef>
            </a:pP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505182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rPr>
              <a:t>Καβάδι και Σαγιάς</a:t>
            </a:r>
          </a:p>
        </p:txBody>
      </p:sp>
      <p:sp>
        <p:nvSpPr>
          <p:cNvPr id="23554" name="4 - Ορθογώνιο"/>
          <p:cNvSpPr>
            <a:spLocks noChangeArrowheads="1"/>
          </p:cNvSpPr>
          <p:nvPr/>
        </p:nvSpPr>
        <p:spPr bwMode="auto">
          <a:xfrm>
            <a:off x="34697" y="5149468"/>
            <a:ext cx="4824536" cy="163121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Το </a:t>
            </a:r>
            <a:r>
              <a:rPr lang="el-GR" sz="2000" dirty="0" err="1">
                <a:solidFill>
                  <a:prstClr val="white"/>
                </a:solidFill>
                <a:latin typeface="Calibri"/>
              </a:rPr>
              <a:t>καβάδι</a:t>
            </a:r>
            <a:r>
              <a:rPr lang="el-GR" sz="2000" dirty="0">
                <a:solidFill>
                  <a:prstClr val="white"/>
                </a:solidFill>
                <a:latin typeface="Calibri"/>
              </a:rPr>
              <a:t> φοριέται κάτω από τον σαγιά και πάνω από το πουκάμισο, το οποίο και καλύπτει αφήνοντας να φαίνονται μόνο τα κεντήματα στον ποδόγυρο ή και στην τραχηλιά, Επισκοπή Ημαθίας.</a:t>
            </a:r>
            <a:r>
              <a:rPr lang="en-GB" sz="2000" dirty="0">
                <a:solidFill>
                  <a:prstClr val="white"/>
                </a:solidFill>
                <a:latin typeface="Calibri"/>
                <a:hlinkClick r:id="rId2"/>
              </a:rPr>
              <a:t> </a:t>
            </a:r>
            <a:endParaRPr lang="el-GR" sz="2000" dirty="0">
              <a:solidFill>
                <a:prstClr val="white"/>
              </a:solidFill>
              <a:latin typeface="Calibri"/>
            </a:endParaRPr>
          </a:p>
        </p:txBody>
      </p:sp>
      <p:pic>
        <p:nvPicPr>
          <p:cNvPr id="21509" name="Picture 7" descr="http://www.lykeionellinidon.gr/lyceumdb/dbimages/62/6231-2/6231-2_0_md.jpg" title="Καβάδ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740" y="1019112"/>
            <a:ext cx="25844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1857124" y="4857236"/>
            <a:ext cx="1179682" cy="276999"/>
          </a:xfrm>
          <a:prstGeom prst="rect">
            <a:avLst/>
          </a:prstGeom>
        </p:spPr>
        <p:txBody>
          <a:bodyPr wrap="none">
            <a:spAutoFit/>
          </a:bodyPr>
          <a:lstStyle/>
          <a:p>
            <a:pPr>
              <a:defRPr/>
            </a:pPr>
            <a:r>
              <a:rPr lang="en-GB" sz="1200" dirty="0" smtClean="0">
                <a:solidFill>
                  <a:prstClr val="white"/>
                </a:solidFill>
                <a:latin typeface="Calibri"/>
                <a:hlinkClick r:id="rId2"/>
              </a:rPr>
              <a:t>openarchives.gr</a:t>
            </a:r>
            <a:endParaRPr lang="el-GR" sz="1200" dirty="0">
              <a:solidFill>
                <a:prstClr val="white"/>
              </a:solidFill>
              <a:latin typeface="Calibri"/>
            </a:endParaRPr>
          </a:p>
        </p:txBody>
      </p:sp>
      <p:sp>
        <p:nvSpPr>
          <p:cNvPr id="23555" name="6 - Ορθογώνιο"/>
          <p:cNvSpPr>
            <a:spLocks noChangeArrowheads="1"/>
          </p:cNvSpPr>
          <p:nvPr/>
        </p:nvSpPr>
        <p:spPr bwMode="auto">
          <a:xfrm>
            <a:off x="4301715" y="1019112"/>
            <a:ext cx="4752528" cy="163121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Σαγιάς, αμάνικο λευκό πανωφόρι από μάλλινο υφαντό </a:t>
            </a:r>
            <a:r>
              <a:rPr lang="el-GR" sz="2000" dirty="0" err="1">
                <a:solidFill>
                  <a:prstClr val="white"/>
                </a:solidFill>
                <a:latin typeface="Calibri"/>
              </a:rPr>
              <a:t>νεροτριβιασμένο</a:t>
            </a:r>
            <a:r>
              <a:rPr lang="el-GR" sz="2000" dirty="0">
                <a:solidFill>
                  <a:prstClr val="white"/>
                </a:solidFill>
                <a:latin typeface="Calibri"/>
              </a:rPr>
              <a:t> ύφασμα (σαμαροσκούτι), γιορτινό εξάρτημα της φορεσιάς της Αγίας Παρασκευής και γενικότερα των χωριών του κάμπου.</a:t>
            </a:r>
            <a:r>
              <a:rPr lang="en-GB" sz="2000" dirty="0">
                <a:solidFill>
                  <a:prstClr val="white"/>
                </a:solidFill>
                <a:latin typeface="Calibri"/>
                <a:hlinkClick r:id="rId4"/>
              </a:rPr>
              <a:t> </a:t>
            </a:r>
            <a:endParaRPr lang="el-GR" sz="2000" dirty="0">
              <a:solidFill>
                <a:prstClr val="white"/>
              </a:solidFill>
              <a:latin typeface="Calibri"/>
            </a:endParaRPr>
          </a:p>
        </p:txBody>
      </p:sp>
      <p:pic>
        <p:nvPicPr>
          <p:cNvPr id="21508" name="Picture 7" descr="http://www.lykeionellinidon.gr/lyceumdb/dbimages/23/2315-11/2315-11_0_md.jpg" title="Σαγιά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6073" y="2956396"/>
            <a:ext cx="2563813" cy="38242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6088138" y="2650328"/>
            <a:ext cx="1179682" cy="276999"/>
          </a:xfrm>
          <a:prstGeom prst="rect">
            <a:avLst/>
          </a:prstGeom>
        </p:spPr>
        <p:txBody>
          <a:bodyPr wrap="none">
            <a:spAutoFit/>
          </a:bodyPr>
          <a:lstStyle/>
          <a:p>
            <a:pPr algn="ctr"/>
            <a:r>
              <a:rPr lang="en-GB" altLang="el-GR" sz="1200" dirty="0" smtClean="0">
                <a:solidFill>
                  <a:prstClr val="black"/>
                </a:solidFill>
                <a:latin typeface="Calibri"/>
                <a:hlinkClick r:id="rId6"/>
              </a:rPr>
              <a:t>openarchives.gr</a:t>
            </a:r>
            <a:endParaRPr lang="el-GR" alt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213610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a:t>Κοντοί </a:t>
            </a:r>
            <a:r>
              <a:rPr lang="el-GR" dirty="0" smtClean="0"/>
              <a:t>επενδύτες</a:t>
            </a:r>
            <a:endParaRPr lang="el-GR" dirty="0"/>
          </a:p>
        </p:txBody>
      </p:sp>
      <p:sp>
        <p:nvSpPr>
          <p:cNvPr id="24580" name="7 - Ορθογώνιο"/>
          <p:cNvSpPr>
            <a:spLocks noChangeArrowheads="1"/>
          </p:cNvSpPr>
          <p:nvPr/>
        </p:nvSpPr>
        <p:spPr bwMode="auto">
          <a:xfrm>
            <a:off x="428625" y="1143000"/>
            <a:ext cx="8319839" cy="1776384"/>
          </a:xfrm>
          <a:prstGeom prst="rect">
            <a:avLst/>
          </a:prstGeom>
          <a:noFill/>
          <a:ln w="9525">
            <a:noFill/>
            <a:miter lim="800000"/>
            <a:headEnd/>
            <a:tailEnd/>
          </a:ln>
        </p:spPr>
        <p:txBody>
          <a:bodyPr wrap="square">
            <a:spAutoFit/>
          </a:bodyPr>
          <a:lstStyle/>
          <a:p>
            <a:pPr>
              <a:lnSpc>
                <a:spcPct val="114000"/>
              </a:lnSpc>
              <a:defRPr/>
            </a:pPr>
            <a:r>
              <a:rPr lang="el-GR" sz="2400" dirty="0">
                <a:solidFill>
                  <a:prstClr val="black"/>
                </a:solidFill>
                <a:latin typeface="Calibri"/>
              </a:rPr>
              <a:t>Τις γυναικείες παραδοσιακές φορεσιές συμπληρώνουν μια σειρά από κοντούς, αμάνικους ή </a:t>
            </a:r>
            <a:r>
              <a:rPr lang="el-GR" sz="2400" dirty="0" err="1">
                <a:solidFill>
                  <a:prstClr val="black"/>
                </a:solidFill>
                <a:latin typeface="Calibri"/>
              </a:rPr>
              <a:t>μανικωτούς</a:t>
            </a:r>
            <a:r>
              <a:rPr lang="el-GR" sz="2400" dirty="0">
                <a:solidFill>
                  <a:prstClr val="black"/>
                </a:solidFill>
                <a:latin typeface="Calibri"/>
              </a:rPr>
              <a:t>, επενδύτες, γιλέκα και ζακέτες με ποικίλες ονομασίες: Γιλέκι, </a:t>
            </a:r>
            <a:r>
              <a:rPr lang="el-GR" sz="2400" dirty="0" err="1">
                <a:solidFill>
                  <a:prstClr val="black"/>
                </a:solidFill>
                <a:latin typeface="Calibri"/>
              </a:rPr>
              <a:t>ζιμπούνι</a:t>
            </a:r>
            <a:r>
              <a:rPr lang="el-GR" sz="2400" dirty="0">
                <a:solidFill>
                  <a:prstClr val="black"/>
                </a:solidFill>
                <a:latin typeface="Calibri"/>
              </a:rPr>
              <a:t>, </a:t>
            </a:r>
            <a:r>
              <a:rPr lang="el-GR" sz="2400" dirty="0" err="1">
                <a:solidFill>
                  <a:prstClr val="black"/>
                </a:solidFill>
                <a:latin typeface="Calibri"/>
              </a:rPr>
              <a:t>τσιμπούνι</a:t>
            </a:r>
            <a:r>
              <a:rPr lang="el-GR" sz="2400" dirty="0">
                <a:solidFill>
                  <a:prstClr val="black"/>
                </a:solidFill>
                <a:latin typeface="Calibri"/>
              </a:rPr>
              <a:t>, </a:t>
            </a:r>
            <a:r>
              <a:rPr lang="el-GR" sz="2400" dirty="0" err="1">
                <a:solidFill>
                  <a:prstClr val="black"/>
                </a:solidFill>
                <a:latin typeface="Calibri"/>
              </a:rPr>
              <a:t>κοντογέλεκο</a:t>
            </a:r>
            <a:r>
              <a:rPr lang="el-GR" sz="2400" dirty="0">
                <a:solidFill>
                  <a:prstClr val="black"/>
                </a:solidFill>
                <a:latin typeface="Calibri"/>
              </a:rPr>
              <a:t>, κοντογούνι, </a:t>
            </a:r>
            <a:r>
              <a:rPr lang="el-GR" sz="2400" dirty="0" err="1">
                <a:solidFill>
                  <a:prstClr val="black"/>
                </a:solidFill>
                <a:latin typeface="Calibri"/>
              </a:rPr>
              <a:t>τζάκος</a:t>
            </a:r>
            <a:r>
              <a:rPr lang="el-GR" sz="2400" dirty="0">
                <a:solidFill>
                  <a:prstClr val="black"/>
                </a:solidFill>
                <a:latin typeface="Calibri"/>
              </a:rPr>
              <a:t>, </a:t>
            </a:r>
            <a:r>
              <a:rPr lang="el-GR" sz="2400" dirty="0" err="1">
                <a:solidFill>
                  <a:prstClr val="black"/>
                </a:solidFill>
                <a:latin typeface="Calibri"/>
              </a:rPr>
              <a:t>τζάκα</a:t>
            </a:r>
            <a:r>
              <a:rPr lang="el-GR" sz="2400" dirty="0">
                <a:solidFill>
                  <a:prstClr val="black"/>
                </a:solidFill>
                <a:latin typeface="Calibri"/>
              </a:rPr>
              <a:t>.</a:t>
            </a:r>
          </a:p>
        </p:txBody>
      </p:sp>
      <p:sp>
        <p:nvSpPr>
          <p:cNvPr id="24578" name="5 - TextBox"/>
          <p:cNvSpPr txBox="1">
            <a:spLocks noChangeArrowheads="1"/>
          </p:cNvSpPr>
          <p:nvPr/>
        </p:nvSpPr>
        <p:spPr bwMode="auto">
          <a:xfrm>
            <a:off x="785813" y="2905462"/>
            <a:ext cx="3786187"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Βελούδινο κοντογούνι Αμαλίας. Κοντός χειριδωτός επενδύτης της αυλικής γυναικείας ενδυμασίας. </a:t>
            </a:r>
          </a:p>
        </p:txBody>
      </p:sp>
      <p:pic>
        <p:nvPicPr>
          <p:cNvPr id="22534" name="Picture 9" descr="http://www.lykeionellinidon.gr/lyceumdb/dbimages/10/10984/10984_0_md.jpg" title="Βελούδινο κοντογούνι Αμαλίας"/>
          <p:cNvPicPr>
            <a:picLocks noChangeAspect="1" noChangeArrowheads="1"/>
          </p:cNvPicPr>
          <p:nvPr/>
        </p:nvPicPr>
        <p:blipFill>
          <a:blip r:embed="rId2">
            <a:extLst>
              <a:ext uri="{28A0092B-C50C-407E-A947-70E740481C1C}">
                <a14:useLocalDpi xmlns:a14="http://schemas.microsoft.com/office/drawing/2010/main" val="0"/>
              </a:ext>
            </a:extLst>
          </a:blip>
          <a:srcRect t="8929"/>
          <a:stretch>
            <a:fillRect/>
          </a:stretch>
        </p:blipFill>
        <p:spPr bwMode="auto">
          <a:xfrm>
            <a:off x="785813" y="4031672"/>
            <a:ext cx="3786187" cy="23098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089064" y="6341485"/>
            <a:ext cx="1179682" cy="276999"/>
          </a:xfrm>
          <a:prstGeom prst="rect">
            <a:avLst/>
          </a:prstGeom>
        </p:spPr>
        <p:txBody>
          <a:bodyPr wrap="none">
            <a:spAutoFit/>
          </a:bodyPr>
          <a:lstStyle/>
          <a:p>
            <a:pPr algn="ctr"/>
            <a:r>
              <a:rPr lang="en-GB" altLang="el-GR" sz="1200" dirty="0" smtClean="0">
                <a:solidFill>
                  <a:prstClr val="black"/>
                </a:solidFill>
                <a:latin typeface="Calibri"/>
                <a:hlinkClick r:id="rId3"/>
              </a:rPr>
              <a:t>openarchives.gr</a:t>
            </a:r>
            <a:endParaRPr lang="el-GR" altLang="el-GR" sz="1200" dirty="0">
              <a:solidFill>
                <a:prstClr val="black"/>
              </a:solidFill>
              <a:latin typeface="Calibri"/>
            </a:endParaRPr>
          </a:p>
        </p:txBody>
      </p:sp>
      <p:sp>
        <p:nvSpPr>
          <p:cNvPr id="24581" name="10 - Ορθογώνιο"/>
          <p:cNvSpPr>
            <a:spLocks noChangeArrowheads="1"/>
          </p:cNvSpPr>
          <p:nvPr/>
        </p:nvSpPr>
        <p:spPr bwMode="auto">
          <a:xfrm>
            <a:off x="4964906" y="2895046"/>
            <a:ext cx="3429000" cy="1015663"/>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Γυναικείο γιλέκι που φοριέται πάνω από το σαγιά στα χωριά του νομού Τρικάλων.</a:t>
            </a:r>
            <a:r>
              <a:rPr lang="en-GB" sz="2000" dirty="0">
                <a:solidFill>
                  <a:prstClr val="white"/>
                </a:solidFill>
                <a:latin typeface="Calibri"/>
                <a:hlinkClick r:id="rId4"/>
              </a:rPr>
              <a:t> </a:t>
            </a:r>
            <a:endParaRPr lang="el-GR" sz="2000" dirty="0">
              <a:solidFill>
                <a:prstClr val="white"/>
              </a:solidFill>
              <a:latin typeface="Calibri"/>
            </a:endParaRPr>
          </a:p>
        </p:txBody>
      </p:sp>
      <p:pic>
        <p:nvPicPr>
          <p:cNvPr id="22535" name="Picture 13" descr="http://www.lykeionellinidon.gr/lyceumdb/dbimages/26/2608-8/2608-8_0_md.jpg" title="Γυναικείο γιλέκι που φοριέται πάνω από το σαγιά στα χωριά του νομού Τρικάλων"/>
          <p:cNvPicPr>
            <a:picLocks noChangeAspect="1" noChangeArrowheads="1"/>
          </p:cNvPicPr>
          <p:nvPr/>
        </p:nvPicPr>
        <p:blipFill rotWithShape="1">
          <a:blip r:embed="rId5">
            <a:extLst>
              <a:ext uri="{28A0092B-C50C-407E-A947-70E740481C1C}">
                <a14:useLocalDpi xmlns:a14="http://schemas.microsoft.com/office/drawing/2010/main" val="0"/>
              </a:ext>
            </a:extLst>
          </a:blip>
          <a:srcRect l="13750" t="4591" r="8749"/>
          <a:stretch/>
        </p:blipFill>
        <p:spPr bwMode="auto">
          <a:xfrm>
            <a:off x="5255615" y="4031671"/>
            <a:ext cx="2786063" cy="2297691"/>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6058805" y="6329362"/>
            <a:ext cx="1179682" cy="276999"/>
          </a:xfrm>
          <a:prstGeom prst="rect">
            <a:avLst/>
          </a:prstGeom>
        </p:spPr>
        <p:txBody>
          <a:bodyPr wrap="none">
            <a:spAutoFit/>
          </a:bodyPr>
          <a:lstStyle/>
          <a:p>
            <a:pPr algn="ctr"/>
            <a:r>
              <a:rPr lang="en-GB" altLang="el-GR" sz="1200" dirty="0" smtClean="0">
                <a:solidFill>
                  <a:prstClr val="black"/>
                </a:solidFill>
                <a:latin typeface="Calibri"/>
                <a:hlinkClick r:id="rId6"/>
              </a:rPr>
              <a:t>openarchives.gr</a:t>
            </a:r>
            <a:endParaRPr lang="el-GR" altLang="el-GR" sz="1200" dirty="0">
              <a:solidFill>
                <a:prstClr val="black"/>
              </a:solidFill>
              <a:latin typeface="Calibri"/>
            </a:endParaRPr>
          </a:p>
        </p:txBody>
      </p:sp>
      <p:sp>
        <p:nvSpPr>
          <p:cNvPr id="4" name="Θέση αριθμού διαφάνειας 3"/>
          <p:cNvSpPr>
            <a:spLocks noGrp="1"/>
          </p:cNvSpPr>
          <p:nvPr>
            <p:ph type="sldNum" sz="quarter" idx="12"/>
          </p:nvPr>
        </p:nvSpPr>
        <p:spPr>
          <a:xfrm>
            <a:off x="6601453" y="6341485"/>
            <a:ext cx="2133600" cy="365125"/>
          </a:xfrm>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823439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Το φόρεμα</a:t>
            </a:r>
            <a:endParaRPr lang="el-GR" sz="4000" b="1" dirty="0">
              <a:latin typeface="+mn-lt"/>
              <a:cs typeface="Arial" pitchFamily="34" charset="0"/>
            </a:endParaRPr>
          </a:p>
        </p:txBody>
      </p:sp>
      <p:sp>
        <p:nvSpPr>
          <p:cNvPr id="23555" name="2 - Θέση περιεχομένου"/>
          <p:cNvSpPr>
            <a:spLocks noGrp="1"/>
          </p:cNvSpPr>
          <p:nvPr>
            <p:ph idx="1"/>
          </p:nvPr>
        </p:nvSpPr>
        <p:spPr/>
        <p:txBody>
          <a:bodyPr>
            <a:normAutofit/>
          </a:bodyPr>
          <a:lstStyle/>
          <a:p>
            <a:pPr>
              <a:lnSpc>
                <a:spcPct val="120000"/>
              </a:lnSpc>
              <a:spcBef>
                <a:spcPts val="1200"/>
              </a:spcBef>
            </a:pPr>
            <a:r>
              <a:rPr lang="el-GR" altLang="el-GR" sz="2400" dirty="0" smtClean="0">
                <a:cs typeface="Arial" charset="0"/>
              </a:rPr>
              <a:t>Φόρεμα είναι το εξωτερικό, μακρύ ένδυμα μονοκόμματο ή χωρισμένο στη μέση</a:t>
            </a:r>
            <a:r>
              <a:rPr lang="el-GR" altLang="el-GR" sz="2400" dirty="0">
                <a:cs typeface="Arial" charset="0"/>
              </a:rPr>
              <a:t>,</a:t>
            </a:r>
            <a:endParaRPr lang="el-GR" altLang="el-GR" sz="2400" dirty="0" smtClean="0">
              <a:cs typeface="Arial" charset="0"/>
            </a:endParaRPr>
          </a:p>
          <a:p>
            <a:pPr>
              <a:lnSpc>
                <a:spcPct val="120000"/>
              </a:lnSpc>
              <a:spcBef>
                <a:spcPts val="1200"/>
              </a:spcBef>
            </a:pPr>
            <a:r>
              <a:rPr lang="el-GR" altLang="el-GR" sz="2400" dirty="0" smtClean="0">
                <a:cs typeface="Arial" charset="0"/>
              </a:rPr>
              <a:t>Φούστα είναι το ανάλογο εξωτερικό ένδυμα, χωρίς όμως να έχει μπούστο</a:t>
            </a:r>
            <a:r>
              <a:rPr lang="el-GR" altLang="el-GR" sz="2400" dirty="0">
                <a:cs typeface="Arial" charset="0"/>
              </a:rPr>
              <a:t>,</a:t>
            </a:r>
            <a:endParaRPr lang="el-GR" altLang="el-GR" sz="2400" dirty="0" smtClean="0">
              <a:cs typeface="Arial" charset="0"/>
            </a:endParaRPr>
          </a:p>
          <a:p>
            <a:pPr>
              <a:lnSpc>
                <a:spcPct val="120000"/>
              </a:lnSpc>
              <a:spcBef>
                <a:spcPts val="1200"/>
              </a:spcBef>
            </a:pPr>
            <a:r>
              <a:rPr lang="el-GR" altLang="el-GR" sz="2400" dirty="0" smtClean="0">
                <a:cs typeface="Arial" charset="0"/>
              </a:rPr>
              <a:t>Τα φορέματα στον ελληνικό χώρο χωρίζονται σε:</a:t>
            </a:r>
          </a:p>
          <a:p>
            <a:pPr lvl="1">
              <a:lnSpc>
                <a:spcPct val="120000"/>
              </a:lnSpc>
              <a:spcBef>
                <a:spcPts val="1200"/>
              </a:spcBef>
            </a:pPr>
            <a:r>
              <a:rPr lang="el-GR" altLang="el-GR" sz="2400" dirty="0" smtClean="0">
                <a:cs typeface="Arial" charset="0"/>
              </a:rPr>
              <a:t>Δυτικό παλαιό αναγεννησιακό φουστάνι και φούστα</a:t>
            </a:r>
            <a:r>
              <a:rPr lang="el-GR" altLang="el-GR" sz="2400" dirty="0">
                <a:cs typeface="Arial" charset="0"/>
              </a:rPr>
              <a:t>,</a:t>
            </a:r>
            <a:endParaRPr lang="el-GR" altLang="el-GR" sz="2400" dirty="0" smtClean="0">
              <a:cs typeface="Arial" charset="0"/>
            </a:endParaRPr>
          </a:p>
          <a:p>
            <a:pPr lvl="1">
              <a:lnSpc>
                <a:spcPct val="120000"/>
              </a:lnSpc>
              <a:spcBef>
                <a:spcPts val="1200"/>
              </a:spcBef>
            </a:pPr>
            <a:r>
              <a:rPr lang="el-GR" altLang="el-GR" sz="2400" dirty="0" smtClean="0">
                <a:cs typeface="Arial" charset="0"/>
              </a:rPr>
              <a:t>Δυτικό νεώτερο φουστάνι και φούστα</a:t>
            </a:r>
            <a:r>
              <a:rPr lang="el-GR" altLang="el-GR" sz="2400" dirty="0">
                <a:cs typeface="Arial" charset="0"/>
              </a:rPr>
              <a:t>,</a:t>
            </a:r>
            <a:endParaRPr lang="el-GR" altLang="el-GR" sz="2400" dirty="0" smtClean="0">
              <a:cs typeface="Arial" charset="0"/>
            </a:endParaRPr>
          </a:p>
          <a:p>
            <a:pPr lvl="1">
              <a:lnSpc>
                <a:spcPct val="120000"/>
              </a:lnSpc>
              <a:spcBef>
                <a:spcPts val="1200"/>
              </a:spcBef>
            </a:pPr>
            <a:r>
              <a:rPr lang="el-GR" altLang="el-GR" sz="2400" dirty="0" smtClean="0">
                <a:cs typeface="Arial" charset="0"/>
              </a:rPr>
              <a:t>Φουστάνι </a:t>
            </a:r>
            <a:r>
              <a:rPr lang="el-GR" altLang="el-GR" sz="2400" b="1" u="sng" dirty="0" err="1" smtClean="0">
                <a:cs typeface="Arial" charset="0"/>
              </a:rPr>
              <a:t>τσούκνα</a:t>
            </a:r>
            <a:r>
              <a:rPr lang="el-GR" altLang="el-GR" sz="2400" b="1" i="1" dirty="0" smtClean="0">
                <a:cs typeface="Arial" charset="0"/>
              </a:rPr>
              <a:t>.</a:t>
            </a:r>
            <a:endParaRPr lang="el-GR" altLang="el-GR" sz="2400" b="1" dirty="0" smtClean="0">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457641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Παλαιό αναγεννησιακό φουστάνι</a:t>
            </a:r>
            <a:endParaRPr lang="el-GR" sz="4000" dirty="0">
              <a:latin typeface="+mn-lt"/>
              <a:cs typeface="Arial" pitchFamily="34" charset="0"/>
            </a:endParaRPr>
          </a:p>
        </p:txBody>
      </p:sp>
      <p:sp>
        <p:nvSpPr>
          <p:cNvPr id="24579" name="2 - Θέση περιεχομένου"/>
          <p:cNvSpPr>
            <a:spLocks noGrp="1"/>
          </p:cNvSpPr>
          <p:nvPr>
            <p:ph idx="1"/>
          </p:nvPr>
        </p:nvSpPr>
        <p:spPr>
          <a:xfrm>
            <a:off x="457200" y="1340768"/>
            <a:ext cx="8363272" cy="4896544"/>
          </a:xfrm>
        </p:spPr>
        <p:txBody>
          <a:bodyPr/>
          <a:lstStyle/>
          <a:p>
            <a:pPr>
              <a:lnSpc>
                <a:spcPct val="120000"/>
              </a:lnSpc>
              <a:spcBef>
                <a:spcPts val="1200"/>
              </a:spcBef>
            </a:pPr>
            <a:r>
              <a:rPr lang="el-GR" altLang="el-GR" sz="2400" dirty="0" smtClean="0">
                <a:cs typeface="Arial" charset="0"/>
              </a:rPr>
              <a:t>Επικράτησε μετά την πτώση του Βυζαντίου και αντικατέστησε το πουκάμισο το οποίο πήρε τη θέση εσωτερικού ενδύματος.</a:t>
            </a:r>
          </a:p>
          <a:p>
            <a:pPr>
              <a:lnSpc>
                <a:spcPct val="120000"/>
              </a:lnSpc>
              <a:spcBef>
                <a:spcPts val="1200"/>
              </a:spcBef>
            </a:pPr>
            <a:r>
              <a:rPr lang="el-GR" altLang="el-GR" sz="2400" dirty="0" smtClean="0">
                <a:cs typeface="Arial" charset="0"/>
              </a:rPr>
              <a:t>Τα αναγεννησιακά φουστάνια είχαν τιράντες ή ένα μικρό αμάνικο μπούστο, το </a:t>
            </a:r>
            <a:r>
              <a:rPr lang="el-GR" altLang="el-GR" sz="2400" b="1" dirty="0" smtClean="0">
                <a:cs typeface="Arial" charset="0"/>
              </a:rPr>
              <a:t>κορμί </a:t>
            </a:r>
            <a:r>
              <a:rPr lang="el-GR" altLang="el-GR" sz="2400" dirty="0" smtClean="0">
                <a:cs typeface="Arial" charset="0"/>
              </a:rPr>
              <a:t>ή </a:t>
            </a:r>
            <a:r>
              <a:rPr lang="el-GR" altLang="el-GR" sz="2400" b="1" dirty="0" err="1" smtClean="0">
                <a:cs typeface="Arial" charset="0"/>
              </a:rPr>
              <a:t>πανωκόρμι</a:t>
            </a:r>
            <a:r>
              <a:rPr lang="el-GR" altLang="el-GR" sz="2400" b="1" dirty="0" smtClean="0">
                <a:cs typeface="Arial" charset="0"/>
              </a:rPr>
              <a:t>, </a:t>
            </a:r>
            <a:r>
              <a:rPr lang="el-GR" altLang="el-GR" sz="2400" dirty="0" smtClean="0">
                <a:cs typeface="Arial" charset="0"/>
              </a:rPr>
              <a:t>που μόλις κάλυπτε το στήθος σε μήκος και άνοιγμα. Είχε φούστα σουρωτή ή πτυχωτή με ρηχές ή βαθιές πιέτες, τις</a:t>
            </a:r>
            <a:r>
              <a:rPr lang="el-GR" altLang="el-GR" sz="2400" b="1" dirty="0" smtClean="0">
                <a:cs typeface="Arial" charset="0"/>
              </a:rPr>
              <a:t> πάστες</a:t>
            </a:r>
            <a:r>
              <a:rPr lang="el-GR" altLang="el-GR" sz="2400" i="1" dirty="0" smtClean="0">
                <a:cs typeface="Arial" charset="0"/>
              </a:rPr>
              <a:t>. </a:t>
            </a:r>
            <a:r>
              <a:rPr lang="el-GR" altLang="el-GR" sz="2400" dirty="0" smtClean="0">
                <a:cs typeface="Arial" charset="0"/>
              </a:rPr>
              <a:t>Στην περιοχή της κοιλιάς η πτύχωση ήταν αραιή ή ανύπαρκτη.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3605722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Διακόσμηση του φουστανιού </a:t>
            </a:r>
          </a:p>
        </p:txBody>
      </p:sp>
      <p:sp>
        <p:nvSpPr>
          <p:cNvPr id="25602" name="2 - Θέση περιεχομένου"/>
          <p:cNvSpPr>
            <a:spLocks noGrp="1"/>
          </p:cNvSpPr>
          <p:nvPr>
            <p:ph idx="1"/>
          </p:nvPr>
        </p:nvSpPr>
        <p:spPr>
          <a:xfrm>
            <a:off x="457200" y="1196752"/>
            <a:ext cx="5186363" cy="5040560"/>
          </a:xfrm>
        </p:spPr>
        <p:txBody>
          <a:bodyPr/>
          <a:lstStyle/>
          <a:p>
            <a:pPr>
              <a:lnSpc>
                <a:spcPct val="120000"/>
              </a:lnSpc>
              <a:spcBef>
                <a:spcPts val="1200"/>
              </a:spcBef>
            </a:pPr>
            <a:r>
              <a:rPr lang="el-GR" altLang="el-GR" sz="2400" dirty="0" smtClean="0">
                <a:cs typeface="Arial" charset="0"/>
              </a:rPr>
              <a:t>Είχαν ποδόγυρο κεντημένο στο χέρι ή στον αργαλειό ή στολισμένο με επιπρόσθετο κομμάτι από ακριβό ύφασμα στη θέση του κεντήματος, ακόμη και όταν το φουστάνι ήταν κατασκευασμένο από ακριβή στόφα. </a:t>
            </a:r>
          </a:p>
          <a:p>
            <a:pPr>
              <a:lnSpc>
                <a:spcPct val="120000"/>
              </a:lnSpc>
              <a:spcBef>
                <a:spcPts val="1200"/>
              </a:spcBef>
            </a:pPr>
            <a:r>
              <a:rPr lang="el-GR" altLang="el-GR" sz="2400" dirty="0" smtClean="0">
                <a:cs typeface="Arial" charset="0"/>
              </a:rPr>
              <a:t>Τα αναγεννησιακά φουστάνια ήταν φοδραρισμένα στον ποδόγυρο και το κορμί με χοντρό πανί το </a:t>
            </a:r>
            <a:r>
              <a:rPr lang="el-GR" altLang="el-GR" sz="2400" b="1" dirty="0" smtClean="0">
                <a:cs typeface="Arial" charset="0"/>
              </a:rPr>
              <a:t>αστάρι</a:t>
            </a:r>
            <a:r>
              <a:rPr lang="el-GR" altLang="el-GR" sz="2400" b="1" i="1" dirty="0" smtClean="0">
                <a:cs typeface="Arial" charset="0"/>
              </a:rPr>
              <a:t>.</a:t>
            </a:r>
            <a:endParaRPr lang="el-GR" altLang="el-GR" sz="2400" b="1" dirty="0" smtClean="0">
              <a:cs typeface="Arial" charset="0"/>
            </a:endParaRPr>
          </a:p>
        </p:txBody>
      </p:sp>
      <p:sp>
        <p:nvSpPr>
          <p:cNvPr id="27652" name="4 - Ορθογώνιο"/>
          <p:cNvSpPr>
            <a:spLocks noChangeArrowheads="1"/>
          </p:cNvSpPr>
          <p:nvPr/>
        </p:nvSpPr>
        <p:spPr bwMode="auto">
          <a:xfrm>
            <a:off x="5786437" y="1124744"/>
            <a:ext cx="2857501" cy="646331"/>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Στόφα, Φουστάνι, Σκόπελος, Βόρειες Σποράδες.</a:t>
            </a:r>
            <a:r>
              <a:rPr lang="en-GB" dirty="0">
                <a:solidFill>
                  <a:prstClr val="white"/>
                </a:solidFill>
                <a:latin typeface="Calibri"/>
                <a:hlinkClick r:id="rId2"/>
              </a:rPr>
              <a:t> </a:t>
            </a:r>
            <a:endParaRPr lang="el-GR" dirty="0">
              <a:solidFill>
                <a:prstClr val="white"/>
              </a:solidFill>
              <a:latin typeface="Calibri"/>
            </a:endParaRPr>
          </a:p>
        </p:txBody>
      </p:sp>
      <p:pic>
        <p:nvPicPr>
          <p:cNvPr id="25603" name="Picture 2" descr="http://www.lykeionellinidon.gr/lyceumdb/dbimages/11/11478/11478_0_md.jpg" title="Στόφα, Φουστάνι, Σκόπελο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1927285"/>
            <a:ext cx="2857500" cy="42656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625347" y="6192898"/>
            <a:ext cx="1179682" cy="276999"/>
          </a:xfrm>
          <a:prstGeom prst="rect">
            <a:avLst/>
          </a:prstGeom>
        </p:spPr>
        <p:txBody>
          <a:bodyPr wrap="none">
            <a:spAutoFit/>
          </a:bodyPr>
          <a:lstStyle/>
          <a:p>
            <a:r>
              <a:rPr lang="en-GB" altLang="el-GR" sz="1200" dirty="0" smtClean="0">
                <a:solidFill>
                  <a:prstClr val="black"/>
                </a:solidFill>
                <a:latin typeface="Calibri"/>
                <a:hlinkClick r:id="rId4"/>
              </a:rPr>
              <a:t>openarchives.gr</a:t>
            </a:r>
            <a:endParaRPr lang="el-GR" alt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690544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Το δυτικό νεώτερο φουστάνι</a:t>
            </a:r>
            <a:endParaRPr lang="el-GR" sz="4000" b="1" dirty="0">
              <a:latin typeface="+mn-lt"/>
              <a:cs typeface="Arial" pitchFamily="34" charset="0"/>
            </a:endParaRPr>
          </a:p>
        </p:txBody>
      </p:sp>
      <p:sp>
        <p:nvSpPr>
          <p:cNvPr id="26627" name="2 - Θέση περιεχομένου"/>
          <p:cNvSpPr>
            <a:spLocks noGrp="1"/>
          </p:cNvSpPr>
          <p:nvPr>
            <p:ph idx="1"/>
          </p:nvPr>
        </p:nvSpPr>
        <p:spPr/>
        <p:txBody>
          <a:bodyPr/>
          <a:lstStyle/>
          <a:p>
            <a:pPr>
              <a:lnSpc>
                <a:spcPct val="120000"/>
              </a:lnSpc>
              <a:spcBef>
                <a:spcPts val="1200"/>
              </a:spcBef>
            </a:pPr>
            <a:r>
              <a:rPr lang="el-GR" altLang="el-GR" sz="2400" dirty="0" smtClean="0">
                <a:cs typeface="Arial" charset="0"/>
              </a:rPr>
              <a:t>Το φουστάνι αυτό δημιουργήθηκε και καθιερώθηκε από την πρώτη βασίλισσα της Ελλάδος, την Αμαλία. </a:t>
            </a:r>
          </a:p>
          <a:p>
            <a:pPr>
              <a:lnSpc>
                <a:spcPct val="120000"/>
              </a:lnSpc>
              <a:spcBef>
                <a:spcPts val="1200"/>
              </a:spcBef>
            </a:pPr>
            <a:r>
              <a:rPr lang="el-GR" altLang="el-GR" sz="2400" dirty="0" smtClean="0">
                <a:cs typeface="Arial" charset="0"/>
              </a:rPr>
              <a:t>H Αμαλία αλλοίωσε συνειδητά το σχήμα των ενδυμάτων των πόλεων καθιερώνοντας ως αυλικό ένδυμα ένα ένδυμα που συνδυάζει τη φαρδιά φούστα της βιεννέζικης μόδας με σκούρο κοντογούνι, λευκό κεντημένο πουκάμισο και φέσι ή καλπάκι.</a:t>
            </a:r>
          </a:p>
          <a:p>
            <a:pPr>
              <a:lnSpc>
                <a:spcPct val="120000"/>
              </a:lnSpc>
              <a:spcBef>
                <a:spcPts val="1200"/>
              </a:spcBef>
            </a:pPr>
            <a:r>
              <a:rPr lang="el-GR" altLang="el-GR" sz="2400" dirty="0" smtClean="0">
                <a:cs typeface="Arial" charset="0"/>
              </a:rPr>
              <a:t>Πολύ γρήγορα την μιμήθηκαν όλες οι εύπορες κυρίες της εποχής.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4111158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Φορεσιά </a:t>
            </a:r>
            <a:r>
              <a:rPr lang="el-GR" dirty="0" smtClean="0"/>
              <a:t>Αμαλίας</a:t>
            </a:r>
            <a:endParaRPr lang="el-GR" dirty="0"/>
          </a:p>
        </p:txBody>
      </p:sp>
      <p:sp>
        <p:nvSpPr>
          <p:cNvPr id="29699" name="3 - Ορθογώνιο"/>
          <p:cNvSpPr>
            <a:spLocks noChangeArrowheads="1"/>
          </p:cNvSpPr>
          <p:nvPr/>
        </p:nvSpPr>
        <p:spPr bwMode="auto">
          <a:xfrm>
            <a:off x="971600" y="1134254"/>
            <a:ext cx="3784478"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Η Βασίλισσας Αμαλίας με φορεσιά Αμαλία. Νικηφόρος Λύτρας.</a:t>
            </a:r>
            <a:r>
              <a:rPr lang="en-GB" sz="2000" dirty="0">
                <a:solidFill>
                  <a:prstClr val="white"/>
                </a:solidFill>
                <a:latin typeface="Calibri"/>
                <a:hlinkClick r:id="rId2"/>
              </a:rPr>
              <a:t> </a:t>
            </a:r>
            <a:endParaRPr lang="el-GR" sz="2000" dirty="0">
              <a:solidFill>
                <a:prstClr val="white"/>
              </a:solidFill>
              <a:latin typeface="Calibri"/>
            </a:endParaRPr>
          </a:p>
        </p:txBody>
      </p:sp>
      <p:pic>
        <p:nvPicPr>
          <p:cNvPr id="27650" name="Picture 2" descr="Αρχείο:Amalia-Lytras.jpg" title="Η Βασίλισσας Αμαλίας με φορεσιά Αμαλ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72443"/>
            <a:ext cx="2587625" cy="41179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8"/>
          <p:cNvSpPr/>
          <p:nvPr/>
        </p:nvSpPr>
        <p:spPr>
          <a:xfrm>
            <a:off x="592186" y="6090418"/>
            <a:ext cx="334645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l-GR" sz="1200" dirty="0" smtClean="0">
                <a:solidFill>
                  <a:prstClr val="black"/>
                </a:solidFill>
                <a:latin typeface="Calibri"/>
                <a:hlinkClick r:id="rId4"/>
              </a:rPr>
              <a:t>Amalia-</a:t>
            </a:r>
            <a:r>
              <a:rPr lang="el-GR" sz="1200" dirty="0" err="1" smtClean="0">
                <a:solidFill>
                  <a:prstClr val="black"/>
                </a:solidFill>
                <a:latin typeface="Calibri"/>
                <a:hlinkClick r:id="rId4"/>
              </a:rPr>
              <a:t>Lytras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l-GR" sz="1200" dirty="0" smtClean="0">
                <a:solidFill>
                  <a:prstClr val="black"/>
                </a:solidFill>
                <a:latin typeface="Calibri"/>
                <a:hlinkClick r:id="rId5"/>
              </a:rPr>
              <a:t>Amymon</a:t>
            </a:r>
            <a:r>
              <a:rPr lang="el-GR" sz="1200" dirty="0" smtClean="0">
                <a:solidFill>
                  <a:prstClr val="black"/>
                </a:solidFill>
                <a:latin typeface="Calibri"/>
              </a:rPr>
              <a:t>i </a:t>
            </a:r>
            <a:endParaRPr lang="en-US" sz="1200" dirty="0" smtClean="0">
              <a:solidFill>
                <a:prstClr val="black"/>
              </a:solidFill>
              <a:latin typeface="Calibri"/>
            </a:endParaRPr>
          </a:p>
          <a:p>
            <a:pPr algn="ct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29700" name="5 - TextBox"/>
          <p:cNvSpPr txBox="1">
            <a:spLocks noChangeArrowheads="1"/>
          </p:cNvSpPr>
          <p:nvPr/>
        </p:nvSpPr>
        <p:spPr bwMode="auto">
          <a:xfrm>
            <a:off x="4408339" y="5229200"/>
            <a:ext cx="3890143"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Ενδυμασία του τύπου Αμαλίας, Μουσείο Ελληνικής Λαϊκής Τέχνης.</a:t>
            </a:r>
            <a:r>
              <a:rPr lang="en-GB" sz="2000" dirty="0">
                <a:solidFill>
                  <a:prstClr val="white"/>
                </a:solidFill>
                <a:latin typeface="Calibri"/>
                <a:hlinkClick r:id="rId6"/>
              </a:rPr>
              <a:t> </a:t>
            </a:r>
            <a:endParaRPr lang="el-GR" sz="2000" dirty="0">
              <a:solidFill>
                <a:prstClr val="white"/>
              </a:solidFill>
              <a:latin typeface="Calibri"/>
            </a:endParaRPr>
          </a:p>
        </p:txBody>
      </p:sp>
      <p:pic>
        <p:nvPicPr>
          <p:cNvPr id="27653" name="Picture 11" descr="Ενδυμασία τύπου ‘Αμαλίας’- Αθήνα" title="Ενδυμασία του τύπου Αμαλίας"/>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1134254"/>
            <a:ext cx="2646362" cy="39957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4511221" y="4852830"/>
            <a:ext cx="1133809" cy="276999"/>
          </a:xfrm>
          <a:prstGeom prst="rect">
            <a:avLst/>
          </a:prstGeom>
        </p:spPr>
        <p:txBody>
          <a:bodyPr wrap="square">
            <a:spAutoFit/>
          </a:bodyPr>
          <a:lstStyle/>
          <a:p>
            <a:r>
              <a:rPr lang="en-GB" sz="1200" dirty="0" smtClean="0">
                <a:solidFill>
                  <a:prstClr val="black"/>
                </a:solidFill>
                <a:latin typeface="Calibri"/>
                <a:hlinkClick r:id="rId6"/>
              </a:rPr>
              <a:t>europeana.eu</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378146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pPr>
              <a:defRPr/>
            </a:pPr>
            <a:r>
              <a:rPr lang="el-GR" sz="4000" b="1" dirty="0" smtClean="0">
                <a:latin typeface="+mn-lt"/>
              </a:rPr>
              <a:t>Βασιλικές επιρροές στην ενδυμασία</a:t>
            </a:r>
          </a:p>
        </p:txBody>
      </p:sp>
      <p:sp>
        <p:nvSpPr>
          <p:cNvPr id="28675" name="2 - Θέση περιεχομένου"/>
          <p:cNvSpPr>
            <a:spLocks noGrp="1"/>
          </p:cNvSpPr>
          <p:nvPr>
            <p:ph idx="1"/>
          </p:nvPr>
        </p:nvSpPr>
        <p:spPr>
          <a:xfrm>
            <a:off x="457200" y="1196752"/>
            <a:ext cx="8363272" cy="5040560"/>
          </a:xfrm>
        </p:spPr>
        <p:txBody>
          <a:bodyPr/>
          <a:lstStyle/>
          <a:p>
            <a:pPr>
              <a:lnSpc>
                <a:spcPct val="120000"/>
              </a:lnSpc>
              <a:spcBef>
                <a:spcPts val="1200"/>
              </a:spcBef>
            </a:pPr>
            <a:r>
              <a:rPr lang="el-GR" altLang="el-GR" sz="2400" dirty="0" smtClean="0">
                <a:cs typeface="Arial" charset="0"/>
              </a:rPr>
              <a:t>Το φουστάνι αυτό, μαζί με το </a:t>
            </a:r>
            <a:r>
              <a:rPr lang="el-GR" altLang="el-GR" sz="2400" b="1" dirty="0" smtClean="0">
                <a:cs typeface="Arial" charset="0"/>
              </a:rPr>
              <a:t>κοντογούνι</a:t>
            </a:r>
            <a:r>
              <a:rPr lang="el-GR" altLang="el-GR" sz="2400" dirty="0" smtClean="0">
                <a:cs typeface="Arial" charset="0"/>
              </a:rPr>
              <a:t> ή </a:t>
            </a:r>
            <a:r>
              <a:rPr lang="el-GR" altLang="el-GR" sz="2400" b="1" dirty="0" smtClean="0">
                <a:cs typeface="Arial" charset="0"/>
              </a:rPr>
              <a:t>ζιπούνι</a:t>
            </a:r>
            <a:r>
              <a:rPr lang="el-GR" altLang="el-GR" sz="2400" dirty="0" smtClean="0">
                <a:cs typeface="Arial" charset="0"/>
              </a:rPr>
              <a:t> (κοντός επενδύτης) παρέμεινε ως εθνικό ένδυμα, γνωστό στις μέρες μας με το όνομα </a:t>
            </a:r>
            <a:r>
              <a:rPr lang="el-GR" altLang="el-GR" sz="2400" b="1" dirty="0" smtClean="0">
                <a:cs typeface="Arial" charset="0"/>
              </a:rPr>
              <a:t>στολή της Αμαλίας</a:t>
            </a:r>
            <a:r>
              <a:rPr lang="el-GR" altLang="el-GR" sz="2400" b="1" i="1" dirty="0" smtClean="0">
                <a:cs typeface="Arial" charset="0"/>
              </a:rPr>
              <a:t>. </a:t>
            </a:r>
          </a:p>
          <a:p>
            <a:pPr>
              <a:lnSpc>
                <a:spcPct val="120000"/>
              </a:lnSpc>
              <a:spcBef>
                <a:spcPts val="1200"/>
              </a:spcBef>
            </a:pPr>
            <a:r>
              <a:rPr lang="el-GR" altLang="el-GR" sz="2400" dirty="0" smtClean="0">
                <a:cs typeface="Arial" charset="0"/>
              </a:rPr>
              <a:t>Την αλλαγή που ξεκίνησε η Βασίλισσα Αμαλία ολοκλήρωσαν με την επιρροή τους οι Βασίλισσες Σοφία και Όλγα. Τότε καθιερώθηκε σε πανελλήνια σχεδόν κλίμακα η </a:t>
            </a:r>
            <a:r>
              <a:rPr lang="el-GR" altLang="el-GR" sz="2400" b="1" dirty="0" err="1" smtClean="0">
                <a:cs typeface="Arial" charset="0"/>
              </a:rPr>
              <a:t>μπόλκα</a:t>
            </a:r>
            <a:r>
              <a:rPr lang="el-GR" altLang="el-GR" sz="2400" dirty="0" smtClean="0">
                <a:cs typeface="Arial" charset="0"/>
              </a:rPr>
              <a:t> ή</a:t>
            </a:r>
            <a:r>
              <a:rPr lang="el-GR" altLang="el-GR" sz="2400" i="1" dirty="0" smtClean="0">
                <a:cs typeface="Arial" charset="0"/>
              </a:rPr>
              <a:t> </a:t>
            </a:r>
            <a:r>
              <a:rPr lang="el-GR" altLang="el-GR" sz="2400" b="1" dirty="0" err="1" smtClean="0">
                <a:cs typeface="Arial" charset="0"/>
              </a:rPr>
              <a:t>ματινές</a:t>
            </a:r>
            <a:r>
              <a:rPr lang="el-GR" altLang="el-GR" sz="2400" dirty="0" smtClean="0">
                <a:cs typeface="Arial" charset="0"/>
              </a:rPr>
              <a:t> (είδος </a:t>
            </a:r>
            <a:r>
              <a:rPr lang="el-GR" altLang="el-GR" sz="2400" dirty="0" err="1" smtClean="0">
                <a:cs typeface="Arial" charset="0"/>
              </a:rPr>
              <a:t>ζακέτου</a:t>
            </a:r>
            <a:r>
              <a:rPr lang="el-GR" altLang="el-GR" sz="2400" dirty="0" smtClean="0">
                <a:cs typeface="Arial" charset="0"/>
              </a:rPr>
              <a:t>) καθώς και η λοξή φούστα.</a:t>
            </a:r>
          </a:p>
          <a:p>
            <a:pPr>
              <a:lnSpc>
                <a:spcPct val="120000"/>
              </a:lnSpc>
              <a:spcBef>
                <a:spcPts val="1200"/>
              </a:spcBef>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941033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Ενδυμασία </a:t>
            </a:r>
            <a:r>
              <a:rPr lang="el-GR" dirty="0" smtClean="0"/>
              <a:t>Όλγας</a:t>
            </a:r>
            <a:endParaRPr lang="el-GR" dirty="0"/>
          </a:p>
        </p:txBody>
      </p:sp>
      <p:sp>
        <p:nvSpPr>
          <p:cNvPr id="31747" name="3 - TextBox"/>
          <p:cNvSpPr txBox="1">
            <a:spLocks noChangeArrowheads="1"/>
          </p:cNvSpPr>
          <p:nvPr/>
        </p:nvSpPr>
        <p:spPr bwMode="auto">
          <a:xfrm>
            <a:off x="5063915" y="3162249"/>
            <a:ext cx="3786187" cy="1015663"/>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Η Βασίλισσα Όλγα με την εθνική ενδυμασία, 1907 (σε εφημερίδα της εποχής).</a:t>
            </a:r>
          </a:p>
        </p:txBody>
      </p:sp>
      <p:pic>
        <p:nvPicPr>
          <p:cNvPr id="29698" name="Picture 2" descr="http://img30.imageshack.us/img30/2162/wedding2n.jpg" title="Η Βασίλισσα Όλγα με την εθνική ενδυμασία"/>
          <p:cNvPicPr>
            <a:picLocks noChangeAspect="1" noChangeArrowheads="1"/>
          </p:cNvPicPr>
          <p:nvPr/>
        </p:nvPicPr>
        <p:blipFill>
          <a:blip r:embed="rId2">
            <a:extLst>
              <a:ext uri="{28A0092B-C50C-407E-A947-70E740481C1C}">
                <a14:useLocalDpi xmlns:a14="http://schemas.microsoft.com/office/drawing/2010/main" val="0"/>
              </a:ext>
            </a:extLst>
          </a:blip>
          <a:srcRect l="37769" t="12755" r="4535" b="9435"/>
          <a:stretch>
            <a:fillRect/>
          </a:stretch>
        </p:blipFill>
        <p:spPr bwMode="auto">
          <a:xfrm>
            <a:off x="437299" y="1128494"/>
            <a:ext cx="4500563" cy="5083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8"/>
          <p:cNvSpPr/>
          <p:nvPr/>
        </p:nvSpPr>
        <p:spPr>
          <a:xfrm>
            <a:off x="347319" y="6211669"/>
            <a:ext cx="4680521" cy="461665"/>
          </a:xfrm>
          <a:prstGeom prst="rect">
            <a:avLst/>
          </a:prstGeom>
        </p:spPr>
        <p:txBody>
          <a:bodyPr wrap="square">
            <a:spAutoFit/>
          </a:bodyPr>
          <a:lstStyle/>
          <a:p>
            <a:pPr algn="ctr"/>
            <a:r>
              <a:rPr lang="en-US" sz="1200" dirty="0" smtClean="0">
                <a:solidFill>
                  <a:schemeClr val="tx1">
                    <a:lumMod val="75000"/>
                    <a:lumOff val="25000"/>
                  </a:schemeClr>
                </a:solidFill>
                <a:latin typeface="Calibri"/>
              </a:rPr>
              <a:t>“</a:t>
            </a:r>
            <a:r>
              <a:rPr lang="es-ES" sz="1200" dirty="0">
                <a:solidFill>
                  <a:schemeClr val="tx1">
                    <a:lumMod val="75000"/>
                    <a:lumOff val="25000"/>
                  </a:schemeClr>
                </a:solidFill>
                <a:latin typeface="Calibri"/>
                <a:hlinkClick r:id="rId3"/>
              </a:rPr>
              <a:t>María Bonaparte con la reina Olga de Grecia</a:t>
            </a:r>
            <a:r>
              <a:rPr lang="en-US" sz="1200" dirty="0" smtClean="0">
                <a:solidFill>
                  <a:schemeClr val="tx1">
                    <a:lumMod val="75000"/>
                    <a:lumOff val="25000"/>
                  </a:schemeClr>
                </a:solidFill>
                <a:latin typeface="Calibri"/>
              </a:rPr>
              <a:t>”,</a:t>
            </a:r>
            <a:r>
              <a:rPr lang="el-GR" sz="1200" dirty="0" smtClean="0">
                <a:solidFill>
                  <a:schemeClr val="tx1">
                    <a:lumMod val="75000"/>
                    <a:lumOff val="25000"/>
                  </a:schemeClr>
                </a:solidFill>
                <a:latin typeface="Calibri"/>
              </a:rPr>
              <a:t> από</a:t>
            </a:r>
            <a:r>
              <a:rPr lang="en-US" sz="1200" dirty="0" smtClean="0">
                <a:solidFill>
                  <a:schemeClr val="tx1">
                    <a:lumMod val="75000"/>
                    <a:lumOff val="25000"/>
                  </a:schemeClr>
                </a:solidFill>
                <a:latin typeface="Calibri"/>
              </a:rPr>
              <a:t>  </a:t>
            </a:r>
            <a:r>
              <a:rPr lang="en-US" sz="1200" dirty="0">
                <a:solidFill>
                  <a:schemeClr val="tx1">
                    <a:lumMod val="75000"/>
                    <a:lumOff val="25000"/>
                  </a:schemeClr>
                </a:solidFill>
                <a:latin typeface="Calibri"/>
                <a:hlinkClick r:id="rId4"/>
              </a:rPr>
              <a:t>Administración </a:t>
            </a:r>
            <a:r>
              <a:rPr lang="en-US" sz="1200" dirty="0" err="1" smtClean="0">
                <a:solidFill>
                  <a:schemeClr val="tx1">
                    <a:lumMod val="75000"/>
                    <a:lumOff val="25000"/>
                  </a:schemeClr>
                </a:solidFill>
                <a:latin typeface="Calibri"/>
                <a:hlinkClick r:id="rId4"/>
              </a:rPr>
              <a:t>Foro</a:t>
            </a:r>
            <a:endParaRPr lang="en-US" sz="1200" dirty="0" smtClean="0">
              <a:solidFill>
                <a:schemeClr val="tx1">
                  <a:lumMod val="75000"/>
                  <a:lumOff val="25000"/>
                </a:schemeClr>
              </a:solidFill>
              <a:latin typeface="Calibri"/>
            </a:endParaRPr>
          </a:p>
          <a:p>
            <a:pPr algn="ctr"/>
            <a:r>
              <a:rPr lang="el-GR" sz="1200" dirty="0" smtClean="0">
                <a:solidFill>
                  <a:schemeClr val="tx1">
                    <a:lumMod val="75000"/>
                    <a:lumOff val="25000"/>
                  </a:schemeClr>
                </a:solidFill>
                <a:latin typeface="Calibri"/>
              </a:rPr>
              <a:t>διαθέσιμο με άδεια </a:t>
            </a:r>
            <a:r>
              <a:rPr lang="en-US" sz="1200" dirty="0">
                <a:solidFill>
                  <a:schemeClr val="tx1">
                    <a:lumMod val="75000"/>
                    <a:lumOff val="25000"/>
                  </a:schemeClr>
                </a:solidFill>
                <a:latin typeface="Calibri"/>
                <a:hlinkClick r:id="rId5"/>
              </a:rPr>
              <a:t>CC BY-NC 3.0</a:t>
            </a:r>
            <a:endParaRPr lang="en-US" sz="1200" dirty="0">
              <a:solidFill>
                <a:schemeClr val="tx1">
                  <a:lumMod val="75000"/>
                  <a:lumOff val="25000"/>
                </a:schemeClr>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475057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Η </a:t>
            </a:r>
            <a:r>
              <a:rPr lang="el-GR" sz="4000" b="1" dirty="0" err="1" smtClean="0">
                <a:latin typeface="+mn-lt"/>
                <a:cs typeface="Arial" pitchFamily="34" charset="0"/>
              </a:rPr>
              <a:t>τσούκνα</a:t>
            </a:r>
            <a:endParaRPr lang="el-GR" sz="4000" b="1" dirty="0">
              <a:latin typeface="+mn-lt"/>
              <a:cs typeface="Arial" pitchFamily="34" charset="0"/>
            </a:endParaRPr>
          </a:p>
        </p:txBody>
      </p:sp>
      <p:sp>
        <p:nvSpPr>
          <p:cNvPr id="30723" name="2 - Θέση περιεχομένου"/>
          <p:cNvSpPr>
            <a:spLocks noGrp="1"/>
          </p:cNvSpPr>
          <p:nvPr>
            <p:ph idx="1"/>
          </p:nvPr>
        </p:nvSpPr>
        <p:spPr>
          <a:xfrm>
            <a:off x="457200" y="1196752"/>
            <a:ext cx="8363272" cy="5040560"/>
          </a:xfrm>
        </p:spPr>
        <p:txBody>
          <a:bodyPr/>
          <a:lstStyle/>
          <a:p>
            <a:pPr>
              <a:lnSpc>
                <a:spcPct val="120000"/>
              </a:lnSpc>
              <a:spcBef>
                <a:spcPts val="1200"/>
              </a:spcBef>
            </a:pPr>
            <a:r>
              <a:rPr lang="el-GR" altLang="el-GR" sz="2400" dirty="0" smtClean="0">
                <a:cs typeface="Arial" charset="0"/>
              </a:rPr>
              <a:t>H </a:t>
            </a:r>
            <a:r>
              <a:rPr lang="el-GR" altLang="el-GR" sz="2400" b="1" dirty="0" err="1" smtClean="0">
                <a:cs typeface="Arial" charset="0"/>
              </a:rPr>
              <a:t>τσούκνα</a:t>
            </a:r>
            <a:r>
              <a:rPr lang="el-GR" altLang="el-GR" sz="2400" b="1" dirty="0" smtClean="0">
                <a:cs typeface="Arial" charset="0"/>
              </a:rPr>
              <a:t> </a:t>
            </a:r>
            <a:r>
              <a:rPr lang="el-GR" altLang="el-GR" sz="2400" dirty="0" smtClean="0">
                <a:cs typeface="Arial" charset="0"/>
              </a:rPr>
              <a:t>ή </a:t>
            </a:r>
            <a:r>
              <a:rPr lang="el-GR" altLang="el-GR" sz="2400" b="1" dirty="0" err="1" smtClean="0">
                <a:cs typeface="Arial" charset="0"/>
              </a:rPr>
              <a:t>τσουκμάνι</a:t>
            </a:r>
            <a:r>
              <a:rPr lang="el-GR" altLang="el-GR" sz="2400" i="1" dirty="0" smtClean="0">
                <a:cs typeface="Arial" charset="0"/>
              </a:rPr>
              <a:t> </a:t>
            </a:r>
            <a:r>
              <a:rPr lang="el-GR" altLang="el-GR" sz="2400" dirty="0" smtClean="0">
                <a:cs typeface="Arial" charset="0"/>
              </a:rPr>
              <a:t>είναι φόρεμα χωρίς μανίκια, στο σχήμα της Δαλματικής, που έχει βαφτεί μαύρο. Συναντάται στη Μακεδονία, τη Θράκη και τη Θάσο. </a:t>
            </a:r>
          </a:p>
          <a:p>
            <a:pPr>
              <a:lnSpc>
                <a:spcPct val="120000"/>
              </a:lnSpc>
              <a:spcBef>
                <a:spcPts val="1200"/>
              </a:spcBef>
            </a:pPr>
            <a:r>
              <a:rPr lang="el-GR" altLang="el-GR" sz="2400" dirty="0" smtClean="0">
                <a:cs typeface="Arial" charset="0"/>
              </a:rPr>
              <a:t>Αποτελείται από ένα μονοκόμματο κεντρικό τμήμα εμπρός, ένα για την πλάτη (μάνα ή στύλος) και από δύο πλαϊνά λοξά φύλλα εμπρός και δύο πίσω, τα </a:t>
            </a:r>
            <a:r>
              <a:rPr lang="el-GR" altLang="el-GR" sz="2400" b="1" dirty="0" err="1" smtClean="0">
                <a:cs typeface="Arial" charset="0"/>
              </a:rPr>
              <a:t>λαγκιόλια</a:t>
            </a:r>
            <a:r>
              <a:rPr lang="el-GR" altLang="el-GR" sz="2400" i="1" dirty="0" smtClean="0">
                <a:cs typeface="Arial" charset="0"/>
              </a:rPr>
              <a:t>. </a:t>
            </a:r>
            <a:r>
              <a:rPr lang="el-GR" altLang="el-GR" sz="2400" dirty="0" smtClean="0">
                <a:cs typeface="Arial" charset="0"/>
              </a:rPr>
              <a:t>Είχε σχεδόν στρογγυλό άνοιγμα στο λαιμό. Ήταν διακοσμημένο στο στήθος, την πλάτη και τον ποδόγυρο με βαμβακερές κλωστές και κορδονάκια ή με ένα συνδυασμό από πολύχρωμα ατλάζια, χρυσές κορδέλες και κεντητή τραχηλιά.</a:t>
            </a:r>
          </a:p>
          <a:p>
            <a:pPr>
              <a:lnSpc>
                <a:spcPct val="120000"/>
              </a:lnSpc>
              <a:spcBef>
                <a:spcPts val="1200"/>
              </a:spcBef>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2803921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pPr eaLnBrk="1" hangingPunct="1">
              <a:defRPr/>
            </a:pPr>
            <a:r>
              <a:rPr lang="el-GR" sz="4000" b="1" dirty="0" smtClean="0">
                <a:latin typeface="+mn-lt"/>
              </a:rPr>
              <a:t>Ο ρόλος της ενδυμασίας </a:t>
            </a:r>
            <a:r>
              <a:rPr lang="el-GR" sz="3200" b="0" dirty="0" smtClean="0">
                <a:latin typeface="+mn-lt"/>
              </a:rPr>
              <a:t>(1 από 2)</a:t>
            </a:r>
          </a:p>
        </p:txBody>
      </p:sp>
      <p:sp>
        <p:nvSpPr>
          <p:cNvPr id="4099" name="2 - Θέση περιεχομένου"/>
          <p:cNvSpPr>
            <a:spLocks noGrp="1"/>
          </p:cNvSpPr>
          <p:nvPr>
            <p:ph idx="1"/>
          </p:nvPr>
        </p:nvSpPr>
        <p:spPr>
          <a:xfrm>
            <a:off x="323528" y="1124744"/>
            <a:ext cx="8640960" cy="5661248"/>
          </a:xfrm>
        </p:spPr>
        <p:txBody>
          <a:bodyPr>
            <a:noAutofit/>
          </a:bodyPr>
          <a:lstStyle/>
          <a:p>
            <a:pPr eaLnBrk="1" hangingPunct="1">
              <a:lnSpc>
                <a:spcPct val="110000"/>
              </a:lnSpc>
              <a:spcBef>
                <a:spcPts val="1200"/>
              </a:spcBef>
            </a:pPr>
            <a:r>
              <a:rPr lang="el-GR" altLang="el-GR" sz="2400" dirty="0" smtClean="0">
                <a:cs typeface="Arial" charset="0"/>
              </a:rPr>
              <a:t>Κατά την παλαιολιθική περίοδο, λόγω της αλλαγής του κλίματος, η ανάγκη για προστασία από τις καιρικές συνθήκες οδήγησε στη χρήση ενδυμάτων.</a:t>
            </a:r>
          </a:p>
          <a:p>
            <a:pPr eaLnBrk="1" hangingPunct="1">
              <a:lnSpc>
                <a:spcPct val="110000"/>
              </a:lnSpc>
              <a:spcBef>
                <a:spcPts val="1200"/>
              </a:spcBef>
            </a:pPr>
            <a:r>
              <a:rPr lang="el-GR" altLang="el-GR" sz="2400" dirty="0" smtClean="0">
                <a:cs typeface="Arial" charset="0"/>
              </a:rPr>
              <a:t>Σε μεταγενέστερες εποχές η ενδυμασία χρησιμοποιείται για να δείξει τη θέση του ατόμου στην κοινωνία, καθώς και για να ικανοποιήσει το αίσθημα της ντροπής.</a:t>
            </a:r>
            <a:endParaRPr lang="en-US" altLang="el-GR" sz="2400" dirty="0" smtClean="0">
              <a:cs typeface="Arial" charset="0"/>
            </a:endParaRPr>
          </a:p>
          <a:p>
            <a:pPr>
              <a:lnSpc>
                <a:spcPct val="110000"/>
              </a:lnSpc>
              <a:spcBef>
                <a:spcPts val="1200"/>
              </a:spcBef>
            </a:pPr>
            <a:r>
              <a:rPr lang="el-GR" altLang="el-GR" sz="2400" dirty="0">
                <a:cs typeface="Arial" charset="0"/>
              </a:rPr>
              <a:t>Η ενδυμασία μπορεί να δηλώνει την κοινωνική τάξη ενός ανθρώπου και το ρόλο του μέσα σ’ αυτήν (π.χ. οι βασιλικές ενδυμασίες), κάτι που συνέβαινε ιδιαίτερα στο παρελθόν. </a:t>
            </a:r>
          </a:p>
          <a:p>
            <a:pPr>
              <a:lnSpc>
                <a:spcPct val="110000"/>
              </a:lnSpc>
              <a:spcBef>
                <a:spcPts val="1200"/>
              </a:spcBef>
            </a:pPr>
            <a:r>
              <a:rPr lang="el-GR" altLang="el-GR" sz="2400" dirty="0">
                <a:cs typeface="Arial" charset="0"/>
              </a:rPr>
              <a:t>Μπορεί επίσης να φανερώνει το φύλο του ανθρώπου. Για παράδειγμα, στο δυτικό πολιτισμό το φόρεμα αποτελεί το χαρακτηριστικό γυναικείο ρούχο.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386405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Παραλλαγές </a:t>
            </a:r>
            <a:r>
              <a:rPr lang="el-GR" dirty="0" err="1" smtClean="0"/>
              <a:t>τσούκνας</a:t>
            </a:r>
            <a:endParaRPr lang="el-GR" dirty="0"/>
          </a:p>
        </p:txBody>
      </p:sp>
      <p:sp>
        <p:nvSpPr>
          <p:cNvPr id="33796" name="7 - Ορθογώνιο"/>
          <p:cNvSpPr>
            <a:spLocks noChangeArrowheads="1"/>
          </p:cNvSpPr>
          <p:nvPr/>
        </p:nvSpPr>
        <p:spPr bwMode="auto">
          <a:xfrm>
            <a:off x="685797" y="1124744"/>
            <a:ext cx="3786187" cy="707886"/>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Τσούκνα, αμάνικο φουστάνι της νέας γυναίκας από το </a:t>
            </a:r>
            <a:r>
              <a:rPr lang="el-GR" sz="2000" dirty="0" err="1">
                <a:solidFill>
                  <a:prstClr val="white"/>
                </a:solidFill>
                <a:latin typeface="Calibri"/>
              </a:rPr>
              <a:t>Καβακλί</a:t>
            </a:r>
            <a:r>
              <a:rPr lang="el-GR" sz="2000" dirty="0">
                <a:solidFill>
                  <a:prstClr val="white"/>
                </a:solidFill>
                <a:latin typeface="Calibri"/>
              </a:rPr>
              <a:t>.</a:t>
            </a:r>
            <a:r>
              <a:rPr lang="en-GB" sz="2000" dirty="0">
                <a:solidFill>
                  <a:prstClr val="white"/>
                </a:solidFill>
                <a:latin typeface="Calibri"/>
                <a:hlinkClick r:id="rId2"/>
              </a:rPr>
              <a:t> </a:t>
            </a:r>
            <a:endParaRPr lang="el-GR" sz="2000" dirty="0">
              <a:solidFill>
                <a:prstClr val="white"/>
              </a:solidFill>
              <a:latin typeface="Calibri"/>
            </a:endParaRPr>
          </a:p>
        </p:txBody>
      </p:sp>
      <p:pic>
        <p:nvPicPr>
          <p:cNvPr id="31749" name="Picture 7" descr="http://www.lykeionellinidon.gr/lyceumdb/dbimages/11/1108/1108_0_md.jpg" title="Τσούκνα, αμάνικο φουστάνι της νέας γυναίκας από το Καβακλ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092" y="1996725"/>
            <a:ext cx="2871788" cy="42862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989049" y="6308592"/>
            <a:ext cx="1179682" cy="276999"/>
          </a:xfrm>
          <a:prstGeom prst="rect">
            <a:avLst/>
          </a:prstGeom>
        </p:spPr>
        <p:txBody>
          <a:bodyPr wrap="none">
            <a:spAutoFit/>
          </a:bodyPr>
          <a:lstStyle/>
          <a:p>
            <a:pPr algn="ctr"/>
            <a:r>
              <a:rPr lang="en-GB" altLang="el-GR" sz="1200" dirty="0" smtClean="0">
                <a:solidFill>
                  <a:prstClr val="black"/>
                </a:solidFill>
                <a:latin typeface="Calibri"/>
                <a:hlinkClick r:id="rId4"/>
              </a:rPr>
              <a:t>openarchives.gr</a:t>
            </a:r>
            <a:endParaRPr lang="el-GR" altLang="el-GR" sz="1200" dirty="0">
              <a:solidFill>
                <a:prstClr val="black"/>
              </a:solidFill>
              <a:latin typeface="Calibri"/>
            </a:endParaRPr>
          </a:p>
        </p:txBody>
      </p:sp>
      <p:sp>
        <p:nvSpPr>
          <p:cNvPr id="33795" name="6 - Ορθογώνιο"/>
          <p:cNvSpPr>
            <a:spLocks noChangeArrowheads="1"/>
          </p:cNvSpPr>
          <p:nvPr/>
        </p:nvSpPr>
        <p:spPr bwMode="auto">
          <a:xfrm>
            <a:off x="4926717" y="1124744"/>
            <a:ext cx="3533715"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Αμάνικο φουστάνι στο σχήμα της </a:t>
            </a:r>
            <a:r>
              <a:rPr lang="el-GR" sz="2000" dirty="0" err="1">
                <a:solidFill>
                  <a:prstClr val="white"/>
                </a:solidFill>
                <a:latin typeface="Calibri"/>
              </a:rPr>
              <a:t>τσούκνας</a:t>
            </a:r>
            <a:r>
              <a:rPr lang="el-GR" sz="2000" dirty="0">
                <a:solidFill>
                  <a:prstClr val="white"/>
                </a:solidFill>
                <a:latin typeface="Calibri"/>
              </a:rPr>
              <a:t>, Θάσος.</a:t>
            </a:r>
            <a:r>
              <a:rPr lang="en-GB" sz="2000" dirty="0">
                <a:solidFill>
                  <a:prstClr val="white"/>
                </a:solidFill>
                <a:latin typeface="Calibri"/>
                <a:hlinkClick r:id="rId5"/>
              </a:rPr>
              <a:t> </a:t>
            </a:r>
            <a:endParaRPr lang="el-GR" sz="2000" dirty="0">
              <a:solidFill>
                <a:prstClr val="white"/>
              </a:solidFill>
              <a:latin typeface="Calibri"/>
            </a:endParaRPr>
          </a:p>
        </p:txBody>
      </p:sp>
      <p:pic>
        <p:nvPicPr>
          <p:cNvPr id="31746" name="Picture 4" descr="http://www.lykeionellinidon.gr/lyceumdb/dbimages/11/11851/11851_0_md.jpg" title="Αμάνικο φουστάνι στο σχήμα της τσούκνας, Θάσος"/>
          <p:cNvPicPr>
            <a:picLocks noChangeAspect="1" noChangeArrowheads="1"/>
          </p:cNvPicPr>
          <p:nvPr/>
        </p:nvPicPr>
        <p:blipFill>
          <a:blip r:embed="rId6">
            <a:extLst>
              <a:ext uri="{28A0092B-C50C-407E-A947-70E740481C1C}">
                <a14:useLocalDpi xmlns:a14="http://schemas.microsoft.com/office/drawing/2010/main" val="0"/>
              </a:ext>
            </a:extLst>
          </a:blip>
          <a:srcRect l="10474" r="13589"/>
          <a:stretch>
            <a:fillRect/>
          </a:stretch>
        </p:blipFill>
        <p:spPr bwMode="auto">
          <a:xfrm>
            <a:off x="5584045" y="1996725"/>
            <a:ext cx="2180298" cy="42862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6084353" y="6308593"/>
            <a:ext cx="1179682" cy="276999"/>
          </a:xfrm>
          <a:prstGeom prst="rect">
            <a:avLst/>
          </a:prstGeom>
        </p:spPr>
        <p:txBody>
          <a:bodyPr wrap="none">
            <a:spAutoFit/>
          </a:bodyPr>
          <a:lstStyle/>
          <a:p>
            <a:pPr algn="ctr"/>
            <a:r>
              <a:rPr lang="en-GB" altLang="el-GR" sz="1200" dirty="0" smtClean="0">
                <a:solidFill>
                  <a:prstClr val="black"/>
                </a:solidFill>
                <a:latin typeface="Calibri"/>
                <a:hlinkClick r:id="rId7"/>
              </a:rPr>
              <a:t>openarchives.gr</a:t>
            </a:r>
            <a:endParaRPr lang="el-GR" alt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095953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Το ζωνάρι</a:t>
            </a:r>
            <a:endParaRPr lang="el-GR" sz="4000" b="1" dirty="0">
              <a:latin typeface="+mn-lt"/>
              <a:cs typeface="Arial" pitchFamily="34" charset="0"/>
            </a:endParaRPr>
          </a:p>
        </p:txBody>
      </p:sp>
      <p:sp>
        <p:nvSpPr>
          <p:cNvPr id="32771" name="2 - Θέση περιεχομένου"/>
          <p:cNvSpPr>
            <a:spLocks noGrp="1"/>
          </p:cNvSpPr>
          <p:nvPr>
            <p:ph idx="1"/>
          </p:nvPr>
        </p:nvSpPr>
        <p:spPr>
          <a:xfrm>
            <a:off x="323528" y="1196752"/>
            <a:ext cx="8496944" cy="5040560"/>
          </a:xfrm>
        </p:spPr>
        <p:txBody>
          <a:bodyPr/>
          <a:lstStyle/>
          <a:p>
            <a:pPr>
              <a:lnSpc>
                <a:spcPct val="120000"/>
              </a:lnSpc>
              <a:spcBef>
                <a:spcPts val="1200"/>
              </a:spcBef>
            </a:pPr>
            <a:r>
              <a:rPr lang="el-GR" altLang="el-GR" sz="2400" dirty="0" smtClean="0">
                <a:cs typeface="Arial" charset="0"/>
              </a:rPr>
              <a:t>Το ζωνάρι είναι μια υφαντή λωρίδα με την οποία τυλίγεται η μέση, η περιφέρεια ή η κοιλιά, περισσότερες από μία φορές. </a:t>
            </a:r>
          </a:p>
          <a:p>
            <a:pPr>
              <a:lnSpc>
                <a:spcPct val="120000"/>
              </a:lnSpc>
              <a:spcBef>
                <a:spcPts val="1200"/>
              </a:spcBef>
            </a:pPr>
            <a:r>
              <a:rPr lang="el-GR" altLang="el-GR" sz="2400" dirty="0" smtClean="0">
                <a:cs typeface="Arial" charset="0"/>
              </a:rPr>
              <a:t>Το ζωνάρι ήταν απαραίτητο εξάρτημα της γυναικείας φορεσιάς και εκτός από τον αισθητικό τον ρόλο είχε και πρακτική χρήση:</a:t>
            </a:r>
          </a:p>
          <a:p>
            <a:pPr lvl="1">
              <a:lnSpc>
                <a:spcPct val="120000"/>
              </a:lnSpc>
              <a:spcBef>
                <a:spcPts val="1200"/>
              </a:spcBef>
            </a:pPr>
            <a:r>
              <a:rPr lang="el-GR" altLang="el-GR" sz="2400" dirty="0" smtClean="0">
                <a:cs typeface="Arial" charset="0"/>
              </a:rPr>
              <a:t>Συγκρατούσε το ένδυμα στη σωστή του θέση, υποστήριζε τη μέση στη δουλειά και χρησίμευε ως κορσές μετά τη γέννα</a:t>
            </a:r>
            <a:r>
              <a:rPr lang="en-US" altLang="el-GR" sz="2400" dirty="0">
                <a:cs typeface="Arial" charset="0"/>
              </a:rPr>
              <a:t>,</a:t>
            </a:r>
            <a:endParaRPr lang="el-GR" altLang="el-GR" sz="2400" dirty="0" smtClean="0">
              <a:cs typeface="Arial" charset="0"/>
            </a:endParaRPr>
          </a:p>
          <a:p>
            <a:pPr lvl="1">
              <a:lnSpc>
                <a:spcPct val="120000"/>
              </a:lnSpc>
              <a:spcBef>
                <a:spcPts val="1200"/>
              </a:spcBef>
            </a:pPr>
            <a:r>
              <a:rPr lang="el-GR" altLang="el-GR" sz="2400" dirty="0" smtClean="0">
                <a:cs typeface="Arial" charset="0"/>
              </a:rPr>
              <a:t>Χρησίμευε επίσης ως θήκη για τα </a:t>
            </a:r>
            <a:r>
              <a:rPr lang="el-GR" altLang="el-GR" sz="2400" i="1" dirty="0" smtClean="0">
                <a:cs typeface="Arial" charset="0"/>
              </a:rPr>
              <a:t>χρειαζούμενα </a:t>
            </a:r>
            <a:r>
              <a:rPr lang="el-GR" altLang="el-GR" sz="2400" dirty="0" smtClean="0">
                <a:cs typeface="Arial" charset="0"/>
              </a:rPr>
              <a:t>και γι’ αυτό ονομαζόταν και </a:t>
            </a:r>
            <a:r>
              <a:rPr lang="el-GR" altLang="el-GR" sz="2400" b="1" dirty="0" smtClean="0">
                <a:cs typeface="Arial" charset="0"/>
              </a:rPr>
              <a:t>κεμέρι</a:t>
            </a:r>
            <a:r>
              <a:rPr lang="el-GR" altLang="el-GR" sz="2400" b="1" i="1" dirty="0" smtClean="0">
                <a:cs typeface="Arial" charset="0"/>
              </a:rPr>
              <a:t>. </a:t>
            </a:r>
            <a:endParaRPr lang="el-GR" altLang="el-GR" sz="2400" b="1" dirty="0" smtClean="0">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186936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lstStyle/>
          <a:p>
            <a:pPr>
              <a:defRPr/>
            </a:pPr>
            <a:r>
              <a:rPr lang="el-GR" sz="4000" b="1" dirty="0" smtClean="0">
                <a:latin typeface="+mn-lt"/>
                <a:cs typeface="Arial" pitchFamily="34" charset="0"/>
              </a:rPr>
              <a:t>Κατασκευή ζωναριού</a:t>
            </a:r>
            <a:endParaRPr lang="el-GR" sz="4000" b="1" dirty="0">
              <a:latin typeface="+mn-lt"/>
              <a:cs typeface="Arial" pitchFamily="34" charset="0"/>
            </a:endParaRPr>
          </a:p>
        </p:txBody>
      </p:sp>
      <p:sp>
        <p:nvSpPr>
          <p:cNvPr id="33794" name="2 - Θέση περιεχομένου"/>
          <p:cNvSpPr>
            <a:spLocks noGrp="1"/>
          </p:cNvSpPr>
          <p:nvPr>
            <p:ph idx="1"/>
          </p:nvPr>
        </p:nvSpPr>
        <p:spPr>
          <a:xfrm>
            <a:off x="467544" y="1772816"/>
            <a:ext cx="4896544" cy="3024336"/>
          </a:xfrm>
        </p:spPr>
        <p:txBody>
          <a:bodyPr>
            <a:normAutofit/>
          </a:bodyPr>
          <a:lstStyle/>
          <a:p>
            <a:r>
              <a:rPr lang="el-GR" altLang="el-GR" sz="2400" dirty="0" smtClean="0">
                <a:cs typeface="Arial" charset="0"/>
              </a:rPr>
              <a:t>Τα περισσότερα ζωνάρια ήταν υφαντά μάλλινα ή μαλλοβάμβακα, υφασμένα από τις ίδιες τις γυναίκες. Το φάρδος τους κυμαινόταν από 8-16 εκ., διαφορετικά το δίπλωναν κατά μήκος στη μέση σε μόνιμη τσάκιση.</a:t>
            </a:r>
          </a:p>
        </p:txBody>
      </p:sp>
      <p:sp>
        <p:nvSpPr>
          <p:cNvPr id="35844" name="4 - TextBox"/>
          <p:cNvSpPr txBox="1">
            <a:spLocks noChangeArrowheads="1"/>
          </p:cNvSpPr>
          <p:nvPr/>
        </p:nvSpPr>
        <p:spPr bwMode="auto">
          <a:xfrm>
            <a:off x="1979712" y="5445224"/>
            <a:ext cx="3816424" cy="369332"/>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Ζωνάρι  με κρόσσια από την Κάλυμνο.</a:t>
            </a:r>
            <a:r>
              <a:rPr lang="en-GB" dirty="0">
                <a:solidFill>
                  <a:prstClr val="white"/>
                </a:solidFill>
                <a:latin typeface="Calibri"/>
                <a:hlinkClick r:id="rId2"/>
              </a:rPr>
              <a:t> </a:t>
            </a:r>
            <a:endParaRPr lang="el-GR" dirty="0">
              <a:solidFill>
                <a:prstClr val="white"/>
              </a:solidFill>
              <a:latin typeface="Calibri"/>
            </a:endParaRPr>
          </a:p>
        </p:txBody>
      </p:sp>
      <p:pic>
        <p:nvPicPr>
          <p:cNvPr id="33795" name="Picture 2" descr="http://users.sch.gr/vaxtsavanis/images/zonari%202.jpg" title="Ζωνάρι  με κρόσσια από την Κάλυμνο"/>
          <p:cNvPicPr>
            <a:picLocks noChangeAspect="1" noChangeArrowheads="1"/>
          </p:cNvPicPr>
          <p:nvPr/>
        </p:nvPicPr>
        <p:blipFill>
          <a:blip r:embed="rId3">
            <a:extLst>
              <a:ext uri="{28A0092B-C50C-407E-A947-70E740481C1C}">
                <a14:useLocalDpi xmlns:a14="http://schemas.microsoft.com/office/drawing/2010/main" val="0"/>
              </a:ext>
            </a:extLst>
          </a:blip>
          <a:srcRect l="19737" r="19078"/>
          <a:stretch>
            <a:fillRect/>
          </a:stretch>
        </p:blipFill>
        <p:spPr bwMode="auto">
          <a:xfrm>
            <a:off x="5868144" y="1052736"/>
            <a:ext cx="2214563" cy="54006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6385584" y="6453411"/>
            <a:ext cx="1179682" cy="276999"/>
          </a:xfrm>
          <a:prstGeom prst="rect">
            <a:avLst/>
          </a:prstGeom>
        </p:spPr>
        <p:txBody>
          <a:bodyPr wrap="none">
            <a:spAutoFit/>
          </a:bodyPr>
          <a:lstStyle/>
          <a:p>
            <a:pPr algn="ctr">
              <a:defRPr/>
            </a:pPr>
            <a:r>
              <a:rPr lang="en-GB" sz="1200" dirty="0" smtClean="0">
                <a:solidFill>
                  <a:prstClr val="white"/>
                </a:solidFill>
                <a:latin typeface="Calibri"/>
                <a:hlinkClick r:id="rId2"/>
              </a:rPr>
              <a:t>openarchives.gr</a:t>
            </a:r>
            <a:endParaRPr lang="el-GR" sz="1200" dirty="0">
              <a:solidFill>
                <a:prstClr val="white"/>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4169617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Η ζώνη</a:t>
            </a:r>
            <a:endParaRPr lang="el-GR" sz="4000" b="1" dirty="0">
              <a:latin typeface="+mn-lt"/>
              <a:cs typeface="Arial" pitchFamily="34" charset="0"/>
            </a:endParaRPr>
          </a:p>
        </p:txBody>
      </p:sp>
      <p:sp>
        <p:nvSpPr>
          <p:cNvPr id="34819" name="2 - Θέση περιεχομένου"/>
          <p:cNvSpPr>
            <a:spLocks noGrp="1"/>
          </p:cNvSpPr>
          <p:nvPr>
            <p:ph idx="1"/>
          </p:nvPr>
        </p:nvSpPr>
        <p:spPr>
          <a:xfrm>
            <a:off x="457200" y="1196752"/>
            <a:ext cx="8435280" cy="5040560"/>
          </a:xfrm>
        </p:spPr>
        <p:txBody>
          <a:bodyPr/>
          <a:lstStyle/>
          <a:p>
            <a:pPr>
              <a:lnSpc>
                <a:spcPct val="120000"/>
              </a:lnSpc>
              <a:spcBef>
                <a:spcPts val="1200"/>
              </a:spcBef>
            </a:pPr>
            <a:r>
              <a:rPr lang="el-GR" altLang="el-GR" sz="2400" dirty="0" smtClean="0">
                <a:cs typeface="Arial" charset="0"/>
              </a:rPr>
              <a:t>Η</a:t>
            </a:r>
            <a:r>
              <a:rPr lang="el-GR" altLang="el-GR" sz="2400" b="1" dirty="0" smtClean="0">
                <a:cs typeface="Arial" charset="0"/>
              </a:rPr>
              <a:t> ζώνη </a:t>
            </a:r>
            <a:r>
              <a:rPr lang="el-GR" altLang="el-GR" sz="2400" dirty="0" smtClean="0">
                <a:cs typeface="Arial" charset="0"/>
              </a:rPr>
              <a:t>(</a:t>
            </a:r>
            <a:r>
              <a:rPr lang="el-GR" altLang="el-GR" sz="2400" i="1" dirty="0" err="1" smtClean="0">
                <a:cs typeface="Arial" charset="0"/>
              </a:rPr>
              <a:t>ζώνα</a:t>
            </a:r>
            <a:r>
              <a:rPr lang="el-GR" altLang="el-GR" sz="2400" i="1" dirty="0" smtClean="0">
                <a:cs typeface="Arial" charset="0"/>
              </a:rPr>
              <a:t>, ζωστήρα, ζώστρα, λουρί</a:t>
            </a:r>
            <a:r>
              <a:rPr lang="el-GR" altLang="el-GR" sz="2400" dirty="0" smtClean="0">
                <a:cs typeface="Arial" charset="0"/>
              </a:rPr>
              <a:t>) είναι μια λουρίδα από ευλύγιστο υλικό (δέρμα, ύφασμα ή επενδυμένο ύφασμα) που αφού τυλιχτεί γύρω από τη μέση μια φορά δένεται ή θηλυκώνει με κάποιο βοηθητικό εξάρτημα. </a:t>
            </a:r>
          </a:p>
          <a:p>
            <a:pPr>
              <a:lnSpc>
                <a:spcPct val="120000"/>
              </a:lnSpc>
              <a:spcBef>
                <a:spcPts val="1200"/>
              </a:spcBef>
            </a:pPr>
            <a:r>
              <a:rPr lang="el-GR" altLang="el-GR" sz="2400" dirty="0" smtClean="0">
                <a:cs typeface="Arial" charset="0"/>
              </a:rPr>
              <a:t>Οι ζώνες κατασκευάζονταν συνήθως από ειδικούς τεχνίτες. Οι περισσότερες ζώνες φοριόταν πάνω από το ζωνάρι, ενώ μόνο οι σπονδυλωτές (υφαντές ή άλλες λωρίδες επενδυμένες με ασημένια πλακίδια) φοριόταν σκέτες.</a:t>
            </a:r>
          </a:p>
          <a:p>
            <a:pPr>
              <a:lnSpc>
                <a:spcPct val="120000"/>
              </a:lnSpc>
              <a:spcBef>
                <a:spcPts val="1200"/>
              </a:spcBef>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4124324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cs typeface="Arial" pitchFamily="34" charset="0"/>
              </a:rPr>
              <a:t>Καθημερινή και νυφική ζώνη</a:t>
            </a:r>
            <a:endParaRPr lang="el-GR" sz="4000" b="1" dirty="0">
              <a:latin typeface="+mn-lt"/>
              <a:cs typeface="Arial" pitchFamily="34" charset="0"/>
            </a:endParaRPr>
          </a:p>
        </p:txBody>
      </p:sp>
      <p:sp>
        <p:nvSpPr>
          <p:cNvPr id="37891" name="3 - Ορθογώνιο"/>
          <p:cNvSpPr>
            <a:spLocks noChangeArrowheads="1"/>
          </p:cNvSpPr>
          <p:nvPr/>
        </p:nvSpPr>
        <p:spPr bwMode="auto">
          <a:xfrm>
            <a:off x="357188" y="1004047"/>
            <a:ext cx="8572500" cy="923925"/>
          </a:xfrm>
          <a:prstGeom prst="rect">
            <a:avLst/>
          </a:prstGeom>
          <a:solidFill>
            <a:schemeClr val="accent4">
              <a:lumMod val="75000"/>
            </a:schemeClr>
          </a:solidFill>
          <a:ln w="9525">
            <a:noFill/>
            <a:miter lim="800000"/>
            <a:headEnd/>
            <a:tailEnd/>
          </a:ln>
        </p:spPr>
        <p:txBody>
          <a:bodyPr>
            <a:spAutoFit/>
          </a:bodyPr>
          <a:lstStyle/>
          <a:p>
            <a:pPr>
              <a:defRPr/>
            </a:pPr>
            <a:r>
              <a:rPr lang="el-GR" dirty="0">
                <a:solidFill>
                  <a:prstClr val="white"/>
                </a:solidFill>
                <a:latin typeface="Calibri"/>
              </a:rPr>
              <a:t>Τσ' </a:t>
            </a:r>
            <a:r>
              <a:rPr lang="el-GR" dirty="0" err="1">
                <a:solidFill>
                  <a:prstClr val="white"/>
                </a:solidFill>
                <a:latin typeface="Calibri"/>
              </a:rPr>
              <a:t>καπτσαλούς</a:t>
            </a:r>
            <a:r>
              <a:rPr lang="el-GR" dirty="0">
                <a:solidFill>
                  <a:prstClr val="white"/>
                </a:solidFill>
                <a:latin typeface="Calibri"/>
              </a:rPr>
              <a:t>, βελούδινη ζώνη σε βυσσινί χρώμα, με λεπτό και πυκνό χρυσοκέντημα κατά το βυζαντινό τρόπο.  Γίνεται από ειδική τεχνίτρια, την </a:t>
            </a:r>
            <a:r>
              <a:rPr lang="el-GR" dirty="0" err="1">
                <a:solidFill>
                  <a:prstClr val="white"/>
                </a:solidFill>
                <a:latin typeface="Calibri"/>
              </a:rPr>
              <a:t>καπιτσαλού</a:t>
            </a:r>
            <a:r>
              <a:rPr lang="el-GR" dirty="0">
                <a:solidFill>
                  <a:prstClr val="white"/>
                </a:solidFill>
                <a:latin typeface="Calibri"/>
              </a:rPr>
              <a:t>, που κεντά τη ζώνη με τον </a:t>
            </a:r>
            <a:r>
              <a:rPr lang="el-GR" dirty="0" err="1">
                <a:solidFill>
                  <a:prstClr val="white"/>
                </a:solidFill>
                <a:latin typeface="Calibri"/>
              </a:rPr>
              <a:t>τσελντέ</a:t>
            </a:r>
            <a:r>
              <a:rPr lang="el-GR" dirty="0">
                <a:solidFill>
                  <a:prstClr val="white"/>
                </a:solidFill>
                <a:latin typeface="Calibri"/>
              </a:rPr>
              <a:t> (τριγωνικό τελάρο), Σκύρος.</a:t>
            </a:r>
            <a:r>
              <a:rPr lang="en-GB" dirty="0">
                <a:solidFill>
                  <a:prstClr val="white"/>
                </a:solidFill>
                <a:latin typeface="Calibri"/>
                <a:hlinkClick r:id="rId2"/>
              </a:rPr>
              <a:t> </a:t>
            </a:r>
            <a:endParaRPr lang="el-GR" dirty="0">
              <a:solidFill>
                <a:prstClr val="white"/>
              </a:solidFill>
              <a:latin typeface="Calibri"/>
            </a:endParaRPr>
          </a:p>
        </p:txBody>
      </p:sp>
      <p:pic>
        <p:nvPicPr>
          <p:cNvPr id="35842" name="Picture 2" descr="http://www.lykeionellinidon.gr/lyceumdb/dbimages/13/13994/13994_1_md.jpg" title="Τσ' καπτσαλούς, βελούδινη ζώνη σε βυσσινί χρώμα"/>
          <p:cNvPicPr>
            <a:picLocks noChangeAspect="1" noChangeArrowheads="1"/>
          </p:cNvPicPr>
          <p:nvPr/>
        </p:nvPicPr>
        <p:blipFill>
          <a:blip r:embed="rId3">
            <a:extLst>
              <a:ext uri="{28A0092B-C50C-407E-A947-70E740481C1C}">
                <a14:useLocalDpi xmlns:a14="http://schemas.microsoft.com/office/drawing/2010/main" val="0"/>
              </a:ext>
            </a:extLst>
          </a:blip>
          <a:srcRect t="39178" r="-2" b="38432"/>
          <a:stretch>
            <a:fillRect/>
          </a:stretch>
        </p:blipFill>
        <p:spPr bwMode="auto">
          <a:xfrm>
            <a:off x="357188" y="2054820"/>
            <a:ext cx="8572500" cy="12858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053597" y="3352230"/>
            <a:ext cx="1179682" cy="276999"/>
          </a:xfrm>
          <a:prstGeom prst="rect">
            <a:avLst/>
          </a:prstGeom>
        </p:spPr>
        <p:txBody>
          <a:bodyPr wrap="none">
            <a:spAutoFit/>
          </a:bodyPr>
          <a:lstStyle/>
          <a:p>
            <a:pPr algn="ctr">
              <a:defRPr/>
            </a:pPr>
            <a:r>
              <a:rPr lang="en-GB" sz="1200" dirty="0" smtClean="0">
                <a:solidFill>
                  <a:prstClr val="white"/>
                </a:solidFill>
                <a:latin typeface="Calibri"/>
                <a:hlinkClick r:id="rId2"/>
              </a:rPr>
              <a:t>openarchives.gr</a:t>
            </a:r>
            <a:endParaRPr lang="el-GR" sz="1200" dirty="0">
              <a:solidFill>
                <a:prstClr val="white"/>
              </a:solidFill>
              <a:latin typeface="Calibri"/>
            </a:endParaRPr>
          </a:p>
        </p:txBody>
      </p:sp>
      <p:sp>
        <p:nvSpPr>
          <p:cNvPr id="37893" name="5 - Ορθογώνιο"/>
          <p:cNvSpPr>
            <a:spLocks noChangeArrowheads="1"/>
          </p:cNvSpPr>
          <p:nvPr/>
        </p:nvSpPr>
        <p:spPr bwMode="auto">
          <a:xfrm>
            <a:off x="1714500" y="3933056"/>
            <a:ext cx="5715000" cy="923925"/>
          </a:xfrm>
          <a:prstGeom prst="rect">
            <a:avLst/>
          </a:prstGeom>
          <a:solidFill>
            <a:schemeClr val="accent4">
              <a:lumMod val="75000"/>
            </a:schemeClr>
          </a:solidFill>
          <a:ln w="9525">
            <a:noFill/>
            <a:miter lim="800000"/>
            <a:headEnd/>
            <a:tailEnd/>
          </a:ln>
        </p:spPr>
        <p:txBody>
          <a:bodyPr>
            <a:spAutoFit/>
          </a:bodyPr>
          <a:lstStyle/>
          <a:p>
            <a:pPr>
              <a:defRPr/>
            </a:pPr>
            <a:r>
              <a:rPr lang="el-GR" dirty="0">
                <a:solidFill>
                  <a:prstClr val="white"/>
                </a:solidFill>
                <a:latin typeface="Calibri"/>
              </a:rPr>
              <a:t>Χρυσόζωνη ή </a:t>
            </a:r>
            <a:r>
              <a:rPr lang="el-GR" dirty="0" err="1">
                <a:solidFill>
                  <a:prstClr val="white"/>
                </a:solidFill>
                <a:latin typeface="Calibri"/>
              </a:rPr>
              <a:t>χρυσοκίμερο</a:t>
            </a:r>
            <a:r>
              <a:rPr lang="el-GR" dirty="0">
                <a:solidFill>
                  <a:prstClr val="white"/>
                </a:solidFill>
                <a:latin typeface="Calibri"/>
              </a:rPr>
              <a:t>, νυφική ζώνη από κόκκινο  βελούδο και πλούσια διακόσμηση με </a:t>
            </a:r>
            <a:r>
              <a:rPr lang="el-GR" dirty="0" err="1">
                <a:solidFill>
                  <a:prstClr val="white"/>
                </a:solidFill>
                <a:latin typeface="Calibri"/>
              </a:rPr>
              <a:t>τερζήδικη</a:t>
            </a:r>
            <a:r>
              <a:rPr lang="el-GR" dirty="0">
                <a:solidFill>
                  <a:prstClr val="white"/>
                </a:solidFill>
                <a:latin typeface="Calibri"/>
              </a:rPr>
              <a:t> τεχνική. Νησιά Ιονίου</a:t>
            </a:r>
            <a:r>
              <a:rPr lang="el-GR" dirty="0" smtClean="0">
                <a:solidFill>
                  <a:prstClr val="white"/>
                </a:solidFill>
                <a:latin typeface="Calibri"/>
              </a:rPr>
              <a:t>.</a:t>
            </a:r>
            <a:endParaRPr lang="el-GR" dirty="0">
              <a:solidFill>
                <a:prstClr val="white"/>
              </a:solidFill>
              <a:latin typeface="Calibri"/>
            </a:endParaRPr>
          </a:p>
        </p:txBody>
      </p:sp>
      <p:pic>
        <p:nvPicPr>
          <p:cNvPr id="35844" name="Picture 4" descr="http://www.lykeionellinidon.gr/lyceumdb/dbimages/14/14035/14035_0_md.jpg" title="Χρυσόζωνη ή χρυσοκίμερο"/>
          <p:cNvPicPr>
            <a:picLocks noChangeAspect="1" noChangeArrowheads="1"/>
          </p:cNvPicPr>
          <p:nvPr/>
        </p:nvPicPr>
        <p:blipFill>
          <a:blip r:embed="rId4">
            <a:extLst>
              <a:ext uri="{28A0092B-C50C-407E-A947-70E740481C1C}">
                <a14:useLocalDpi xmlns:a14="http://schemas.microsoft.com/office/drawing/2010/main" val="0"/>
              </a:ext>
            </a:extLst>
          </a:blip>
          <a:srcRect t="25372" b="37314"/>
          <a:stretch>
            <a:fillRect/>
          </a:stretch>
        </p:blipFill>
        <p:spPr bwMode="auto">
          <a:xfrm>
            <a:off x="1714500" y="4941168"/>
            <a:ext cx="5715000" cy="14287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4053597" y="6370952"/>
            <a:ext cx="1179682" cy="276999"/>
          </a:xfrm>
          <a:prstGeom prst="rect">
            <a:avLst/>
          </a:prstGeom>
        </p:spPr>
        <p:txBody>
          <a:bodyPr wrap="none">
            <a:spAutoFit/>
          </a:bodyPr>
          <a:lstStyle/>
          <a:p>
            <a:pPr algn="ctr">
              <a:defRPr/>
            </a:pPr>
            <a:r>
              <a:rPr lang="en-GB" sz="1200" dirty="0" smtClean="0">
                <a:solidFill>
                  <a:prstClr val="white"/>
                </a:solidFill>
                <a:latin typeface="Calibri"/>
                <a:hlinkClick r:id="rId5"/>
              </a:rPr>
              <a:t>openarchives.gr</a:t>
            </a:r>
            <a:endParaRPr lang="el-GR" sz="1200" dirty="0">
              <a:solidFill>
                <a:prstClr val="white"/>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144727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Ποδιά</a:t>
            </a:r>
            <a:endParaRPr lang="el-GR" sz="4000" b="1" dirty="0">
              <a:latin typeface="+mn-lt"/>
              <a:cs typeface="Arial" pitchFamily="34" charset="0"/>
            </a:endParaRPr>
          </a:p>
        </p:txBody>
      </p:sp>
      <p:sp>
        <p:nvSpPr>
          <p:cNvPr id="36867" name="2 - Θέση περιεχομένου"/>
          <p:cNvSpPr>
            <a:spLocks noGrp="1"/>
          </p:cNvSpPr>
          <p:nvPr>
            <p:ph idx="1"/>
          </p:nvPr>
        </p:nvSpPr>
        <p:spPr>
          <a:xfrm>
            <a:off x="251520" y="1052736"/>
            <a:ext cx="8712968" cy="5805264"/>
          </a:xfrm>
        </p:spPr>
        <p:txBody>
          <a:bodyPr>
            <a:noAutofit/>
          </a:bodyPr>
          <a:lstStyle/>
          <a:p>
            <a:pPr>
              <a:lnSpc>
                <a:spcPct val="120000"/>
              </a:lnSpc>
              <a:spcBef>
                <a:spcPts val="1200"/>
              </a:spcBef>
            </a:pPr>
            <a:r>
              <a:rPr lang="el-GR" altLang="el-GR" sz="2400" dirty="0" smtClean="0">
                <a:cs typeface="Arial" charset="0"/>
              </a:rPr>
              <a:t>H ποδιά εκτός από την πρακτική της χρήση, οπότε είναι ειδικής κατασκευής, αποτελεί αισθητικό συμπλήρωμα, ένα συμβολικό εξάρτημα.</a:t>
            </a:r>
          </a:p>
          <a:p>
            <a:pPr>
              <a:lnSpc>
                <a:spcPct val="120000"/>
              </a:lnSpc>
              <a:spcBef>
                <a:spcPts val="1200"/>
              </a:spcBef>
            </a:pPr>
            <a:r>
              <a:rPr lang="el-GR" altLang="el-GR" sz="2400" dirty="0" smtClean="0">
                <a:cs typeface="Arial" charset="0"/>
              </a:rPr>
              <a:t>H πρακτική της χρήση ήταν πολλαπλή. Προστάτευε στη δουλειά και στο κρύο, ενώ χρησίμευε σαν θήκη στις γεωργικές κυρίως εργασίες. </a:t>
            </a:r>
          </a:p>
          <a:p>
            <a:pPr lvl="1">
              <a:lnSpc>
                <a:spcPct val="120000"/>
              </a:lnSpc>
              <a:spcBef>
                <a:spcPts val="1200"/>
              </a:spcBef>
            </a:pPr>
            <a:r>
              <a:rPr lang="el-GR" altLang="el-GR" sz="2400" dirty="0" smtClean="0">
                <a:cs typeface="Arial" charset="0"/>
              </a:rPr>
              <a:t>H ποδιά της εργασίας, βαμβακερή ή μάλλινη, υφαίνεται απλά και στολίζεται ελάχιστα, κυρίως με διάφορες διακριτικές ρίγες.</a:t>
            </a:r>
          </a:p>
          <a:p>
            <a:pPr lvl="1">
              <a:lnSpc>
                <a:spcPct val="120000"/>
              </a:lnSpc>
              <a:spcBef>
                <a:spcPts val="1200"/>
              </a:spcBef>
            </a:pPr>
            <a:r>
              <a:rPr lang="el-GR" altLang="el-GR" sz="2400" dirty="0" smtClean="0">
                <a:cs typeface="Arial" charset="0"/>
              </a:rPr>
              <a:t>H ποδιά της σκόλης υφαίνεται και κεντιέται με πολλαπλή φροντίδα από τις ίδιες τις γυναίκες, με σχέδια που αρμόζουν στην κάθε ηλικία και περίσταση. </a:t>
            </a:r>
          </a:p>
          <a:p>
            <a:pPr lvl="1">
              <a:lnSpc>
                <a:spcPct val="120000"/>
              </a:lnSpc>
              <a:spcBef>
                <a:spcPts val="1200"/>
              </a:spcBef>
            </a:pPr>
            <a:endParaRPr lang="el-GR" altLang="el-GR" sz="2400" dirty="0" smtClean="0">
              <a:cs typeface="Arial" charset="0"/>
            </a:endParaRPr>
          </a:p>
          <a:p>
            <a:pPr>
              <a:lnSpc>
                <a:spcPct val="120000"/>
              </a:lnSpc>
              <a:spcBef>
                <a:spcPts val="1200"/>
              </a:spcBef>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3759604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cs typeface="Arial" pitchFamily="34" charset="0"/>
              </a:rPr>
              <a:t>Καθημερινές ποδιές</a:t>
            </a:r>
            <a:endParaRPr lang="el-GR" sz="4000" b="1" dirty="0">
              <a:latin typeface="+mn-lt"/>
              <a:cs typeface="Arial" pitchFamily="34" charset="0"/>
            </a:endParaRPr>
          </a:p>
        </p:txBody>
      </p:sp>
      <p:sp>
        <p:nvSpPr>
          <p:cNvPr id="39939" name="4 - Ορθογώνιο"/>
          <p:cNvSpPr>
            <a:spLocks noChangeArrowheads="1"/>
          </p:cNvSpPr>
          <p:nvPr/>
        </p:nvSpPr>
        <p:spPr bwMode="auto">
          <a:xfrm>
            <a:off x="506542" y="5313833"/>
            <a:ext cx="4357688" cy="1323439"/>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Σαρακατσάνικη, </a:t>
            </a:r>
            <a:r>
              <a:rPr lang="el-GR" sz="2000" dirty="0" err="1">
                <a:solidFill>
                  <a:prstClr val="white"/>
                </a:solidFill>
                <a:latin typeface="Calibri"/>
              </a:rPr>
              <a:t>τραπεζιόσχημη</a:t>
            </a:r>
            <a:r>
              <a:rPr lang="el-GR" sz="2000" dirty="0">
                <a:solidFill>
                  <a:prstClr val="white"/>
                </a:solidFill>
                <a:latin typeface="Calibri"/>
              </a:rPr>
              <a:t> ποδιά από μαύρο ύφασμα, το </a:t>
            </a:r>
            <a:r>
              <a:rPr lang="el-GR" sz="2000" dirty="0" err="1">
                <a:solidFill>
                  <a:prstClr val="white"/>
                </a:solidFill>
                <a:latin typeface="Calibri"/>
              </a:rPr>
              <a:t>καλτσοσκούτι</a:t>
            </a:r>
            <a:r>
              <a:rPr lang="el-GR" sz="2000" dirty="0">
                <a:solidFill>
                  <a:prstClr val="white"/>
                </a:solidFill>
                <a:latin typeface="Calibri"/>
              </a:rPr>
              <a:t>, πλαισιωμένη από μαύρα κορδόνια συρραμμένα μεταξύ τους.</a:t>
            </a:r>
            <a:r>
              <a:rPr lang="en-GB" sz="2000" dirty="0">
                <a:solidFill>
                  <a:prstClr val="white"/>
                </a:solidFill>
                <a:latin typeface="Calibri"/>
                <a:hlinkClick r:id="rId2"/>
              </a:rPr>
              <a:t> </a:t>
            </a:r>
            <a:endParaRPr lang="el-GR" sz="2000" dirty="0">
              <a:solidFill>
                <a:prstClr val="white"/>
              </a:solidFill>
              <a:latin typeface="Calibri"/>
            </a:endParaRPr>
          </a:p>
        </p:txBody>
      </p:sp>
      <p:pic>
        <p:nvPicPr>
          <p:cNvPr id="37890" name="Picture 2" descr="http://www.lykeionellinidon.gr/lyceumdb/dbimages/12/12695/12695_0_md.jpg" title="Σαρακατσάνικη, τραπεζιόσχημη ποδιά "/>
          <p:cNvPicPr>
            <a:picLocks noChangeAspect="1" noChangeArrowheads="1"/>
          </p:cNvPicPr>
          <p:nvPr/>
        </p:nvPicPr>
        <p:blipFill>
          <a:blip r:embed="rId3">
            <a:extLst>
              <a:ext uri="{28A0092B-C50C-407E-A947-70E740481C1C}">
                <a14:useLocalDpi xmlns:a14="http://schemas.microsoft.com/office/drawing/2010/main" val="0"/>
              </a:ext>
            </a:extLst>
          </a:blip>
          <a:srcRect t="17500" b="20000"/>
          <a:stretch>
            <a:fillRect/>
          </a:stretch>
        </p:blipFill>
        <p:spPr bwMode="auto">
          <a:xfrm>
            <a:off x="743096" y="1196752"/>
            <a:ext cx="3829050" cy="35718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067780" y="4768626"/>
            <a:ext cx="1179682" cy="276999"/>
          </a:xfrm>
          <a:prstGeom prst="rect">
            <a:avLst/>
          </a:prstGeom>
        </p:spPr>
        <p:txBody>
          <a:bodyPr wrap="none">
            <a:spAutoFit/>
          </a:bodyPr>
          <a:lstStyle/>
          <a:p>
            <a:pPr algn="ctr"/>
            <a:r>
              <a:rPr lang="en-GB" altLang="el-GR" sz="1200" dirty="0" smtClean="0">
                <a:solidFill>
                  <a:prstClr val="black"/>
                </a:solidFill>
                <a:latin typeface="Calibri"/>
                <a:hlinkClick r:id="rId4"/>
              </a:rPr>
              <a:t>openarchives.gr</a:t>
            </a:r>
            <a:endParaRPr lang="el-GR" altLang="el-GR" sz="1200" dirty="0">
              <a:solidFill>
                <a:prstClr val="black"/>
              </a:solidFill>
              <a:latin typeface="Calibri"/>
            </a:endParaRPr>
          </a:p>
        </p:txBody>
      </p:sp>
      <p:sp>
        <p:nvSpPr>
          <p:cNvPr id="39941" name="7 - Ορθογώνιο"/>
          <p:cNvSpPr>
            <a:spLocks noChangeArrowheads="1"/>
          </p:cNvSpPr>
          <p:nvPr/>
        </p:nvSpPr>
        <p:spPr bwMode="auto">
          <a:xfrm>
            <a:off x="4992961" y="1196752"/>
            <a:ext cx="3643313" cy="1015663"/>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Μονόφυλλη, ορθογώνια ποδιά, υφαντή στον αργαλειό από την περιοχή του Έβρου.</a:t>
            </a:r>
            <a:r>
              <a:rPr lang="en-GB" sz="2000" dirty="0">
                <a:solidFill>
                  <a:prstClr val="white"/>
                </a:solidFill>
                <a:latin typeface="Calibri"/>
                <a:hlinkClick r:id="rId5"/>
              </a:rPr>
              <a:t> </a:t>
            </a:r>
            <a:endParaRPr lang="el-GR" sz="2000" dirty="0">
              <a:solidFill>
                <a:prstClr val="white"/>
              </a:solidFill>
              <a:latin typeface="Calibri"/>
            </a:endParaRPr>
          </a:p>
        </p:txBody>
      </p:sp>
      <p:pic>
        <p:nvPicPr>
          <p:cNvPr id="37892" name="Picture 6" descr="http://www.lykeionellinidon.gr/lyceumdb/dbimages/12/12908/12908_0_md.jpg" title="Μονόφυλλη, ορθογώνια ποδιά"/>
          <p:cNvPicPr>
            <a:picLocks noChangeAspect="1" noChangeArrowheads="1"/>
          </p:cNvPicPr>
          <p:nvPr/>
        </p:nvPicPr>
        <p:blipFill rotWithShape="1">
          <a:blip r:embed="rId6">
            <a:extLst>
              <a:ext uri="{28A0092B-C50C-407E-A947-70E740481C1C}">
                <a14:useLocalDpi xmlns:a14="http://schemas.microsoft.com/office/drawing/2010/main" val="0"/>
              </a:ext>
            </a:extLst>
          </a:blip>
          <a:srcRect t="3587" b="4162"/>
          <a:stretch/>
        </p:blipFill>
        <p:spPr bwMode="auto">
          <a:xfrm>
            <a:off x="5314548" y="2485512"/>
            <a:ext cx="3014662" cy="415176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6224776" y="2204576"/>
            <a:ext cx="1179682" cy="276999"/>
          </a:xfrm>
          <a:prstGeom prst="rect">
            <a:avLst/>
          </a:prstGeom>
        </p:spPr>
        <p:txBody>
          <a:bodyPr wrap="none">
            <a:spAutoFit/>
          </a:bodyPr>
          <a:lstStyle/>
          <a:p>
            <a:pPr algn="ctr"/>
            <a:r>
              <a:rPr lang="en-GB" altLang="el-GR" sz="1200" dirty="0" smtClean="0">
                <a:solidFill>
                  <a:prstClr val="black"/>
                </a:solidFill>
                <a:latin typeface="Calibri"/>
                <a:hlinkClick r:id="rId7"/>
              </a:rPr>
              <a:t>openarchives.gr</a:t>
            </a:r>
            <a:endParaRPr lang="el-GR" alt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6793782" y="6429605"/>
            <a:ext cx="2133600" cy="365125"/>
          </a:xfrm>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1287896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a:spLocks noGrp="1"/>
          </p:cNvSpPr>
          <p:nvPr>
            <p:ph type="title"/>
          </p:nvPr>
        </p:nvSpPr>
        <p:spPr/>
        <p:txBody>
          <a:bodyPr/>
          <a:lstStyle/>
          <a:p>
            <a:pPr>
              <a:defRPr/>
            </a:pPr>
            <a:r>
              <a:rPr lang="el-GR" sz="4000" b="1" dirty="0" smtClean="0">
                <a:latin typeface="+mn-lt"/>
                <a:cs typeface="Arial" pitchFamily="34" charset="0"/>
              </a:rPr>
              <a:t>Νυφική ποδιά</a:t>
            </a:r>
            <a:endParaRPr lang="el-GR" sz="4000" b="1" dirty="0">
              <a:latin typeface="+mn-lt"/>
              <a:cs typeface="Arial" pitchFamily="34" charset="0"/>
            </a:endParaRPr>
          </a:p>
        </p:txBody>
      </p:sp>
      <p:sp>
        <p:nvSpPr>
          <p:cNvPr id="38914" name="2 - Θέση περιεχομένου"/>
          <p:cNvSpPr>
            <a:spLocks noGrp="1"/>
          </p:cNvSpPr>
          <p:nvPr>
            <p:ph idx="1"/>
          </p:nvPr>
        </p:nvSpPr>
        <p:spPr>
          <a:xfrm>
            <a:off x="395536" y="1124744"/>
            <a:ext cx="8496944" cy="5472608"/>
          </a:xfrm>
        </p:spPr>
        <p:txBody>
          <a:bodyPr>
            <a:noAutofit/>
          </a:bodyPr>
          <a:lstStyle/>
          <a:p>
            <a:pPr>
              <a:lnSpc>
                <a:spcPct val="120000"/>
              </a:lnSpc>
              <a:spcBef>
                <a:spcPts val="1200"/>
              </a:spcBef>
            </a:pPr>
            <a:r>
              <a:rPr lang="el-GR" altLang="el-GR" sz="2400" dirty="0" smtClean="0">
                <a:cs typeface="Arial" charset="0"/>
              </a:rPr>
              <a:t>H νυφική ποδιά, εκτός από την ιδιαίτερη διακόσμηση είχε πολλές φορές και ξεχωριστό σχήμα. </a:t>
            </a:r>
          </a:p>
          <a:p>
            <a:pPr>
              <a:lnSpc>
                <a:spcPct val="120000"/>
              </a:lnSpc>
              <a:spcBef>
                <a:spcPts val="1200"/>
              </a:spcBef>
            </a:pPr>
            <a:r>
              <a:rPr lang="el-GR" altLang="el-GR" sz="2400" dirty="0" smtClean="0">
                <a:cs typeface="Arial" charset="0"/>
              </a:rPr>
              <a:t>Οι ποδιές χωρίζονται σε τρεις κατηγορίες</a:t>
            </a:r>
            <a:r>
              <a:rPr lang="en-US" altLang="el-GR" sz="2400" dirty="0" smtClean="0">
                <a:cs typeface="Arial" charset="0"/>
              </a:rPr>
              <a:t> </a:t>
            </a:r>
            <a:r>
              <a:rPr lang="el-GR" altLang="el-GR" sz="2400" dirty="0" smtClean="0">
                <a:cs typeface="Arial" charset="0"/>
              </a:rPr>
              <a:t>:</a:t>
            </a:r>
          </a:p>
          <a:p>
            <a:pPr lvl="1">
              <a:lnSpc>
                <a:spcPct val="120000"/>
              </a:lnSpc>
              <a:spcBef>
                <a:spcPts val="1200"/>
              </a:spcBef>
            </a:pPr>
            <a:r>
              <a:rPr lang="el-GR" altLang="el-GR" sz="2400" dirty="0" smtClean="0">
                <a:cs typeface="Arial" charset="0"/>
              </a:rPr>
              <a:t>ποδιές μακρόστενες ραμμένες από ένα φάρδος υφάσματος</a:t>
            </a:r>
            <a:r>
              <a:rPr lang="en-US" altLang="el-GR" sz="2400" dirty="0" smtClean="0">
                <a:cs typeface="Arial" charset="0"/>
              </a:rPr>
              <a:t>,</a:t>
            </a:r>
            <a:endParaRPr lang="el-GR" altLang="el-GR" sz="2400" dirty="0" smtClean="0">
              <a:cs typeface="Arial" charset="0"/>
            </a:endParaRPr>
          </a:p>
          <a:p>
            <a:pPr lvl="1">
              <a:lnSpc>
                <a:spcPct val="120000"/>
              </a:lnSpc>
              <a:spcBef>
                <a:spcPts val="1200"/>
              </a:spcBef>
            </a:pPr>
            <a:r>
              <a:rPr lang="el-GR" altLang="el-GR" sz="2400" dirty="0" smtClean="0">
                <a:cs typeface="Arial" charset="0"/>
              </a:rPr>
              <a:t>ποδιές </a:t>
            </a:r>
            <a:r>
              <a:rPr lang="el-GR" altLang="el-GR" sz="2400" dirty="0" err="1" smtClean="0">
                <a:cs typeface="Arial" charset="0"/>
              </a:rPr>
              <a:t>τραπεζιόσχημες</a:t>
            </a:r>
            <a:r>
              <a:rPr lang="el-GR" altLang="el-GR" sz="2400" dirty="0" smtClean="0">
                <a:cs typeface="Arial" charset="0"/>
              </a:rPr>
              <a:t>, με ένα ή δυο κεντρικά μακρόστενα κομμάτια και από ένα </a:t>
            </a:r>
            <a:r>
              <a:rPr lang="el-GR" altLang="el-GR" sz="2400" i="1" dirty="0" err="1" smtClean="0">
                <a:cs typeface="Arial" charset="0"/>
              </a:rPr>
              <a:t>λαγκιόλι</a:t>
            </a:r>
            <a:r>
              <a:rPr lang="el-GR" altLang="el-GR" sz="2400" dirty="0" smtClean="0">
                <a:cs typeface="Arial" charset="0"/>
              </a:rPr>
              <a:t> (τρίγωνο ) δεξιά και αριστερά</a:t>
            </a:r>
            <a:r>
              <a:rPr lang="en-US" altLang="el-GR" sz="2400" dirty="0" smtClean="0">
                <a:cs typeface="Arial" charset="0"/>
              </a:rPr>
              <a:t>,</a:t>
            </a:r>
            <a:endParaRPr lang="el-GR" altLang="el-GR" sz="2400" dirty="0" smtClean="0">
              <a:cs typeface="Arial" charset="0"/>
            </a:endParaRPr>
          </a:p>
          <a:p>
            <a:pPr lvl="1">
              <a:lnSpc>
                <a:spcPct val="120000"/>
              </a:lnSpc>
              <a:spcBef>
                <a:spcPts val="1200"/>
              </a:spcBef>
            </a:pPr>
            <a:r>
              <a:rPr lang="el-GR" altLang="el-GR" sz="2400" dirty="0" smtClean="0">
                <a:cs typeface="Arial" charset="0"/>
              </a:rPr>
              <a:t>ποδιές μακρόστενες, ραμμένες από δυο φάρδη υφάσματος τοποθετημένα κατακόρυφα ή οριζόντια με ή χωρίς σούρα.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589701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Γιορτινή και νυφική </a:t>
            </a:r>
            <a:r>
              <a:rPr lang="el-GR" dirty="0" smtClean="0"/>
              <a:t>ποδιά</a:t>
            </a:r>
            <a:endParaRPr lang="el-GR" dirty="0"/>
          </a:p>
        </p:txBody>
      </p:sp>
      <p:sp>
        <p:nvSpPr>
          <p:cNvPr id="41987" name="3 - Ορθογώνιο"/>
          <p:cNvSpPr>
            <a:spLocks noChangeArrowheads="1"/>
          </p:cNvSpPr>
          <p:nvPr/>
        </p:nvSpPr>
        <p:spPr bwMode="auto">
          <a:xfrm>
            <a:off x="187251" y="5045056"/>
            <a:ext cx="4286250" cy="1323439"/>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Ποάλ, μάλλινη </a:t>
            </a:r>
            <a:r>
              <a:rPr lang="el-GR" sz="2000" dirty="0" err="1">
                <a:solidFill>
                  <a:prstClr val="white"/>
                </a:solidFill>
                <a:latin typeface="Calibri"/>
              </a:rPr>
              <a:t>χοντροϋφασμένη</a:t>
            </a:r>
            <a:r>
              <a:rPr lang="el-GR" sz="2000" dirty="0">
                <a:solidFill>
                  <a:prstClr val="white"/>
                </a:solidFill>
                <a:latin typeface="Calibri"/>
              </a:rPr>
              <a:t> ποδιά σε καφέ χρώμα, νυφικό και γιορτινό εξάρτημα της γυναικείας φορεσιάς των Βλάχων της Ανατολικής Μακεδονίας.</a:t>
            </a:r>
            <a:r>
              <a:rPr lang="en-GB" sz="2000" dirty="0">
                <a:solidFill>
                  <a:prstClr val="white"/>
                </a:solidFill>
                <a:latin typeface="Calibri"/>
                <a:hlinkClick r:id="rId2"/>
              </a:rPr>
              <a:t> </a:t>
            </a:r>
            <a:endParaRPr lang="el-GR" sz="2000" dirty="0">
              <a:solidFill>
                <a:prstClr val="white"/>
              </a:solidFill>
              <a:latin typeface="Calibri"/>
            </a:endParaRPr>
          </a:p>
        </p:txBody>
      </p:sp>
      <p:pic>
        <p:nvPicPr>
          <p:cNvPr id="39938" name="Picture 2" descr="http://www.lykeionellinidon.gr/lyceumdb/dbimages/12/12833/12833_0_md.jpg" title="Ποάλ, μάλλινη χοντροϋφασμένη ποδιά "/>
          <p:cNvPicPr>
            <a:picLocks noChangeAspect="1" noChangeArrowheads="1"/>
          </p:cNvPicPr>
          <p:nvPr/>
        </p:nvPicPr>
        <p:blipFill>
          <a:blip r:embed="rId3">
            <a:extLst>
              <a:ext uri="{28A0092B-C50C-407E-A947-70E740481C1C}">
                <a14:useLocalDpi xmlns:a14="http://schemas.microsoft.com/office/drawing/2010/main" val="0"/>
              </a:ext>
            </a:extLst>
          </a:blip>
          <a:srcRect t="13750" b="8749"/>
          <a:stretch>
            <a:fillRect/>
          </a:stretch>
        </p:blipFill>
        <p:spPr bwMode="auto">
          <a:xfrm>
            <a:off x="755576" y="1124744"/>
            <a:ext cx="3149600" cy="36433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740535" y="4768057"/>
            <a:ext cx="1179682" cy="276999"/>
          </a:xfrm>
          <a:prstGeom prst="rect">
            <a:avLst/>
          </a:prstGeom>
        </p:spPr>
        <p:txBody>
          <a:bodyPr wrap="none">
            <a:spAutoFit/>
          </a:bodyPr>
          <a:lstStyle/>
          <a:p>
            <a:pPr algn="ctr">
              <a:defRPr/>
            </a:pPr>
            <a:r>
              <a:rPr lang="en-GB" sz="1200" dirty="0" smtClean="0">
                <a:solidFill>
                  <a:prstClr val="black"/>
                </a:solidFill>
                <a:latin typeface="Calibri"/>
                <a:hlinkClick r:id="rId2"/>
              </a:rPr>
              <a:t>openarchives.gr</a:t>
            </a:r>
            <a:endParaRPr lang="el-GR" sz="1200" dirty="0">
              <a:solidFill>
                <a:prstClr val="black"/>
              </a:solidFill>
              <a:latin typeface="Calibri"/>
            </a:endParaRPr>
          </a:p>
        </p:txBody>
      </p:sp>
      <p:sp>
        <p:nvSpPr>
          <p:cNvPr id="41988" name="8 - Ορθογώνιο"/>
          <p:cNvSpPr>
            <a:spLocks noChangeArrowheads="1"/>
          </p:cNvSpPr>
          <p:nvPr/>
        </p:nvSpPr>
        <p:spPr bwMode="auto">
          <a:xfrm>
            <a:off x="4473501" y="1124744"/>
            <a:ext cx="4490987" cy="1261884"/>
          </a:xfrm>
          <a:prstGeom prst="rect">
            <a:avLst/>
          </a:prstGeom>
          <a:solidFill>
            <a:schemeClr val="accent4">
              <a:lumMod val="75000"/>
            </a:schemeClr>
          </a:solidFill>
          <a:ln w="9525">
            <a:noFill/>
            <a:miter lim="800000"/>
            <a:headEnd/>
            <a:tailEnd/>
          </a:ln>
        </p:spPr>
        <p:txBody>
          <a:bodyPr wrap="square">
            <a:spAutoFit/>
          </a:bodyPr>
          <a:lstStyle/>
          <a:p>
            <a:pPr>
              <a:defRPr/>
            </a:pPr>
            <a:r>
              <a:rPr lang="el-GR" sz="1900" dirty="0">
                <a:solidFill>
                  <a:prstClr val="white"/>
                </a:solidFill>
                <a:latin typeface="Calibri"/>
              </a:rPr>
              <a:t>Καραγκούνικη νυφική ποδιά από βυσσινί τσόχα, πλούσια στολισμένη με ασημένια και χρυσά γαϊτάνια με ελάχιστες χρωματιστές μεταξωτές κλωστές. </a:t>
            </a:r>
          </a:p>
        </p:txBody>
      </p:sp>
      <p:pic>
        <p:nvPicPr>
          <p:cNvPr id="39941" name="Picture 7" descr="http://www.lykeionellinidon.gr/lyceumdb/dbimages/10/1038-2,%ce%b2/1038-2,%ce%b2_0_md.jpg" title="Καραγκούνικη νυφική ποδιά από βυσσινί τσόχα"/>
          <p:cNvPicPr>
            <a:picLocks noChangeAspect="1" noChangeArrowheads="1"/>
          </p:cNvPicPr>
          <p:nvPr/>
        </p:nvPicPr>
        <p:blipFill>
          <a:blip r:embed="rId4">
            <a:extLst>
              <a:ext uri="{28A0092B-C50C-407E-A947-70E740481C1C}">
                <a14:useLocalDpi xmlns:a14="http://schemas.microsoft.com/office/drawing/2010/main" val="0"/>
              </a:ext>
            </a:extLst>
          </a:blip>
          <a:srcRect l="4204" t="4225" r="5402" b="7042"/>
          <a:stretch>
            <a:fillRect/>
          </a:stretch>
        </p:blipFill>
        <p:spPr bwMode="auto">
          <a:xfrm>
            <a:off x="5305325" y="2650839"/>
            <a:ext cx="2827338" cy="41433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1990" name="6 - Ορθογώνιο"/>
          <p:cNvSpPr>
            <a:spLocks noChangeArrowheads="1"/>
          </p:cNvSpPr>
          <p:nvPr/>
        </p:nvSpPr>
        <p:spPr bwMode="auto">
          <a:xfrm>
            <a:off x="6129153" y="2371579"/>
            <a:ext cx="1179682" cy="276999"/>
          </a:xfrm>
          <a:prstGeom prst="rect">
            <a:avLst/>
          </a:prstGeom>
          <a:noFill/>
          <a:ln w="9525">
            <a:noFill/>
            <a:miter lim="800000"/>
            <a:headEnd/>
            <a:tailEnd/>
          </a:ln>
        </p:spPr>
        <p:txBody>
          <a:bodyPr wrap="none">
            <a:spAutoFit/>
          </a:bodyPr>
          <a:lstStyle/>
          <a:p>
            <a:pPr algn="ctr">
              <a:defRPr/>
            </a:pPr>
            <a:r>
              <a:rPr lang="en-GB" sz="1200" dirty="0" smtClean="0">
                <a:solidFill>
                  <a:prstClr val="black"/>
                </a:solidFill>
                <a:latin typeface="Calibri"/>
                <a:hlinkClick r:id="rId5"/>
              </a:rPr>
              <a:t>openarchives.gr</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a:xfrm>
            <a:off x="6748120" y="6368495"/>
            <a:ext cx="2133600" cy="365125"/>
          </a:xfrm>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25356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Τα εσώρουχα</a:t>
            </a:r>
            <a:endParaRPr lang="el-GR" sz="4000" b="1" dirty="0">
              <a:latin typeface="+mn-lt"/>
              <a:cs typeface="Arial" pitchFamily="34" charset="0"/>
            </a:endParaRPr>
          </a:p>
        </p:txBody>
      </p:sp>
      <p:sp>
        <p:nvSpPr>
          <p:cNvPr id="40963" name="2 - Θέση περιεχομένου"/>
          <p:cNvSpPr>
            <a:spLocks noGrp="1"/>
          </p:cNvSpPr>
          <p:nvPr>
            <p:ph idx="1"/>
          </p:nvPr>
        </p:nvSpPr>
        <p:spPr>
          <a:xfrm>
            <a:off x="539552" y="1340768"/>
            <a:ext cx="8003232" cy="5040560"/>
          </a:xfrm>
        </p:spPr>
        <p:txBody>
          <a:bodyPr/>
          <a:lstStyle/>
          <a:p>
            <a:pPr>
              <a:lnSpc>
                <a:spcPct val="120000"/>
              </a:lnSpc>
              <a:spcBef>
                <a:spcPts val="1200"/>
              </a:spcBef>
            </a:pPr>
            <a:r>
              <a:rPr lang="el-GR" altLang="el-GR" sz="2400" dirty="0" smtClean="0">
                <a:cs typeface="Arial" charset="0"/>
              </a:rPr>
              <a:t>Οι περισσότερες γυναικείες φορεσιές δεν έχουν εσώρουχα. Το πουκάμισο φοριόταν κατάσαρκα. Πολλές όμως από τις φορεσιές του βορειοελλαδικού χώρου είχαν για εσώρουχα τη </a:t>
            </a:r>
            <a:r>
              <a:rPr lang="el-GR" altLang="el-GR" sz="2400" b="1" dirty="0" smtClean="0">
                <a:cs typeface="Arial" charset="0"/>
              </a:rPr>
              <a:t>φανέλα</a:t>
            </a:r>
            <a:r>
              <a:rPr lang="el-GR" altLang="el-GR" sz="2400" i="1" dirty="0" smtClean="0">
                <a:cs typeface="Arial" charset="0"/>
              </a:rPr>
              <a:t>, </a:t>
            </a:r>
            <a:r>
              <a:rPr lang="el-GR" altLang="el-GR" sz="2400" dirty="0" smtClean="0">
                <a:cs typeface="Arial" charset="0"/>
              </a:rPr>
              <a:t>το </a:t>
            </a:r>
            <a:r>
              <a:rPr lang="el-GR" altLang="el-GR" sz="2400" b="1" dirty="0" err="1" smtClean="0">
                <a:cs typeface="Arial" charset="0"/>
              </a:rPr>
              <a:t>κατασάρκι</a:t>
            </a:r>
            <a:r>
              <a:rPr lang="el-GR" altLang="el-GR" sz="2400" b="1" dirty="0" smtClean="0">
                <a:cs typeface="Arial" charset="0"/>
              </a:rPr>
              <a:t> </a:t>
            </a:r>
            <a:r>
              <a:rPr lang="el-GR" altLang="el-GR" sz="2400" dirty="0" smtClean="0">
                <a:cs typeface="Arial" charset="0"/>
              </a:rPr>
              <a:t>και τη </a:t>
            </a:r>
            <a:r>
              <a:rPr lang="el-GR" altLang="el-GR" sz="2400" b="1" dirty="0" err="1" smtClean="0">
                <a:cs typeface="Arial" charset="0"/>
              </a:rPr>
              <a:t>βράκα</a:t>
            </a:r>
            <a:r>
              <a:rPr lang="el-GR" altLang="el-GR" sz="2400" b="1" dirty="0" smtClean="0">
                <a:cs typeface="Arial" charset="0"/>
              </a:rPr>
              <a:t> </a:t>
            </a:r>
            <a:r>
              <a:rPr lang="el-GR" altLang="el-GR" sz="2400" dirty="0" smtClean="0">
                <a:cs typeface="Arial" charset="0"/>
              </a:rPr>
              <a:t>ή</a:t>
            </a:r>
            <a:r>
              <a:rPr lang="el-GR" altLang="el-GR" sz="2400" i="1" dirty="0" smtClean="0">
                <a:cs typeface="Arial" charset="0"/>
              </a:rPr>
              <a:t> </a:t>
            </a:r>
            <a:r>
              <a:rPr lang="el-GR" altLang="el-GR" sz="2400" dirty="0" smtClean="0">
                <a:cs typeface="Arial" charset="0"/>
              </a:rPr>
              <a:t>το</a:t>
            </a:r>
            <a:r>
              <a:rPr lang="el-GR" altLang="el-GR" sz="2400" b="1" i="1" dirty="0" smtClean="0">
                <a:cs typeface="Arial" charset="0"/>
              </a:rPr>
              <a:t> </a:t>
            </a:r>
            <a:r>
              <a:rPr lang="el-GR" altLang="el-GR" sz="2400" b="1" dirty="0" err="1" smtClean="0">
                <a:cs typeface="Arial" charset="0"/>
              </a:rPr>
              <a:t>βρακί</a:t>
            </a:r>
            <a:r>
              <a:rPr lang="el-GR" altLang="el-GR" sz="2400" i="1" dirty="0" smtClean="0">
                <a:cs typeface="Arial" charset="0"/>
              </a:rPr>
              <a:t>. </a:t>
            </a:r>
            <a:r>
              <a:rPr lang="el-GR" altLang="el-GR" sz="2400" dirty="0" smtClean="0">
                <a:cs typeface="Arial" charset="0"/>
              </a:rPr>
              <a:t>Οι γυναίκες συνήθιζαν να διακοσμούν αυτά τα δυο εσώρουχα στα σημεία που όπου φαίνονταν, δηλαδή στον καρπό και στον αστράγαλο ή το γόνατο.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367522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lstStyle/>
          <a:p>
            <a:pPr eaLnBrk="1" hangingPunct="1">
              <a:defRPr/>
            </a:pPr>
            <a:r>
              <a:rPr lang="el-GR" sz="4000" b="1" dirty="0" smtClean="0">
                <a:latin typeface="+mn-lt"/>
              </a:rPr>
              <a:t>Ο ρόλος της ενδυμασίας </a:t>
            </a:r>
            <a:r>
              <a:rPr lang="el-GR" sz="3200" b="0" dirty="0" smtClean="0">
                <a:latin typeface="+mn-lt"/>
              </a:rPr>
              <a:t>(2 από 2)</a:t>
            </a:r>
          </a:p>
        </p:txBody>
      </p:sp>
      <p:sp>
        <p:nvSpPr>
          <p:cNvPr id="5122" name="2 - Θέση περιεχομένου"/>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Σε ορισμένες περιπτώσεις τα ρούχα φανερώνουν το επάγγελμα ενός ατόμου, όπως συμβαίνει με τις στολές των στρατιωτικών.</a:t>
            </a:r>
          </a:p>
          <a:p>
            <a:pPr eaLnBrk="1" hangingPunct="1">
              <a:lnSpc>
                <a:spcPct val="120000"/>
              </a:lnSpc>
              <a:spcBef>
                <a:spcPts val="1200"/>
              </a:spcBef>
            </a:pPr>
            <a:r>
              <a:rPr lang="el-GR" altLang="el-GR" sz="2400" dirty="0" smtClean="0">
                <a:cs typeface="Arial" charset="0"/>
              </a:rPr>
              <a:t>Άλλοτε, πάλι, δείχνει την οικογενειακή κατάσταση. Έτσι, στο παρελθόν, σε διάφορες κοινωνίες, οι χήρες φορούσαν μαύρα ρούχα και κάλυπταν τα μαλλιά τους με μαντήλι. </a:t>
            </a:r>
          </a:p>
          <a:p>
            <a:pPr eaLnBrk="1" hangingPunct="1">
              <a:lnSpc>
                <a:spcPct val="120000"/>
              </a:lnSpc>
              <a:spcBef>
                <a:spcPts val="1200"/>
              </a:spcBef>
            </a:pPr>
            <a:r>
              <a:rPr lang="el-GR" altLang="el-GR" sz="2400" dirty="0" smtClean="0">
                <a:cs typeface="Arial" charset="0"/>
              </a:rPr>
              <a:t>Άλλες φορές η ενδυμασία δηλώνει την εθνικότητα (π.χ. οι χαρακτηριστικές εθνικές ενδυμασίες), τη θρησκεία (π.χ. το μαντήλι που καλύπτει συχνά το πρόσωπο των μουσουλμάνων γυναικών).</a:t>
            </a:r>
          </a:p>
          <a:p>
            <a:pPr eaLnBrk="1" hangingPunct="1">
              <a:lnSpc>
                <a:spcPct val="120000"/>
              </a:lnSpc>
              <a:spcBef>
                <a:spcPts val="1200"/>
              </a:spcBef>
            </a:pPr>
            <a:endParaRPr lang="el-GR" altLang="el-GR" sz="20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033322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p:txBody>
          <a:bodyPr/>
          <a:lstStyle/>
          <a:p>
            <a:pPr>
              <a:defRPr/>
            </a:pPr>
            <a:r>
              <a:rPr lang="el-GR" sz="4000" b="1" dirty="0" smtClean="0">
                <a:latin typeface="+mn-lt"/>
                <a:cs typeface="Arial" pitchFamily="34" charset="0"/>
              </a:rPr>
              <a:t>Είδη εσωρούχων</a:t>
            </a:r>
            <a:endParaRPr lang="el-GR" sz="4000" b="1" dirty="0">
              <a:latin typeface="+mn-lt"/>
              <a:cs typeface="Arial" pitchFamily="34" charset="0"/>
            </a:endParaRPr>
          </a:p>
        </p:txBody>
      </p:sp>
      <p:sp>
        <p:nvSpPr>
          <p:cNvPr id="44036" name="7 - Ορθογώνιο"/>
          <p:cNvSpPr>
            <a:spLocks noChangeArrowheads="1"/>
          </p:cNvSpPr>
          <p:nvPr/>
        </p:nvSpPr>
        <p:spPr bwMode="auto">
          <a:xfrm>
            <a:off x="342990" y="4742660"/>
            <a:ext cx="2212786" cy="2031325"/>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Μισοφόρι </a:t>
            </a:r>
            <a:r>
              <a:rPr lang="el-GR" dirty="0" err="1">
                <a:solidFill>
                  <a:prstClr val="white"/>
                </a:solidFill>
                <a:latin typeface="Calibri"/>
              </a:rPr>
              <a:t>μεταξοβάμβακο</a:t>
            </a:r>
            <a:r>
              <a:rPr lang="el-GR" dirty="0">
                <a:solidFill>
                  <a:prstClr val="white"/>
                </a:solidFill>
                <a:latin typeface="Calibri"/>
              </a:rPr>
              <a:t> στο φυσικό χρώμα του μεταξιού, εξάρτημα της γυναικείας ψαριανής ενδυμασίας</a:t>
            </a:r>
            <a:r>
              <a:rPr lang="el-GR" dirty="0" smtClean="0">
                <a:solidFill>
                  <a:prstClr val="white"/>
                </a:solidFill>
                <a:latin typeface="Calibri"/>
              </a:rPr>
              <a:t>.</a:t>
            </a:r>
            <a:endParaRPr lang="el-GR" dirty="0">
              <a:solidFill>
                <a:prstClr val="white"/>
              </a:solidFill>
              <a:latin typeface="Calibri"/>
            </a:endParaRPr>
          </a:p>
        </p:txBody>
      </p:sp>
      <p:pic>
        <p:nvPicPr>
          <p:cNvPr id="41991" name="Picture 9" descr="http://www.lykeionellinidon.gr/lyceumdb/dbimages/78/781-1,%ce%b4/781-1,%ce%b4_0_md.jpg" title="Μισοφόρι μεταξοβάμβακο στο φυσικό χρώμα του μεταξιο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90" y="1196752"/>
            <a:ext cx="2212786" cy="330242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816121" y="4498982"/>
            <a:ext cx="1179682" cy="276999"/>
          </a:xfrm>
          <a:prstGeom prst="rect">
            <a:avLst/>
          </a:prstGeom>
        </p:spPr>
        <p:txBody>
          <a:bodyPr wrap="none">
            <a:spAutoFit/>
          </a:bodyPr>
          <a:lstStyle/>
          <a:p>
            <a:pPr algn="ctr">
              <a:defRPr/>
            </a:pPr>
            <a:r>
              <a:rPr lang="en-GB" sz="1200" dirty="0" smtClean="0">
                <a:solidFill>
                  <a:prstClr val="black"/>
                </a:solidFill>
                <a:latin typeface="Calibri"/>
                <a:hlinkClick r:id="rId3"/>
              </a:rPr>
              <a:t>openarchives.gr</a:t>
            </a:r>
            <a:endParaRPr lang="el-GR" sz="1200" dirty="0">
              <a:solidFill>
                <a:prstClr val="black"/>
              </a:solidFill>
              <a:latin typeface="Calibri"/>
            </a:endParaRPr>
          </a:p>
        </p:txBody>
      </p:sp>
      <p:sp>
        <p:nvSpPr>
          <p:cNvPr id="44035" name="6 - Ορθογώνιο"/>
          <p:cNvSpPr>
            <a:spLocks noChangeArrowheads="1"/>
          </p:cNvSpPr>
          <p:nvPr/>
        </p:nvSpPr>
        <p:spPr bwMode="auto">
          <a:xfrm>
            <a:off x="2699792" y="1196751"/>
            <a:ext cx="3411538" cy="923330"/>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Λευκή βαμβακερή υφαντή φανέλα με πρόσθετα πλεχτά μανίκια, Φλώρινα.</a:t>
            </a:r>
            <a:r>
              <a:rPr lang="en-GB" dirty="0">
                <a:solidFill>
                  <a:prstClr val="white"/>
                </a:solidFill>
                <a:latin typeface="Calibri"/>
                <a:hlinkClick r:id="rId4"/>
              </a:rPr>
              <a:t> </a:t>
            </a:r>
            <a:endParaRPr lang="el-GR" dirty="0">
              <a:solidFill>
                <a:prstClr val="white"/>
              </a:solidFill>
              <a:latin typeface="Calibri"/>
            </a:endParaRPr>
          </a:p>
        </p:txBody>
      </p:sp>
      <p:pic>
        <p:nvPicPr>
          <p:cNvPr id="41986" name="Picture 6" descr="http://www.lykeionellinidon.gr/lyceumdb/dbimages/13/13069/13069_0_md.jpg" title="Λευκή βαμβακερή υφαντή φανέλ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213180"/>
            <a:ext cx="3411538"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883967" y="4498982"/>
            <a:ext cx="1179682" cy="276999"/>
          </a:xfrm>
          <a:prstGeom prst="rect">
            <a:avLst/>
          </a:prstGeom>
        </p:spPr>
        <p:txBody>
          <a:bodyPr wrap="none">
            <a:spAutoFit/>
          </a:bodyPr>
          <a:lstStyle/>
          <a:p>
            <a:pPr algn="ctr">
              <a:defRPr/>
            </a:pPr>
            <a:r>
              <a:rPr lang="en-GB" sz="1200" dirty="0" smtClean="0">
                <a:solidFill>
                  <a:prstClr val="black"/>
                </a:solidFill>
                <a:latin typeface="Calibri"/>
                <a:hlinkClick r:id="rId4"/>
              </a:rPr>
              <a:t>openarchives.gr</a:t>
            </a:r>
            <a:endParaRPr lang="el-GR" sz="1200" dirty="0">
              <a:solidFill>
                <a:prstClr val="black"/>
              </a:solidFill>
              <a:latin typeface="Calibri"/>
            </a:endParaRPr>
          </a:p>
        </p:txBody>
      </p:sp>
      <p:sp>
        <p:nvSpPr>
          <p:cNvPr id="44038" name="10 - Ορθογώνιο"/>
          <p:cNvSpPr>
            <a:spLocks noChangeArrowheads="1"/>
          </p:cNvSpPr>
          <p:nvPr/>
        </p:nvSpPr>
        <p:spPr bwMode="auto">
          <a:xfrm>
            <a:off x="6253522" y="4742660"/>
            <a:ext cx="2450995" cy="1477328"/>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Γυναικείο χασεδένιο εσώρουχο, ένα είδος στηθόδεσμου που φοριόταν μόνον από τις παντρεμένες, Λευκάδα.</a:t>
            </a:r>
            <a:r>
              <a:rPr lang="en-GB" dirty="0">
                <a:solidFill>
                  <a:prstClr val="white"/>
                </a:solidFill>
                <a:latin typeface="Calibri"/>
                <a:hlinkClick r:id="rId6"/>
              </a:rPr>
              <a:t> </a:t>
            </a:r>
            <a:endParaRPr lang="el-GR" dirty="0">
              <a:solidFill>
                <a:prstClr val="white"/>
              </a:solidFill>
              <a:latin typeface="Calibri"/>
            </a:endParaRPr>
          </a:p>
        </p:txBody>
      </p:sp>
      <p:pic>
        <p:nvPicPr>
          <p:cNvPr id="41989" name="Picture 10" descr="http://www.lykeionellinidon.gr/lyceumdb/dbimages/14/14045/14045_0_md.jpg" title="Γυναικείο χασεδένιο εσώρουχο"/>
          <p:cNvPicPr>
            <a:picLocks noChangeAspect="1" noChangeArrowheads="1"/>
          </p:cNvPicPr>
          <p:nvPr/>
        </p:nvPicPr>
        <p:blipFill>
          <a:blip r:embed="rId7">
            <a:extLst>
              <a:ext uri="{28A0092B-C50C-407E-A947-70E740481C1C}">
                <a14:useLocalDpi xmlns:a14="http://schemas.microsoft.com/office/drawing/2010/main" val="0"/>
              </a:ext>
            </a:extLst>
          </a:blip>
          <a:srcRect t="16251" b="4999"/>
          <a:stretch>
            <a:fillRect/>
          </a:stretch>
        </p:blipFill>
        <p:spPr bwMode="auto">
          <a:xfrm>
            <a:off x="6253522" y="1196752"/>
            <a:ext cx="2450995" cy="330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6889178" y="4498982"/>
            <a:ext cx="1179682" cy="276999"/>
          </a:xfrm>
          <a:prstGeom prst="rect">
            <a:avLst/>
          </a:prstGeom>
        </p:spPr>
        <p:txBody>
          <a:bodyPr wrap="none">
            <a:spAutoFit/>
          </a:bodyPr>
          <a:lstStyle/>
          <a:p>
            <a:pPr algn="ctr">
              <a:defRPr/>
            </a:pPr>
            <a:r>
              <a:rPr lang="en-GB" sz="1200" dirty="0" smtClean="0">
                <a:solidFill>
                  <a:prstClr val="black"/>
                </a:solidFill>
                <a:latin typeface="Calibri"/>
                <a:hlinkClick r:id="rId6"/>
              </a:rPr>
              <a:t>openarchives.gr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6616020" y="6423584"/>
            <a:ext cx="2133600" cy="365125"/>
          </a:xfrm>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834468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Τα </a:t>
            </a:r>
            <a:r>
              <a:rPr lang="el-GR" sz="4000" b="1" dirty="0" err="1" smtClean="0">
                <a:latin typeface="+mn-lt"/>
                <a:cs typeface="Arial" pitchFamily="34" charset="0"/>
              </a:rPr>
              <a:t>κεφαλοδέματα</a:t>
            </a:r>
            <a:endParaRPr lang="el-GR" sz="4000" b="1" dirty="0">
              <a:latin typeface="+mn-lt"/>
              <a:cs typeface="Arial" pitchFamily="34" charset="0"/>
            </a:endParaRPr>
          </a:p>
        </p:txBody>
      </p:sp>
      <p:sp>
        <p:nvSpPr>
          <p:cNvPr id="43011" name="2 - Θέση περιεχομένου"/>
          <p:cNvSpPr>
            <a:spLocks noGrp="1"/>
          </p:cNvSpPr>
          <p:nvPr>
            <p:ph idx="1"/>
          </p:nvPr>
        </p:nvSpPr>
        <p:spPr>
          <a:xfrm>
            <a:off x="457200" y="1196752"/>
            <a:ext cx="8363272" cy="5400600"/>
          </a:xfrm>
        </p:spPr>
        <p:txBody>
          <a:bodyPr>
            <a:normAutofit lnSpcReduction="10000"/>
          </a:bodyPr>
          <a:lstStyle/>
          <a:p>
            <a:pPr>
              <a:lnSpc>
                <a:spcPct val="114000"/>
              </a:lnSpc>
              <a:spcBef>
                <a:spcPts val="1200"/>
              </a:spcBef>
            </a:pPr>
            <a:r>
              <a:rPr lang="el-GR" altLang="el-GR" sz="2400" dirty="0" smtClean="0">
                <a:cs typeface="Arial" charset="0"/>
              </a:rPr>
              <a:t>Κυρίως νυφικά - συχνά σύμβολα αποτροπής και γονιμότητας κλπ - που διευθετούνται με ξεχωριστή πάντα προσοχή, συνήθως από γυναίκες που η κοινότητα θεωρεί ειδικές.</a:t>
            </a:r>
          </a:p>
          <a:p>
            <a:pPr>
              <a:lnSpc>
                <a:spcPct val="114000"/>
              </a:lnSpc>
              <a:spcBef>
                <a:spcPts val="1200"/>
              </a:spcBef>
            </a:pPr>
            <a:r>
              <a:rPr lang="el-GR" altLang="el-GR" sz="2400" dirty="0" smtClean="0">
                <a:cs typeface="Arial" charset="0"/>
              </a:rPr>
              <a:t>Τα </a:t>
            </a:r>
            <a:r>
              <a:rPr lang="el-GR" altLang="el-GR" sz="2400" dirty="0" err="1" smtClean="0">
                <a:cs typeface="Arial" charset="0"/>
              </a:rPr>
              <a:t>κεφαλοδέματα</a:t>
            </a:r>
            <a:r>
              <a:rPr lang="el-GR" altLang="el-GR" sz="2400" dirty="0" smtClean="0">
                <a:cs typeface="Arial" charset="0"/>
              </a:rPr>
              <a:t> χωρίζονται σε δυο μεγάλες ομάδες: σε εκείνα που τα χαρακτηρίζει η </a:t>
            </a:r>
            <a:r>
              <a:rPr lang="el-GR" altLang="el-GR" sz="2400" i="1" dirty="0" smtClean="0">
                <a:cs typeface="Arial" charset="0"/>
              </a:rPr>
              <a:t>μπόλια </a:t>
            </a:r>
            <a:r>
              <a:rPr lang="el-GR" altLang="el-GR" sz="2400" dirty="0" smtClean="0">
                <a:cs typeface="Arial" charset="0"/>
              </a:rPr>
              <a:t>(είδος εσάρπας) και σε εκείνα που τα χαρακτηρίζει το μαντήλι.</a:t>
            </a:r>
          </a:p>
          <a:p>
            <a:pPr lvl="1">
              <a:lnSpc>
                <a:spcPct val="114000"/>
              </a:lnSpc>
              <a:spcBef>
                <a:spcPts val="1200"/>
              </a:spcBef>
            </a:pPr>
            <a:r>
              <a:rPr lang="el-GR" altLang="el-GR" sz="2400" dirty="0" smtClean="0">
                <a:cs typeface="Arial" charset="0"/>
              </a:rPr>
              <a:t>H μπόλια, είναι αυτοτελής λωρίδα μεταξωτού υφάσματος, σε ποικίλα μήκη και φάρδη</a:t>
            </a:r>
            <a:r>
              <a:rPr lang="en-US" altLang="el-GR" sz="2400" dirty="0">
                <a:cs typeface="Arial" charset="0"/>
              </a:rPr>
              <a:t>,</a:t>
            </a:r>
            <a:endParaRPr lang="el-GR" altLang="el-GR" sz="2400" dirty="0" smtClean="0">
              <a:cs typeface="Arial" charset="0"/>
            </a:endParaRPr>
          </a:p>
          <a:p>
            <a:pPr lvl="1">
              <a:lnSpc>
                <a:spcPct val="114000"/>
              </a:lnSpc>
              <a:spcBef>
                <a:spcPts val="1200"/>
              </a:spcBef>
            </a:pPr>
            <a:r>
              <a:rPr lang="el-GR" altLang="el-GR" sz="2400" dirty="0" smtClean="0">
                <a:cs typeface="Arial" charset="0"/>
              </a:rPr>
              <a:t>Το μαντήλι είναι αυτοτελές, τετράγωνο κομμάτι υφάσματος</a:t>
            </a:r>
            <a:r>
              <a:rPr lang="en-US" altLang="el-GR" sz="2400" dirty="0">
                <a:cs typeface="Arial" charset="0"/>
              </a:rPr>
              <a:t>,</a:t>
            </a:r>
            <a:endParaRPr lang="el-GR" altLang="el-GR" sz="2400" dirty="0" smtClean="0">
              <a:cs typeface="Arial" charset="0"/>
            </a:endParaRPr>
          </a:p>
          <a:p>
            <a:pPr lvl="1">
              <a:lnSpc>
                <a:spcPct val="114000"/>
              </a:lnSpc>
              <a:spcBef>
                <a:spcPts val="1200"/>
              </a:spcBef>
            </a:pPr>
            <a:r>
              <a:rPr lang="el-GR" altLang="el-GR" sz="2400" dirty="0" smtClean="0">
                <a:cs typeface="Arial" charset="0"/>
              </a:rPr>
              <a:t>Ξεχωριστή κατηγορία αποτελούν οι νυφικοί κεφαλόδεσμοι, οι οποίοι είναι πλούσιοι και περίτεχνοι</a:t>
            </a:r>
            <a:r>
              <a:rPr lang="el-GR" altLang="el-GR" sz="2000" dirty="0" smtClean="0">
                <a:cs typeface="Arial" charset="0"/>
              </a:rPr>
              <a:t>.</a:t>
            </a:r>
          </a:p>
          <a:p>
            <a:pPr>
              <a:lnSpc>
                <a:spcPct val="114000"/>
              </a:lnSpc>
              <a:spcBef>
                <a:spcPts val="1200"/>
              </a:spcBef>
            </a:pPr>
            <a:endParaRPr lang="el-GR" altLang="el-GR" sz="28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1375830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cs typeface="Arial" pitchFamily="34" charset="0"/>
              </a:rPr>
              <a:t>Μπόλια και μαντήλι</a:t>
            </a:r>
            <a:endParaRPr lang="el-GR" sz="4000" b="1" dirty="0">
              <a:latin typeface="+mn-lt"/>
              <a:cs typeface="Arial" pitchFamily="34" charset="0"/>
            </a:endParaRPr>
          </a:p>
        </p:txBody>
      </p:sp>
      <p:sp>
        <p:nvSpPr>
          <p:cNvPr id="46082" name="2 - Ορθογώνιο"/>
          <p:cNvSpPr>
            <a:spLocks noChangeArrowheads="1"/>
          </p:cNvSpPr>
          <p:nvPr/>
        </p:nvSpPr>
        <p:spPr bwMode="auto">
          <a:xfrm>
            <a:off x="324587" y="5096936"/>
            <a:ext cx="4535446" cy="1261884"/>
          </a:xfrm>
          <a:prstGeom prst="rect">
            <a:avLst/>
          </a:prstGeom>
          <a:solidFill>
            <a:schemeClr val="accent4">
              <a:lumMod val="75000"/>
            </a:schemeClr>
          </a:solidFill>
          <a:ln w="9525">
            <a:noFill/>
            <a:miter lim="800000"/>
            <a:headEnd/>
            <a:tailEnd/>
          </a:ln>
        </p:spPr>
        <p:txBody>
          <a:bodyPr wrap="square">
            <a:spAutoFit/>
          </a:bodyPr>
          <a:lstStyle/>
          <a:p>
            <a:pPr>
              <a:defRPr/>
            </a:pPr>
            <a:r>
              <a:rPr lang="el-GR" sz="1900" dirty="0">
                <a:solidFill>
                  <a:prstClr val="white"/>
                </a:solidFill>
                <a:latin typeface="Calibri"/>
              </a:rPr>
              <a:t>Μπόλια, ολομέταξη εσάρπα με </a:t>
            </a:r>
            <a:r>
              <a:rPr lang="el-GR" sz="1900" dirty="0" err="1">
                <a:solidFill>
                  <a:prstClr val="white"/>
                </a:solidFill>
                <a:latin typeface="Calibri"/>
              </a:rPr>
              <a:t>ενυφασμένο</a:t>
            </a:r>
            <a:r>
              <a:rPr lang="el-GR" sz="1900" dirty="0">
                <a:solidFill>
                  <a:prstClr val="white"/>
                </a:solidFill>
                <a:latin typeface="Calibri"/>
              </a:rPr>
              <a:t> γραμμικό διάκοσμο. Αποτελεί εξάρτημα του </a:t>
            </a:r>
            <a:r>
              <a:rPr lang="el-GR" sz="1900" dirty="0" err="1">
                <a:solidFill>
                  <a:prstClr val="white"/>
                </a:solidFill>
                <a:latin typeface="Calibri"/>
              </a:rPr>
              <a:t>κεφαλοκαλύμματος</a:t>
            </a:r>
            <a:r>
              <a:rPr lang="el-GR" sz="1900" dirty="0">
                <a:solidFill>
                  <a:prstClr val="white"/>
                </a:solidFill>
                <a:latin typeface="Calibri"/>
              </a:rPr>
              <a:t> της γυναικείας φορεσιάς της Σαλαμίνας.  </a:t>
            </a:r>
          </a:p>
        </p:txBody>
      </p:sp>
      <p:pic>
        <p:nvPicPr>
          <p:cNvPr id="44035" name="Picture 2" descr="http://www.lykeionellinidon.gr/lyceumdb/dbimages/13/13159/13159_0_md.jpg" title="Μπόλια, ολομέταξη εσάρπ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86" y="1146511"/>
            <a:ext cx="2493906" cy="37226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818492" y="4587075"/>
            <a:ext cx="1179682" cy="276999"/>
          </a:xfrm>
          <a:prstGeom prst="rect">
            <a:avLst/>
          </a:prstGeom>
        </p:spPr>
        <p:txBody>
          <a:bodyPr wrap="none">
            <a:spAutoFit/>
          </a:bodyPr>
          <a:lstStyle/>
          <a:p>
            <a:pPr algn="ctr">
              <a:defRPr/>
            </a:pPr>
            <a:r>
              <a:rPr lang="en-GB" sz="1200" dirty="0" smtClean="0">
                <a:solidFill>
                  <a:prstClr val="black"/>
                </a:solidFill>
                <a:latin typeface="Calibri"/>
                <a:hlinkClick r:id="rId3"/>
              </a:rPr>
              <a:t>openarchives.gr</a:t>
            </a:r>
            <a:endParaRPr lang="el-GR" sz="1200" dirty="0">
              <a:solidFill>
                <a:prstClr val="black"/>
              </a:solidFill>
              <a:latin typeface="Calibri"/>
            </a:endParaRPr>
          </a:p>
        </p:txBody>
      </p:sp>
      <p:sp>
        <p:nvSpPr>
          <p:cNvPr id="46085" name="7 - Ορθογώνιο"/>
          <p:cNvSpPr>
            <a:spLocks noChangeArrowheads="1"/>
          </p:cNvSpPr>
          <p:nvPr/>
        </p:nvSpPr>
        <p:spPr bwMode="auto">
          <a:xfrm>
            <a:off x="3347864" y="1146511"/>
            <a:ext cx="5579283" cy="969496"/>
          </a:xfrm>
          <a:prstGeom prst="rect">
            <a:avLst/>
          </a:prstGeom>
          <a:solidFill>
            <a:schemeClr val="accent4">
              <a:lumMod val="75000"/>
            </a:schemeClr>
          </a:solidFill>
          <a:ln w="9525">
            <a:noFill/>
            <a:miter lim="800000"/>
            <a:headEnd/>
            <a:tailEnd/>
          </a:ln>
        </p:spPr>
        <p:txBody>
          <a:bodyPr wrap="square">
            <a:spAutoFit/>
          </a:bodyPr>
          <a:lstStyle/>
          <a:p>
            <a:pPr>
              <a:defRPr/>
            </a:pPr>
            <a:r>
              <a:rPr lang="el-GR" sz="1900" dirty="0">
                <a:solidFill>
                  <a:prstClr val="white"/>
                </a:solidFill>
                <a:latin typeface="Calibri"/>
              </a:rPr>
              <a:t>Κεφαλοπάνι, τετράγωνο μαντίλι από καστανόξανθο αραχνοΰφαντο μετάξι. Είναι στολισμένο ολόγυρα με κομψή μπορντούρα κεντημένη στη </a:t>
            </a:r>
            <a:r>
              <a:rPr lang="el-GR" sz="1900" dirty="0" smtClean="0">
                <a:solidFill>
                  <a:prstClr val="white"/>
                </a:solidFill>
                <a:latin typeface="Calibri"/>
              </a:rPr>
              <a:t>μηχανή.</a:t>
            </a:r>
            <a:endParaRPr lang="el-GR" sz="1900" dirty="0">
              <a:solidFill>
                <a:prstClr val="white"/>
              </a:solidFill>
              <a:latin typeface="Calibri"/>
            </a:endParaRPr>
          </a:p>
        </p:txBody>
      </p:sp>
      <p:pic>
        <p:nvPicPr>
          <p:cNvPr id="44036" name="Picture 6" descr="http://www.lykeionellinidon.gr/lyceumdb/dbimages/14/14031/14031_0_md.jpg" title="Κεφαλοπάνι, τετράγωνο μαντίλι "/>
          <p:cNvPicPr>
            <a:picLocks noChangeAspect="1" noChangeArrowheads="1"/>
          </p:cNvPicPr>
          <p:nvPr/>
        </p:nvPicPr>
        <p:blipFill>
          <a:blip r:embed="rId4">
            <a:extLst>
              <a:ext uri="{28A0092B-C50C-407E-A947-70E740481C1C}">
                <a14:useLocalDpi xmlns:a14="http://schemas.microsoft.com/office/drawing/2010/main" val="0"/>
              </a:ext>
            </a:extLst>
          </a:blip>
          <a:srcRect t="16251" b="11250"/>
          <a:stretch>
            <a:fillRect/>
          </a:stretch>
        </p:blipFill>
        <p:spPr bwMode="auto">
          <a:xfrm>
            <a:off x="5220072" y="2348880"/>
            <a:ext cx="3707075" cy="40099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040390" y="2346968"/>
            <a:ext cx="1179682" cy="276999"/>
          </a:xfrm>
          <a:prstGeom prst="rect">
            <a:avLst/>
          </a:prstGeom>
        </p:spPr>
        <p:txBody>
          <a:bodyPr wrap="none">
            <a:spAutoFit/>
          </a:bodyPr>
          <a:lstStyle/>
          <a:p>
            <a:pPr algn="ctr">
              <a:defRPr/>
            </a:pPr>
            <a:r>
              <a:rPr lang="en-GB" sz="1200" dirty="0" smtClean="0">
                <a:solidFill>
                  <a:prstClr val="black"/>
                </a:solidFill>
                <a:latin typeface="Calibri"/>
                <a:hlinkClick r:id="rId5"/>
              </a:rPr>
              <a:t>openarchives.gr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6588224" y="6483819"/>
            <a:ext cx="2133600" cy="365125"/>
          </a:xfrm>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519934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Ενδυμασία με </a:t>
            </a:r>
            <a:r>
              <a:rPr lang="el-GR" dirty="0" smtClean="0"/>
              <a:t>μπόλια</a:t>
            </a:r>
            <a:endParaRPr lang="el-GR" dirty="0"/>
          </a:p>
        </p:txBody>
      </p:sp>
      <p:sp>
        <p:nvSpPr>
          <p:cNvPr id="53252" name="5 - TextBox"/>
          <p:cNvSpPr txBox="1">
            <a:spLocks noChangeArrowheads="1"/>
          </p:cNvSpPr>
          <p:nvPr/>
        </p:nvSpPr>
        <p:spPr bwMode="auto">
          <a:xfrm>
            <a:off x="1038223" y="5776003"/>
            <a:ext cx="4605339" cy="677108"/>
          </a:xfrm>
          <a:prstGeom prst="rect">
            <a:avLst/>
          </a:prstGeom>
          <a:solidFill>
            <a:schemeClr val="accent4">
              <a:lumMod val="75000"/>
            </a:schemeClr>
          </a:solidFill>
          <a:ln w="9525">
            <a:noFill/>
            <a:miter lim="800000"/>
            <a:headEnd/>
            <a:tailEnd/>
          </a:ln>
        </p:spPr>
        <p:txBody>
          <a:bodyPr wrap="square">
            <a:spAutoFit/>
          </a:bodyPr>
          <a:lstStyle/>
          <a:p>
            <a:pPr>
              <a:defRPr/>
            </a:pPr>
            <a:r>
              <a:rPr lang="el-GR" sz="1900" dirty="0">
                <a:solidFill>
                  <a:prstClr val="white"/>
                </a:solidFill>
                <a:latin typeface="Calibri"/>
              </a:rPr>
              <a:t>Νυφική Ενδυμασία από τα Μεσόγεια Αττικής, Μουσείο Ελληνικής Λαϊκής Τέχνης. </a:t>
            </a:r>
          </a:p>
        </p:txBody>
      </p:sp>
      <p:pic>
        <p:nvPicPr>
          <p:cNvPr id="45059" name="Picture 6" descr="http://gator301.hostgator.com/~post/melt/images/stories/easygallery/16/1196820869_3830a.jpg" title="Νυφική Ενδυμασία από τα Μεσόγεια Αττικής"/>
          <p:cNvPicPr>
            <a:picLocks noChangeAspect="1" noChangeArrowheads="1"/>
          </p:cNvPicPr>
          <p:nvPr/>
        </p:nvPicPr>
        <p:blipFill>
          <a:blip r:embed="rId2">
            <a:extLst>
              <a:ext uri="{28A0092B-C50C-407E-A947-70E740481C1C}">
                <a14:useLocalDpi xmlns:a14="http://schemas.microsoft.com/office/drawing/2010/main" val="0"/>
              </a:ext>
            </a:extLst>
          </a:blip>
          <a:srcRect l="15556" r="17778"/>
          <a:stretch>
            <a:fillRect/>
          </a:stretch>
        </p:blipFill>
        <p:spPr bwMode="auto">
          <a:xfrm>
            <a:off x="1038225" y="1116808"/>
            <a:ext cx="2021607" cy="457110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45061" name="Picture 8" descr="3830b.jpg" title="Νυφική Ενδυμασία από τα Μεσόγεια Αττικής"/>
          <p:cNvPicPr>
            <a:picLocks noChangeAspect="1" noChangeArrowheads="1"/>
          </p:cNvPicPr>
          <p:nvPr/>
        </p:nvPicPr>
        <p:blipFill>
          <a:blip r:embed="rId3">
            <a:extLst>
              <a:ext uri="{28A0092B-C50C-407E-A947-70E740481C1C}">
                <a14:useLocalDpi xmlns:a14="http://schemas.microsoft.com/office/drawing/2010/main" val="0"/>
              </a:ext>
            </a:extLst>
          </a:blip>
          <a:srcRect l="8868" r="15755"/>
          <a:stretch>
            <a:fillRect/>
          </a:stretch>
        </p:blipFill>
        <p:spPr bwMode="auto">
          <a:xfrm>
            <a:off x="3340892" y="1116808"/>
            <a:ext cx="2286000" cy="45720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rot="16200000">
            <a:off x="284407" y="5006237"/>
            <a:ext cx="1086353" cy="276999"/>
          </a:xfrm>
          <a:prstGeom prst="rect">
            <a:avLst/>
          </a:prstGeom>
        </p:spPr>
        <p:txBody>
          <a:bodyPr wrap="square">
            <a:spAutoFit/>
          </a:bodyPr>
          <a:lstStyle/>
          <a:p>
            <a:pPr algn="ctr">
              <a:defRPr/>
            </a:pPr>
            <a:r>
              <a:rPr lang="en-GB" sz="1200" dirty="0" smtClean="0">
                <a:solidFill>
                  <a:prstClr val="black"/>
                </a:solidFill>
                <a:latin typeface="Calibri"/>
                <a:hlinkClick r:id="rId4"/>
              </a:rPr>
              <a:t>europeana.eu</a:t>
            </a:r>
            <a:endParaRPr lang="el-GR" sz="1200" dirty="0">
              <a:solidFill>
                <a:prstClr val="black"/>
              </a:solidFill>
              <a:latin typeface="Calibri"/>
            </a:endParaRPr>
          </a:p>
        </p:txBody>
      </p:sp>
      <p:sp>
        <p:nvSpPr>
          <p:cNvPr id="53255" name="6 - Ορθογώνιο"/>
          <p:cNvSpPr>
            <a:spLocks noChangeArrowheads="1"/>
          </p:cNvSpPr>
          <p:nvPr/>
        </p:nvSpPr>
        <p:spPr bwMode="auto">
          <a:xfrm>
            <a:off x="6357938" y="1116808"/>
            <a:ext cx="2286001" cy="923330"/>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Το νυφικό πουκάμισο της ενδυμασίας από τα Μεσόγεια. </a:t>
            </a:r>
          </a:p>
        </p:txBody>
      </p:sp>
      <p:pic>
        <p:nvPicPr>
          <p:cNvPr id="45062" name="Picture 7" descr="http://www.lykeionellinidon.gr/lyceumdb/dbimages/15/1517-2/1517-2_0_md.jpg" title="Το νυφικό πουκάμισο της ενδυμασίας από τα Μεσόγεια."/>
          <p:cNvPicPr>
            <a:picLocks noChangeAspect="1" noChangeArrowheads="1"/>
          </p:cNvPicPr>
          <p:nvPr/>
        </p:nvPicPr>
        <p:blipFill>
          <a:blip r:embed="rId5">
            <a:extLst>
              <a:ext uri="{28A0092B-C50C-407E-A947-70E740481C1C}">
                <a14:useLocalDpi xmlns:a14="http://schemas.microsoft.com/office/drawing/2010/main" val="0"/>
              </a:ext>
            </a:extLst>
          </a:blip>
          <a:srcRect l="6996" r="13712"/>
          <a:stretch>
            <a:fillRect/>
          </a:stretch>
        </p:blipFill>
        <p:spPr bwMode="auto">
          <a:xfrm>
            <a:off x="6357938" y="2164780"/>
            <a:ext cx="2286000" cy="43021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200000">
            <a:off x="7831657" y="4171493"/>
            <a:ext cx="1881284" cy="276999"/>
          </a:xfrm>
          <a:prstGeom prst="rect">
            <a:avLst/>
          </a:prstGeom>
        </p:spPr>
        <p:txBody>
          <a:bodyPr wrap="square">
            <a:spAutoFit/>
          </a:bodyPr>
          <a:lstStyle/>
          <a:p>
            <a:pPr algn="ctr"/>
            <a:r>
              <a:rPr lang="en-GB" altLang="el-GR" sz="1200" dirty="0" smtClean="0">
                <a:solidFill>
                  <a:prstClr val="black"/>
                </a:solidFill>
                <a:latin typeface="Calibri"/>
                <a:hlinkClick r:id="rId6"/>
              </a:rPr>
              <a:t>openarchives.gr</a:t>
            </a:r>
            <a:endParaRPr lang="en-GB" altLang="el-GR"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a:xfrm>
            <a:off x="6790264" y="6466905"/>
            <a:ext cx="2133600" cy="365125"/>
          </a:xfrm>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3834245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Τα </a:t>
            </a:r>
            <a:r>
              <a:rPr lang="el-GR" sz="4000" b="1" dirty="0" err="1" smtClean="0">
                <a:latin typeface="+mn-lt"/>
                <a:cs typeface="Arial" pitchFamily="34" charset="0"/>
              </a:rPr>
              <a:t>κεφαλοκαλύμματα</a:t>
            </a:r>
            <a:endParaRPr lang="el-GR" sz="4000" dirty="0">
              <a:latin typeface="+mn-lt"/>
            </a:endParaRPr>
          </a:p>
        </p:txBody>
      </p:sp>
      <p:sp>
        <p:nvSpPr>
          <p:cNvPr id="46083" name="2 - Θέση περιεχομένου"/>
          <p:cNvSpPr>
            <a:spLocks noGrp="1"/>
          </p:cNvSpPr>
          <p:nvPr>
            <p:ph idx="1"/>
          </p:nvPr>
        </p:nvSpPr>
        <p:spPr>
          <a:xfrm>
            <a:off x="457200" y="1412776"/>
            <a:ext cx="8229600" cy="4824536"/>
          </a:xfrm>
        </p:spPr>
        <p:txBody>
          <a:bodyPr/>
          <a:lstStyle/>
          <a:p>
            <a:pPr>
              <a:lnSpc>
                <a:spcPct val="120000"/>
              </a:lnSpc>
              <a:spcBef>
                <a:spcPts val="1200"/>
              </a:spcBef>
            </a:pPr>
            <a:r>
              <a:rPr lang="el-GR" altLang="el-GR" sz="2400" dirty="0" smtClean="0">
                <a:cs typeface="Arial" charset="0"/>
              </a:rPr>
              <a:t>Εκτός από τα </a:t>
            </a:r>
            <a:r>
              <a:rPr lang="el-GR" altLang="el-GR" sz="2400" dirty="0" err="1" smtClean="0">
                <a:cs typeface="Arial" charset="0"/>
              </a:rPr>
              <a:t>κεφαλοδέματα</a:t>
            </a:r>
            <a:r>
              <a:rPr lang="el-GR" altLang="el-GR" sz="2400" dirty="0" smtClean="0">
                <a:cs typeface="Arial" charset="0"/>
              </a:rPr>
              <a:t>, τις φορεσιές συμπληρώνουν τα </a:t>
            </a:r>
            <a:r>
              <a:rPr lang="el-GR" altLang="el-GR" sz="2400" dirty="0" err="1" smtClean="0">
                <a:cs typeface="Arial" charset="0"/>
              </a:rPr>
              <a:t>κεφαλοκαλύμματα</a:t>
            </a:r>
            <a:r>
              <a:rPr lang="el-GR" altLang="el-GR" sz="2400" dirty="0" smtClean="0">
                <a:cs typeface="Arial" charset="0"/>
              </a:rPr>
              <a:t>, όπως τα </a:t>
            </a:r>
            <a:r>
              <a:rPr lang="el-GR" altLang="el-GR" sz="2400" b="1" dirty="0" smtClean="0">
                <a:cs typeface="Arial" charset="0"/>
              </a:rPr>
              <a:t>καλπάκια </a:t>
            </a:r>
            <a:r>
              <a:rPr lang="el-GR" altLang="el-GR" sz="2400" dirty="0" smtClean="0">
                <a:cs typeface="Arial" charset="0"/>
              </a:rPr>
              <a:t>και τα φέσια, με διάφορα πρόσθετα εξαρτήματα, συνήθως κοσμήματα. Τα καλπάκια και τα φέσια μπορεί να είναι από βελούδο, μεταξωτό ή μάλλινο ύφασμα σε μαύρο ή κάποιο άλλο σκούρο χρώμα με έντονη διακόσμηση.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836980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cs typeface="Arial" pitchFamily="34" charset="0"/>
              </a:rPr>
              <a:t>Φέσι και </a:t>
            </a:r>
            <a:r>
              <a:rPr lang="el-GR" sz="4000" b="1" dirty="0" err="1" smtClean="0">
                <a:latin typeface="+mn-lt"/>
                <a:cs typeface="Arial" pitchFamily="34" charset="0"/>
              </a:rPr>
              <a:t>περούκλια</a:t>
            </a:r>
            <a:endParaRPr lang="el-GR" sz="4000" dirty="0">
              <a:latin typeface="+mn-lt"/>
            </a:endParaRPr>
          </a:p>
        </p:txBody>
      </p:sp>
      <p:sp>
        <p:nvSpPr>
          <p:cNvPr id="49154" name="2 - Ορθογώνιο"/>
          <p:cNvSpPr>
            <a:spLocks noChangeArrowheads="1"/>
          </p:cNvSpPr>
          <p:nvPr/>
        </p:nvSpPr>
        <p:spPr bwMode="auto">
          <a:xfrm>
            <a:off x="251520" y="4797152"/>
            <a:ext cx="5458650" cy="163121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Φέσι, μικρό μαύρο τσόχινο πίλημα που στο πίσω μέρος του αναδιπλώνεται εσωτερικά. Αποτελεί εξάρτημα του παλαιότερου νυφικού κεφαλόδεσμου της γυναικείας βλάχικης φορεσιάς του Μετσόβου, γνωστού ως </a:t>
            </a:r>
            <a:r>
              <a:rPr lang="el-GR" sz="2000" i="1" dirty="0" err="1">
                <a:solidFill>
                  <a:prstClr val="white"/>
                </a:solidFill>
                <a:latin typeface="Calibri"/>
              </a:rPr>
              <a:t>περούκλια</a:t>
            </a:r>
            <a:r>
              <a:rPr lang="el-GR" sz="2000" dirty="0">
                <a:solidFill>
                  <a:prstClr val="white"/>
                </a:solidFill>
                <a:latin typeface="Calibri"/>
              </a:rPr>
              <a:t> ή </a:t>
            </a:r>
            <a:r>
              <a:rPr lang="el-GR" sz="2000" i="1" dirty="0" err="1">
                <a:solidFill>
                  <a:prstClr val="white"/>
                </a:solidFill>
                <a:latin typeface="Calibri"/>
              </a:rPr>
              <a:t>κοσίδια</a:t>
            </a:r>
            <a:r>
              <a:rPr lang="el-GR" sz="2000" dirty="0">
                <a:solidFill>
                  <a:prstClr val="white"/>
                </a:solidFill>
                <a:latin typeface="Calibri"/>
              </a:rPr>
              <a:t>. </a:t>
            </a:r>
          </a:p>
        </p:txBody>
      </p:sp>
      <p:pic>
        <p:nvPicPr>
          <p:cNvPr id="47109" name="Picture 6" descr="http://www.lykeionellinidon.gr/lyceumdb/dbimages/10/1035-6,%ce%b4/1035-6,%ce%b4_0_md.jpg" title="Φέσι, μικρό μαύρο τσόχινο πίλημα"/>
          <p:cNvPicPr>
            <a:picLocks noChangeAspect="1" noChangeArrowheads="1"/>
          </p:cNvPicPr>
          <p:nvPr/>
        </p:nvPicPr>
        <p:blipFill>
          <a:blip r:embed="rId2">
            <a:extLst>
              <a:ext uri="{28A0092B-C50C-407E-A947-70E740481C1C}">
                <a14:useLocalDpi xmlns:a14="http://schemas.microsoft.com/office/drawing/2010/main" val="0"/>
              </a:ext>
            </a:extLst>
          </a:blip>
          <a:srcRect l="14034" r="10526"/>
          <a:stretch>
            <a:fillRect/>
          </a:stretch>
        </p:blipFill>
        <p:spPr bwMode="auto">
          <a:xfrm>
            <a:off x="251520" y="1267065"/>
            <a:ext cx="3619500" cy="32146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471429" y="4477725"/>
            <a:ext cx="1179682" cy="276999"/>
          </a:xfrm>
          <a:prstGeom prst="rect">
            <a:avLst/>
          </a:prstGeom>
        </p:spPr>
        <p:txBody>
          <a:bodyPr wrap="none">
            <a:spAutoFit/>
          </a:bodyPr>
          <a:lstStyle/>
          <a:p>
            <a:pPr algn="ctr">
              <a:defRPr/>
            </a:pPr>
            <a:r>
              <a:rPr lang="en-GB" sz="1200" dirty="0" smtClean="0">
                <a:solidFill>
                  <a:prstClr val="black"/>
                </a:solidFill>
                <a:latin typeface="Calibri"/>
                <a:hlinkClick r:id="rId3"/>
              </a:rPr>
              <a:t>openarchives.gr</a:t>
            </a:r>
            <a:endParaRPr lang="el-GR" sz="1200" dirty="0">
              <a:solidFill>
                <a:prstClr val="black"/>
              </a:solidFill>
              <a:latin typeface="Calibri"/>
            </a:endParaRPr>
          </a:p>
        </p:txBody>
      </p:sp>
      <p:sp>
        <p:nvSpPr>
          <p:cNvPr id="49155" name="4 - Ορθογώνιο"/>
          <p:cNvSpPr>
            <a:spLocks noChangeArrowheads="1"/>
          </p:cNvSpPr>
          <p:nvPr/>
        </p:nvSpPr>
        <p:spPr bwMode="auto">
          <a:xfrm>
            <a:off x="4788024" y="1267065"/>
            <a:ext cx="3857937" cy="1323439"/>
          </a:xfrm>
          <a:prstGeom prst="rect">
            <a:avLst/>
          </a:prstGeom>
          <a:solidFill>
            <a:schemeClr val="accent4">
              <a:lumMod val="75000"/>
            </a:schemeClr>
          </a:solidFill>
          <a:ln w="9525">
            <a:noFill/>
            <a:miter lim="800000"/>
            <a:headEnd/>
            <a:tailEnd/>
          </a:ln>
        </p:spPr>
        <p:txBody>
          <a:bodyPr wrap="square">
            <a:spAutoFit/>
          </a:bodyPr>
          <a:lstStyle/>
          <a:p>
            <a:pPr>
              <a:defRPr/>
            </a:pPr>
            <a:r>
              <a:rPr lang="el-GR" sz="2000" i="1" dirty="0">
                <a:solidFill>
                  <a:prstClr val="white"/>
                </a:solidFill>
                <a:latin typeface="Calibri"/>
              </a:rPr>
              <a:t>Περούκλια</a:t>
            </a:r>
            <a:r>
              <a:rPr lang="el-GR" sz="2000" dirty="0">
                <a:solidFill>
                  <a:prstClr val="white"/>
                </a:solidFill>
                <a:latin typeface="Calibri"/>
              </a:rPr>
              <a:t> ή </a:t>
            </a:r>
            <a:r>
              <a:rPr lang="el-GR" sz="2000" i="1" dirty="0" err="1">
                <a:solidFill>
                  <a:prstClr val="white"/>
                </a:solidFill>
                <a:latin typeface="Calibri"/>
              </a:rPr>
              <a:t>κοσίδια</a:t>
            </a:r>
            <a:r>
              <a:rPr lang="el-GR" sz="2000" dirty="0">
                <a:solidFill>
                  <a:prstClr val="white"/>
                </a:solidFill>
                <a:latin typeface="Calibri"/>
              </a:rPr>
              <a:t>, δύο μεγάλες και χοντρές πλεξούδες (</a:t>
            </a:r>
            <a:r>
              <a:rPr lang="el-GR" sz="2000" dirty="0" err="1">
                <a:solidFill>
                  <a:prstClr val="white"/>
                </a:solidFill>
                <a:latin typeface="Calibri"/>
              </a:rPr>
              <a:t>κόσες</a:t>
            </a:r>
            <a:r>
              <a:rPr lang="el-GR" sz="2000" dirty="0">
                <a:solidFill>
                  <a:prstClr val="white"/>
                </a:solidFill>
                <a:latin typeface="Calibri"/>
              </a:rPr>
              <a:t>), οι οποίες τοποθετούνται στο κεφάλι σχηματίζοντας κουλούρα. </a:t>
            </a:r>
          </a:p>
        </p:txBody>
      </p:sp>
      <p:pic>
        <p:nvPicPr>
          <p:cNvPr id="47108" name="Picture 4" descr="http://www.lykeionellinidon.gr/lyceumdb/dbimages/10/1034-5,%ce%b5/1034-5,%ce%b5_0_md.jpg" title="Περούκλια ή κοσίδια, δύο μεγάλες και χοντρές πλεξούδες "/>
          <p:cNvPicPr>
            <a:picLocks noChangeAspect="1" noChangeArrowheads="1"/>
          </p:cNvPicPr>
          <p:nvPr/>
        </p:nvPicPr>
        <p:blipFill rotWithShape="1">
          <a:blip r:embed="rId4">
            <a:extLst>
              <a:ext uri="{28A0092B-C50C-407E-A947-70E740481C1C}">
                <a14:useLocalDpi xmlns:a14="http://schemas.microsoft.com/office/drawing/2010/main" val="0"/>
              </a:ext>
            </a:extLst>
          </a:blip>
          <a:srcRect t="2560" b="1470"/>
          <a:stretch/>
        </p:blipFill>
        <p:spPr bwMode="auto">
          <a:xfrm>
            <a:off x="6097447" y="2804082"/>
            <a:ext cx="2530418" cy="3624286"/>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772815" y="6437100"/>
            <a:ext cx="1179682" cy="276999"/>
          </a:xfrm>
          <a:prstGeom prst="rect">
            <a:avLst/>
          </a:prstGeom>
        </p:spPr>
        <p:txBody>
          <a:bodyPr wrap="none">
            <a:spAutoFit/>
          </a:bodyPr>
          <a:lstStyle/>
          <a:p>
            <a:pPr algn="ctr"/>
            <a:r>
              <a:rPr lang="en-GB" sz="1200" dirty="0" smtClean="0">
                <a:solidFill>
                  <a:prstClr val="black"/>
                </a:solidFill>
                <a:latin typeface="Calibri"/>
                <a:hlinkClick r:id="rId5"/>
              </a:rPr>
              <a:t>openarchives.gr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2433210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pPr eaLnBrk="1" hangingPunct="1"/>
            <a:r>
              <a:rPr lang="el-GR" altLang="el-GR" sz="4000" b="1" smtClean="0">
                <a:solidFill>
                  <a:srgbClr val="604A7B"/>
                </a:solidFill>
              </a:rPr>
              <a:t>Κεφαλόδεσμοι</a:t>
            </a:r>
            <a:endParaRPr lang="el-GR" altLang="el-GR" sz="4000" smtClean="0">
              <a:solidFill>
                <a:srgbClr val="604A7B"/>
              </a:solidFill>
            </a:endParaRPr>
          </a:p>
        </p:txBody>
      </p:sp>
      <p:sp>
        <p:nvSpPr>
          <p:cNvPr id="7" name="6 - TextBox"/>
          <p:cNvSpPr txBox="1"/>
          <p:nvPr/>
        </p:nvSpPr>
        <p:spPr>
          <a:xfrm>
            <a:off x="428625" y="5643563"/>
            <a:ext cx="8375650" cy="708025"/>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Λεπτομέρειες από διάφορους κεφαλόδεσμους που εκθέτονται στο Μουσείο Μπενάκη. </a:t>
            </a:r>
          </a:p>
        </p:txBody>
      </p:sp>
      <p:pic>
        <p:nvPicPr>
          <p:cNvPr id="6148" name="Picture 4" descr="C:\Users\user\Desktop\ΦΕΛΟΝΙΟ\DSC07540.JPG" title="Λεπτομέρεια από  κεφαλόδεσμο "/>
          <p:cNvPicPr>
            <a:picLocks noChangeAspect="1" noChangeArrowheads="1"/>
          </p:cNvPicPr>
          <p:nvPr/>
        </p:nvPicPr>
        <p:blipFill>
          <a:blip r:embed="rId2">
            <a:extLst>
              <a:ext uri="{28A0092B-C50C-407E-A947-70E740481C1C}">
                <a14:useLocalDpi xmlns:a14="http://schemas.microsoft.com/office/drawing/2010/main" val="0"/>
              </a:ext>
            </a:extLst>
          </a:blip>
          <a:srcRect l="21875" t="8333" r="24219"/>
          <a:stretch>
            <a:fillRect/>
          </a:stretch>
        </p:blipFill>
        <p:spPr bwMode="auto">
          <a:xfrm>
            <a:off x="428625" y="1714500"/>
            <a:ext cx="2786063"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Users\user\Desktop\ΦΕΛΟΝΙΟ\DSC07543.JPG" title="Λεπτομέρεια από  κεφαλόδεσμο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050" y="1714500"/>
            <a:ext cx="267811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C:\Users\user\Desktop\ΦΕΛΟΝΙΟ\DSC07529.JPG" title="Λεπτομέρεια από  κεφαλόδεσμο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1714500"/>
            <a:ext cx="266065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TextBox"/>
          <p:cNvSpPr txBox="1"/>
          <p:nvPr/>
        </p:nvSpPr>
        <p:spPr>
          <a:xfrm>
            <a:off x="3659981" y="5286375"/>
            <a:ext cx="2000250" cy="276225"/>
          </a:xfrm>
          <a:prstGeom prst="rect">
            <a:avLst/>
          </a:prstGeom>
          <a:noFill/>
        </p:spPr>
        <p:txBody>
          <a:bodyPr>
            <a:spAutoFit/>
          </a:bodyPr>
          <a:lstStyle/>
          <a:p>
            <a:pPr algn="ctr" fontAlgn="auto">
              <a:spcBef>
                <a:spcPts val="0"/>
              </a:spcBef>
              <a:spcAft>
                <a:spcPts val="0"/>
              </a:spcAft>
              <a:defRPr/>
            </a:pPr>
            <a:r>
              <a:rPr lang="el-GR" sz="1200" dirty="0">
                <a:solidFill>
                  <a:prstClr val="black">
                    <a:lumMod val="75000"/>
                    <a:lumOff val="25000"/>
                  </a:prstClr>
                </a:solidFill>
                <a:latin typeface="Calibri"/>
              </a:rPr>
              <a:t>Άννα Καρατζάνη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2625872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Πολύτιμα στολίδια και κοσμήματα</a:t>
            </a:r>
            <a:endParaRPr lang="el-GR" sz="4000" b="1" dirty="0">
              <a:latin typeface="+mn-lt"/>
              <a:cs typeface="Arial" pitchFamily="34" charset="0"/>
            </a:endParaRPr>
          </a:p>
        </p:txBody>
      </p:sp>
      <p:sp>
        <p:nvSpPr>
          <p:cNvPr id="48131" name="2 - Θέση περιεχομένου"/>
          <p:cNvSpPr>
            <a:spLocks noGrp="1"/>
          </p:cNvSpPr>
          <p:nvPr>
            <p:ph idx="1"/>
          </p:nvPr>
        </p:nvSpPr>
        <p:spPr>
          <a:xfrm>
            <a:off x="457200" y="1484784"/>
            <a:ext cx="8229600" cy="4752528"/>
          </a:xfrm>
        </p:spPr>
        <p:txBody>
          <a:bodyPr/>
          <a:lstStyle/>
          <a:p>
            <a:pPr>
              <a:lnSpc>
                <a:spcPct val="120000"/>
              </a:lnSpc>
              <a:spcBef>
                <a:spcPts val="1200"/>
              </a:spcBef>
            </a:pPr>
            <a:r>
              <a:rPr lang="el-GR" altLang="el-GR" sz="2400" dirty="0" smtClean="0">
                <a:cs typeface="Arial" charset="0"/>
              </a:rPr>
              <a:t>Σημαντική θέση στο στολισμό έχει το ανθρώπινο κεφάλι, ενώ ξεχωριστή θέση στις παραδοσιακές φορεσιές έχουν τα νυφικά </a:t>
            </a:r>
            <a:r>
              <a:rPr lang="el-GR" altLang="el-GR" sz="2400" dirty="0" err="1" smtClean="0">
                <a:cs typeface="Arial" charset="0"/>
              </a:rPr>
              <a:t>κεφαλοστολίσματα</a:t>
            </a:r>
            <a:r>
              <a:rPr lang="el-GR" altLang="el-GR" sz="2400" dirty="0" smtClean="0">
                <a:cs typeface="Arial" charset="0"/>
              </a:rPr>
              <a:t>. Όλα σχεδόν τα </a:t>
            </a:r>
            <a:r>
              <a:rPr lang="el-GR" altLang="el-GR" sz="2400" dirty="0" err="1" smtClean="0">
                <a:cs typeface="Arial" charset="0"/>
              </a:rPr>
              <a:t>κεφαλοδέματα</a:t>
            </a:r>
            <a:r>
              <a:rPr lang="el-GR" altLang="el-GR" sz="2400" dirty="0" smtClean="0">
                <a:cs typeface="Arial" charset="0"/>
              </a:rPr>
              <a:t> έχουν κάποιο </a:t>
            </a:r>
            <a:r>
              <a:rPr lang="el-GR" altLang="el-GR" sz="2400" dirty="0" err="1" smtClean="0">
                <a:cs typeface="Arial" charset="0"/>
              </a:rPr>
              <a:t>επιμετώπιο</a:t>
            </a:r>
            <a:r>
              <a:rPr lang="el-GR" altLang="el-GR" sz="2400" dirty="0" smtClean="0">
                <a:cs typeface="Arial" charset="0"/>
              </a:rPr>
              <a:t> κόσμημα, που όταν δεν είναι κεντητό, μπορεί να είναι μια αλυσίδα με φλουριά ή κάποιο άλλο ειδικό κόσμημα, όπως η κορώνα και το </a:t>
            </a:r>
            <a:r>
              <a:rPr lang="el-GR" altLang="el-GR" sz="2400" b="1" dirty="0" err="1" smtClean="0">
                <a:cs typeface="Arial" charset="0"/>
              </a:rPr>
              <a:t>σουργούτς</a:t>
            </a:r>
            <a:r>
              <a:rPr lang="el-GR" altLang="el-GR" sz="2400" dirty="0" smtClean="0">
                <a:cs typeface="Arial" charset="0"/>
              </a:rPr>
              <a:t> μια τεράστια καρφοβελόνα που καταλήγει σε θύσανο από ελάσματα που στην άκρη τους κρέμεται από ένα νόμισμα.</a:t>
            </a:r>
          </a:p>
          <a:p>
            <a:pPr>
              <a:lnSpc>
                <a:spcPct val="120000"/>
              </a:lnSpc>
              <a:spcBef>
                <a:spcPts val="1200"/>
              </a:spcBef>
            </a:pPr>
            <a:endParaRPr lang="el-GR" altLang="el-GR" sz="2600" dirty="0" smtClean="0">
              <a:cs typeface="Arial" charset="0"/>
            </a:endParaRPr>
          </a:p>
          <a:p>
            <a:pPr>
              <a:lnSpc>
                <a:spcPct val="120000"/>
              </a:lnSpc>
              <a:spcBef>
                <a:spcPts val="1200"/>
              </a:spcBef>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3562807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ενδυμασιών </a:t>
            </a:r>
          </a:p>
        </p:txBody>
      </p:sp>
      <p:sp>
        <p:nvSpPr>
          <p:cNvPr id="52228" name="5 - Ορθογώνιο"/>
          <p:cNvSpPr>
            <a:spLocks noChangeArrowheads="1"/>
          </p:cNvSpPr>
          <p:nvPr/>
        </p:nvSpPr>
        <p:spPr bwMode="auto">
          <a:xfrm>
            <a:off x="596759" y="1142999"/>
            <a:ext cx="4431407"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Γυναικεία ενδυμασία Σουλίου  Ήπειρος, Μουσείο Ελληνικής Λαϊκής Τέχνης. </a:t>
            </a:r>
          </a:p>
        </p:txBody>
      </p:sp>
      <p:pic>
        <p:nvPicPr>
          <p:cNvPr id="49155" name="Picture 6" descr="μεγέθυνσ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26556"/>
            <a:ext cx="2941078" cy="44339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522579" y="6460506"/>
            <a:ext cx="1119039" cy="276999"/>
          </a:xfrm>
          <a:prstGeom prst="rect">
            <a:avLst/>
          </a:prstGeom>
        </p:spPr>
        <p:txBody>
          <a:bodyPr wrap="square">
            <a:spAutoFit/>
          </a:bodyPr>
          <a:lstStyle/>
          <a:p>
            <a:pPr algn="ctr">
              <a:defRPr/>
            </a:pPr>
            <a:r>
              <a:rPr lang="en-GB" sz="1200" dirty="0" smtClean="0">
                <a:solidFill>
                  <a:prstClr val="black"/>
                </a:solidFill>
                <a:latin typeface="Calibri"/>
                <a:hlinkClick r:id="rId3"/>
              </a:rPr>
              <a:t>europeana.eu</a:t>
            </a:r>
            <a:endParaRPr lang="el-GR" sz="1200" dirty="0">
              <a:solidFill>
                <a:prstClr val="black"/>
              </a:solidFill>
              <a:latin typeface="Calibri"/>
            </a:endParaRPr>
          </a:p>
        </p:txBody>
      </p:sp>
      <p:sp>
        <p:nvSpPr>
          <p:cNvPr id="52229" name="6 - Ορθογώνιο"/>
          <p:cNvSpPr>
            <a:spLocks noChangeArrowheads="1"/>
          </p:cNvSpPr>
          <p:nvPr/>
        </p:nvSpPr>
        <p:spPr bwMode="auto">
          <a:xfrm>
            <a:off x="4504540" y="5444843"/>
            <a:ext cx="4039559"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Νυφική ενδυμασία από τον </a:t>
            </a:r>
            <a:r>
              <a:rPr lang="el-GR" sz="2000" dirty="0" err="1">
                <a:solidFill>
                  <a:prstClr val="white"/>
                </a:solidFill>
                <a:latin typeface="Calibri"/>
              </a:rPr>
              <a:t>Γιδά</a:t>
            </a:r>
            <a:r>
              <a:rPr lang="el-GR" sz="2000" dirty="0">
                <a:solidFill>
                  <a:prstClr val="white"/>
                </a:solidFill>
                <a:latin typeface="Calibri"/>
              </a:rPr>
              <a:t>,  </a:t>
            </a:r>
            <a:r>
              <a:rPr lang="el-GR" sz="2000" dirty="0" err="1">
                <a:solidFill>
                  <a:prstClr val="white"/>
                </a:solidFill>
                <a:latin typeface="Calibri"/>
              </a:rPr>
              <a:t>Ρουμλουκίου</a:t>
            </a:r>
            <a:r>
              <a:rPr lang="el-GR" sz="2000" dirty="0">
                <a:solidFill>
                  <a:prstClr val="white"/>
                </a:solidFill>
                <a:latin typeface="Calibri"/>
              </a:rPr>
              <a:t> Μακεδονίας, Μουσείο Ελληνικής Λαϊκής Τέχνης. </a:t>
            </a:r>
          </a:p>
        </p:txBody>
      </p:sp>
      <p:pic>
        <p:nvPicPr>
          <p:cNvPr id="49154" name="Picture 4" descr="σμίκρυνση"/>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142999"/>
            <a:ext cx="2747963" cy="41433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694860" y="4967926"/>
            <a:ext cx="1101276" cy="276999"/>
          </a:xfrm>
          <a:prstGeom prst="rect">
            <a:avLst/>
          </a:prstGeom>
        </p:spPr>
        <p:txBody>
          <a:bodyPr wrap="square">
            <a:spAutoFit/>
          </a:bodyPr>
          <a:lstStyle/>
          <a:p>
            <a:pPr algn="ctr">
              <a:defRPr/>
            </a:pPr>
            <a:r>
              <a:rPr lang="en-GB" sz="1200" dirty="0" smtClean="0">
                <a:solidFill>
                  <a:prstClr val="black"/>
                </a:solidFill>
                <a:latin typeface="Calibri"/>
                <a:hlinkClick r:id="rId5"/>
              </a:rPr>
              <a:t>europeana.eu</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3094197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Οι κάλτσες</a:t>
            </a:r>
            <a:endParaRPr lang="el-GR" sz="4000" b="1" dirty="0">
              <a:latin typeface="+mn-lt"/>
              <a:cs typeface="Arial" pitchFamily="34" charset="0"/>
            </a:endParaRPr>
          </a:p>
        </p:txBody>
      </p:sp>
      <p:sp>
        <p:nvSpPr>
          <p:cNvPr id="50179" name="2 - Θέση περιεχομένου"/>
          <p:cNvSpPr>
            <a:spLocks noGrp="1"/>
          </p:cNvSpPr>
          <p:nvPr>
            <p:ph idx="1"/>
          </p:nvPr>
        </p:nvSpPr>
        <p:spPr/>
        <p:txBody>
          <a:bodyPr/>
          <a:lstStyle/>
          <a:p>
            <a:pPr>
              <a:lnSpc>
                <a:spcPct val="120000"/>
              </a:lnSpc>
              <a:spcBef>
                <a:spcPts val="1200"/>
              </a:spcBef>
            </a:pPr>
            <a:r>
              <a:rPr lang="el-GR" altLang="el-GR" sz="2400" dirty="0" smtClean="0">
                <a:cs typeface="Arial" charset="0"/>
              </a:rPr>
              <a:t>Οι γυναίκες φορούσαν κάλτσες μεταξωτές, μάλλινες ή βαμβακερές, συχνά περισσότερα από ένα ζεύγη</a:t>
            </a:r>
            <a:r>
              <a:rPr lang="en-US" altLang="el-GR" sz="2400" dirty="0">
                <a:cs typeface="Arial" charset="0"/>
              </a:rPr>
              <a:t>,</a:t>
            </a:r>
            <a:endParaRPr lang="el-GR" altLang="el-GR" sz="2400" dirty="0" smtClean="0">
              <a:cs typeface="Arial" charset="0"/>
            </a:endParaRPr>
          </a:p>
          <a:p>
            <a:pPr>
              <a:lnSpc>
                <a:spcPct val="120000"/>
              </a:lnSpc>
              <a:spcBef>
                <a:spcPts val="1200"/>
              </a:spcBef>
            </a:pPr>
            <a:r>
              <a:rPr lang="el-GR" altLang="el-GR" sz="2400" dirty="0" smtClean="0">
                <a:cs typeface="Arial" charset="0"/>
              </a:rPr>
              <a:t>Τις έπλεκαν οι ίδιες με πέντε ειδικές βελόνες και άφηναν κορδόνι για να δένουν στο γόνατο</a:t>
            </a:r>
            <a:r>
              <a:rPr lang="en-US" altLang="el-GR" sz="2400" dirty="0">
                <a:cs typeface="Arial" charset="0"/>
              </a:rPr>
              <a:t>,</a:t>
            </a:r>
            <a:endParaRPr lang="el-GR" altLang="el-GR" sz="2400" dirty="0" smtClean="0">
              <a:cs typeface="Arial" charset="0"/>
            </a:endParaRPr>
          </a:p>
          <a:p>
            <a:pPr>
              <a:lnSpc>
                <a:spcPct val="120000"/>
              </a:lnSpc>
              <a:spcBef>
                <a:spcPts val="1200"/>
              </a:spcBef>
            </a:pPr>
            <a:r>
              <a:rPr lang="el-GR" altLang="el-GR" sz="2400" dirty="0" smtClean="0">
                <a:cs typeface="Arial" charset="0"/>
              </a:rPr>
              <a:t>Οι μάλλινες κάλτσες ονομάζονται συνήθως </a:t>
            </a:r>
            <a:r>
              <a:rPr lang="el-GR" altLang="el-GR" sz="2400" i="1" dirty="0" smtClean="0">
                <a:cs typeface="Arial" charset="0"/>
              </a:rPr>
              <a:t>τσουράπια </a:t>
            </a:r>
            <a:r>
              <a:rPr lang="el-GR" altLang="el-GR" sz="2400" dirty="0" smtClean="0">
                <a:cs typeface="Arial" charset="0"/>
              </a:rPr>
              <a:t>και ήταν άλλοτε μονοκόμματες και άλλοτε είχαν το κομμάτι από τον αστράγαλο και κάτω, το </a:t>
            </a:r>
            <a:r>
              <a:rPr lang="el-GR" altLang="el-GR" sz="2400" b="1" dirty="0" err="1" smtClean="0">
                <a:cs typeface="Arial" charset="0"/>
              </a:rPr>
              <a:t>κοντοτσούραπο</a:t>
            </a:r>
            <a:r>
              <a:rPr lang="el-GR" altLang="el-GR" sz="2400" b="1" dirty="0" smtClean="0">
                <a:cs typeface="Arial" charset="0"/>
              </a:rPr>
              <a:t>, </a:t>
            </a:r>
            <a:r>
              <a:rPr lang="el-GR" altLang="el-GR" sz="2400" dirty="0" smtClean="0">
                <a:cs typeface="Arial" charset="0"/>
              </a:rPr>
              <a:t>χωριστό</a:t>
            </a:r>
            <a:r>
              <a:rPr lang="en-US" altLang="el-GR" sz="2400" dirty="0">
                <a:cs typeface="Arial" charset="0"/>
              </a:rPr>
              <a:t>,</a:t>
            </a:r>
            <a:endParaRPr lang="el-GR" altLang="el-GR" sz="2400" dirty="0" smtClean="0">
              <a:cs typeface="Arial" charset="0"/>
            </a:endParaRPr>
          </a:p>
          <a:p>
            <a:pPr>
              <a:lnSpc>
                <a:spcPct val="120000"/>
              </a:lnSpc>
              <a:spcBef>
                <a:spcPts val="1200"/>
              </a:spcBef>
            </a:pPr>
            <a:r>
              <a:rPr lang="el-GR" altLang="el-GR" sz="2400" dirty="0" smtClean="0">
                <a:cs typeface="Arial" charset="0"/>
              </a:rPr>
              <a:t>Οι κάλτσες γενικά στολίζονται με οριζόντιες ρίγες. Στις νυφιάτικες κάλτσες συναντάμε στολίδια με χρυσοκλωστές ανάμεσα σε πολύχρωμα σχέδια.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3233161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Η ελληνική ενδυμασία </a:t>
            </a:r>
            <a:r>
              <a:rPr lang="el-GR" sz="3200" b="0" dirty="0" smtClean="0">
                <a:latin typeface="+mn-lt"/>
                <a:cs typeface="Arial" pitchFamily="34" charset="0"/>
              </a:rPr>
              <a:t>(1 από 2)</a:t>
            </a:r>
            <a:endParaRPr lang="el-GR" sz="3200" b="0" dirty="0">
              <a:latin typeface="+mn-lt"/>
              <a:cs typeface="Arial" pitchFamily="34" charset="0"/>
            </a:endParaRPr>
          </a:p>
        </p:txBody>
      </p:sp>
      <p:sp>
        <p:nvSpPr>
          <p:cNvPr id="6147" name="2 - Θέση περιεχομένου"/>
          <p:cNvSpPr>
            <a:spLocks noGrp="1"/>
          </p:cNvSpPr>
          <p:nvPr>
            <p:ph idx="1"/>
          </p:nvPr>
        </p:nvSpPr>
        <p:spPr/>
        <p:txBody>
          <a:bodyPr/>
          <a:lstStyle/>
          <a:p>
            <a:pPr>
              <a:lnSpc>
                <a:spcPct val="120000"/>
              </a:lnSpc>
              <a:spcBef>
                <a:spcPts val="1200"/>
              </a:spcBef>
            </a:pPr>
            <a:r>
              <a:rPr lang="el-GR" altLang="el-GR" sz="2400" dirty="0" smtClean="0">
                <a:cs typeface="Arial" charset="0"/>
              </a:rPr>
              <a:t>Κάθε ελληνική τοπική ενδυμασία είναι ένα σύνολο ενδυμάτων και χαρακτηρίζει μια ομάδα ανθρώπων του ελληνικού χώρου.</a:t>
            </a:r>
          </a:p>
          <a:p>
            <a:pPr>
              <a:lnSpc>
                <a:spcPct val="120000"/>
              </a:lnSpc>
              <a:spcBef>
                <a:spcPts val="1200"/>
              </a:spcBef>
            </a:pPr>
            <a:r>
              <a:rPr lang="el-GR" altLang="el-GR" sz="2400" dirty="0" smtClean="0">
                <a:cs typeface="Arial" charset="0"/>
              </a:rPr>
              <a:t>Η ενδυμασία ντύνει και στολίζει το κορμί προσφέροντας σιγουριά και άνεση, λόγω της ομοιομορφίας που παρέχει.</a:t>
            </a:r>
          </a:p>
          <a:p>
            <a:pPr>
              <a:lnSpc>
                <a:spcPct val="120000"/>
              </a:lnSpc>
              <a:spcBef>
                <a:spcPts val="1200"/>
              </a:spcBef>
            </a:pPr>
            <a:r>
              <a:rPr lang="el-GR" altLang="el-GR" sz="2400" dirty="0" smtClean="0">
                <a:cs typeface="Arial" charset="0"/>
              </a:rPr>
              <a:t>Οι παραδοσιακές ενδυμασίες χωρίζονται σε ορεινές, πεδινές και νησιώτικες και κάθε μια από αυτές τις κατηγορίες διαιρείται σε αστικές και χωρικές.</a:t>
            </a:r>
          </a:p>
          <a:p>
            <a:pPr>
              <a:lnSpc>
                <a:spcPct val="120000"/>
              </a:lnSpc>
              <a:spcBef>
                <a:spcPts val="1200"/>
              </a:spcBef>
            </a:pPr>
            <a:endParaRPr lang="el-GR" altLang="el-GR" sz="2400" dirty="0" smtClean="0">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4206469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cs typeface="Arial" pitchFamily="34" charset="0"/>
              </a:rPr>
              <a:t>Πλεκτές και τσόχινες κάλτσες</a:t>
            </a:r>
            <a:endParaRPr lang="el-GR" sz="4000" b="1" dirty="0">
              <a:latin typeface="+mn-lt"/>
              <a:cs typeface="Arial" pitchFamily="34" charset="0"/>
            </a:endParaRPr>
          </a:p>
        </p:txBody>
      </p:sp>
      <p:sp>
        <p:nvSpPr>
          <p:cNvPr id="55299" name="3 - Ορθογώνιο"/>
          <p:cNvSpPr>
            <a:spLocks noChangeArrowheads="1"/>
          </p:cNvSpPr>
          <p:nvPr/>
        </p:nvSpPr>
        <p:spPr bwMode="auto">
          <a:xfrm>
            <a:off x="323528" y="5022065"/>
            <a:ext cx="4104456" cy="1261884"/>
          </a:xfrm>
          <a:prstGeom prst="rect">
            <a:avLst/>
          </a:prstGeom>
          <a:solidFill>
            <a:schemeClr val="accent4">
              <a:lumMod val="75000"/>
            </a:schemeClr>
          </a:solidFill>
          <a:ln w="9525">
            <a:noFill/>
            <a:miter lim="800000"/>
            <a:headEnd/>
            <a:tailEnd/>
          </a:ln>
        </p:spPr>
        <p:txBody>
          <a:bodyPr wrap="square">
            <a:spAutoFit/>
          </a:bodyPr>
          <a:lstStyle/>
          <a:p>
            <a:pPr>
              <a:defRPr/>
            </a:pPr>
            <a:r>
              <a:rPr lang="el-GR" sz="1900" i="1" dirty="0">
                <a:solidFill>
                  <a:prstClr val="white"/>
                </a:solidFill>
                <a:latin typeface="Calibri"/>
              </a:rPr>
              <a:t>Κοκκινόφτερη</a:t>
            </a:r>
            <a:r>
              <a:rPr lang="el-GR" sz="1900" dirty="0">
                <a:solidFill>
                  <a:prstClr val="white"/>
                </a:solidFill>
                <a:latin typeface="Calibri"/>
              </a:rPr>
              <a:t>, κάλτσα για το εσωτερικό του σπιτιού όπου δεν </a:t>
            </a:r>
            <a:r>
              <a:rPr lang="el-GR" sz="1900" dirty="0" err="1">
                <a:solidFill>
                  <a:prstClr val="white"/>
                </a:solidFill>
                <a:latin typeface="Calibri"/>
              </a:rPr>
              <a:t>φορούνται</a:t>
            </a:r>
            <a:r>
              <a:rPr lang="el-GR" sz="1900" dirty="0">
                <a:solidFill>
                  <a:prstClr val="white"/>
                </a:solidFill>
                <a:latin typeface="Calibri"/>
              </a:rPr>
              <a:t> παπούτσια, επομένως φαίνεται η διακόσμηση στη φτέρνα και τη μύτη</a:t>
            </a:r>
            <a:r>
              <a:rPr lang="el-GR" sz="1900" dirty="0" smtClean="0">
                <a:solidFill>
                  <a:prstClr val="white"/>
                </a:solidFill>
                <a:latin typeface="Calibri"/>
              </a:rPr>
              <a:t>.</a:t>
            </a:r>
            <a:endParaRPr lang="el-GR" sz="1900" dirty="0">
              <a:solidFill>
                <a:prstClr val="white"/>
              </a:solidFill>
              <a:latin typeface="Calibri"/>
            </a:endParaRPr>
          </a:p>
        </p:txBody>
      </p:sp>
      <p:pic>
        <p:nvPicPr>
          <p:cNvPr id="51202" name="Picture 2" descr="http://www.lykeionellinidon.gr/lyceumdb/dbimages/12/12801/12801_0_md.jpg" title="Κοκκινόφτερη, κάλτσα για το εσωτερικό του σπιτιού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72321"/>
            <a:ext cx="2489200" cy="37147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777644" y="4608373"/>
            <a:ext cx="1179682" cy="276999"/>
          </a:xfrm>
          <a:prstGeom prst="rect">
            <a:avLst/>
          </a:prstGeom>
        </p:spPr>
        <p:txBody>
          <a:bodyPr wrap="none">
            <a:spAutoFit/>
          </a:bodyPr>
          <a:lstStyle/>
          <a:p>
            <a:pPr algn="ctr">
              <a:defRPr/>
            </a:pPr>
            <a:r>
              <a:rPr lang="en-GB" sz="1200" dirty="0" smtClean="0">
                <a:solidFill>
                  <a:prstClr val="black"/>
                </a:solidFill>
                <a:latin typeface="Calibri"/>
                <a:hlinkClick r:id="rId3"/>
              </a:rPr>
              <a:t>openarchives.gr</a:t>
            </a:r>
            <a:endParaRPr lang="el-GR" sz="1200" dirty="0">
              <a:solidFill>
                <a:prstClr val="black"/>
              </a:solidFill>
              <a:latin typeface="Calibri"/>
            </a:endParaRPr>
          </a:p>
        </p:txBody>
      </p:sp>
      <p:sp>
        <p:nvSpPr>
          <p:cNvPr id="55300" name="8 - Ορθογώνιο"/>
          <p:cNvSpPr>
            <a:spLocks noChangeArrowheads="1"/>
          </p:cNvSpPr>
          <p:nvPr/>
        </p:nvSpPr>
        <p:spPr bwMode="auto">
          <a:xfrm>
            <a:off x="3367485" y="1060244"/>
            <a:ext cx="5524995" cy="1554272"/>
          </a:xfrm>
          <a:prstGeom prst="rect">
            <a:avLst/>
          </a:prstGeom>
          <a:solidFill>
            <a:schemeClr val="accent4">
              <a:lumMod val="75000"/>
            </a:schemeClr>
          </a:solidFill>
          <a:ln w="9525">
            <a:noFill/>
            <a:miter lim="800000"/>
            <a:headEnd/>
            <a:tailEnd/>
          </a:ln>
        </p:spPr>
        <p:txBody>
          <a:bodyPr wrap="square">
            <a:spAutoFit/>
          </a:bodyPr>
          <a:lstStyle/>
          <a:p>
            <a:pPr>
              <a:defRPr/>
            </a:pPr>
            <a:r>
              <a:rPr lang="el-GR" sz="1900" i="1" dirty="0">
                <a:solidFill>
                  <a:prstClr val="white"/>
                </a:solidFill>
                <a:latin typeface="Calibri"/>
              </a:rPr>
              <a:t>Καλτσούνε</a:t>
            </a:r>
            <a:r>
              <a:rPr lang="el-GR" sz="1900" dirty="0">
                <a:solidFill>
                  <a:prstClr val="white"/>
                </a:solidFill>
                <a:latin typeface="Calibri"/>
              </a:rPr>
              <a:t> από λευκό σαγιάκι (μαλλί της νεροτριβής). Πρόκειται για νυφικές κάλτσες, κατασκευασμένες από τερζή, που φοριούνται μαζί με τα </a:t>
            </a:r>
            <a:r>
              <a:rPr lang="el-GR" sz="1900" i="1" dirty="0">
                <a:solidFill>
                  <a:prstClr val="white"/>
                </a:solidFill>
                <a:latin typeface="Calibri"/>
              </a:rPr>
              <a:t>τερλίκια</a:t>
            </a:r>
            <a:r>
              <a:rPr lang="el-GR" sz="1900" dirty="0">
                <a:solidFill>
                  <a:prstClr val="white"/>
                </a:solidFill>
                <a:latin typeface="Calibri"/>
              </a:rPr>
              <a:t> και τα </a:t>
            </a:r>
            <a:r>
              <a:rPr lang="el-GR" sz="1900" i="1" dirty="0" err="1">
                <a:solidFill>
                  <a:prstClr val="white"/>
                </a:solidFill>
                <a:latin typeface="Calibri"/>
              </a:rPr>
              <a:t>κεπούτσε</a:t>
            </a:r>
            <a:r>
              <a:rPr lang="el-GR" sz="1900" dirty="0">
                <a:solidFill>
                  <a:prstClr val="white"/>
                </a:solidFill>
                <a:latin typeface="Calibri"/>
              </a:rPr>
              <a:t> (είδη παντόφλας) ή τα </a:t>
            </a:r>
            <a:r>
              <a:rPr lang="el-GR" sz="1900" i="1" dirty="0" err="1">
                <a:solidFill>
                  <a:prstClr val="white"/>
                </a:solidFill>
                <a:latin typeface="Calibri"/>
              </a:rPr>
              <a:t>βιντέλα</a:t>
            </a:r>
            <a:r>
              <a:rPr lang="el-GR" sz="1900" dirty="0">
                <a:solidFill>
                  <a:prstClr val="white"/>
                </a:solidFill>
                <a:latin typeface="Calibri"/>
              </a:rPr>
              <a:t> (είδη παπουτσιού), Ανατολική  Θράκη. </a:t>
            </a:r>
          </a:p>
        </p:txBody>
      </p:sp>
      <p:pic>
        <p:nvPicPr>
          <p:cNvPr id="51205" name="Picture 7" descr="http://www.lykeionellinidon.gr/lyceumdb/dbimages/77/7759-6,%ce%b1-%ce%b2/7759-6,%ce%b1-%ce%b2_0_md.jpg" title="Καλτσούνε από λευκό σαγιάκι "/>
          <p:cNvPicPr>
            <a:picLocks noChangeAspect="1" noChangeArrowheads="1"/>
          </p:cNvPicPr>
          <p:nvPr/>
        </p:nvPicPr>
        <p:blipFill>
          <a:blip r:embed="rId4">
            <a:extLst>
              <a:ext uri="{28A0092B-C50C-407E-A947-70E740481C1C}">
                <a14:useLocalDpi xmlns:a14="http://schemas.microsoft.com/office/drawing/2010/main" val="0"/>
              </a:ext>
            </a:extLst>
          </a:blip>
          <a:srcRect l="7500" r="14999"/>
          <a:stretch>
            <a:fillRect/>
          </a:stretch>
        </p:blipFill>
        <p:spPr bwMode="auto">
          <a:xfrm>
            <a:off x="4887236" y="2821789"/>
            <a:ext cx="4005244" cy="346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6300017" y="6283949"/>
            <a:ext cx="1179682" cy="276999"/>
          </a:xfrm>
          <a:prstGeom prst="rect">
            <a:avLst/>
          </a:prstGeom>
        </p:spPr>
        <p:txBody>
          <a:bodyPr wrap="none">
            <a:spAutoFit/>
          </a:bodyPr>
          <a:lstStyle/>
          <a:p>
            <a:pPr algn="ctr">
              <a:defRPr/>
            </a:pPr>
            <a:r>
              <a:rPr lang="en-GB" sz="1200" dirty="0" smtClean="0">
                <a:solidFill>
                  <a:prstClr val="black"/>
                </a:solidFill>
                <a:latin typeface="Calibri"/>
                <a:hlinkClick r:id="rId5"/>
              </a:rPr>
              <a:t>openarchives.gr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6985738" y="6469034"/>
            <a:ext cx="2133600" cy="365125"/>
          </a:xfrm>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1677984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cs typeface="Arial" pitchFamily="34" charset="0"/>
              </a:rPr>
              <a:t>Κάλτσες και περικνημίδες</a:t>
            </a:r>
            <a:endParaRPr lang="el-GR" sz="4000" b="1" dirty="0">
              <a:latin typeface="+mn-lt"/>
              <a:cs typeface="Arial" pitchFamily="34" charset="0"/>
            </a:endParaRPr>
          </a:p>
        </p:txBody>
      </p:sp>
      <p:sp>
        <p:nvSpPr>
          <p:cNvPr id="56325" name="4 - Ορθογώνιο"/>
          <p:cNvSpPr>
            <a:spLocks noChangeArrowheads="1"/>
          </p:cNvSpPr>
          <p:nvPr/>
        </p:nvSpPr>
        <p:spPr bwMode="auto">
          <a:xfrm>
            <a:off x="392903" y="5140306"/>
            <a:ext cx="4824313"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Τσουράπια, ζεύγος μάλλινων, πλεχτών, μονόφυλλων περικνημίδων, καμωμένων με τη βελόνα του πλεξίματος, Θράκη. </a:t>
            </a:r>
          </a:p>
        </p:txBody>
      </p:sp>
      <p:pic>
        <p:nvPicPr>
          <p:cNvPr id="52228" name="Picture 4" descr="http://www.lykeionellinidon.gr/lyceumdb/dbimages/13/13020,%ce%b1-%ce%b2/13020,%ce%b1-%ce%b2_0_md.jpg" title="Τσουράπια, ζεύγος μάλλινων, πλεχτών, μονόφυλλων περικνημίδων"/>
          <p:cNvPicPr>
            <a:picLocks noChangeAspect="1" noChangeArrowheads="1"/>
          </p:cNvPicPr>
          <p:nvPr/>
        </p:nvPicPr>
        <p:blipFill>
          <a:blip r:embed="rId2">
            <a:extLst>
              <a:ext uri="{28A0092B-C50C-407E-A947-70E740481C1C}">
                <a14:useLocalDpi xmlns:a14="http://schemas.microsoft.com/office/drawing/2010/main" val="0"/>
              </a:ext>
            </a:extLst>
          </a:blip>
          <a:srcRect t="14999" b="16249"/>
          <a:stretch>
            <a:fillRect/>
          </a:stretch>
        </p:blipFill>
        <p:spPr bwMode="auto">
          <a:xfrm>
            <a:off x="392904" y="1124744"/>
            <a:ext cx="3643313" cy="37385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625378" y="4863307"/>
            <a:ext cx="1179682" cy="276999"/>
          </a:xfrm>
          <a:prstGeom prst="rect">
            <a:avLst/>
          </a:prstGeom>
        </p:spPr>
        <p:txBody>
          <a:bodyPr wrap="none">
            <a:spAutoFit/>
          </a:bodyPr>
          <a:lstStyle/>
          <a:p>
            <a:pPr algn="ctr">
              <a:defRPr/>
            </a:pPr>
            <a:r>
              <a:rPr lang="en-GB" sz="1200" dirty="0" smtClean="0">
                <a:solidFill>
                  <a:prstClr val="black"/>
                </a:solidFill>
                <a:latin typeface="Calibri"/>
                <a:hlinkClick r:id="rId3"/>
              </a:rPr>
              <a:t>openarchives.gr</a:t>
            </a:r>
            <a:endParaRPr lang="el-GR" sz="1200" dirty="0">
              <a:solidFill>
                <a:prstClr val="black"/>
              </a:solidFill>
              <a:latin typeface="Calibri"/>
            </a:endParaRPr>
          </a:p>
        </p:txBody>
      </p:sp>
      <p:sp>
        <p:nvSpPr>
          <p:cNvPr id="56323" name="5 - Ορθογώνιο"/>
          <p:cNvSpPr>
            <a:spLocks noChangeArrowheads="1"/>
          </p:cNvSpPr>
          <p:nvPr/>
        </p:nvSpPr>
        <p:spPr bwMode="auto">
          <a:xfrm>
            <a:off x="4211960" y="1124744"/>
            <a:ext cx="4680520" cy="969496"/>
          </a:xfrm>
          <a:prstGeom prst="rect">
            <a:avLst/>
          </a:prstGeom>
          <a:solidFill>
            <a:schemeClr val="accent4">
              <a:lumMod val="75000"/>
            </a:schemeClr>
          </a:solidFill>
          <a:ln w="9525">
            <a:noFill/>
            <a:miter lim="800000"/>
            <a:headEnd/>
            <a:tailEnd/>
          </a:ln>
        </p:spPr>
        <p:txBody>
          <a:bodyPr wrap="square">
            <a:spAutoFit/>
          </a:bodyPr>
          <a:lstStyle/>
          <a:p>
            <a:pPr>
              <a:defRPr/>
            </a:pPr>
            <a:r>
              <a:rPr lang="el-GR" sz="1900" dirty="0">
                <a:solidFill>
                  <a:prstClr val="white"/>
                </a:solidFill>
                <a:latin typeface="Calibri"/>
              </a:rPr>
              <a:t>Πατούνες ή </a:t>
            </a:r>
            <a:r>
              <a:rPr lang="el-GR" sz="1900" dirty="0" err="1">
                <a:solidFill>
                  <a:prstClr val="white"/>
                </a:solidFill>
                <a:latin typeface="Calibri"/>
              </a:rPr>
              <a:t>κοντοτσούραπα</a:t>
            </a:r>
            <a:r>
              <a:rPr lang="el-GR" sz="1900" dirty="0">
                <a:solidFill>
                  <a:prstClr val="white"/>
                </a:solidFill>
                <a:latin typeface="Calibri"/>
              </a:rPr>
              <a:t>, </a:t>
            </a:r>
            <a:r>
              <a:rPr lang="el-GR" sz="1900" dirty="0" smtClean="0">
                <a:solidFill>
                  <a:prstClr val="white"/>
                </a:solidFill>
                <a:latin typeface="Calibri"/>
              </a:rPr>
              <a:t>πλεχτές κάλτσες </a:t>
            </a:r>
            <a:r>
              <a:rPr lang="el-GR" sz="1900" dirty="0">
                <a:solidFill>
                  <a:prstClr val="white"/>
                </a:solidFill>
                <a:latin typeface="Calibri"/>
              </a:rPr>
              <a:t>από μάλλινα νήματα, καμωμένων με τη βελόνα του πλεξίματος, Θράκη. </a:t>
            </a:r>
          </a:p>
        </p:txBody>
      </p:sp>
      <p:pic>
        <p:nvPicPr>
          <p:cNvPr id="52226" name="Picture 4" descr="http://www.lykeionellinidon.gr/lyceumdb/dbimages/12/12878,%ce%b1-%ce%b2/12878,%ce%b1-%ce%b2_0_md.jpg" title="Πατούνες ή κοντοτσούραπα, ζεύγος πλεχτών καλτσών από μάλλινα νήματα"/>
          <p:cNvPicPr>
            <a:picLocks noChangeAspect="1" noChangeArrowheads="1"/>
          </p:cNvPicPr>
          <p:nvPr/>
        </p:nvPicPr>
        <p:blipFill>
          <a:blip r:embed="rId4">
            <a:extLst>
              <a:ext uri="{28A0092B-C50C-407E-A947-70E740481C1C}">
                <a14:useLocalDpi xmlns:a14="http://schemas.microsoft.com/office/drawing/2010/main" val="0"/>
              </a:ext>
            </a:extLst>
          </a:blip>
          <a:srcRect t="18750"/>
          <a:stretch>
            <a:fillRect/>
          </a:stretch>
        </p:blipFill>
        <p:spPr bwMode="auto">
          <a:xfrm>
            <a:off x="5721954" y="2276872"/>
            <a:ext cx="3170525" cy="387909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200000">
            <a:off x="4912747" y="4151934"/>
            <a:ext cx="1179682" cy="276999"/>
          </a:xfrm>
          <a:prstGeom prst="rect">
            <a:avLst/>
          </a:prstGeom>
        </p:spPr>
        <p:txBody>
          <a:bodyPr wrap="none">
            <a:spAutoFit/>
          </a:bodyPr>
          <a:lstStyle/>
          <a:p>
            <a:pPr algn="ctr">
              <a:defRPr/>
            </a:pPr>
            <a:r>
              <a:rPr lang="en-GB" sz="1200" dirty="0" smtClean="0">
                <a:solidFill>
                  <a:prstClr val="black"/>
                </a:solidFill>
                <a:latin typeface="Calibri"/>
                <a:hlinkClick r:id="rId5"/>
              </a:rPr>
              <a:t>openarchives.gr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6710391" y="6354619"/>
            <a:ext cx="2133600" cy="365125"/>
          </a:xfrm>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994794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Τα παπούτσια</a:t>
            </a:r>
            <a:endParaRPr lang="el-GR" sz="4000" b="1" dirty="0">
              <a:latin typeface="+mn-lt"/>
              <a:cs typeface="Arial" pitchFamily="34" charset="0"/>
            </a:endParaRPr>
          </a:p>
        </p:txBody>
      </p:sp>
      <p:sp>
        <p:nvSpPr>
          <p:cNvPr id="53251" name="2 - Θέση περιεχομένου"/>
          <p:cNvSpPr>
            <a:spLocks noGrp="1"/>
          </p:cNvSpPr>
          <p:nvPr>
            <p:ph idx="1"/>
          </p:nvPr>
        </p:nvSpPr>
        <p:spPr>
          <a:xfrm>
            <a:off x="457200" y="1196752"/>
            <a:ext cx="8229600" cy="3240360"/>
          </a:xfrm>
        </p:spPr>
        <p:txBody>
          <a:bodyPr/>
          <a:lstStyle/>
          <a:p>
            <a:r>
              <a:rPr lang="el-GR" altLang="el-GR" sz="2400" dirty="0" smtClean="0">
                <a:cs typeface="Arial" charset="0"/>
              </a:rPr>
              <a:t>Υπήρχαν πολλά είδη υποδημάτων, κατασκευασμένα από ειδικούς τεχνίτες είτε από τους άντρες της οικογένειας. Χωρίζονται σε έξι κατηγορίες:</a:t>
            </a:r>
          </a:p>
          <a:p>
            <a:pPr lvl="1"/>
            <a:r>
              <a:rPr lang="el-GR" altLang="el-GR" sz="2400" dirty="0" smtClean="0">
                <a:cs typeface="Arial" charset="0"/>
              </a:rPr>
              <a:t>τα </a:t>
            </a:r>
            <a:r>
              <a:rPr lang="el-GR" altLang="el-GR" sz="2400" b="1" dirty="0" smtClean="0">
                <a:cs typeface="Arial" charset="0"/>
              </a:rPr>
              <a:t>τσαρούχια </a:t>
            </a:r>
            <a:r>
              <a:rPr lang="el-GR" altLang="el-GR" sz="2400" dirty="0" smtClean="0">
                <a:cs typeface="Arial" charset="0"/>
              </a:rPr>
              <a:t>ή</a:t>
            </a:r>
            <a:r>
              <a:rPr lang="el-GR" altLang="el-GR" sz="2400" i="1" dirty="0" smtClean="0">
                <a:cs typeface="Arial" charset="0"/>
              </a:rPr>
              <a:t> </a:t>
            </a:r>
            <a:r>
              <a:rPr lang="el-GR" altLang="el-GR" sz="2400" b="1" dirty="0" smtClean="0">
                <a:cs typeface="Arial" charset="0"/>
              </a:rPr>
              <a:t>γουρουνοτσάρουχα</a:t>
            </a:r>
            <a:r>
              <a:rPr lang="el-GR" altLang="el-GR" sz="2400" dirty="0" smtClean="0">
                <a:cs typeface="Arial" charset="0"/>
              </a:rPr>
              <a:t> ή </a:t>
            </a:r>
            <a:r>
              <a:rPr lang="el-GR" altLang="el-GR" sz="2400" b="1" dirty="0" err="1" smtClean="0">
                <a:cs typeface="Arial" charset="0"/>
              </a:rPr>
              <a:t>πίγγες</a:t>
            </a:r>
            <a:r>
              <a:rPr lang="el-GR" altLang="el-GR" sz="2400" b="1" i="1" dirty="0" smtClean="0">
                <a:cs typeface="Arial" charset="0"/>
              </a:rPr>
              <a:t> </a:t>
            </a:r>
            <a:r>
              <a:rPr lang="el-GR" altLang="el-GR" sz="2400" dirty="0" smtClean="0">
                <a:cs typeface="Arial" charset="0"/>
              </a:rPr>
              <a:t>που κατασκευάζονταν από τους ίδιους τους χωρικούς από χοιρόδερμα ή </a:t>
            </a:r>
            <a:r>
              <a:rPr lang="el-GR" altLang="el-GR" sz="2400" dirty="0" err="1" smtClean="0">
                <a:cs typeface="Arial" charset="0"/>
              </a:rPr>
              <a:t>βοϊδόδερμα</a:t>
            </a:r>
            <a:r>
              <a:rPr lang="el-GR" altLang="el-GR" sz="2400" dirty="0" smtClean="0">
                <a:cs typeface="Arial" charset="0"/>
              </a:rPr>
              <a:t>. Τα συγκρατούσαν με </a:t>
            </a:r>
            <a:r>
              <a:rPr lang="el-GR" altLang="el-GR" sz="2400" i="1" dirty="0" smtClean="0">
                <a:cs typeface="Arial" charset="0"/>
              </a:rPr>
              <a:t>λουριά ή </a:t>
            </a:r>
            <a:r>
              <a:rPr lang="el-GR" altLang="el-GR" sz="2400" i="1" dirty="0" err="1" smtClean="0">
                <a:cs typeface="Arial" charset="0"/>
              </a:rPr>
              <a:t>τσαρχόσκοινα</a:t>
            </a:r>
            <a:r>
              <a:rPr lang="el-GR" altLang="el-GR" sz="2400" i="1" dirty="0" smtClean="0">
                <a:cs typeface="Arial" charset="0"/>
              </a:rPr>
              <a:t>, </a:t>
            </a:r>
            <a:r>
              <a:rPr lang="el-GR" altLang="el-GR" sz="2400" dirty="0" smtClean="0">
                <a:cs typeface="Arial" charset="0"/>
              </a:rPr>
              <a:t>τα οποία έδεναν στην γάμπα και τα φορούσαν στη δουλεία.</a:t>
            </a:r>
          </a:p>
        </p:txBody>
      </p:sp>
      <p:sp>
        <p:nvSpPr>
          <p:cNvPr id="57348" name="4 - TextBox"/>
          <p:cNvSpPr txBox="1">
            <a:spLocks noChangeArrowheads="1"/>
          </p:cNvSpPr>
          <p:nvPr/>
        </p:nvSpPr>
        <p:spPr bwMode="auto">
          <a:xfrm>
            <a:off x="4644008" y="6210281"/>
            <a:ext cx="3297237"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Γουρουνοτσάρουχο</a:t>
            </a:r>
          </a:p>
        </p:txBody>
      </p:sp>
      <p:pic>
        <p:nvPicPr>
          <p:cNvPr id="53253" name="6 - Εικόνα" descr="goyrouna.jpg" title="Γουρουνοτσάρουχο"/>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216552"/>
            <a:ext cx="3297237" cy="19494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897632" y="5849358"/>
            <a:ext cx="1728192" cy="276999"/>
          </a:xfrm>
          <a:prstGeom prst="rect">
            <a:avLst/>
          </a:prstGeom>
        </p:spPr>
        <p:txBody>
          <a:bodyPr wrap="square">
            <a:spAutoFit/>
          </a:bodyPr>
          <a:lstStyle/>
          <a:p>
            <a:pPr algn="ctr"/>
            <a:r>
              <a:rPr lang="en-US" sz="1200" dirty="0" smtClean="0">
                <a:solidFill>
                  <a:prstClr val="black"/>
                </a:solidFill>
                <a:latin typeface="Calibri"/>
                <a:hlinkClick r:id="rId3"/>
              </a:rPr>
              <a:t>pisostapalia.blogspot.gr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6167802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p:txBody>
          <a:bodyPr/>
          <a:lstStyle/>
          <a:p>
            <a:pPr>
              <a:defRPr/>
            </a:pPr>
            <a:r>
              <a:rPr lang="el-GR" sz="4000" b="1" dirty="0" smtClean="0">
                <a:latin typeface="+mn-lt"/>
              </a:rPr>
              <a:t>Είδη παπουτσιών </a:t>
            </a:r>
            <a:r>
              <a:rPr lang="el-GR" sz="3200" b="0" dirty="0" smtClean="0">
                <a:latin typeface="+mn-lt"/>
              </a:rPr>
              <a:t>(1 από 2)</a:t>
            </a:r>
          </a:p>
        </p:txBody>
      </p:sp>
      <p:sp>
        <p:nvSpPr>
          <p:cNvPr id="54275" name="2 - Θέση περιεχομένου"/>
          <p:cNvSpPr>
            <a:spLocks noGrp="1"/>
          </p:cNvSpPr>
          <p:nvPr>
            <p:ph idx="1"/>
          </p:nvPr>
        </p:nvSpPr>
        <p:spPr>
          <a:xfrm>
            <a:off x="457200" y="1196752"/>
            <a:ext cx="8291264" cy="5184576"/>
          </a:xfrm>
        </p:spPr>
        <p:txBody>
          <a:bodyPr>
            <a:normAutofit lnSpcReduction="10000"/>
          </a:bodyPr>
          <a:lstStyle/>
          <a:p>
            <a:pPr lvl="1">
              <a:lnSpc>
                <a:spcPct val="110000"/>
              </a:lnSpc>
              <a:spcBef>
                <a:spcPts val="1200"/>
              </a:spcBef>
              <a:buFont typeface="Arial" panose="020B0604020202020204" pitchFamily="34" charset="0"/>
              <a:buChar char="•"/>
            </a:pPr>
            <a:r>
              <a:rPr lang="el-GR" altLang="el-GR" sz="2400" dirty="0" smtClean="0">
                <a:cs typeface="Arial" charset="0"/>
              </a:rPr>
              <a:t>τα </a:t>
            </a:r>
            <a:r>
              <a:rPr lang="el-GR" altLang="el-GR" sz="2400" b="1" dirty="0" smtClean="0">
                <a:cs typeface="Arial" charset="0"/>
              </a:rPr>
              <a:t>μαστορικά</a:t>
            </a:r>
            <a:r>
              <a:rPr lang="el-GR" altLang="el-GR" sz="2400" i="1" dirty="0" smtClean="0">
                <a:cs typeface="Arial" charset="0"/>
              </a:rPr>
              <a:t>, </a:t>
            </a:r>
            <a:r>
              <a:rPr lang="el-GR" altLang="el-GR" sz="2400" dirty="0" smtClean="0">
                <a:cs typeface="Arial" charset="0"/>
              </a:rPr>
              <a:t>τσαρούχια με φούντα ή χωρίς, ήταν τα υποδήματα των αγροτικών και ποιμενικών ομάδων. Κατασκευάζονταν από ειδικούς τεχνίτες, τους </a:t>
            </a:r>
            <a:r>
              <a:rPr lang="el-GR" altLang="el-GR" sz="2400" i="1" dirty="0" smtClean="0">
                <a:cs typeface="Arial" charset="0"/>
              </a:rPr>
              <a:t>τσαρουχάδες. </a:t>
            </a:r>
            <a:r>
              <a:rPr lang="el-GR" altLang="el-GR" sz="2400" dirty="0" smtClean="0">
                <a:cs typeface="Arial" charset="0"/>
              </a:rPr>
              <a:t>Οι αγροτικοί πληθυσμοί τα φορούσαν τις μέρες της σκόλης, ενώ οι ποιμενικοί τα φορούσαν καθημερινά</a:t>
            </a:r>
            <a:r>
              <a:rPr lang="en-US" altLang="el-GR" sz="2400" dirty="0" smtClean="0">
                <a:cs typeface="Arial" charset="0"/>
              </a:rPr>
              <a:t>,</a:t>
            </a:r>
            <a:endParaRPr lang="el-GR" altLang="el-GR" sz="2400" dirty="0" smtClean="0">
              <a:cs typeface="Arial" charset="0"/>
            </a:endParaRPr>
          </a:p>
          <a:p>
            <a:pPr lvl="1">
              <a:lnSpc>
                <a:spcPct val="110000"/>
              </a:lnSpc>
              <a:spcBef>
                <a:spcPts val="1200"/>
              </a:spcBef>
              <a:buFont typeface="Arial" panose="020B0604020202020204" pitchFamily="34" charset="0"/>
              <a:buChar char="•"/>
            </a:pPr>
            <a:r>
              <a:rPr lang="el-GR" altLang="el-GR" sz="2400" dirty="0" smtClean="0">
                <a:cs typeface="Arial" charset="0"/>
              </a:rPr>
              <a:t>τα </a:t>
            </a:r>
            <a:r>
              <a:rPr lang="el-GR" altLang="el-GR" sz="2400" b="1" dirty="0" err="1" smtClean="0">
                <a:cs typeface="Arial" charset="0"/>
              </a:rPr>
              <a:t>βιδέλια</a:t>
            </a:r>
            <a:r>
              <a:rPr lang="el-GR" altLang="el-GR" sz="2400" i="1" dirty="0" smtClean="0">
                <a:cs typeface="Arial" charset="0"/>
              </a:rPr>
              <a:t> </a:t>
            </a:r>
            <a:r>
              <a:rPr lang="el-GR" altLang="el-GR" sz="2400" dirty="0" smtClean="0">
                <a:cs typeface="Arial" charset="0"/>
              </a:rPr>
              <a:t>ήταν αγοραστά, μαύρα, σκολιανά γυναικεία παπούτσια</a:t>
            </a:r>
            <a:r>
              <a:rPr lang="en-US" altLang="el-GR" sz="2400" dirty="0" smtClean="0">
                <a:cs typeface="Arial" charset="0"/>
              </a:rPr>
              <a:t>,</a:t>
            </a:r>
            <a:endParaRPr lang="el-GR" altLang="el-GR" sz="2400" dirty="0" smtClean="0">
              <a:cs typeface="Arial" charset="0"/>
            </a:endParaRPr>
          </a:p>
          <a:p>
            <a:pPr lvl="1">
              <a:lnSpc>
                <a:spcPct val="110000"/>
              </a:lnSpc>
              <a:spcBef>
                <a:spcPts val="1200"/>
              </a:spcBef>
              <a:buFont typeface="Arial" panose="020B0604020202020204" pitchFamily="34" charset="0"/>
              <a:buChar char="•"/>
            </a:pPr>
            <a:r>
              <a:rPr lang="el-GR" altLang="el-GR" sz="2400" dirty="0" smtClean="0">
                <a:cs typeface="Arial" charset="0"/>
              </a:rPr>
              <a:t>τα </a:t>
            </a:r>
            <a:r>
              <a:rPr lang="el-GR" altLang="el-GR" sz="2400" b="1" dirty="0" smtClean="0">
                <a:cs typeface="Arial" charset="0"/>
              </a:rPr>
              <a:t>τερλίκια</a:t>
            </a:r>
            <a:r>
              <a:rPr lang="el-GR" altLang="el-GR" sz="2400" i="1" dirty="0" smtClean="0">
                <a:cs typeface="Arial" charset="0"/>
              </a:rPr>
              <a:t> </a:t>
            </a:r>
            <a:r>
              <a:rPr lang="el-GR" altLang="el-GR" sz="2400" dirty="0" smtClean="0">
                <a:cs typeface="Arial" charset="0"/>
              </a:rPr>
              <a:t>ήταν πλεχτά ή υφασμάτινα υποδήματα που συχνά κατασκεύαζαν και κεντούσαν οι ίδιες οι γυναίκες</a:t>
            </a:r>
            <a:r>
              <a:rPr lang="en-US" altLang="el-GR" sz="2400" dirty="0" smtClean="0">
                <a:cs typeface="Arial" charset="0"/>
              </a:rPr>
              <a:t>,</a:t>
            </a:r>
            <a:endParaRPr lang="el-GR" altLang="el-GR" sz="2400" dirty="0" smtClean="0">
              <a:cs typeface="Arial" charset="0"/>
            </a:endParaRPr>
          </a:p>
          <a:p>
            <a:pPr lvl="1">
              <a:lnSpc>
                <a:spcPct val="110000"/>
              </a:lnSpc>
              <a:spcBef>
                <a:spcPts val="1200"/>
              </a:spcBef>
              <a:buFont typeface="Arial" panose="020B0604020202020204" pitchFamily="34" charset="0"/>
              <a:buChar char="•"/>
            </a:pPr>
            <a:r>
              <a:rPr lang="el-GR" altLang="el-GR" sz="2400" dirty="0" smtClean="0">
                <a:cs typeface="Arial" charset="0"/>
              </a:rPr>
              <a:t>τα </a:t>
            </a:r>
            <a:r>
              <a:rPr lang="el-GR" altLang="el-GR" sz="2400" b="1" dirty="0" smtClean="0">
                <a:cs typeface="Arial" charset="0"/>
              </a:rPr>
              <a:t>στιβάλια</a:t>
            </a:r>
            <a:r>
              <a:rPr lang="el-GR" altLang="el-GR" sz="2400" i="1" dirty="0" smtClean="0">
                <a:cs typeface="Arial" charset="0"/>
              </a:rPr>
              <a:t> </a:t>
            </a:r>
            <a:r>
              <a:rPr lang="el-GR" altLang="el-GR" sz="2400" dirty="0" smtClean="0">
                <a:cs typeface="Arial" charset="0"/>
              </a:rPr>
              <a:t>ήταν ένα είδος μπότας που φορούσαν οι γυναίκες στη δουλειά.</a:t>
            </a:r>
          </a:p>
          <a:p>
            <a:pPr lvl="1">
              <a:lnSpc>
                <a:spcPct val="110000"/>
              </a:lnSpc>
              <a:spcBef>
                <a:spcPts val="1200"/>
              </a:spcBef>
            </a:pPr>
            <a:endParaRPr lang="el-GR" altLang="el-GR" sz="2400" dirty="0" smtClean="0">
              <a:cs typeface="Arial" charset="0"/>
            </a:endParaRPr>
          </a:p>
          <a:p>
            <a:pPr lvl="1">
              <a:lnSpc>
                <a:spcPct val="110000"/>
              </a:lnSpc>
              <a:spcBef>
                <a:spcPts val="1200"/>
              </a:spcBef>
            </a:pPr>
            <a:endParaRPr lang="el-GR" altLang="el-GR" sz="22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15792445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Είδη παπουτσιών </a:t>
            </a:r>
            <a:r>
              <a:rPr lang="el-GR" sz="3200" b="0" dirty="0" smtClean="0"/>
              <a:t>(</a:t>
            </a:r>
            <a:r>
              <a:rPr lang="en-US" sz="3200" b="0" dirty="0" smtClean="0"/>
              <a:t>2</a:t>
            </a:r>
            <a:r>
              <a:rPr lang="el-GR" sz="3200" b="0" dirty="0" smtClean="0"/>
              <a:t> </a:t>
            </a:r>
            <a:r>
              <a:rPr lang="el-GR" sz="3200" b="0" dirty="0"/>
              <a:t>από 2</a:t>
            </a:r>
            <a:r>
              <a:rPr lang="el-GR" sz="3200" b="0" dirty="0" smtClean="0"/>
              <a:t>)</a:t>
            </a:r>
            <a:endParaRPr lang="el-GR" sz="3200" b="0" dirty="0"/>
          </a:p>
        </p:txBody>
      </p:sp>
      <p:sp>
        <p:nvSpPr>
          <p:cNvPr id="55298" name="2 - Θέση περιεχομένου"/>
          <p:cNvSpPr>
            <a:spLocks noGrp="1"/>
          </p:cNvSpPr>
          <p:nvPr>
            <p:ph idx="1"/>
          </p:nvPr>
        </p:nvSpPr>
        <p:spPr>
          <a:xfrm>
            <a:off x="457200" y="1196752"/>
            <a:ext cx="8229600" cy="1008112"/>
          </a:xfrm>
        </p:spPr>
        <p:txBody>
          <a:bodyPr/>
          <a:lstStyle/>
          <a:p>
            <a:pPr lvl="1">
              <a:lnSpc>
                <a:spcPct val="120000"/>
              </a:lnSpc>
              <a:spcBef>
                <a:spcPts val="1200"/>
              </a:spcBef>
              <a:buFont typeface="Arial" panose="020B0604020202020204" pitchFamily="34" charset="0"/>
              <a:buChar char="•"/>
            </a:pPr>
            <a:r>
              <a:rPr lang="el-GR" altLang="el-GR" sz="2400" dirty="0" smtClean="0">
                <a:cs typeface="Arial" charset="0"/>
              </a:rPr>
              <a:t>τα </a:t>
            </a:r>
            <a:r>
              <a:rPr lang="el-GR" altLang="el-GR" sz="2400" b="1" dirty="0" err="1" smtClean="0">
                <a:cs typeface="Arial" charset="0"/>
              </a:rPr>
              <a:t>καλίκια</a:t>
            </a:r>
            <a:r>
              <a:rPr lang="el-GR" altLang="el-GR" sz="2400" i="1" dirty="0" smtClean="0">
                <a:cs typeface="Arial" charset="0"/>
              </a:rPr>
              <a:t> </a:t>
            </a:r>
            <a:r>
              <a:rPr lang="el-GR" altLang="el-GR" sz="2400" dirty="0" smtClean="0">
                <a:cs typeface="Arial" charset="0"/>
              </a:rPr>
              <a:t>ήταν είδος κεντητής παντόφλας,  που τα   έφτιαχνε ειδικός τεχνίτης.</a:t>
            </a:r>
          </a:p>
        </p:txBody>
      </p:sp>
      <p:sp>
        <p:nvSpPr>
          <p:cNvPr id="59397" name="7 - Ορθογώνιο"/>
          <p:cNvSpPr>
            <a:spLocks noChangeArrowheads="1"/>
          </p:cNvSpPr>
          <p:nvPr/>
        </p:nvSpPr>
        <p:spPr bwMode="auto">
          <a:xfrm>
            <a:off x="465028" y="5211902"/>
            <a:ext cx="5166425"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Αμπαλωτά τσαρούχια, ζεύγος παπουτσιών από κόκκινο δέρμα και μύτη μπροστά, Ήπειρος.</a:t>
            </a:r>
            <a:r>
              <a:rPr lang="en-GB" sz="2000" dirty="0">
                <a:solidFill>
                  <a:prstClr val="white"/>
                </a:solidFill>
                <a:latin typeface="Calibri"/>
                <a:hlinkClick r:id="rId2"/>
              </a:rPr>
              <a:t> </a:t>
            </a:r>
            <a:endParaRPr lang="el-GR" sz="2000" dirty="0">
              <a:solidFill>
                <a:prstClr val="white"/>
              </a:solidFill>
              <a:latin typeface="Calibri"/>
            </a:endParaRPr>
          </a:p>
        </p:txBody>
      </p:sp>
      <p:pic>
        <p:nvPicPr>
          <p:cNvPr id="55300" name="Picture 4" descr="http://www.lykeionellinidon.gr/lyceumdb/dbimages/10/1042-1,%ce%b7-%ce%b8/1042-1,%ce%b7-%ce%b8_0_md.jpg" title="Αμπαλωτά τσαρούχια"/>
          <p:cNvPicPr>
            <a:picLocks noChangeAspect="1" noChangeArrowheads="1"/>
          </p:cNvPicPr>
          <p:nvPr/>
        </p:nvPicPr>
        <p:blipFill>
          <a:blip r:embed="rId3">
            <a:extLst>
              <a:ext uri="{28A0092B-C50C-407E-A947-70E740481C1C}">
                <a14:useLocalDpi xmlns:a14="http://schemas.microsoft.com/office/drawing/2010/main" val="0"/>
              </a:ext>
            </a:extLst>
          </a:blip>
          <a:srcRect l="10806"/>
          <a:stretch>
            <a:fillRect/>
          </a:stretch>
        </p:blipFill>
        <p:spPr bwMode="auto">
          <a:xfrm>
            <a:off x="465030" y="2204864"/>
            <a:ext cx="3163242" cy="2376264"/>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628272" y="4294134"/>
            <a:ext cx="1181786" cy="286994"/>
          </a:xfrm>
          <a:prstGeom prst="rect">
            <a:avLst/>
          </a:prstGeom>
        </p:spPr>
        <p:txBody>
          <a:bodyPr wrap="square">
            <a:spAutoFit/>
          </a:bodyPr>
          <a:lstStyle/>
          <a:p>
            <a:pPr algn="ctr">
              <a:defRPr/>
            </a:pPr>
            <a:r>
              <a:rPr lang="en-GB" sz="1200" dirty="0" smtClean="0">
                <a:solidFill>
                  <a:prstClr val="black"/>
                </a:solidFill>
                <a:latin typeface="Calibri"/>
                <a:hlinkClick r:id="rId4"/>
              </a:rPr>
              <a:t>openarchives.gr</a:t>
            </a:r>
            <a:endParaRPr lang="el-GR" sz="1200" dirty="0">
              <a:solidFill>
                <a:prstClr val="black"/>
              </a:solidFill>
              <a:latin typeface="Calibri"/>
            </a:endParaRPr>
          </a:p>
        </p:txBody>
      </p:sp>
      <p:sp>
        <p:nvSpPr>
          <p:cNvPr id="59398" name="8 - Ορθογώνιο"/>
          <p:cNvSpPr>
            <a:spLocks noChangeArrowheads="1"/>
          </p:cNvSpPr>
          <p:nvPr/>
        </p:nvSpPr>
        <p:spPr bwMode="auto">
          <a:xfrm>
            <a:off x="3846765" y="2204864"/>
            <a:ext cx="4881035"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Νυφικά  </a:t>
            </a:r>
            <a:r>
              <a:rPr lang="el-GR" sz="2000" dirty="0" err="1">
                <a:solidFill>
                  <a:prstClr val="white"/>
                </a:solidFill>
                <a:latin typeface="Calibri"/>
              </a:rPr>
              <a:t>καλίκια</a:t>
            </a:r>
            <a:r>
              <a:rPr lang="el-GR" sz="2000" dirty="0">
                <a:solidFill>
                  <a:prstClr val="white"/>
                </a:solidFill>
                <a:latin typeface="Calibri"/>
              </a:rPr>
              <a:t>, χωρίς φτέρνα, με χαμηλό, ξύλινο τακούνι, μέτριο σε πάχος και ελαφρά μεγαλύτερη βάση, Περιοχή Αττικής. </a:t>
            </a:r>
          </a:p>
        </p:txBody>
      </p:sp>
      <p:pic>
        <p:nvPicPr>
          <p:cNvPr id="55299" name="Picture 2" descr="http://www.lykeionellinidon.gr/lyceumdb/dbimages/14/14141,%ce%b1-%ce%b2/14141,%ce%b1-%ce%b2_0_md.jpg" title="Νυφικά  καλίκια"/>
          <p:cNvPicPr>
            <a:picLocks noChangeAspect="1" noChangeArrowheads="1"/>
          </p:cNvPicPr>
          <p:nvPr/>
        </p:nvPicPr>
        <p:blipFill>
          <a:blip r:embed="rId5">
            <a:extLst>
              <a:ext uri="{28A0092B-C50C-407E-A947-70E740481C1C}">
                <a14:useLocalDpi xmlns:a14="http://schemas.microsoft.com/office/drawing/2010/main" val="0"/>
              </a:ext>
            </a:extLst>
          </a:blip>
          <a:srcRect l="6250" r="18750"/>
          <a:stretch>
            <a:fillRect/>
          </a:stretch>
        </p:blipFill>
        <p:spPr bwMode="auto">
          <a:xfrm>
            <a:off x="5940150" y="3429000"/>
            <a:ext cx="2787650" cy="24907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760468" y="3429000"/>
            <a:ext cx="1179682" cy="276999"/>
          </a:xfrm>
          <a:prstGeom prst="rect">
            <a:avLst/>
          </a:prstGeom>
        </p:spPr>
        <p:txBody>
          <a:bodyPr wrap="none">
            <a:spAutoFit/>
          </a:bodyPr>
          <a:lstStyle/>
          <a:p>
            <a:pPr algn="ctr">
              <a:defRPr/>
            </a:pPr>
            <a:r>
              <a:rPr lang="en-GB" sz="1200" dirty="0" smtClean="0">
                <a:solidFill>
                  <a:prstClr val="black"/>
                </a:solidFill>
                <a:latin typeface="Calibri"/>
                <a:hlinkClick r:id="rId6"/>
              </a:rPr>
              <a:t>openarchives.gr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6516216" y="6393210"/>
            <a:ext cx="2133600" cy="365125"/>
          </a:xfrm>
        </p:spPr>
        <p:txBody>
          <a:bodyPr/>
          <a:lstStyle/>
          <a:p>
            <a:pPr>
              <a:defRPr/>
            </a:pPr>
            <a:fld id="{7E55E3B3-0445-4CFC-BED8-763D4409E61F}" type="slidenum">
              <a:rPr lang="el-GR" smtClean="0">
                <a:solidFill>
                  <a:prstClr val="black"/>
                </a:solidFill>
              </a:rPr>
              <a:pPr>
                <a:defRPr/>
              </a:pPr>
              <a:t>53</a:t>
            </a:fld>
            <a:endParaRPr lang="el-GR">
              <a:solidFill>
                <a:prstClr val="black"/>
              </a:solidFill>
            </a:endParaRPr>
          </a:p>
        </p:txBody>
      </p:sp>
    </p:spTree>
    <p:extLst>
      <p:ext uri="{BB962C8B-B14F-4D97-AF65-F5344CB8AC3E}">
        <p14:creationId xmlns:p14="http://schemas.microsoft.com/office/powerpoint/2010/main" val="3496767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Οι ανδρικές ενδυμασίες</a:t>
            </a:r>
            <a:endParaRPr lang="el-GR" sz="4000" b="1" dirty="0">
              <a:latin typeface="+mn-lt"/>
              <a:cs typeface="Arial" pitchFamily="34" charset="0"/>
            </a:endParaRPr>
          </a:p>
        </p:txBody>
      </p:sp>
      <p:sp>
        <p:nvSpPr>
          <p:cNvPr id="57347" name="2 - Θέση περιεχομένου"/>
          <p:cNvSpPr>
            <a:spLocks noGrp="1"/>
          </p:cNvSpPr>
          <p:nvPr>
            <p:ph idx="1"/>
          </p:nvPr>
        </p:nvSpPr>
        <p:spPr>
          <a:xfrm>
            <a:off x="457200" y="1340768"/>
            <a:ext cx="8229600" cy="4896544"/>
          </a:xfrm>
        </p:spPr>
        <p:txBody>
          <a:bodyPr/>
          <a:lstStyle/>
          <a:p>
            <a:pPr>
              <a:lnSpc>
                <a:spcPct val="120000"/>
              </a:lnSpc>
              <a:spcBef>
                <a:spcPts val="1200"/>
              </a:spcBef>
            </a:pPr>
            <a:r>
              <a:rPr lang="el-GR" altLang="el-GR" sz="2400" dirty="0" smtClean="0">
                <a:cs typeface="Arial" charset="0"/>
              </a:rPr>
              <a:t>Οι ανδρικές ενδυμασίες της ηπειρωτικής και της νησιωτικής Ελλάδας ήταν περιορισμένες σε ποικιλία και χρωματισμούς. Οι φορεσιές αυτές, όπως και οι γυναικείες, έχουν ως βασικό ένδυμα το πουκάμισο, που είναι φαρδύ και ριχτό, με μικρό γιακά, με πτυχές στο στήθος και φαρδιά ή στενά μανίκια.</a:t>
            </a:r>
          </a:p>
          <a:p>
            <a:pPr>
              <a:lnSpc>
                <a:spcPct val="120000"/>
              </a:lnSpc>
              <a:spcBef>
                <a:spcPts val="1200"/>
              </a:spcBef>
            </a:pPr>
            <a:r>
              <a:rPr lang="el-GR" altLang="el-GR" sz="2400" dirty="0" smtClean="0">
                <a:cs typeface="Arial" charset="0"/>
              </a:rPr>
              <a:t>Το πουκάμισο κατασκευαζόταν συνήθως από υφαντό ύφασμα ή βαμβακερό του εμπορίου και σε ορισμένες περιοχές από μεταξωτό.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7014681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cs typeface="Arial" pitchFamily="34" charset="0"/>
              </a:rPr>
              <a:t>Ανδρικό πουκάμισο και παντελόνι </a:t>
            </a:r>
            <a:endParaRPr lang="el-GR" sz="4000" b="1" dirty="0">
              <a:latin typeface="+mn-lt"/>
              <a:cs typeface="Arial" pitchFamily="34" charset="0"/>
            </a:endParaRPr>
          </a:p>
        </p:txBody>
      </p:sp>
      <p:sp>
        <p:nvSpPr>
          <p:cNvPr id="66563" name="6 - Ορθογώνιο"/>
          <p:cNvSpPr>
            <a:spLocks noChangeArrowheads="1"/>
          </p:cNvSpPr>
          <p:nvPr/>
        </p:nvSpPr>
        <p:spPr bwMode="auto">
          <a:xfrm>
            <a:off x="365844" y="5624525"/>
            <a:ext cx="4710211"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Τσοπάνικο πουκάμισο από άσπρο βαμβακερό ύφασμα με κατακόρυφες ρίγες, τις ούγιες.</a:t>
            </a:r>
            <a:r>
              <a:rPr lang="en-GB" sz="2000" dirty="0">
                <a:solidFill>
                  <a:prstClr val="white"/>
                </a:solidFill>
                <a:latin typeface="Calibri"/>
                <a:hlinkClick r:id="rId2"/>
              </a:rPr>
              <a:t> </a:t>
            </a:r>
            <a:endParaRPr lang="el-GR" sz="2000" dirty="0">
              <a:solidFill>
                <a:prstClr val="white"/>
              </a:solidFill>
              <a:latin typeface="Calibri"/>
            </a:endParaRPr>
          </a:p>
        </p:txBody>
      </p:sp>
      <p:pic>
        <p:nvPicPr>
          <p:cNvPr id="58370" name="Picture 6" descr="http://www.lykeionellinidon.gr/lyceumdb/dbimages/26/2666-2/2666-2_1_md.jpg" title="Τσοπάνικο πουκάμισο από άσπρο βαμβακερό ύφασμα "/>
          <p:cNvPicPr>
            <a:picLocks noChangeAspect="1" noChangeArrowheads="1"/>
          </p:cNvPicPr>
          <p:nvPr/>
        </p:nvPicPr>
        <p:blipFill>
          <a:blip r:embed="rId3">
            <a:extLst>
              <a:ext uri="{28A0092B-C50C-407E-A947-70E740481C1C}">
                <a14:useLocalDpi xmlns:a14="http://schemas.microsoft.com/office/drawing/2010/main" val="0"/>
              </a:ext>
            </a:extLst>
          </a:blip>
          <a:srcRect t="23750"/>
          <a:stretch>
            <a:fillRect/>
          </a:stretch>
        </p:blipFill>
        <p:spPr bwMode="auto">
          <a:xfrm>
            <a:off x="365846" y="1196753"/>
            <a:ext cx="3606538" cy="410445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579274" y="5301208"/>
            <a:ext cx="1179682" cy="276999"/>
          </a:xfrm>
          <a:prstGeom prst="rect">
            <a:avLst/>
          </a:prstGeom>
        </p:spPr>
        <p:txBody>
          <a:bodyPr wrap="none">
            <a:spAutoFit/>
          </a:bodyPr>
          <a:lstStyle/>
          <a:p>
            <a:r>
              <a:rPr lang="en-GB" altLang="el-GR" sz="1200" dirty="0" smtClean="0">
                <a:solidFill>
                  <a:prstClr val="black"/>
                </a:solidFill>
                <a:latin typeface="Calibri"/>
                <a:hlinkClick r:id="rId4"/>
              </a:rPr>
              <a:t>openarchives.gr</a:t>
            </a:r>
            <a:endParaRPr lang="el-GR" altLang="el-GR" sz="1200" dirty="0">
              <a:solidFill>
                <a:prstClr val="black"/>
              </a:solidFill>
              <a:latin typeface="Calibri"/>
            </a:endParaRPr>
          </a:p>
        </p:txBody>
      </p:sp>
      <p:sp>
        <p:nvSpPr>
          <p:cNvPr id="66565" name="4 - Ορθογώνιο"/>
          <p:cNvSpPr>
            <a:spLocks noChangeArrowheads="1"/>
          </p:cNvSpPr>
          <p:nvPr/>
        </p:nvSpPr>
        <p:spPr bwMode="auto">
          <a:xfrm>
            <a:off x="4422807" y="1196752"/>
            <a:ext cx="4397665" cy="969496"/>
          </a:xfrm>
          <a:prstGeom prst="rect">
            <a:avLst/>
          </a:prstGeom>
          <a:solidFill>
            <a:schemeClr val="accent4">
              <a:lumMod val="75000"/>
            </a:schemeClr>
          </a:solidFill>
          <a:ln w="9525">
            <a:noFill/>
            <a:miter lim="800000"/>
            <a:headEnd/>
            <a:tailEnd/>
          </a:ln>
        </p:spPr>
        <p:txBody>
          <a:bodyPr wrap="square">
            <a:spAutoFit/>
          </a:bodyPr>
          <a:lstStyle/>
          <a:p>
            <a:pPr>
              <a:defRPr/>
            </a:pPr>
            <a:r>
              <a:rPr lang="el-GR" sz="1900" dirty="0">
                <a:solidFill>
                  <a:prstClr val="white"/>
                </a:solidFill>
                <a:latin typeface="Calibri"/>
              </a:rPr>
              <a:t>Σουρέλο , λευκό στενό βαμβακερό παντελόνι. Αποτελεί βασικό εξάρτημα της ανδρικής φορεσιάς του Πυργιού της </a:t>
            </a:r>
            <a:r>
              <a:rPr lang="el-GR" sz="1900" dirty="0" smtClean="0">
                <a:solidFill>
                  <a:prstClr val="white"/>
                </a:solidFill>
                <a:latin typeface="Calibri"/>
              </a:rPr>
              <a:t>Χίου</a:t>
            </a:r>
            <a:endParaRPr lang="el-GR" sz="1900" dirty="0">
              <a:solidFill>
                <a:prstClr val="white"/>
              </a:solidFill>
              <a:latin typeface="Calibri"/>
            </a:endParaRPr>
          </a:p>
        </p:txBody>
      </p:sp>
      <p:pic>
        <p:nvPicPr>
          <p:cNvPr id="58372" name="Picture 2" descr="http://www.lykeionellinidon.gr/lyceumdb/dbimages/80/8079-5/8079-5_0_md.jpg" title="Σουρέλο , λευκό στενό βαμβακερό παντελόνι"/>
          <p:cNvPicPr>
            <a:picLocks noChangeAspect="1" noChangeArrowheads="1"/>
          </p:cNvPicPr>
          <p:nvPr/>
        </p:nvPicPr>
        <p:blipFill rotWithShape="1">
          <a:blip r:embed="rId5">
            <a:extLst>
              <a:ext uri="{28A0092B-C50C-407E-A947-70E740481C1C}">
                <a14:useLocalDpi xmlns:a14="http://schemas.microsoft.com/office/drawing/2010/main" val="0"/>
              </a:ext>
            </a:extLst>
          </a:blip>
          <a:srcRect b="2568"/>
          <a:stretch/>
        </p:blipFill>
        <p:spPr bwMode="auto">
          <a:xfrm>
            <a:off x="5820097" y="2276871"/>
            <a:ext cx="3000375" cy="43633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200000">
            <a:off x="5091756" y="4168373"/>
            <a:ext cx="1179682" cy="276999"/>
          </a:xfrm>
          <a:prstGeom prst="rect">
            <a:avLst/>
          </a:prstGeom>
        </p:spPr>
        <p:txBody>
          <a:bodyPr wrap="none">
            <a:spAutoFit/>
          </a:bodyPr>
          <a:lstStyle/>
          <a:p>
            <a:pPr algn="ctr"/>
            <a:r>
              <a:rPr lang="en-GB" sz="1200" dirty="0" smtClean="0">
                <a:solidFill>
                  <a:prstClr val="black"/>
                </a:solidFill>
                <a:latin typeface="Calibri"/>
                <a:hlinkClick r:id="rId6"/>
              </a:rPr>
              <a:t>openarchives.gr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7010400" y="6492875"/>
            <a:ext cx="2133600" cy="365125"/>
          </a:xfrm>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Tree>
    <p:extLst>
      <p:ext uri="{BB962C8B-B14F-4D97-AF65-F5344CB8AC3E}">
        <p14:creationId xmlns:p14="http://schemas.microsoft.com/office/powerpoint/2010/main" val="32886448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a:spLocks noGrp="1"/>
          </p:cNvSpPr>
          <p:nvPr>
            <p:ph type="title"/>
          </p:nvPr>
        </p:nvSpPr>
        <p:spPr>
          <a:xfrm>
            <a:off x="0" y="116632"/>
            <a:ext cx="9144000" cy="908720"/>
          </a:xfrm>
        </p:spPr>
        <p:txBody>
          <a:bodyPr>
            <a:noAutofit/>
          </a:bodyPr>
          <a:lstStyle/>
          <a:p>
            <a:pPr>
              <a:defRPr/>
            </a:pPr>
            <a:r>
              <a:rPr lang="el-GR" b="1" dirty="0" smtClean="0">
                <a:latin typeface="+mn-lt"/>
                <a:cs typeface="Arial" pitchFamily="34" charset="0"/>
              </a:rPr>
              <a:t>Ενδυμασία αξιωματούχων και κληρικών</a:t>
            </a:r>
            <a:endParaRPr lang="el-GR" b="1" dirty="0">
              <a:latin typeface="+mn-lt"/>
              <a:cs typeface="Arial" pitchFamily="34" charset="0"/>
            </a:endParaRPr>
          </a:p>
        </p:txBody>
      </p:sp>
      <p:sp>
        <p:nvSpPr>
          <p:cNvPr id="59394" name="2 - Θέση περιεχομένου"/>
          <p:cNvSpPr>
            <a:spLocks noGrp="1"/>
          </p:cNvSpPr>
          <p:nvPr>
            <p:ph idx="1"/>
          </p:nvPr>
        </p:nvSpPr>
        <p:spPr/>
        <p:txBody>
          <a:bodyPr/>
          <a:lstStyle/>
          <a:p>
            <a:pPr>
              <a:lnSpc>
                <a:spcPct val="120000"/>
              </a:lnSpc>
              <a:spcBef>
                <a:spcPts val="1200"/>
              </a:spcBef>
            </a:pPr>
            <a:r>
              <a:rPr lang="el-GR" altLang="el-GR" sz="2400" dirty="0" smtClean="0">
                <a:cs typeface="Arial" charset="0"/>
              </a:rPr>
              <a:t>Το </a:t>
            </a:r>
            <a:r>
              <a:rPr lang="el-GR" altLang="el-GR" sz="2400" b="1" dirty="0" smtClean="0">
                <a:cs typeface="Arial" charset="0"/>
              </a:rPr>
              <a:t>αντερί </a:t>
            </a:r>
            <a:r>
              <a:rPr lang="el-GR" altLang="el-GR" sz="2400" dirty="0" smtClean="0">
                <a:cs typeface="Arial" charset="0"/>
              </a:rPr>
              <a:t>είναι χαρακτηριστικό ένδυμα της ενδυμασίας των Ελλήνων κληρικών, προυχόντων και αξιωματούχων κατά τη διάρκεια της Τουρκοκρατίας. Ράβεται από βαμβακερό ή μεταξωτό ύφασμα, είναι ανοιχτό μπροστά με όρθιο γιακά και πλατιά μανίκια, σφιγγόταν στη μέση με μεταξωτό ζωνάρι. </a:t>
            </a:r>
          </a:p>
          <a:p>
            <a:pPr>
              <a:lnSpc>
                <a:spcPct val="120000"/>
              </a:lnSpc>
              <a:spcBef>
                <a:spcPts val="1200"/>
              </a:spcBef>
            </a:pPr>
            <a:r>
              <a:rPr lang="el-GR" altLang="el-GR" sz="2400" dirty="0" smtClean="0">
                <a:cs typeface="Arial" charset="0"/>
              </a:rPr>
              <a:t>Τα ενδύματα που φορούσαν μαζί με το αντερί ήταν το </a:t>
            </a:r>
            <a:r>
              <a:rPr lang="el-GR" altLang="el-GR" sz="2400" b="1" dirty="0" err="1" smtClean="0">
                <a:cs typeface="Arial" charset="0"/>
              </a:rPr>
              <a:t>μπενίσι</a:t>
            </a:r>
            <a:r>
              <a:rPr lang="el-GR" altLang="el-GR" sz="2400" b="1" dirty="0" smtClean="0">
                <a:cs typeface="Arial" charset="0"/>
              </a:rPr>
              <a:t>, </a:t>
            </a:r>
            <a:r>
              <a:rPr lang="el-GR" altLang="el-GR" sz="2400" dirty="0" err="1" smtClean="0">
                <a:cs typeface="Arial" charset="0"/>
              </a:rPr>
              <a:t>αχειριδωτό</a:t>
            </a:r>
            <a:r>
              <a:rPr lang="el-GR" altLang="el-GR" sz="2400" dirty="0" smtClean="0">
                <a:cs typeface="Arial" charset="0"/>
              </a:rPr>
              <a:t> (αμανίκωτο) κοντό ένδυμα μέχρι τα γόνατα και ο τζουμπές, μακρύς χειριδωτός επενδύτης από μαύρο συνήθως ύφασμα που το ενίσχυαν με γούνα το χειμώνα.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val="1775816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a:lstStyle/>
          <a:p>
            <a:pPr>
              <a:defRPr/>
            </a:pPr>
            <a:r>
              <a:rPr lang="el-GR" sz="4000" b="1" dirty="0" smtClean="0">
                <a:latin typeface="+mn-lt"/>
                <a:cs typeface="Arial" pitchFamily="34" charset="0"/>
              </a:rPr>
              <a:t>Ενδυμασία με αντερί και τζουμπέ</a:t>
            </a:r>
            <a:endParaRPr lang="el-GR" sz="4000" b="1" dirty="0">
              <a:latin typeface="+mn-lt"/>
              <a:cs typeface="Arial" pitchFamily="34" charset="0"/>
            </a:endParaRPr>
          </a:p>
        </p:txBody>
      </p:sp>
      <p:sp>
        <p:nvSpPr>
          <p:cNvPr id="63492" name="3 - TextBox"/>
          <p:cNvSpPr txBox="1">
            <a:spLocks noChangeArrowheads="1"/>
          </p:cNvSpPr>
          <p:nvPr/>
        </p:nvSpPr>
        <p:spPr bwMode="auto">
          <a:xfrm>
            <a:off x="474786" y="5725705"/>
            <a:ext cx="4200526"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Έλληνας αστός με αντερί, τζουμπέ και καλπάκι. Υδατογραφία Γ. </a:t>
            </a:r>
            <a:r>
              <a:rPr lang="el-GR" sz="2000" dirty="0" err="1">
                <a:solidFill>
                  <a:prstClr val="white"/>
                </a:solidFill>
                <a:latin typeface="Calibri"/>
              </a:rPr>
              <a:t>Πιτσιμάνου</a:t>
            </a:r>
            <a:r>
              <a:rPr lang="el-GR" sz="2000" dirty="0">
                <a:solidFill>
                  <a:prstClr val="white"/>
                </a:solidFill>
                <a:latin typeface="Calibri"/>
              </a:rPr>
              <a:t>  Εθνικό Ιστορικό Μουσείο</a:t>
            </a:r>
          </a:p>
        </p:txBody>
      </p:sp>
      <p:pic>
        <p:nvPicPr>
          <p:cNvPr id="60418" name="2 - Εικόνα" descr="DSC06204.JPG" title="Έλληνας αστός με αντερί, τζουμπέ και καλπάκι"/>
          <p:cNvPicPr>
            <a:picLocks noChangeAspect="1"/>
          </p:cNvPicPr>
          <p:nvPr/>
        </p:nvPicPr>
        <p:blipFill>
          <a:blip r:embed="rId3">
            <a:extLst>
              <a:ext uri="{28A0092B-C50C-407E-A947-70E740481C1C}">
                <a14:useLocalDpi xmlns:a14="http://schemas.microsoft.com/office/drawing/2010/main" val="0"/>
              </a:ext>
            </a:extLst>
          </a:blip>
          <a:srcRect l="23611" t="4166" r="15279" b="8333"/>
          <a:stretch>
            <a:fillRect/>
          </a:stretch>
        </p:blipFill>
        <p:spPr bwMode="auto">
          <a:xfrm>
            <a:off x="474786" y="1047128"/>
            <a:ext cx="2395537" cy="45720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70323" y="5365239"/>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63494" name="5 - TextBox"/>
          <p:cNvSpPr txBox="1">
            <a:spLocks noChangeArrowheads="1"/>
          </p:cNvSpPr>
          <p:nvPr/>
        </p:nvSpPr>
        <p:spPr bwMode="auto">
          <a:xfrm>
            <a:off x="3203848" y="1052736"/>
            <a:ext cx="5502901"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Ιωάννης Λογοθετίδης, άρχοντας της Λιβαδειάς με  αντερί, τζουμπέ με γούνινη επένδυση και καλπάκι. </a:t>
            </a:r>
          </a:p>
        </p:txBody>
      </p:sp>
      <p:pic>
        <p:nvPicPr>
          <p:cNvPr id="60420" name="Picture 6" descr="File:Ioannis Logothetis.jpg" title="Ιωάννης Λογοθετίδης, άρχοντας της Λιβαδειάς "/>
          <p:cNvPicPr>
            <a:picLocks noChangeAspect="1" noChangeArrowheads="1"/>
          </p:cNvPicPr>
          <p:nvPr/>
        </p:nvPicPr>
        <p:blipFill>
          <a:blip r:embed="rId4">
            <a:extLst>
              <a:ext uri="{28A0092B-C50C-407E-A947-70E740481C1C}">
                <a14:useLocalDpi xmlns:a14="http://schemas.microsoft.com/office/drawing/2010/main" val="0"/>
              </a:ext>
            </a:extLst>
          </a:blip>
          <a:srcRect l="14085" t="27547" b="8597"/>
          <a:stretch>
            <a:fillRect/>
          </a:stretch>
        </p:blipFill>
        <p:spPr bwMode="auto">
          <a:xfrm>
            <a:off x="5220599" y="1960209"/>
            <a:ext cx="3486150" cy="364331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285673" y="5666780"/>
            <a:ext cx="335600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Ioannis </a:t>
            </a:r>
            <a:r>
              <a:rPr lang="en-US" sz="1200" dirty="0" err="1" smtClean="0">
                <a:solidFill>
                  <a:prstClr val="black"/>
                </a:solidFill>
                <a:latin typeface="Calibri"/>
                <a:hlinkClick r:id="rId5"/>
              </a:rPr>
              <a:t>Logothetis</a:t>
            </a:r>
            <a:r>
              <a:rPr lang="en-US" sz="1200" dirty="0" smtClean="0">
                <a:solidFill>
                  <a:prstClr val="black">
                    <a:lumMod val="75000"/>
                    <a:lumOff val="25000"/>
                  </a:prstClr>
                </a:solidFill>
                <a:latin typeface="Calibri"/>
              </a:rPr>
              <a:t>”,</a:t>
            </a:r>
            <a:r>
              <a:rPr lang="el-GR" sz="1200" dirty="0" smtClean="0">
                <a:solidFill>
                  <a:prstClr val="black">
                    <a:lumMod val="75000"/>
                    <a:lumOff val="25000"/>
                  </a:prstClr>
                </a:solidFill>
                <a:latin typeface="Calibri"/>
              </a:rPr>
              <a:t> 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a:rPr>
              <a:t>File Upload Bot (Magnus </a:t>
            </a:r>
            <a:r>
              <a:rPr lang="en-US" sz="1200" dirty="0" err="1" smtClean="0">
                <a:solidFill>
                  <a:prstClr val="black"/>
                </a:solidFill>
                <a:latin typeface="Calibri"/>
                <a:hlinkClick r:id="rId6"/>
              </a:rPr>
              <a:t>Manske</a:t>
            </a:r>
            <a:r>
              <a:rPr lang="en-US" sz="1200" dirty="0" smtClean="0">
                <a:solidFill>
                  <a:prstClr val="black"/>
                </a:solidFill>
                <a:latin typeface="Calibri"/>
                <a:hlinkClick r:id="rId6"/>
              </a:rPr>
              <a:t>)</a:t>
            </a:r>
            <a:r>
              <a:rPr lang="en-US"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3515249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p:txBody>
          <a:bodyPr/>
          <a:lstStyle/>
          <a:p>
            <a:pPr>
              <a:defRPr/>
            </a:pPr>
            <a:r>
              <a:rPr lang="el-GR" sz="4000" b="1" dirty="0" smtClean="0">
                <a:latin typeface="+mn-lt"/>
                <a:cs typeface="Arial" pitchFamily="34" charset="0"/>
              </a:rPr>
              <a:t>Νησιώτικες ενδυμασίες</a:t>
            </a:r>
            <a:endParaRPr lang="el-GR" sz="4000" dirty="0" smtClean="0">
              <a:latin typeface="+mn-lt"/>
            </a:endParaRPr>
          </a:p>
        </p:txBody>
      </p:sp>
      <p:sp>
        <p:nvSpPr>
          <p:cNvPr id="61443" name="2 - Θέση περιεχομένου"/>
          <p:cNvSpPr>
            <a:spLocks noGrp="1"/>
          </p:cNvSpPr>
          <p:nvPr>
            <p:ph idx="1"/>
          </p:nvPr>
        </p:nvSpPr>
        <p:spPr>
          <a:xfrm>
            <a:off x="3329598" y="1340768"/>
            <a:ext cx="5544616" cy="3168352"/>
          </a:xfrm>
        </p:spPr>
        <p:txBody>
          <a:bodyPr/>
          <a:lstStyle/>
          <a:p>
            <a:pPr>
              <a:lnSpc>
                <a:spcPct val="120000"/>
              </a:lnSpc>
              <a:spcBef>
                <a:spcPts val="1200"/>
              </a:spcBef>
            </a:pPr>
            <a:r>
              <a:rPr lang="el-GR" altLang="el-GR" sz="2400" dirty="0" smtClean="0">
                <a:cs typeface="Arial" charset="0"/>
              </a:rPr>
              <a:t>Χαρακτηριστικό ένδυμα της νησιώτικης φορεσιάς ήταν η πολύπτυχη</a:t>
            </a:r>
            <a:r>
              <a:rPr lang="el-GR" altLang="el-GR" sz="2400" b="1" dirty="0" smtClean="0">
                <a:cs typeface="Arial" charset="0"/>
              </a:rPr>
              <a:t> </a:t>
            </a:r>
            <a:r>
              <a:rPr lang="el-GR" altLang="el-GR" sz="2400" b="1" dirty="0" err="1" smtClean="0">
                <a:cs typeface="Arial" charset="0"/>
              </a:rPr>
              <a:t>βράκα</a:t>
            </a:r>
            <a:r>
              <a:rPr lang="el-GR" altLang="el-GR" sz="2400" b="1" i="1" dirty="0" smtClean="0">
                <a:cs typeface="Arial" charset="0"/>
              </a:rPr>
              <a:t> </a:t>
            </a:r>
            <a:r>
              <a:rPr lang="el-GR" altLang="el-GR" sz="2400" dirty="0" smtClean="0">
                <a:cs typeface="Arial" charset="0"/>
              </a:rPr>
              <a:t>από αδιαβροχοποιημένο μάλλινο, βαμβακερό ή μεταξωτό ύφασμα σε βαθύ κυανό, μαύρο και γαλαζοπράσινο χρώμα.</a:t>
            </a:r>
          </a:p>
        </p:txBody>
      </p:sp>
      <p:sp>
        <p:nvSpPr>
          <p:cNvPr id="64517" name="6 - TextBox"/>
          <p:cNvSpPr txBox="1">
            <a:spLocks noChangeArrowheads="1"/>
          </p:cNvSpPr>
          <p:nvPr/>
        </p:nvSpPr>
        <p:spPr bwMode="auto">
          <a:xfrm>
            <a:off x="3059832" y="5300973"/>
            <a:ext cx="3210123"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Φορεσιά με </a:t>
            </a:r>
            <a:r>
              <a:rPr lang="el-GR" sz="2000" dirty="0" err="1">
                <a:solidFill>
                  <a:prstClr val="white"/>
                </a:solidFill>
                <a:latin typeface="Calibri"/>
              </a:rPr>
              <a:t>βράκα</a:t>
            </a:r>
            <a:r>
              <a:rPr lang="el-GR" sz="2000" dirty="0">
                <a:solidFill>
                  <a:prstClr val="white"/>
                </a:solidFill>
                <a:latin typeface="Calibri"/>
              </a:rPr>
              <a:t>, </a:t>
            </a:r>
            <a:r>
              <a:rPr lang="el-GR" sz="2000" dirty="0" smtClean="0">
                <a:solidFill>
                  <a:prstClr val="white"/>
                </a:solidFill>
                <a:latin typeface="Calibri"/>
              </a:rPr>
              <a:t>Κέρκυρα</a:t>
            </a:r>
            <a:endParaRPr lang="el-GR" sz="2000" dirty="0">
              <a:solidFill>
                <a:prstClr val="white"/>
              </a:solidFill>
              <a:latin typeface="Calibri"/>
            </a:endParaRPr>
          </a:p>
        </p:txBody>
      </p:sp>
      <p:pic>
        <p:nvPicPr>
          <p:cNvPr id="61444" name="Picture 7" descr="http://upload.wikimedia.org/wikipedia/commons/b/bd/Vraka_Corfu_Greek_Costume.JPG" title="Φορεσιά με βράκα, Κέρκυρ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69" y="1124744"/>
            <a:ext cx="2582863" cy="49196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8"/>
          <p:cNvSpPr/>
          <p:nvPr/>
        </p:nvSpPr>
        <p:spPr>
          <a:xfrm>
            <a:off x="369788" y="6044407"/>
            <a:ext cx="2599644" cy="461665"/>
          </a:xfrm>
          <a:prstGeom prst="rect">
            <a:avLst/>
          </a:prstGeom>
        </p:spPr>
        <p:txBody>
          <a:bodyPr wrap="square">
            <a:spAutoFit/>
          </a:bodyPr>
          <a:lstStyle/>
          <a:p>
            <a:pPr algn="ctr"/>
            <a:r>
              <a:rPr lang="en-US" sz="1200" dirty="0" smtClean="0">
                <a:solidFill>
                  <a:schemeClr val="tx1">
                    <a:lumMod val="65000"/>
                    <a:lumOff val="35000"/>
                  </a:schemeClr>
                </a:solidFill>
                <a:latin typeface="Calibri"/>
              </a:rPr>
              <a:t>“</a:t>
            </a:r>
            <a:r>
              <a:rPr lang="en-US" sz="1200" dirty="0" smtClean="0">
                <a:solidFill>
                  <a:schemeClr val="tx1">
                    <a:lumMod val="65000"/>
                    <a:lumOff val="35000"/>
                  </a:schemeClr>
                </a:solidFill>
                <a:latin typeface="Calibri"/>
                <a:hlinkClick r:id="rId3"/>
              </a:rPr>
              <a:t>Vraka </a:t>
            </a:r>
            <a:r>
              <a:rPr lang="en-US" sz="1200" dirty="0">
                <a:solidFill>
                  <a:schemeClr val="tx1">
                    <a:lumMod val="65000"/>
                    <a:lumOff val="35000"/>
                  </a:schemeClr>
                </a:solidFill>
                <a:latin typeface="Calibri"/>
                <a:hlinkClick r:id="rId3"/>
              </a:rPr>
              <a:t>Corfu Greek </a:t>
            </a:r>
            <a:r>
              <a:rPr lang="en-US" sz="1200" dirty="0" smtClean="0">
                <a:solidFill>
                  <a:schemeClr val="tx1">
                    <a:lumMod val="65000"/>
                    <a:lumOff val="35000"/>
                  </a:schemeClr>
                </a:solidFill>
                <a:latin typeface="Calibri"/>
                <a:hlinkClick r:id="rId3"/>
              </a:rPr>
              <a:t>Costume</a:t>
            </a:r>
            <a:r>
              <a:rPr lang="en-US" sz="1200" dirty="0" smtClean="0">
                <a:solidFill>
                  <a:schemeClr val="tx1">
                    <a:lumMod val="65000"/>
                    <a:lumOff val="35000"/>
                  </a:schemeClr>
                </a:solidFill>
                <a:latin typeface="Calibri"/>
              </a:rPr>
              <a:t>”,</a:t>
            </a:r>
            <a:r>
              <a:rPr lang="el-GR" sz="1200" dirty="0" smtClean="0">
                <a:solidFill>
                  <a:schemeClr val="tx1">
                    <a:lumMod val="65000"/>
                    <a:lumOff val="35000"/>
                  </a:schemeClr>
                </a:solidFill>
                <a:latin typeface="Calibri"/>
              </a:rPr>
              <a:t> από</a:t>
            </a:r>
            <a:r>
              <a:rPr lang="en-US" sz="1200" dirty="0" smtClean="0">
                <a:solidFill>
                  <a:schemeClr val="tx1">
                    <a:lumMod val="65000"/>
                    <a:lumOff val="35000"/>
                  </a:schemeClr>
                </a:solidFill>
                <a:latin typeface="Calibri"/>
              </a:rPr>
              <a:t>  </a:t>
            </a:r>
            <a:r>
              <a:rPr lang="en-US" sz="1200" dirty="0" err="1" smtClean="0">
                <a:solidFill>
                  <a:schemeClr val="tx1">
                    <a:lumMod val="65000"/>
                    <a:lumOff val="35000"/>
                  </a:schemeClr>
                </a:solidFill>
                <a:latin typeface="Calibri"/>
                <a:hlinkClick r:id="rId4"/>
              </a:rPr>
              <a:t>Nepuzedin</a:t>
            </a:r>
            <a:r>
              <a:rPr lang="en-US" sz="1200" dirty="0">
                <a:solidFill>
                  <a:schemeClr val="tx1">
                    <a:lumMod val="65000"/>
                    <a:lumOff val="35000"/>
                  </a:schemeClr>
                </a:solidFill>
                <a:latin typeface="Calibri"/>
              </a:rPr>
              <a:t> </a:t>
            </a:r>
            <a:r>
              <a:rPr lang="el-GR" sz="1200" dirty="0" smtClean="0">
                <a:solidFill>
                  <a:schemeClr val="tx1">
                    <a:lumMod val="65000"/>
                    <a:lumOff val="35000"/>
                  </a:schemeClr>
                </a:solidFill>
                <a:latin typeface="Calibri"/>
              </a:rPr>
              <a:t>διαθέσιμο ως κοινό κτήμα</a:t>
            </a:r>
            <a:endParaRPr lang="en-US" sz="1200" dirty="0">
              <a:solidFill>
                <a:schemeClr val="tx1">
                  <a:lumMod val="65000"/>
                  <a:lumOff val="35000"/>
                </a:scheme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47510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a:defRPr/>
            </a:pPr>
            <a:r>
              <a:rPr lang="el-GR" sz="4000" b="1" dirty="0" smtClean="0">
                <a:cs typeface="Arial" pitchFamily="34" charset="0"/>
              </a:rPr>
              <a:t>Η ελληνική ενδυμασία </a:t>
            </a:r>
            <a:r>
              <a:rPr lang="el-GR" sz="3200" b="0" dirty="0" smtClean="0">
                <a:cs typeface="Arial" pitchFamily="34" charset="0"/>
              </a:rPr>
              <a:t>(2 από 2)</a:t>
            </a:r>
            <a:endParaRPr lang="el-GR" sz="3200" b="0" dirty="0" smtClean="0">
              <a:latin typeface="+mn-lt"/>
            </a:endParaRPr>
          </a:p>
        </p:txBody>
      </p:sp>
      <p:sp>
        <p:nvSpPr>
          <p:cNvPr id="7171" name="2 - Θέση περιεχομένου"/>
          <p:cNvSpPr>
            <a:spLocks noGrp="1"/>
          </p:cNvSpPr>
          <p:nvPr>
            <p:ph idx="1"/>
          </p:nvPr>
        </p:nvSpPr>
        <p:spPr/>
        <p:txBody>
          <a:bodyPr/>
          <a:lstStyle/>
          <a:p>
            <a:pPr>
              <a:lnSpc>
                <a:spcPct val="120000"/>
              </a:lnSpc>
              <a:spcBef>
                <a:spcPts val="1200"/>
              </a:spcBef>
            </a:pPr>
            <a:r>
              <a:rPr lang="el-GR" altLang="el-GR" sz="2400" dirty="0" smtClean="0">
                <a:cs typeface="Arial" charset="0"/>
              </a:rPr>
              <a:t>Οι ελληνικές ενδυμασίες βασίζονται στην παράδοση και τον συντηρητισμό</a:t>
            </a:r>
            <a:r>
              <a:rPr lang="en-US" altLang="el-GR" sz="2400" dirty="0" smtClean="0">
                <a:cs typeface="Arial" charset="0"/>
              </a:rPr>
              <a:t> </a:t>
            </a:r>
            <a:r>
              <a:rPr lang="el-GR" altLang="el-GR" sz="2400" dirty="0" smtClean="0">
                <a:cs typeface="Arial" charset="0"/>
              </a:rPr>
              <a:t>: </a:t>
            </a:r>
          </a:p>
          <a:p>
            <a:pPr lvl="1">
              <a:lnSpc>
                <a:spcPct val="120000"/>
              </a:lnSpc>
              <a:spcBef>
                <a:spcPts val="1200"/>
              </a:spcBef>
            </a:pPr>
            <a:r>
              <a:rPr lang="el-GR" altLang="el-GR" sz="2400" dirty="0" smtClean="0">
                <a:cs typeface="Arial" charset="0"/>
              </a:rPr>
              <a:t>Πολλά εξαρτήματα της (ποδιά, ζωνάρια και κεφαλόδεσμοι) αποκτούν μαγικές ιδιότητες μέσα στον στενό κύκλο του χωριού ή της μικρής πόλης.</a:t>
            </a:r>
          </a:p>
          <a:p>
            <a:pPr lvl="1">
              <a:lnSpc>
                <a:spcPct val="120000"/>
              </a:lnSpc>
              <a:spcBef>
                <a:spcPts val="1200"/>
              </a:spcBef>
            </a:pPr>
            <a:r>
              <a:rPr lang="el-GR" altLang="el-GR" sz="2400" dirty="0" smtClean="0">
                <a:cs typeface="Arial" charset="0"/>
              </a:rPr>
              <a:t> Όλα τα ενδύματα που χρησιμοποιούνται σχετίζονται με τα τοπικά υλικά και το εμπόριο.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200614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lstStyle/>
          <a:p>
            <a:pPr>
              <a:defRPr/>
            </a:pPr>
            <a:r>
              <a:rPr lang="el-GR" sz="4000" b="1" dirty="0" smtClean="0">
                <a:latin typeface="+mn-lt"/>
                <a:cs typeface="Arial" pitchFamily="34" charset="0"/>
              </a:rPr>
              <a:t>Η </a:t>
            </a:r>
            <a:r>
              <a:rPr lang="el-GR" sz="4000" b="1" dirty="0" err="1" smtClean="0">
                <a:latin typeface="+mn-lt"/>
                <a:cs typeface="Arial" pitchFamily="34" charset="0"/>
              </a:rPr>
              <a:t>βράκα</a:t>
            </a:r>
            <a:endParaRPr lang="el-GR" sz="4000" dirty="0" smtClean="0">
              <a:latin typeface="+mn-lt"/>
            </a:endParaRPr>
          </a:p>
        </p:txBody>
      </p:sp>
      <p:sp>
        <p:nvSpPr>
          <p:cNvPr id="62466" name="2 - Θέση περιεχομένου"/>
          <p:cNvSpPr>
            <a:spLocks noGrp="1"/>
          </p:cNvSpPr>
          <p:nvPr>
            <p:ph idx="1"/>
          </p:nvPr>
        </p:nvSpPr>
        <p:spPr>
          <a:xfrm>
            <a:off x="3315395" y="1238046"/>
            <a:ext cx="5828605" cy="5040560"/>
          </a:xfrm>
        </p:spPr>
        <p:txBody>
          <a:bodyPr/>
          <a:lstStyle/>
          <a:p>
            <a:pPr>
              <a:lnSpc>
                <a:spcPct val="120000"/>
              </a:lnSpc>
              <a:spcBef>
                <a:spcPts val="1200"/>
              </a:spcBef>
            </a:pPr>
            <a:r>
              <a:rPr lang="el-GR" altLang="el-GR" sz="2400" dirty="0" smtClean="0">
                <a:cs typeface="Arial" charset="0"/>
              </a:rPr>
              <a:t>Είναι ένα είδος </a:t>
            </a:r>
            <a:r>
              <a:rPr lang="el-GR" altLang="el-GR" sz="2400" dirty="0" err="1" smtClean="0">
                <a:cs typeface="Arial" charset="0"/>
              </a:rPr>
              <a:t>φουφουλωτού</a:t>
            </a:r>
            <a:r>
              <a:rPr lang="el-GR" altLang="el-GR" sz="2400" dirty="0" smtClean="0">
                <a:cs typeface="Arial" charset="0"/>
              </a:rPr>
              <a:t> παντελονιού. Συνηθιζόταν περισσότερο από τους ναυτικούς και τους ψαράδες. </a:t>
            </a:r>
          </a:p>
          <a:p>
            <a:pPr>
              <a:lnSpc>
                <a:spcPct val="120000"/>
              </a:lnSpc>
              <a:spcBef>
                <a:spcPts val="1200"/>
              </a:spcBef>
            </a:pPr>
            <a:r>
              <a:rPr lang="el-GR" altLang="el-GR" sz="2400" dirty="0" smtClean="0">
                <a:cs typeface="Arial" charset="0"/>
              </a:rPr>
              <a:t>Αρχικά έφερε όλα τα συμπληρωματικά στοιχεία της φορεσιάς με φουστανέλα, αλλά με τον καιρό απλουστεύτηκε ώσπου έδωσε τη θέση της στα «φράγκικα», τη δυτική δηλαδή μόδα του 19ου αιώνα. </a:t>
            </a:r>
          </a:p>
        </p:txBody>
      </p:sp>
      <p:sp>
        <p:nvSpPr>
          <p:cNvPr id="76804" name="3 - TextBox"/>
          <p:cNvSpPr txBox="1">
            <a:spLocks noChangeArrowheads="1"/>
          </p:cNvSpPr>
          <p:nvPr/>
        </p:nvSpPr>
        <p:spPr bwMode="auto">
          <a:xfrm>
            <a:off x="3289301" y="5369113"/>
            <a:ext cx="4129811"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Ενδυμασία με </a:t>
            </a:r>
            <a:r>
              <a:rPr lang="el-GR" sz="2000" dirty="0" err="1">
                <a:solidFill>
                  <a:prstClr val="white"/>
                </a:solidFill>
                <a:latin typeface="Calibri"/>
              </a:rPr>
              <a:t>βράκα</a:t>
            </a:r>
            <a:r>
              <a:rPr lang="el-GR" sz="2000" dirty="0">
                <a:solidFill>
                  <a:prstClr val="white"/>
                </a:solidFill>
                <a:latin typeface="Calibri"/>
              </a:rPr>
              <a:t> από τις </a:t>
            </a:r>
            <a:r>
              <a:rPr lang="el-GR" sz="2000" dirty="0" smtClean="0">
                <a:solidFill>
                  <a:prstClr val="white"/>
                </a:solidFill>
                <a:latin typeface="Calibri"/>
              </a:rPr>
              <a:t>Σπέτσες.</a:t>
            </a:r>
            <a:r>
              <a:rPr lang="en-GB" sz="2000" dirty="0" smtClean="0">
                <a:solidFill>
                  <a:prstClr val="white"/>
                </a:solidFill>
                <a:latin typeface="Calibri"/>
                <a:hlinkClick r:id="rId2"/>
              </a:rPr>
              <a:t> </a:t>
            </a:r>
            <a:endParaRPr lang="el-GR" sz="2000" dirty="0">
              <a:solidFill>
                <a:prstClr val="white"/>
              </a:solidFill>
              <a:latin typeface="Calibri"/>
            </a:endParaRPr>
          </a:p>
        </p:txBody>
      </p:sp>
      <p:pic>
        <p:nvPicPr>
          <p:cNvPr id="62467" name="Picture 4" descr="File:Vraka Aegean Islands Greek Costume.JPG" title="Ενδυμασία με βράκα από τις Σπέτσες.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53" y="1412776"/>
            <a:ext cx="2455267" cy="4677879"/>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8"/>
          <p:cNvSpPr/>
          <p:nvPr/>
        </p:nvSpPr>
        <p:spPr>
          <a:xfrm>
            <a:off x="676853" y="6072467"/>
            <a:ext cx="2455267" cy="430887"/>
          </a:xfrm>
          <a:prstGeom prst="rect">
            <a:avLst/>
          </a:prstGeom>
        </p:spPr>
        <p:txBody>
          <a:bodyPr wrap="square">
            <a:spAutoFit/>
          </a:bodyPr>
          <a:lstStyle/>
          <a:p>
            <a:pPr algn="ctr"/>
            <a:r>
              <a:rPr lang="en-US" sz="1100" dirty="0" smtClean="0">
                <a:solidFill>
                  <a:schemeClr val="tx1">
                    <a:lumMod val="65000"/>
                    <a:lumOff val="35000"/>
                  </a:schemeClr>
                </a:solidFill>
                <a:latin typeface="Calibri"/>
              </a:rPr>
              <a:t>“</a:t>
            </a:r>
            <a:r>
              <a:rPr lang="en-US" sz="1100" dirty="0" smtClean="0">
                <a:solidFill>
                  <a:schemeClr val="tx1">
                    <a:lumMod val="65000"/>
                    <a:lumOff val="35000"/>
                  </a:schemeClr>
                </a:solidFill>
                <a:latin typeface="Calibri"/>
                <a:hlinkClick r:id="rId4"/>
              </a:rPr>
              <a:t>Vraka </a:t>
            </a:r>
            <a:r>
              <a:rPr lang="en-US" sz="1100" dirty="0">
                <a:solidFill>
                  <a:schemeClr val="tx1">
                    <a:lumMod val="65000"/>
                    <a:lumOff val="35000"/>
                  </a:schemeClr>
                </a:solidFill>
                <a:latin typeface="Calibri"/>
                <a:hlinkClick r:id="rId4"/>
              </a:rPr>
              <a:t>Corfu Greek </a:t>
            </a:r>
            <a:r>
              <a:rPr lang="en-US" sz="1100" dirty="0" smtClean="0">
                <a:solidFill>
                  <a:schemeClr val="tx1">
                    <a:lumMod val="65000"/>
                    <a:lumOff val="35000"/>
                  </a:schemeClr>
                </a:solidFill>
                <a:latin typeface="Calibri"/>
                <a:hlinkClick r:id="rId4"/>
              </a:rPr>
              <a:t>Costume</a:t>
            </a:r>
            <a:r>
              <a:rPr lang="en-US" sz="1100" dirty="0" smtClean="0">
                <a:solidFill>
                  <a:schemeClr val="tx1">
                    <a:lumMod val="65000"/>
                    <a:lumOff val="35000"/>
                  </a:schemeClr>
                </a:solidFill>
                <a:latin typeface="Calibri"/>
              </a:rPr>
              <a:t>”,</a:t>
            </a:r>
            <a:r>
              <a:rPr lang="el-GR" sz="1100" dirty="0" smtClean="0">
                <a:solidFill>
                  <a:schemeClr val="tx1">
                    <a:lumMod val="65000"/>
                    <a:lumOff val="35000"/>
                  </a:schemeClr>
                </a:solidFill>
                <a:latin typeface="Calibri"/>
              </a:rPr>
              <a:t> από</a:t>
            </a:r>
            <a:r>
              <a:rPr lang="en-US" sz="1100" dirty="0" smtClean="0">
                <a:solidFill>
                  <a:schemeClr val="tx1">
                    <a:lumMod val="65000"/>
                    <a:lumOff val="35000"/>
                  </a:schemeClr>
                </a:solidFill>
                <a:latin typeface="Calibri"/>
              </a:rPr>
              <a:t>  </a:t>
            </a:r>
            <a:r>
              <a:rPr lang="en-US" sz="1100" dirty="0" err="1" smtClean="0">
                <a:solidFill>
                  <a:schemeClr val="tx1">
                    <a:lumMod val="65000"/>
                    <a:lumOff val="35000"/>
                  </a:schemeClr>
                </a:solidFill>
                <a:latin typeface="Calibri"/>
                <a:hlinkClick r:id="rId5"/>
              </a:rPr>
              <a:t>Nepuzedin</a:t>
            </a:r>
            <a:r>
              <a:rPr lang="en-US" sz="1100" dirty="0">
                <a:solidFill>
                  <a:schemeClr val="tx1">
                    <a:lumMod val="65000"/>
                    <a:lumOff val="35000"/>
                  </a:schemeClr>
                </a:solidFill>
                <a:latin typeface="Calibri"/>
              </a:rPr>
              <a:t> </a:t>
            </a:r>
            <a:r>
              <a:rPr lang="el-GR" sz="1100" dirty="0" smtClean="0">
                <a:solidFill>
                  <a:schemeClr val="tx1">
                    <a:lumMod val="65000"/>
                    <a:lumOff val="35000"/>
                  </a:schemeClr>
                </a:solidFill>
                <a:latin typeface="Calibri"/>
              </a:rPr>
              <a:t>διαθέσιμο ως κοινό κτήμα</a:t>
            </a:r>
            <a:endParaRPr lang="en-US" sz="1100" dirty="0">
              <a:solidFill>
                <a:schemeClr val="tx1">
                  <a:lumMod val="65000"/>
                  <a:lumOff val="35000"/>
                </a:scheme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25132812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Γιλέκα</a:t>
            </a:r>
            <a:endParaRPr lang="el-GR" dirty="0"/>
          </a:p>
        </p:txBody>
      </p:sp>
      <p:sp>
        <p:nvSpPr>
          <p:cNvPr id="63490" name="2 - Θέση περιεχομένου"/>
          <p:cNvSpPr>
            <a:spLocks noGrp="1"/>
          </p:cNvSpPr>
          <p:nvPr>
            <p:ph idx="1"/>
          </p:nvPr>
        </p:nvSpPr>
        <p:spPr>
          <a:xfrm>
            <a:off x="204406" y="1018544"/>
            <a:ext cx="5653468" cy="5218768"/>
          </a:xfrm>
        </p:spPr>
        <p:txBody>
          <a:bodyPr>
            <a:normAutofit/>
          </a:bodyPr>
          <a:lstStyle/>
          <a:p>
            <a:pPr>
              <a:lnSpc>
                <a:spcPct val="124000"/>
              </a:lnSpc>
              <a:spcBef>
                <a:spcPts val="1200"/>
              </a:spcBef>
            </a:pPr>
            <a:r>
              <a:rPr lang="el-GR" altLang="el-GR" sz="2400" dirty="0" smtClean="0">
                <a:cs typeface="Arial" charset="0"/>
              </a:rPr>
              <a:t>Με τη </a:t>
            </a:r>
            <a:r>
              <a:rPr lang="el-GR" altLang="el-GR" sz="2400" dirty="0" err="1" smtClean="0">
                <a:cs typeface="Arial" charset="0"/>
              </a:rPr>
              <a:t>βράκα</a:t>
            </a:r>
            <a:r>
              <a:rPr lang="el-GR" altLang="el-GR" sz="2400" dirty="0" smtClean="0">
                <a:cs typeface="Arial" charset="0"/>
              </a:rPr>
              <a:t> φοριούνται, εκτός από το πουκάμισο, ριγωτά ή μονόχρωμα ζωνάρια, βελούδινα ή τσόχινα </a:t>
            </a:r>
            <a:r>
              <a:rPr lang="el-GR" altLang="el-GR" sz="2400" dirty="0" err="1" smtClean="0">
                <a:cs typeface="Arial" charset="0"/>
              </a:rPr>
              <a:t>αχειριδωτά</a:t>
            </a:r>
            <a:r>
              <a:rPr lang="el-GR" altLang="el-GR" sz="2400" dirty="0" smtClean="0">
                <a:cs typeface="Arial" charset="0"/>
              </a:rPr>
              <a:t> </a:t>
            </a:r>
            <a:r>
              <a:rPr lang="el-GR" altLang="el-GR" sz="2400" dirty="0" err="1" smtClean="0">
                <a:cs typeface="Arial" charset="0"/>
              </a:rPr>
              <a:t>σταυρογίλεκα</a:t>
            </a:r>
            <a:r>
              <a:rPr lang="el-GR" altLang="el-GR" sz="2400" dirty="0" smtClean="0">
                <a:cs typeface="Arial" charset="0"/>
              </a:rPr>
              <a:t>, όπως το «</a:t>
            </a:r>
            <a:r>
              <a:rPr lang="el-GR" altLang="el-GR" sz="2400" dirty="0" err="1" smtClean="0">
                <a:cs typeface="Arial" charset="0"/>
              </a:rPr>
              <a:t>σωκάρδι</a:t>
            </a:r>
            <a:r>
              <a:rPr lang="el-GR" altLang="el-GR" sz="2400" dirty="0" smtClean="0">
                <a:cs typeface="Arial" charset="0"/>
              </a:rPr>
              <a:t>» της Κεφαλληνίας, </a:t>
            </a:r>
            <a:r>
              <a:rPr lang="el-GR" altLang="el-GR" sz="2400" dirty="0" err="1" smtClean="0">
                <a:cs typeface="Arial" charset="0"/>
              </a:rPr>
              <a:t>αχειριδωτά</a:t>
            </a:r>
            <a:r>
              <a:rPr lang="el-GR" altLang="el-GR" sz="2400" dirty="0" smtClean="0">
                <a:cs typeface="Arial" charset="0"/>
              </a:rPr>
              <a:t> και χειριδωτά γιλέκα στις Σπέτσες, υφαντά ριγωτά στην Καρπασία, το μεταξωτό </a:t>
            </a:r>
            <a:r>
              <a:rPr lang="el-GR" altLang="el-GR" sz="2400" b="1" dirty="0" err="1" smtClean="0">
                <a:cs typeface="Arial" charset="0"/>
              </a:rPr>
              <a:t>γιαννέλι</a:t>
            </a:r>
            <a:r>
              <a:rPr lang="el-GR" altLang="el-GR" sz="2400" dirty="0" smtClean="0">
                <a:cs typeface="Arial" charset="0"/>
              </a:rPr>
              <a:t> στη Σκύρο (κοντό σταυρωτό ζιπούνι) και το </a:t>
            </a:r>
            <a:r>
              <a:rPr lang="el-GR" altLang="el-GR" sz="2400" dirty="0" err="1" smtClean="0">
                <a:cs typeface="Arial" charset="0"/>
              </a:rPr>
              <a:t>καπόζο</a:t>
            </a:r>
            <a:r>
              <a:rPr lang="el-GR" altLang="el-GR" sz="2400" dirty="0" smtClean="0">
                <a:cs typeface="Arial" charset="0"/>
              </a:rPr>
              <a:t> στην Κρήτη που είναι διακοσμημένο με πολύχρωμα γαϊτανάκια και κεντήματα.</a:t>
            </a:r>
          </a:p>
        </p:txBody>
      </p:sp>
      <p:sp>
        <p:nvSpPr>
          <p:cNvPr id="65540" name="4 - Ορθογώνιο"/>
          <p:cNvSpPr>
            <a:spLocks noChangeArrowheads="1"/>
          </p:cNvSpPr>
          <p:nvPr/>
        </p:nvSpPr>
        <p:spPr bwMode="auto">
          <a:xfrm>
            <a:off x="5857874" y="4452757"/>
            <a:ext cx="3063875" cy="1938992"/>
          </a:xfrm>
          <a:prstGeom prst="rect">
            <a:avLst/>
          </a:prstGeom>
          <a:solidFill>
            <a:schemeClr val="accent4">
              <a:lumMod val="75000"/>
            </a:schemeClr>
          </a:solidFill>
          <a:ln w="9525">
            <a:noFill/>
            <a:miter lim="800000"/>
            <a:headEnd/>
            <a:tailEnd/>
          </a:ln>
        </p:spPr>
        <p:txBody>
          <a:bodyPr wrap="square">
            <a:spAutoFit/>
          </a:bodyPr>
          <a:lstStyle/>
          <a:p>
            <a:pPr>
              <a:defRPr/>
            </a:pPr>
            <a:r>
              <a:rPr lang="el-GR" sz="2000" i="1" dirty="0">
                <a:solidFill>
                  <a:prstClr val="white"/>
                </a:solidFill>
                <a:latin typeface="Calibri"/>
              </a:rPr>
              <a:t>Γιαννελί</a:t>
            </a:r>
            <a:r>
              <a:rPr lang="el-GR" sz="2000" dirty="0">
                <a:solidFill>
                  <a:prstClr val="white"/>
                </a:solidFill>
                <a:latin typeface="Calibri"/>
              </a:rPr>
              <a:t>, σκυριανό αμάνικο κοντό </a:t>
            </a:r>
            <a:r>
              <a:rPr lang="el-GR" sz="2000" dirty="0" err="1">
                <a:solidFill>
                  <a:prstClr val="white"/>
                </a:solidFill>
                <a:latin typeface="Calibri"/>
              </a:rPr>
              <a:t>ζακέτο</a:t>
            </a:r>
            <a:r>
              <a:rPr lang="el-GR" sz="2000" dirty="0">
                <a:solidFill>
                  <a:prstClr val="white"/>
                </a:solidFill>
                <a:latin typeface="Calibri"/>
              </a:rPr>
              <a:t> (γιλέκο), που φτάνει λίγο πιο πάνω από τη μέση, από βαμβακερό ύφασμα. Ένδυμα του γαμπρού.</a:t>
            </a:r>
            <a:r>
              <a:rPr lang="en-GB" sz="2000" dirty="0">
                <a:solidFill>
                  <a:prstClr val="white"/>
                </a:solidFill>
                <a:latin typeface="Calibri"/>
                <a:hlinkClick r:id="rId2"/>
              </a:rPr>
              <a:t> </a:t>
            </a:r>
            <a:endParaRPr lang="el-GR" sz="2000" dirty="0">
              <a:solidFill>
                <a:prstClr val="white"/>
              </a:solidFill>
              <a:latin typeface="Calibri"/>
            </a:endParaRPr>
          </a:p>
        </p:txBody>
      </p:sp>
      <p:pic>
        <p:nvPicPr>
          <p:cNvPr id="63491" name="Picture 4" descr="http://www.lykeionellinidon.gr/lyceumdb/dbimages/26/2664-1/2664-1_1_md.jpg" title="Γιαννελί, σκυριανό αμάνικο κοντό ζακέτο"/>
          <p:cNvPicPr>
            <a:picLocks noChangeAspect="1" noChangeArrowheads="1"/>
          </p:cNvPicPr>
          <p:nvPr/>
        </p:nvPicPr>
        <p:blipFill>
          <a:blip r:embed="rId3">
            <a:extLst>
              <a:ext uri="{28A0092B-C50C-407E-A947-70E740481C1C}">
                <a14:useLocalDpi xmlns:a14="http://schemas.microsoft.com/office/drawing/2010/main" val="0"/>
              </a:ext>
            </a:extLst>
          </a:blip>
          <a:srcRect t="14999" b="16249"/>
          <a:stretch>
            <a:fillRect/>
          </a:stretch>
        </p:blipFill>
        <p:spPr bwMode="auto">
          <a:xfrm>
            <a:off x="5857874" y="1018544"/>
            <a:ext cx="3063875" cy="31432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799970" y="4161794"/>
            <a:ext cx="1179682" cy="276999"/>
          </a:xfrm>
          <a:prstGeom prst="rect">
            <a:avLst/>
          </a:prstGeom>
        </p:spPr>
        <p:txBody>
          <a:bodyPr wrap="none">
            <a:spAutoFit/>
          </a:bodyPr>
          <a:lstStyle/>
          <a:p>
            <a:r>
              <a:rPr lang="en-GB" altLang="el-GR" sz="1200" dirty="0" smtClean="0">
                <a:solidFill>
                  <a:prstClr val="black"/>
                </a:solidFill>
                <a:latin typeface="Calibri"/>
                <a:hlinkClick r:id="rId4"/>
              </a:rPr>
              <a:t>openarchives.gr</a:t>
            </a:r>
            <a:endParaRPr lang="el-GR" alt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6516216" y="6376104"/>
            <a:ext cx="2133600" cy="365125"/>
          </a:xfrm>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spTree>
    <p:extLst>
      <p:ext uri="{BB962C8B-B14F-4D97-AF65-F5344CB8AC3E}">
        <p14:creationId xmlns:p14="http://schemas.microsoft.com/office/powerpoint/2010/main" val="38866369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cs typeface="Arial" pitchFamily="34" charset="0"/>
              </a:rPr>
              <a:t>Διάφορες νησιώτικες ενδυμασίες</a:t>
            </a:r>
            <a:endParaRPr lang="el-GR" sz="4000" dirty="0" smtClean="0">
              <a:latin typeface="+mn-lt"/>
            </a:endParaRPr>
          </a:p>
        </p:txBody>
      </p:sp>
      <p:sp>
        <p:nvSpPr>
          <p:cNvPr id="67587" name="Rectangle 3"/>
          <p:cNvSpPr>
            <a:spLocks noChangeArrowheads="1"/>
          </p:cNvSpPr>
          <p:nvPr/>
        </p:nvSpPr>
        <p:spPr bwMode="auto">
          <a:xfrm>
            <a:off x="558888" y="5658083"/>
            <a:ext cx="3329308" cy="646331"/>
          </a:xfrm>
          <a:prstGeom prst="rect">
            <a:avLst/>
          </a:prstGeom>
          <a:solidFill>
            <a:schemeClr val="accent4">
              <a:lumMod val="75000"/>
            </a:schemeClr>
          </a:solidFill>
          <a:ln w="9525">
            <a:noFill/>
            <a:miter lim="800000"/>
            <a:headEnd/>
            <a:tailEnd/>
          </a:ln>
        </p:spPr>
        <p:txBody>
          <a:bodyPr wrap="square" anchor="ctr">
            <a:spAutoFit/>
          </a:bodyPr>
          <a:lstStyle/>
          <a:p>
            <a:pPr eaLnBrk="0" hangingPunct="0">
              <a:defRPr/>
            </a:pPr>
            <a:r>
              <a:rPr lang="el-GR" dirty="0">
                <a:solidFill>
                  <a:prstClr val="white"/>
                </a:solidFill>
                <a:latin typeface="Calibri"/>
              </a:rPr>
              <a:t>Ο Ανδρέας Μιαούλης στο πλοίο «Κως», </a:t>
            </a:r>
            <a:r>
              <a:rPr lang="el-GR" dirty="0" err="1">
                <a:solidFill>
                  <a:prstClr val="white"/>
                </a:solidFill>
                <a:latin typeface="Calibri"/>
              </a:rPr>
              <a:t>Peter</a:t>
            </a:r>
            <a:r>
              <a:rPr lang="el-GR" dirty="0">
                <a:solidFill>
                  <a:prstClr val="white"/>
                </a:solidFill>
                <a:latin typeface="Calibri"/>
              </a:rPr>
              <a:t> </a:t>
            </a:r>
            <a:r>
              <a:rPr lang="el-GR" dirty="0" err="1">
                <a:solidFill>
                  <a:prstClr val="white"/>
                </a:solidFill>
                <a:latin typeface="Calibri"/>
              </a:rPr>
              <a:t>von</a:t>
            </a:r>
            <a:r>
              <a:rPr lang="el-GR" dirty="0">
                <a:solidFill>
                  <a:prstClr val="white"/>
                </a:solidFill>
                <a:latin typeface="Calibri"/>
              </a:rPr>
              <a:t> </a:t>
            </a:r>
            <a:r>
              <a:rPr lang="el-GR" dirty="0" err="1">
                <a:solidFill>
                  <a:prstClr val="white"/>
                </a:solidFill>
                <a:latin typeface="Calibri"/>
              </a:rPr>
              <a:t>Hess</a:t>
            </a:r>
            <a:r>
              <a:rPr lang="el-GR" dirty="0">
                <a:solidFill>
                  <a:prstClr val="white"/>
                </a:solidFill>
                <a:latin typeface="Calibri"/>
              </a:rPr>
              <a:t>, 1824. </a:t>
            </a:r>
          </a:p>
        </p:txBody>
      </p:sp>
      <p:pic>
        <p:nvPicPr>
          <p:cNvPr id="64514" name="Picture 2" descr="http://upload.wikimedia.org/wikipedia/commons/thumb/d/d9/Andrea_Miaoulis_by_Peter_von_Hess.jpg/250px-Andrea_Miaoulis_by_Peter_von_Hess.jpg" title="Ανδρέας Μιαούλης στο πλοίο «Κω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45" y="1111571"/>
            <a:ext cx="3321050" cy="43576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8"/>
          <p:cNvSpPr/>
          <p:nvPr/>
        </p:nvSpPr>
        <p:spPr>
          <a:xfrm rot="16200000">
            <a:off x="2800980" y="3229453"/>
            <a:ext cx="2776378" cy="646331"/>
          </a:xfrm>
          <a:prstGeom prst="rect">
            <a:avLst/>
          </a:prstGeom>
        </p:spPr>
        <p:txBody>
          <a:bodyPr wrap="square">
            <a:spAutoFit/>
          </a:bodyPr>
          <a:lstStyle/>
          <a:p>
            <a:pPr algn="ctr"/>
            <a:r>
              <a:rPr lang="en-US" sz="1200" dirty="0" smtClean="0">
                <a:solidFill>
                  <a:schemeClr val="tx1">
                    <a:lumMod val="65000"/>
                    <a:lumOff val="35000"/>
                  </a:schemeClr>
                </a:solidFill>
                <a:latin typeface="Calibri"/>
              </a:rPr>
              <a:t>“</a:t>
            </a:r>
            <a:r>
              <a:rPr lang="en-US" sz="1200" dirty="0">
                <a:solidFill>
                  <a:schemeClr val="tx1">
                    <a:lumMod val="65000"/>
                    <a:lumOff val="35000"/>
                  </a:schemeClr>
                </a:solidFill>
                <a:latin typeface="Calibri"/>
                <a:hlinkClick r:id="rId3"/>
              </a:rPr>
              <a:t>Andrea </a:t>
            </a:r>
            <a:r>
              <a:rPr lang="en-US" sz="1200" dirty="0" err="1">
                <a:solidFill>
                  <a:schemeClr val="tx1">
                    <a:lumMod val="65000"/>
                    <a:lumOff val="35000"/>
                  </a:schemeClr>
                </a:solidFill>
                <a:latin typeface="Calibri"/>
                <a:hlinkClick r:id="rId3"/>
              </a:rPr>
              <a:t>Miaoulis</a:t>
            </a:r>
            <a:r>
              <a:rPr lang="en-US" sz="1200" dirty="0">
                <a:solidFill>
                  <a:schemeClr val="tx1">
                    <a:lumMod val="65000"/>
                    <a:lumOff val="35000"/>
                  </a:schemeClr>
                </a:solidFill>
                <a:latin typeface="Calibri"/>
                <a:hlinkClick r:id="rId3"/>
              </a:rPr>
              <a:t> </a:t>
            </a:r>
            <a:r>
              <a:rPr lang="el-GR" sz="1200" dirty="0" smtClean="0">
                <a:solidFill>
                  <a:schemeClr val="tx1">
                    <a:lumMod val="65000"/>
                    <a:lumOff val="35000"/>
                  </a:schemeClr>
                </a:solidFill>
                <a:latin typeface="Calibri"/>
                <a:hlinkClick r:id="rId3"/>
              </a:rPr>
              <a:t>από</a:t>
            </a:r>
            <a:r>
              <a:rPr lang="en-US" sz="1200" dirty="0" smtClean="0">
                <a:solidFill>
                  <a:schemeClr val="tx1">
                    <a:lumMod val="65000"/>
                    <a:lumOff val="35000"/>
                  </a:schemeClr>
                </a:solidFill>
                <a:latin typeface="Calibri"/>
                <a:hlinkClick r:id="rId3"/>
              </a:rPr>
              <a:t> </a:t>
            </a:r>
            <a:r>
              <a:rPr lang="en-US" sz="1200" dirty="0">
                <a:solidFill>
                  <a:schemeClr val="tx1">
                    <a:lumMod val="65000"/>
                    <a:lumOff val="35000"/>
                  </a:schemeClr>
                </a:solidFill>
                <a:latin typeface="Calibri"/>
                <a:hlinkClick r:id="rId3"/>
              </a:rPr>
              <a:t>Peter von </a:t>
            </a:r>
            <a:r>
              <a:rPr lang="en-US" sz="1200" dirty="0" smtClean="0">
                <a:solidFill>
                  <a:schemeClr val="tx1">
                    <a:lumMod val="65000"/>
                    <a:lumOff val="35000"/>
                  </a:schemeClr>
                </a:solidFill>
                <a:latin typeface="Calibri"/>
                <a:hlinkClick r:id="rId3"/>
              </a:rPr>
              <a:t>Hess</a:t>
            </a:r>
            <a:r>
              <a:rPr lang="en-US" sz="1200" dirty="0" smtClean="0">
                <a:solidFill>
                  <a:schemeClr val="tx1">
                    <a:lumMod val="65000"/>
                    <a:lumOff val="35000"/>
                  </a:schemeClr>
                </a:solidFill>
                <a:latin typeface="Calibri"/>
              </a:rPr>
              <a:t>”,</a:t>
            </a:r>
            <a:r>
              <a:rPr lang="el-GR" sz="1200" dirty="0" smtClean="0">
                <a:solidFill>
                  <a:schemeClr val="tx1">
                    <a:lumMod val="65000"/>
                    <a:lumOff val="35000"/>
                  </a:schemeClr>
                </a:solidFill>
                <a:latin typeface="Calibri"/>
              </a:rPr>
              <a:t> από</a:t>
            </a:r>
            <a:r>
              <a:rPr lang="en-US" sz="1200" dirty="0" smtClean="0">
                <a:solidFill>
                  <a:schemeClr val="tx1">
                    <a:lumMod val="65000"/>
                    <a:lumOff val="35000"/>
                  </a:schemeClr>
                </a:solidFill>
                <a:latin typeface="Calibri"/>
              </a:rPr>
              <a:t>  </a:t>
            </a:r>
            <a:r>
              <a:rPr lang="en-US" sz="1200" dirty="0">
                <a:solidFill>
                  <a:schemeClr val="tx1">
                    <a:lumMod val="65000"/>
                    <a:lumOff val="35000"/>
                  </a:schemeClr>
                </a:solidFill>
                <a:latin typeface="Calibri"/>
                <a:hlinkClick r:id="rId4"/>
              </a:rPr>
              <a:t>File Upload Bot (Magnus </a:t>
            </a:r>
            <a:r>
              <a:rPr lang="en-US" sz="1200" dirty="0" err="1">
                <a:solidFill>
                  <a:schemeClr val="tx1">
                    <a:lumMod val="65000"/>
                    <a:lumOff val="35000"/>
                  </a:schemeClr>
                </a:solidFill>
                <a:latin typeface="Calibri"/>
                <a:hlinkClick r:id="rId4"/>
              </a:rPr>
              <a:t>Manske</a:t>
            </a:r>
            <a:r>
              <a:rPr lang="en-US" sz="1200" dirty="0" smtClean="0">
                <a:solidFill>
                  <a:schemeClr val="tx1">
                    <a:lumMod val="65000"/>
                    <a:lumOff val="35000"/>
                  </a:schemeClr>
                </a:solidFill>
                <a:latin typeface="Calibri"/>
                <a:hlinkClick r:id="rId4"/>
              </a:rPr>
              <a:t>) </a:t>
            </a:r>
            <a:r>
              <a:rPr lang="el-GR" sz="1200" dirty="0" smtClean="0">
                <a:solidFill>
                  <a:schemeClr val="tx1">
                    <a:lumMod val="65000"/>
                    <a:lumOff val="35000"/>
                  </a:schemeClr>
                </a:solidFill>
                <a:latin typeface="Calibri"/>
              </a:rPr>
              <a:t>διαθέσιμο ως κοινό κτήμα</a:t>
            </a:r>
            <a:endParaRPr lang="en-US" sz="1200" dirty="0">
              <a:solidFill>
                <a:schemeClr val="tx1">
                  <a:lumMod val="65000"/>
                  <a:lumOff val="35000"/>
                </a:schemeClr>
              </a:solidFill>
              <a:latin typeface="Calibri"/>
            </a:endParaRPr>
          </a:p>
        </p:txBody>
      </p:sp>
      <p:sp>
        <p:nvSpPr>
          <p:cNvPr id="67589" name="5 - Ορθογώνιο"/>
          <p:cNvSpPr>
            <a:spLocks noChangeArrowheads="1"/>
          </p:cNvSpPr>
          <p:nvPr/>
        </p:nvSpPr>
        <p:spPr bwMode="auto">
          <a:xfrm>
            <a:off x="5940153" y="1111571"/>
            <a:ext cx="2876730"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Κρητικός βρακοφόρος, 19ος-20ος αι</a:t>
            </a:r>
            <a:r>
              <a:rPr lang="el-GR" sz="2000" dirty="0" smtClean="0">
                <a:solidFill>
                  <a:prstClr val="white"/>
                </a:solidFill>
                <a:latin typeface="Calibri"/>
              </a:rPr>
              <a:t>.</a:t>
            </a:r>
            <a:endParaRPr lang="el-GR" sz="2000" dirty="0">
              <a:solidFill>
                <a:prstClr val="white"/>
              </a:solidFill>
              <a:latin typeface="Calibri"/>
              <a:hlinkClick r:id="rId5"/>
            </a:endParaRPr>
          </a:p>
        </p:txBody>
      </p:sp>
      <p:pic>
        <p:nvPicPr>
          <p:cNvPr id="64516" name="Picture 5" descr="Αρχείο:Cretois Costume.JPG" title="Κρητικός βρακοφόρο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3" y="1923863"/>
            <a:ext cx="2876730" cy="43805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232260" y="6309946"/>
            <a:ext cx="2448271" cy="461665"/>
          </a:xfrm>
          <a:prstGeom prst="rect">
            <a:avLst/>
          </a:prstGeom>
        </p:spPr>
        <p:txBody>
          <a:bodyPr wrap="square">
            <a:spAutoFit/>
          </a:bodyPr>
          <a:lstStyle/>
          <a:p>
            <a:pPr algn="ctr"/>
            <a:r>
              <a:rPr lang="en-US" sz="1200" dirty="0" smtClean="0">
                <a:solidFill>
                  <a:schemeClr val="tx1">
                    <a:lumMod val="65000"/>
                    <a:lumOff val="35000"/>
                  </a:schemeClr>
                </a:solidFill>
                <a:latin typeface="Calibri"/>
              </a:rPr>
              <a:t>“</a:t>
            </a:r>
            <a:r>
              <a:rPr lang="en-US" sz="1200" dirty="0">
                <a:solidFill>
                  <a:schemeClr val="tx1">
                    <a:lumMod val="65000"/>
                    <a:lumOff val="35000"/>
                  </a:schemeClr>
                </a:solidFill>
                <a:latin typeface="Calibri"/>
                <a:hlinkClick r:id="rId7"/>
              </a:rPr>
              <a:t>Cretois </a:t>
            </a:r>
            <a:r>
              <a:rPr lang="en-US" sz="1200" dirty="0" smtClean="0">
                <a:solidFill>
                  <a:schemeClr val="tx1">
                    <a:lumMod val="65000"/>
                    <a:lumOff val="35000"/>
                  </a:schemeClr>
                </a:solidFill>
                <a:latin typeface="Calibri"/>
                <a:hlinkClick r:id="rId7"/>
              </a:rPr>
              <a:t>Costume</a:t>
            </a:r>
            <a:r>
              <a:rPr lang="en-US" sz="1200" dirty="0" smtClean="0">
                <a:solidFill>
                  <a:schemeClr val="tx1">
                    <a:lumMod val="65000"/>
                    <a:lumOff val="35000"/>
                  </a:schemeClr>
                </a:solidFill>
                <a:latin typeface="Calibri"/>
              </a:rPr>
              <a:t>”,</a:t>
            </a:r>
            <a:r>
              <a:rPr lang="el-GR" sz="1200" dirty="0" smtClean="0">
                <a:solidFill>
                  <a:schemeClr val="tx1">
                    <a:lumMod val="65000"/>
                    <a:lumOff val="35000"/>
                  </a:schemeClr>
                </a:solidFill>
                <a:latin typeface="Calibri"/>
              </a:rPr>
              <a:t> από</a:t>
            </a:r>
            <a:r>
              <a:rPr lang="en-US" sz="1200" dirty="0" smtClean="0">
                <a:solidFill>
                  <a:schemeClr val="tx1">
                    <a:lumMod val="65000"/>
                    <a:lumOff val="35000"/>
                  </a:schemeClr>
                </a:solidFill>
                <a:latin typeface="Calibri"/>
              </a:rPr>
              <a:t>  </a:t>
            </a:r>
            <a:r>
              <a:rPr lang="en-US" sz="1200" dirty="0" err="1" smtClean="0">
                <a:solidFill>
                  <a:schemeClr val="tx1">
                    <a:lumMod val="65000"/>
                    <a:lumOff val="35000"/>
                  </a:schemeClr>
                </a:solidFill>
                <a:latin typeface="Calibri"/>
                <a:hlinkClick r:id="rId8"/>
              </a:rPr>
              <a:t>Pycckhcoz</a:t>
            </a:r>
            <a:r>
              <a:rPr lang="en-US" sz="1200" dirty="0" smtClean="0">
                <a:solidFill>
                  <a:schemeClr val="tx1">
                    <a:lumMod val="65000"/>
                    <a:lumOff val="35000"/>
                  </a:schemeClr>
                </a:solidFill>
                <a:latin typeface="Calibri"/>
              </a:rPr>
              <a:t> </a:t>
            </a:r>
            <a:r>
              <a:rPr lang="el-GR" sz="1200" dirty="0" smtClean="0">
                <a:solidFill>
                  <a:schemeClr val="tx1">
                    <a:lumMod val="65000"/>
                    <a:lumOff val="35000"/>
                  </a:schemeClr>
                </a:solidFill>
                <a:latin typeface="Calibri"/>
              </a:rPr>
              <a:t>διαθέσιμο ως κοινό κτήμα</a:t>
            </a:r>
            <a:endParaRPr lang="en-US" sz="1200" dirty="0">
              <a:solidFill>
                <a:schemeClr val="tx1">
                  <a:lumMod val="65000"/>
                  <a:lumOff val="35000"/>
                </a:schemeClr>
              </a:solidFill>
              <a:latin typeface="Calibri"/>
            </a:endParaRPr>
          </a:p>
        </p:txBody>
      </p:sp>
      <p:sp>
        <p:nvSpPr>
          <p:cNvPr id="3" name="Θέση αριθμού διαφάνειας 2"/>
          <p:cNvSpPr>
            <a:spLocks noGrp="1"/>
          </p:cNvSpPr>
          <p:nvPr>
            <p:ph type="sldNum" sz="quarter" idx="12"/>
          </p:nvPr>
        </p:nvSpPr>
        <p:spPr>
          <a:xfrm>
            <a:off x="6992657" y="6500627"/>
            <a:ext cx="2133600" cy="365125"/>
          </a:xfrm>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4429118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Τίτλος"/>
          <p:cNvSpPr>
            <a:spLocks noGrp="1"/>
          </p:cNvSpPr>
          <p:nvPr>
            <p:ph type="title"/>
          </p:nvPr>
        </p:nvSpPr>
        <p:spPr/>
        <p:txBody>
          <a:bodyPr/>
          <a:lstStyle/>
          <a:p>
            <a:pPr>
              <a:defRPr/>
            </a:pPr>
            <a:r>
              <a:rPr lang="el-GR" sz="4000" b="1" dirty="0" smtClean="0">
                <a:latin typeface="+mn-lt"/>
              </a:rPr>
              <a:t>Αγροτικές ενδυμασίες</a:t>
            </a:r>
          </a:p>
        </p:txBody>
      </p:sp>
      <p:sp>
        <p:nvSpPr>
          <p:cNvPr id="65539" name="2 - Θέση περιεχομένου"/>
          <p:cNvSpPr>
            <a:spLocks noGrp="1"/>
          </p:cNvSpPr>
          <p:nvPr>
            <p:ph idx="1"/>
          </p:nvPr>
        </p:nvSpPr>
        <p:spPr/>
        <p:txBody>
          <a:bodyPr/>
          <a:lstStyle/>
          <a:p>
            <a:pPr>
              <a:lnSpc>
                <a:spcPct val="120000"/>
              </a:lnSpc>
              <a:spcBef>
                <a:spcPts val="1200"/>
              </a:spcBef>
            </a:pPr>
            <a:r>
              <a:rPr lang="el-GR" altLang="el-GR" sz="2400" dirty="0" smtClean="0">
                <a:cs typeface="Arial" charset="0"/>
              </a:rPr>
              <a:t>Οι αντρικές ενδυμασίες των αγροτικών περιοχών της Μακεδονίας παρουσιάζουν μεγαλύτερη ομοιομορφία, και γενικά δίνουν την εντύπωση ότι είναι μαύρες. Μόνο σε μερικές γιορτινές παραλλαγές η κοντή λευκή πουκαμίσα, που συνήθως καλύπτεται στο κάτω μέρος της από το παντελόνι, φοριέται ως κύριο ένδυμα πάνω από το λευκό σώβρακο του οποίου τα </a:t>
            </a:r>
            <a:r>
              <a:rPr lang="el-GR" altLang="el-GR" sz="2400" dirty="0" err="1" smtClean="0">
                <a:cs typeface="Arial" charset="0"/>
              </a:rPr>
              <a:t>ποδανάρια</a:t>
            </a:r>
            <a:r>
              <a:rPr lang="el-GR" altLang="el-GR" sz="2400" dirty="0" smtClean="0">
                <a:cs typeface="Arial" charset="0"/>
              </a:rPr>
              <a:t> χώνονται μέσα σε ένα ζευγάρι πλεχτές κάλτσες.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spTree>
    <p:extLst>
      <p:ext uri="{BB962C8B-B14F-4D97-AF65-F5344CB8AC3E}">
        <p14:creationId xmlns:p14="http://schemas.microsoft.com/office/powerpoint/2010/main" val="15373453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rPr>
              <a:t>Μακεδονικές ενδυμασίες</a:t>
            </a:r>
          </a:p>
        </p:txBody>
      </p:sp>
      <p:sp>
        <p:nvSpPr>
          <p:cNvPr id="69635" name="3 - Ορθογώνιο"/>
          <p:cNvSpPr>
            <a:spLocks noChangeArrowheads="1"/>
          </p:cNvSpPr>
          <p:nvPr/>
        </p:nvSpPr>
        <p:spPr bwMode="auto">
          <a:xfrm>
            <a:off x="80156" y="956543"/>
            <a:ext cx="3643312" cy="400110"/>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Αγροτική ενδυμασία, </a:t>
            </a:r>
            <a:r>
              <a:rPr lang="el-GR" sz="2000" dirty="0" smtClean="0">
                <a:solidFill>
                  <a:prstClr val="white"/>
                </a:solidFill>
                <a:latin typeface="Calibri"/>
              </a:rPr>
              <a:t>Μακεδονία</a:t>
            </a:r>
            <a:endParaRPr lang="el-GR" sz="2000" dirty="0">
              <a:solidFill>
                <a:prstClr val="white"/>
              </a:solidFill>
              <a:latin typeface="Calibri"/>
            </a:endParaRPr>
          </a:p>
        </p:txBody>
      </p:sp>
      <p:pic>
        <p:nvPicPr>
          <p:cNvPr id="66562" name="Picture 2" descr="File:Macedonia Greek Costume Boufi.JPG" title="Αγροτική ενδυμασία, Μακεδον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43" y="1420517"/>
            <a:ext cx="2395538" cy="45624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8"/>
          <p:cNvSpPr/>
          <p:nvPr/>
        </p:nvSpPr>
        <p:spPr>
          <a:xfrm>
            <a:off x="677113" y="5958634"/>
            <a:ext cx="2448271" cy="646331"/>
          </a:xfrm>
          <a:prstGeom prst="rect">
            <a:avLst/>
          </a:prstGeom>
        </p:spPr>
        <p:txBody>
          <a:bodyPr wrap="square">
            <a:spAutoFit/>
          </a:bodyPr>
          <a:lstStyle/>
          <a:p>
            <a:pPr algn="ctr"/>
            <a:r>
              <a:rPr lang="en-US" sz="1200" dirty="0" smtClean="0">
                <a:solidFill>
                  <a:schemeClr val="tx1">
                    <a:lumMod val="65000"/>
                    <a:lumOff val="35000"/>
                  </a:schemeClr>
                </a:solidFill>
                <a:latin typeface="Calibri"/>
              </a:rPr>
              <a:t>“</a:t>
            </a:r>
            <a:r>
              <a:rPr lang="en-US" sz="1200" dirty="0">
                <a:solidFill>
                  <a:schemeClr val="tx1">
                    <a:lumMod val="65000"/>
                    <a:lumOff val="35000"/>
                  </a:schemeClr>
                </a:solidFill>
                <a:latin typeface="Calibri"/>
                <a:hlinkClick r:id="rId3"/>
              </a:rPr>
              <a:t>Macedonia Greek Costume </a:t>
            </a:r>
            <a:r>
              <a:rPr lang="en-US" sz="1200" dirty="0" err="1" smtClean="0">
                <a:solidFill>
                  <a:schemeClr val="tx1">
                    <a:lumMod val="65000"/>
                    <a:lumOff val="35000"/>
                  </a:schemeClr>
                </a:solidFill>
                <a:latin typeface="Calibri"/>
                <a:hlinkClick r:id="rId3"/>
              </a:rPr>
              <a:t>Boufi</a:t>
            </a:r>
            <a:r>
              <a:rPr lang="en-US" sz="1200" dirty="0" smtClean="0">
                <a:solidFill>
                  <a:schemeClr val="tx1">
                    <a:lumMod val="65000"/>
                    <a:lumOff val="35000"/>
                  </a:schemeClr>
                </a:solidFill>
                <a:latin typeface="Calibri"/>
              </a:rPr>
              <a:t>”,</a:t>
            </a:r>
            <a:r>
              <a:rPr lang="el-GR" sz="1200" dirty="0" smtClean="0">
                <a:solidFill>
                  <a:schemeClr val="tx1">
                    <a:lumMod val="65000"/>
                    <a:lumOff val="35000"/>
                  </a:schemeClr>
                </a:solidFill>
                <a:latin typeface="Calibri"/>
              </a:rPr>
              <a:t> από</a:t>
            </a:r>
            <a:r>
              <a:rPr lang="en-US" sz="1200" dirty="0" smtClean="0">
                <a:solidFill>
                  <a:schemeClr val="tx1">
                    <a:lumMod val="65000"/>
                    <a:lumOff val="35000"/>
                  </a:schemeClr>
                </a:solidFill>
                <a:latin typeface="Calibri"/>
              </a:rPr>
              <a:t>  </a:t>
            </a:r>
            <a:r>
              <a:rPr lang="en-US" sz="1200" dirty="0" err="1" smtClean="0">
                <a:solidFill>
                  <a:schemeClr val="tx1">
                    <a:lumMod val="65000"/>
                    <a:lumOff val="35000"/>
                  </a:schemeClr>
                </a:solidFill>
                <a:latin typeface="Calibri"/>
                <a:hlinkClick r:id="rId4"/>
              </a:rPr>
              <a:t>Nepuzedin</a:t>
            </a:r>
            <a:r>
              <a:rPr lang="en-US" sz="1200" dirty="0" smtClean="0">
                <a:solidFill>
                  <a:schemeClr val="tx1">
                    <a:lumMod val="65000"/>
                    <a:lumOff val="35000"/>
                  </a:schemeClr>
                </a:solidFill>
                <a:latin typeface="Calibri"/>
              </a:rPr>
              <a:t> </a:t>
            </a:r>
            <a:r>
              <a:rPr lang="el-GR" sz="1200" dirty="0" smtClean="0">
                <a:solidFill>
                  <a:schemeClr val="tx1">
                    <a:lumMod val="65000"/>
                    <a:lumOff val="35000"/>
                  </a:schemeClr>
                </a:solidFill>
                <a:latin typeface="Calibri"/>
              </a:rPr>
              <a:t>διαθέσιμο ως κοινό κτήμα</a:t>
            </a:r>
            <a:endParaRPr lang="en-US" sz="1200" dirty="0">
              <a:solidFill>
                <a:schemeClr val="tx1">
                  <a:lumMod val="65000"/>
                  <a:lumOff val="35000"/>
                </a:schemeClr>
              </a:solidFill>
              <a:latin typeface="Calibri"/>
            </a:endParaRPr>
          </a:p>
        </p:txBody>
      </p:sp>
      <p:sp>
        <p:nvSpPr>
          <p:cNvPr id="69637" name="5 - Ορθογώνιο"/>
          <p:cNvSpPr>
            <a:spLocks noChangeArrowheads="1"/>
          </p:cNvSpPr>
          <p:nvPr/>
        </p:nvSpPr>
        <p:spPr bwMode="auto">
          <a:xfrm>
            <a:off x="5602371" y="956543"/>
            <a:ext cx="3010351"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Φορεσιά </a:t>
            </a:r>
            <a:r>
              <a:rPr lang="el-GR" sz="2000" dirty="0" smtClean="0">
                <a:solidFill>
                  <a:prstClr val="white"/>
                </a:solidFill>
                <a:latin typeface="Calibri"/>
              </a:rPr>
              <a:t>Μακεδονομάχου</a:t>
            </a:r>
            <a:endParaRPr lang="el-GR" sz="2000" dirty="0">
              <a:solidFill>
                <a:prstClr val="white"/>
              </a:solidFill>
              <a:latin typeface="Calibri"/>
            </a:endParaRPr>
          </a:p>
        </p:txBody>
      </p:sp>
      <p:pic>
        <p:nvPicPr>
          <p:cNvPr id="66564" name="Picture 4" descr="File:Museum for the Macedonian Struggle collection items 5.jpg" title="Φορεσιά Μακεδονομάχου"/>
          <p:cNvPicPr>
            <a:picLocks noChangeAspect="1" noChangeArrowheads="1"/>
          </p:cNvPicPr>
          <p:nvPr/>
        </p:nvPicPr>
        <p:blipFill>
          <a:blip r:embed="rId5">
            <a:extLst>
              <a:ext uri="{28A0092B-C50C-407E-A947-70E740481C1C}">
                <a14:useLocalDpi xmlns:a14="http://schemas.microsoft.com/office/drawing/2010/main" val="0"/>
              </a:ext>
            </a:extLst>
          </a:blip>
          <a:srcRect l="10959" r="10957" b="6850"/>
          <a:stretch>
            <a:fillRect/>
          </a:stretch>
        </p:blipFill>
        <p:spPr bwMode="auto">
          <a:xfrm>
            <a:off x="5815389" y="1420517"/>
            <a:ext cx="2543509" cy="455171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761841" y="5958634"/>
            <a:ext cx="2650603" cy="646331"/>
          </a:xfrm>
          <a:prstGeom prst="rect">
            <a:avLst/>
          </a:prstGeom>
        </p:spPr>
        <p:txBody>
          <a:bodyPr wrap="square">
            <a:spAutoFit/>
          </a:bodyPr>
          <a:lstStyle/>
          <a:p>
            <a:pPr algn="ctr"/>
            <a:r>
              <a:rPr lang="en-US" sz="1200" dirty="0" smtClean="0">
                <a:solidFill>
                  <a:schemeClr val="tx1">
                    <a:lumMod val="65000"/>
                    <a:lumOff val="35000"/>
                  </a:schemeClr>
                </a:solidFill>
                <a:latin typeface="Calibri"/>
              </a:rPr>
              <a:t>“</a:t>
            </a:r>
            <a:r>
              <a:rPr lang="en-US" sz="1200" dirty="0">
                <a:solidFill>
                  <a:schemeClr val="tx1">
                    <a:lumMod val="65000"/>
                    <a:lumOff val="35000"/>
                  </a:schemeClr>
                </a:solidFill>
                <a:latin typeface="Calibri"/>
                <a:hlinkClick r:id="rId6"/>
              </a:rPr>
              <a:t>Museum for the Macedonian Struggle collection items </a:t>
            </a:r>
            <a:r>
              <a:rPr lang="en-US" sz="1200" dirty="0" smtClean="0">
                <a:solidFill>
                  <a:schemeClr val="tx1">
                    <a:lumMod val="65000"/>
                    <a:lumOff val="35000"/>
                  </a:schemeClr>
                </a:solidFill>
                <a:latin typeface="Calibri"/>
                <a:hlinkClick r:id="rId6"/>
              </a:rPr>
              <a:t>5</a:t>
            </a:r>
            <a:r>
              <a:rPr lang="en-US" sz="1200" dirty="0" smtClean="0">
                <a:solidFill>
                  <a:schemeClr val="tx1">
                    <a:lumMod val="65000"/>
                    <a:lumOff val="35000"/>
                  </a:schemeClr>
                </a:solidFill>
                <a:latin typeface="Calibri"/>
              </a:rPr>
              <a:t>”,</a:t>
            </a:r>
            <a:r>
              <a:rPr lang="el-GR" sz="1200" dirty="0" smtClean="0">
                <a:solidFill>
                  <a:schemeClr val="tx1">
                    <a:lumMod val="65000"/>
                    <a:lumOff val="35000"/>
                  </a:schemeClr>
                </a:solidFill>
                <a:latin typeface="Calibri"/>
              </a:rPr>
              <a:t> από</a:t>
            </a:r>
            <a:r>
              <a:rPr lang="en-US" sz="1200" dirty="0" smtClean="0">
                <a:solidFill>
                  <a:schemeClr val="tx1">
                    <a:lumMod val="65000"/>
                    <a:lumOff val="35000"/>
                  </a:schemeClr>
                </a:solidFill>
                <a:latin typeface="Calibri"/>
              </a:rPr>
              <a:t>  </a:t>
            </a:r>
            <a:r>
              <a:rPr lang="en-US" sz="1200" dirty="0" err="1" smtClean="0">
                <a:solidFill>
                  <a:schemeClr val="tx1">
                    <a:lumMod val="65000"/>
                    <a:lumOff val="35000"/>
                  </a:schemeClr>
                </a:solidFill>
                <a:latin typeface="Calibri"/>
                <a:hlinkClick r:id="rId7"/>
              </a:rPr>
              <a:t>Patrinos</a:t>
            </a:r>
            <a:r>
              <a:rPr lang="en-US" sz="1200" dirty="0" smtClean="0">
                <a:solidFill>
                  <a:schemeClr val="tx1">
                    <a:lumMod val="65000"/>
                    <a:lumOff val="35000"/>
                  </a:schemeClr>
                </a:solidFill>
                <a:latin typeface="Calibri"/>
              </a:rPr>
              <a:t> </a:t>
            </a:r>
            <a:r>
              <a:rPr lang="el-GR" sz="1200" dirty="0" smtClean="0">
                <a:solidFill>
                  <a:schemeClr val="tx1">
                    <a:lumMod val="65000"/>
                    <a:lumOff val="35000"/>
                  </a:schemeClr>
                </a:solidFill>
                <a:latin typeface="Calibri"/>
              </a:rPr>
              <a:t>διαθέσιμο ως κοινό κτήμα</a:t>
            </a:r>
            <a:endParaRPr lang="en-US" sz="1200" dirty="0">
              <a:solidFill>
                <a:schemeClr val="tx1">
                  <a:lumMod val="65000"/>
                  <a:lumOff val="35000"/>
                </a:schemeClr>
              </a:solidFill>
              <a:latin typeface="Calibri"/>
            </a:endParaRPr>
          </a:p>
        </p:txBody>
      </p:sp>
      <p:sp>
        <p:nvSpPr>
          <p:cNvPr id="3" name="Θέση αριθμού διαφάνειας 2"/>
          <p:cNvSpPr>
            <a:spLocks noGrp="1"/>
          </p:cNvSpPr>
          <p:nvPr>
            <p:ph type="sldNum" sz="quarter" idx="12"/>
          </p:nvPr>
        </p:nvSpPr>
        <p:spPr>
          <a:xfrm>
            <a:off x="6660232" y="6394450"/>
            <a:ext cx="2133600" cy="365125"/>
          </a:xfrm>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Tree>
    <p:extLst>
      <p:ext uri="{BB962C8B-B14F-4D97-AF65-F5344CB8AC3E}">
        <p14:creationId xmlns:p14="http://schemas.microsoft.com/office/powerpoint/2010/main" val="18663852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Τίτλος"/>
          <p:cNvSpPr>
            <a:spLocks noGrp="1"/>
          </p:cNvSpPr>
          <p:nvPr>
            <p:ph type="title"/>
          </p:nvPr>
        </p:nvSpPr>
        <p:spPr/>
        <p:txBody>
          <a:bodyPr/>
          <a:lstStyle/>
          <a:p>
            <a:pPr>
              <a:defRPr/>
            </a:pPr>
            <a:r>
              <a:rPr lang="el-GR" sz="4000" b="1" dirty="0" smtClean="0">
                <a:latin typeface="+mn-lt"/>
              </a:rPr>
              <a:t>Καθημερινή Μακεδονική ενδυμασία</a:t>
            </a:r>
          </a:p>
        </p:txBody>
      </p:sp>
      <p:sp>
        <p:nvSpPr>
          <p:cNvPr id="67587" name="2 - Θέση περιεχομένου"/>
          <p:cNvSpPr>
            <a:spLocks noGrp="1"/>
          </p:cNvSpPr>
          <p:nvPr>
            <p:ph idx="1"/>
          </p:nvPr>
        </p:nvSpPr>
        <p:spPr>
          <a:xfrm>
            <a:off x="251520" y="1272098"/>
            <a:ext cx="5832648" cy="5040560"/>
          </a:xfrm>
        </p:spPr>
        <p:txBody>
          <a:bodyPr/>
          <a:lstStyle/>
          <a:p>
            <a:pPr>
              <a:lnSpc>
                <a:spcPct val="120000"/>
              </a:lnSpc>
              <a:spcBef>
                <a:spcPts val="1200"/>
              </a:spcBef>
            </a:pPr>
            <a:r>
              <a:rPr lang="el-GR" altLang="el-GR" sz="2400" dirty="0" smtClean="0">
                <a:cs typeface="Arial" charset="0"/>
              </a:rPr>
              <a:t>Γενικά, οι τοπικές μακεδονικές ανδρικές ενδυμασίες περιλαμβάνουν ένα λευκό βαμβακερό σώβρακο, ένα μάλλινο μαύρο </a:t>
            </a:r>
            <a:r>
              <a:rPr lang="el-GR" altLang="el-GR" sz="2400" dirty="0" err="1" smtClean="0">
                <a:cs typeface="Arial" charset="0"/>
              </a:rPr>
              <a:t>βρακί</a:t>
            </a:r>
            <a:r>
              <a:rPr lang="el-GR" altLang="el-GR" sz="2400" dirty="0" smtClean="0">
                <a:cs typeface="Arial" charset="0"/>
              </a:rPr>
              <a:t> (τη </a:t>
            </a:r>
            <a:r>
              <a:rPr lang="el-GR" altLang="el-GR" sz="2400" dirty="0" err="1" smtClean="0">
                <a:cs typeface="Arial" charset="0"/>
              </a:rPr>
              <a:t>μπουραζάνα</a:t>
            </a:r>
            <a:r>
              <a:rPr lang="el-GR" altLang="el-GR" sz="2400" dirty="0" smtClean="0">
                <a:cs typeface="Arial" charset="0"/>
              </a:rPr>
              <a:t>, </a:t>
            </a:r>
            <a:r>
              <a:rPr lang="el-GR" altLang="el-GR" sz="2400" dirty="0" err="1" smtClean="0">
                <a:cs typeface="Arial" charset="0"/>
              </a:rPr>
              <a:t>σαλβάρα</a:t>
            </a:r>
            <a:r>
              <a:rPr lang="el-GR" altLang="el-GR" sz="2400" dirty="0" smtClean="0">
                <a:cs typeface="Arial" charset="0"/>
              </a:rPr>
              <a:t> ή κιλότα), ένα γιλέκο (απλό ή σταυρωτό) ή ένα </a:t>
            </a:r>
            <a:r>
              <a:rPr lang="el-GR" altLang="el-GR" sz="2400" dirty="0" err="1" smtClean="0">
                <a:cs typeface="Arial" charset="0"/>
              </a:rPr>
              <a:t>ζακέτο</a:t>
            </a:r>
            <a:r>
              <a:rPr lang="el-GR" altLang="el-GR" sz="2400" dirty="0" smtClean="0">
                <a:cs typeface="Arial" charset="0"/>
              </a:rPr>
              <a:t> ή και τα δυο και τέλος μια μακριά, πλατιά ζώστρα. Στο κεφάλι, το παλαιότερο κόκκινο φέσι αντικαταστάθηκε μετά την απελευθέρωση από το γούνινο ή βελούδινο καλπάκι.</a:t>
            </a:r>
          </a:p>
        </p:txBody>
      </p:sp>
      <p:sp>
        <p:nvSpPr>
          <p:cNvPr id="10" name="9 - TextBox"/>
          <p:cNvSpPr txBox="1"/>
          <p:nvPr/>
        </p:nvSpPr>
        <p:spPr>
          <a:xfrm>
            <a:off x="6323289" y="6076238"/>
            <a:ext cx="2343175" cy="338554"/>
          </a:xfrm>
          <a:prstGeom prst="rect">
            <a:avLst/>
          </a:prstGeom>
          <a:solidFill>
            <a:schemeClr val="accent4">
              <a:lumMod val="75000"/>
            </a:schemeClr>
          </a:solidFill>
        </p:spPr>
        <p:txBody>
          <a:bodyPr wrap="square">
            <a:spAutoFit/>
          </a:bodyPr>
          <a:lstStyle/>
          <a:p>
            <a:pPr>
              <a:defRPr/>
            </a:pPr>
            <a:r>
              <a:rPr lang="el-GR" sz="1600" dirty="0">
                <a:solidFill>
                  <a:prstClr val="white"/>
                </a:solidFill>
                <a:latin typeface="Calibri"/>
              </a:rPr>
              <a:t>Φορεσιά με </a:t>
            </a:r>
            <a:r>
              <a:rPr lang="el-GR" sz="1600" dirty="0" err="1" smtClean="0">
                <a:solidFill>
                  <a:prstClr val="white"/>
                </a:solidFill>
                <a:latin typeface="Calibri"/>
              </a:rPr>
              <a:t>μπουραζάνα</a:t>
            </a:r>
            <a:endParaRPr lang="el-GR" sz="1600" dirty="0">
              <a:solidFill>
                <a:prstClr val="white"/>
              </a:solidFill>
            </a:endParaRPr>
          </a:p>
        </p:txBody>
      </p:sp>
      <p:pic>
        <p:nvPicPr>
          <p:cNvPr id="67588" name="Picture 11" descr="http://www.foresies-blionas.gr/images/phocagallery/endymasies/thraki/Andriki/thumbs/phoca_thumb_l_paylos%20122_resize.jpg" title="Φορεσιά με μπουραζάνα"/>
          <p:cNvPicPr>
            <a:picLocks noChangeAspect="1" noChangeArrowheads="1"/>
          </p:cNvPicPr>
          <p:nvPr/>
        </p:nvPicPr>
        <p:blipFill>
          <a:blip r:embed="rId3">
            <a:extLst>
              <a:ext uri="{28A0092B-C50C-407E-A947-70E740481C1C}">
                <a14:useLocalDpi xmlns:a14="http://schemas.microsoft.com/office/drawing/2010/main" val="0"/>
              </a:ext>
            </a:extLst>
          </a:blip>
          <a:srcRect l="15131" r="13544"/>
          <a:stretch>
            <a:fillRect/>
          </a:stretch>
        </p:blipFill>
        <p:spPr bwMode="auto">
          <a:xfrm>
            <a:off x="6323289" y="1268760"/>
            <a:ext cx="2343175" cy="454289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6738792" y="5799239"/>
            <a:ext cx="1512168" cy="276999"/>
          </a:xfrm>
          <a:prstGeom prst="rect">
            <a:avLst/>
          </a:prstGeom>
        </p:spPr>
        <p:txBody>
          <a:bodyPr wrap="square">
            <a:spAutoFit/>
          </a:bodyPr>
          <a:lstStyle/>
          <a:p>
            <a:pPr>
              <a:defRPr/>
            </a:pPr>
            <a:r>
              <a:rPr lang="el-GR" sz="1200" dirty="0">
                <a:solidFill>
                  <a:srgbClr val="333333"/>
                </a:solidFill>
              </a:rPr>
              <a:t>© </a:t>
            </a:r>
            <a:r>
              <a:rPr lang="en-GB" sz="1200" dirty="0" smtClean="0">
                <a:solidFill>
                  <a:prstClr val="black"/>
                </a:solidFill>
                <a:latin typeface="Calibri"/>
                <a:hlinkClick r:id="rId4"/>
              </a:rPr>
              <a:t>foresies-blionas.gr</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a:xfrm>
            <a:off x="6532864" y="6445570"/>
            <a:ext cx="2133600" cy="365125"/>
          </a:xfrm>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22544456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rPr>
              <a:t>Αγροτικές ενδυμασίες Ηπείρου</a:t>
            </a:r>
          </a:p>
        </p:txBody>
      </p:sp>
      <p:sp>
        <p:nvSpPr>
          <p:cNvPr id="71683" name="3 - Ορθογώνιο"/>
          <p:cNvSpPr>
            <a:spLocks noChangeArrowheads="1"/>
          </p:cNvSpPr>
          <p:nvPr/>
        </p:nvSpPr>
        <p:spPr bwMode="auto">
          <a:xfrm>
            <a:off x="608967" y="5013175"/>
            <a:ext cx="3847828" cy="1323439"/>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Ανδρική ενδυμασία Άρτα - Ήπειρος 19ος – 20ός αι. Η ενδυμασία είναι γνωστή ως </a:t>
            </a:r>
            <a:r>
              <a:rPr lang="el-GR" sz="2000" dirty="0" err="1">
                <a:solidFill>
                  <a:prstClr val="white"/>
                </a:solidFill>
                <a:latin typeface="Calibri"/>
              </a:rPr>
              <a:t>μπουραζάνα</a:t>
            </a:r>
            <a:r>
              <a:rPr lang="el-GR" sz="2000" dirty="0">
                <a:solidFill>
                  <a:prstClr val="white"/>
                </a:solidFill>
                <a:latin typeface="Calibri"/>
              </a:rPr>
              <a:t> ή </a:t>
            </a:r>
            <a:r>
              <a:rPr lang="el-GR" sz="2000" dirty="0" err="1">
                <a:solidFill>
                  <a:prstClr val="white"/>
                </a:solidFill>
                <a:latin typeface="Calibri"/>
              </a:rPr>
              <a:t>πανωβράκι</a:t>
            </a:r>
            <a:r>
              <a:rPr lang="el-GR" sz="2000" dirty="0">
                <a:solidFill>
                  <a:prstClr val="white"/>
                </a:solidFill>
                <a:latin typeface="Calibri"/>
              </a:rPr>
              <a:t>. Μ.Ε.Λ.Τ </a:t>
            </a:r>
            <a:r>
              <a:rPr lang="el-GR" sz="2000" dirty="0" smtClean="0">
                <a:solidFill>
                  <a:prstClr val="white"/>
                </a:solidFill>
                <a:latin typeface="Calibri"/>
              </a:rPr>
              <a:t>.</a:t>
            </a:r>
            <a:endParaRPr lang="el-GR" sz="2000" dirty="0">
              <a:solidFill>
                <a:prstClr val="white"/>
              </a:solidFill>
              <a:latin typeface="Calibri"/>
            </a:endParaRPr>
          </a:p>
        </p:txBody>
      </p:sp>
      <p:pic>
        <p:nvPicPr>
          <p:cNvPr id="68610" name="Picture 2" descr="μεγέθυνση"/>
          <p:cNvPicPr>
            <a:picLocks noChangeAspect="1" noChangeArrowheads="1"/>
          </p:cNvPicPr>
          <p:nvPr/>
        </p:nvPicPr>
        <p:blipFill>
          <a:blip r:embed="rId2">
            <a:extLst>
              <a:ext uri="{28A0092B-C50C-407E-A947-70E740481C1C}">
                <a14:useLocalDpi xmlns:a14="http://schemas.microsoft.com/office/drawing/2010/main" val="0"/>
              </a:ext>
            </a:extLst>
          </a:blip>
          <a:srcRect l="15520"/>
          <a:stretch>
            <a:fillRect/>
          </a:stretch>
        </p:blipFill>
        <p:spPr bwMode="auto">
          <a:xfrm>
            <a:off x="608967" y="1196751"/>
            <a:ext cx="2065337" cy="36845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710290" y="4604339"/>
            <a:ext cx="1118615" cy="276999"/>
          </a:xfrm>
          <a:prstGeom prst="rect">
            <a:avLst/>
          </a:prstGeom>
        </p:spPr>
        <p:txBody>
          <a:bodyPr wrap="square">
            <a:spAutoFit/>
          </a:bodyPr>
          <a:lstStyle/>
          <a:p>
            <a:pPr>
              <a:defRPr/>
            </a:pPr>
            <a:r>
              <a:rPr lang="en-GB" sz="1200" dirty="0" smtClean="0">
                <a:solidFill>
                  <a:prstClr val="black"/>
                </a:solidFill>
                <a:latin typeface="Calibri"/>
                <a:hlinkClick r:id="rId3"/>
              </a:rPr>
              <a:t>attica.unipi.gr</a:t>
            </a:r>
            <a:endParaRPr lang="el-GR" sz="1200" dirty="0">
              <a:solidFill>
                <a:prstClr val="black"/>
              </a:solidFill>
              <a:latin typeface="Calibri"/>
            </a:endParaRPr>
          </a:p>
        </p:txBody>
      </p:sp>
      <p:sp>
        <p:nvSpPr>
          <p:cNvPr id="71685" name="5 - Ορθογώνιο"/>
          <p:cNvSpPr>
            <a:spLocks noChangeArrowheads="1"/>
          </p:cNvSpPr>
          <p:nvPr/>
        </p:nvSpPr>
        <p:spPr bwMode="auto">
          <a:xfrm>
            <a:off x="3452691" y="1196752"/>
            <a:ext cx="5040560" cy="1261884"/>
          </a:xfrm>
          <a:prstGeom prst="rect">
            <a:avLst/>
          </a:prstGeom>
          <a:solidFill>
            <a:schemeClr val="accent4">
              <a:lumMod val="75000"/>
            </a:schemeClr>
          </a:solidFill>
          <a:ln w="9525">
            <a:noFill/>
            <a:miter lim="800000"/>
            <a:headEnd/>
            <a:tailEnd/>
          </a:ln>
        </p:spPr>
        <p:txBody>
          <a:bodyPr wrap="square">
            <a:spAutoFit/>
          </a:bodyPr>
          <a:lstStyle/>
          <a:p>
            <a:pPr>
              <a:defRPr/>
            </a:pPr>
            <a:r>
              <a:rPr lang="el-GR" sz="1900" dirty="0">
                <a:solidFill>
                  <a:prstClr val="white"/>
                </a:solidFill>
                <a:latin typeface="Calibri"/>
              </a:rPr>
              <a:t>Ανδρική ενδυμασία Μετσόβου - Ήπειρος, 19ος - 20ός αι. Το κυριότερο εξάρτημα της ενδυμασίας αυτής είναι το μαύρο αμάνικο πανωφόρι με την πτυχωτή φούστα, τη δίμιτα. Μ.Ε.Λ.Τ. </a:t>
            </a:r>
          </a:p>
        </p:txBody>
      </p:sp>
      <p:pic>
        <p:nvPicPr>
          <p:cNvPr id="68612" name="Picture 4" descr="μεγέθυνση"/>
          <p:cNvPicPr>
            <a:picLocks noChangeAspect="1" noChangeArrowheads="1"/>
          </p:cNvPicPr>
          <p:nvPr/>
        </p:nvPicPr>
        <p:blipFill>
          <a:blip r:embed="rId4">
            <a:extLst>
              <a:ext uri="{28A0092B-C50C-407E-A947-70E740481C1C}">
                <a14:useLocalDpi xmlns:a14="http://schemas.microsoft.com/office/drawing/2010/main" val="0"/>
              </a:ext>
            </a:extLst>
          </a:blip>
          <a:srcRect l="22614"/>
          <a:stretch>
            <a:fillRect/>
          </a:stretch>
        </p:blipFill>
        <p:spPr bwMode="auto">
          <a:xfrm>
            <a:off x="6590429" y="2654962"/>
            <a:ext cx="1870075" cy="36433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427520" y="2652987"/>
            <a:ext cx="1090901" cy="276999"/>
          </a:xfrm>
          <a:prstGeom prst="rect">
            <a:avLst/>
          </a:prstGeom>
        </p:spPr>
        <p:txBody>
          <a:bodyPr wrap="square">
            <a:spAutoFit/>
          </a:bodyPr>
          <a:lstStyle/>
          <a:p>
            <a:pPr>
              <a:defRPr/>
            </a:pPr>
            <a:r>
              <a:rPr lang="en-GB" sz="1200" dirty="0" smtClean="0">
                <a:solidFill>
                  <a:prstClr val="black"/>
                </a:solidFill>
                <a:latin typeface="Calibri"/>
                <a:hlinkClick r:id="rId5"/>
              </a:rPr>
              <a:t>attica.unipi.gr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6927321" y="6438578"/>
            <a:ext cx="2133600" cy="365125"/>
          </a:xfrm>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24795219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lstStyle/>
          <a:p>
            <a:pPr>
              <a:defRPr/>
            </a:pPr>
            <a:r>
              <a:rPr lang="el-GR" sz="4000" b="1" dirty="0" smtClean="0"/>
              <a:t>Βλάχικη ενδυμασία</a:t>
            </a:r>
            <a:endParaRPr lang="el-GR" sz="4000" b="1" dirty="0"/>
          </a:p>
        </p:txBody>
      </p:sp>
      <p:sp>
        <p:nvSpPr>
          <p:cNvPr id="69634" name="2 - Θέση περιεχομένου"/>
          <p:cNvSpPr>
            <a:spLocks noGrp="1"/>
          </p:cNvSpPr>
          <p:nvPr>
            <p:ph idx="1"/>
          </p:nvPr>
        </p:nvSpPr>
        <p:spPr>
          <a:xfrm>
            <a:off x="179512" y="1340351"/>
            <a:ext cx="5472608" cy="5040560"/>
          </a:xfrm>
        </p:spPr>
        <p:txBody>
          <a:bodyPr/>
          <a:lstStyle/>
          <a:p>
            <a:r>
              <a:rPr lang="el-GR" altLang="el-GR" sz="2400" dirty="0" smtClean="0">
                <a:cs typeface="Arial" charset="0"/>
              </a:rPr>
              <a:t>Οι Βλάχοι αλλά και οι κάτοικοι των χωριών της Φλώρινας συνήθιζαν να φορούν ένα λευκό ή σκουρόχρωμο μάλλινο κοντό πανωφόρι, το </a:t>
            </a:r>
            <a:r>
              <a:rPr lang="el-GR" altLang="el-GR" sz="2400" b="1" dirty="0" err="1" smtClean="0">
                <a:cs typeface="Arial" charset="0"/>
              </a:rPr>
              <a:t>γιουρντί</a:t>
            </a:r>
            <a:r>
              <a:rPr lang="el-GR" altLang="el-GR" sz="2400" i="1" dirty="0" smtClean="0">
                <a:cs typeface="Arial" charset="0"/>
              </a:rPr>
              <a:t> ή </a:t>
            </a:r>
            <a:r>
              <a:rPr lang="el-GR" altLang="el-GR" sz="2400" b="1" dirty="0" smtClean="0">
                <a:cs typeface="Arial" charset="0"/>
              </a:rPr>
              <a:t>ντουλαμά</a:t>
            </a:r>
            <a:r>
              <a:rPr lang="el-GR" altLang="el-GR" sz="2400" i="1" dirty="0" smtClean="0">
                <a:cs typeface="Arial" charset="0"/>
              </a:rPr>
              <a:t>. </a:t>
            </a:r>
            <a:r>
              <a:rPr lang="el-GR" altLang="el-GR" sz="2400" dirty="0" smtClean="0">
                <a:cs typeface="Arial" charset="0"/>
              </a:rPr>
              <a:t>Ο ντουλαμάς συνδυάζεται με πανταλόνι και οι περικνημίδες που ταιριάζουν στη φορεσιά είναι ένα είδος γκέτας σε μήκος μέχρι το γόνατο ή πάνω από αυτό και ράβονται από ειδικό μάλλινο ύφασμα.</a:t>
            </a:r>
          </a:p>
          <a:p>
            <a:endParaRPr lang="el-GR" altLang="el-GR" dirty="0" smtClean="0"/>
          </a:p>
        </p:txBody>
      </p:sp>
      <p:pic>
        <p:nvPicPr>
          <p:cNvPr id="69635" name="Picture 4" descr="Φωτογραφία απο βλάχικο γάμο απο την Πρώτη Σερρών το 19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494" y="1347283"/>
            <a:ext cx="2322512"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3 - Ορθογώνιο"/>
          <p:cNvSpPr/>
          <p:nvPr/>
        </p:nvSpPr>
        <p:spPr>
          <a:xfrm>
            <a:off x="6497837" y="5069976"/>
            <a:ext cx="1085825" cy="276999"/>
          </a:xfrm>
          <a:prstGeom prst="rect">
            <a:avLst/>
          </a:prstGeom>
        </p:spPr>
        <p:txBody>
          <a:bodyPr wrap="square">
            <a:spAutoFit/>
          </a:bodyPr>
          <a:lstStyle/>
          <a:p>
            <a:pPr>
              <a:defRPr/>
            </a:pPr>
            <a:r>
              <a:rPr lang="el-GR" sz="1200" dirty="0" smtClean="0">
                <a:solidFill>
                  <a:srgbClr val="333333"/>
                </a:solidFill>
              </a:rPr>
              <a:t>©</a:t>
            </a:r>
            <a:r>
              <a:rPr lang="el-GR" sz="1200" dirty="0">
                <a:solidFill>
                  <a:prstClr val="black"/>
                </a:solidFill>
              </a:rPr>
              <a:t> </a:t>
            </a:r>
            <a:r>
              <a:rPr lang="en-GB" sz="1200" dirty="0" smtClean="0">
                <a:solidFill>
                  <a:prstClr val="black"/>
                </a:solidFill>
                <a:latin typeface="Calibri"/>
                <a:hlinkClick r:id="rId3"/>
              </a:rPr>
              <a:t>vlahoi.net</a:t>
            </a:r>
            <a:endParaRPr lang="el-GR" sz="1200" dirty="0">
              <a:solidFill>
                <a:prstClr val="black"/>
              </a:solidFill>
              <a:latin typeface="Calibri"/>
            </a:endParaRPr>
          </a:p>
        </p:txBody>
      </p:sp>
      <p:sp>
        <p:nvSpPr>
          <p:cNvPr id="6" name="Ορθογώνιο 5"/>
          <p:cNvSpPr/>
          <p:nvPr/>
        </p:nvSpPr>
        <p:spPr>
          <a:xfrm>
            <a:off x="5276553" y="5346975"/>
            <a:ext cx="3528392" cy="707886"/>
          </a:xfrm>
          <a:prstGeom prst="rect">
            <a:avLst/>
          </a:prstGeom>
          <a:solidFill>
            <a:schemeClr val="accent4">
              <a:lumMod val="75000"/>
            </a:schemeClr>
          </a:solidFill>
        </p:spPr>
        <p:txBody>
          <a:bodyPr wrap="square">
            <a:spAutoFit/>
          </a:bodyPr>
          <a:lstStyle/>
          <a:p>
            <a:r>
              <a:rPr lang="el-GR" sz="2000" dirty="0">
                <a:solidFill>
                  <a:prstClr val="white"/>
                </a:solidFill>
                <a:latin typeface="Calibri"/>
              </a:rPr>
              <a:t>Φωτογραφία από βλάχικο γάμο από την Πρώτη Σερρών το 1944.</a:t>
            </a:r>
            <a:r>
              <a:rPr lang="en-GB" sz="2000" dirty="0">
                <a:solidFill>
                  <a:prstClr val="white"/>
                </a:solidFill>
                <a:latin typeface="Calibri"/>
                <a:hlinkClick r:id="rId3"/>
              </a:rPr>
              <a:t> </a:t>
            </a:r>
            <a:endParaRPr lang="el-GR" sz="2000" dirty="0">
              <a:solidFill>
                <a:prstClr val="white"/>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3018790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Τίτλος"/>
          <p:cNvSpPr>
            <a:spLocks noGrp="1"/>
          </p:cNvSpPr>
          <p:nvPr>
            <p:ph type="title"/>
          </p:nvPr>
        </p:nvSpPr>
        <p:spPr/>
        <p:txBody>
          <a:bodyPr/>
          <a:lstStyle/>
          <a:p>
            <a:pPr>
              <a:defRPr/>
            </a:pPr>
            <a:r>
              <a:rPr lang="el-GR" sz="4000" b="1" dirty="0" smtClean="0">
                <a:latin typeface="+mn-lt"/>
              </a:rPr>
              <a:t>Ενδυμασία της Θράκης</a:t>
            </a:r>
          </a:p>
        </p:txBody>
      </p:sp>
      <p:sp>
        <p:nvSpPr>
          <p:cNvPr id="70659" name="2 - Θέση περιεχομένου"/>
          <p:cNvSpPr>
            <a:spLocks noGrp="1"/>
          </p:cNvSpPr>
          <p:nvPr>
            <p:ph idx="1"/>
          </p:nvPr>
        </p:nvSpPr>
        <p:spPr>
          <a:xfrm>
            <a:off x="457200" y="1196752"/>
            <a:ext cx="8435280" cy="5544616"/>
          </a:xfrm>
        </p:spPr>
        <p:txBody>
          <a:bodyPr>
            <a:normAutofit lnSpcReduction="10000"/>
          </a:bodyPr>
          <a:lstStyle/>
          <a:p>
            <a:pPr>
              <a:lnSpc>
                <a:spcPct val="120000"/>
              </a:lnSpc>
              <a:spcBef>
                <a:spcPts val="1200"/>
              </a:spcBef>
            </a:pPr>
            <a:r>
              <a:rPr lang="el-GR" altLang="el-GR" sz="2400" dirty="0" smtClean="0">
                <a:cs typeface="Arial" charset="0"/>
              </a:rPr>
              <a:t>Οι ενδυμασίες της Θράκης παρουσιάζουν αρκετές διαφορές από τις φορεσιές της υπόλοιπης Ελλάδας. Οι αντρικές, που μοιάζουν περισσότερο μεταξύ τους, χαρακτηρίζονται από το </a:t>
            </a:r>
            <a:r>
              <a:rPr lang="el-GR" altLang="el-GR" sz="2400" b="1" dirty="0" err="1" smtClean="0">
                <a:cs typeface="Arial" charset="0"/>
              </a:rPr>
              <a:t>πουτούρι</a:t>
            </a:r>
            <a:r>
              <a:rPr lang="el-GR" altLang="el-GR" sz="2400" dirty="0" smtClean="0">
                <a:cs typeface="Arial" charset="0"/>
              </a:rPr>
              <a:t>, ένα </a:t>
            </a:r>
            <a:r>
              <a:rPr lang="el-GR" altLang="el-GR" sz="2400" dirty="0" err="1" smtClean="0">
                <a:cs typeface="Arial" charset="0"/>
              </a:rPr>
              <a:t>φουφουλωτό</a:t>
            </a:r>
            <a:r>
              <a:rPr lang="el-GR" altLang="el-GR" sz="2400" dirty="0" smtClean="0">
                <a:cs typeface="Arial" charset="0"/>
              </a:rPr>
              <a:t> παντελόνι με στενά, μακριά </a:t>
            </a:r>
            <a:r>
              <a:rPr lang="el-GR" altLang="el-GR" sz="2400" dirty="0" err="1" smtClean="0">
                <a:cs typeface="Arial" charset="0"/>
              </a:rPr>
              <a:t>ποδανάρια</a:t>
            </a:r>
            <a:r>
              <a:rPr lang="el-GR" altLang="el-GR" sz="2400" dirty="0" smtClean="0">
                <a:cs typeface="Arial" charset="0"/>
              </a:rPr>
              <a:t> που αγκάλιαζαν τη γάμπα σα γκέτες το οποίο συνδυαζόταν με το γιλέκο ή με το </a:t>
            </a:r>
            <a:r>
              <a:rPr lang="el-GR" altLang="el-GR" sz="2400" dirty="0" err="1" smtClean="0">
                <a:cs typeface="Arial" charset="0"/>
              </a:rPr>
              <a:t>ζακέτο</a:t>
            </a:r>
            <a:r>
              <a:rPr lang="el-GR" altLang="el-GR" sz="2400" dirty="0" smtClean="0">
                <a:cs typeface="Arial" charset="0"/>
              </a:rPr>
              <a:t>  ή και με τα δυο. </a:t>
            </a:r>
          </a:p>
          <a:p>
            <a:pPr>
              <a:lnSpc>
                <a:spcPct val="120000"/>
              </a:lnSpc>
              <a:spcBef>
                <a:spcPts val="1200"/>
              </a:spcBef>
            </a:pPr>
            <a:r>
              <a:rPr lang="el-GR" altLang="el-GR" sz="2400" dirty="0" smtClean="0">
                <a:cs typeface="Arial" charset="0"/>
              </a:rPr>
              <a:t>Απαντάται  σε σκούρα χρώματα, κυρίως καφέ, το οποίο σπανίζει στις άλλες περιοχές της Ελλάδας. </a:t>
            </a:r>
          </a:p>
          <a:p>
            <a:pPr>
              <a:lnSpc>
                <a:spcPct val="120000"/>
              </a:lnSpc>
              <a:spcBef>
                <a:spcPts val="1200"/>
              </a:spcBef>
            </a:pPr>
            <a:r>
              <a:rPr lang="el-GR" altLang="el-GR" sz="2400" dirty="0" smtClean="0">
                <a:cs typeface="Arial" charset="0"/>
              </a:rPr>
              <a:t>Το ψηλό σκληρό φέσι αντικαταστάθηκε μετά την Απελευθέρωση με ένα γούνινο σκούφο. Χαρακτηριστικά ήταν επίσης τα υπόλευκα μάλλινα πανιά που τύλιγαν τις κνήμες, τα </a:t>
            </a:r>
            <a:r>
              <a:rPr lang="el-GR" altLang="el-GR" sz="2400" b="1" dirty="0" err="1" smtClean="0">
                <a:cs typeface="Arial" charset="0"/>
              </a:rPr>
              <a:t>μπιάλια</a:t>
            </a:r>
            <a:r>
              <a:rPr lang="el-GR" altLang="el-GR" sz="2400" dirty="0" smtClean="0">
                <a:cs typeface="Arial" charset="0"/>
              </a:rPr>
              <a:t>, καθώς και τα λευκά γουρουνοτσάρουχα.</a:t>
            </a:r>
          </a:p>
          <a:p>
            <a:pPr>
              <a:lnSpc>
                <a:spcPct val="120000"/>
              </a:lnSpc>
              <a:spcBef>
                <a:spcPts val="1200"/>
              </a:spcBef>
            </a:pPr>
            <a:endParaRPr lang="el-GR" altLang="el-GR" sz="26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39891856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Τίτλος"/>
          <p:cNvSpPr>
            <a:spLocks noGrp="1"/>
          </p:cNvSpPr>
          <p:nvPr>
            <p:ph type="title"/>
          </p:nvPr>
        </p:nvSpPr>
        <p:spPr/>
        <p:txBody>
          <a:bodyPr/>
          <a:lstStyle/>
          <a:p>
            <a:pPr>
              <a:defRPr/>
            </a:pPr>
            <a:r>
              <a:rPr lang="el-GR" sz="4000" b="1" dirty="0" smtClean="0">
                <a:latin typeface="+mn-lt"/>
              </a:rPr>
              <a:t>Τοπικές ενδυμασίες της Θράκης</a:t>
            </a:r>
          </a:p>
        </p:txBody>
      </p:sp>
      <p:sp>
        <p:nvSpPr>
          <p:cNvPr id="71686" name="9 - TextBox"/>
          <p:cNvSpPr txBox="1">
            <a:spLocks noChangeArrowheads="1"/>
          </p:cNvSpPr>
          <p:nvPr/>
        </p:nvSpPr>
        <p:spPr bwMode="auto">
          <a:xfrm>
            <a:off x="1043608" y="1124744"/>
            <a:ext cx="3024336"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Ανδρική ενδυμασία από το </a:t>
            </a:r>
            <a:r>
              <a:rPr lang="el-GR" sz="2000" dirty="0" err="1">
                <a:solidFill>
                  <a:prstClr val="white"/>
                </a:solidFill>
                <a:latin typeface="Calibri"/>
              </a:rPr>
              <a:t>Ελληνοχώρι</a:t>
            </a:r>
            <a:r>
              <a:rPr lang="el-GR" sz="2000" dirty="0">
                <a:solidFill>
                  <a:prstClr val="white"/>
                </a:solidFill>
                <a:latin typeface="Calibri"/>
              </a:rPr>
              <a:t> </a:t>
            </a:r>
            <a:r>
              <a:rPr lang="el-GR" sz="2000" dirty="0" smtClean="0">
                <a:solidFill>
                  <a:prstClr val="white"/>
                </a:solidFill>
                <a:latin typeface="Calibri"/>
              </a:rPr>
              <a:t>Θράκης</a:t>
            </a:r>
            <a:endParaRPr lang="el-GR" sz="2000" dirty="0">
              <a:solidFill>
                <a:prstClr val="white"/>
              </a:solidFill>
            </a:endParaRPr>
          </a:p>
        </p:txBody>
      </p:sp>
      <p:pic>
        <p:nvPicPr>
          <p:cNvPr id="71685" name="Picture 11" descr="http://www.foustanela.gr/plakidas/images/site/foresies/thraki/ellinoxori/ellinoxori_03.jpg" title="Ανδρική ενδυμασία από το Ελληνοχώρι Θράκης"/>
          <p:cNvPicPr>
            <a:picLocks noChangeAspect="1" noChangeArrowheads="1"/>
          </p:cNvPicPr>
          <p:nvPr/>
        </p:nvPicPr>
        <p:blipFill>
          <a:blip r:embed="rId2">
            <a:extLst>
              <a:ext uri="{28A0092B-C50C-407E-A947-70E740481C1C}">
                <a14:useLocalDpi xmlns:a14="http://schemas.microsoft.com/office/drawing/2010/main" val="0"/>
              </a:ext>
            </a:extLst>
          </a:blip>
          <a:srcRect l="17500" r="14999"/>
          <a:stretch>
            <a:fillRect/>
          </a:stretch>
        </p:blipFill>
        <p:spPr bwMode="auto">
          <a:xfrm>
            <a:off x="1043608" y="1982560"/>
            <a:ext cx="1928813" cy="38100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410494" y="5773311"/>
            <a:ext cx="1195040" cy="276999"/>
          </a:xfrm>
          <a:prstGeom prst="rect">
            <a:avLst/>
          </a:prstGeom>
        </p:spPr>
        <p:txBody>
          <a:bodyPr wrap="square">
            <a:spAutoFit/>
          </a:bodyPr>
          <a:lstStyle/>
          <a:p>
            <a:pPr>
              <a:defRPr/>
            </a:pPr>
            <a:r>
              <a:rPr lang="el-GR" sz="1200" dirty="0">
                <a:solidFill>
                  <a:srgbClr val="333333"/>
                </a:solidFill>
                <a:latin typeface="Calibri"/>
              </a:rPr>
              <a:t>© </a:t>
            </a:r>
            <a:r>
              <a:rPr lang="en-GB" sz="1200" dirty="0" smtClean="0">
                <a:solidFill>
                  <a:prstClr val="black"/>
                </a:solidFill>
                <a:latin typeface="Calibri"/>
                <a:hlinkClick r:id="rId3"/>
              </a:rPr>
              <a:t>foustanela.gr</a:t>
            </a:r>
            <a:endParaRPr lang="el-GR" sz="1200" dirty="0">
              <a:solidFill>
                <a:prstClr val="black"/>
              </a:solidFill>
              <a:latin typeface="Calibri"/>
            </a:endParaRPr>
          </a:p>
        </p:txBody>
      </p:sp>
      <p:sp>
        <p:nvSpPr>
          <p:cNvPr id="7" name="6 - TextBox"/>
          <p:cNvSpPr txBox="1"/>
          <p:nvPr/>
        </p:nvSpPr>
        <p:spPr>
          <a:xfrm>
            <a:off x="4770176" y="5118928"/>
            <a:ext cx="3213420"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rPr>
              <a:t>Η ανδρική ενδυμασία της Θράκης. </a:t>
            </a:r>
            <a:endParaRPr lang="el-GR" sz="2000" dirty="0">
              <a:solidFill>
                <a:prstClr val="white"/>
              </a:solidFill>
            </a:endParaRPr>
          </a:p>
        </p:txBody>
      </p:sp>
      <p:pic>
        <p:nvPicPr>
          <p:cNvPr id="71683" name="Picture 9" descr="http://1.bp.blogspot.com/_nYh1DjjpRyQ/TP5VUJaM41I/AAAAAAAAAYQ/_L7YbhKXDiQ/s320/HA.jpg" title="Η ανδρική ενδυμασία της Θράκης"/>
          <p:cNvPicPr>
            <a:picLocks noChangeAspect="1" noChangeArrowheads="1"/>
          </p:cNvPicPr>
          <p:nvPr/>
        </p:nvPicPr>
        <p:blipFill>
          <a:blip r:embed="rId4">
            <a:extLst>
              <a:ext uri="{28A0092B-C50C-407E-A947-70E740481C1C}">
                <a14:useLocalDpi xmlns:a14="http://schemas.microsoft.com/office/drawing/2010/main" val="0"/>
              </a:ext>
            </a:extLst>
          </a:blip>
          <a:srcRect t="4834" b="8154"/>
          <a:stretch>
            <a:fillRect/>
          </a:stretch>
        </p:blipFill>
        <p:spPr bwMode="auto">
          <a:xfrm>
            <a:off x="5697596" y="1124744"/>
            <a:ext cx="2286000" cy="3857625"/>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200000">
            <a:off x="7210700" y="3121776"/>
            <a:ext cx="1822791" cy="276999"/>
          </a:xfrm>
          <a:prstGeom prst="rect">
            <a:avLst/>
          </a:prstGeom>
        </p:spPr>
        <p:txBody>
          <a:bodyPr wrap="square">
            <a:spAutoFit/>
          </a:bodyPr>
          <a:lstStyle/>
          <a:p>
            <a:pPr>
              <a:defRPr/>
            </a:pPr>
            <a:r>
              <a:rPr lang="el-GR" sz="1200" dirty="0">
                <a:solidFill>
                  <a:srgbClr val="333333"/>
                </a:solidFill>
                <a:latin typeface="Calibri"/>
              </a:rPr>
              <a:t>© </a:t>
            </a:r>
            <a:r>
              <a:rPr lang="en-GB" sz="1200" dirty="0" smtClean="0">
                <a:solidFill>
                  <a:prstClr val="black"/>
                </a:solidFill>
                <a:latin typeface="Calibri"/>
                <a:hlinkClick r:id="rId5"/>
              </a:rPr>
              <a:t>sottovoce6.blogspot.gr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val="142588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b="1" dirty="0" smtClean="0">
                <a:latin typeface="+mn-lt"/>
                <a:cs typeface="Arial" pitchFamily="34" charset="0"/>
              </a:rPr>
              <a:t>Εξέλιξη της </a:t>
            </a:r>
            <a:r>
              <a:rPr lang="el-GR" b="1" dirty="0" smtClean="0">
                <a:latin typeface="+mn-lt"/>
              </a:rPr>
              <a:t>ελληνικής ενδυμασίας</a:t>
            </a:r>
            <a:br>
              <a:rPr lang="el-GR" b="1" dirty="0" smtClean="0">
                <a:latin typeface="+mn-lt"/>
              </a:rPr>
            </a:br>
            <a:r>
              <a:rPr lang="el-GR" sz="3200" b="0" dirty="0" smtClean="0">
                <a:latin typeface="+mn-lt"/>
              </a:rPr>
              <a:t>(1 από 2)</a:t>
            </a:r>
            <a:endParaRPr lang="el-GR" sz="3200" b="0" dirty="0">
              <a:latin typeface="+mn-lt"/>
            </a:endParaRPr>
          </a:p>
        </p:txBody>
      </p:sp>
      <p:sp>
        <p:nvSpPr>
          <p:cNvPr id="8195" name="2 - Θέση περιεχομένου"/>
          <p:cNvSpPr>
            <a:spLocks noGrp="1"/>
          </p:cNvSpPr>
          <p:nvPr>
            <p:ph idx="1"/>
          </p:nvPr>
        </p:nvSpPr>
        <p:spPr>
          <a:xfrm>
            <a:off x="460375" y="1340768"/>
            <a:ext cx="8229600" cy="5040560"/>
          </a:xfrm>
        </p:spPr>
        <p:txBody>
          <a:bodyPr/>
          <a:lstStyle/>
          <a:p>
            <a:pPr>
              <a:lnSpc>
                <a:spcPct val="114000"/>
              </a:lnSpc>
              <a:spcBef>
                <a:spcPts val="1200"/>
              </a:spcBef>
            </a:pPr>
            <a:r>
              <a:rPr lang="el-GR" altLang="el-GR" sz="2400" dirty="0" smtClean="0">
                <a:cs typeface="Arial" charset="0"/>
              </a:rPr>
              <a:t>Η ενδυμασία που καθιερώθηκε στο χώρο της Μεσογείου κατά τους πρώτους χριστιανικούς χρόνους είχε σαν βάση της τη δαλματική.</a:t>
            </a:r>
          </a:p>
          <a:p>
            <a:pPr>
              <a:lnSpc>
                <a:spcPct val="114000"/>
              </a:lnSpc>
              <a:spcBef>
                <a:spcPts val="1200"/>
              </a:spcBef>
            </a:pPr>
            <a:r>
              <a:rPr lang="el-GR" altLang="el-GR" sz="2400" dirty="0" smtClean="0">
                <a:cs typeface="Arial" charset="0"/>
              </a:rPr>
              <a:t>Πρόκειται για ένα μακρύ ένδυμα με φαρδιά μανίκια για την κατασκευή του οποίου απαιτούνται περισσότερα από ένα κομμάτια υφάσματος. Ένα ενιαίο κεντρικό ύφασμα με άνοιγμα για το κεφάλι και πρόσθετα τρίγωνα κομμάτια που προσδίδουν το απαραίτητο φάρδος για άνετη κίνηση.</a:t>
            </a:r>
          </a:p>
          <a:p>
            <a:pPr>
              <a:lnSpc>
                <a:spcPct val="114000"/>
              </a:lnSpc>
              <a:spcBef>
                <a:spcPts val="1200"/>
              </a:spcBef>
            </a:pPr>
            <a:r>
              <a:rPr lang="el-GR" altLang="el-GR" sz="2400" dirty="0" smtClean="0">
                <a:cs typeface="Arial" charset="0"/>
              </a:rPr>
              <a:t>Το ένδυμα αυτό καθιερώθηκε στις τοπικές ελληνικές ενδυμασίες με το όνομα πουκάμισο.</a:t>
            </a:r>
          </a:p>
          <a:p>
            <a:pPr>
              <a:lnSpc>
                <a:spcPct val="114000"/>
              </a:lnSpc>
              <a:spcBef>
                <a:spcPts val="1200"/>
              </a:spcBef>
            </a:pPr>
            <a:endParaRPr lang="el-GR" altLang="el-GR" sz="2600" dirty="0" smtClean="0">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0521825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Τίτλος"/>
          <p:cNvSpPr>
            <a:spLocks noGrp="1"/>
          </p:cNvSpPr>
          <p:nvPr>
            <p:ph type="title"/>
          </p:nvPr>
        </p:nvSpPr>
        <p:spPr/>
        <p:txBody>
          <a:bodyPr rtlCol="0">
            <a:normAutofit/>
          </a:bodyPr>
          <a:lstStyle/>
          <a:p>
            <a:pPr eaLnBrk="1" fontAlgn="auto" hangingPunct="1">
              <a:spcAft>
                <a:spcPts val="0"/>
              </a:spcAft>
              <a:defRPr/>
            </a:pPr>
            <a:r>
              <a:rPr lang="el-GR" sz="4000" b="1" dirty="0" smtClean="0">
                <a:solidFill>
                  <a:srgbClr val="604A7B"/>
                </a:solidFill>
                <a:latin typeface="+mn-lt"/>
              </a:rPr>
              <a:t>Πελοπόννησος και Στερεά Ελλάδα</a:t>
            </a:r>
          </a:p>
        </p:txBody>
      </p:sp>
      <p:sp>
        <p:nvSpPr>
          <p:cNvPr id="7171" name="2 - Θέση περιεχομένου"/>
          <p:cNvSpPr>
            <a:spLocks noGrp="1"/>
          </p:cNvSpPr>
          <p:nvPr>
            <p:ph idx="1"/>
          </p:nvPr>
        </p:nvSpPr>
        <p:spPr>
          <a:xfrm>
            <a:off x="457200" y="1600200"/>
            <a:ext cx="6034088" cy="4525963"/>
          </a:xfrm>
        </p:spPr>
        <p:txBody>
          <a:bodyPr/>
          <a:lstStyle/>
          <a:p>
            <a:pPr eaLnBrk="1" hangingPunct="1">
              <a:lnSpc>
                <a:spcPct val="120000"/>
              </a:lnSpc>
              <a:spcBef>
                <a:spcPts val="1200"/>
              </a:spcBef>
            </a:pPr>
            <a:r>
              <a:rPr lang="el-GR" altLang="el-GR" sz="2400" smtClean="0">
                <a:cs typeface="Arial" charset="0"/>
              </a:rPr>
              <a:t>Στην Πελοπόννησο και τη Στερεά Ελλάδα, η ανδρική φορεσιά αποτελείται από ένα βρακί, μια πουκαμίσα κοντή, ένα αμάνικο κι ένα μανικωτό ζιπούνι, μια ζώστρα, και στα πόδια ένα είδος ψηλής γκέτας. Στο κεφάλι φορούσαν ένα σκούφο και μια σάρπα, άλλοτε γύρω από το λαιμό ως κασκόλ ή γύρω από το κεφάλι ως σαρίκι. </a:t>
            </a:r>
          </a:p>
        </p:txBody>
      </p:sp>
      <p:pic>
        <p:nvPicPr>
          <p:cNvPr id="7172" name="Picture 4" descr="C:\Users\user\Desktop\ΦΕΛΟΝΙΟ\DSC07545.JPG" title="Φορεσιά Πελοποννήσου με φουστανέλα"/>
          <p:cNvPicPr>
            <a:picLocks noChangeAspect="1" noChangeArrowheads="1"/>
          </p:cNvPicPr>
          <p:nvPr/>
        </p:nvPicPr>
        <p:blipFill>
          <a:blip r:embed="rId2">
            <a:extLst>
              <a:ext uri="{28A0092B-C50C-407E-A947-70E740481C1C}">
                <a14:useLocalDpi xmlns:a14="http://schemas.microsoft.com/office/drawing/2010/main" val="0"/>
              </a:ext>
            </a:extLst>
          </a:blip>
          <a:srcRect l="38889" r="11111" b="6250"/>
          <a:stretch>
            <a:fillRect/>
          </a:stretch>
        </p:blipFill>
        <p:spPr bwMode="auto">
          <a:xfrm>
            <a:off x="6591300" y="1628775"/>
            <a:ext cx="1800225" cy="4500563"/>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4 - TextBox"/>
          <p:cNvSpPr txBox="1"/>
          <p:nvPr/>
        </p:nvSpPr>
        <p:spPr>
          <a:xfrm>
            <a:off x="3429000" y="5432425"/>
            <a:ext cx="3071813" cy="708025"/>
          </a:xfrm>
          <a:prstGeom prst="rect">
            <a:avLst/>
          </a:prstGeom>
          <a:solidFill>
            <a:schemeClr val="accent4">
              <a:lumMod val="75000"/>
            </a:schemeClr>
          </a:solidFill>
        </p:spPr>
        <p:txBody>
          <a:bodyPr>
            <a:spAutoFit/>
          </a:bodyPr>
          <a:lstStyle/>
          <a:p>
            <a:pPr fontAlgn="auto">
              <a:spcBef>
                <a:spcPts val="0"/>
              </a:spcBef>
              <a:spcAft>
                <a:spcPts val="0"/>
              </a:spcAft>
              <a:defRPr/>
            </a:pPr>
            <a:r>
              <a:rPr lang="el-GR" sz="2000" dirty="0">
                <a:solidFill>
                  <a:prstClr val="white"/>
                </a:solidFill>
                <a:latin typeface="Calibri"/>
              </a:rPr>
              <a:t>Φορεσιά Πελοποννήσου με φουστανέλα, Μ. Μπενάκη.</a:t>
            </a:r>
          </a:p>
        </p:txBody>
      </p:sp>
      <p:sp>
        <p:nvSpPr>
          <p:cNvPr id="6" name="5 - TextBox"/>
          <p:cNvSpPr txBox="1"/>
          <p:nvPr/>
        </p:nvSpPr>
        <p:spPr>
          <a:xfrm>
            <a:off x="6491288" y="6129338"/>
            <a:ext cx="2000250" cy="276225"/>
          </a:xfrm>
          <a:prstGeom prst="rect">
            <a:avLst/>
          </a:prstGeom>
          <a:noFill/>
        </p:spPr>
        <p:txBody>
          <a:bodyPr>
            <a:spAutoFit/>
          </a:bodyPr>
          <a:lstStyle/>
          <a:p>
            <a:pPr algn="ctr" fontAlgn="auto">
              <a:spcBef>
                <a:spcPts val="0"/>
              </a:spcBef>
              <a:spcAft>
                <a:spcPts val="0"/>
              </a:spcAft>
              <a:defRPr/>
            </a:pPr>
            <a:r>
              <a:rPr lang="el-GR" sz="1200" dirty="0">
                <a:solidFill>
                  <a:prstClr val="black">
                    <a:lumMod val="75000"/>
                    <a:lumOff val="25000"/>
                  </a:prstClr>
                </a:solidFill>
                <a:latin typeface="Calibri"/>
              </a:rPr>
              <a:t>Άννα Καρατζάνη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spTree>
    <p:extLst>
      <p:ext uri="{BB962C8B-B14F-4D97-AF65-F5344CB8AC3E}">
        <p14:creationId xmlns:p14="http://schemas.microsoft.com/office/powerpoint/2010/main" val="42674740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Τίτλος"/>
          <p:cNvSpPr>
            <a:spLocks noGrp="1"/>
          </p:cNvSpPr>
          <p:nvPr>
            <p:ph type="title"/>
          </p:nvPr>
        </p:nvSpPr>
        <p:spPr/>
        <p:txBody>
          <a:bodyPr/>
          <a:lstStyle/>
          <a:p>
            <a:pPr>
              <a:defRPr/>
            </a:pPr>
            <a:r>
              <a:rPr lang="el-GR" sz="4000" b="1" dirty="0" smtClean="0">
                <a:latin typeface="+mn-lt"/>
                <a:cs typeface="Arial" pitchFamily="34" charset="0"/>
              </a:rPr>
              <a:t>Φορεσιά με φουστανέλα </a:t>
            </a:r>
            <a:r>
              <a:rPr lang="el-GR" sz="3200" b="0" dirty="0" smtClean="0">
                <a:latin typeface="+mn-lt"/>
                <a:cs typeface="Arial" pitchFamily="34" charset="0"/>
              </a:rPr>
              <a:t>(1 από 2)</a:t>
            </a:r>
          </a:p>
        </p:txBody>
      </p:sp>
      <p:sp>
        <p:nvSpPr>
          <p:cNvPr id="73731" name="2 - Θέση περιεχομένου"/>
          <p:cNvSpPr>
            <a:spLocks noGrp="1"/>
          </p:cNvSpPr>
          <p:nvPr>
            <p:ph idx="1"/>
          </p:nvPr>
        </p:nvSpPr>
        <p:spPr/>
        <p:txBody>
          <a:bodyPr/>
          <a:lstStyle/>
          <a:p>
            <a:pPr>
              <a:lnSpc>
                <a:spcPct val="120000"/>
              </a:lnSpc>
              <a:spcBef>
                <a:spcPts val="1200"/>
              </a:spcBef>
            </a:pPr>
            <a:r>
              <a:rPr lang="el-GR" altLang="el-GR" sz="2400" dirty="0" smtClean="0">
                <a:cs typeface="Arial" charset="0"/>
              </a:rPr>
              <a:t>Η φορεσιά των αρματολών και των κλεφτών, που επηρέασε το βασιλιά </a:t>
            </a:r>
            <a:r>
              <a:rPr lang="el-GR" altLang="el-GR" sz="2400" dirty="0" err="1" smtClean="0">
                <a:cs typeface="Arial" charset="0"/>
              </a:rPr>
              <a:t>Όθωνα</a:t>
            </a:r>
            <a:r>
              <a:rPr lang="el-GR" altLang="el-GR" sz="2400" dirty="0" smtClean="0">
                <a:cs typeface="Arial" charset="0"/>
              </a:rPr>
              <a:t> τόσο, ώστε να την καθιερώσει στην αυλή ως επίσημο ένδυμα. Αυτή περιλάμβανε ένα </a:t>
            </a:r>
            <a:r>
              <a:rPr lang="el-GR" altLang="el-GR" sz="2400" b="1" dirty="0" err="1" smtClean="0">
                <a:cs typeface="Arial" charset="0"/>
              </a:rPr>
              <a:t>βρακί</a:t>
            </a:r>
            <a:r>
              <a:rPr lang="el-GR" altLang="el-GR" sz="2400" i="1" dirty="0" smtClean="0">
                <a:cs typeface="Arial" charset="0"/>
              </a:rPr>
              <a:t>, </a:t>
            </a:r>
            <a:r>
              <a:rPr lang="el-GR" altLang="el-GR" sz="2400" dirty="0" smtClean="0">
                <a:cs typeface="Arial" charset="0"/>
              </a:rPr>
              <a:t>μια </a:t>
            </a:r>
            <a:r>
              <a:rPr lang="el-GR" altLang="el-GR" sz="2400" b="1" dirty="0" smtClean="0">
                <a:cs typeface="Arial" charset="0"/>
              </a:rPr>
              <a:t>πουκαμίσα</a:t>
            </a:r>
            <a:r>
              <a:rPr lang="el-GR" altLang="el-GR" sz="2400" i="1" dirty="0" smtClean="0">
                <a:cs typeface="Arial" charset="0"/>
              </a:rPr>
              <a:t>, </a:t>
            </a:r>
            <a:r>
              <a:rPr lang="el-GR" altLang="el-GR" sz="2400" dirty="0" smtClean="0">
                <a:cs typeface="Arial" charset="0"/>
              </a:rPr>
              <a:t>μια πολύπτυχη, μακριά, λευκή φούστα, τη </a:t>
            </a:r>
            <a:r>
              <a:rPr lang="el-GR" altLang="el-GR" sz="2400" b="1" dirty="0" smtClean="0">
                <a:cs typeface="Arial" charset="0"/>
              </a:rPr>
              <a:t>φουστανέλα</a:t>
            </a:r>
            <a:r>
              <a:rPr lang="el-GR" altLang="el-GR" sz="2400" i="1" dirty="0" smtClean="0">
                <a:cs typeface="Arial" charset="0"/>
              </a:rPr>
              <a:t>, </a:t>
            </a:r>
            <a:r>
              <a:rPr lang="el-GR" altLang="el-GR" sz="2400" dirty="0" smtClean="0">
                <a:cs typeface="Arial" charset="0"/>
              </a:rPr>
              <a:t>και τρία γιλέκα φορεμένα το ένα πάνω απ' το άλλο.  Στη μέση έζωναν ένα ζωνάρι και μια ζώνη-θήκη, το </a:t>
            </a:r>
            <a:r>
              <a:rPr lang="el-GR" altLang="el-GR" sz="2400" i="1" dirty="0" smtClean="0">
                <a:cs typeface="Arial" charset="0"/>
              </a:rPr>
              <a:t>σελάχι. </a:t>
            </a:r>
            <a:r>
              <a:rPr lang="el-GR" altLang="el-GR" sz="2400" dirty="0" smtClean="0">
                <a:cs typeface="Arial" charset="0"/>
              </a:rPr>
              <a:t>Τις γάμπες προστάτευε ένα ζευγάρι περικνημίδες, τα </a:t>
            </a:r>
            <a:r>
              <a:rPr lang="el-GR" altLang="el-GR" sz="2400" i="1" dirty="0" smtClean="0">
                <a:cs typeface="Arial" charset="0"/>
              </a:rPr>
              <a:t>τουζλούκια, </a:t>
            </a:r>
            <a:r>
              <a:rPr lang="el-GR" altLang="el-GR" sz="2400" dirty="0" smtClean="0">
                <a:cs typeface="Arial" charset="0"/>
              </a:rPr>
              <a:t>και το κεφάλι καλυπτόταν μ' ένα φέσι, συχνά ζωσμένο από μια σάρπα ως σαρίκι.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a:solidFill>
                <a:prstClr val="black"/>
              </a:solidFill>
            </a:endParaRPr>
          </a:p>
        </p:txBody>
      </p:sp>
    </p:spTree>
    <p:extLst>
      <p:ext uri="{BB962C8B-B14F-4D97-AF65-F5344CB8AC3E}">
        <p14:creationId xmlns:p14="http://schemas.microsoft.com/office/powerpoint/2010/main" val="16248350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Τίτλος"/>
          <p:cNvSpPr>
            <a:spLocks noGrp="1"/>
          </p:cNvSpPr>
          <p:nvPr>
            <p:ph type="title"/>
          </p:nvPr>
        </p:nvSpPr>
        <p:spPr/>
        <p:txBody>
          <a:bodyPr/>
          <a:lstStyle/>
          <a:p>
            <a:pPr>
              <a:defRPr/>
            </a:pPr>
            <a:r>
              <a:rPr lang="el-GR" sz="4000" b="1" dirty="0" smtClean="0">
                <a:cs typeface="Arial" pitchFamily="34" charset="0"/>
              </a:rPr>
              <a:t>Φορεσιά με φουστανέλα </a:t>
            </a:r>
            <a:r>
              <a:rPr lang="el-GR" sz="3200" b="0" dirty="0" smtClean="0">
                <a:cs typeface="Arial" pitchFamily="34" charset="0"/>
              </a:rPr>
              <a:t>(2 από 2) </a:t>
            </a:r>
            <a:endParaRPr lang="el-GR" sz="3200" b="0" dirty="0" smtClean="0">
              <a:latin typeface="+mn-lt"/>
            </a:endParaRPr>
          </a:p>
        </p:txBody>
      </p:sp>
      <p:sp>
        <p:nvSpPr>
          <p:cNvPr id="74755" name="2 - Θέση περιεχομένου"/>
          <p:cNvSpPr>
            <a:spLocks noGrp="1"/>
          </p:cNvSpPr>
          <p:nvPr>
            <p:ph idx="1"/>
          </p:nvPr>
        </p:nvSpPr>
        <p:spPr/>
        <p:txBody>
          <a:bodyPr/>
          <a:lstStyle/>
          <a:p>
            <a:pPr>
              <a:lnSpc>
                <a:spcPct val="120000"/>
              </a:lnSpc>
              <a:spcBef>
                <a:spcPts val="1200"/>
              </a:spcBef>
            </a:pPr>
            <a:r>
              <a:rPr lang="el-GR" altLang="el-GR" sz="2400" dirty="0" smtClean="0">
                <a:cs typeface="Arial" charset="0"/>
              </a:rPr>
              <a:t>Πάνω από αυτή τη φορεσιά έβαζαν το </a:t>
            </a:r>
            <a:r>
              <a:rPr lang="el-GR" altLang="el-GR" sz="2400" i="1" dirty="0" smtClean="0">
                <a:cs typeface="Arial" charset="0"/>
              </a:rPr>
              <a:t>ντουλαμά, </a:t>
            </a:r>
            <a:r>
              <a:rPr lang="el-GR" altLang="el-GR" sz="2400" dirty="0" smtClean="0">
                <a:cs typeface="Arial" charset="0"/>
              </a:rPr>
              <a:t>ένα είδος αμάνικου μεσάτου πανωφοριού, που στην εποχή του </a:t>
            </a:r>
            <a:r>
              <a:rPr lang="el-GR" altLang="el-GR" sz="2400" dirty="0" err="1" smtClean="0">
                <a:cs typeface="Arial" charset="0"/>
              </a:rPr>
              <a:t>Όθωνα</a:t>
            </a:r>
            <a:r>
              <a:rPr lang="el-GR" altLang="el-GR" sz="2400" dirty="0" smtClean="0">
                <a:cs typeface="Arial" charset="0"/>
              </a:rPr>
              <a:t> έχασε το κορμί του και έτσι φοριόταν ως φούστα, κάλυμμα της φουστανέλας.</a:t>
            </a:r>
          </a:p>
          <a:p>
            <a:pPr>
              <a:lnSpc>
                <a:spcPct val="120000"/>
              </a:lnSpc>
              <a:spcBef>
                <a:spcPts val="1200"/>
              </a:spcBef>
            </a:pPr>
            <a:r>
              <a:rPr lang="el-GR" altLang="el-GR" sz="2400" dirty="0" smtClean="0">
                <a:cs typeface="Arial" charset="0"/>
              </a:rPr>
              <a:t>Η φορεσιά με φουστανέλα καθιερώθηκε ως επίσημο ένδυμα στα χωριά. Όμως εκεί φορέθηκε πιο κοντή, για να καταλήξει πολύ κοντή στη στολή των Ευζώνων. Η φουστανέλα κατασκευαζόταν από 400 τουλάχιστον τρίγωνα φύλλα υφάσματος, τα</a:t>
            </a:r>
            <a:r>
              <a:rPr lang="el-GR" altLang="el-GR" sz="2400" b="1" i="1" dirty="0" smtClean="0">
                <a:cs typeface="Arial" charset="0"/>
              </a:rPr>
              <a:t> </a:t>
            </a:r>
            <a:r>
              <a:rPr lang="el-GR" altLang="el-GR" sz="2400" b="1" dirty="0" err="1" smtClean="0">
                <a:cs typeface="Arial" charset="0"/>
              </a:rPr>
              <a:t>λαγκόλια</a:t>
            </a:r>
            <a:r>
              <a:rPr lang="el-GR" altLang="el-GR" sz="2400" b="1" dirty="0" smtClean="0">
                <a:cs typeface="Arial" charset="0"/>
              </a:rPr>
              <a:t> </a:t>
            </a:r>
            <a:r>
              <a:rPr lang="el-GR" altLang="el-GR" sz="2400" dirty="0" smtClean="0">
                <a:cs typeface="Arial" charset="0"/>
              </a:rPr>
              <a:t>ή </a:t>
            </a:r>
            <a:r>
              <a:rPr lang="el-GR" altLang="el-GR" sz="2400" b="1" dirty="0" err="1" smtClean="0">
                <a:cs typeface="Arial" charset="0"/>
              </a:rPr>
              <a:t>λαντζούλτα</a:t>
            </a:r>
            <a:r>
              <a:rPr lang="el-GR" altLang="el-GR" sz="2400" b="1" dirty="0" smtClean="0">
                <a:cs typeface="Arial" charset="0"/>
              </a:rPr>
              <a:t> </a:t>
            </a:r>
            <a:r>
              <a:rPr lang="el-GR" altLang="el-GR" sz="2400" dirty="0" smtClean="0">
                <a:cs typeface="Arial" charset="0"/>
              </a:rPr>
              <a:t>ή </a:t>
            </a:r>
            <a:r>
              <a:rPr lang="el-GR" altLang="el-GR" sz="2400" b="1" dirty="0" smtClean="0">
                <a:cs typeface="Arial" charset="0"/>
              </a:rPr>
              <a:t>λόξες</a:t>
            </a:r>
            <a:r>
              <a:rPr lang="el-GR" altLang="el-GR" sz="2400" dirty="0" smtClean="0">
                <a:cs typeface="Arial" charset="0"/>
              </a:rPr>
              <a:t>.</a:t>
            </a:r>
          </a:p>
          <a:p>
            <a:pPr>
              <a:lnSpc>
                <a:spcPct val="120000"/>
              </a:lnSpc>
              <a:spcBef>
                <a:spcPts val="1200"/>
              </a:spcBef>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spTree>
    <p:extLst>
      <p:ext uri="{BB962C8B-B14F-4D97-AF65-F5344CB8AC3E}">
        <p14:creationId xmlns:p14="http://schemas.microsoft.com/office/powerpoint/2010/main" val="9439972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p:cNvSpPr>
            <a:spLocks noGrp="1"/>
          </p:cNvSpPr>
          <p:nvPr>
            <p:ph type="title"/>
          </p:nvPr>
        </p:nvSpPr>
        <p:spPr/>
        <p:txBody>
          <a:bodyPr/>
          <a:lstStyle/>
          <a:p>
            <a:pPr>
              <a:defRPr/>
            </a:pPr>
            <a:r>
              <a:rPr lang="el-GR" sz="4000" b="1" dirty="0" smtClean="0">
                <a:cs typeface="Arial" pitchFamily="34" charset="0"/>
              </a:rPr>
              <a:t>Φορεσιές με φουστανέλα </a:t>
            </a:r>
            <a:endParaRPr lang="el-GR" sz="4000" dirty="0" smtClean="0">
              <a:latin typeface="+mn-lt"/>
            </a:endParaRPr>
          </a:p>
        </p:txBody>
      </p:sp>
      <p:sp>
        <p:nvSpPr>
          <p:cNvPr id="79875" name="8 - Ορθογώνιο"/>
          <p:cNvSpPr>
            <a:spLocks noChangeArrowheads="1"/>
          </p:cNvSpPr>
          <p:nvPr/>
        </p:nvSpPr>
        <p:spPr bwMode="auto">
          <a:xfrm>
            <a:off x="467543" y="1018822"/>
            <a:ext cx="2169047" cy="646331"/>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«Φουστανελάς» ανδρική ενδυμασία, </a:t>
            </a:r>
          </a:p>
        </p:txBody>
      </p:sp>
      <p:pic>
        <p:nvPicPr>
          <p:cNvPr id="75781" name="Picture 9" descr="File:Fustanella Central Greece.JPG" title="«Φουστανελάς» ανδρική ενδυμασ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24588"/>
            <a:ext cx="21717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p:cNvSpPr/>
          <p:nvPr/>
        </p:nvSpPr>
        <p:spPr>
          <a:xfrm>
            <a:off x="453419" y="5950442"/>
            <a:ext cx="2169046" cy="577081"/>
          </a:xfrm>
          <a:prstGeom prst="rect">
            <a:avLst/>
          </a:prstGeom>
        </p:spPr>
        <p:txBody>
          <a:bodyPr wrap="square">
            <a:spAutoFit/>
          </a:bodyPr>
          <a:lstStyle/>
          <a:p>
            <a:pPr algn="ctr"/>
            <a:r>
              <a:rPr lang="en-US" sz="1050" dirty="0" smtClean="0">
                <a:solidFill>
                  <a:schemeClr val="tx1">
                    <a:lumMod val="75000"/>
                    <a:lumOff val="25000"/>
                  </a:schemeClr>
                </a:solidFill>
                <a:latin typeface="Calibri"/>
              </a:rPr>
              <a:t>“</a:t>
            </a:r>
            <a:r>
              <a:rPr lang="en-US" sz="1050" dirty="0">
                <a:solidFill>
                  <a:schemeClr val="tx1">
                    <a:lumMod val="75000"/>
                    <a:lumOff val="25000"/>
                  </a:schemeClr>
                </a:solidFill>
                <a:latin typeface="Calibri"/>
                <a:hlinkClick r:id="rId3"/>
              </a:rPr>
              <a:t>Fustanella Central </a:t>
            </a:r>
            <a:r>
              <a:rPr lang="en-US" sz="1050" dirty="0" smtClean="0">
                <a:solidFill>
                  <a:schemeClr val="tx1">
                    <a:lumMod val="75000"/>
                    <a:lumOff val="25000"/>
                  </a:schemeClr>
                </a:solidFill>
                <a:latin typeface="Calibri"/>
                <a:hlinkClick r:id="rId3"/>
              </a:rPr>
              <a:t>Greece</a:t>
            </a:r>
            <a:r>
              <a:rPr lang="en-US" sz="1050" dirty="0" smtClean="0">
                <a:solidFill>
                  <a:schemeClr val="tx1">
                    <a:lumMod val="75000"/>
                    <a:lumOff val="25000"/>
                  </a:schemeClr>
                </a:solidFill>
                <a:latin typeface="Calibri"/>
              </a:rPr>
              <a:t>”,</a:t>
            </a:r>
            <a:r>
              <a:rPr lang="el-GR" sz="1050" dirty="0" smtClean="0">
                <a:solidFill>
                  <a:schemeClr val="tx1">
                    <a:lumMod val="75000"/>
                    <a:lumOff val="25000"/>
                  </a:schemeClr>
                </a:solidFill>
                <a:latin typeface="Calibri"/>
              </a:rPr>
              <a:t> από</a:t>
            </a:r>
            <a:r>
              <a:rPr lang="en-US" sz="1050" dirty="0" smtClean="0">
                <a:solidFill>
                  <a:schemeClr val="tx1">
                    <a:lumMod val="75000"/>
                    <a:lumOff val="25000"/>
                  </a:schemeClr>
                </a:solidFill>
                <a:latin typeface="Calibri"/>
              </a:rPr>
              <a:t>  </a:t>
            </a:r>
            <a:r>
              <a:rPr lang="en-US" sz="1050" dirty="0" err="1" smtClean="0">
                <a:solidFill>
                  <a:schemeClr val="tx1">
                    <a:lumMod val="75000"/>
                    <a:lumOff val="25000"/>
                  </a:schemeClr>
                </a:solidFill>
                <a:latin typeface="Calibri"/>
                <a:hlinkClick r:id="rId4"/>
              </a:rPr>
              <a:t>Nepuzedin</a:t>
            </a:r>
            <a:r>
              <a:rPr lang="en-US" sz="1050" dirty="0" smtClean="0">
                <a:solidFill>
                  <a:schemeClr val="tx1">
                    <a:lumMod val="75000"/>
                    <a:lumOff val="25000"/>
                  </a:schemeClr>
                </a:solidFill>
                <a:latin typeface="Calibri"/>
              </a:rPr>
              <a:t> </a:t>
            </a:r>
            <a:r>
              <a:rPr lang="el-GR" sz="1050" dirty="0" smtClean="0">
                <a:solidFill>
                  <a:schemeClr val="tx1">
                    <a:lumMod val="75000"/>
                    <a:lumOff val="25000"/>
                  </a:schemeClr>
                </a:solidFill>
                <a:latin typeface="Calibri"/>
              </a:rPr>
              <a:t>διαθέσιμο ως κοινό κτήμα</a:t>
            </a:r>
            <a:endParaRPr lang="en-US" sz="1050" dirty="0">
              <a:solidFill>
                <a:schemeClr val="tx1">
                  <a:lumMod val="75000"/>
                  <a:lumOff val="25000"/>
                </a:schemeClr>
              </a:solidFill>
              <a:latin typeface="Calibri"/>
            </a:endParaRPr>
          </a:p>
        </p:txBody>
      </p:sp>
      <p:sp>
        <p:nvSpPr>
          <p:cNvPr id="79879" name="8 - TextBox"/>
          <p:cNvSpPr txBox="1">
            <a:spLocks noChangeArrowheads="1"/>
          </p:cNvSpPr>
          <p:nvPr/>
        </p:nvSpPr>
        <p:spPr bwMode="auto">
          <a:xfrm>
            <a:off x="3157748" y="1015974"/>
            <a:ext cx="2333092" cy="646331"/>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Έλληνας Στρατηγός με φουστανέλα, 1835. </a:t>
            </a:r>
          </a:p>
        </p:txBody>
      </p:sp>
      <p:pic>
        <p:nvPicPr>
          <p:cNvPr id="75782" name="Picture 11" descr="File:Fustanella Greek Costume 1835.JPG" title="Έλληνας Στρατηγός με φουστανέλ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0443" y="1824588"/>
            <a:ext cx="2340397" cy="44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p:nvPr/>
        </p:nvSpPr>
        <p:spPr>
          <a:xfrm>
            <a:off x="3136632" y="6247855"/>
            <a:ext cx="2354208" cy="415498"/>
          </a:xfrm>
          <a:prstGeom prst="rect">
            <a:avLst/>
          </a:prstGeom>
        </p:spPr>
        <p:txBody>
          <a:bodyPr wrap="square">
            <a:spAutoFit/>
          </a:bodyPr>
          <a:lstStyle/>
          <a:p>
            <a:pPr algn="ctr"/>
            <a:r>
              <a:rPr lang="en-US" sz="1050" dirty="0" smtClean="0">
                <a:solidFill>
                  <a:schemeClr val="tx1">
                    <a:lumMod val="75000"/>
                    <a:lumOff val="25000"/>
                  </a:schemeClr>
                </a:solidFill>
                <a:latin typeface="Calibri"/>
              </a:rPr>
              <a:t>“</a:t>
            </a:r>
            <a:r>
              <a:rPr lang="en-US" sz="1050" dirty="0">
                <a:solidFill>
                  <a:schemeClr val="tx1">
                    <a:lumMod val="75000"/>
                    <a:lumOff val="25000"/>
                  </a:schemeClr>
                </a:solidFill>
                <a:latin typeface="Calibri"/>
                <a:hlinkClick r:id="rId6"/>
              </a:rPr>
              <a:t>Fustanella Greek Costume </a:t>
            </a:r>
            <a:r>
              <a:rPr lang="en-US" sz="1050" dirty="0" smtClean="0">
                <a:solidFill>
                  <a:schemeClr val="tx1">
                    <a:lumMod val="75000"/>
                    <a:lumOff val="25000"/>
                  </a:schemeClr>
                </a:solidFill>
                <a:latin typeface="Calibri"/>
                <a:hlinkClick r:id="rId6"/>
              </a:rPr>
              <a:t>1835</a:t>
            </a:r>
            <a:r>
              <a:rPr lang="en-US" sz="1050" dirty="0" smtClean="0">
                <a:solidFill>
                  <a:schemeClr val="tx1">
                    <a:lumMod val="75000"/>
                    <a:lumOff val="25000"/>
                  </a:schemeClr>
                </a:solidFill>
                <a:latin typeface="Calibri"/>
              </a:rPr>
              <a:t>”,</a:t>
            </a:r>
            <a:r>
              <a:rPr lang="el-GR" sz="1050" dirty="0" smtClean="0">
                <a:solidFill>
                  <a:schemeClr val="tx1">
                    <a:lumMod val="75000"/>
                    <a:lumOff val="25000"/>
                  </a:schemeClr>
                </a:solidFill>
                <a:latin typeface="Calibri"/>
              </a:rPr>
              <a:t> από</a:t>
            </a:r>
            <a:r>
              <a:rPr lang="en-US" sz="1050" dirty="0" smtClean="0">
                <a:solidFill>
                  <a:schemeClr val="tx1">
                    <a:lumMod val="75000"/>
                    <a:lumOff val="25000"/>
                  </a:schemeClr>
                </a:solidFill>
                <a:latin typeface="Calibri"/>
              </a:rPr>
              <a:t>  </a:t>
            </a:r>
            <a:r>
              <a:rPr lang="en-US" sz="1050" dirty="0" err="1" smtClean="0">
                <a:solidFill>
                  <a:schemeClr val="tx1">
                    <a:lumMod val="75000"/>
                    <a:lumOff val="25000"/>
                  </a:schemeClr>
                </a:solidFill>
                <a:latin typeface="Calibri"/>
                <a:hlinkClick r:id="rId4"/>
              </a:rPr>
              <a:t>Nepuzedin</a:t>
            </a:r>
            <a:r>
              <a:rPr lang="en-US" sz="1050" dirty="0" smtClean="0">
                <a:solidFill>
                  <a:schemeClr val="tx1">
                    <a:lumMod val="75000"/>
                    <a:lumOff val="25000"/>
                  </a:schemeClr>
                </a:solidFill>
                <a:latin typeface="Calibri"/>
              </a:rPr>
              <a:t> </a:t>
            </a:r>
            <a:r>
              <a:rPr lang="el-GR" sz="1050" dirty="0" smtClean="0">
                <a:solidFill>
                  <a:schemeClr val="tx1">
                    <a:lumMod val="75000"/>
                    <a:lumOff val="25000"/>
                  </a:schemeClr>
                </a:solidFill>
                <a:latin typeface="Calibri"/>
              </a:rPr>
              <a:t>διαθέσιμο ως κοινό κτήμα</a:t>
            </a:r>
            <a:endParaRPr lang="en-US" sz="1050" dirty="0">
              <a:solidFill>
                <a:schemeClr val="tx1">
                  <a:lumMod val="75000"/>
                  <a:lumOff val="25000"/>
                </a:schemeClr>
              </a:solidFill>
              <a:latin typeface="Calibri"/>
            </a:endParaRPr>
          </a:p>
        </p:txBody>
      </p:sp>
      <p:sp>
        <p:nvSpPr>
          <p:cNvPr id="79874" name="4 - Ορθογώνιο"/>
          <p:cNvSpPr>
            <a:spLocks noChangeArrowheads="1"/>
          </p:cNvSpPr>
          <p:nvPr/>
        </p:nvSpPr>
        <p:spPr bwMode="auto">
          <a:xfrm>
            <a:off x="6021202" y="1018822"/>
            <a:ext cx="2673350" cy="923330"/>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Ολόσωμο πορτραίτο του Βασιλιά </a:t>
            </a:r>
            <a:r>
              <a:rPr lang="el-GR" dirty="0" err="1">
                <a:solidFill>
                  <a:prstClr val="white"/>
                </a:solidFill>
                <a:latin typeface="Calibri"/>
              </a:rPr>
              <a:t>Όθωνα</a:t>
            </a:r>
            <a:r>
              <a:rPr lang="el-GR" dirty="0">
                <a:solidFill>
                  <a:prstClr val="white"/>
                </a:solidFill>
                <a:latin typeface="Calibri"/>
              </a:rPr>
              <a:t> με φουστανέλα, 1865.</a:t>
            </a:r>
            <a:r>
              <a:rPr lang="en-GB" dirty="0">
                <a:solidFill>
                  <a:prstClr val="white"/>
                </a:solidFill>
                <a:latin typeface="Calibri"/>
                <a:hlinkClick r:id="rId7"/>
              </a:rPr>
              <a:t> </a:t>
            </a:r>
            <a:endParaRPr lang="el-GR" dirty="0">
              <a:solidFill>
                <a:prstClr val="white"/>
              </a:solidFill>
              <a:latin typeface="Calibri"/>
            </a:endParaRPr>
          </a:p>
        </p:txBody>
      </p:sp>
      <p:pic>
        <p:nvPicPr>
          <p:cNvPr id="75780" name="Picture 7" descr="File:Otto of Greece 1865.jpg" title="Ολόσωμο πορτραίτο του Βασιλιά Όθωνα με φουστανέλα"/>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201" y="2114416"/>
            <a:ext cx="267335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p:cNvSpPr/>
          <p:nvPr/>
        </p:nvSpPr>
        <p:spPr>
          <a:xfrm>
            <a:off x="6181464" y="6253846"/>
            <a:ext cx="2169046" cy="415498"/>
          </a:xfrm>
          <a:prstGeom prst="rect">
            <a:avLst/>
          </a:prstGeom>
        </p:spPr>
        <p:txBody>
          <a:bodyPr wrap="square">
            <a:spAutoFit/>
          </a:bodyPr>
          <a:lstStyle/>
          <a:p>
            <a:pPr algn="ctr"/>
            <a:r>
              <a:rPr lang="en-US" sz="1000" dirty="0" smtClean="0">
                <a:solidFill>
                  <a:prstClr val="black">
                    <a:lumMod val="75000"/>
                    <a:lumOff val="25000"/>
                  </a:prstClr>
                </a:solidFill>
                <a:latin typeface="Calibri"/>
              </a:rPr>
              <a:t>“</a:t>
            </a:r>
            <a:r>
              <a:rPr lang="en-US" sz="1000" dirty="0">
                <a:solidFill>
                  <a:prstClr val="black"/>
                </a:solidFill>
                <a:latin typeface="Calibri"/>
                <a:hlinkClick r:id="rId7"/>
              </a:rPr>
              <a:t>Otto of Greece </a:t>
            </a:r>
            <a:r>
              <a:rPr lang="en-US" sz="1000" dirty="0" smtClean="0">
                <a:solidFill>
                  <a:prstClr val="black"/>
                </a:solidFill>
                <a:latin typeface="Calibri"/>
                <a:hlinkClick r:id="rId7"/>
              </a:rPr>
              <a:t>1865</a:t>
            </a:r>
            <a:r>
              <a:rPr lang="en-US" sz="1000" dirty="0" smtClean="0">
                <a:solidFill>
                  <a:prstClr val="black">
                    <a:lumMod val="75000"/>
                    <a:lumOff val="25000"/>
                  </a:prstClr>
                </a:solidFill>
                <a:latin typeface="Calibri"/>
              </a:rPr>
              <a:t>”,</a:t>
            </a:r>
            <a:r>
              <a:rPr lang="el-GR" sz="1000" dirty="0" smtClean="0">
                <a:solidFill>
                  <a:prstClr val="black">
                    <a:lumMod val="75000"/>
                    <a:lumOff val="25000"/>
                  </a:prstClr>
                </a:solidFill>
                <a:latin typeface="Calibri"/>
              </a:rPr>
              <a:t> από</a:t>
            </a:r>
            <a:r>
              <a:rPr lang="en-US" sz="1000" dirty="0" smtClean="0">
                <a:solidFill>
                  <a:prstClr val="black">
                    <a:lumMod val="75000"/>
                    <a:lumOff val="25000"/>
                  </a:prstClr>
                </a:solidFill>
                <a:latin typeface="Calibri"/>
              </a:rPr>
              <a:t>  </a:t>
            </a:r>
            <a:r>
              <a:rPr lang="el-GR" sz="1000" dirty="0" smtClean="0">
                <a:solidFill>
                  <a:prstClr val="black"/>
                </a:solidFill>
                <a:latin typeface="Calibri"/>
                <a:hlinkClick r:id="rId9"/>
              </a:rPr>
              <a:t>Ωριγένης</a:t>
            </a:r>
            <a:r>
              <a:rPr lang="en-US" sz="1000" dirty="0" smtClean="0">
                <a:solidFill>
                  <a:prstClr val="black"/>
                </a:solidFill>
                <a:latin typeface="Calibri"/>
              </a:rPr>
              <a:t> </a:t>
            </a:r>
            <a:r>
              <a:rPr lang="el-GR" sz="1000" dirty="0" smtClean="0">
                <a:solidFill>
                  <a:prstClr val="black">
                    <a:lumMod val="75000"/>
                    <a:lumOff val="25000"/>
                  </a:prstClr>
                </a:solidFill>
                <a:latin typeface="Calibri"/>
              </a:rPr>
              <a:t>διαθέσιμο ως κοινό κτήμα</a:t>
            </a:r>
            <a:endParaRPr lang="en-US" sz="10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7234836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Τίτλος"/>
          <p:cNvSpPr>
            <a:spLocks noGrp="1"/>
          </p:cNvSpPr>
          <p:nvPr>
            <p:ph type="title"/>
          </p:nvPr>
        </p:nvSpPr>
        <p:spPr/>
        <p:txBody>
          <a:bodyPr/>
          <a:lstStyle/>
          <a:p>
            <a:pPr>
              <a:defRPr/>
            </a:pPr>
            <a:r>
              <a:rPr lang="el-GR" sz="4000" b="1" dirty="0" smtClean="0">
                <a:latin typeface="+mn-lt"/>
              </a:rPr>
              <a:t>Το ζωνάρι - ζώστρα</a:t>
            </a:r>
          </a:p>
        </p:txBody>
      </p:sp>
      <p:sp>
        <p:nvSpPr>
          <p:cNvPr id="76803" name="2 - Θέση περιεχομένου"/>
          <p:cNvSpPr>
            <a:spLocks noGrp="1"/>
          </p:cNvSpPr>
          <p:nvPr>
            <p:ph idx="1"/>
          </p:nvPr>
        </p:nvSpPr>
        <p:spPr/>
        <p:txBody>
          <a:bodyPr/>
          <a:lstStyle/>
          <a:p>
            <a:pPr>
              <a:lnSpc>
                <a:spcPct val="120000"/>
              </a:lnSpc>
              <a:spcBef>
                <a:spcPts val="1200"/>
              </a:spcBef>
            </a:pPr>
            <a:r>
              <a:rPr lang="el-GR" altLang="el-GR" sz="2400" dirty="0" smtClean="0">
                <a:cs typeface="Arial" charset="0"/>
              </a:rPr>
              <a:t>Το </a:t>
            </a:r>
            <a:r>
              <a:rPr lang="el-GR" altLang="el-GR" sz="2400" b="1" dirty="0" smtClean="0">
                <a:cs typeface="Arial" charset="0"/>
              </a:rPr>
              <a:t>ζωνάρι-ζώστρα</a:t>
            </a:r>
            <a:r>
              <a:rPr lang="el-GR" altLang="el-GR" sz="2400" i="1" dirty="0" smtClean="0">
                <a:cs typeface="Arial" charset="0"/>
              </a:rPr>
              <a:t> </a:t>
            </a:r>
            <a:r>
              <a:rPr lang="el-GR" altLang="el-GR" sz="2400" dirty="0" smtClean="0">
                <a:cs typeface="Arial" charset="0"/>
              </a:rPr>
              <a:t>αποτελεί αναπόσπαστο κομμάτι των περισσότερων ανδρικών ενδυμασιών και έχει προέλευση από την Ανατολή. Τις περισσότερες φορές ήταν μάλλινο υφαντό </a:t>
            </a:r>
            <a:r>
              <a:rPr lang="el-GR" altLang="el-GR" sz="2400" b="1" dirty="0" err="1" smtClean="0">
                <a:cs typeface="Arial" charset="0"/>
              </a:rPr>
              <a:t>ρασοπάτι</a:t>
            </a:r>
            <a:r>
              <a:rPr lang="el-GR" altLang="el-GR" sz="2400" b="1" dirty="0" smtClean="0">
                <a:cs typeface="Arial" charset="0"/>
              </a:rPr>
              <a:t> </a:t>
            </a:r>
            <a:r>
              <a:rPr lang="el-GR" altLang="el-GR" sz="2400" dirty="0" smtClean="0">
                <a:cs typeface="Arial" charset="0"/>
              </a:rPr>
              <a:t>(δίμιτο), με φράντζες στις άκρες. Ο κύριος σκοπός του ήταν να προστατεύει τα νεφρά από τα κρυολογήματα. Είχε μήκος δύο μέτρα, για να τυλίγεται δύο φορές γύρω από τη μέση, και είκοσι εκατοστά πλάτος. Μέσα στο ζωνάρι έβαζαν διάφορα μικρά αντικείμενα, όπως την ταμπακέρα. Υπήρχαν και μεταξωτά ζωνάρια με χρωματιστό σχέδιο στις άκρες και με φράντζες.</a:t>
            </a:r>
          </a:p>
          <a:p>
            <a:pPr>
              <a:lnSpc>
                <a:spcPct val="120000"/>
              </a:lnSpc>
              <a:spcBef>
                <a:spcPts val="1200"/>
              </a:spcBef>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a:solidFill>
                <a:prstClr val="black"/>
              </a:solidFill>
            </a:endParaRPr>
          </a:p>
        </p:txBody>
      </p:sp>
    </p:spTree>
    <p:extLst>
      <p:ext uri="{BB962C8B-B14F-4D97-AF65-F5344CB8AC3E}">
        <p14:creationId xmlns:p14="http://schemas.microsoft.com/office/powerpoint/2010/main" val="15301555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pPr>
              <a:defRPr/>
            </a:pPr>
            <a:r>
              <a:rPr lang="el-GR" sz="4000" b="1" dirty="0" smtClean="0">
                <a:latin typeface="+mn-lt"/>
                <a:cs typeface="Arial" pitchFamily="34" charset="0"/>
              </a:rPr>
              <a:t>Ενδυμασίες 19</a:t>
            </a:r>
            <a:r>
              <a:rPr lang="el-GR" sz="4000" b="1" baseline="30000" dirty="0" smtClean="0">
                <a:latin typeface="+mn-lt"/>
                <a:cs typeface="Arial" pitchFamily="34" charset="0"/>
              </a:rPr>
              <a:t>ος</a:t>
            </a:r>
            <a:r>
              <a:rPr lang="el-GR" sz="4000" b="1" dirty="0" smtClean="0">
                <a:latin typeface="+mn-lt"/>
                <a:cs typeface="Arial" pitchFamily="34" charset="0"/>
              </a:rPr>
              <a:t> και 20</a:t>
            </a:r>
            <a:r>
              <a:rPr lang="el-GR" sz="4000" b="1" baseline="30000" dirty="0" smtClean="0">
                <a:latin typeface="+mn-lt"/>
                <a:cs typeface="Arial" pitchFamily="34" charset="0"/>
              </a:rPr>
              <a:t>ος</a:t>
            </a:r>
            <a:r>
              <a:rPr lang="el-GR" sz="4000" b="1" dirty="0" smtClean="0">
                <a:latin typeface="+mn-lt"/>
                <a:cs typeface="Arial" pitchFamily="34" charset="0"/>
              </a:rPr>
              <a:t> αιώνας </a:t>
            </a:r>
            <a:r>
              <a:rPr lang="el-GR" sz="3200" b="0" dirty="0" smtClean="0">
                <a:latin typeface="+mn-lt"/>
                <a:cs typeface="Arial" pitchFamily="34" charset="0"/>
              </a:rPr>
              <a:t>(1 από 2)</a:t>
            </a:r>
            <a:endParaRPr lang="el-GR" sz="3200" b="0" dirty="0">
              <a:latin typeface="+mn-lt"/>
              <a:cs typeface="Arial" pitchFamily="34" charset="0"/>
            </a:endParaRPr>
          </a:p>
        </p:txBody>
      </p:sp>
      <p:sp>
        <p:nvSpPr>
          <p:cNvPr id="77827" name="2 - Θέση περιεχομένου"/>
          <p:cNvSpPr>
            <a:spLocks noGrp="1"/>
          </p:cNvSpPr>
          <p:nvPr>
            <p:ph idx="1"/>
          </p:nvPr>
        </p:nvSpPr>
        <p:spPr>
          <a:xfrm>
            <a:off x="270538" y="1124744"/>
            <a:ext cx="8856984" cy="5544616"/>
          </a:xfrm>
        </p:spPr>
        <p:txBody>
          <a:bodyPr>
            <a:noAutofit/>
          </a:bodyPr>
          <a:lstStyle/>
          <a:p>
            <a:pPr>
              <a:lnSpc>
                <a:spcPct val="110000"/>
              </a:lnSpc>
              <a:spcBef>
                <a:spcPts val="1200"/>
              </a:spcBef>
            </a:pPr>
            <a:r>
              <a:rPr lang="el-GR" altLang="el-GR" sz="2400" dirty="0" smtClean="0">
                <a:cs typeface="Arial" charset="0"/>
              </a:rPr>
              <a:t>Εκτός από την επίδραση των βασιλισσών Αμαλία και Όλγα στην αστική ενδυμασία παρατηρούνται αλλαγές και στις ενδυμασίες των αγροτικών περιοχών.</a:t>
            </a:r>
          </a:p>
          <a:p>
            <a:pPr>
              <a:lnSpc>
                <a:spcPct val="110000"/>
              </a:lnSpc>
              <a:spcBef>
                <a:spcPts val="1200"/>
              </a:spcBef>
            </a:pPr>
            <a:r>
              <a:rPr lang="el-GR" altLang="el-GR" sz="2400" dirty="0" smtClean="0">
                <a:cs typeface="Arial" charset="0"/>
              </a:rPr>
              <a:t>Αρχικά η τοπική ενδυμασία (κυρίως η νυφική) φοριέται σε συνδυασμό με τα νέα Ευρωπαϊκά σχήματα και υφάσματα.</a:t>
            </a:r>
          </a:p>
          <a:p>
            <a:pPr>
              <a:lnSpc>
                <a:spcPct val="110000"/>
              </a:lnSpc>
              <a:spcBef>
                <a:spcPts val="1200"/>
              </a:spcBef>
            </a:pPr>
            <a:r>
              <a:rPr lang="el-GR" altLang="el-GR" sz="2400" dirty="0" smtClean="0">
                <a:cs typeface="Arial" charset="0"/>
              </a:rPr>
              <a:t>Σύντομα οι τοπικές νυφικές ενδυμασίες καταργούνται και οι νύφες ντύνονται με την εκάστοτε νυφική μόδα.</a:t>
            </a:r>
          </a:p>
          <a:p>
            <a:pPr>
              <a:lnSpc>
                <a:spcPct val="110000"/>
              </a:lnSpc>
              <a:spcBef>
                <a:spcPts val="1200"/>
              </a:spcBef>
            </a:pPr>
            <a:r>
              <a:rPr lang="el-GR" altLang="el-GR" sz="2400" dirty="0" smtClean="0">
                <a:cs typeface="Arial" charset="0"/>
              </a:rPr>
              <a:t>Στην Αττική, τη Βοιωτία και γενικά τη Στερεά Ελλάδα η αλλαγή στα γυναικεία ενδύματα δεν είναι ολοκληρωτική. </a:t>
            </a:r>
          </a:p>
          <a:p>
            <a:pPr>
              <a:lnSpc>
                <a:spcPct val="110000"/>
              </a:lnSpc>
              <a:spcBef>
                <a:spcPts val="1200"/>
              </a:spcBef>
            </a:pPr>
            <a:r>
              <a:rPr lang="el-GR" altLang="el-GR" sz="2400" dirty="0" smtClean="0">
                <a:cs typeface="Arial" charset="0"/>
              </a:rPr>
              <a:t>Οι ενδυμασίες απλοποιούνται σημαντικά καταργώντας διάφορα τμήματα, ενώ εισάγονται και πολλά νέα, όμως εξακολουθεί να είναι ορατή η καταγωγή τους.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spTree>
    <p:extLst>
      <p:ext uri="{BB962C8B-B14F-4D97-AF65-F5344CB8AC3E}">
        <p14:creationId xmlns:p14="http://schemas.microsoft.com/office/powerpoint/2010/main" val="14585766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sz="4000" b="1" dirty="0" smtClean="0">
                <a:solidFill>
                  <a:srgbClr val="604A7B"/>
                </a:solidFill>
              </a:rPr>
              <a:t>Νυφικό, αρχές του 1900</a:t>
            </a:r>
            <a:endParaRPr lang="el-GR" sz="4000" b="1" dirty="0">
              <a:solidFill>
                <a:srgbClr val="604A7B"/>
              </a:solidFill>
            </a:endParaRPr>
          </a:p>
        </p:txBody>
      </p:sp>
      <p:pic>
        <p:nvPicPr>
          <p:cNvPr id="8195" name="Picture 3" descr="C:\Users\user\Desktop\ΜΑΘΗΜΑ-ΕΙΚΟΝΕΣ\Πτυχιακή Νυφικό -Φωτογραφίες\SAM_0767.JPG" title="Νυφικό, αρχές του 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28750"/>
            <a:ext cx="3357562" cy="5037138"/>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5 - TextBox"/>
          <p:cNvSpPr txBox="1"/>
          <p:nvPr/>
        </p:nvSpPr>
        <p:spPr>
          <a:xfrm>
            <a:off x="1793737" y="6465888"/>
            <a:ext cx="2000250" cy="276225"/>
          </a:xfrm>
          <a:prstGeom prst="rect">
            <a:avLst/>
          </a:prstGeom>
          <a:noFill/>
        </p:spPr>
        <p:txBody>
          <a:bodyPr>
            <a:spAutoFit/>
          </a:bodyPr>
          <a:lstStyle/>
          <a:p>
            <a:pPr algn="ctr" fontAlgn="auto">
              <a:spcBef>
                <a:spcPts val="0"/>
              </a:spcBef>
              <a:spcAft>
                <a:spcPts val="0"/>
              </a:spcAft>
              <a:defRPr/>
            </a:pPr>
            <a:r>
              <a:rPr lang="el-GR" sz="1200" dirty="0">
                <a:solidFill>
                  <a:prstClr val="black">
                    <a:lumMod val="75000"/>
                    <a:lumOff val="25000"/>
                  </a:prstClr>
                </a:solidFill>
                <a:latin typeface="Calibri"/>
              </a:rPr>
              <a:t>Άννα Καρατζάνη</a:t>
            </a:r>
          </a:p>
        </p:txBody>
      </p:sp>
      <p:grpSp>
        <p:nvGrpSpPr>
          <p:cNvPr id="3" name="Ομάδα 2" title="Νυφικό, αρχές του 1900"/>
          <p:cNvGrpSpPr/>
          <p:nvPr/>
        </p:nvGrpSpPr>
        <p:grpSpPr>
          <a:xfrm>
            <a:off x="5220072" y="1422107"/>
            <a:ext cx="2857500" cy="5080000"/>
            <a:chOff x="5220072" y="1428750"/>
            <a:chExt cx="2857500" cy="5080000"/>
          </a:xfrm>
        </p:grpSpPr>
        <p:pic>
          <p:nvPicPr>
            <p:cNvPr id="8196" name="Picture 4" descr="C:\Users\user\Desktop\ΜΑΘΗΜΑ-ΕΙΚΟΝΕΣ\Πτυχιακή Νυφικό -Φωτογραφίες\SAM_0801.JPG" title="Νυφικό, αρχές του 1900"/>
            <p:cNvPicPr>
              <a:picLocks noChangeAspect="1" noChangeArrowheads="1"/>
            </p:cNvPicPr>
            <p:nvPr/>
          </p:nvPicPr>
          <p:blipFill>
            <a:blip r:embed="rId3">
              <a:extLst>
                <a:ext uri="{28A0092B-C50C-407E-A947-70E740481C1C}">
                  <a14:useLocalDpi xmlns:a14="http://schemas.microsoft.com/office/drawing/2010/main" val="0"/>
                </a:ext>
              </a:extLst>
            </a:blip>
            <a:srcRect l="14000" t="14667" r="14000"/>
            <a:stretch>
              <a:fillRect/>
            </a:stretch>
          </p:blipFill>
          <p:spPr bwMode="auto">
            <a:xfrm>
              <a:off x="5220072" y="1428750"/>
              <a:ext cx="2857500" cy="50800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197" name="5 - TextBox"/>
            <p:cNvSpPr txBox="1">
              <a:spLocks noChangeArrowheads="1"/>
            </p:cNvSpPr>
            <p:nvPr/>
          </p:nvSpPr>
          <p:spPr bwMode="auto">
            <a:xfrm>
              <a:off x="7648947" y="1428750"/>
              <a:ext cx="428625" cy="23082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solidFill>
                  <a:prstClr val="black"/>
                </a:solidFill>
              </a:endParaRPr>
            </a:p>
            <a:p>
              <a:pPr eaLnBrk="1" hangingPunct="1">
                <a:spcBef>
                  <a:spcPct val="0"/>
                </a:spcBef>
                <a:buFontTx/>
                <a:buNone/>
              </a:pPr>
              <a:endParaRPr lang="el-GR" altLang="el-GR" sz="1800">
                <a:solidFill>
                  <a:prstClr val="black"/>
                </a:solidFill>
              </a:endParaRPr>
            </a:p>
            <a:p>
              <a:pPr eaLnBrk="1" hangingPunct="1">
                <a:spcBef>
                  <a:spcPct val="0"/>
                </a:spcBef>
                <a:buFontTx/>
                <a:buNone/>
              </a:pPr>
              <a:endParaRPr lang="el-GR" altLang="el-GR" sz="1800">
                <a:solidFill>
                  <a:prstClr val="black"/>
                </a:solidFill>
              </a:endParaRPr>
            </a:p>
            <a:p>
              <a:pPr eaLnBrk="1" hangingPunct="1">
                <a:spcBef>
                  <a:spcPct val="0"/>
                </a:spcBef>
                <a:buFontTx/>
                <a:buNone/>
              </a:pPr>
              <a:endParaRPr lang="el-GR" altLang="el-GR" sz="1800">
                <a:solidFill>
                  <a:prstClr val="black"/>
                </a:solidFill>
              </a:endParaRPr>
            </a:p>
            <a:p>
              <a:pPr eaLnBrk="1" hangingPunct="1">
                <a:spcBef>
                  <a:spcPct val="0"/>
                </a:spcBef>
                <a:buFontTx/>
                <a:buNone/>
              </a:pPr>
              <a:endParaRPr lang="el-GR" altLang="el-GR" sz="1800">
                <a:solidFill>
                  <a:prstClr val="black"/>
                </a:solidFill>
              </a:endParaRPr>
            </a:p>
            <a:p>
              <a:pPr eaLnBrk="1" hangingPunct="1">
                <a:spcBef>
                  <a:spcPct val="0"/>
                </a:spcBef>
                <a:buFontTx/>
                <a:buNone/>
              </a:pPr>
              <a:endParaRPr lang="el-GR" altLang="el-GR" sz="1800">
                <a:solidFill>
                  <a:prstClr val="black"/>
                </a:solidFill>
              </a:endParaRPr>
            </a:p>
            <a:p>
              <a:pPr eaLnBrk="1" hangingPunct="1">
                <a:spcBef>
                  <a:spcPct val="0"/>
                </a:spcBef>
                <a:buFontTx/>
                <a:buNone/>
              </a:pPr>
              <a:endParaRPr lang="el-GR" altLang="el-GR" sz="1800">
                <a:solidFill>
                  <a:prstClr val="black"/>
                </a:solidFill>
              </a:endParaRPr>
            </a:p>
            <a:p>
              <a:pPr eaLnBrk="1" hangingPunct="1">
                <a:spcBef>
                  <a:spcPct val="0"/>
                </a:spcBef>
                <a:buFontTx/>
                <a:buNone/>
              </a:pPr>
              <a:endParaRPr lang="el-GR" altLang="el-GR" sz="1800">
                <a:solidFill>
                  <a:prstClr val="black"/>
                </a:solidFill>
              </a:endParaRPr>
            </a:p>
          </p:txBody>
        </p:sp>
      </p:grpSp>
      <p:sp>
        <p:nvSpPr>
          <p:cNvPr id="8" name="5 - TextBox"/>
          <p:cNvSpPr txBox="1"/>
          <p:nvPr/>
        </p:nvSpPr>
        <p:spPr>
          <a:xfrm>
            <a:off x="5648697" y="6486079"/>
            <a:ext cx="2000250" cy="276225"/>
          </a:xfrm>
          <a:prstGeom prst="rect">
            <a:avLst/>
          </a:prstGeom>
          <a:noFill/>
        </p:spPr>
        <p:txBody>
          <a:bodyPr>
            <a:spAutoFit/>
          </a:bodyPr>
          <a:lstStyle/>
          <a:p>
            <a:pPr algn="ctr" fontAlgn="auto">
              <a:spcBef>
                <a:spcPts val="0"/>
              </a:spcBef>
              <a:spcAft>
                <a:spcPts val="0"/>
              </a:spcAft>
              <a:defRPr/>
            </a:pPr>
            <a:r>
              <a:rPr lang="el-GR" sz="1200" dirty="0">
                <a:solidFill>
                  <a:prstClr val="black">
                    <a:lumMod val="75000"/>
                    <a:lumOff val="25000"/>
                  </a:prstClr>
                </a:solidFill>
                <a:latin typeface="Calibri"/>
              </a:rPr>
              <a:t>Άννα Καρατζάνη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Tree>
    <p:extLst>
      <p:ext uri="{BB962C8B-B14F-4D97-AF65-F5344CB8AC3E}">
        <p14:creationId xmlns:p14="http://schemas.microsoft.com/office/powerpoint/2010/main" val="39906584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0" y="116632"/>
            <a:ext cx="9144000" cy="908720"/>
          </a:xfrm>
        </p:spPr>
        <p:txBody>
          <a:bodyPr/>
          <a:lstStyle/>
          <a:p>
            <a:pPr>
              <a:defRPr/>
            </a:pPr>
            <a:r>
              <a:rPr lang="el-GR" sz="4000" b="1" dirty="0" smtClean="0">
                <a:latin typeface="+mn-lt"/>
                <a:cs typeface="Arial" pitchFamily="34" charset="0"/>
              </a:rPr>
              <a:t>Ενδυμασίες 20</a:t>
            </a:r>
            <a:r>
              <a:rPr lang="el-GR" sz="4000" b="1" baseline="30000" dirty="0" smtClean="0">
                <a:latin typeface="+mn-lt"/>
                <a:cs typeface="Arial" pitchFamily="34" charset="0"/>
              </a:rPr>
              <a:t>ος</a:t>
            </a:r>
            <a:r>
              <a:rPr lang="el-GR" sz="4000" b="1" dirty="0" smtClean="0">
                <a:latin typeface="+mn-lt"/>
                <a:cs typeface="Arial" pitchFamily="34" charset="0"/>
              </a:rPr>
              <a:t> αιώνας </a:t>
            </a:r>
            <a:r>
              <a:rPr lang="el-GR" sz="3200" b="0" dirty="0" smtClean="0">
                <a:latin typeface="+mn-lt"/>
                <a:cs typeface="Arial" pitchFamily="34" charset="0"/>
              </a:rPr>
              <a:t>(2 από 2)</a:t>
            </a:r>
            <a:endParaRPr lang="el-GR" sz="3200" b="0" dirty="0">
              <a:latin typeface="+mn-lt"/>
              <a:cs typeface="Arial" pitchFamily="34" charset="0"/>
            </a:endParaRPr>
          </a:p>
        </p:txBody>
      </p:sp>
      <p:sp>
        <p:nvSpPr>
          <p:cNvPr id="78850" name="2 - Θέση περιεχομένου"/>
          <p:cNvSpPr>
            <a:spLocks noGrp="1"/>
          </p:cNvSpPr>
          <p:nvPr>
            <p:ph idx="1"/>
          </p:nvPr>
        </p:nvSpPr>
        <p:spPr/>
        <p:txBody>
          <a:bodyPr/>
          <a:lstStyle/>
          <a:p>
            <a:pPr>
              <a:lnSpc>
                <a:spcPct val="120000"/>
              </a:lnSpc>
              <a:spcBef>
                <a:spcPts val="1200"/>
              </a:spcBef>
            </a:pPr>
            <a:r>
              <a:rPr lang="el-GR" altLang="el-GR" sz="2400" dirty="0" smtClean="0">
                <a:cs typeface="Arial" charset="0"/>
              </a:rPr>
              <a:t>Το πιο χαρακτηριστικό ένδυμα που εμφανίζεται είναι  η ανδρική πουκαμίσα ή </a:t>
            </a:r>
            <a:r>
              <a:rPr lang="el-GR" altLang="el-GR" sz="2400" dirty="0" err="1" smtClean="0">
                <a:cs typeface="Arial" charset="0"/>
              </a:rPr>
              <a:t>κανναβίτσα</a:t>
            </a:r>
            <a:r>
              <a:rPr lang="el-GR" altLang="el-GR" sz="2400" dirty="0" smtClean="0">
                <a:cs typeface="Arial" charset="0"/>
              </a:rPr>
              <a:t> που είναι ουσιαστικά ένα κοντό φουστάνι.</a:t>
            </a:r>
          </a:p>
          <a:p>
            <a:pPr>
              <a:lnSpc>
                <a:spcPct val="120000"/>
              </a:lnSpc>
              <a:spcBef>
                <a:spcPts val="1200"/>
              </a:spcBef>
            </a:pPr>
            <a:r>
              <a:rPr lang="el-GR" altLang="el-GR" sz="2400" dirty="0" smtClean="0">
                <a:cs typeface="Arial" charset="0"/>
              </a:rPr>
              <a:t>Το ανδρικό αυτό φουστάνι φορέθηκε μόνο από Έλληνες, αρχικά με τα εξαρτήματα της αγροτικής φορεσιάς με φουστανέλα και αργότερα ως πουκάμισο με οποιοδήποτε παντελόνι.</a:t>
            </a:r>
          </a:p>
          <a:p>
            <a:pPr>
              <a:lnSpc>
                <a:spcPct val="120000"/>
              </a:lnSpc>
              <a:spcBef>
                <a:spcPts val="1200"/>
              </a:spcBef>
            </a:pPr>
            <a:r>
              <a:rPr lang="el-GR" altLang="el-GR" sz="2400" dirty="0" smtClean="0">
                <a:cs typeface="Arial" charset="0"/>
              </a:rPr>
              <a:t>Οι γυναίκες υιοθετούν την φούστα και την πόλκα, ένδυμα που θα επικρατήσει σε όλη σχεδόν την ελεύθερη Ελλάδα και οι άντρες τα ευρωπαϊκά κοστούμια.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extLst>
      <p:ext uri="{BB962C8B-B14F-4D97-AF65-F5344CB8AC3E}">
        <p14:creationId xmlns:p14="http://schemas.microsoft.com/office/powerpoint/2010/main" val="30180944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Αστικές </a:t>
            </a:r>
            <a:r>
              <a:rPr lang="el-GR" dirty="0" smtClean="0"/>
              <a:t>Ενδυμασίες</a:t>
            </a:r>
            <a:endParaRPr lang="el-GR" dirty="0"/>
          </a:p>
        </p:txBody>
      </p:sp>
      <p:sp>
        <p:nvSpPr>
          <p:cNvPr id="84996" name="4 - TextBox"/>
          <p:cNvSpPr txBox="1">
            <a:spLocks noChangeArrowheads="1"/>
          </p:cNvSpPr>
          <p:nvPr/>
        </p:nvSpPr>
        <p:spPr bwMode="auto">
          <a:xfrm>
            <a:off x="1043608" y="6216108"/>
            <a:ext cx="6757739" cy="646331"/>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Αστικές ενδυμασίες Προθήκη με ομοιώματα του Ιωάννη Καποδίστρια και της Καλλιόπης </a:t>
            </a:r>
            <a:r>
              <a:rPr lang="el-GR" dirty="0" err="1">
                <a:solidFill>
                  <a:prstClr val="white"/>
                </a:solidFill>
                <a:latin typeface="Calibri"/>
              </a:rPr>
              <a:t>Παπαλεξοπούλου</a:t>
            </a:r>
            <a:r>
              <a:rPr lang="el-GR" dirty="0">
                <a:solidFill>
                  <a:prstClr val="white"/>
                </a:solidFill>
                <a:latin typeface="Calibri"/>
              </a:rPr>
              <a:t> (</a:t>
            </a:r>
            <a:r>
              <a:rPr lang="el-GR" dirty="0" smtClean="0">
                <a:solidFill>
                  <a:prstClr val="white"/>
                </a:solidFill>
                <a:latin typeface="Calibri"/>
              </a:rPr>
              <a:t>1809 -</a:t>
            </a:r>
            <a:r>
              <a:rPr lang="el-GR" dirty="0">
                <a:solidFill>
                  <a:prstClr val="white"/>
                </a:solidFill>
                <a:latin typeface="Calibri"/>
              </a:rPr>
              <a:t>1898</a:t>
            </a:r>
            <a:r>
              <a:rPr lang="el-GR" dirty="0" smtClean="0">
                <a:solidFill>
                  <a:prstClr val="white"/>
                </a:solidFill>
                <a:latin typeface="Calibri"/>
              </a:rPr>
              <a:t>), Π.Λ.Ι</a:t>
            </a:r>
            <a:r>
              <a:rPr lang="el-GR" dirty="0">
                <a:solidFill>
                  <a:prstClr val="white"/>
                </a:solidFill>
                <a:latin typeface="Calibri"/>
              </a:rPr>
              <a:t>.</a:t>
            </a:r>
          </a:p>
        </p:txBody>
      </p:sp>
      <p:pic>
        <p:nvPicPr>
          <p:cNvPr id="79874" name="Picture 2" descr="http://www.pli.gr/images/star_pictures/ea-22.jpg" title="Ιωάννης Καποδίστριας (αστική ενδυμασία) "/>
          <p:cNvPicPr>
            <a:picLocks noChangeAspect="1" noChangeArrowheads="1"/>
          </p:cNvPicPr>
          <p:nvPr/>
        </p:nvPicPr>
        <p:blipFill>
          <a:blip r:embed="rId3">
            <a:extLst>
              <a:ext uri="{28A0092B-C50C-407E-A947-70E740481C1C}">
                <a14:useLocalDpi xmlns:a14="http://schemas.microsoft.com/office/drawing/2010/main" val="0"/>
              </a:ext>
            </a:extLst>
          </a:blip>
          <a:srcRect l="52989" t="8820" r="16006" b="14328"/>
          <a:stretch>
            <a:fillRect/>
          </a:stretch>
        </p:blipFill>
        <p:spPr bwMode="auto">
          <a:xfrm>
            <a:off x="1043608" y="1116876"/>
            <a:ext cx="2500312" cy="49164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831952" y="5675750"/>
            <a:ext cx="701824" cy="276999"/>
          </a:xfrm>
          <a:prstGeom prst="rect">
            <a:avLst/>
          </a:prstGeom>
        </p:spPr>
        <p:txBody>
          <a:bodyPr wrap="square">
            <a:spAutoFit/>
          </a:bodyPr>
          <a:lstStyle/>
          <a:p>
            <a:r>
              <a:rPr lang="en-US" sz="1200" dirty="0" smtClean="0">
                <a:solidFill>
                  <a:prstClr val="black"/>
                </a:solidFill>
                <a:latin typeface="Calibri"/>
                <a:hlinkClick r:id="rId4"/>
              </a:rPr>
              <a:t>pli.gr</a:t>
            </a:r>
            <a:endParaRPr lang="el-GR" sz="1200" dirty="0">
              <a:solidFill>
                <a:prstClr val="black"/>
              </a:solidFill>
              <a:latin typeface="Calibri"/>
            </a:endParaRPr>
          </a:p>
        </p:txBody>
      </p:sp>
      <p:pic>
        <p:nvPicPr>
          <p:cNvPr id="79875" name="Picture 4" descr="http://www.pli.gr/images/star_pictures/ea-23.jpg" title="Καλλιόπη Παπαλεξοπούλου (αστική ενδυμασία) "/>
          <p:cNvPicPr>
            <a:picLocks noChangeAspect="1" noChangeArrowheads="1"/>
          </p:cNvPicPr>
          <p:nvPr/>
        </p:nvPicPr>
        <p:blipFill>
          <a:blip r:embed="rId5">
            <a:extLst>
              <a:ext uri="{28A0092B-C50C-407E-A947-70E740481C1C}">
                <a14:useLocalDpi xmlns:a14="http://schemas.microsoft.com/office/drawing/2010/main" val="0"/>
              </a:ext>
            </a:extLst>
          </a:blip>
          <a:srcRect l="18227" r="14941" b="4060"/>
          <a:stretch>
            <a:fillRect/>
          </a:stretch>
        </p:blipFill>
        <p:spPr bwMode="auto">
          <a:xfrm>
            <a:off x="5220072" y="1128594"/>
            <a:ext cx="2581275" cy="49291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7801347" y="5706218"/>
            <a:ext cx="792088" cy="276999"/>
          </a:xfrm>
          <a:prstGeom prst="rect">
            <a:avLst/>
          </a:prstGeom>
        </p:spPr>
        <p:txBody>
          <a:bodyPr wrap="square">
            <a:spAutoFit/>
          </a:bodyPr>
          <a:lstStyle/>
          <a:p>
            <a:r>
              <a:rPr lang="en-US" sz="1200" dirty="0" smtClean="0">
                <a:solidFill>
                  <a:prstClr val="black"/>
                </a:solidFill>
                <a:latin typeface="Calibri"/>
                <a:hlinkClick r:id="rId6"/>
              </a:rPr>
              <a:t>pli.gr</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a:xfrm>
            <a:off x="7668344" y="6356350"/>
            <a:ext cx="1018456" cy="365125"/>
          </a:xfrm>
        </p:spPr>
        <p:txBody>
          <a:bodyPr/>
          <a:lstStyle/>
          <a:p>
            <a:pPr>
              <a:defRPr/>
            </a:pPr>
            <a:r>
              <a:rPr lang="el-GR" dirty="0" smtClean="0">
                <a:solidFill>
                  <a:prstClr val="black"/>
                </a:solidFill>
              </a:rPr>
              <a:t> </a:t>
            </a: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22498117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dirty="0" smtClean="0">
                <a:latin typeface="+mn-lt"/>
                <a:cs typeface="Arial" pitchFamily="34" charset="0"/>
              </a:rPr>
              <a:t>Μεταμφιέσεις </a:t>
            </a:r>
            <a:r>
              <a:rPr lang="el-GR" sz="3200" b="0" dirty="0" smtClean="0">
                <a:latin typeface="+mn-lt"/>
                <a:cs typeface="Arial" pitchFamily="34" charset="0"/>
              </a:rPr>
              <a:t>(1 από 2)</a:t>
            </a:r>
            <a:endParaRPr lang="el-GR" sz="3200" b="0" dirty="0">
              <a:latin typeface="+mn-lt"/>
              <a:cs typeface="Arial" pitchFamily="34" charset="0"/>
            </a:endParaRPr>
          </a:p>
        </p:txBody>
      </p:sp>
      <p:sp>
        <p:nvSpPr>
          <p:cNvPr id="80899" name="2 - Θέση περιεχομένου"/>
          <p:cNvSpPr>
            <a:spLocks noGrp="1"/>
          </p:cNvSpPr>
          <p:nvPr>
            <p:ph idx="1"/>
          </p:nvPr>
        </p:nvSpPr>
        <p:spPr>
          <a:xfrm>
            <a:off x="251520" y="1196752"/>
            <a:ext cx="8686800" cy="5040560"/>
          </a:xfrm>
        </p:spPr>
        <p:txBody>
          <a:bodyPr/>
          <a:lstStyle/>
          <a:p>
            <a:pPr>
              <a:lnSpc>
                <a:spcPct val="120000"/>
              </a:lnSpc>
              <a:spcBef>
                <a:spcPts val="1200"/>
              </a:spcBef>
            </a:pPr>
            <a:r>
              <a:rPr lang="el-GR" altLang="el-GR" sz="2400" dirty="0" smtClean="0">
                <a:cs typeface="Arial" charset="0"/>
              </a:rPr>
              <a:t>Οι μεταμφιέσεις αποτελούν εκδηλώσεις που σχετίζονται με τις διονυσιακές γιορτές και έχουν σκοπό να εξασφαλίσουν την υγεία, την βλάστηση και την καρποφορία της γης και εξορκισμό του κακού. </a:t>
            </a:r>
          </a:p>
          <a:p>
            <a:pPr>
              <a:lnSpc>
                <a:spcPct val="120000"/>
              </a:lnSpc>
              <a:spcBef>
                <a:spcPts val="1200"/>
              </a:spcBef>
            </a:pPr>
            <a:r>
              <a:rPr lang="el-GR" altLang="el-GR" sz="2400" dirty="0" smtClean="0">
                <a:cs typeface="Arial" charset="0"/>
              </a:rPr>
              <a:t>Τελούνται κατά το Δωδεκαήμερο (παραμονή των Χριστουγέννων μέχρι τα Φώτα), τις Απόκριες και την πρωτομαγιά.  </a:t>
            </a:r>
          </a:p>
          <a:p>
            <a:pPr>
              <a:lnSpc>
                <a:spcPct val="120000"/>
              </a:lnSpc>
              <a:spcBef>
                <a:spcPts val="1200"/>
              </a:spcBef>
            </a:pPr>
            <a:r>
              <a:rPr lang="el-GR" altLang="el-GR" sz="2400" dirty="0" smtClean="0">
                <a:cs typeface="Arial" charset="0"/>
              </a:rPr>
              <a:t>Βασικά εξαρτήματά τους είναι τα παλιά ρούχα, τα δέρματα ζώων, τα ζωόμορφα ή άλλα προσωπεία και τα ποιμενικά κουδούνια.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a:solidFill>
                <a:prstClr val="black"/>
              </a:solidFill>
            </a:endParaRPr>
          </a:p>
        </p:txBody>
      </p:sp>
    </p:spTree>
    <p:extLst>
      <p:ext uri="{BB962C8B-B14F-4D97-AF65-F5344CB8AC3E}">
        <p14:creationId xmlns:p14="http://schemas.microsoft.com/office/powerpoint/2010/main" val="2091053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lstStyle/>
          <a:p>
            <a:pPr>
              <a:defRPr/>
            </a:pPr>
            <a:r>
              <a:rPr lang="el-GR" sz="4000" b="1" dirty="0" smtClean="0">
                <a:latin typeface="+mn-lt"/>
                <a:cs typeface="Arial" pitchFamily="34" charset="0"/>
              </a:rPr>
              <a:t>Δαλματική</a:t>
            </a:r>
            <a:endParaRPr lang="el-GR" sz="4000" b="1" dirty="0">
              <a:latin typeface="+mn-lt"/>
            </a:endParaRPr>
          </a:p>
        </p:txBody>
      </p:sp>
      <p:sp>
        <p:nvSpPr>
          <p:cNvPr id="10244" name="5 - TextBox"/>
          <p:cNvSpPr txBox="1">
            <a:spLocks noChangeArrowheads="1"/>
          </p:cNvSpPr>
          <p:nvPr/>
        </p:nvSpPr>
        <p:spPr bwMode="auto">
          <a:xfrm>
            <a:off x="251520" y="1124744"/>
            <a:ext cx="3714750"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Σχηματική αναπαράσταση της Δαλματικής.</a:t>
            </a:r>
          </a:p>
        </p:txBody>
      </p:sp>
      <p:pic>
        <p:nvPicPr>
          <p:cNvPr id="9221" name="5 - Εικόνα" descr="Dalmatik.jpg" title="Σχηματική αναπαράσταση της Δαλματικής."/>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57375"/>
            <a:ext cx="3714750" cy="26463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01966" y="4574228"/>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10243" name="4 - TextBox"/>
          <p:cNvSpPr txBox="1">
            <a:spLocks noChangeArrowheads="1"/>
          </p:cNvSpPr>
          <p:nvPr/>
        </p:nvSpPr>
        <p:spPr bwMode="auto">
          <a:xfrm>
            <a:off x="4357688" y="1124744"/>
            <a:ext cx="4441825"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Δαλματική, αρχές 18</a:t>
            </a:r>
            <a:r>
              <a:rPr lang="el-GR" sz="2000" baseline="30000" dirty="0">
                <a:solidFill>
                  <a:prstClr val="white"/>
                </a:solidFill>
                <a:latin typeface="Calibri"/>
              </a:rPr>
              <a:t>ου</a:t>
            </a:r>
            <a:r>
              <a:rPr lang="el-GR" sz="2000" dirty="0">
                <a:solidFill>
                  <a:prstClr val="white"/>
                </a:solidFill>
                <a:latin typeface="Calibri"/>
              </a:rPr>
              <a:t> αι. Ιταλία.</a:t>
            </a:r>
          </a:p>
          <a:p>
            <a:pPr>
              <a:defRPr/>
            </a:pPr>
            <a:r>
              <a:rPr lang="en-US" sz="2000" dirty="0">
                <a:solidFill>
                  <a:prstClr val="white"/>
                </a:solidFill>
                <a:latin typeface="Calibri"/>
              </a:rPr>
              <a:t>Los Angeles County Museum of </a:t>
            </a:r>
            <a:r>
              <a:rPr lang="en-US" sz="2000" dirty="0" smtClean="0">
                <a:solidFill>
                  <a:prstClr val="white"/>
                </a:solidFill>
                <a:latin typeface="Calibri"/>
              </a:rPr>
              <a:t>Art</a:t>
            </a:r>
            <a:endParaRPr lang="el-GR" sz="2000" dirty="0">
              <a:solidFill>
                <a:prstClr val="white"/>
              </a:solidFill>
              <a:latin typeface="Calibri"/>
            </a:endParaRPr>
          </a:p>
        </p:txBody>
      </p:sp>
      <p:pic>
        <p:nvPicPr>
          <p:cNvPr id="9218" name="Picture 6" descr="File:Dalmatic LACMA M.73.90.2 (1 of 2).jpg" title="Δαλματική, αρχές 18ου αι. Ιταλ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857375"/>
            <a:ext cx="4441825" cy="3571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905374" y="5427678"/>
            <a:ext cx="3346451"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solidFill>
                  <a:prstClr val="black"/>
                </a:solidFill>
                <a:latin typeface="+mn-lt"/>
                <a:hlinkClick r:id="rId4"/>
              </a:rPr>
              <a:t>Dalmatic LACMA M.73.90.2 (1 of 2</a:t>
            </a:r>
            <a:r>
              <a:rPr lang="en-US" sz="1200" dirty="0" smtClean="0">
                <a:solidFill>
                  <a:prstClr val="black"/>
                </a:solidFill>
                <a:latin typeface="+mn-lt"/>
                <a:hlinkClick r:id="rId4"/>
              </a:rPr>
              <a:t>)</a:t>
            </a:r>
            <a:r>
              <a:rPr lang="en-US" sz="1200" dirty="0" smtClean="0">
                <a:solidFill>
                  <a:prstClr val="black">
                    <a:lumMod val="65000"/>
                    <a:lumOff val="35000"/>
                  </a:prstClr>
                </a:solidFill>
                <a:latin typeface="+mn-lt"/>
              </a:rPr>
              <a:t>”,</a:t>
            </a:r>
            <a:r>
              <a:rPr lang="el-GR" sz="1200" dirty="0" smtClean="0">
                <a:solidFill>
                  <a:prstClr val="black">
                    <a:lumMod val="65000"/>
                    <a:lumOff val="35000"/>
                  </a:prstClr>
                </a:solidFill>
                <a:latin typeface="+mn-lt"/>
              </a:rPr>
              <a:t> από</a:t>
            </a:r>
            <a:r>
              <a:rPr lang="en-US" sz="1200" dirty="0" smtClean="0">
                <a:solidFill>
                  <a:prstClr val="black">
                    <a:lumMod val="65000"/>
                    <a:lumOff val="35000"/>
                  </a:prstClr>
                </a:solidFill>
                <a:latin typeface="+mn-lt"/>
              </a:rPr>
              <a:t>  </a:t>
            </a:r>
            <a:r>
              <a:rPr lang="en-US" sz="1200" dirty="0" smtClean="0">
                <a:solidFill>
                  <a:prstClr val="black"/>
                </a:solidFill>
                <a:latin typeface="+mn-lt"/>
                <a:hlinkClick r:id="rId5"/>
              </a:rPr>
              <a:t>Fæ</a:t>
            </a:r>
            <a:r>
              <a:rPr lang="el-GR" sz="1200" dirty="0" smtClean="0">
                <a:solidFill>
                  <a:prstClr val="black"/>
                </a:solidFill>
                <a:latin typeface="+mn-lt"/>
              </a:rPr>
              <a:t> </a:t>
            </a:r>
            <a:endParaRPr lang="en-US" sz="1200" dirty="0" smtClean="0">
              <a:solidFill>
                <a:prstClr val="black"/>
              </a:solidFill>
              <a:latin typeface="+mn-lt"/>
            </a:endParaRPr>
          </a:p>
          <a:p>
            <a:pPr algn="ctr"/>
            <a:r>
              <a:rPr lang="el-GR" sz="1200" dirty="0" smtClean="0">
                <a:solidFill>
                  <a:prstClr val="black">
                    <a:lumMod val="65000"/>
                    <a:lumOff val="35000"/>
                  </a:prstClr>
                </a:solidFill>
                <a:latin typeface="+mn-lt"/>
              </a:rPr>
              <a:t>διαθέσιμο ως κοινό κτήμα</a:t>
            </a:r>
            <a:endParaRPr lang="en-US" sz="1200" dirty="0">
              <a:solidFill>
                <a:prstClr val="black"/>
              </a:solidFill>
              <a:latin typeface="+mn-lt"/>
            </a:endParaRPr>
          </a:p>
        </p:txBody>
      </p:sp>
      <p:sp>
        <p:nvSpPr>
          <p:cNvPr id="3" name="Θέση αριθμού διαφάνειας 2"/>
          <p:cNvSpPr>
            <a:spLocks noGrp="1"/>
          </p:cNvSpPr>
          <p:nvPr>
            <p:ph type="sldNum" sz="quarter" idx="12"/>
          </p:nvPr>
        </p:nvSpPr>
        <p:spPr>
          <a:xfrm>
            <a:off x="6568220" y="6258720"/>
            <a:ext cx="2133600" cy="365125"/>
          </a:xfrm>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333839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cs typeface="Arial" pitchFamily="34" charset="0"/>
              </a:rPr>
              <a:t>Μεταμφιέσεις </a:t>
            </a:r>
            <a:r>
              <a:rPr lang="el-GR" sz="3200" b="0" dirty="0" smtClean="0">
                <a:cs typeface="Arial" pitchFamily="34" charset="0"/>
              </a:rPr>
              <a:t>(2 </a:t>
            </a:r>
            <a:r>
              <a:rPr lang="el-GR" sz="3200" b="0" dirty="0">
                <a:cs typeface="Arial" pitchFamily="34" charset="0"/>
              </a:rPr>
              <a:t>από 2)</a:t>
            </a:r>
            <a:endParaRPr lang="el-GR" sz="3200" b="0" dirty="0"/>
          </a:p>
        </p:txBody>
      </p:sp>
      <p:sp>
        <p:nvSpPr>
          <p:cNvPr id="87042" name="3 - TextBox"/>
          <p:cNvSpPr txBox="1">
            <a:spLocks noChangeArrowheads="1"/>
          </p:cNvSpPr>
          <p:nvPr/>
        </p:nvSpPr>
        <p:spPr bwMode="auto">
          <a:xfrm>
            <a:off x="679002" y="925487"/>
            <a:ext cx="3139827"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Στοιχειό, Άμφισσα, Μ.Ε.Λ.Τ</a:t>
            </a:r>
            <a:r>
              <a:rPr lang="el-GR" sz="2000" dirty="0" smtClean="0">
                <a:solidFill>
                  <a:prstClr val="white"/>
                </a:solidFill>
                <a:latin typeface="Calibri"/>
              </a:rPr>
              <a:t>.</a:t>
            </a:r>
            <a:endParaRPr lang="el-GR" sz="2000" dirty="0">
              <a:solidFill>
                <a:prstClr val="white"/>
              </a:solidFill>
              <a:latin typeface="Calibri"/>
            </a:endParaRPr>
          </a:p>
        </p:txBody>
      </p:sp>
      <p:pic>
        <p:nvPicPr>
          <p:cNvPr id="81925" name="4 - Θέση περιεχομένου" descr="exhibition-1.jpg" title="Στοιχειό, Άμφισσα"/>
          <p:cNvPicPr>
            <a:picLocks noChangeAspect="1"/>
          </p:cNvPicPr>
          <p:nvPr/>
        </p:nvPicPr>
        <p:blipFill>
          <a:blip r:embed="rId3">
            <a:extLst>
              <a:ext uri="{28A0092B-C50C-407E-A947-70E740481C1C}">
                <a14:useLocalDpi xmlns:a14="http://schemas.microsoft.com/office/drawing/2010/main" val="0"/>
              </a:ext>
            </a:extLst>
          </a:blip>
          <a:srcRect l="57278" r="4497" b="42380"/>
          <a:stretch>
            <a:fillRect/>
          </a:stretch>
        </p:blipFill>
        <p:spPr bwMode="auto">
          <a:xfrm>
            <a:off x="681744" y="1434753"/>
            <a:ext cx="2428875" cy="49291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08445" y="1434753"/>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87043" name="5 - TextBox"/>
          <p:cNvSpPr txBox="1">
            <a:spLocks noChangeArrowheads="1"/>
          </p:cNvSpPr>
          <p:nvPr/>
        </p:nvSpPr>
        <p:spPr bwMode="auto">
          <a:xfrm>
            <a:off x="3347865" y="6036147"/>
            <a:ext cx="5159474" cy="400110"/>
          </a:xfrm>
          <a:prstGeom prst="rect">
            <a:avLst/>
          </a:prstGeom>
          <a:solidFill>
            <a:schemeClr val="accent4">
              <a:lumMod val="75000"/>
            </a:schemeClr>
          </a:solidFill>
          <a:ln w="9525">
            <a:solidFill>
              <a:schemeClr val="accent4">
                <a:lumMod val="75000"/>
              </a:schemeClr>
            </a:solidFill>
            <a:miter lim="800000"/>
            <a:headEnd/>
            <a:tailEnd/>
          </a:ln>
        </p:spPr>
        <p:txBody>
          <a:bodyPr wrap="square">
            <a:spAutoFit/>
          </a:bodyPr>
          <a:lstStyle/>
          <a:p>
            <a:pPr>
              <a:defRPr/>
            </a:pPr>
            <a:r>
              <a:rPr lang="el-GR" sz="2000" dirty="0">
                <a:solidFill>
                  <a:prstClr val="white"/>
                </a:solidFill>
                <a:latin typeface="Calibri"/>
              </a:rPr>
              <a:t>Μπούλα και νύφη </a:t>
            </a:r>
            <a:r>
              <a:rPr lang="el-GR" sz="2000" dirty="0" err="1">
                <a:solidFill>
                  <a:prstClr val="white"/>
                </a:solidFill>
                <a:latin typeface="Calibri"/>
              </a:rPr>
              <a:t>Μπούλας</a:t>
            </a:r>
            <a:r>
              <a:rPr lang="el-GR" sz="2000" dirty="0">
                <a:solidFill>
                  <a:prstClr val="white"/>
                </a:solidFill>
                <a:latin typeface="Calibri"/>
              </a:rPr>
              <a:t>, Νάουσα, Μ.Ε.Λ.Τ</a:t>
            </a:r>
            <a:r>
              <a:rPr lang="el-GR" sz="2000" dirty="0" smtClean="0">
                <a:solidFill>
                  <a:prstClr val="white"/>
                </a:solidFill>
                <a:latin typeface="Calibri"/>
              </a:rPr>
              <a:t>.</a:t>
            </a:r>
            <a:r>
              <a:rPr lang="el-GR" sz="2000" b="1" dirty="0" smtClean="0">
                <a:solidFill>
                  <a:prstClr val="white"/>
                </a:solidFill>
                <a:latin typeface="Calibri"/>
              </a:rPr>
              <a:t>.</a:t>
            </a:r>
            <a:endParaRPr lang="el-GR" sz="2000" b="1" dirty="0">
              <a:solidFill>
                <a:prstClr val="white"/>
              </a:solidFill>
              <a:latin typeface="Calibri"/>
            </a:endParaRPr>
          </a:p>
        </p:txBody>
      </p:sp>
      <p:pic>
        <p:nvPicPr>
          <p:cNvPr id="81924" name="4 - Θέση περιεχομένου" descr="exhibition-1.jpg" title="Μπούλα και νύφη Μπούλας, Νάουσα"/>
          <p:cNvPicPr>
            <a:picLocks noChangeAspect="1"/>
          </p:cNvPicPr>
          <p:nvPr/>
        </p:nvPicPr>
        <p:blipFill>
          <a:blip r:embed="rId3">
            <a:extLst>
              <a:ext uri="{28A0092B-C50C-407E-A947-70E740481C1C}">
                <a14:useLocalDpi xmlns:a14="http://schemas.microsoft.com/office/drawing/2010/main" val="0"/>
              </a:ext>
            </a:extLst>
          </a:blip>
          <a:srcRect t="32056" r="45122" b="2548"/>
          <a:stretch>
            <a:fillRect/>
          </a:stretch>
        </p:blipFill>
        <p:spPr bwMode="auto">
          <a:xfrm>
            <a:off x="5364088" y="914871"/>
            <a:ext cx="3143250" cy="50434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50230" y="5651814"/>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a:xfrm>
            <a:off x="6905825" y="6414332"/>
            <a:ext cx="2133600" cy="365125"/>
          </a:xfrm>
        </p:spPr>
        <p:txBody>
          <a:bodyPr/>
          <a:lstStyle/>
          <a:p>
            <a:pPr>
              <a:defRPr/>
            </a:pPr>
            <a:fld id="{7E55E3B3-0445-4CFC-BED8-763D4409E61F}" type="slidenum">
              <a:rPr lang="el-GR" smtClean="0">
                <a:solidFill>
                  <a:prstClr val="black"/>
                </a:solidFill>
              </a:rPr>
              <a:pPr>
                <a:defRPr/>
              </a:pPr>
              <a:t>79</a:t>
            </a:fld>
            <a:endParaRPr lang="el-GR">
              <a:solidFill>
                <a:prstClr val="black"/>
              </a:solidFill>
            </a:endParaRPr>
          </a:p>
        </p:txBody>
      </p:sp>
    </p:spTree>
    <p:extLst>
      <p:ext uri="{BB962C8B-B14F-4D97-AF65-F5344CB8AC3E}">
        <p14:creationId xmlns:p14="http://schemas.microsoft.com/office/powerpoint/2010/main" val="15943688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Σύνδεσμοι</a:t>
            </a:r>
            <a:endParaRPr lang="el-GR" dirty="0"/>
          </a:p>
        </p:txBody>
      </p:sp>
      <p:sp>
        <p:nvSpPr>
          <p:cNvPr id="82947" name="2 - Θέση περιεχομένου"/>
          <p:cNvSpPr>
            <a:spLocks noGrp="1"/>
          </p:cNvSpPr>
          <p:nvPr>
            <p:ph idx="1"/>
          </p:nvPr>
        </p:nvSpPr>
        <p:spPr>
          <a:xfrm>
            <a:off x="524435" y="1412776"/>
            <a:ext cx="8162365" cy="4824536"/>
          </a:xfrm>
        </p:spPr>
        <p:txBody>
          <a:bodyPr>
            <a:normAutofit/>
          </a:bodyPr>
          <a:lstStyle/>
          <a:p>
            <a:pPr eaLnBrk="1" hangingPunct="1">
              <a:spcBef>
                <a:spcPts val="1800"/>
              </a:spcBef>
            </a:pPr>
            <a:r>
              <a:rPr lang="el-GR" altLang="el-GR" sz="2400" dirty="0" smtClean="0">
                <a:cs typeface="Arial" charset="0"/>
                <a:hlinkClick r:id="rId2"/>
              </a:rPr>
              <a:t>Ίδρυμα Μείζονος </a:t>
            </a:r>
            <a:r>
              <a:rPr lang="el-GR" altLang="el-GR" sz="2400" dirty="0">
                <a:cs typeface="Arial" charset="0"/>
                <a:hlinkClick r:id="rId2"/>
              </a:rPr>
              <a:t>Ε</a:t>
            </a:r>
            <a:r>
              <a:rPr lang="el-GR" altLang="el-GR" sz="2400" dirty="0" smtClean="0">
                <a:cs typeface="Arial" charset="0"/>
                <a:hlinkClick r:id="rId2"/>
              </a:rPr>
              <a:t>λληνισμού</a:t>
            </a:r>
            <a:endParaRPr lang="el-GR" altLang="el-GR" sz="2400" dirty="0" smtClean="0">
              <a:cs typeface="Arial" charset="0"/>
            </a:endParaRPr>
          </a:p>
          <a:p>
            <a:pPr eaLnBrk="1" hangingPunct="1">
              <a:spcBef>
                <a:spcPts val="1800"/>
              </a:spcBef>
            </a:pPr>
            <a:r>
              <a:rPr lang="el-GR" altLang="el-GR" sz="2400" dirty="0" smtClean="0">
                <a:cs typeface="Arial" charset="0"/>
                <a:hlinkClick r:id="rId3"/>
              </a:rPr>
              <a:t>Μινωικές και ελληνικές φορεσιές</a:t>
            </a:r>
            <a:endParaRPr lang="el-GR" altLang="el-GR" sz="2400" dirty="0" smtClean="0">
              <a:cs typeface="Arial" charset="0"/>
            </a:endParaRPr>
          </a:p>
          <a:p>
            <a:pPr eaLnBrk="1" hangingPunct="1">
              <a:spcBef>
                <a:spcPts val="1800"/>
              </a:spcBef>
            </a:pPr>
            <a:r>
              <a:rPr lang="el-GR" altLang="el-GR" sz="2400" dirty="0" smtClean="0">
                <a:cs typeface="Arial" charset="0"/>
                <a:hlinkClick r:id="rId4"/>
              </a:rPr>
              <a:t>Λύκειον των Ελληνίδων</a:t>
            </a:r>
            <a:endParaRPr lang="el-GR" altLang="el-GR" sz="2400" dirty="0" smtClean="0">
              <a:cs typeface="Arial" charset="0"/>
            </a:endParaRPr>
          </a:p>
          <a:p>
            <a:pPr eaLnBrk="1" hangingPunct="1">
              <a:spcBef>
                <a:spcPts val="1800"/>
              </a:spcBef>
            </a:pPr>
            <a:r>
              <a:rPr lang="el-GR" altLang="el-GR" sz="2400" dirty="0" smtClean="0">
                <a:cs typeface="Arial" charset="0"/>
                <a:hlinkClick r:id="rId5"/>
              </a:rPr>
              <a:t>Μουσείο Ελληνικής Λαϊκής Τέχνης</a:t>
            </a:r>
            <a:endParaRPr lang="el-GR" altLang="el-GR" sz="2400" dirty="0" smtClean="0"/>
          </a:p>
          <a:p>
            <a:pPr eaLnBrk="1" hangingPunct="1">
              <a:spcBef>
                <a:spcPts val="1800"/>
              </a:spcBef>
            </a:pPr>
            <a:r>
              <a:rPr lang="el-GR" altLang="el-GR" sz="2400" dirty="0" smtClean="0">
                <a:cs typeface="Arial" charset="0"/>
                <a:hlinkClick r:id="rId6"/>
              </a:rPr>
              <a:t>Πελοποννησιακό Λαογραφικό Ίδρυμα</a:t>
            </a:r>
            <a:endParaRPr lang="el-GR" altLang="el-GR" sz="2400" dirty="0" smtClean="0">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spTree>
    <p:extLst>
      <p:ext uri="{BB962C8B-B14F-4D97-AF65-F5344CB8AC3E}">
        <p14:creationId xmlns:p14="http://schemas.microsoft.com/office/powerpoint/2010/main" val="27342293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500063" y="0"/>
            <a:ext cx="8229600" cy="1143000"/>
          </a:xfrm>
        </p:spPr>
        <p:txBody>
          <a:bodyPr/>
          <a:lstStyle/>
          <a:p>
            <a:r>
              <a:rPr lang="el-GR" altLang="el-GR" sz="4000" b="1" dirty="0" smtClean="0">
                <a:solidFill>
                  <a:srgbClr val="604A7B"/>
                </a:solidFill>
              </a:rPr>
              <a:t>Βιβλιογραφία</a:t>
            </a:r>
            <a:r>
              <a:rPr lang="en-US" altLang="el-GR" dirty="0">
                <a:solidFill>
                  <a:srgbClr val="604A7B"/>
                </a:solidFill>
              </a:rPr>
              <a:t> </a:t>
            </a:r>
            <a:r>
              <a:rPr lang="el-GR" altLang="el-GR" sz="3200" b="0" dirty="0" smtClean="0">
                <a:solidFill>
                  <a:srgbClr val="604A7B"/>
                </a:solidFill>
              </a:rPr>
              <a:t>(1 από 2)</a:t>
            </a:r>
          </a:p>
        </p:txBody>
      </p:sp>
      <p:sp>
        <p:nvSpPr>
          <p:cNvPr id="3" name="2 - Θέση περιεχομένου"/>
          <p:cNvSpPr>
            <a:spLocks noGrp="1"/>
          </p:cNvSpPr>
          <p:nvPr>
            <p:ph idx="1"/>
          </p:nvPr>
        </p:nvSpPr>
        <p:spPr>
          <a:xfrm>
            <a:off x="357188" y="1285875"/>
            <a:ext cx="8229600" cy="5143500"/>
          </a:xfrm>
        </p:spPr>
        <p:txBody>
          <a:bodyPr rtlCol="0">
            <a:normAutofit/>
          </a:bodyPr>
          <a:lstStyle/>
          <a:p>
            <a:pPr fontAlgn="auto">
              <a:spcBef>
                <a:spcPts val="1200"/>
              </a:spcBef>
              <a:spcAft>
                <a:spcPts val="0"/>
              </a:spcAft>
              <a:buFont typeface="Arial" pitchFamily="34" charset="0"/>
              <a:buChar char="•"/>
              <a:defRPr/>
            </a:pPr>
            <a:r>
              <a:rPr lang="en-US" sz="2200" dirty="0" smtClean="0"/>
              <a:t>Ashelford, J. (1996), The Art of Dress: Clothes and Society 1500-1914. The National Trust, UK.</a:t>
            </a:r>
            <a:endParaRPr lang="el-GR" sz="2200" dirty="0" smtClean="0"/>
          </a:p>
          <a:p>
            <a:pPr fontAlgn="auto">
              <a:spcBef>
                <a:spcPts val="1200"/>
              </a:spcBef>
              <a:spcAft>
                <a:spcPts val="0"/>
              </a:spcAft>
              <a:buFont typeface="Arial" pitchFamily="34" charset="0"/>
              <a:buChar char="•"/>
              <a:defRPr/>
            </a:pPr>
            <a:r>
              <a:rPr lang="en-GB" sz="2200" dirty="0" smtClean="0"/>
              <a:t>Barker, A.D. (1980), Gold lace and embroidery: A brief survey of the manufacture and use of precious metals wires and threads for embroidery and weaving, Northern Society of Costume and Textiles.</a:t>
            </a:r>
            <a:endParaRPr lang="el-GR" sz="2200" dirty="0" smtClean="0"/>
          </a:p>
          <a:p>
            <a:pPr fontAlgn="auto">
              <a:spcBef>
                <a:spcPts val="1200"/>
              </a:spcBef>
              <a:spcAft>
                <a:spcPts val="0"/>
              </a:spcAft>
              <a:buFont typeface="Arial" pitchFamily="34" charset="0"/>
              <a:buChar char="•"/>
              <a:defRPr/>
            </a:pPr>
            <a:r>
              <a:rPr lang="en-US" sz="2200" dirty="0" err="1" smtClean="0"/>
              <a:t>Belger-Krody</a:t>
            </a:r>
            <a:r>
              <a:rPr lang="en-US" sz="2200" dirty="0" smtClean="0"/>
              <a:t>, S. (2006), Embroidery of the Greek Islands and Epirus Region: harpies, Mermaids and Tulips. The Textile Museum, USA.</a:t>
            </a:r>
            <a:endParaRPr lang="el-GR" sz="2200" dirty="0" smtClean="0"/>
          </a:p>
          <a:p>
            <a:pPr fontAlgn="auto">
              <a:spcBef>
                <a:spcPts val="1200"/>
              </a:spcBef>
              <a:spcAft>
                <a:spcPts val="0"/>
              </a:spcAft>
              <a:buFont typeface="Arial" pitchFamily="34" charset="0"/>
              <a:buChar char="•"/>
              <a:defRPr/>
            </a:pPr>
            <a:r>
              <a:rPr lang="en-GB" sz="2200" dirty="0" err="1" smtClean="0"/>
              <a:t>Chatzimichali</a:t>
            </a:r>
            <a:r>
              <a:rPr lang="en-GB" sz="2200" dirty="0" smtClean="0"/>
              <a:t>, A. (1956), Ta </a:t>
            </a:r>
            <a:r>
              <a:rPr lang="en-GB" sz="2200" dirty="0" err="1" smtClean="0"/>
              <a:t>chrysoklabarika</a:t>
            </a:r>
            <a:r>
              <a:rPr lang="en-GB" sz="2200" dirty="0" smtClean="0"/>
              <a:t> </a:t>
            </a:r>
            <a:r>
              <a:rPr lang="en-GB" sz="2200" dirty="0" err="1" smtClean="0"/>
              <a:t>syrmateina-syrmakesika</a:t>
            </a:r>
            <a:r>
              <a:rPr lang="en-GB" sz="2200" dirty="0" smtClean="0"/>
              <a:t> </a:t>
            </a:r>
            <a:r>
              <a:rPr lang="en-GB" sz="2200" dirty="0" err="1" smtClean="0"/>
              <a:t>kentimata</a:t>
            </a:r>
            <a:r>
              <a:rPr lang="en-GB" sz="2200" dirty="0" smtClean="0"/>
              <a:t>, Mélanges </a:t>
            </a:r>
            <a:r>
              <a:rPr lang="en-GB" sz="2200" dirty="0" err="1" smtClean="0"/>
              <a:t>offerts</a:t>
            </a:r>
            <a:r>
              <a:rPr lang="en-GB" sz="2200" dirty="0" smtClean="0"/>
              <a:t> a </a:t>
            </a:r>
            <a:r>
              <a:rPr lang="el-GR" sz="2200" dirty="0" smtClean="0"/>
              <a:t>Ο</a:t>
            </a:r>
            <a:r>
              <a:rPr lang="en-GB" sz="2200" dirty="0" smtClean="0"/>
              <a:t>. et M. </a:t>
            </a:r>
            <a:r>
              <a:rPr lang="en-GB" sz="2200" dirty="0" err="1" smtClean="0"/>
              <a:t>Merlier</a:t>
            </a:r>
            <a:r>
              <a:rPr lang="en-GB" sz="2200" dirty="0" smtClean="0"/>
              <a:t>, Vol. II, Athens. </a:t>
            </a:r>
            <a:endParaRPr lang="el-GR" sz="2200" dirty="0" smtClean="0"/>
          </a:p>
          <a:p>
            <a:pPr fontAlgn="auto">
              <a:spcBef>
                <a:spcPts val="1200"/>
              </a:spcBef>
              <a:spcAft>
                <a:spcPts val="0"/>
              </a:spcAft>
              <a:buFont typeface="Arial" pitchFamily="34" charset="0"/>
              <a:buChar char="•"/>
              <a:defRPr/>
            </a:pPr>
            <a:r>
              <a:rPr lang="el-GR" sz="2200" dirty="0" smtClean="0"/>
              <a:t>Εθνικό Θέατρο</a:t>
            </a:r>
            <a:r>
              <a:rPr lang="en-US" sz="2200" dirty="0" smtClean="0"/>
              <a:t>, (2003), </a:t>
            </a:r>
            <a:r>
              <a:rPr lang="el-GR" sz="2200" dirty="0" smtClean="0"/>
              <a:t>Ενδύματα Θεάτρου</a:t>
            </a:r>
            <a:r>
              <a:rPr lang="en-US" sz="2200" dirty="0" smtClean="0"/>
              <a:t>. </a:t>
            </a:r>
            <a:r>
              <a:rPr lang="el-GR" sz="2200" dirty="0" smtClean="0"/>
              <a:t>ΥΠΠΟ</a:t>
            </a:r>
            <a:r>
              <a:rPr lang="en-US" sz="2200" dirty="0" smtClean="0"/>
              <a:t>- </a:t>
            </a:r>
            <a:r>
              <a:rPr lang="el-GR" sz="2200" dirty="0" smtClean="0"/>
              <a:t>Εθνικό Θέατρο</a:t>
            </a:r>
            <a:r>
              <a:rPr lang="en-US" sz="2200" dirty="0" smtClean="0"/>
              <a:t>.</a:t>
            </a:r>
            <a:endParaRPr lang="el-GR" sz="2200" dirty="0" smtClean="0"/>
          </a:p>
          <a:p>
            <a:pPr fontAlgn="auto">
              <a:spcBef>
                <a:spcPts val="1200"/>
              </a:spcBef>
              <a:spcAft>
                <a:spcPts val="0"/>
              </a:spcAft>
              <a:buFont typeface="Arial" pitchFamily="34" charset="0"/>
              <a:buChar char="•"/>
              <a:defRPr/>
            </a:pPr>
            <a:endParaRPr 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a:solidFill>
                <a:prstClr val="black"/>
              </a:solidFill>
            </a:endParaRPr>
          </a:p>
        </p:txBody>
      </p:sp>
    </p:spTree>
    <p:extLst>
      <p:ext uri="{BB962C8B-B14F-4D97-AF65-F5344CB8AC3E}">
        <p14:creationId xmlns:p14="http://schemas.microsoft.com/office/powerpoint/2010/main" val="9452233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r>
              <a:rPr lang="el-GR" altLang="el-GR" b="1" dirty="0" smtClean="0">
                <a:solidFill>
                  <a:srgbClr val="604A7B"/>
                </a:solidFill>
              </a:rPr>
              <a:t>Βιβλιογραφία </a:t>
            </a:r>
            <a:r>
              <a:rPr lang="el-GR" altLang="el-GR" sz="3200" b="0" dirty="0" smtClean="0">
                <a:solidFill>
                  <a:srgbClr val="604A7B"/>
                </a:solidFill>
              </a:rPr>
              <a:t>(2 </a:t>
            </a:r>
            <a:r>
              <a:rPr lang="el-GR" altLang="el-GR" sz="3200" b="0" dirty="0">
                <a:solidFill>
                  <a:srgbClr val="604A7B"/>
                </a:solidFill>
              </a:rPr>
              <a:t>από 2)</a:t>
            </a:r>
            <a:endParaRPr lang="el-GR" altLang="el-GR" dirty="0" smtClean="0"/>
          </a:p>
        </p:txBody>
      </p:sp>
      <p:sp>
        <p:nvSpPr>
          <p:cNvPr id="3" name="2 - Θέση περιεχομένου"/>
          <p:cNvSpPr>
            <a:spLocks noGrp="1"/>
          </p:cNvSpPr>
          <p:nvPr>
            <p:ph idx="1"/>
          </p:nvPr>
        </p:nvSpPr>
        <p:spPr/>
        <p:txBody>
          <a:bodyPr rtlCol="0">
            <a:normAutofit lnSpcReduction="10000"/>
          </a:bodyPr>
          <a:lstStyle/>
          <a:p>
            <a:pPr fontAlgn="auto">
              <a:spcBef>
                <a:spcPts val="1200"/>
              </a:spcBef>
              <a:spcAft>
                <a:spcPts val="0"/>
              </a:spcAft>
              <a:buFont typeface="Arial" pitchFamily="34" charset="0"/>
              <a:buChar char="•"/>
              <a:defRPr/>
            </a:pPr>
            <a:r>
              <a:rPr lang="el-GR" sz="2200" dirty="0" smtClean="0"/>
              <a:t>Ιωάννου-Γιανναρά, Τ. (1986), Ελληνικές </a:t>
            </a:r>
            <a:r>
              <a:rPr lang="el-GR" sz="2200" dirty="0" err="1" smtClean="0"/>
              <a:t>Κλώστινες</a:t>
            </a:r>
            <a:r>
              <a:rPr lang="el-GR" sz="2200" dirty="0" smtClean="0"/>
              <a:t> Συνθέσεις: Δαντέλες. Αθήνα- Μέλισσα.</a:t>
            </a:r>
          </a:p>
          <a:p>
            <a:pPr fontAlgn="auto">
              <a:spcBef>
                <a:spcPts val="1200"/>
              </a:spcBef>
              <a:spcAft>
                <a:spcPts val="0"/>
              </a:spcAft>
              <a:buFont typeface="Arial" pitchFamily="34" charset="0"/>
              <a:buChar char="•"/>
              <a:defRPr/>
            </a:pPr>
            <a:r>
              <a:rPr lang="el-GR" sz="2200" dirty="0" smtClean="0"/>
              <a:t>Λαδά-</a:t>
            </a:r>
            <a:r>
              <a:rPr lang="el-GR" sz="2200" dirty="0" err="1" smtClean="0"/>
              <a:t>Μινώτου</a:t>
            </a:r>
            <a:r>
              <a:rPr lang="el-GR" sz="2200" dirty="0" smtClean="0"/>
              <a:t>, Μ. (1998), Ελληνικά Κεντήματα. Ιστορική και Εθνογραφική Εταιρεία της Ελλάδος, Αθήνα.</a:t>
            </a:r>
          </a:p>
          <a:p>
            <a:pPr fontAlgn="auto">
              <a:spcBef>
                <a:spcPts val="1200"/>
              </a:spcBef>
              <a:spcAft>
                <a:spcPts val="0"/>
              </a:spcAft>
              <a:buFont typeface="Arial" pitchFamily="34" charset="0"/>
              <a:buChar char="•"/>
              <a:defRPr/>
            </a:pPr>
            <a:r>
              <a:rPr lang="el-GR" sz="2200" dirty="0" smtClean="0"/>
              <a:t>Παπαντωνίου, </a:t>
            </a:r>
            <a:r>
              <a:rPr lang="en-US" sz="2200" dirty="0" smtClean="0"/>
              <a:t>I</a:t>
            </a:r>
            <a:r>
              <a:rPr lang="el-GR" sz="2200" dirty="0" smtClean="0"/>
              <a:t>. (1989), Συμβολή στη μελέτη της ελληνικής φορεσιάς. Π.Λ.</a:t>
            </a:r>
            <a:r>
              <a:rPr lang="en-US" sz="2200" dirty="0" smtClean="0"/>
              <a:t>I</a:t>
            </a:r>
            <a:r>
              <a:rPr lang="el-GR" sz="2200" dirty="0" smtClean="0"/>
              <a:t>. </a:t>
            </a:r>
          </a:p>
          <a:p>
            <a:pPr fontAlgn="auto">
              <a:spcBef>
                <a:spcPts val="1200"/>
              </a:spcBef>
              <a:spcAft>
                <a:spcPts val="0"/>
              </a:spcAft>
              <a:buFont typeface="Arial" pitchFamily="34" charset="0"/>
              <a:buChar char="•"/>
              <a:defRPr/>
            </a:pPr>
            <a:r>
              <a:rPr lang="el-GR" sz="2200" dirty="0" smtClean="0"/>
              <a:t>Παπαντωνίου, </a:t>
            </a:r>
            <a:r>
              <a:rPr lang="en-US" sz="2200" dirty="0" smtClean="0"/>
              <a:t>I</a:t>
            </a:r>
            <a:r>
              <a:rPr lang="el-GR" sz="2200" dirty="0" smtClean="0"/>
              <a:t>. (1991), Ελληνικές Φορεσιές. Π.Λ.</a:t>
            </a:r>
            <a:r>
              <a:rPr lang="en-US" sz="2200" dirty="0" smtClean="0"/>
              <a:t>I</a:t>
            </a:r>
            <a:r>
              <a:rPr lang="el-GR" sz="2200" dirty="0" smtClean="0"/>
              <a:t>. </a:t>
            </a:r>
          </a:p>
          <a:p>
            <a:pPr fontAlgn="auto">
              <a:spcBef>
                <a:spcPts val="1200"/>
              </a:spcBef>
              <a:spcAft>
                <a:spcPts val="0"/>
              </a:spcAft>
              <a:buFont typeface="Arial" pitchFamily="34" charset="0"/>
              <a:buChar char="•"/>
              <a:defRPr/>
            </a:pPr>
            <a:r>
              <a:rPr lang="el-GR" sz="2200" dirty="0" smtClean="0"/>
              <a:t>Παπαντωνίου, </a:t>
            </a:r>
            <a:r>
              <a:rPr lang="en-US" sz="2200" dirty="0" smtClean="0"/>
              <a:t>I</a:t>
            </a:r>
            <a:r>
              <a:rPr lang="el-GR" sz="2200" dirty="0" smtClean="0"/>
              <a:t>. (2000),  Η Ελληνική Ενδυμασία από την αρχαιότητα ως τις αρχές του 20</a:t>
            </a:r>
            <a:r>
              <a:rPr lang="el-GR" sz="2200" baseline="30000" dirty="0" smtClean="0"/>
              <a:t>ου</a:t>
            </a:r>
            <a:r>
              <a:rPr lang="el-GR" sz="2200" dirty="0" smtClean="0"/>
              <a:t> αιώνα. Αθήνα -Εμπορική Τράπεζα της Ελλάδος.</a:t>
            </a:r>
          </a:p>
          <a:p>
            <a:pPr fontAlgn="auto">
              <a:spcBef>
                <a:spcPts val="1200"/>
              </a:spcBef>
              <a:spcAft>
                <a:spcPts val="0"/>
              </a:spcAft>
              <a:buFont typeface="Arial" pitchFamily="34" charset="0"/>
              <a:buChar char="•"/>
              <a:defRPr/>
            </a:pPr>
            <a:r>
              <a:rPr lang="en-US" sz="2200" dirty="0" err="1" smtClean="0"/>
              <a:t>Schoeser</a:t>
            </a:r>
            <a:r>
              <a:rPr lang="en-US" sz="2200" dirty="0" smtClean="0"/>
              <a:t>, M. (2003), World textiles: a concise history. Thames &amp; Hudson, London.</a:t>
            </a:r>
            <a:endParaRPr lang="el-GR" sz="2200" dirty="0" smtClean="0"/>
          </a:p>
          <a:p>
            <a:pPr fontAlgn="auto">
              <a:spcBef>
                <a:spcPts val="1200"/>
              </a:spcBef>
              <a:spcAft>
                <a:spcPts val="0"/>
              </a:spcAft>
              <a:buFont typeface="Arial" pitchFamily="34" charset="0"/>
              <a:buChar char="•"/>
              <a:defRPr/>
            </a:pPr>
            <a:r>
              <a:rPr lang="en-US" sz="2200" dirty="0" smtClean="0"/>
              <a:t>Tarrant, N. (1994), The Development of Costume. </a:t>
            </a:r>
            <a:r>
              <a:rPr lang="en-US" sz="2200" dirty="0" err="1" smtClean="0"/>
              <a:t>Routledge</a:t>
            </a:r>
            <a:r>
              <a:rPr lang="en-US" sz="2200" dirty="0" smtClean="0"/>
              <a:t>, UK.</a:t>
            </a:r>
            <a:endParaRPr lang="el-GR" sz="2200" dirty="0" smtClean="0"/>
          </a:p>
          <a:p>
            <a:pPr marL="0" indent="0" fontAlgn="auto">
              <a:spcBef>
                <a:spcPts val="1200"/>
              </a:spcBef>
              <a:spcAft>
                <a:spcPts val="0"/>
              </a:spcAft>
              <a:buNone/>
              <a:defRPr/>
            </a:pPr>
            <a:endParaRPr 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a:solidFill>
                <a:prstClr val="black"/>
              </a:solidFill>
            </a:endParaRPr>
          </a:p>
        </p:txBody>
      </p:sp>
    </p:spTree>
    <p:extLst>
      <p:ext uri="{BB962C8B-B14F-4D97-AF65-F5344CB8AC3E}">
        <p14:creationId xmlns:p14="http://schemas.microsoft.com/office/powerpoint/2010/main" val="30846748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Άννα </a:t>
            </a:r>
            <a:r>
              <a:rPr lang="el-GR" sz="2000" dirty="0" err="1" smtClean="0"/>
              <a:t>Καρατζάνη</a:t>
            </a:r>
            <a:r>
              <a:rPr lang="el-GR" sz="2000" dirty="0" smtClean="0"/>
              <a:t> 2014. </a:t>
            </a:r>
            <a:r>
              <a:rPr lang="el-GR" sz="2000" dirty="0"/>
              <a:t>Άννα </a:t>
            </a:r>
            <a:r>
              <a:rPr lang="el-GR" sz="2000" dirty="0" err="1" smtClean="0"/>
              <a:t>Καρατζάνη</a:t>
            </a:r>
            <a:r>
              <a:rPr lang="el-GR" sz="2000" dirty="0" smtClean="0"/>
              <a:t>. </a:t>
            </a:r>
            <a:r>
              <a:rPr lang="el-GR" sz="2000" dirty="0"/>
              <a:t>«Συντήρηση Υφάσματος (Θ). </a:t>
            </a:r>
            <a:r>
              <a:rPr lang="el-GR" sz="2000" dirty="0" smtClean="0"/>
              <a:t>Ενότητα 5</a:t>
            </a:r>
            <a:r>
              <a:rPr lang="en-US" sz="2000" dirty="0" smtClean="0"/>
              <a:t>:</a:t>
            </a:r>
            <a:r>
              <a:rPr lang="el-GR" sz="2000" dirty="0"/>
              <a:t> Ελληνικές ενδυμασίες</a:t>
            </a:r>
            <a:r>
              <a:rPr lang="en-US" sz="2000" dirty="0"/>
              <a:t> – </a:t>
            </a:r>
            <a:r>
              <a:rPr lang="el-GR" sz="2000" dirty="0"/>
              <a:t>Γυναικείες &amp; ανδρικές ενδυμασίες».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7387068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6981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67544" y="116632"/>
            <a:ext cx="8229600" cy="1080120"/>
          </a:xfrm>
        </p:spPr>
        <p:txBody>
          <a:bodyPr>
            <a:noAutofit/>
          </a:bodyPr>
          <a:lstStyle/>
          <a:p>
            <a:pPr>
              <a:defRPr/>
            </a:pPr>
            <a:r>
              <a:rPr lang="el-GR" b="1" dirty="0" smtClean="0">
                <a:latin typeface="+mn-lt"/>
                <a:cs typeface="Arial" pitchFamily="34" charset="0"/>
              </a:rPr>
              <a:t>Εξέλιξη της</a:t>
            </a:r>
            <a:r>
              <a:rPr lang="el-GR" b="1" dirty="0" smtClean="0">
                <a:latin typeface="+mn-lt"/>
              </a:rPr>
              <a:t> ελληνικής ενδυμασίας</a:t>
            </a:r>
            <a:br>
              <a:rPr lang="el-GR" b="1" dirty="0" smtClean="0">
                <a:latin typeface="+mn-lt"/>
              </a:rPr>
            </a:br>
            <a:r>
              <a:rPr lang="el-GR" sz="3200" b="0" dirty="0" smtClean="0">
                <a:latin typeface="+mn-lt"/>
              </a:rPr>
              <a:t>(2 από 2)</a:t>
            </a:r>
            <a:endParaRPr lang="el-GR" sz="3200" b="0" dirty="0">
              <a:latin typeface="+mn-lt"/>
            </a:endParaRPr>
          </a:p>
        </p:txBody>
      </p:sp>
      <p:sp>
        <p:nvSpPr>
          <p:cNvPr id="10242" name="2 - Θέση περιεχομένου"/>
          <p:cNvSpPr>
            <a:spLocks noGrp="1"/>
          </p:cNvSpPr>
          <p:nvPr>
            <p:ph idx="1"/>
          </p:nvPr>
        </p:nvSpPr>
        <p:spPr>
          <a:xfrm>
            <a:off x="467544" y="1412776"/>
            <a:ext cx="8229600" cy="5040560"/>
          </a:xfrm>
        </p:spPr>
        <p:txBody>
          <a:bodyPr>
            <a:normAutofit lnSpcReduction="10000"/>
          </a:bodyPr>
          <a:lstStyle/>
          <a:p>
            <a:pPr marL="360000" indent="-360000">
              <a:lnSpc>
                <a:spcPct val="120000"/>
              </a:lnSpc>
              <a:spcBef>
                <a:spcPts val="1200"/>
              </a:spcBef>
            </a:pPr>
            <a:r>
              <a:rPr lang="el-GR" altLang="el-GR" sz="2400" dirty="0" smtClean="0">
                <a:cs typeface="Arial" charset="0"/>
              </a:rPr>
              <a:t>Οι τοπικές ελληνικές ενδυμασίες διαφοροποιούνται από το αρχαιοελληνικό ένδυμα κυρίως στον τρόπο εφαρμογής του υφάσματος πάνω στο σώμα, γεγονός που σχετίζεται με το πλάτος του υφάσματος και το είδος του αργαλειού που χρησιμοποιείται</a:t>
            </a:r>
            <a:r>
              <a:rPr lang="el-GR" altLang="el-GR" sz="2400" dirty="0" smtClean="0"/>
              <a:t>: </a:t>
            </a:r>
          </a:p>
          <a:p>
            <a:pPr marL="360000" lvl="1" indent="-360000">
              <a:lnSpc>
                <a:spcPct val="120000"/>
              </a:lnSpc>
              <a:spcBef>
                <a:spcPts val="1200"/>
              </a:spcBef>
            </a:pPr>
            <a:r>
              <a:rPr lang="el-GR" altLang="el-GR" sz="2400" dirty="0" smtClean="0">
                <a:cs typeface="Arial" charset="0"/>
              </a:rPr>
              <a:t>Τα αρχαιοελληνικά υφάσματα έχουν το φάρδος του υφάσματος για μάκρος και κατά βάση ήταν άκοπα (φαρδύς όρθιος αργαλειός).</a:t>
            </a:r>
          </a:p>
          <a:p>
            <a:pPr marL="360000" lvl="1" indent="-360000">
              <a:lnSpc>
                <a:spcPct val="120000"/>
              </a:lnSpc>
              <a:spcBef>
                <a:spcPts val="1200"/>
              </a:spcBef>
            </a:pPr>
            <a:r>
              <a:rPr lang="el-GR" altLang="el-GR" sz="2400" dirty="0" smtClean="0">
                <a:cs typeface="Arial" charset="0"/>
              </a:rPr>
              <a:t>Τα μεταβυζαντινά υφάσματα έχουν το μήκος του υφάσματος για μάκρος και απαιτούν την συρραφή πολλών κομματιών υφάσματος (στενός αργαλειός).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41700186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1f1a2584b155c4bacb49892a21505030e477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46</TotalTime>
  <Words>5835</Words>
  <Application>Microsoft Office PowerPoint</Application>
  <PresentationFormat>On-screen Show (4:3)</PresentationFormat>
  <Paragraphs>538</Paragraphs>
  <Slides>90</Slides>
  <Notes>12</Notes>
  <HiddenSlides>0</HiddenSlides>
  <MMClips>0</MMClips>
  <ScaleCrop>false</ScaleCrop>
  <HeadingPairs>
    <vt:vector size="4" baseType="variant">
      <vt:variant>
        <vt:lpstr>Theme</vt:lpstr>
      </vt:variant>
      <vt:variant>
        <vt:i4>2</vt:i4>
      </vt:variant>
      <vt:variant>
        <vt:lpstr>Slide Titles</vt:lpstr>
      </vt:variant>
      <vt:variant>
        <vt:i4>90</vt:i4>
      </vt:variant>
    </vt:vector>
  </HeadingPairs>
  <TitlesOfParts>
    <vt:vector size="92" baseType="lpstr">
      <vt:lpstr>template</vt:lpstr>
      <vt:lpstr>OC_template_updated</vt:lpstr>
      <vt:lpstr>Συντήρηση Υφάσματος (Θ)</vt:lpstr>
      <vt:lpstr>Εισαγωγή</vt:lpstr>
      <vt:lpstr>Ο ρόλος της ενδυμασίας (1 από 2)</vt:lpstr>
      <vt:lpstr>Ο ρόλος της ενδυμασίας (2 από 2)</vt:lpstr>
      <vt:lpstr>Η ελληνική ενδυμασία (1 από 2)</vt:lpstr>
      <vt:lpstr>Η ελληνική ενδυμασία (2 από 2)</vt:lpstr>
      <vt:lpstr>Εξέλιξη της ελληνικής ενδυμασίας (1 από 2)</vt:lpstr>
      <vt:lpstr>Δαλματική</vt:lpstr>
      <vt:lpstr>Εξέλιξη της ελληνικής ενδυμασίας (2 από 2)</vt:lpstr>
      <vt:lpstr>Γυναικείες Ενδυμασίες</vt:lpstr>
      <vt:lpstr>Παραλλαγές της ενδυμασίας </vt:lpstr>
      <vt:lpstr>Βασικά γυναικεία ενδύματα</vt:lpstr>
      <vt:lpstr>Το πουκάμισο (1 από 2)</vt:lpstr>
      <vt:lpstr>Το πουκάμισο (2 από 2)</vt:lpstr>
      <vt:lpstr>Είδη πουκάμισου (1 από 2) </vt:lpstr>
      <vt:lpstr>Είδη πουκάμισου (2 από 2) </vt:lpstr>
      <vt:lpstr>Οι επενδύτες </vt:lpstr>
      <vt:lpstr>Χρυσοκέντητοι επενδύτες</vt:lpstr>
      <vt:lpstr>Κατασκευή επενδυτών</vt:lpstr>
      <vt:lpstr>Καβάδι και Σαγιάς</vt:lpstr>
      <vt:lpstr>Κοντοί επενδύτες</vt:lpstr>
      <vt:lpstr>Το φόρεμα</vt:lpstr>
      <vt:lpstr>Παλαιό αναγεννησιακό φουστάνι</vt:lpstr>
      <vt:lpstr>Διακόσμηση του φουστανιού </vt:lpstr>
      <vt:lpstr>Το δυτικό νεώτερο φουστάνι</vt:lpstr>
      <vt:lpstr>Φορεσιά Αμαλίας</vt:lpstr>
      <vt:lpstr>Βασιλικές επιρροές στην ενδυμασία</vt:lpstr>
      <vt:lpstr>Ενδυμασία Όλγας</vt:lpstr>
      <vt:lpstr>Η τσούκνα</vt:lpstr>
      <vt:lpstr>Παραλλαγές τσούκνας</vt:lpstr>
      <vt:lpstr>Το ζωνάρι</vt:lpstr>
      <vt:lpstr>Κατασκευή ζωναριού</vt:lpstr>
      <vt:lpstr>Η ζώνη</vt:lpstr>
      <vt:lpstr>Καθημερινή και νυφική ζώνη</vt:lpstr>
      <vt:lpstr>Ποδιά</vt:lpstr>
      <vt:lpstr>Καθημερινές ποδιές</vt:lpstr>
      <vt:lpstr>Νυφική ποδιά</vt:lpstr>
      <vt:lpstr>Γιορτινή και νυφική ποδιά</vt:lpstr>
      <vt:lpstr>Τα εσώρουχα</vt:lpstr>
      <vt:lpstr>Είδη εσωρούχων</vt:lpstr>
      <vt:lpstr>Τα κεφαλοδέματα</vt:lpstr>
      <vt:lpstr>Μπόλια και μαντήλι</vt:lpstr>
      <vt:lpstr>Ενδυμασία με μπόλια</vt:lpstr>
      <vt:lpstr>Τα κεφαλοκαλύμματα</vt:lpstr>
      <vt:lpstr>Φέσι και περούκλια</vt:lpstr>
      <vt:lpstr>Κεφαλόδεσμοι</vt:lpstr>
      <vt:lpstr>Πολύτιμα στολίδια και κοσμήματα</vt:lpstr>
      <vt:lpstr>Παραδείγματα ενδυμασιών </vt:lpstr>
      <vt:lpstr>Οι κάλτσες</vt:lpstr>
      <vt:lpstr>Πλεκτές και τσόχινες κάλτσες</vt:lpstr>
      <vt:lpstr>Κάλτσες και περικνημίδες</vt:lpstr>
      <vt:lpstr>Τα παπούτσια</vt:lpstr>
      <vt:lpstr>Είδη παπουτσιών (1 από 2)</vt:lpstr>
      <vt:lpstr>Είδη παπουτσιών (2 από 2)</vt:lpstr>
      <vt:lpstr>Οι ανδρικές ενδυμασίες</vt:lpstr>
      <vt:lpstr>Ανδρικό πουκάμισο και παντελόνι </vt:lpstr>
      <vt:lpstr>Ενδυμασία αξιωματούχων και κληρικών</vt:lpstr>
      <vt:lpstr>Ενδυμασία με αντερί και τζουμπέ</vt:lpstr>
      <vt:lpstr>Νησιώτικες ενδυμασίες</vt:lpstr>
      <vt:lpstr>Η βράκα</vt:lpstr>
      <vt:lpstr>Γιλέκα</vt:lpstr>
      <vt:lpstr>Διάφορες νησιώτικες ενδυμασίες</vt:lpstr>
      <vt:lpstr>Αγροτικές ενδυμασίες</vt:lpstr>
      <vt:lpstr>Μακεδονικές ενδυμασίες</vt:lpstr>
      <vt:lpstr>Καθημερινή Μακεδονική ενδυμασία</vt:lpstr>
      <vt:lpstr>Αγροτικές ενδυμασίες Ηπείρου</vt:lpstr>
      <vt:lpstr>Βλάχικη ενδυμασία</vt:lpstr>
      <vt:lpstr>Ενδυμασία της Θράκης</vt:lpstr>
      <vt:lpstr>Τοπικές ενδυμασίες της Θράκης</vt:lpstr>
      <vt:lpstr>Πελοπόννησος και Στερεά Ελλάδα</vt:lpstr>
      <vt:lpstr>Φορεσιά με φουστανέλα (1 από 2)</vt:lpstr>
      <vt:lpstr>Φορεσιά με φουστανέλα (2 από 2) </vt:lpstr>
      <vt:lpstr>Φορεσιές με φουστανέλα </vt:lpstr>
      <vt:lpstr>Το ζωνάρι - ζώστρα</vt:lpstr>
      <vt:lpstr>Ενδυμασίες 19ος και 20ος αιώνας (1 από 2)</vt:lpstr>
      <vt:lpstr>Νυφικό, αρχές του 1900</vt:lpstr>
      <vt:lpstr>Ενδυμασίες 20ος αιώνας (2 από 2)</vt:lpstr>
      <vt:lpstr>Αστικές Ενδυμασίες</vt:lpstr>
      <vt:lpstr>Μεταμφιέσεις (1 από 2)</vt:lpstr>
      <vt:lpstr>Μεταμφιέσεις (2 από 2)</vt:lpstr>
      <vt:lpstr>Σύνδεσμοι</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Συντήρηση Υφάσματος</dc:title>
  <dc:creator>opencourses@teiath.gr</dc:creator>
  <cp:lastModifiedBy>alex</cp:lastModifiedBy>
  <cp:revision>20</cp:revision>
  <dcterms:created xsi:type="dcterms:W3CDTF">2014-09-29T11:41:47Z</dcterms:created>
  <dcterms:modified xsi:type="dcterms:W3CDTF">2015-02-24T14:24:08Z</dcterms:modified>
</cp:coreProperties>
</file>