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96" r:id="rId1"/>
    <p:sldMasterId id="2147483707" r:id="rId2"/>
  </p:sldMasterIdLst>
  <p:notesMasterIdLst>
    <p:notesMasterId r:id="rId56"/>
  </p:notesMasterIdLst>
  <p:handoutMasterIdLst>
    <p:handoutMasterId r:id="rId57"/>
  </p:handoutMasterIdLst>
  <p:sldIdLst>
    <p:sldId id="328" r:id="rId3"/>
    <p:sldId id="303" r:id="rId4"/>
    <p:sldId id="268" r:id="rId5"/>
    <p:sldId id="269" r:id="rId6"/>
    <p:sldId id="270" r:id="rId7"/>
    <p:sldId id="284" r:id="rId8"/>
    <p:sldId id="285" r:id="rId9"/>
    <p:sldId id="272" r:id="rId10"/>
    <p:sldId id="292" r:id="rId11"/>
    <p:sldId id="273" r:id="rId12"/>
    <p:sldId id="293" r:id="rId13"/>
    <p:sldId id="274" r:id="rId14"/>
    <p:sldId id="286" r:id="rId15"/>
    <p:sldId id="275" r:id="rId16"/>
    <p:sldId id="287" r:id="rId17"/>
    <p:sldId id="276" r:id="rId18"/>
    <p:sldId id="300" r:id="rId19"/>
    <p:sldId id="298" r:id="rId20"/>
    <p:sldId id="277" r:id="rId21"/>
    <p:sldId id="299" r:id="rId22"/>
    <p:sldId id="302" r:id="rId23"/>
    <p:sldId id="288" r:id="rId24"/>
    <p:sldId id="289" r:id="rId25"/>
    <p:sldId id="290" r:id="rId26"/>
    <p:sldId id="279" r:id="rId27"/>
    <p:sldId id="280" r:id="rId28"/>
    <p:sldId id="281" r:id="rId29"/>
    <p:sldId id="282" r:id="rId30"/>
    <p:sldId id="28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9" r:id="rId52"/>
    <p:sldId id="330" r:id="rId53"/>
    <p:sldId id="325" r:id="rId54"/>
    <p:sldId id="327" r:id="rId55"/>
  </p:sldIdLst>
  <p:sldSz cx="9144000" cy="6858000" type="screen4x3"/>
  <p:notesSz cx="7104063" cy="10234613"/>
  <p:custDataLst>
    <p:tags r:id="rId5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5/6/2015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5/6/2015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47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48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51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52</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3472596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763934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763934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763934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1290198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3562445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1861486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46</a:t>
            </a:fld>
            <a:endParaRPr lang="el-GR" dirty="0"/>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681948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935628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353091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278444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838253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991417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2807816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591348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4824950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764512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138534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normAutofit/>
          </a:bodyPr>
          <a:lstStyle>
            <a:lvl1pPr>
              <a:lnSpc>
                <a:spcPct val="112000"/>
              </a:lnSpc>
              <a:spcBef>
                <a:spcPts val="1000"/>
              </a:spcBef>
              <a:buClr>
                <a:srgbClr val="004A82"/>
              </a:buClr>
              <a:defRPr sz="2400"/>
            </a:lvl1pPr>
            <a:lvl2pPr marL="742950" indent="-285750">
              <a:lnSpc>
                <a:spcPct val="112000"/>
              </a:lnSpc>
              <a:spcBef>
                <a:spcPts val="1000"/>
              </a:spcBef>
              <a:buClr>
                <a:srgbClr val="004A82"/>
              </a:buClr>
              <a:buFont typeface="Courier New" panose="02070309020205020404" pitchFamily="49" charset="0"/>
              <a:buChar char="o"/>
              <a:defRPr sz="2400"/>
            </a:lvl2pPr>
            <a:lvl3pPr>
              <a:lnSpc>
                <a:spcPct val="112000"/>
              </a:lnSpc>
              <a:spcBef>
                <a:spcPts val="1000"/>
              </a:spcBef>
              <a:buClr>
                <a:srgbClr val="004A82"/>
              </a:buCl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09782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073040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402140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50507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131329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399950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624437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953247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026089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919232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0833762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Οδοντική μορφολογία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0" y="2996952"/>
            <a:ext cx="9144000" cy="2160239"/>
          </a:xfrm>
        </p:spPr>
        <p:txBody>
          <a:bodyPr>
            <a:normAutofit lnSpcReduction="10000"/>
          </a:bodyPr>
          <a:lstStyle/>
          <a:p>
            <a:pPr>
              <a:spcBef>
                <a:spcPts val="0"/>
              </a:spcBef>
              <a:spcAft>
                <a:spcPts val="1200"/>
              </a:spcAft>
            </a:pPr>
            <a:r>
              <a:rPr lang="el-GR" sz="2800" b="1" dirty="0" smtClean="0"/>
              <a:t>Ενότητα </a:t>
            </a:r>
            <a:r>
              <a:rPr lang="el-GR" sz="2800" b="1" dirty="0"/>
              <a:t>3</a:t>
            </a:r>
            <a:r>
              <a:rPr lang="el-GR" sz="2800" dirty="0" smtClean="0"/>
              <a:t>:</a:t>
            </a:r>
            <a:r>
              <a:rPr lang="en-US" sz="2800" dirty="0" smtClean="0"/>
              <a:t> </a:t>
            </a:r>
            <a:r>
              <a:rPr lang="el-GR" sz="2800" b="1" dirty="0" smtClean="0"/>
              <a:t>Κεντρικός και πλάγιος τομέας άνω γνάθου</a:t>
            </a:r>
            <a:endParaRPr lang="en-US" sz="2800" b="1" dirty="0" smtClean="0"/>
          </a:p>
          <a:p>
            <a:pPr fontAlgn="auto">
              <a:spcBef>
                <a:spcPts val="2400"/>
              </a:spcBef>
              <a:spcAft>
                <a:spcPts val="0"/>
              </a:spcAft>
            </a:pPr>
            <a:r>
              <a:rPr lang="el-GR" sz="2400" dirty="0">
                <a:solidFill>
                  <a:sysClr val="windowText" lastClr="000000"/>
                </a:solidFill>
              </a:rPr>
              <a:t>Αριστείδης Γαλιατσάτος</a:t>
            </a:r>
          </a:p>
          <a:p>
            <a:pPr fontAlgn="auto">
              <a:spcAft>
                <a:spcPts val="0"/>
              </a:spcAft>
            </a:pPr>
            <a:r>
              <a:rPr lang="en-US" sz="2400" dirty="0" smtClean="0">
                <a:solidFill>
                  <a:sysClr val="windowText" lastClr="000000"/>
                </a:solidFill>
              </a:rPr>
              <a:t>DDs, Dr Dent. </a:t>
            </a:r>
            <a:r>
              <a:rPr lang="el-GR" sz="2400" dirty="0" smtClean="0">
                <a:solidFill>
                  <a:sysClr val="windowText" lastClr="000000"/>
                </a:solidFill>
              </a:rPr>
              <a:t>Επίκουρος  </a:t>
            </a:r>
            <a:r>
              <a:rPr lang="el-GR" sz="2400" dirty="0">
                <a:solidFill>
                  <a:sysClr val="windowText" lastClr="000000"/>
                </a:solidFill>
              </a:rPr>
              <a:t>Καθηγητής ΤΕΙ Αθήνας</a:t>
            </a:r>
          </a:p>
          <a:p>
            <a:pPr fontAlgn="auto">
              <a:spcAft>
                <a:spcPts val="0"/>
              </a:spcAft>
            </a:pPr>
            <a:r>
              <a:rPr lang="el-GR" sz="2400" dirty="0">
                <a:solidFill>
                  <a:sysClr val="windowText" lastClr="000000"/>
                </a:solidFill>
              </a:rPr>
              <a:t>Τμήμα Οδοντικής Τεχνολογίας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675747253"/>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268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Χειλική επιφάνεια </a:t>
            </a:r>
            <a:r>
              <a:rPr lang="el-GR" sz="3200" b="0" dirty="0" smtClean="0"/>
              <a:t>2/4</a:t>
            </a:r>
            <a:endParaRPr lang="el-GR" sz="3200" b="0" dirty="0"/>
          </a:p>
        </p:txBody>
      </p:sp>
      <p:sp>
        <p:nvSpPr>
          <p:cNvPr id="3" name="Content Placeholder 2"/>
          <p:cNvSpPr>
            <a:spLocks noGrp="1"/>
          </p:cNvSpPr>
          <p:nvPr>
            <p:ph idx="1"/>
          </p:nvPr>
        </p:nvSpPr>
        <p:spPr>
          <a:xfrm>
            <a:off x="457200" y="1196752"/>
            <a:ext cx="4618856" cy="5040560"/>
          </a:xfrm>
        </p:spPr>
        <p:txBody>
          <a:bodyPr>
            <a:normAutofit/>
          </a:bodyPr>
          <a:lstStyle/>
          <a:p>
            <a:pPr marL="0" indent="0">
              <a:buNone/>
            </a:pPr>
            <a:r>
              <a:rPr lang="el-GR" dirty="0"/>
              <a:t>Σε όλη την έκταση του κοπτικού και μέσου τριτημορίου και με κατεύθυνση αυχενοκοπτική, στο όριο εγγύς-μέσου και μέσου-άπω τριτημορίου, παρατηρούνται δύο ρηχές κοιλάνσεις της αδαμαντίνης που ονομάζονται</a:t>
            </a:r>
            <a:r>
              <a:rPr lang="el-GR" b="1" dirty="0"/>
              <a:t> παραγωγικές</a:t>
            </a:r>
            <a:r>
              <a:rPr lang="el-GR" dirty="0"/>
              <a:t> αύλακες. Αυτές χωρίζουν τη μύλη σε </a:t>
            </a:r>
            <a:r>
              <a:rPr lang="el-GR" b="1" dirty="0"/>
              <a:t>εγγύς, μέσο και άπω λοβό.</a:t>
            </a:r>
            <a:r>
              <a:rPr lang="el-GR" dirty="0"/>
              <a:t> Συμβάλλουν στην αισθητικότερη εμφάνιση του προσώπου</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pic>
        <p:nvPicPr>
          <p:cNvPr id="5" name="Picture 1" descr="msotw9_temp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20072" y="1484784"/>
            <a:ext cx="2736304"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308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Χειλική επιφάνεια </a:t>
            </a:r>
            <a:r>
              <a:rPr lang="el-GR" sz="3200" b="0" dirty="0" smtClean="0"/>
              <a:t>3/4</a:t>
            </a:r>
            <a:endParaRPr lang="el-GR" sz="3200" b="0" dirty="0"/>
          </a:p>
        </p:txBody>
      </p:sp>
      <p:sp>
        <p:nvSpPr>
          <p:cNvPr id="3" name="Content Placeholder 2"/>
          <p:cNvSpPr>
            <a:spLocks noGrp="1"/>
          </p:cNvSpPr>
          <p:nvPr>
            <p:ph idx="1"/>
          </p:nvPr>
        </p:nvSpPr>
        <p:spPr>
          <a:xfrm>
            <a:off x="457200" y="1196752"/>
            <a:ext cx="4186808" cy="5040560"/>
          </a:xfrm>
        </p:spPr>
        <p:txBody>
          <a:bodyPr>
            <a:normAutofit/>
          </a:bodyPr>
          <a:lstStyle/>
          <a:p>
            <a:pPr marL="0" indent="0">
              <a:buNone/>
            </a:pPr>
            <a:r>
              <a:rPr lang="el-GR" dirty="0" smtClean="0"/>
              <a:t>Στο </a:t>
            </a:r>
            <a:r>
              <a:rPr lang="el-GR" dirty="0"/>
              <a:t>αυχενικό τριτημόριο και παράλληλα με την αυχενική γραμμή, παρατηρούνται κυρίως σε νεαρά άτομα ρηχές γραμμοειδείς αύλακες που ονομάζονται</a:t>
            </a:r>
            <a:r>
              <a:rPr lang="el-GR" b="1" dirty="0"/>
              <a:t> επάλληλες γραμμές ή περικύματα.</a:t>
            </a:r>
            <a:r>
              <a:rPr lang="el-GR" dirty="0"/>
              <a:t> Συνήθως, με την πάροδο της ηλικίας οι γραμμές αυτές εξαφανίζονται</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pic>
        <p:nvPicPr>
          <p:cNvPr id="5" name="Picture 1" descr="msotw9_temp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04048" y="1556792"/>
            <a:ext cx="2736304"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531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Χειλική επιφάνεια </a:t>
            </a:r>
            <a:r>
              <a:rPr lang="el-GR" sz="3200" b="0" dirty="0" smtClean="0"/>
              <a:t>4/4</a:t>
            </a:r>
            <a:endParaRPr lang="el-GR" sz="3200" b="0" dirty="0"/>
          </a:p>
        </p:txBody>
      </p:sp>
      <p:sp>
        <p:nvSpPr>
          <p:cNvPr id="3" name="Content Placeholder 2"/>
          <p:cNvSpPr>
            <a:spLocks noGrp="1"/>
          </p:cNvSpPr>
          <p:nvPr>
            <p:ph idx="1"/>
          </p:nvPr>
        </p:nvSpPr>
        <p:spPr>
          <a:xfrm>
            <a:off x="457200" y="1196752"/>
            <a:ext cx="5482952" cy="5661248"/>
          </a:xfrm>
        </p:spPr>
        <p:txBody>
          <a:bodyPr>
            <a:normAutofit fontScale="92500" lnSpcReduction="10000"/>
          </a:bodyPr>
          <a:lstStyle/>
          <a:p>
            <a:pPr marL="0" indent="0">
              <a:buNone/>
            </a:pPr>
            <a:r>
              <a:rPr lang="el-GR" dirty="0"/>
              <a:t>Η </a:t>
            </a:r>
            <a:r>
              <a:rPr lang="el-GR" b="1" dirty="0"/>
              <a:t>εγγύς - κοπτική γωνία</a:t>
            </a:r>
            <a:r>
              <a:rPr lang="el-GR" dirty="0"/>
              <a:t> είναι οξεία ή ορθή, ενώ η </a:t>
            </a:r>
            <a:r>
              <a:rPr lang="el-GR" b="1" dirty="0"/>
              <a:t>άπω - κοπτική </a:t>
            </a:r>
            <a:r>
              <a:rPr lang="el-GR" dirty="0"/>
              <a:t>είναι αμβλεία. Αυτό είναι ένα χαρακτηριστικό γνώρισμα για να διακρίνουμε έναν αριστερό από ένα δεξιό κεντρικό τομέα.</a:t>
            </a:r>
          </a:p>
          <a:p>
            <a:pPr marL="0" indent="0">
              <a:buNone/>
            </a:pPr>
            <a:r>
              <a:rPr lang="el-GR" dirty="0"/>
              <a:t>Το εγγύς όριο της μύλης είναι ελαφρά κυρτό στην περιοχή του σημείου επαφής κοντά στην εγγύς-κοπτική γωνία, ενώ το άπω </a:t>
            </a:r>
            <a:r>
              <a:rPr lang="el-GR" dirty="0" smtClean="0"/>
              <a:t>όριο της μύλης είναι περισσότερο κυρτό και η περιοχή του σημείου επαφής βρίσκεται περισσότερο αυχενικά από την εγγύς.</a:t>
            </a:r>
          </a:p>
          <a:p>
            <a:pPr marL="0" indent="0">
              <a:buNone/>
            </a:pPr>
            <a:r>
              <a:rPr lang="el-GR" dirty="0" smtClean="0"/>
              <a:t>Η </a:t>
            </a:r>
            <a:r>
              <a:rPr lang="el-GR" b="1" dirty="0" smtClean="0"/>
              <a:t>αυχενική γραμμή </a:t>
            </a:r>
            <a:r>
              <a:rPr lang="el-GR" dirty="0" smtClean="0"/>
              <a:t>της χειλικής επιφάνειας  αποτελεί τμήμα περιφέρειας κύκλου με το κυρτό προς τη ρίζα και </a:t>
            </a:r>
            <a:r>
              <a:rPr lang="el-GR" b="1" dirty="0" smtClean="0"/>
              <a:t>ελαφρά απόκλιση</a:t>
            </a:r>
            <a:r>
              <a:rPr lang="el-GR" dirty="0" smtClean="0"/>
              <a:t> προς τα άπω.</a:t>
            </a:r>
          </a:p>
          <a:p>
            <a:pPr marL="0" indent="0">
              <a:buNone/>
            </a:pP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pic>
        <p:nvPicPr>
          <p:cNvPr id="6" name="Picture 1" descr="msotw9_temp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2160" y="1340768"/>
            <a:ext cx="2736304"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483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Υπερώια επιφάνεια </a:t>
            </a:r>
            <a:r>
              <a:rPr lang="el-GR" sz="3200" b="0" dirty="0" smtClean="0"/>
              <a:t>1/3</a:t>
            </a:r>
            <a:endParaRPr lang="el-GR" sz="3200" b="0" dirty="0"/>
          </a:p>
        </p:txBody>
      </p:sp>
      <p:sp>
        <p:nvSpPr>
          <p:cNvPr id="3" name="Content Placeholder 2"/>
          <p:cNvSpPr>
            <a:spLocks noGrp="1"/>
          </p:cNvSpPr>
          <p:nvPr>
            <p:ph idx="1"/>
          </p:nvPr>
        </p:nvSpPr>
        <p:spPr>
          <a:xfrm>
            <a:off x="683568" y="1196752"/>
            <a:ext cx="4474840" cy="4968552"/>
          </a:xfrm>
        </p:spPr>
        <p:txBody>
          <a:bodyPr>
            <a:normAutofit/>
          </a:bodyPr>
          <a:lstStyle/>
          <a:p>
            <a:pPr marL="0" indent="0">
              <a:buNone/>
            </a:pPr>
            <a:r>
              <a:rPr lang="el-GR" sz="2800" dirty="0"/>
              <a:t>Γενικά, έχει τριγωνικό σχήμα με τη βάση του τριγώνου προς το κοπτικό χείλος και την κορυφή προς τον αυχένα. Αυτό οφείλεται στην έντονη σύγκλειση της εγγύς και άπω επιφάνειας στο ύψος του αυχενικού </a:t>
            </a:r>
            <a:r>
              <a:rPr lang="el-GR" sz="2800" dirty="0" smtClean="0"/>
              <a:t>τριτημορίου</a:t>
            </a:r>
            <a:r>
              <a:rPr lang="el-GR" sz="2800" dirty="0"/>
              <a:t>.</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pic>
        <p:nvPicPr>
          <p:cNvPr id="6" name="Εικόνα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40152" y="1052736"/>
            <a:ext cx="2520280" cy="5256584"/>
          </a:xfrm>
          <a:prstGeom prst="rect">
            <a:avLst/>
          </a:prstGeom>
        </p:spPr>
      </p:pic>
    </p:spTree>
    <p:extLst>
      <p:ext uri="{BB962C8B-B14F-4D97-AF65-F5344CB8AC3E}">
        <p14:creationId xmlns:p14="http://schemas.microsoft.com/office/powerpoint/2010/main" val="803052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Υπερώια επιφάνεια </a:t>
            </a:r>
            <a:r>
              <a:rPr lang="el-GR" sz="3200" b="0" dirty="0" smtClean="0"/>
              <a:t>2/3</a:t>
            </a:r>
            <a:endParaRPr lang="el-GR" sz="3200" b="0" dirty="0"/>
          </a:p>
        </p:txBody>
      </p:sp>
      <p:sp>
        <p:nvSpPr>
          <p:cNvPr id="3" name="Content Placeholder 2"/>
          <p:cNvSpPr>
            <a:spLocks noGrp="1"/>
          </p:cNvSpPr>
          <p:nvPr>
            <p:ph idx="1"/>
          </p:nvPr>
        </p:nvSpPr>
        <p:spPr>
          <a:xfrm>
            <a:off x="457200" y="1196752"/>
            <a:ext cx="4906888" cy="5040560"/>
          </a:xfrm>
        </p:spPr>
        <p:txBody>
          <a:bodyPr/>
          <a:lstStyle/>
          <a:p>
            <a:pPr marL="0" indent="0">
              <a:buNone/>
            </a:pPr>
            <a:r>
              <a:rPr lang="el-GR" dirty="0" smtClean="0"/>
              <a:t>Στο </a:t>
            </a:r>
            <a:r>
              <a:rPr lang="el-GR" dirty="0"/>
              <a:t>κοπτικό και μέσο τριτημόριο είναι κοίλη, φέροντας πολλές φορές ένα βοθρίο στο μέσο τριτημόριο.</a:t>
            </a:r>
          </a:p>
          <a:p>
            <a:pPr marL="0" indent="0">
              <a:buNone/>
            </a:pPr>
            <a:r>
              <a:rPr lang="el-GR" dirty="0"/>
              <a:t>Στο αυχενικό τριτημόριο παρατηρείται μια στρογγυλή προεξοχή της αδαμαντίνης που ονομάζεται </a:t>
            </a:r>
            <a:r>
              <a:rPr lang="el-GR" b="1" dirty="0"/>
              <a:t>υπερώιο </a:t>
            </a:r>
            <a:r>
              <a:rPr lang="el-GR" b="1" dirty="0" smtClean="0"/>
              <a:t>έπαρμα</a:t>
            </a:r>
            <a:r>
              <a:rPr lang="el-GR" b="1" dirty="0"/>
              <a:t> </a:t>
            </a:r>
            <a:r>
              <a:rPr lang="el-GR" b="1" dirty="0" smtClean="0"/>
              <a:t>(φύμα).</a:t>
            </a:r>
            <a:endParaRPr lang="el-GR" dirty="0"/>
          </a:p>
          <a:p>
            <a:pPr marL="0" indent="0">
              <a:buNone/>
            </a:pPr>
            <a:r>
              <a:rPr lang="el-GR" dirty="0"/>
              <a:t>Η αυχενική γραμμή αποτελεί και εδώ τμήμα περιφέρειας κύκλου με το κυρτό προς τη ρίζα.</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pic>
        <p:nvPicPr>
          <p:cNvPr id="5" name="Εικόνα 4"/>
          <p:cNvPicPr>
            <a:picLocks noChangeAspect="1"/>
          </p:cNvPicPr>
          <p:nvPr/>
        </p:nvPicPr>
        <p:blipFill rotWithShape="1">
          <a:blip r:embed="rId3" cstate="screen">
            <a:extLst>
              <a:ext uri="{28A0092B-C50C-407E-A947-70E740481C1C}">
                <a14:useLocalDpi xmlns:a14="http://schemas.microsoft.com/office/drawing/2010/main"/>
              </a:ext>
            </a:extLst>
          </a:blip>
          <a:srcRect t="6977"/>
          <a:stretch/>
        </p:blipFill>
        <p:spPr>
          <a:xfrm rot="10800000">
            <a:off x="5508104" y="1700808"/>
            <a:ext cx="2808312" cy="3672408"/>
          </a:xfrm>
          <a:prstGeom prst="rect">
            <a:avLst/>
          </a:prstGeom>
        </p:spPr>
      </p:pic>
    </p:spTree>
    <p:extLst>
      <p:ext uri="{BB962C8B-B14F-4D97-AF65-F5344CB8AC3E}">
        <p14:creationId xmlns:p14="http://schemas.microsoft.com/office/powerpoint/2010/main" val="3243714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908720"/>
          </a:xfrm>
        </p:spPr>
        <p:txBody>
          <a:bodyPr/>
          <a:lstStyle/>
          <a:p>
            <a:r>
              <a:rPr lang="el-GR" dirty="0" smtClean="0"/>
              <a:t>Υπερώια επιφάνεια </a:t>
            </a:r>
            <a:r>
              <a:rPr lang="el-GR" sz="3200" b="0" dirty="0" smtClean="0"/>
              <a:t>3/3</a:t>
            </a:r>
            <a:endParaRPr lang="el-GR" sz="3200" b="0" dirty="0"/>
          </a:p>
        </p:txBody>
      </p:sp>
      <p:sp>
        <p:nvSpPr>
          <p:cNvPr id="3" name="Content Placeholder 2"/>
          <p:cNvSpPr>
            <a:spLocks noGrp="1"/>
          </p:cNvSpPr>
          <p:nvPr>
            <p:ph idx="1"/>
          </p:nvPr>
        </p:nvSpPr>
        <p:spPr>
          <a:xfrm>
            <a:off x="457200" y="737319"/>
            <a:ext cx="5410944" cy="5984155"/>
          </a:xfrm>
        </p:spPr>
        <p:txBody>
          <a:bodyPr>
            <a:normAutofit lnSpcReduction="10000"/>
          </a:bodyPr>
          <a:lstStyle/>
          <a:p>
            <a:pPr marL="0" indent="0">
              <a:buNone/>
            </a:pPr>
            <a:r>
              <a:rPr lang="el-GR" dirty="0"/>
              <a:t>Στο όριο </a:t>
            </a:r>
            <a:r>
              <a:rPr lang="el-GR" dirty="0" smtClean="0"/>
              <a:t>εγγύς - </a:t>
            </a:r>
            <a:r>
              <a:rPr lang="el-GR" dirty="0"/>
              <a:t>υπερώιας και </a:t>
            </a:r>
            <a:r>
              <a:rPr lang="el-GR" dirty="0" smtClean="0"/>
              <a:t>άπω - υπερώιας </a:t>
            </a:r>
            <a:r>
              <a:rPr lang="el-GR" dirty="0"/>
              <a:t>επιφάνειας, παρατηρούνται δύο γραμμοειδείς προεξοχές της αδαμαντίνης που ονομάζονται </a:t>
            </a:r>
            <a:r>
              <a:rPr lang="el-GR" b="1" dirty="0"/>
              <a:t>όμορες οριακές ακρολοφίες</a:t>
            </a:r>
            <a:r>
              <a:rPr lang="el-GR" dirty="0"/>
              <a:t>. </a:t>
            </a:r>
            <a:endParaRPr lang="el-GR" dirty="0" smtClean="0"/>
          </a:p>
          <a:p>
            <a:pPr marL="0" indent="0">
              <a:buNone/>
            </a:pPr>
            <a:r>
              <a:rPr lang="el-GR" dirty="0" smtClean="0"/>
              <a:t>Είναι </a:t>
            </a:r>
            <a:r>
              <a:rPr lang="el-GR" dirty="0"/>
              <a:t>η </a:t>
            </a:r>
            <a:r>
              <a:rPr lang="el-GR" b="1" dirty="0"/>
              <a:t>εγγύς-όμορη οριακή </a:t>
            </a:r>
            <a:r>
              <a:rPr lang="el-GR" dirty="0"/>
              <a:t>και η </a:t>
            </a:r>
            <a:r>
              <a:rPr lang="el-GR" b="1" dirty="0"/>
              <a:t>άπω-όμορη οριακή ακρολοφία</a:t>
            </a:r>
            <a:r>
              <a:rPr lang="el-GR" dirty="0"/>
              <a:t> αντίστοιχα. Αυτές ξεκινούν από τις κοπτικές γωνίες</a:t>
            </a:r>
            <a:r>
              <a:rPr lang="el-GR" i="1" dirty="0"/>
              <a:t> </a:t>
            </a:r>
            <a:r>
              <a:rPr lang="el-GR" dirty="0"/>
              <a:t>αποτελώντας συνέχεια του υπερώιου ορίου του κοπτικού χείλους και καταλήγουν στο υπερώιο φύμα.</a:t>
            </a:r>
          </a:p>
          <a:p>
            <a:pPr marL="0" indent="0">
              <a:buNone/>
            </a:pPr>
            <a:r>
              <a:rPr lang="el-GR" dirty="0"/>
              <a:t>Εκτός από τον τύπο αυτό της γλωσσικής επιφάνειας, ο κεντρικός τομέας εμφανίζει και άλλους τύπους, οι οποίοι περιγράφονται στις παραλλαγές.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pic>
        <p:nvPicPr>
          <p:cNvPr id="6" name="Εικόνα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35263" y="745026"/>
            <a:ext cx="2520280" cy="5256584"/>
          </a:xfrm>
          <a:prstGeom prst="rect">
            <a:avLst/>
          </a:prstGeom>
        </p:spPr>
      </p:pic>
    </p:spTree>
    <p:extLst>
      <p:ext uri="{BB962C8B-B14F-4D97-AF65-F5344CB8AC3E}">
        <p14:creationId xmlns:p14="http://schemas.microsoft.com/office/powerpoint/2010/main" val="1160385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Παραλλαγές (τύποι) της υπερώιας επιφάνειας του μόνιμου κεντρικού τομέα άνω γνάθου </a:t>
            </a:r>
            <a:r>
              <a:rPr lang="el-GR" sz="3100" b="0" dirty="0" smtClean="0"/>
              <a:t>1/6</a:t>
            </a:r>
            <a:endParaRPr lang="el-GR" sz="3100" b="0" dirty="0"/>
          </a:p>
        </p:txBody>
      </p:sp>
      <p:sp>
        <p:nvSpPr>
          <p:cNvPr id="3" name="Content Placeholder 2"/>
          <p:cNvSpPr>
            <a:spLocks noGrp="1"/>
          </p:cNvSpPr>
          <p:nvPr>
            <p:ph idx="1"/>
          </p:nvPr>
        </p:nvSpPr>
        <p:spPr>
          <a:xfrm>
            <a:off x="754275" y="2348880"/>
            <a:ext cx="3970784" cy="3096344"/>
          </a:xfrm>
        </p:spPr>
        <p:txBody>
          <a:bodyPr>
            <a:normAutofit/>
          </a:bodyPr>
          <a:lstStyle/>
          <a:p>
            <a:pPr marL="0" indent="0">
              <a:buNone/>
            </a:pPr>
            <a:r>
              <a:rPr lang="el-GR" b="1" dirty="0" smtClean="0"/>
              <a:t>Τύπος </a:t>
            </a:r>
            <a:r>
              <a:rPr lang="el-GR" b="1" dirty="0"/>
              <a:t>1.</a:t>
            </a:r>
            <a:r>
              <a:rPr lang="el-GR" dirty="0"/>
              <a:t> Κοίλη γλωσσική επιφάνεια με υπερώιο φύμα ή έπαρμα</a:t>
            </a:r>
            <a:r>
              <a:rPr lang="el-GR" dirty="0" smtClean="0"/>
              <a:t>. (</a:t>
            </a:r>
            <a:r>
              <a:rPr lang="el-GR" dirty="0"/>
              <a:t>τύπος του </a:t>
            </a:r>
            <a:r>
              <a:rPr lang="el-GR" dirty="0" smtClean="0"/>
              <a:t>Black)</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
        <p:nvSpPr>
          <p:cNvPr id="8" name="TextBox 7"/>
          <p:cNvSpPr txBox="1"/>
          <p:nvPr/>
        </p:nvSpPr>
        <p:spPr>
          <a:xfrm>
            <a:off x="2843808" y="4653136"/>
            <a:ext cx="184731" cy="369332"/>
          </a:xfrm>
          <a:prstGeom prst="rect">
            <a:avLst/>
          </a:prstGeom>
          <a:noFill/>
        </p:spPr>
        <p:txBody>
          <a:bodyPr wrap="none" rtlCol="0">
            <a:spAutoFit/>
          </a:bodyPr>
          <a:lstStyle/>
          <a:p>
            <a:endParaRPr lang="el-GR" dirty="0">
              <a:solidFill>
                <a:prstClr val="black"/>
              </a:solidFill>
            </a:endParaRPr>
          </a:p>
        </p:txBody>
      </p:sp>
      <p:pic>
        <p:nvPicPr>
          <p:cNvPr id="14" name="Εικόνα 13"/>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5508104" y="1556792"/>
            <a:ext cx="2120482" cy="4799558"/>
          </a:xfrm>
          <a:prstGeom prst="rect">
            <a:avLst/>
          </a:prstGeom>
        </p:spPr>
      </p:pic>
    </p:spTree>
    <p:extLst>
      <p:ext uri="{BB962C8B-B14F-4D97-AF65-F5344CB8AC3E}">
        <p14:creationId xmlns:p14="http://schemas.microsoft.com/office/powerpoint/2010/main" val="2527352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Παραλλαγές (τύποι) της υπερώιας επιφάνειας του μόνιμου κεντρικού τομέα άνω γνάθου </a:t>
            </a:r>
            <a:r>
              <a:rPr lang="el-GR" sz="3100" b="0" dirty="0" smtClean="0"/>
              <a:t>2/6</a:t>
            </a:r>
            <a:endParaRPr lang="el-GR" sz="3100" b="0" dirty="0"/>
          </a:p>
        </p:txBody>
      </p:sp>
      <p:sp>
        <p:nvSpPr>
          <p:cNvPr id="3" name="Content Placeholder 2"/>
          <p:cNvSpPr>
            <a:spLocks noGrp="1"/>
          </p:cNvSpPr>
          <p:nvPr>
            <p:ph idx="1"/>
          </p:nvPr>
        </p:nvSpPr>
        <p:spPr>
          <a:xfrm>
            <a:off x="491208" y="2060848"/>
            <a:ext cx="3682752" cy="3096344"/>
          </a:xfrm>
        </p:spPr>
        <p:txBody>
          <a:bodyPr>
            <a:normAutofit/>
          </a:bodyPr>
          <a:lstStyle/>
          <a:p>
            <a:pPr marL="0" indent="0">
              <a:buNone/>
            </a:pPr>
            <a:r>
              <a:rPr lang="el-GR" b="1" dirty="0" smtClean="0"/>
              <a:t>Τύπος </a:t>
            </a:r>
            <a:r>
              <a:rPr lang="el-GR" b="1" dirty="0"/>
              <a:t>2. </a:t>
            </a:r>
            <a:r>
              <a:rPr lang="el-GR" dirty="0"/>
              <a:t>Οξεία προέκταση του υπερώιου επάρματος προς το κοπτικό χείλος και διαχωρισμός της υπερώιας </a:t>
            </a:r>
            <a:r>
              <a:rPr lang="el-GR" dirty="0" smtClean="0"/>
              <a:t>κοίλανσης </a:t>
            </a:r>
            <a:r>
              <a:rPr lang="el-GR" dirty="0"/>
              <a:t>σε δύο μέρη.</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
        <p:nvSpPr>
          <p:cNvPr id="8" name="TextBox 7"/>
          <p:cNvSpPr txBox="1"/>
          <p:nvPr/>
        </p:nvSpPr>
        <p:spPr>
          <a:xfrm>
            <a:off x="2843808" y="4653136"/>
            <a:ext cx="184731" cy="369332"/>
          </a:xfrm>
          <a:prstGeom prst="rect">
            <a:avLst/>
          </a:prstGeom>
          <a:noFill/>
        </p:spPr>
        <p:txBody>
          <a:bodyPr wrap="none" rtlCol="0">
            <a:spAutoFit/>
          </a:bodyPr>
          <a:lstStyle/>
          <a:p>
            <a:endParaRPr lang="el-GR" dirty="0">
              <a:solidFill>
                <a:prstClr val="black"/>
              </a:solidFill>
            </a:endParaRPr>
          </a:p>
        </p:txBody>
      </p:sp>
      <p:pic>
        <p:nvPicPr>
          <p:cNvPr id="10" name="Εικόνα 9"/>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5482444" y="1514061"/>
            <a:ext cx="2088232" cy="4871566"/>
          </a:xfrm>
          <a:prstGeom prst="rect">
            <a:avLst/>
          </a:prstGeom>
        </p:spPr>
      </p:pic>
    </p:spTree>
    <p:extLst>
      <p:ext uri="{BB962C8B-B14F-4D97-AF65-F5344CB8AC3E}">
        <p14:creationId xmlns:p14="http://schemas.microsoft.com/office/powerpoint/2010/main" val="142195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Παραλλαγές (τύποι) της υπερώιας επιφάνειας του μόνιμου κεντρικού τομέα άνω γνάθου </a:t>
            </a:r>
            <a:r>
              <a:rPr lang="el-GR" sz="3100" b="0" dirty="0" smtClean="0"/>
              <a:t>3/6</a:t>
            </a:r>
            <a:endParaRPr lang="el-GR" sz="3100" b="0" dirty="0"/>
          </a:p>
        </p:txBody>
      </p:sp>
      <p:sp>
        <p:nvSpPr>
          <p:cNvPr id="3" name="Content Placeholder 2"/>
          <p:cNvSpPr>
            <a:spLocks noGrp="1"/>
          </p:cNvSpPr>
          <p:nvPr>
            <p:ph idx="1"/>
          </p:nvPr>
        </p:nvSpPr>
        <p:spPr>
          <a:xfrm>
            <a:off x="437915" y="1749937"/>
            <a:ext cx="3754760" cy="3096344"/>
          </a:xfrm>
        </p:spPr>
        <p:txBody>
          <a:bodyPr>
            <a:normAutofit/>
          </a:bodyPr>
          <a:lstStyle/>
          <a:p>
            <a:pPr marL="0" indent="0">
              <a:buNone/>
            </a:pPr>
            <a:r>
              <a:rPr lang="el-GR" b="1" dirty="0" smtClean="0"/>
              <a:t>Τύπος </a:t>
            </a:r>
            <a:r>
              <a:rPr lang="el-GR" b="1" dirty="0"/>
              <a:t>3. </a:t>
            </a:r>
            <a:r>
              <a:rPr lang="el-GR" dirty="0"/>
              <a:t>Προέκταση του υπερώιου επάρματος προς το κοπτικό χείλος με δύο ανεξάρτητες ακρολοφίες και διαχωρισμός της υπερώιας κοίλανσης σε τρία μέρη.</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
        <p:nvSpPr>
          <p:cNvPr id="8" name="TextBox 7"/>
          <p:cNvSpPr txBox="1"/>
          <p:nvPr/>
        </p:nvSpPr>
        <p:spPr>
          <a:xfrm>
            <a:off x="2843808" y="4653136"/>
            <a:ext cx="184731" cy="369332"/>
          </a:xfrm>
          <a:prstGeom prst="rect">
            <a:avLst/>
          </a:prstGeom>
          <a:noFill/>
        </p:spPr>
        <p:txBody>
          <a:bodyPr wrap="none" rtlCol="0">
            <a:spAutoFit/>
          </a:bodyPr>
          <a:lstStyle/>
          <a:p>
            <a:endParaRPr lang="el-GR" dirty="0">
              <a:solidFill>
                <a:prstClr val="black"/>
              </a:solidFill>
            </a:endParaRPr>
          </a:p>
        </p:txBody>
      </p:sp>
      <p:pic>
        <p:nvPicPr>
          <p:cNvPr id="7" name="Εικόνα 6"/>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5105685" y="1282328"/>
            <a:ext cx="2418643" cy="4871635"/>
          </a:xfrm>
          <a:prstGeom prst="rect">
            <a:avLst/>
          </a:prstGeom>
        </p:spPr>
      </p:pic>
    </p:spTree>
    <p:extLst>
      <p:ext uri="{BB962C8B-B14F-4D97-AF65-F5344CB8AC3E}">
        <p14:creationId xmlns:p14="http://schemas.microsoft.com/office/powerpoint/2010/main" val="409332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Παραλλαγές (τύποι) της υπερώιας επιφάνειας του μόνιμου κεντρικού τομέα άνω </a:t>
            </a:r>
            <a:r>
              <a:rPr lang="el-GR" dirty="0" smtClean="0"/>
              <a:t>γνάθου </a:t>
            </a:r>
            <a:r>
              <a:rPr lang="el-GR" sz="3100" b="0" dirty="0" smtClean="0"/>
              <a:t>4/6</a:t>
            </a:r>
            <a:endParaRPr lang="el-GR" sz="3100" b="0" dirty="0"/>
          </a:p>
        </p:txBody>
      </p:sp>
      <p:sp>
        <p:nvSpPr>
          <p:cNvPr id="3" name="Content Placeholder 2"/>
          <p:cNvSpPr>
            <a:spLocks noGrp="1"/>
          </p:cNvSpPr>
          <p:nvPr>
            <p:ph idx="1"/>
          </p:nvPr>
        </p:nvSpPr>
        <p:spPr>
          <a:xfrm>
            <a:off x="395536" y="2060848"/>
            <a:ext cx="4186808" cy="1800200"/>
          </a:xfrm>
        </p:spPr>
        <p:txBody>
          <a:bodyPr/>
          <a:lstStyle/>
          <a:p>
            <a:pPr marL="0" indent="0">
              <a:buNone/>
            </a:pPr>
            <a:r>
              <a:rPr lang="el-GR" b="1" dirty="0"/>
              <a:t>Τύπος 4.</a:t>
            </a:r>
            <a:r>
              <a:rPr lang="el-GR" dirty="0"/>
              <a:t> Έντονα σχηματισμένες οριακές ακρολοφίες και </a:t>
            </a:r>
            <a:r>
              <a:rPr lang="el-GR" dirty="0" smtClean="0"/>
              <a:t>τρεις αυχενικές </a:t>
            </a:r>
            <a:r>
              <a:rPr lang="el-GR" dirty="0"/>
              <a:t>επάρσεις.</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pic>
        <p:nvPicPr>
          <p:cNvPr id="9" name="Εικόνα 8"/>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5220072" y="1025352"/>
            <a:ext cx="2376264" cy="5258990"/>
          </a:xfrm>
          <a:prstGeom prst="rect">
            <a:avLst/>
          </a:prstGeom>
        </p:spPr>
      </p:pic>
    </p:spTree>
    <p:extLst>
      <p:ext uri="{BB962C8B-B14F-4D97-AF65-F5344CB8AC3E}">
        <p14:creationId xmlns:p14="http://schemas.microsoft.com/office/powerpoint/2010/main" val="733478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solidFill>
                  <a:srgbClr val="004A82"/>
                </a:solidFill>
              </a:rPr>
              <a:t>Ειδική μορφολογία δοντιών </a:t>
            </a:r>
            <a:br>
              <a:rPr lang="el-GR" dirty="0" smtClean="0">
                <a:solidFill>
                  <a:srgbClr val="004A82"/>
                </a:solidFill>
              </a:rPr>
            </a:br>
            <a:r>
              <a:rPr lang="el-GR" dirty="0" smtClean="0">
                <a:solidFill>
                  <a:srgbClr val="004A82"/>
                </a:solidFill>
              </a:rPr>
              <a:t>άνω γνάθου</a:t>
            </a:r>
            <a:endParaRPr lang="el-GR" dirty="0">
              <a:solidFill>
                <a:srgbClr val="004A82"/>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1331681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Παραλλαγές (τύποι) της υπερώιας επιφάνειας του μόνιμου κεντρικού τομέα άνω </a:t>
            </a:r>
            <a:r>
              <a:rPr lang="el-GR" dirty="0" smtClean="0"/>
              <a:t>γνάθου </a:t>
            </a:r>
            <a:r>
              <a:rPr lang="el-GR" sz="3100" b="0" dirty="0" smtClean="0"/>
              <a:t>5/6</a:t>
            </a:r>
            <a:endParaRPr lang="el-GR" sz="3100" b="0" dirty="0"/>
          </a:p>
        </p:txBody>
      </p:sp>
      <p:sp>
        <p:nvSpPr>
          <p:cNvPr id="3" name="Content Placeholder 2"/>
          <p:cNvSpPr>
            <a:spLocks noGrp="1"/>
          </p:cNvSpPr>
          <p:nvPr>
            <p:ph idx="1"/>
          </p:nvPr>
        </p:nvSpPr>
        <p:spPr>
          <a:xfrm>
            <a:off x="827584" y="2348880"/>
            <a:ext cx="3754760" cy="2376264"/>
          </a:xfrm>
        </p:spPr>
        <p:txBody>
          <a:bodyPr>
            <a:normAutofit lnSpcReduction="10000"/>
          </a:bodyPr>
          <a:lstStyle/>
          <a:p>
            <a:pPr marL="0" indent="0">
              <a:buNone/>
            </a:pPr>
            <a:r>
              <a:rPr lang="el-GR" b="1" dirty="0" smtClean="0"/>
              <a:t>Τύπος </a:t>
            </a:r>
            <a:r>
              <a:rPr lang="el-GR" b="1" dirty="0"/>
              <a:t>5.</a:t>
            </a:r>
            <a:r>
              <a:rPr lang="el-GR" dirty="0"/>
              <a:t> Έντονα σχηματισμένες οριακές ακρολοφίες και ύπαρξη βαθιάς σχισμής στην περιοχή του υπερώιου επάρματος.</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pic>
        <p:nvPicPr>
          <p:cNvPr id="9" name="Εικόνα 8"/>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5220072" y="1340768"/>
            <a:ext cx="2088232" cy="5112568"/>
          </a:xfrm>
          <a:prstGeom prst="rect">
            <a:avLst/>
          </a:prstGeom>
        </p:spPr>
      </p:pic>
    </p:spTree>
    <p:extLst>
      <p:ext uri="{BB962C8B-B14F-4D97-AF65-F5344CB8AC3E}">
        <p14:creationId xmlns:p14="http://schemas.microsoft.com/office/powerpoint/2010/main" val="342039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solidFill>
                  <a:srgbClr val="004A82"/>
                </a:solidFill>
              </a:rPr>
              <a:t>Παραλλαγές (τύποι) της υπερώιας επιφάνειας του μόνιμου κεντρικού τομέα άνω γνάθου </a:t>
            </a:r>
            <a:r>
              <a:rPr lang="el-GR" sz="2800" b="0" dirty="0" smtClean="0">
                <a:solidFill>
                  <a:srgbClr val="004A82"/>
                </a:solidFill>
              </a:rPr>
              <a:t>6/6</a:t>
            </a:r>
            <a:endParaRPr lang="el-GR" sz="2800" b="0" dirty="0">
              <a:solidFill>
                <a:srgbClr val="004A82"/>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pic>
        <p:nvPicPr>
          <p:cNvPr id="4" name="Εικόνα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495" y="1279100"/>
            <a:ext cx="2034214" cy="4804064"/>
          </a:xfrm>
          <a:prstGeom prst="rect">
            <a:avLst/>
          </a:prstGeom>
        </p:spPr>
      </p:pic>
      <p:pic>
        <p:nvPicPr>
          <p:cNvPr id="5" name="Εικόνα 4"/>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1952282" y="1275781"/>
            <a:ext cx="1773851" cy="4536504"/>
          </a:xfrm>
          <a:prstGeom prst="rect">
            <a:avLst/>
          </a:prstGeom>
        </p:spPr>
      </p:pic>
      <p:pic>
        <p:nvPicPr>
          <p:cNvPr id="7" name="Εικόνα 6"/>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5386918" y="1066780"/>
            <a:ext cx="1930577" cy="4779418"/>
          </a:xfrm>
          <a:prstGeom prst="rect">
            <a:avLst/>
          </a:prstGeom>
        </p:spPr>
      </p:pic>
      <p:pic>
        <p:nvPicPr>
          <p:cNvPr id="8" name="Εικόνα 7"/>
          <p:cNvPicPr>
            <a:picLocks noChangeAspect="1"/>
          </p:cNvPicPr>
          <p:nvPr/>
        </p:nvPicPr>
        <p:blipFill>
          <a:blip r:embed="rId5">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7212406" y="979235"/>
            <a:ext cx="1942157" cy="4954507"/>
          </a:xfrm>
          <a:prstGeom prst="rect">
            <a:avLst/>
          </a:prstGeom>
        </p:spPr>
      </p:pic>
      <p:sp>
        <p:nvSpPr>
          <p:cNvPr id="9" name="TextBox 8"/>
          <p:cNvSpPr txBox="1"/>
          <p:nvPr/>
        </p:nvSpPr>
        <p:spPr>
          <a:xfrm>
            <a:off x="467544" y="5933742"/>
            <a:ext cx="864096" cy="369332"/>
          </a:xfrm>
          <a:prstGeom prst="rect">
            <a:avLst/>
          </a:prstGeom>
          <a:noFill/>
        </p:spPr>
        <p:txBody>
          <a:bodyPr wrap="square" rtlCol="0">
            <a:spAutoFit/>
          </a:bodyPr>
          <a:lstStyle/>
          <a:p>
            <a:r>
              <a:rPr lang="el-GR" dirty="0" smtClean="0"/>
              <a:t>1</a:t>
            </a:r>
            <a:r>
              <a:rPr lang="el-GR" baseline="30000" dirty="0" smtClean="0"/>
              <a:t>ος</a:t>
            </a:r>
            <a:r>
              <a:rPr lang="el-GR" dirty="0" smtClean="0"/>
              <a:t> </a:t>
            </a:r>
            <a:endParaRPr lang="el-GR" dirty="0"/>
          </a:p>
        </p:txBody>
      </p:sp>
      <p:sp>
        <p:nvSpPr>
          <p:cNvPr id="10" name="TextBox 9"/>
          <p:cNvSpPr txBox="1"/>
          <p:nvPr/>
        </p:nvSpPr>
        <p:spPr>
          <a:xfrm>
            <a:off x="2339752" y="5933742"/>
            <a:ext cx="967513" cy="369332"/>
          </a:xfrm>
          <a:prstGeom prst="rect">
            <a:avLst/>
          </a:prstGeom>
          <a:noFill/>
        </p:spPr>
        <p:txBody>
          <a:bodyPr wrap="square" rtlCol="0">
            <a:spAutoFit/>
          </a:bodyPr>
          <a:lstStyle/>
          <a:p>
            <a:r>
              <a:rPr lang="el-GR" dirty="0" smtClean="0"/>
              <a:t>2</a:t>
            </a:r>
            <a:r>
              <a:rPr lang="el-GR" baseline="30000" dirty="0" smtClean="0"/>
              <a:t>ος</a:t>
            </a:r>
            <a:r>
              <a:rPr lang="el-GR" dirty="0" smtClean="0"/>
              <a:t> </a:t>
            </a:r>
            <a:endParaRPr lang="el-GR" dirty="0"/>
          </a:p>
        </p:txBody>
      </p:sp>
      <p:sp>
        <p:nvSpPr>
          <p:cNvPr id="11" name="TextBox 10"/>
          <p:cNvSpPr txBox="1"/>
          <p:nvPr/>
        </p:nvSpPr>
        <p:spPr>
          <a:xfrm>
            <a:off x="4205778" y="5933742"/>
            <a:ext cx="691731" cy="369332"/>
          </a:xfrm>
          <a:prstGeom prst="rect">
            <a:avLst/>
          </a:prstGeom>
          <a:noFill/>
        </p:spPr>
        <p:txBody>
          <a:bodyPr wrap="square" rtlCol="0">
            <a:spAutoFit/>
          </a:bodyPr>
          <a:lstStyle/>
          <a:p>
            <a:r>
              <a:rPr lang="el-GR" dirty="0" smtClean="0"/>
              <a:t>3</a:t>
            </a:r>
            <a:r>
              <a:rPr lang="el-GR" baseline="30000" dirty="0" smtClean="0"/>
              <a:t>ος</a:t>
            </a:r>
            <a:r>
              <a:rPr lang="el-GR" dirty="0" smtClean="0"/>
              <a:t> </a:t>
            </a:r>
            <a:endParaRPr lang="el-GR" dirty="0"/>
          </a:p>
        </p:txBody>
      </p:sp>
      <p:sp>
        <p:nvSpPr>
          <p:cNvPr id="12" name="TextBox 11"/>
          <p:cNvSpPr txBox="1"/>
          <p:nvPr/>
        </p:nvSpPr>
        <p:spPr>
          <a:xfrm>
            <a:off x="5796023" y="5913906"/>
            <a:ext cx="1080120" cy="369332"/>
          </a:xfrm>
          <a:prstGeom prst="rect">
            <a:avLst/>
          </a:prstGeom>
          <a:noFill/>
        </p:spPr>
        <p:txBody>
          <a:bodyPr wrap="square" rtlCol="0">
            <a:spAutoFit/>
          </a:bodyPr>
          <a:lstStyle/>
          <a:p>
            <a:r>
              <a:rPr lang="el-GR" dirty="0" smtClean="0"/>
              <a:t>4</a:t>
            </a:r>
            <a:r>
              <a:rPr lang="el-GR" baseline="30000" dirty="0" smtClean="0"/>
              <a:t>ος</a:t>
            </a:r>
            <a:r>
              <a:rPr lang="el-GR" dirty="0" smtClean="0"/>
              <a:t> </a:t>
            </a:r>
            <a:endParaRPr lang="el-GR" dirty="0"/>
          </a:p>
        </p:txBody>
      </p:sp>
      <p:sp>
        <p:nvSpPr>
          <p:cNvPr id="13" name="TextBox 12"/>
          <p:cNvSpPr txBox="1"/>
          <p:nvPr/>
        </p:nvSpPr>
        <p:spPr>
          <a:xfrm>
            <a:off x="7620000" y="5916608"/>
            <a:ext cx="912440" cy="369332"/>
          </a:xfrm>
          <a:prstGeom prst="rect">
            <a:avLst/>
          </a:prstGeom>
          <a:noFill/>
        </p:spPr>
        <p:txBody>
          <a:bodyPr wrap="square" rtlCol="0">
            <a:spAutoFit/>
          </a:bodyPr>
          <a:lstStyle/>
          <a:p>
            <a:r>
              <a:rPr lang="el-GR" dirty="0" smtClean="0"/>
              <a:t>5</a:t>
            </a:r>
            <a:r>
              <a:rPr lang="el-GR" baseline="30000" dirty="0" smtClean="0"/>
              <a:t>ος</a:t>
            </a:r>
            <a:r>
              <a:rPr lang="el-GR" dirty="0" smtClean="0"/>
              <a:t> </a:t>
            </a:r>
            <a:endParaRPr lang="el-GR" dirty="0"/>
          </a:p>
        </p:txBody>
      </p:sp>
      <p:pic>
        <p:nvPicPr>
          <p:cNvPr id="14" name="Εικόνα 13"/>
          <p:cNvPicPr>
            <a:picLocks noChangeAspect="1"/>
          </p:cNvPicPr>
          <p:nvPr/>
        </p:nvPicPr>
        <p:blipFill>
          <a:blip r:embed="rId6">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3549850" y="1275781"/>
            <a:ext cx="2246173" cy="4457475"/>
          </a:xfrm>
          <a:prstGeom prst="rect">
            <a:avLst/>
          </a:prstGeom>
        </p:spPr>
      </p:pic>
    </p:spTree>
    <p:extLst>
      <p:ext uri="{BB962C8B-B14F-4D97-AF65-F5344CB8AC3E}">
        <p14:creationId xmlns:p14="http://schemas.microsoft.com/office/powerpoint/2010/main" val="3803731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Εγγύς επιφάνεια </a:t>
            </a:r>
            <a:r>
              <a:rPr lang="el-GR" sz="3200" b="0" dirty="0" smtClean="0"/>
              <a:t>1/3</a:t>
            </a:r>
            <a:endParaRPr lang="el-GR" sz="3200" b="0" dirty="0"/>
          </a:p>
        </p:txBody>
      </p:sp>
      <p:sp>
        <p:nvSpPr>
          <p:cNvPr id="3" name="Content Placeholder 2"/>
          <p:cNvSpPr>
            <a:spLocks noGrp="1"/>
          </p:cNvSpPr>
          <p:nvPr>
            <p:ph idx="1"/>
          </p:nvPr>
        </p:nvSpPr>
        <p:spPr>
          <a:xfrm>
            <a:off x="457200" y="1196752"/>
            <a:ext cx="8229600" cy="1656184"/>
          </a:xfrm>
        </p:spPr>
        <p:txBody>
          <a:bodyPr/>
          <a:lstStyle/>
          <a:p>
            <a:pPr marL="0" indent="0">
              <a:buNone/>
            </a:pPr>
            <a:r>
              <a:rPr lang="el-GR" dirty="0"/>
              <a:t>Η εγγύς επιφάνεια οριοθετείται από το χειλικό, υπερώιο και το αυχενικό όριο. Έχει σχήμα τριγώνου με τη βάση προς τον αυχένα και τη κορυφή προς το κοπτικό χείλος.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03648" y="2564904"/>
            <a:ext cx="2376264" cy="4032448"/>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04048" y="2564904"/>
            <a:ext cx="1728192" cy="4032448"/>
          </a:xfrm>
          <a:prstGeom prst="rect">
            <a:avLst/>
          </a:prstGeom>
        </p:spPr>
      </p:pic>
    </p:spTree>
    <p:extLst>
      <p:ext uri="{BB962C8B-B14F-4D97-AF65-F5344CB8AC3E}">
        <p14:creationId xmlns:p14="http://schemas.microsoft.com/office/powerpoint/2010/main" val="1967298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Εγγύς επιφάνεια </a:t>
            </a:r>
            <a:r>
              <a:rPr lang="el-GR" sz="3200" b="0" dirty="0" smtClean="0"/>
              <a:t>2/3</a:t>
            </a:r>
            <a:endParaRPr lang="el-GR" sz="3200" b="0" dirty="0"/>
          </a:p>
        </p:txBody>
      </p:sp>
      <p:sp>
        <p:nvSpPr>
          <p:cNvPr id="3" name="Content Placeholder 2"/>
          <p:cNvSpPr>
            <a:spLocks noGrp="1"/>
          </p:cNvSpPr>
          <p:nvPr>
            <p:ph idx="1"/>
          </p:nvPr>
        </p:nvSpPr>
        <p:spPr>
          <a:xfrm>
            <a:off x="457200" y="1196752"/>
            <a:ext cx="4474840" cy="5040560"/>
          </a:xfrm>
        </p:spPr>
        <p:txBody>
          <a:bodyPr>
            <a:normAutofit lnSpcReduction="10000"/>
          </a:bodyPr>
          <a:lstStyle/>
          <a:p>
            <a:pPr marL="0" indent="0">
              <a:buNone/>
            </a:pPr>
            <a:r>
              <a:rPr lang="el-GR" dirty="0"/>
              <a:t>Στο κοπτικό και μέσο τριτημόριο είναι κυρτή. Μετά το μέσο τριτημόριο συγκλίνει προς τον επιμήκη άξονα του δοντιού και στο αυχενικό τριτημόριο γίνεται επίπεδη ή κοίλη.</a:t>
            </a:r>
          </a:p>
          <a:p>
            <a:pPr marL="0" indent="0">
              <a:buNone/>
            </a:pPr>
            <a:r>
              <a:rPr lang="el-GR" dirty="0"/>
              <a:t>Το χειλικό όριο της εγγύς επιφάνειας ακολουθεί την κυρτότητα της χειλικής επιφάνειας και γίνεται περισσότερο κυρτό στο αυχενικό τριτημόριο.</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63816" y="1268760"/>
            <a:ext cx="1848544" cy="4536504"/>
          </a:xfrm>
          <a:prstGeom prst="rect">
            <a:avLst/>
          </a:prstGeom>
        </p:spPr>
      </p:pic>
    </p:spTree>
    <p:extLst>
      <p:ext uri="{BB962C8B-B14F-4D97-AF65-F5344CB8AC3E}">
        <p14:creationId xmlns:p14="http://schemas.microsoft.com/office/powerpoint/2010/main" val="2236301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908720"/>
          </a:xfrm>
        </p:spPr>
        <p:txBody>
          <a:bodyPr/>
          <a:lstStyle/>
          <a:p>
            <a:r>
              <a:rPr lang="el-GR" dirty="0" smtClean="0"/>
              <a:t>Εγγύς επιφάνεια </a:t>
            </a:r>
            <a:r>
              <a:rPr lang="el-GR" sz="3200" b="0" dirty="0" smtClean="0"/>
              <a:t>3/3</a:t>
            </a:r>
            <a:endParaRPr lang="el-GR" sz="3200" b="0" dirty="0"/>
          </a:p>
        </p:txBody>
      </p:sp>
      <p:sp>
        <p:nvSpPr>
          <p:cNvPr id="3" name="Content Placeholder 2"/>
          <p:cNvSpPr>
            <a:spLocks noGrp="1"/>
          </p:cNvSpPr>
          <p:nvPr>
            <p:ph idx="1"/>
          </p:nvPr>
        </p:nvSpPr>
        <p:spPr>
          <a:xfrm>
            <a:off x="457200" y="715520"/>
            <a:ext cx="4690864" cy="6142480"/>
          </a:xfrm>
        </p:spPr>
        <p:txBody>
          <a:bodyPr>
            <a:normAutofit fontScale="92500"/>
          </a:bodyPr>
          <a:lstStyle/>
          <a:p>
            <a:pPr marL="0" indent="0">
              <a:buNone/>
            </a:pPr>
            <a:r>
              <a:rPr lang="el-GR" dirty="0" smtClean="0"/>
              <a:t>Το </a:t>
            </a:r>
            <a:r>
              <a:rPr lang="el-GR" dirty="0"/>
              <a:t>υπερώιο όριο, ακολουθεί και αυτό το σχήμα της υπερώιας επιφάνειας, δηλαδή στο κοπτικό και στο μέσο τριτημόριο είναι </a:t>
            </a:r>
            <a:r>
              <a:rPr lang="el-GR" dirty="0" smtClean="0"/>
              <a:t>κοίλο</a:t>
            </a:r>
            <a:r>
              <a:rPr lang="el-GR" dirty="0"/>
              <a:t>. Στο αυχενικό τριτημόριο ακολουθεί την κυρτότητα του υπερώιου φύματος και στη συνέχεια συγκλίνει προς τον αυχένα.</a:t>
            </a:r>
          </a:p>
          <a:p>
            <a:pPr marL="0" indent="0">
              <a:buNone/>
            </a:pPr>
            <a:r>
              <a:rPr lang="el-GR" dirty="0"/>
              <a:t>Χειλικά και υπερώια στο σημείο που το αυχενικό τριτημόριο μεταπίπτει στο μέσο, ξεχωρίζουν οι κορυφές της κυρτότητας των επιφανειών αυτών και στα σημεία αυτά το δόντι παρουσιάζει τη μεγαλύτερη χειλεο-υπερώια διάσταση.</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84478" y="980728"/>
            <a:ext cx="2043906" cy="4824536"/>
          </a:xfrm>
          <a:prstGeom prst="rect">
            <a:avLst/>
          </a:prstGeom>
        </p:spPr>
      </p:pic>
    </p:spTree>
    <p:extLst>
      <p:ext uri="{BB962C8B-B14F-4D97-AF65-F5344CB8AC3E}">
        <p14:creationId xmlns:p14="http://schemas.microsoft.com/office/powerpoint/2010/main" val="2891314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163" y="-99392"/>
            <a:ext cx="8229600" cy="908720"/>
          </a:xfrm>
        </p:spPr>
        <p:txBody>
          <a:bodyPr/>
          <a:lstStyle/>
          <a:p>
            <a:r>
              <a:rPr lang="el-GR" dirty="0" smtClean="0"/>
              <a:t>Άπω επιφάνεια</a:t>
            </a:r>
            <a:endParaRPr lang="el-GR" dirty="0"/>
          </a:p>
        </p:txBody>
      </p:sp>
      <p:sp>
        <p:nvSpPr>
          <p:cNvPr id="3" name="Content Placeholder 2"/>
          <p:cNvSpPr>
            <a:spLocks noGrp="1"/>
          </p:cNvSpPr>
          <p:nvPr>
            <p:ph idx="1"/>
          </p:nvPr>
        </p:nvSpPr>
        <p:spPr>
          <a:xfrm>
            <a:off x="457200" y="813006"/>
            <a:ext cx="8229600" cy="2232248"/>
          </a:xfrm>
        </p:spPr>
        <p:txBody>
          <a:bodyPr/>
          <a:lstStyle/>
          <a:p>
            <a:pPr marL="0" indent="0">
              <a:buNone/>
            </a:pPr>
            <a:r>
              <a:rPr lang="el-GR" dirty="0"/>
              <a:t>Είναι παρόμοια με την εγγύς επιφάνεια, αλλά είναι περισσότερο κυρτή από εκείνη προς χειλεογλωσσική και αυχενοκοπτική κατεύθυνση. Αυτή συγκλίνει στο αυχενικό τριτημόριο περισσότερο προς τον επιμήκη άξονα και στον αυχένα γίνεται υπόκοιλη.</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11760" y="2487811"/>
            <a:ext cx="2232248" cy="4370189"/>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62303" y="2564904"/>
            <a:ext cx="1728192" cy="4156570"/>
          </a:xfrm>
          <a:prstGeom prst="rect">
            <a:avLst/>
          </a:prstGeom>
        </p:spPr>
      </p:pic>
    </p:spTree>
    <p:extLst>
      <p:ext uri="{BB962C8B-B14F-4D97-AF65-F5344CB8AC3E}">
        <p14:creationId xmlns:p14="http://schemas.microsoft.com/office/powerpoint/2010/main" val="3696020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268" y="-123539"/>
            <a:ext cx="8229600" cy="908720"/>
          </a:xfrm>
        </p:spPr>
        <p:txBody>
          <a:bodyPr/>
          <a:lstStyle/>
          <a:p>
            <a:r>
              <a:rPr lang="el-GR" dirty="0" smtClean="0"/>
              <a:t>Αυχενική γραμμή</a:t>
            </a:r>
            <a:endParaRPr lang="el-GR" dirty="0"/>
          </a:p>
        </p:txBody>
      </p:sp>
      <p:sp>
        <p:nvSpPr>
          <p:cNvPr id="3" name="Content Placeholder 2"/>
          <p:cNvSpPr>
            <a:spLocks noGrp="1"/>
          </p:cNvSpPr>
          <p:nvPr>
            <p:ph idx="1"/>
          </p:nvPr>
        </p:nvSpPr>
        <p:spPr>
          <a:xfrm>
            <a:off x="439268" y="592718"/>
            <a:ext cx="8229600" cy="5040560"/>
          </a:xfrm>
        </p:spPr>
        <p:txBody>
          <a:bodyPr/>
          <a:lstStyle/>
          <a:p>
            <a:pPr marL="0" indent="0">
              <a:buNone/>
            </a:pPr>
            <a:r>
              <a:rPr lang="el-GR" dirty="0"/>
              <a:t>Αποτελεί μέρος περιφέρειας κύκλου και στη χειλική και υπερώια επιφάνεια είναι κυρτή, με το κυρτό προς τη ρίζα, ενώ στις όμορες επιφάνειες το κυρτό είναι προς το κοπτικό χείλος και φθάνει σχεδόν μέχρι το όριο αυχενικού και μέσου </a:t>
            </a:r>
            <a:r>
              <a:rPr lang="el-GR" dirty="0" smtClean="0"/>
              <a:t>τριτημορίου.</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pic>
        <p:nvPicPr>
          <p:cNvPr id="6" name="Εικόνα 5"/>
          <p:cNvPicPr>
            <a:picLocks noChangeAspect="1"/>
          </p:cNvPicPr>
          <p:nvPr/>
        </p:nvPicPr>
        <p:blipFill>
          <a:blip r:embed="rId3">
            <a:grayscl/>
            <a:extLst>
              <a:ext uri="{28A0092B-C50C-407E-A947-70E740481C1C}">
                <a14:useLocalDpi xmlns:a14="http://schemas.microsoft.com/office/drawing/2010/main"/>
              </a:ext>
            </a:extLst>
          </a:blip>
          <a:stretch>
            <a:fillRect/>
          </a:stretch>
        </p:blipFill>
        <p:spPr>
          <a:xfrm>
            <a:off x="2555776" y="2518549"/>
            <a:ext cx="1944216" cy="4272905"/>
          </a:xfrm>
          <a:prstGeom prst="rect">
            <a:avLst/>
          </a:prstGeom>
        </p:spPr>
      </p:pic>
      <p:pic>
        <p:nvPicPr>
          <p:cNvPr id="7" name="Εικόνα 6"/>
          <p:cNvPicPr>
            <a:picLocks noChangeAspect="1"/>
          </p:cNvPicPr>
          <p:nvPr/>
        </p:nvPicPr>
        <p:blipFill>
          <a:blip r:embed="rId4"/>
          <a:stretch>
            <a:fillRect/>
          </a:stretch>
        </p:blipFill>
        <p:spPr>
          <a:xfrm>
            <a:off x="684142" y="2518549"/>
            <a:ext cx="1871634" cy="4249280"/>
          </a:xfrm>
          <a:prstGeom prst="rect">
            <a:avLst/>
          </a:prstGeom>
        </p:spPr>
      </p:pic>
      <p:pic>
        <p:nvPicPr>
          <p:cNvPr id="10" name="Εικόνα 9"/>
          <p:cNvPicPr>
            <a:picLocks noChangeAspect="1"/>
          </p:cNvPicPr>
          <p:nvPr/>
        </p:nvPicPr>
        <p:blipFill>
          <a:blip r:embed="rId5">
            <a:grayscl/>
            <a:extLst>
              <a:ext uri="{28A0092B-C50C-407E-A947-70E740481C1C}">
                <a14:useLocalDpi xmlns:a14="http://schemas.microsoft.com/office/drawing/2010/main"/>
              </a:ext>
            </a:extLst>
          </a:blip>
          <a:stretch>
            <a:fillRect/>
          </a:stretch>
        </p:blipFill>
        <p:spPr>
          <a:xfrm>
            <a:off x="4704656" y="2231325"/>
            <a:ext cx="1848544" cy="4536504"/>
          </a:xfrm>
          <a:prstGeom prst="rect">
            <a:avLst/>
          </a:prstGeom>
        </p:spPr>
      </p:pic>
      <p:pic>
        <p:nvPicPr>
          <p:cNvPr id="11" name="Εικόνα 10"/>
          <p:cNvPicPr>
            <a:picLocks noChangeAspect="1"/>
          </p:cNvPicPr>
          <p:nvPr/>
        </p:nvPicPr>
        <p:blipFill>
          <a:blip r:embed="rId6">
            <a:grayscl/>
            <a:extLst>
              <a:ext uri="{28A0092B-C50C-407E-A947-70E740481C1C}">
                <a14:useLocalDpi xmlns:a14="http://schemas.microsoft.com/office/drawing/2010/main"/>
              </a:ext>
            </a:extLst>
          </a:blip>
          <a:stretch>
            <a:fillRect/>
          </a:stretch>
        </p:blipFill>
        <p:spPr>
          <a:xfrm>
            <a:off x="6486723" y="2442864"/>
            <a:ext cx="1728192" cy="4156570"/>
          </a:xfrm>
          <a:prstGeom prst="rect">
            <a:avLst/>
          </a:prstGeom>
        </p:spPr>
      </p:pic>
    </p:spTree>
    <p:extLst>
      <p:ext uri="{BB962C8B-B14F-4D97-AF65-F5344CB8AC3E}">
        <p14:creationId xmlns:p14="http://schemas.microsoft.com/office/powerpoint/2010/main" val="3943831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Κοπτικό χείλος </a:t>
            </a:r>
            <a:r>
              <a:rPr lang="el-GR" sz="3200" b="0" dirty="0" smtClean="0"/>
              <a:t>1/2</a:t>
            </a:r>
            <a:endParaRPr lang="el-GR" sz="3200" b="0" dirty="0"/>
          </a:p>
        </p:txBody>
      </p:sp>
      <p:sp>
        <p:nvSpPr>
          <p:cNvPr id="3" name="Content Placeholder 2"/>
          <p:cNvSpPr>
            <a:spLocks noGrp="1"/>
          </p:cNvSpPr>
          <p:nvPr>
            <p:ph idx="1"/>
          </p:nvPr>
        </p:nvSpPr>
        <p:spPr>
          <a:xfrm>
            <a:off x="457200" y="908720"/>
            <a:ext cx="8229600" cy="2376264"/>
          </a:xfrm>
        </p:spPr>
        <p:txBody>
          <a:bodyPr/>
          <a:lstStyle/>
          <a:p>
            <a:pPr marL="0" indent="0">
              <a:buNone/>
            </a:pPr>
            <a:r>
              <a:rPr lang="el-GR" dirty="0" smtClean="0"/>
              <a:t>Στα νεαρά </a:t>
            </a:r>
            <a:r>
              <a:rPr lang="el-GR" dirty="0"/>
              <a:t>άτομα και στα νεοανατείλοντα δόντια το κοπτικό χείλος </a:t>
            </a:r>
            <a:r>
              <a:rPr lang="el-GR" dirty="0" smtClean="0"/>
              <a:t>είναι </a:t>
            </a:r>
            <a:r>
              <a:rPr lang="el-GR" dirty="0"/>
              <a:t>οξύ σχηματίζοντας </a:t>
            </a:r>
            <a:r>
              <a:rPr lang="el-GR" dirty="0" smtClean="0"/>
              <a:t>εγγύς-άπω </a:t>
            </a:r>
            <a:r>
              <a:rPr lang="el-GR" dirty="0"/>
              <a:t>ευθεία γραμμή (ακρολοφία). Από την ένωση του κοπτικού χείλους με την εγγύς επιφάνεια σχηματίζεται οξεία ή ορθή γωνία, ενώ από την ένωση του κοπτικού χείλους με την άπω σχηματίζεται αμβλεία γωνία.</a:t>
            </a:r>
          </a:p>
          <a:p>
            <a:pPr marL="0" indent="0">
              <a:buNone/>
            </a:pPr>
            <a:endParaRPr lang="el-GR" dirty="0"/>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pic>
        <p:nvPicPr>
          <p:cNvPr id="8" name="Εικόνα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19672" y="3416032"/>
            <a:ext cx="5688632" cy="3292475"/>
          </a:xfrm>
          <a:prstGeom prst="rect">
            <a:avLst/>
          </a:prstGeom>
        </p:spPr>
      </p:pic>
    </p:spTree>
    <p:extLst>
      <p:ext uri="{BB962C8B-B14F-4D97-AF65-F5344CB8AC3E}">
        <p14:creationId xmlns:p14="http://schemas.microsoft.com/office/powerpoint/2010/main" val="3188276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Κοπτικό χείλος </a:t>
            </a:r>
            <a:r>
              <a:rPr lang="el-GR" sz="3200" b="0" dirty="0" smtClean="0"/>
              <a:t>2/2</a:t>
            </a:r>
            <a:endParaRPr lang="el-GR" sz="3200" b="0" dirty="0"/>
          </a:p>
        </p:txBody>
      </p:sp>
      <p:sp>
        <p:nvSpPr>
          <p:cNvPr id="3" name="Content Placeholder 2"/>
          <p:cNvSpPr>
            <a:spLocks noGrp="1"/>
          </p:cNvSpPr>
          <p:nvPr>
            <p:ph idx="1"/>
          </p:nvPr>
        </p:nvSpPr>
        <p:spPr/>
        <p:txBody>
          <a:bodyPr/>
          <a:lstStyle/>
          <a:p>
            <a:pPr marL="0" indent="0">
              <a:buNone/>
            </a:pPr>
            <a:r>
              <a:rPr lang="el-GR" dirty="0" smtClean="0"/>
              <a:t>Με </a:t>
            </a:r>
            <a:r>
              <a:rPr lang="el-GR" dirty="0"/>
              <a:t>το πέρασμα της ηλικίας, λόγω αποτριβής, το κοπτικό χείλος επιπεδώνεται, σχηματίζοντας δύο όρια (κράσπεδα), ένα χειλικό και ένα υπερώιο.</a:t>
            </a:r>
          </a:p>
          <a:p>
            <a:pPr marL="0" indent="0">
              <a:buNone/>
            </a:pPr>
            <a:endParaRPr lang="el-GR" dirty="0"/>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pic>
        <p:nvPicPr>
          <p:cNvPr id="6" name="Picture 2" descr="http://www.facialpainapnea.com/wp-content/uploads/abrasion.jpg"/>
          <p:cNvPicPr>
            <a:picLocks noChangeAspect="1" noChangeArrowheads="1"/>
          </p:cNvPicPr>
          <p:nvPr/>
        </p:nvPicPr>
        <p:blipFill>
          <a:blip r:embed="rId2"/>
          <a:srcRect/>
          <a:stretch>
            <a:fillRect/>
          </a:stretch>
        </p:blipFill>
        <p:spPr bwMode="auto">
          <a:xfrm>
            <a:off x="584080" y="3429000"/>
            <a:ext cx="3411856" cy="2385444"/>
          </a:xfrm>
          <a:prstGeom prst="rect">
            <a:avLst/>
          </a:prstGeom>
          <a:noFill/>
        </p:spPr>
      </p:pic>
      <p:pic>
        <p:nvPicPr>
          <p:cNvPr id="9" name="Εικόνα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6016" y="3429000"/>
            <a:ext cx="3685036" cy="2385444"/>
          </a:xfrm>
          <a:prstGeom prst="rect">
            <a:avLst/>
          </a:prstGeom>
        </p:spPr>
      </p:pic>
    </p:spTree>
    <p:extLst>
      <p:ext uri="{BB962C8B-B14F-4D97-AF65-F5344CB8AC3E}">
        <p14:creationId xmlns:p14="http://schemas.microsoft.com/office/powerpoint/2010/main" val="16005675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908720"/>
          </a:xfrm>
        </p:spPr>
        <p:txBody>
          <a:bodyPr/>
          <a:lstStyle/>
          <a:p>
            <a:r>
              <a:rPr lang="el-GR" dirty="0" smtClean="0"/>
              <a:t>Ρίζα</a:t>
            </a:r>
            <a:endParaRPr lang="el-GR" dirty="0"/>
          </a:p>
        </p:txBody>
      </p:sp>
      <p:sp>
        <p:nvSpPr>
          <p:cNvPr id="3" name="Content Placeholder 2"/>
          <p:cNvSpPr>
            <a:spLocks noGrp="1"/>
          </p:cNvSpPr>
          <p:nvPr>
            <p:ph idx="1"/>
          </p:nvPr>
        </p:nvSpPr>
        <p:spPr>
          <a:xfrm>
            <a:off x="457200" y="620688"/>
            <a:ext cx="3888432" cy="4968552"/>
          </a:xfrm>
        </p:spPr>
        <p:txBody>
          <a:bodyPr/>
          <a:lstStyle/>
          <a:p>
            <a:pPr marL="0" indent="0">
              <a:buNone/>
            </a:pPr>
            <a:r>
              <a:rPr lang="el-GR" dirty="0"/>
              <a:t>Ο κεντρικός τομέας έχει </a:t>
            </a:r>
            <a:r>
              <a:rPr lang="el-GR" b="1" dirty="0"/>
              <a:t>μία ρίζα ευθεία και κωνική </a:t>
            </a:r>
            <a:r>
              <a:rPr lang="el-GR" dirty="0"/>
              <a:t>με το μεγαλύτερο εύρος προς </a:t>
            </a:r>
            <a:r>
              <a:rPr lang="el-GR" dirty="0" smtClean="0"/>
              <a:t>χειλεο-υπερώια </a:t>
            </a:r>
            <a:r>
              <a:rPr lang="el-GR" dirty="0"/>
              <a:t>κατεύθυνση</a:t>
            </a:r>
            <a:r>
              <a:rPr lang="el-GR" dirty="0" smtClean="0"/>
              <a:t>. Το ακρορρίζιο συνήθως αποκλίνει ελαφρά προ τα άπω.</a:t>
            </a:r>
            <a:endParaRPr lang="el-GR" dirty="0"/>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07704" y="3480257"/>
            <a:ext cx="2808311" cy="2876093"/>
          </a:xfrm>
          <a:prstGeom prst="rect">
            <a:avLst/>
          </a:prstGeom>
        </p:spPr>
      </p:pic>
      <p:pic>
        <p:nvPicPr>
          <p:cNvPr id="8" name="Εικόνα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59051" y="1106393"/>
            <a:ext cx="2088232" cy="4896544"/>
          </a:xfrm>
          <a:prstGeom prst="rect">
            <a:avLst/>
          </a:prstGeom>
        </p:spPr>
      </p:pic>
    </p:spTree>
    <p:extLst>
      <p:ext uri="{BB962C8B-B14F-4D97-AF65-F5344CB8AC3E}">
        <p14:creationId xmlns:p14="http://schemas.microsoft.com/office/powerpoint/2010/main" val="2681787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07132"/>
          </a:xfrm>
        </p:spPr>
        <p:txBody>
          <a:bodyPr>
            <a:normAutofit fontScale="90000"/>
          </a:bodyPr>
          <a:lstStyle/>
          <a:p>
            <a:r>
              <a:rPr lang="el-GR" dirty="0" smtClean="0"/>
              <a:t>Α. Τομείς</a:t>
            </a:r>
            <a:endParaRPr lang="el-GR" dirty="0"/>
          </a:p>
        </p:txBody>
      </p:sp>
      <p:sp>
        <p:nvSpPr>
          <p:cNvPr id="3" name="Content Placeholder 2"/>
          <p:cNvSpPr>
            <a:spLocks noGrp="1"/>
          </p:cNvSpPr>
          <p:nvPr>
            <p:ph idx="1"/>
          </p:nvPr>
        </p:nvSpPr>
        <p:spPr>
          <a:xfrm>
            <a:off x="467544" y="700667"/>
            <a:ext cx="8229600" cy="2376264"/>
          </a:xfrm>
        </p:spPr>
        <p:txBody>
          <a:bodyPr>
            <a:noAutofit/>
          </a:bodyPr>
          <a:lstStyle/>
          <a:p>
            <a:pPr marL="0" indent="0">
              <a:buNone/>
            </a:pPr>
            <a:r>
              <a:rPr lang="el-GR" sz="2200" dirty="0" smtClean="0"/>
              <a:t>Στην </a:t>
            </a:r>
            <a:r>
              <a:rPr lang="el-GR" sz="2200" dirty="0"/>
              <a:t>μόνιμη οδοντοφυΐα υπάρχουν </a:t>
            </a:r>
            <a:r>
              <a:rPr lang="el-GR" sz="2200" b="1" dirty="0"/>
              <a:t>τέσσερις τομείς </a:t>
            </a:r>
            <a:r>
              <a:rPr lang="el-GR" sz="2200" dirty="0"/>
              <a:t>σε κάθε γνάθο, δύο δεξιά και δύο αριστερά από τη μέση γραμμή του </a:t>
            </a:r>
            <a:r>
              <a:rPr lang="el-GR" sz="2200" dirty="0" smtClean="0"/>
              <a:t>προσώπου. Από </a:t>
            </a:r>
            <a:r>
              <a:rPr lang="el-GR" sz="2200" dirty="0"/>
              <a:t>αυτούς, εκείνος που βρίσκεται πιο κοντά προς τη μέση γραμμή ονομάζεται </a:t>
            </a:r>
            <a:r>
              <a:rPr lang="el-GR" sz="2200" b="1" dirty="0"/>
              <a:t>κεντρικός τομέας</a:t>
            </a:r>
            <a:r>
              <a:rPr lang="el-GR" sz="2200" dirty="0"/>
              <a:t>, ενώ εκείνος που βρίσκεται πιο μακριά από τη μέση γραμμή </a:t>
            </a:r>
            <a:r>
              <a:rPr lang="el-GR" sz="2200" b="1" dirty="0"/>
              <a:t>πλάγιος τομέας</a:t>
            </a:r>
            <a:r>
              <a:rPr lang="el-GR" sz="2200" dirty="0" smtClean="0"/>
              <a:t>.</a:t>
            </a:r>
            <a:endParaRPr lang="el-GR" sz="22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pic>
        <p:nvPicPr>
          <p:cNvPr id="5" name="Εικόνα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75656" y="2694262"/>
            <a:ext cx="5904656" cy="4012555"/>
          </a:xfrm>
          <a:prstGeom prst="rect">
            <a:avLst/>
          </a:prstGeom>
        </p:spPr>
      </p:pic>
    </p:spTree>
    <p:extLst>
      <p:ext uri="{BB962C8B-B14F-4D97-AF65-F5344CB8AC3E}">
        <p14:creationId xmlns:p14="http://schemas.microsoft.com/office/powerpoint/2010/main" val="17225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r>
              <a:rPr lang="el-GR" sz="4400" dirty="0">
                <a:solidFill>
                  <a:srgbClr val="004A82"/>
                </a:solidFill>
              </a:rPr>
              <a:t>Πλάγιος τομέας άνω γνάθου</a:t>
            </a:r>
          </a:p>
        </p:txBody>
      </p:sp>
    </p:spTree>
    <p:extLst>
      <p:ext uri="{BB962C8B-B14F-4D97-AF65-F5344CB8AC3E}">
        <p14:creationId xmlns:p14="http://schemas.microsoft.com/office/powerpoint/2010/main" val="27336955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Πλάγιος τομέας άνω γνάθου </a:t>
            </a:r>
            <a:r>
              <a:rPr lang="el-GR" sz="3200" b="0" dirty="0" smtClean="0"/>
              <a:t>1/</a:t>
            </a:r>
            <a:r>
              <a:rPr lang="en-US" sz="3200" b="0" dirty="0" smtClean="0"/>
              <a:t>4</a:t>
            </a:r>
            <a:endParaRPr lang="el-GR" sz="3200" b="0" dirty="0"/>
          </a:p>
        </p:txBody>
      </p:sp>
      <p:sp>
        <p:nvSpPr>
          <p:cNvPr id="3" name="Content Placeholder 2"/>
          <p:cNvSpPr>
            <a:spLocks noGrp="1"/>
          </p:cNvSpPr>
          <p:nvPr>
            <p:ph idx="1"/>
          </p:nvPr>
        </p:nvSpPr>
        <p:spPr>
          <a:xfrm>
            <a:off x="323528" y="1570360"/>
            <a:ext cx="3178696" cy="4968552"/>
          </a:xfrm>
        </p:spPr>
        <p:txBody>
          <a:bodyPr>
            <a:normAutofit/>
          </a:bodyPr>
          <a:lstStyle/>
          <a:p>
            <a:pPr marL="0" lvl="0" indent="0">
              <a:buNone/>
            </a:pPr>
            <a:r>
              <a:rPr lang="el-GR" dirty="0"/>
              <a:t>Είναι το δεύτερο δόντι από τη μέση γραμμή και διαδέχεται τον πλάγιο νεογιλό τομέα. </a:t>
            </a:r>
            <a:endParaRPr lang="en-US" dirty="0" smtClean="0"/>
          </a:p>
          <a:p>
            <a:pPr marL="0" lvl="0" indent="0">
              <a:buNone/>
            </a:pPr>
            <a:r>
              <a:rPr lang="el-GR" dirty="0" smtClean="0"/>
              <a:t>Έχει </a:t>
            </a:r>
            <a:r>
              <a:rPr lang="el-GR" dirty="0"/>
              <a:t>το ίδιο σχήμα με τον κεντρικό τομέα, αλλά πάντα είναι μικρότερος από αυτόν. </a:t>
            </a:r>
            <a:br>
              <a:rPr lang="el-GR" dirty="0"/>
            </a:b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grpSp>
        <p:nvGrpSpPr>
          <p:cNvPr id="14" name="Group 13"/>
          <p:cNvGrpSpPr/>
          <p:nvPr/>
        </p:nvGrpSpPr>
        <p:grpSpPr>
          <a:xfrm>
            <a:off x="6153763" y="1209255"/>
            <a:ext cx="1296144" cy="710369"/>
            <a:chOff x="6153763" y="1209255"/>
            <a:chExt cx="1296144" cy="710369"/>
          </a:xfrm>
        </p:grpSpPr>
        <p:cxnSp>
          <p:nvCxnSpPr>
            <p:cNvPr id="17" name="Straight Connector 16"/>
            <p:cNvCxnSpPr/>
            <p:nvPr/>
          </p:nvCxnSpPr>
          <p:spPr>
            <a:xfrm>
              <a:off x="6153763" y="1644095"/>
              <a:ext cx="129614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01835" y="1343560"/>
              <a:ext cx="0" cy="576064"/>
            </a:xfrm>
            <a:prstGeom prst="line">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288682" y="1232892"/>
              <a:ext cx="441146" cy="369332"/>
            </a:xfrm>
            <a:prstGeom prst="rect">
              <a:avLst/>
            </a:prstGeom>
            <a:noFill/>
          </p:spPr>
          <p:txBody>
            <a:bodyPr wrap="none" rtlCol="0">
              <a:spAutoFit/>
            </a:bodyPr>
            <a:lstStyle/>
            <a:p>
              <a:r>
                <a:rPr lang="en-US" b="1" dirty="0" smtClean="0">
                  <a:solidFill>
                    <a:prstClr val="black"/>
                  </a:solidFill>
                </a:rPr>
                <a:t>1</a:t>
              </a:r>
              <a:r>
                <a:rPr lang="el-GR" b="1" dirty="0" smtClean="0">
                  <a:solidFill>
                    <a:prstClr val="black"/>
                  </a:solidFill>
                </a:rPr>
                <a:t>2</a:t>
              </a:r>
              <a:endParaRPr lang="el-GR" b="1" dirty="0">
                <a:solidFill>
                  <a:prstClr val="black"/>
                </a:solidFill>
              </a:endParaRPr>
            </a:p>
          </p:txBody>
        </p:sp>
        <p:sp>
          <p:nvSpPr>
            <p:cNvPr id="20" name="TextBox 19"/>
            <p:cNvSpPr txBox="1"/>
            <p:nvPr/>
          </p:nvSpPr>
          <p:spPr>
            <a:xfrm>
              <a:off x="6873843" y="1209255"/>
              <a:ext cx="441146" cy="369332"/>
            </a:xfrm>
            <a:prstGeom prst="rect">
              <a:avLst/>
            </a:prstGeom>
            <a:noFill/>
          </p:spPr>
          <p:txBody>
            <a:bodyPr wrap="none" rtlCol="0">
              <a:spAutoFit/>
            </a:bodyPr>
            <a:lstStyle/>
            <a:p>
              <a:r>
                <a:rPr lang="en-US" b="1" dirty="0" smtClean="0">
                  <a:solidFill>
                    <a:prstClr val="black"/>
                  </a:solidFill>
                </a:rPr>
                <a:t>2</a:t>
              </a:r>
              <a:r>
                <a:rPr lang="el-GR" b="1" dirty="0" smtClean="0">
                  <a:solidFill>
                    <a:prstClr val="black"/>
                  </a:solidFill>
                </a:rPr>
                <a:t>2</a:t>
              </a:r>
              <a:endParaRPr lang="el-GR" b="1" dirty="0">
                <a:solidFill>
                  <a:prstClr val="black"/>
                </a:solidFill>
              </a:endParaRPr>
            </a:p>
          </p:txBody>
        </p:sp>
      </p:grpSp>
      <p:pic>
        <p:nvPicPr>
          <p:cNvPr id="11" name="Εικόνα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42250" y="2150829"/>
            <a:ext cx="5522238" cy="4012555"/>
          </a:xfrm>
          <a:prstGeom prst="rect">
            <a:avLst/>
          </a:prstGeom>
        </p:spPr>
      </p:pic>
    </p:spTree>
    <p:extLst>
      <p:ext uri="{BB962C8B-B14F-4D97-AF65-F5344CB8AC3E}">
        <p14:creationId xmlns:p14="http://schemas.microsoft.com/office/powerpoint/2010/main" val="42497411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Πλάγιος τομέας άνω γνάθου </a:t>
            </a:r>
            <a:r>
              <a:rPr lang="en-US" sz="3200" b="0" dirty="0" smtClean="0"/>
              <a:t>2</a:t>
            </a:r>
            <a:r>
              <a:rPr lang="el-GR" sz="3200" b="0" dirty="0" smtClean="0"/>
              <a:t>/</a:t>
            </a:r>
            <a:r>
              <a:rPr lang="en-US" sz="3200" b="0" dirty="0" smtClean="0"/>
              <a:t>4</a:t>
            </a:r>
            <a:endParaRPr lang="el-GR" sz="3200" b="0" dirty="0"/>
          </a:p>
        </p:txBody>
      </p:sp>
      <p:sp>
        <p:nvSpPr>
          <p:cNvPr id="3" name="Content Placeholder 2"/>
          <p:cNvSpPr>
            <a:spLocks noGrp="1"/>
          </p:cNvSpPr>
          <p:nvPr>
            <p:ph idx="1"/>
          </p:nvPr>
        </p:nvSpPr>
        <p:spPr>
          <a:xfrm>
            <a:off x="611560" y="1665190"/>
            <a:ext cx="2962672" cy="4968552"/>
          </a:xfrm>
        </p:spPr>
        <p:txBody>
          <a:bodyPr>
            <a:normAutofit fontScale="92500"/>
          </a:bodyPr>
          <a:lstStyle/>
          <a:p>
            <a:pPr marL="0" lvl="0" indent="0">
              <a:buNone/>
            </a:pPr>
            <a:r>
              <a:rPr lang="el-GR" dirty="0" smtClean="0"/>
              <a:t>Η </a:t>
            </a:r>
            <a:r>
              <a:rPr lang="el-GR" dirty="0"/>
              <a:t>μύλη του είναι στενότερη και οι γωνίες της μύλης εγγύς και άπω είναι περισσότερο αποστρογγυλευμένες. </a:t>
            </a:r>
            <a:endParaRPr lang="en-US" dirty="0" smtClean="0"/>
          </a:p>
          <a:p>
            <a:pPr marL="0" lvl="0" indent="0">
              <a:buNone/>
            </a:pPr>
            <a:r>
              <a:rPr lang="el-GR" dirty="0" smtClean="0"/>
              <a:t>Πολλές </a:t>
            </a:r>
            <a:r>
              <a:rPr lang="el-GR" dirty="0"/>
              <a:t>φορές λείπει από τον οδοντικό φραγμό λόγω μη καταβολής (ολιγοδοντία).</a:t>
            </a:r>
          </a:p>
          <a:p>
            <a:pPr marL="0" indent="0">
              <a:buNone/>
            </a:pPr>
            <a:r>
              <a:rPr lang="el-GR" dirty="0"/>
              <a:t/>
            </a:r>
            <a:br>
              <a:rPr lang="el-GR" dirty="0"/>
            </a:b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grpSp>
        <p:nvGrpSpPr>
          <p:cNvPr id="14" name="Group 13"/>
          <p:cNvGrpSpPr/>
          <p:nvPr/>
        </p:nvGrpSpPr>
        <p:grpSpPr>
          <a:xfrm>
            <a:off x="6020410" y="1209255"/>
            <a:ext cx="1429497" cy="710369"/>
            <a:chOff x="6020410" y="1209255"/>
            <a:chExt cx="1429497" cy="710369"/>
          </a:xfrm>
        </p:grpSpPr>
        <p:cxnSp>
          <p:nvCxnSpPr>
            <p:cNvPr id="17" name="Straight Connector 16"/>
            <p:cNvCxnSpPr/>
            <p:nvPr/>
          </p:nvCxnSpPr>
          <p:spPr>
            <a:xfrm>
              <a:off x="6153763" y="1644095"/>
              <a:ext cx="129614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01835" y="1343560"/>
              <a:ext cx="0" cy="576064"/>
            </a:xfrm>
            <a:prstGeom prst="line">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20410" y="1209255"/>
              <a:ext cx="441146" cy="369332"/>
            </a:xfrm>
            <a:prstGeom prst="rect">
              <a:avLst/>
            </a:prstGeom>
            <a:noFill/>
          </p:spPr>
          <p:txBody>
            <a:bodyPr wrap="none" rtlCol="0">
              <a:spAutoFit/>
            </a:bodyPr>
            <a:lstStyle/>
            <a:p>
              <a:r>
                <a:rPr lang="en-US" dirty="0" smtClean="0">
                  <a:solidFill>
                    <a:prstClr val="black"/>
                  </a:solidFill>
                </a:rPr>
                <a:t>1</a:t>
              </a:r>
              <a:r>
                <a:rPr lang="el-GR" dirty="0" smtClean="0">
                  <a:solidFill>
                    <a:prstClr val="black"/>
                  </a:solidFill>
                </a:rPr>
                <a:t>2</a:t>
              </a:r>
              <a:endParaRPr lang="el-GR" dirty="0">
                <a:solidFill>
                  <a:prstClr val="black"/>
                </a:solidFill>
              </a:endParaRPr>
            </a:p>
          </p:txBody>
        </p:sp>
        <p:sp>
          <p:nvSpPr>
            <p:cNvPr id="20" name="TextBox 19"/>
            <p:cNvSpPr txBox="1"/>
            <p:nvPr/>
          </p:nvSpPr>
          <p:spPr>
            <a:xfrm>
              <a:off x="6873843" y="1209255"/>
              <a:ext cx="441146" cy="369332"/>
            </a:xfrm>
            <a:prstGeom prst="rect">
              <a:avLst/>
            </a:prstGeom>
            <a:noFill/>
          </p:spPr>
          <p:txBody>
            <a:bodyPr wrap="none" rtlCol="0">
              <a:spAutoFit/>
            </a:bodyPr>
            <a:lstStyle/>
            <a:p>
              <a:r>
                <a:rPr lang="en-US" dirty="0" smtClean="0">
                  <a:solidFill>
                    <a:prstClr val="black"/>
                  </a:solidFill>
                </a:rPr>
                <a:t>2</a:t>
              </a:r>
              <a:r>
                <a:rPr lang="el-GR" dirty="0" smtClean="0">
                  <a:solidFill>
                    <a:prstClr val="black"/>
                  </a:solidFill>
                </a:rPr>
                <a:t>2</a:t>
              </a:r>
              <a:endParaRPr lang="el-GR" dirty="0">
                <a:solidFill>
                  <a:prstClr val="black"/>
                </a:solidFill>
              </a:endParaRPr>
            </a:p>
          </p:txBody>
        </p:sp>
      </p:grpSp>
      <p:pic>
        <p:nvPicPr>
          <p:cNvPr id="12" name="Εικόνα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91880" y="2097171"/>
            <a:ext cx="5472608" cy="3662044"/>
          </a:xfrm>
          <a:prstGeom prst="rect">
            <a:avLst/>
          </a:prstGeom>
        </p:spPr>
      </p:pic>
    </p:spTree>
    <p:extLst>
      <p:ext uri="{BB962C8B-B14F-4D97-AF65-F5344CB8AC3E}">
        <p14:creationId xmlns:p14="http://schemas.microsoft.com/office/powerpoint/2010/main" val="2624705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Πλάγιος τομέας άνω γνάθου </a:t>
            </a:r>
            <a:r>
              <a:rPr lang="en-US" sz="3200" b="0" dirty="0"/>
              <a:t>3</a:t>
            </a:r>
            <a:r>
              <a:rPr lang="el-GR" sz="3200" b="0" dirty="0" smtClean="0"/>
              <a:t>/</a:t>
            </a:r>
            <a:r>
              <a:rPr lang="en-US" sz="3200" b="0" dirty="0" smtClean="0"/>
              <a:t>4</a:t>
            </a:r>
            <a:endParaRPr lang="el-GR" sz="3200" b="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43881309"/>
              </p:ext>
            </p:extLst>
          </p:nvPr>
        </p:nvGraphicFramePr>
        <p:xfrm>
          <a:off x="457200" y="1196975"/>
          <a:ext cx="8229600" cy="274320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l-GR" sz="2400" dirty="0"/>
                    </a:p>
                  </a:txBody>
                  <a:tcPr/>
                </a:tc>
                <a:tc>
                  <a:txBody>
                    <a:bodyPr/>
                    <a:lstStyle/>
                    <a:p>
                      <a:endParaRPr lang="el-GR" sz="2400" dirty="0"/>
                    </a:p>
                  </a:txBody>
                  <a:tcPr/>
                </a:tc>
              </a:tr>
              <a:tr h="370840">
                <a:tc>
                  <a:txBody>
                    <a:bodyPr/>
                    <a:lstStyle/>
                    <a:p>
                      <a:r>
                        <a:rPr lang="el-GR" sz="2400" kern="1200" dirty="0" smtClean="0">
                          <a:solidFill>
                            <a:schemeClr val="dk1"/>
                          </a:solidFill>
                          <a:effectLst/>
                          <a:latin typeface="+mn-lt"/>
                          <a:ea typeface="+mn-ea"/>
                          <a:cs typeface="+mn-cs"/>
                        </a:rPr>
                        <a:t>Καταβολή</a:t>
                      </a:r>
                      <a:endParaRPr lang="el-GR" sz="2400" dirty="0"/>
                    </a:p>
                  </a:txBody>
                  <a:tcPr/>
                </a:tc>
                <a:tc>
                  <a:txBody>
                    <a:bodyPr/>
                    <a:lstStyle/>
                    <a:p>
                      <a:r>
                        <a:rPr lang="el-GR" sz="2400" kern="1200" dirty="0" smtClean="0">
                          <a:solidFill>
                            <a:schemeClr val="dk1"/>
                          </a:solidFill>
                          <a:effectLst/>
                          <a:latin typeface="+mn-lt"/>
                          <a:ea typeface="+mn-ea"/>
                          <a:cs typeface="+mn-cs"/>
                        </a:rPr>
                        <a:t>16</a:t>
                      </a:r>
                      <a:r>
                        <a:rPr lang="el-GR" sz="2400" kern="1200" baseline="30000" dirty="0" smtClean="0">
                          <a:solidFill>
                            <a:schemeClr val="dk1"/>
                          </a:solidFill>
                          <a:effectLst/>
                          <a:latin typeface="+mn-lt"/>
                          <a:ea typeface="+mn-ea"/>
                          <a:cs typeface="+mn-cs"/>
                        </a:rPr>
                        <a:t>η</a:t>
                      </a:r>
                      <a:r>
                        <a:rPr lang="el-GR" sz="2400" kern="1200" dirty="0" smtClean="0">
                          <a:solidFill>
                            <a:schemeClr val="dk1"/>
                          </a:solidFill>
                          <a:effectLst/>
                          <a:latin typeface="+mn-lt"/>
                          <a:ea typeface="+mn-ea"/>
                          <a:cs typeface="+mn-cs"/>
                        </a:rPr>
                        <a:t> εμβρυϊκή εβδομάδα</a:t>
                      </a:r>
                      <a:endParaRPr lang="el-GR" sz="2400" dirty="0"/>
                    </a:p>
                  </a:txBody>
                  <a:tcPr/>
                </a:tc>
              </a:tr>
              <a:tr h="370840">
                <a:tc>
                  <a:txBody>
                    <a:bodyPr/>
                    <a:lstStyle/>
                    <a:p>
                      <a:r>
                        <a:rPr lang="el-GR" sz="2400" kern="1200" dirty="0" smtClean="0">
                          <a:solidFill>
                            <a:schemeClr val="dk1"/>
                          </a:solidFill>
                          <a:effectLst/>
                          <a:latin typeface="+mn-lt"/>
                          <a:ea typeface="+mn-ea"/>
                          <a:cs typeface="+mn-cs"/>
                        </a:rPr>
                        <a:t>Αρχική ενασβεστίωση </a:t>
                      </a:r>
                      <a:endParaRPr lang="el-GR" sz="2400" dirty="0"/>
                    </a:p>
                  </a:txBody>
                  <a:tcPr/>
                </a:tc>
                <a:tc>
                  <a:txBody>
                    <a:bodyPr/>
                    <a:lstStyle/>
                    <a:p>
                      <a:r>
                        <a:rPr lang="el-GR" sz="2400" kern="1200" dirty="0" smtClean="0">
                          <a:solidFill>
                            <a:schemeClr val="dk1"/>
                          </a:solidFill>
                          <a:effectLst/>
                          <a:latin typeface="+mn-lt"/>
                          <a:ea typeface="+mn-ea"/>
                          <a:cs typeface="+mn-cs"/>
                        </a:rPr>
                        <a:t>3</a:t>
                      </a:r>
                      <a:r>
                        <a:rPr lang="el-GR" sz="2400" kern="1200" baseline="30000" dirty="0" smtClean="0">
                          <a:solidFill>
                            <a:schemeClr val="dk1"/>
                          </a:solidFill>
                          <a:effectLst/>
                          <a:latin typeface="+mn-lt"/>
                          <a:ea typeface="+mn-ea"/>
                          <a:cs typeface="+mn-cs"/>
                        </a:rPr>
                        <a:t>ος</a:t>
                      </a:r>
                      <a:r>
                        <a:rPr lang="el-GR" sz="2400" kern="1200" dirty="0" smtClean="0">
                          <a:solidFill>
                            <a:schemeClr val="dk1"/>
                          </a:solidFill>
                          <a:effectLst/>
                          <a:latin typeface="+mn-lt"/>
                          <a:ea typeface="+mn-ea"/>
                          <a:cs typeface="+mn-cs"/>
                        </a:rPr>
                        <a:t>-4</a:t>
                      </a:r>
                      <a:r>
                        <a:rPr lang="el-GR" sz="2400" kern="1200" baseline="30000" dirty="0" smtClean="0">
                          <a:solidFill>
                            <a:schemeClr val="dk1"/>
                          </a:solidFill>
                          <a:effectLst/>
                          <a:latin typeface="+mn-lt"/>
                          <a:ea typeface="+mn-ea"/>
                          <a:cs typeface="+mn-cs"/>
                        </a:rPr>
                        <a:t>ος</a:t>
                      </a:r>
                      <a:r>
                        <a:rPr lang="el-GR" sz="2400" kern="1200" dirty="0" smtClean="0">
                          <a:solidFill>
                            <a:schemeClr val="dk1"/>
                          </a:solidFill>
                          <a:effectLst/>
                          <a:latin typeface="+mn-lt"/>
                          <a:ea typeface="+mn-ea"/>
                          <a:cs typeface="+mn-cs"/>
                        </a:rPr>
                        <a:t> μετεβρυικός μήνας</a:t>
                      </a:r>
                      <a:endParaRPr lang="el-GR" sz="2400" dirty="0"/>
                    </a:p>
                  </a:txBody>
                  <a:tcPr/>
                </a:tc>
              </a:tr>
              <a:tr h="370840">
                <a:tc>
                  <a:txBody>
                    <a:bodyPr/>
                    <a:lstStyle/>
                    <a:p>
                      <a:r>
                        <a:rPr lang="el-GR" sz="2400" kern="1200" dirty="0" smtClean="0">
                          <a:solidFill>
                            <a:schemeClr val="dk1"/>
                          </a:solidFill>
                          <a:effectLst/>
                          <a:latin typeface="+mn-lt"/>
                          <a:ea typeface="+mn-ea"/>
                          <a:cs typeface="+mn-cs"/>
                        </a:rPr>
                        <a:t>Τελείωση της μύλης</a:t>
                      </a:r>
                      <a:endParaRPr lang="el-GR" sz="2400" dirty="0"/>
                    </a:p>
                  </a:txBody>
                  <a:tcPr/>
                </a:tc>
                <a:tc>
                  <a:txBody>
                    <a:bodyPr/>
                    <a:lstStyle/>
                    <a:p>
                      <a:r>
                        <a:rPr lang="el-GR" sz="2400" kern="1200" dirty="0" smtClean="0">
                          <a:solidFill>
                            <a:schemeClr val="dk1"/>
                          </a:solidFill>
                          <a:effectLst/>
                          <a:latin typeface="+mn-lt"/>
                          <a:ea typeface="+mn-ea"/>
                          <a:cs typeface="+mn-cs"/>
                        </a:rPr>
                        <a:t>4</a:t>
                      </a:r>
                      <a:r>
                        <a:rPr lang="el-GR" sz="2400" kern="1200" baseline="30000" dirty="0" smtClean="0">
                          <a:solidFill>
                            <a:schemeClr val="dk1"/>
                          </a:solidFill>
                          <a:effectLst/>
                          <a:latin typeface="+mn-lt"/>
                          <a:ea typeface="+mn-ea"/>
                          <a:cs typeface="+mn-cs"/>
                        </a:rPr>
                        <a:t>ος</a:t>
                      </a:r>
                      <a:r>
                        <a:rPr lang="el-GR" sz="2400" kern="1200" dirty="0" smtClean="0">
                          <a:solidFill>
                            <a:schemeClr val="dk1"/>
                          </a:solidFill>
                          <a:effectLst/>
                          <a:latin typeface="+mn-lt"/>
                          <a:ea typeface="+mn-ea"/>
                          <a:cs typeface="+mn-cs"/>
                        </a:rPr>
                        <a:t> – 5</a:t>
                      </a:r>
                      <a:r>
                        <a:rPr lang="el-GR" sz="2400" kern="1200" baseline="30000" dirty="0" smtClean="0">
                          <a:solidFill>
                            <a:schemeClr val="dk1"/>
                          </a:solidFill>
                          <a:effectLst/>
                          <a:latin typeface="+mn-lt"/>
                          <a:ea typeface="+mn-ea"/>
                          <a:cs typeface="+mn-cs"/>
                        </a:rPr>
                        <a:t>ος</a:t>
                      </a:r>
                      <a:r>
                        <a:rPr lang="el-GR" sz="2400" kern="1200" dirty="0" smtClean="0">
                          <a:solidFill>
                            <a:schemeClr val="dk1"/>
                          </a:solidFill>
                          <a:effectLst/>
                          <a:latin typeface="+mn-lt"/>
                          <a:ea typeface="+mn-ea"/>
                          <a:cs typeface="+mn-cs"/>
                        </a:rPr>
                        <a:t> χρόνος</a:t>
                      </a:r>
                      <a:endParaRPr lang="el-GR" sz="2400" dirty="0"/>
                    </a:p>
                  </a:txBody>
                  <a:tcPr/>
                </a:tc>
              </a:tr>
              <a:tr h="370840">
                <a:tc>
                  <a:txBody>
                    <a:bodyPr/>
                    <a:lstStyle/>
                    <a:p>
                      <a:r>
                        <a:rPr lang="el-GR" sz="2400" b="1" kern="1200" dirty="0" smtClean="0">
                          <a:solidFill>
                            <a:schemeClr val="dk1"/>
                          </a:solidFill>
                          <a:effectLst/>
                          <a:latin typeface="+mn-lt"/>
                          <a:ea typeface="+mn-ea"/>
                          <a:cs typeface="+mn-cs"/>
                        </a:rPr>
                        <a:t>Ανατολή δοντιού</a:t>
                      </a:r>
                      <a:endParaRPr lang="el-GR" sz="2400" dirty="0"/>
                    </a:p>
                  </a:txBody>
                  <a:tcPr/>
                </a:tc>
                <a:tc>
                  <a:txBody>
                    <a:bodyPr/>
                    <a:lstStyle/>
                    <a:p>
                      <a:r>
                        <a:rPr lang="el-GR" sz="2400" kern="1200" dirty="0" smtClean="0">
                          <a:solidFill>
                            <a:schemeClr val="dk1"/>
                          </a:solidFill>
                          <a:effectLst/>
                          <a:latin typeface="+mn-lt"/>
                          <a:ea typeface="+mn-ea"/>
                          <a:cs typeface="+mn-cs"/>
                        </a:rPr>
                        <a:t>6</a:t>
                      </a:r>
                      <a:r>
                        <a:rPr lang="el-GR" sz="2400" kern="1200" baseline="30000" dirty="0" smtClean="0">
                          <a:solidFill>
                            <a:schemeClr val="dk1"/>
                          </a:solidFill>
                          <a:effectLst/>
                          <a:latin typeface="+mn-lt"/>
                          <a:ea typeface="+mn-ea"/>
                          <a:cs typeface="+mn-cs"/>
                        </a:rPr>
                        <a:t>ος</a:t>
                      </a:r>
                      <a:r>
                        <a:rPr lang="el-GR" sz="2400" kern="1200" dirty="0" smtClean="0">
                          <a:solidFill>
                            <a:schemeClr val="dk1"/>
                          </a:solidFill>
                          <a:effectLst/>
                          <a:latin typeface="+mn-lt"/>
                          <a:ea typeface="+mn-ea"/>
                          <a:cs typeface="+mn-cs"/>
                        </a:rPr>
                        <a:t> – 7</a:t>
                      </a:r>
                      <a:r>
                        <a:rPr lang="el-GR" sz="2400" kern="1200" baseline="30000" dirty="0" smtClean="0">
                          <a:solidFill>
                            <a:schemeClr val="dk1"/>
                          </a:solidFill>
                          <a:effectLst/>
                          <a:latin typeface="+mn-lt"/>
                          <a:ea typeface="+mn-ea"/>
                          <a:cs typeface="+mn-cs"/>
                        </a:rPr>
                        <a:t>ος</a:t>
                      </a:r>
                      <a:r>
                        <a:rPr lang="el-GR" sz="2400" kern="1200" dirty="0" smtClean="0">
                          <a:solidFill>
                            <a:schemeClr val="dk1"/>
                          </a:solidFill>
                          <a:effectLst/>
                          <a:latin typeface="+mn-lt"/>
                          <a:ea typeface="+mn-ea"/>
                          <a:cs typeface="+mn-cs"/>
                        </a:rPr>
                        <a:t> χρόνος</a:t>
                      </a:r>
                      <a:endParaRPr lang="el-GR" sz="2400" dirty="0"/>
                    </a:p>
                  </a:txBody>
                  <a:tcPr/>
                </a:tc>
              </a:tr>
              <a:tr h="370840">
                <a:tc>
                  <a:txBody>
                    <a:bodyPr/>
                    <a:lstStyle/>
                    <a:p>
                      <a:r>
                        <a:rPr lang="el-GR" sz="2400" kern="1200" dirty="0" smtClean="0">
                          <a:solidFill>
                            <a:schemeClr val="dk1"/>
                          </a:solidFill>
                          <a:effectLst/>
                          <a:latin typeface="+mn-lt"/>
                          <a:ea typeface="+mn-ea"/>
                          <a:cs typeface="+mn-cs"/>
                        </a:rPr>
                        <a:t>Τελείωση της ρίζας</a:t>
                      </a:r>
                      <a:endParaRPr lang="el-GR" sz="2400" dirty="0"/>
                    </a:p>
                  </a:txBody>
                  <a:tcPr/>
                </a:tc>
                <a:tc>
                  <a:txBody>
                    <a:bodyPr/>
                    <a:lstStyle/>
                    <a:p>
                      <a:r>
                        <a:rPr lang="el-GR" sz="2400" kern="1200" dirty="0" smtClean="0">
                          <a:solidFill>
                            <a:schemeClr val="dk1"/>
                          </a:solidFill>
                          <a:effectLst/>
                          <a:latin typeface="+mn-lt"/>
                          <a:ea typeface="+mn-ea"/>
                          <a:cs typeface="+mn-cs"/>
                        </a:rPr>
                        <a:t>9</a:t>
                      </a:r>
                      <a:r>
                        <a:rPr lang="el-GR" sz="2400" kern="1200" baseline="30000" dirty="0" smtClean="0">
                          <a:solidFill>
                            <a:schemeClr val="dk1"/>
                          </a:solidFill>
                          <a:effectLst/>
                          <a:latin typeface="+mn-lt"/>
                          <a:ea typeface="+mn-ea"/>
                          <a:cs typeface="+mn-cs"/>
                        </a:rPr>
                        <a:t>ος</a:t>
                      </a:r>
                      <a:r>
                        <a:rPr lang="el-GR" sz="2400" kern="1200" dirty="0" smtClean="0">
                          <a:solidFill>
                            <a:schemeClr val="dk1"/>
                          </a:solidFill>
                          <a:effectLst/>
                          <a:latin typeface="+mn-lt"/>
                          <a:ea typeface="+mn-ea"/>
                          <a:cs typeface="+mn-cs"/>
                        </a:rPr>
                        <a:t> – 10</a:t>
                      </a:r>
                      <a:r>
                        <a:rPr lang="el-GR" sz="2400" kern="1200" baseline="30000" dirty="0" smtClean="0">
                          <a:solidFill>
                            <a:schemeClr val="dk1"/>
                          </a:solidFill>
                          <a:effectLst/>
                          <a:latin typeface="+mn-lt"/>
                          <a:ea typeface="+mn-ea"/>
                          <a:cs typeface="+mn-cs"/>
                        </a:rPr>
                        <a:t>ος</a:t>
                      </a:r>
                      <a:r>
                        <a:rPr lang="el-GR" sz="2400" kern="1200" dirty="0" smtClean="0">
                          <a:solidFill>
                            <a:schemeClr val="dk1"/>
                          </a:solidFill>
                          <a:effectLst/>
                          <a:latin typeface="+mn-lt"/>
                          <a:ea typeface="+mn-ea"/>
                          <a:cs typeface="+mn-cs"/>
                        </a:rPr>
                        <a:t> χρόνος</a:t>
                      </a:r>
                      <a:endParaRPr lang="el-GR" sz="2400" dirty="0"/>
                    </a:p>
                  </a:txBody>
                  <a:tcPr/>
                </a:tc>
              </a:tr>
            </a:tbl>
          </a:graphicData>
        </a:graphic>
      </p:graphicFrame>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32507646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Πλάγιος </a:t>
            </a:r>
            <a:r>
              <a:rPr lang="el-GR" dirty="0"/>
              <a:t>τομέας άνω </a:t>
            </a:r>
            <a:r>
              <a:rPr lang="el-GR" dirty="0" smtClean="0"/>
              <a:t>γνάθου </a:t>
            </a:r>
            <a:r>
              <a:rPr lang="en-US" sz="3200" b="0" dirty="0" smtClean="0"/>
              <a:t>4</a:t>
            </a:r>
            <a:r>
              <a:rPr lang="el-GR" sz="3200" b="0" dirty="0" smtClean="0"/>
              <a:t>/</a:t>
            </a:r>
            <a:r>
              <a:rPr lang="en-US" sz="3200" b="0" dirty="0" smtClean="0"/>
              <a:t>4</a:t>
            </a:r>
            <a:endParaRPr lang="el-GR" sz="3200" b="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631305586"/>
              </p:ext>
            </p:extLst>
          </p:nvPr>
        </p:nvGraphicFramePr>
        <p:xfrm>
          <a:off x="1331640" y="1988840"/>
          <a:ext cx="6768752" cy="3816422"/>
        </p:xfrm>
        <a:graphic>
          <a:graphicData uri="http://schemas.openxmlformats.org/drawingml/2006/table">
            <a:tbl>
              <a:tblPr firstRow="1" bandRow="1">
                <a:tableStyleId>{5C22544A-7EE6-4342-B048-85BDC9FD1C3A}</a:tableStyleId>
              </a:tblPr>
              <a:tblGrid>
                <a:gridCol w="3384376"/>
                <a:gridCol w="3384376"/>
              </a:tblGrid>
              <a:tr h="506260">
                <a:tc gridSpan="2">
                  <a:txBody>
                    <a:bodyPr/>
                    <a:lstStyle/>
                    <a:p>
                      <a:pPr marL="0" indent="0">
                        <a:buNone/>
                      </a:pPr>
                      <a:r>
                        <a:rPr lang="el-GR" sz="2000" b="1" dirty="0" smtClean="0"/>
                        <a:t>Διαστάσεις</a:t>
                      </a:r>
                      <a:r>
                        <a:rPr lang="el-GR" sz="2000" dirty="0" smtClean="0"/>
                        <a:t> πλάγιου τομέα </a:t>
                      </a:r>
                      <a:endParaRPr lang="el-GR" sz="2000" dirty="0"/>
                    </a:p>
                  </a:txBody>
                  <a:tcPr/>
                </a:tc>
                <a:tc hMerge="1">
                  <a:txBody>
                    <a:bodyPr/>
                    <a:lstStyle/>
                    <a:p>
                      <a:endParaRPr lang="el-GR" dirty="0"/>
                    </a:p>
                  </a:txBody>
                  <a:tcPr/>
                </a:tc>
              </a:tr>
              <a:tr h="895691">
                <a:tc>
                  <a:txBody>
                    <a:bodyPr/>
                    <a:lstStyle/>
                    <a:p>
                      <a:r>
                        <a:rPr lang="el-GR" sz="2000" dirty="0" smtClean="0"/>
                        <a:t>Ολικό μήκος δοντιού</a:t>
                      </a:r>
                      <a:endParaRPr lang="el-GR"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dirty="0" smtClean="0"/>
                        <a:t>22 χιλιοστά</a:t>
                      </a:r>
                    </a:p>
                    <a:p>
                      <a:endParaRPr lang="el-GR" sz="2000" dirty="0"/>
                    </a:p>
                  </a:txBody>
                  <a:tcPr/>
                </a:tc>
              </a:tr>
              <a:tr h="506260">
                <a:tc>
                  <a:txBody>
                    <a:bodyPr/>
                    <a:lstStyle/>
                    <a:p>
                      <a:r>
                        <a:rPr lang="el-GR" sz="2000" dirty="0" smtClean="0"/>
                        <a:t>Μήκος μύλης</a:t>
                      </a:r>
                      <a:endParaRPr lang="el-GR"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dirty="0" smtClean="0"/>
                        <a:t>9 χιλιοστά</a:t>
                      </a:r>
                    </a:p>
                  </a:txBody>
                  <a:tcPr/>
                </a:tc>
              </a:tr>
              <a:tr h="506260">
                <a:tc>
                  <a:txBody>
                    <a:bodyPr/>
                    <a:lstStyle/>
                    <a:p>
                      <a:r>
                        <a:rPr lang="el-GR" sz="2000" dirty="0" smtClean="0"/>
                        <a:t>Μήκος ρίζας </a:t>
                      </a:r>
                      <a:endParaRPr lang="el-GR"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dirty="0" smtClean="0"/>
                        <a:t>13 χιλιοστά</a:t>
                      </a:r>
                    </a:p>
                  </a:txBody>
                  <a:tcPr/>
                </a:tc>
              </a:tr>
              <a:tr h="506260">
                <a:tc>
                  <a:txBody>
                    <a:bodyPr/>
                    <a:lstStyle/>
                    <a:p>
                      <a:r>
                        <a:rPr lang="el-GR" sz="2000" dirty="0" smtClean="0"/>
                        <a:t>:Εύρος μύλης εγγύς-άπω </a:t>
                      </a:r>
                      <a:endParaRPr lang="el-GR"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dirty="0" smtClean="0"/>
                        <a:t>6,5 χιλιοστά</a:t>
                      </a:r>
                    </a:p>
                  </a:txBody>
                  <a:tcPr/>
                </a:tc>
              </a:tr>
              <a:tr h="895691">
                <a:tc>
                  <a:txBody>
                    <a:bodyPr/>
                    <a:lstStyle/>
                    <a:p>
                      <a:r>
                        <a:rPr lang="el-GR" sz="2000" dirty="0" smtClean="0"/>
                        <a:t>Εύρος μύλης χειλογλωσσικά </a:t>
                      </a:r>
                      <a:endParaRPr lang="el-GR"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dirty="0" smtClean="0"/>
                        <a:t>6 χιλιοστά</a:t>
                      </a:r>
                    </a:p>
                  </a:txBody>
                  <a:tcPr/>
                </a:tc>
              </a:tr>
            </a:tbl>
          </a:graphicData>
        </a:graphic>
      </p:graphicFrame>
    </p:spTree>
    <p:extLst>
      <p:ext uri="{BB962C8B-B14F-4D97-AF65-F5344CB8AC3E}">
        <p14:creationId xmlns:p14="http://schemas.microsoft.com/office/powerpoint/2010/main" val="4209711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Χειλική επιφάνεια </a:t>
            </a:r>
            <a:r>
              <a:rPr lang="el-GR" sz="3200" b="0" dirty="0" smtClean="0"/>
              <a:t>1/3</a:t>
            </a:r>
            <a:endParaRPr lang="el-GR" sz="3200" b="0" dirty="0"/>
          </a:p>
        </p:txBody>
      </p:sp>
      <p:sp>
        <p:nvSpPr>
          <p:cNvPr id="3" name="Content Placeholder 2"/>
          <p:cNvSpPr>
            <a:spLocks noGrp="1"/>
          </p:cNvSpPr>
          <p:nvPr>
            <p:ph idx="1"/>
          </p:nvPr>
        </p:nvSpPr>
        <p:spPr>
          <a:xfrm>
            <a:off x="457200" y="1196752"/>
            <a:ext cx="5050904" cy="5040560"/>
          </a:xfrm>
        </p:spPr>
        <p:txBody>
          <a:bodyPr>
            <a:normAutofit/>
          </a:bodyPr>
          <a:lstStyle/>
          <a:p>
            <a:pPr marL="0" indent="0">
              <a:buNone/>
            </a:pPr>
            <a:r>
              <a:rPr lang="el-GR" dirty="0"/>
              <a:t>Συνήθως είναι </a:t>
            </a:r>
            <a:r>
              <a:rPr lang="el-GR" b="1" dirty="0"/>
              <a:t>πιο κυρτή </a:t>
            </a:r>
            <a:r>
              <a:rPr lang="el-GR" dirty="0"/>
              <a:t>από την αντίστοιχη επιφάνεια του κεντρικού τομέα. </a:t>
            </a:r>
            <a:r>
              <a:rPr lang="el-GR" dirty="0" smtClean="0"/>
              <a:t>Εμφανίζει </a:t>
            </a:r>
            <a:r>
              <a:rPr lang="el-GR" b="1" dirty="0"/>
              <a:t>τρεις λοβούς </a:t>
            </a:r>
            <a:r>
              <a:rPr lang="el-GR" dirty="0"/>
              <a:t>και μεταξύ αυτών δύο </a:t>
            </a:r>
            <a:r>
              <a:rPr lang="el-GR" b="1" dirty="0"/>
              <a:t>παραγωγικές αύλακες</a:t>
            </a:r>
            <a:r>
              <a:rPr lang="el-GR" dirty="0"/>
              <a:t>. Στο αυχενικό τριτημόριο παράλληλα προς τον αυχένα εμφανίζει 2-3 γραμμώσεις (</a:t>
            </a:r>
            <a:r>
              <a:rPr lang="el-GR" b="1" dirty="0"/>
              <a:t>επάλληλες γραμμές</a:t>
            </a:r>
            <a:r>
              <a:rPr lang="el-GR" dirty="0"/>
              <a:t>), οι οποίες σύντομα εξαφανίζονται.</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pic>
        <p:nvPicPr>
          <p:cNvPr id="6" name="Εικόνα 5"/>
          <p:cNvPicPr>
            <a:picLocks noChangeAspect="1"/>
          </p:cNvPicPr>
          <p:nvPr/>
        </p:nvPicPr>
        <p:blipFill>
          <a:blip r:embed="rId2">
            <a:grayscl/>
            <a:extLst>
              <a:ext uri="{28A0092B-C50C-407E-A947-70E740481C1C}">
                <a14:useLocalDpi xmlns:a14="http://schemas.microsoft.com/office/drawing/2010/main"/>
              </a:ext>
            </a:extLst>
          </a:blip>
          <a:stretch>
            <a:fillRect/>
          </a:stretch>
        </p:blipFill>
        <p:spPr>
          <a:xfrm>
            <a:off x="5220072" y="764704"/>
            <a:ext cx="2880320" cy="5472608"/>
          </a:xfrm>
          <a:prstGeom prst="rect">
            <a:avLst/>
          </a:prstGeom>
        </p:spPr>
      </p:pic>
    </p:spTree>
    <p:extLst>
      <p:ext uri="{BB962C8B-B14F-4D97-AF65-F5344CB8AC3E}">
        <p14:creationId xmlns:p14="http://schemas.microsoft.com/office/powerpoint/2010/main" val="37139872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Χειλική </a:t>
            </a:r>
            <a:r>
              <a:rPr lang="el-GR" dirty="0" smtClean="0"/>
              <a:t>επιφάνεια </a:t>
            </a:r>
            <a:r>
              <a:rPr lang="el-GR" sz="3200" b="0" dirty="0" smtClean="0"/>
              <a:t>2/3</a:t>
            </a:r>
            <a:endParaRPr lang="el-GR" sz="3200" b="0" dirty="0"/>
          </a:p>
        </p:txBody>
      </p:sp>
      <p:sp>
        <p:nvSpPr>
          <p:cNvPr id="3" name="Content Placeholder 2"/>
          <p:cNvSpPr>
            <a:spLocks noGrp="1"/>
          </p:cNvSpPr>
          <p:nvPr>
            <p:ph idx="1"/>
          </p:nvPr>
        </p:nvSpPr>
        <p:spPr>
          <a:xfrm>
            <a:off x="457200" y="1196752"/>
            <a:ext cx="4618856" cy="5040560"/>
          </a:xfrm>
        </p:spPr>
        <p:txBody>
          <a:bodyPr/>
          <a:lstStyle/>
          <a:p>
            <a:pPr marL="0" indent="0">
              <a:buNone/>
            </a:pPr>
            <a:r>
              <a:rPr lang="el-GR" b="1" dirty="0"/>
              <a:t>Η εγγύς και η άπω κοπτική γωνία </a:t>
            </a:r>
            <a:r>
              <a:rPr lang="el-GR" dirty="0"/>
              <a:t>είναι πιο αμβλείες και έχουν μεγαλύτερη διαφορά ύψους συγκριτικά με τον κεντρικό, παρουσιάζοντας ανοδική κλίση.</a:t>
            </a:r>
          </a:p>
          <a:p>
            <a:pPr marL="0" indent="0">
              <a:buNone/>
            </a:pPr>
            <a:r>
              <a:rPr lang="el-GR" b="1" dirty="0"/>
              <a:t>Το αυχενικό τριτημόριο </a:t>
            </a:r>
            <a:r>
              <a:rPr lang="el-GR" dirty="0"/>
              <a:t>της χειλικής επιφάνειας έχει έντονη απόκλιση</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pic>
        <p:nvPicPr>
          <p:cNvPr id="9" name="Εικόνα 8"/>
          <p:cNvPicPr>
            <a:picLocks noChangeAspect="1"/>
          </p:cNvPicPr>
          <p:nvPr/>
        </p:nvPicPr>
        <p:blipFill>
          <a:blip r:embed="rId2">
            <a:grayscl/>
            <a:extLst>
              <a:ext uri="{28A0092B-C50C-407E-A947-70E740481C1C}">
                <a14:useLocalDpi xmlns:a14="http://schemas.microsoft.com/office/drawing/2010/main"/>
              </a:ext>
            </a:extLst>
          </a:blip>
          <a:stretch>
            <a:fillRect/>
          </a:stretch>
        </p:blipFill>
        <p:spPr>
          <a:xfrm>
            <a:off x="4860032" y="692696"/>
            <a:ext cx="2880320" cy="5472608"/>
          </a:xfrm>
          <a:prstGeom prst="rect">
            <a:avLst/>
          </a:prstGeom>
        </p:spPr>
      </p:pic>
      <p:cxnSp>
        <p:nvCxnSpPr>
          <p:cNvPr id="11" name="Ευθεία γραμμή σύνδεσης 10"/>
          <p:cNvCxnSpPr/>
          <p:nvPr/>
        </p:nvCxnSpPr>
        <p:spPr>
          <a:xfrm>
            <a:off x="5076056" y="6093296"/>
            <a:ext cx="2543944" cy="0"/>
          </a:xfrm>
          <a:prstGeom prst="line">
            <a:avLst/>
          </a:prstGeom>
          <a:ln>
            <a:prstDash val="lgDash"/>
          </a:ln>
        </p:spPr>
        <p:style>
          <a:lnRef idx="3">
            <a:schemeClr val="accent2"/>
          </a:lnRef>
          <a:fillRef idx="0">
            <a:schemeClr val="accent2"/>
          </a:fillRef>
          <a:effectRef idx="2">
            <a:schemeClr val="accent2"/>
          </a:effectRef>
          <a:fontRef idx="minor">
            <a:schemeClr val="tx1"/>
          </a:fontRef>
        </p:style>
      </p:cxnSp>
      <p:cxnSp>
        <p:nvCxnSpPr>
          <p:cNvPr id="14" name="Ευθύγραμμο βέλος σύνδεσης 13"/>
          <p:cNvCxnSpPr/>
          <p:nvPr/>
        </p:nvCxnSpPr>
        <p:spPr>
          <a:xfrm flipH="1">
            <a:off x="7236296" y="5589240"/>
            <a:ext cx="383704" cy="28868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Ευθύγραμμο βέλος σύνδεσης 17"/>
          <p:cNvCxnSpPr/>
          <p:nvPr/>
        </p:nvCxnSpPr>
        <p:spPr>
          <a:xfrm>
            <a:off x="4860032" y="5517232"/>
            <a:ext cx="576064" cy="21602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498758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Χειλική επιφάνεια </a:t>
            </a:r>
            <a:r>
              <a:rPr lang="el-GR" sz="3200" b="0" dirty="0" smtClean="0"/>
              <a:t>3/3</a:t>
            </a:r>
            <a:endParaRPr lang="el-GR" sz="3200" b="0" dirty="0"/>
          </a:p>
        </p:txBody>
      </p:sp>
      <p:sp>
        <p:nvSpPr>
          <p:cNvPr id="3" name="Θέση περιεχομένου 2"/>
          <p:cNvSpPr>
            <a:spLocks noGrp="1"/>
          </p:cNvSpPr>
          <p:nvPr>
            <p:ph idx="1"/>
          </p:nvPr>
        </p:nvSpPr>
        <p:spPr>
          <a:xfrm>
            <a:off x="467544" y="1412776"/>
            <a:ext cx="3168352" cy="5040560"/>
          </a:xfrm>
        </p:spPr>
        <p:txBody>
          <a:bodyPr/>
          <a:lstStyle/>
          <a:p>
            <a:pPr marL="0" indent="0">
              <a:buNone/>
            </a:pPr>
            <a:r>
              <a:rPr lang="el-GR" dirty="0"/>
              <a:t>Συνήθως </a:t>
            </a:r>
            <a:r>
              <a:rPr lang="el-GR" dirty="0" smtClean="0"/>
              <a:t>η χειλική επιφάνεια είναι </a:t>
            </a:r>
            <a:r>
              <a:rPr lang="el-GR" b="1" dirty="0"/>
              <a:t>πιο κυρτή </a:t>
            </a:r>
            <a:r>
              <a:rPr lang="el-GR" dirty="0"/>
              <a:t>από την αντίστοιχη επιφάνεια του κεντρικού τομέα</a:t>
            </a:r>
            <a:r>
              <a:rPr lang="el-GR" dirty="0" smtClean="0"/>
              <a:t>.</a:t>
            </a:r>
          </a:p>
          <a:p>
            <a:pPr marL="0" indent="0">
              <a:buNone/>
            </a:pPr>
            <a:r>
              <a:rPr lang="el-GR" dirty="0" smtClean="0"/>
              <a:t> </a:t>
            </a:r>
            <a:r>
              <a:rPr lang="el-GR" b="1" dirty="0" smtClean="0"/>
              <a:t>Το </a:t>
            </a:r>
            <a:r>
              <a:rPr lang="el-GR" b="1" dirty="0"/>
              <a:t>αυχενικό </a:t>
            </a:r>
            <a:r>
              <a:rPr lang="el-GR" dirty="0" smtClean="0"/>
              <a:t>της </a:t>
            </a:r>
            <a:r>
              <a:rPr lang="el-GR" b="1" dirty="0" smtClean="0"/>
              <a:t>τριτημόριο </a:t>
            </a:r>
            <a:r>
              <a:rPr lang="el-GR" dirty="0" smtClean="0"/>
              <a:t>έχει </a:t>
            </a:r>
            <a:r>
              <a:rPr lang="el-GR" dirty="0"/>
              <a:t>έντονη </a:t>
            </a:r>
            <a:r>
              <a:rPr lang="el-GR" dirty="0" smtClean="0"/>
              <a:t>απόκλιση.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95936" y="1412776"/>
            <a:ext cx="4814192" cy="4032448"/>
          </a:xfrm>
          <a:prstGeom prst="rect">
            <a:avLst/>
          </a:prstGeom>
          <a:noFill/>
        </p:spPr>
      </p:pic>
    </p:spTree>
    <p:extLst>
      <p:ext uri="{BB962C8B-B14F-4D97-AF65-F5344CB8AC3E}">
        <p14:creationId xmlns:p14="http://schemas.microsoft.com/office/powerpoint/2010/main" val="35009118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Υπερώια επιφάνεια </a:t>
            </a:r>
            <a:r>
              <a:rPr lang="el-GR" sz="3200" b="0" dirty="0" smtClean="0"/>
              <a:t>1/</a:t>
            </a:r>
            <a:r>
              <a:rPr lang="en-US" sz="3200" b="0" dirty="0"/>
              <a:t>2</a:t>
            </a:r>
            <a:endParaRPr lang="el-GR" sz="3200" b="0" dirty="0"/>
          </a:p>
        </p:txBody>
      </p:sp>
      <p:sp>
        <p:nvSpPr>
          <p:cNvPr id="3" name="Content Placeholder 2"/>
          <p:cNvSpPr>
            <a:spLocks noGrp="1"/>
          </p:cNvSpPr>
          <p:nvPr>
            <p:ph idx="1"/>
          </p:nvPr>
        </p:nvSpPr>
        <p:spPr>
          <a:xfrm>
            <a:off x="457200" y="1196752"/>
            <a:ext cx="3538736" cy="5256584"/>
          </a:xfrm>
        </p:spPr>
        <p:txBody>
          <a:bodyPr>
            <a:normAutofit lnSpcReduction="10000"/>
          </a:bodyPr>
          <a:lstStyle/>
          <a:p>
            <a:pPr marL="0" indent="0">
              <a:buNone/>
            </a:pPr>
            <a:r>
              <a:rPr lang="el-GR" dirty="0"/>
              <a:t>Είναι κοίλη και πολλές φορές έντονα κοίλη. Το </a:t>
            </a:r>
            <a:r>
              <a:rPr lang="el-GR" b="1" dirty="0"/>
              <a:t>κοίλο σχήμα </a:t>
            </a:r>
            <a:r>
              <a:rPr lang="el-GR" dirty="0"/>
              <a:t>του μέσου και κοπτικού τριτημορίου είναι περισσότερο έντονο στον πλάγιο σε σχέση με τον κεντρικό τομέα. </a:t>
            </a:r>
            <a:endParaRPr lang="el-GR" dirty="0" smtClean="0"/>
          </a:p>
          <a:p>
            <a:pPr marL="0" indent="0">
              <a:buNone/>
            </a:pPr>
            <a:r>
              <a:rPr lang="el-GR" dirty="0" smtClean="0"/>
              <a:t>Στο </a:t>
            </a:r>
            <a:r>
              <a:rPr lang="el-GR" dirty="0"/>
              <a:t>αυχενικό τριτημόριο υπάρχει το </a:t>
            </a:r>
            <a:r>
              <a:rPr lang="el-GR" b="1" dirty="0"/>
              <a:t>υπερώιο έπαρμα </a:t>
            </a:r>
            <a:r>
              <a:rPr lang="el-GR" dirty="0"/>
              <a:t>έντονο και καλοσχηματισμένο, αλλά μικρότερο από του κεντρικού τομέα. </a:t>
            </a:r>
            <a:endParaRPr lang="el-GR" dirty="0" smtClean="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pic>
        <p:nvPicPr>
          <p:cNvPr id="6" name="Εικόνα 5"/>
          <p:cNvPicPr>
            <a:picLocks noChangeAspect="1"/>
          </p:cNvPicPr>
          <p:nvPr/>
        </p:nvPicPr>
        <p:blipFill rotWithShape="1">
          <a:blip r:embed="rId2" cstate="screen">
            <a:grayscl/>
            <a:extLst>
              <a:ext uri="{28A0092B-C50C-407E-A947-70E740481C1C}">
                <a14:useLocalDpi xmlns:a14="http://schemas.microsoft.com/office/drawing/2010/main"/>
              </a:ext>
            </a:extLst>
          </a:blip>
          <a:srcRect/>
          <a:stretch/>
        </p:blipFill>
        <p:spPr>
          <a:xfrm>
            <a:off x="5220072" y="836712"/>
            <a:ext cx="2016224" cy="5400600"/>
          </a:xfrm>
          <a:prstGeom prst="rect">
            <a:avLst/>
          </a:prstGeom>
        </p:spPr>
      </p:pic>
    </p:spTree>
    <p:extLst>
      <p:ext uri="{BB962C8B-B14F-4D97-AF65-F5344CB8AC3E}">
        <p14:creationId xmlns:p14="http://schemas.microsoft.com/office/powerpoint/2010/main" val="21391917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Υπερώια επιφάνεια </a:t>
            </a:r>
            <a:r>
              <a:rPr lang="el-GR" sz="3200" b="0" dirty="0" smtClean="0"/>
              <a:t>2/</a:t>
            </a:r>
            <a:r>
              <a:rPr lang="en-US" sz="3200" b="0" dirty="0"/>
              <a:t>2</a:t>
            </a:r>
            <a:endParaRPr lang="el-GR" sz="3200" b="0" dirty="0"/>
          </a:p>
        </p:txBody>
      </p:sp>
      <p:sp>
        <p:nvSpPr>
          <p:cNvPr id="3" name="Content Placeholder 2"/>
          <p:cNvSpPr>
            <a:spLocks noGrp="1"/>
          </p:cNvSpPr>
          <p:nvPr>
            <p:ph idx="1"/>
          </p:nvPr>
        </p:nvSpPr>
        <p:spPr>
          <a:xfrm>
            <a:off x="457200" y="1196752"/>
            <a:ext cx="4258816" cy="5040560"/>
          </a:xfrm>
        </p:spPr>
        <p:txBody>
          <a:bodyPr/>
          <a:lstStyle/>
          <a:p>
            <a:pPr marL="0" indent="0">
              <a:buNone/>
            </a:pPr>
            <a:r>
              <a:rPr lang="el-GR" dirty="0"/>
              <a:t>Πολλές φορές εμφανίζει στο βάθος της κοίλανσης το </a:t>
            </a:r>
            <a:r>
              <a:rPr lang="el-GR" b="1" dirty="0"/>
              <a:t>υπερώιο βοθρίο</a:t>
            </a:r>
            <a:r>
              <a:rPr lang="el-GR" dirty="0"/>
              <a:t>, το οποίο είναι επιρρεπές στην τερηδόνα. </a:t>
            </a:r>
          </a:p>
          <a:p>
            <a:pPr marL="0" indent="0">
              <a:buNone/>
            </a:pPr>
            <a:r>
              <a:rPr lang="el-GR" dirty="0"/>
              <a:t>Επίσης οι όμορες </a:t>
            </a:r>
            <a:r>
              <a:rPr lang="el-GR" b="1" dirty="0"/>
              <a:t>οριακές ακρολοφίες </a:t>
            </a:r>
            <a:r>
              <a:rPr lang="el-GR" dirty="0"/>
              <a:t>είναι εντονότερες από του κεντρικού τομέα.</a:t>
            </a:r>
          </a:p>
          <a:p>
            <a:pPr marL="0" indent="0">
              <a:buNone/>
            </a:pPr>
            <a:r>
              <a:rPr lang="el-GR" dirty="0"/>
              <a:t>Όπως ο κεντρικός, έτσι και ο πλάγιος τομέας εμφανίζει </a:t>
            </a:r>
            <a:r>
              <a:rPr lang="el-GR" b="1" dirty="0"/>
              <a:t>πέντε </a:t>
            </a:r>
            <a:r>
              <a:rPr lang="el-GR" b="1" dirty="0" smtClean="0"/>
              <a:t>τύπους</a:t>
            </a:r>
            <a:r>
              <a:rPr lang="el-GR" dirty="0" smtClean="0"/>
              <a:t> </a:t>
            </a:r>
            <a:r>
              <a:rPr lang="el-GR" dirty="0"/>
              <a:t>της υπερώιας επιφάνειας.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pic>
        <p:nvPicPr>
          <p:cNvPr id="5" name="Εικόνα 4"/>
          <p:cNvPicPr>
            <a:picLocks noChangeAspect="1"/>
          </p:cNvPicPr>
          <p:nvPr/>
        </p:nvPicPr>
        <p:blipFill rotWithShape="1">
          <a:blip r:embed="rId2" cstate="screen">
            <a:grayscl/>
            <a:extLst>
              <a:ext uri="{28A0092B-C50C-407E-A947-70E740481C1C}">
                <a14:useLocalDpi xmlns:a14="http://schemas.microsoft.com/office/drawing/2010/main"/>
              </a:ext>
            </a:extLst>
          </a:blip>
          <a:srcRect/>
          <a:stretch/>
        </p:blipFill>
        <p:spPr>
          <a:xfrm>
            <a:off x="5220072" y="836712"/>
            <a:ext cx="2016224" cy="5400600"/>
          </a:xfrm>
          <a:prstGeom prst="rect">
            <a:avLst/>
          </a:prstGeom>
        </p:spPr>
      </p:pic>
    </p:spTree>
    <p:extLst>
      <p:ext uri="{BB962C8B-B14F-4D97-AF65-F5344CB8AC3E}">
        <p14:creationId xmlns:p14="http://schemas.microsoft.com/office/powerpoint/2010/main" val="983833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Μορφολογία και λειτουργία</a:t>
            </a:r>
            <a:endParaRPr lang="el-GR" dirty="0"/>
          </a:p>
        </p:txBody>
      </p:sp>
      <p:sp>
        <p:nvSpPr>
          <p:cNvPr id="3" name="Content Placeholder 2"/>
          <p:cNvSpPr>
            <a:spLocks noGrp="1"/>
          </p:cNvSpPr>
          <p:nvPr>
            <p:ph idx="1"/>
          </p:nvPr>
        </p:nvSpPr>
        <p:spPr>
          <a:xfrm>
            <a:off x="457200" y="1196752"/>
            <a:ext cx="8229600" cy="5184576"/>
          </a:xfrm>
        </p:spPr>
        <p:txBody>
          <a:bodyPr>
            <a:normAutofit fontScale="92500" lnSpcReduction="10000"/>
          </a:bodyPr>
          <a:lstStyle/>
          <a:p>
            <a:pPr marL="0" indent="0">
              <a:buNone/>
            </a:pPr>
            <a:r>
              <a:rPr lang="el-GR" sz="2800" dirty="0"/>
              <a:t>Οι τομείς της άνω γνάθου είναι μεγαλύτεροι από τους τομείς της κάτω γνάθου και οι κεντρικοί τομείς της άνω είναι μεγαλύτεροι και ογκωδέστεροι από τους πλάγιους τομείς. Αντίθετα στην κάτω γνάθο, συνήθως ο πλάγιος τομέας είναι ελαφρά μεγαλύτερος σε όλες τις διαστάσεις από τον κεντρικό τομέα.</a:t>
            </a:r>
          </a:p>
          <a:p>
            <a:pPr marL="0" indent="0">
              <a:buNone/>
            </a:pPr>
            <a:r>
              <a:rPr lang="el-GR" sz="2800" dirty="0"/>
              <a:t>Από </a:t>
            </a:r>
            <a:r>
              <a:rPr lang="el-GR" sz="2800" b="1" dirty="0"/>
              <a:t>λειτουργική άποψη </a:t>
            </a:r>
            <a:r>
              <a:rPr lang="el-GR" sz="2800" dirty="0"/>
              <a:t>οι τομείς συμβάλλουν στα παρακάτω:</a:t>
            </a:r>
          </a:p>
          <a:p>
            <a:r>
              <a:rPr lang="el-GR" sz="2800" dirty="0" smtClean="0"/>
              <a:t>στη </a:t>
            </a:r>
            <a:r>
              <a:rPr lang="el-GR" sz="2800" dirty="0"/>
              <a:t>σύλληψη και στη κοπή της τροφής</a:t>
            </a:r>
          </a:p>
          <a:p>
            <a:r>
              <a:rPr lang="el-GR" sz="2800" dirty="0" smtClean="0"/>
              <a:t>στην </a:t>
            </a:r>
            <a:r>
              <a:rPr lang="el-GR" sz="2800" dirty="0"/>
              <a:t>αισθητική του προσώπου</a:t>
            </a:r>
          </a:p>
          <a:p>
            <a:r>
              <a:rPr lang="el-GR" sz="2800" dirty="0" smtClean="0"/>
              <a:t>στην </a:t>
            </a:r>
            <a:r>
              <a:rPr lang="el-GR" sz="2800" dirty="0"/>
              <a:t>ομιλία</a:t>
            </a:r>
          </a:p>
          <a:p>
            <a:pPr marL="0" indent="0">
              <a:buNone/>
            </a:pPr>
            <a:endParaRPr lang="el-GR" sz="29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41855064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Εγγύς όμορη επιφάνεια</a:t>
            </a:r>
            <a:endParaRPr lang="el-GR" dirty="0"/>
          </a:p>
        </p:txBody>
      </p:sp>
      <p:sp>
        <p:nvSpPr>
          <p:cNvPr id="3" name="Content Placeholder 2"/>
          <p:cNvSpPr>
            <a:spLocks noGrp="1"/>
          </p:cNvSpPr>
          <p:nvPr>
            <p:ph idx="1"/>
          </p:nvPr>
        </p:nvSpPr>
        <p:spPr>
          <a:xfrm>
            <a:off x="1043608" y="1484784"/>
            <a:ext cx="3682752" cy="5159598"/>
          </a:xfrm>
        </p:spPr>
        <p:txBody>
          <a:bodyPr>
            <a:normAutofit/>
          </a:bodyPr>
          <a:lstStyle/>
          <a:p>
            <a:pPr marL="0" indent="0">
              <a:buNone/>
            </a:pPr>
            <a:r>
              <a:rPr lang="el-GR" b="1" dirty="0" smtClean="0"/>
              <a:t>Η εγγύς όμορη επιφάνεια </a:t>
            </a:r>
            <a:r>
              <a:rPr lang="el-GR" dirty="0" smtClean="0"/>
              <a:t>είναι </a:t>
            </a:r>
            <a:r>
              <a:rPr lang="el-GR" dirty="0"/>
              <a:t>τριγωνική και κυρτή προς όλες τις διευθύνσεις, ενώ στο αυχενικό της τριτημόριο γίνεται επίπεδη. Η εγγύς - κοπτική γωνία είναι οξεία και μυτερή</a:t>
            </a:r>
            <a:r>
              <a:rPr lang="el-GR" dirty="0" smtClean="0"/>
              <a:t>.</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pic>
        <p:nvPicPr>
          <p:cNvPr id="6" name="Εικόνα 5"/>
          <p:cNvPicPr>
            <a:picLocks noChangeAspect="1"/>
          </p:cNvPicPr>
          <p:nvPr/>
        </p:nvPicPr>
        <p:blipFill rotWithShape="1">
          <a:blip r:embed="rId2" cstate="screen">
            <a:grayscl/>
            <a:extLst>
              <a:ext uri="{28A0092B-C50C-407E-A947-70E740481C1C}">
                <a14:useLocalDpi xmlns:a14="http://schemas.microsoft.com/office/drawing/2010/main"/>
              </a:ext>
            </a:extLst>
          </a:blip>
          <a:srcRect/>
          <a:stretch/>
        </p:blipFill>
        <p:spPr>
          <a:xfrm>
            <a:off x="5508104" y="1268760"/>
            <a:ext cx="2088232" cy="5375622"/>
          </a:xfrm>
          <a:prstGeom prst="rect">
            <a:avLst/>
          </a:prstGeom>
        </p:spPr>
      </p:pic>
    </p:spTree>
    <p:extLst>
      <p:ext uri="{BB962C8B-B14F-4D97-AF65-F5344CB8AC3E}">
        <p14:creationId xmlns:p14="http://schemas.microsoft.com/office/powerpoint/2010/main" val="34143985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Άπω </a:t>
            </a:r>
            <a:r>
              <a:rPr lang="el-GR" dirty="0"/>
              <a:t>όμορη επιφάνεια</a:t>
            </a:r>
          </a:p>
        </p:txBody>
      </p:sp>
      <p:sp>
        <p:nvSpPr>
          <p:cNvPr id="3" name="Θέση περιεχομένου 2"/>
          <p:cNvSpPr>
            <a:spLocks noGrp="1"/>
          </p:cNvSpPr>
          <p:nvPr>
            <p:ph idx="1"/>
          </p:nvPr>
        </p:nvSpPr>
        <p:spPr>
          <a:xfrm>
            <a:off x="462743" y="1498352"/>
            <a:ext cx="3826768" cy="5040560"/>
          </a:xfrm>
        </p:spPr>
        <p:txBody>
          <a:bodyPr/>
          <a:lstStyle/>
          <a:p>
            <a:pPr marL="0" indent="0">
              <a:buNone/>
            </a:pPr>
            <a:r>
              <a:rPr lang="el-GR" b="1" dirty="0"/>
              <a:t>Η άπω όμορη επιφάνεια </a:t>
            </a:r>
            <a:r>
              <a:rPr lang="el-GR" dirty="0"/>
              <a:t>είναι μικρότερη από την εγγύς και περισσότερο κυρτή. Στον αυχένα γίνεται ελαφρά υπόκοιλη ή επίπεδη. Η άπω κοπτική γωνία είναι έντονα αποστρογγυλευμένη.</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pic>
        <p:nvPicPr>
          <p:cNvPr id="5" name="Εικόνα 4"/>
          <p:cNvPicPr>
            <a:picLocks noChangeAspect="1"/>
          </p:cNvPicPr>
          <p:nvPr/>
        </p:nvPicPr>
        <p:blipFill rotWithShape="1">
          <a:blip r:embed="rId2" cstate="screen">
            <a:grayscl/>
            <a:extLst>
              <a:ext uri="{28A0092B-C50C-407E-A947-70E740481C1C}">
                <a14:useLocalDpi xmlns:a14="http://schemas.microsoft.com/office/drawing/2010/main"/>
              </a:ext>
            </a:extLst>
          </a:blip>
          <a:srcRect/>
          <a:stretch/>
        </p:blipFill>
        <p:spPr>
          <a:xfrm>
            <a:off x="5220072" y="836712"/>
            <a:ext cx="2160240" cy="5702200"/>
          </a:xfrm>
          <a:prstGeom prst="rect">
            <a:avLst/>
          </a:prstGeom>
        </p:spPr>
      </p:pic>
    </p:spTree>
    <p:extLst>
      <p:ext uri="{BB962C8B-B14F-4D97-AF65-F5344CB8AC3E}">
        <p14:creationId xmlns:p14="http://schemas.microsoft.com/office/powerpoint/2010/main" val="39050214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Κοπτικό χείλος</a:t>
            </a:r>
            <a:endParaRPr lang="el-GR" dirty="0"/>
          </a:p>
        </p:txBody>
      </p:sp>
      <p:sp>
        <p:nvSpPr>
          <p:cNvPr id="3" name="Content Placeholder 2"/>
          <p:cNvSpPr>
            <a:spLocks noGrp="1"/>
          </p:cNvSpPr>
          <p:nvPr>
            <p:ph idx="1"/>
          </p:nvPr>
        </p:nvSpPr>
        <p:spPr>
          <a:xfrm>
            <a:off x="457200" y="1196752"/>
            <a:ext cx="8229600" cy="2016224"/>
          </a:xfrm>
        </p:spPr>
        <p:txBody>
          <a:bodyPr/>
          <a:lstStyle/>
          <a:p>
            <a:pPr marL="0" indent="0">
              <a:buNone/>
            </a:pPr>
            <a:r>
              <a:rPr lang="el-GR" dirty="0" smtClean="0"/>
              <a:t>Παρόμοιο </a:t>
            </a:r>
            <a:r>
              <a:rPr lang="el-GR" dirty="0"/>
              <a:t>με του κεντρικού τομέα, αλλά έχει μεγαλύτερη ανοδική κλίση προς τα άπω.</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07704" y="2861505"/>
            <a:ext cx="2304256" cy="2287118"/>
          </a:xfrm>
          <a:prstGeom prst="rect">
            <a:avLst/>
          </a:prstGeom>
        </p:spPr>
      </p:pic>
      <p:pic>
        <p:nvPicPr>
          <p:cNvPr id="7" name="Εικόνα 6"/>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4565239" y="2492896"/>
            <a:ext cx="2311017" cy="3024336"/>
          </a:xfrm>
          <a:prstGeom prst="rect">
            <a:avLst/>
          </a:prstGeom>
        </p:spPr>
      </p:pic>
    </p:spTree>
    <p:extLst>
      <p:ext uri="{BB962C8B-B14F-4D97-AF65-F5344CB8AC3E}">
        <p14:creationId xmlns:p14="http://schemas.microsoft.com/office/powerpoint/2010/main" val="13656861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Αυχένας και ρίζα</a:t>
            </a:r>
            <a:endParaRPr lang="el-GR" dirty="0"/>
          </a:p>
        </p:txBody>
      </p:sp>
      <p:sp>
        <p:nvSpPr>
          <p:cNvPr id="3" name="Content Placeholder 2"/>
          <p:cNvSpPr>
            <a:spLocks noGrp="1"/>
          </p:cNvSpPr>
          <p:nvPr>
            <p:ph idx="1"/>
          </p:nvPr>
        </p:nvSpPr>
        <p:spPr>
          <a:xfrm>
            <a:off x="457200" y="1196752"/>
            <a:ext cx="4762872" cy="4896544"/>
          </a:xfrm>
        </p:spPr>
        <p:txBody>
          <a:bodyPr>
            <a:normAutofit/>
          </a:bodyPr>
          <a:lstStyle/>
          <a:p>
            <a:pPr marL="0" indent="0">
              <a:buNone/>
            </a:pPr>
            <a:r>
              <a:rPr lang="el-GR" dirty="0"/>
              <a:t>Ο </a:t>
            </a:r>
            <a:r>
              <a:rPr lang="el-GR" b="1" dirty="0"/>
              <a:t>ΑΥΧΕΝΑΣ</a:t>
            </a:r>
            <a:r>
              <a:rPr lang="el-GR" dirty="0"/>
              <a:t> του δοντιού εμφανίζει σχήμα ελικοειδές και μοιάζει με τον αυχένα του κεντρικού τομέα.</a:t>
            </a:r>
          </a:p>
          <a:p>
            <a:pPr marL="0" indent="0">
              <a:buNone/>
            </a:pPr>
            <a:r>
              <a:rPr lang="el-GR" dirty="0"/>
              <a:t>Η </a:t>
            </a:r>
            <a:r>
              <a:rPr lang="el-GR" b="1" dirty="0"/>
              <a:t>ΡΙΖΑ</a:t>
            </a:r>
            <a:r>
              <a:rPr lang="el-GR" dirty="0"/>
              <a:t> είναι κωνική, λεπτότερη και ελαφρά μεγαλύτερη από τη ρίζα του κεντρικού τομέα. Στις όμορες επιφάνειες είναι αποπεπλατυσμένη και σε όλο το μήκος της φέρει αύλακα αβαθή. Το</a:t>
            </a:r>
            <a:r>
              <a:rPr lang="el-GR" b="1" dirty="0"/>
              <a:t> ακρορρίζιο συνήθως αποκλίνει προς τα άπω.</a:t>
            </a: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pic>
        <p:nvPicPr>
          <p:cNvPr id="7" name="Εικόνα 6"/>
          <p:cNvPicPr>
            <a:picLocks noChangeAspect="1"/>
          </p:cNvPicPr>
          <p:nvPr/>
        </p:nvPicPr>
        <p:blipFill>
          <a:blip r:embed="rId2">
            <a:grayscl/>
            <a:extLst>
              <a:ext uri="{28A0092B-C50C-407E-A947-70E740481C1C}">
                <a14:useLocalDpi xmlns:a14="http://schemas.microsoft.com/office/drawing/2010/main"/>
              </a:ext>
            </a:extLst>
          </a:blip>
          <a:stretch>
            <a:fillRect/>
          </a:stretch>
        </p:blipFill>
        <p:spPr>
          <a:xfrm>
            <a:off x="4611323" y="764704"/>
            <a:ext cx="2880320" cy="5472608"/>
          </a:xfrm>
          <a:prstGeom prst="rect">
            <a:avLst/>
          </a:prstGeom>
        </p:spPr>
      </p:pic>
      <p:pic>
        <p:nvPicPr>
          <p:cNvPr id="8" name="Εικόνα 7"/>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6876256" y="957213"/>
            <a:ext cx="1934296" cy="5375622"/>
          </a:xfrm>
          <a:prstGeom prst="rect">
            <a:avLst/>
          </a:prstGeom>
        </p:spPr>
      </p:pic>
    </p:spTree>
    <p:extLst>
      <p:ext uri="{BB962C8B-B14F-4D97-AF65-F5344CB8AC3E}">
        <p14:creationId xmlns:p14="http://schemas.microsoft.com/office/powerpoint/2010/main" val="25437176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solidFill>
                  <a:srgbClr val="004A82"/>
                </a:solidFill>
              </a:rPr>
              <a:t>Πλάγιος τομέας άνω γνάθου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pic>
        <p:nvPicPr>
          <p:cNvPr id="4" name="Εικόνα 3"/>
          <p:cNvPicPr>
            <a:picLocks noChangeAspect="1"/>
          </p:cNvPicPr>
          <p:nvPr/>
        </p:nvPicPr>
        <p:blipFill>
          <a:blip r:embed="rId2">
            <a:grayscl/>
            <a:extLst>
              <a:ext uri="{28A0092B-C50C-407E-A947-70E740481C1C}">
                <a14:useLocalDpi xmlns:a14="http://schemas.microsoft.com/office/drawing/2010/main"/>
              </a:ext>
            </a:extLst>
          </a:blip>
          <a:stretch>
            <a:fillRect/>
          </a:stretch>
        </p:blipFill>
        <p:spPr>
          <a:xfrm>
            <a:off x="0" y="858264"/>
            <a:ext cx="2880320" cy="5472608"/>
          </a:xfrm>
          <a:prstGeom prst="rect">
            <a:avLst/>
          </a:prstGeom>
        </p:spPr>
      </p:pic>
      <p:pic>
        <p:nvPicPr>
          <p:cNvPr id="5" name="Εικόνα 4"/>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2543240" y="930272"/>
            <a:ext cx="2016224" cy="5400600"/>
          </a:xfrm>
          <a:prstGeom prst="rect">
            <a:avLst/>
          </a:prstGeom>
        </p:spPr>
      </p:pic>
      <p:pic>
        <p:nvPicPr>
          <p:cNvPr id="6" name="Εικόνα 5"/>
          <p:cNvPicPr>
            <a:picLocks noChangeAspect="1"/>
          </p:cNvPicPr>
          <p:nvPr/>
        </p:nvPicPr>
        <p:blipFill rotWithShape="1">
          <a:blip r:embed="rId4" cstate="screen">
            <a:grayscl/>
            <a:extLst>
              <a:ext uri="{28A0092B-C50C-407E-A947-70E740481C1C}">
                <a14:useLocalDpi xmlns:a14="http://schemas.microsoft.com/office/drawing/2010/main"/>
              </a:ext>
            </a:extLst>
          </a:blip>
          <a:srcRect/>
          <a:stretch/>
        </p:blipFill>
        <p:spPr>
          <a:xfrm>
            <a:off x="4582344" y="1025942"/>
            <a:ext cx="1934296" cy="5375622"/>
          </a:xfrm>
          <a:prstGeom prst="rect">
            <a:avLst/>
          </a:prstGeom>
        </p:spPr>
      </p:pic>
      <p:pic>
        <p:nvPicPr>
          <p:cNvPr id="7" name="Εικόνα 6"/>
          <p:cNvPicPr>
            <a:picLocks noChangeAspect="1"/>
          </p:cNvPicPr>
          <p:nvPr/>
        </p:nvPicPr>
        <p:blipFill rotWithShape="1">
          <a:blip r:embed="rId5" cstate="screen">
            <a:grayscl/>
            <a:extLst>
              <a:ext uri="{28A0092B-C50C-407E-A947-70E740481C1C}">
                <a14:useLocalDpi xmlns:a14="http://schemas.microsoft.com/office/drawing/2010/main"/>
              </a:ext>
            </a:extLst>
          </a:blip>
          <a:srcRect/>
          <a:stretch/>
        </p:blipFill>
        <p:spPr>
          <a:xfrm>
            <a:off x="6539520" y="930272"/>
            <a:ext cx="2016224" cy="5702200"/>
          </a:xfrm>
          <a:prstGeom prst="rect">
            <a:avLst/>
          </a:prstGeom>
        </p:spPr>
      </p:pic>
    </p:spTree>
    <p:extLst>
      <p:ext uri="{BB962C8B-B14F-4D97-AF65-F5344CB8AC3E}">
        <p14:creationId xmlns:p14="http://schemas.microsoft.com/office/powerpoint/2010/main" val="5182133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Μορφολογικές διαφορές άνω κεντρικού τομέα και πλάγιου </a:t>
            </a:r>
            <a:r>
              <a:rPr lang="el-GR" sz="3100" b="0" dirty="0"/>
              <a:t>1/2</a:t>
            </a:r>
          </a:p>
        </p:txBody>
      </p:sp>
      <p:sp>
        <p:nvSpPr>
          <p:cNvPr id="3" name="Content Placeholder 2"/>
          <p:cNvSpPr>
            <a:spLocks noGrp="1"/>
          </p:cNvSpPr>
          <p:nvPr>
            <p:ph idx="1"/>
          </p:nvPr>
        </p:nvSpPr>
        <p:spPr>
          <a:xfrm>
            <a:off x="457200" y="1196751"/>
            <a:ext cx="7859216" cy="4863890"/>
          </a:xfrm>
        </p:spPr>
        <p:txBody>
          <a:bodyPr>
            <a:normAutofit/>
          </a:bodyPr>
          <a:lstStyle/>
          <a:p>
            <a:pPr marL="514350" lvl="0" indent="-514350">
              <a:buFont typeface="+mj-lt"/>
              <a:buAutoNum type="arabicPeriod"/>
            </a:pPr>
            <a:r>
              <a:rPr lang="el-GR" sz="2800" dirty="0"/>
              <a:t>Η χειλική επιφάνεια του πλάγιου είναι μικρότερη προς όλες τις κατευθύνσεις.</a:t>
            </a:r>
          </a:p>
          <a:p>
            <a:pPr marL="514350" lvl="0" indent="-514350">
              <a:buFont typeface="+mj-lt"/>
              <a:buAutoNum type="arabicPeriod"/>
            </a:pPr>
            <a:r>
              <a:rPr lang="el-GR" sz="2800" dirty="0"/>
              <a:t>Η διαφορά ύψους μεταξύ εγγύς και άπω κοπτικής γωνίας, στον πλάγιο είναι περισσότερο τονισμένη.</a:t>
            </a:r>
          </a:p>
          <a:p>
            <a:pPr marL="514350" lvl="0" indent="-514350">
              <a:buFont typeface="+mj-lt"/>
              <a:buAutoNum type="arabicPeriod"/>
            </a:pPr>
            <a:r>
              <a:rPr lang="el-GR" sz="2800" dirty="0"/>
              <a:t>Η άπω κοπτική γωνία στον πλάγιο είναι περισσότερο αποστρογγυλευμένη.</a:t>
            </a:r>
          </a:p>
          <a:p>
            <a:pPr marL="514350" lvl="0" indent="-514350">
              <a:buFont typeface="+mj-lt"/>
              <a:buAutoNum type="arabicPeriod"/>
            </a:pPr>
            <a:r>
              <a:rPr lang="el-GR" sz="2800" dirty="0"/>
              <a:t>Το σημείο επαφής στην άπω επιφάνεια του πλάγιου έρχεται περισσότερο αυχενικά.</a:t>
            </a:r>
          </a:p>
          <a:p>
            <a:pPr marL="0" indent="0">
              <a:buNone/>
            </a:pPr>
            <a:endParaRPr lang="el-GR" sz="28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33629146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Μορφολογικές διαφορές άνω κεντρικού τομέα και πλάγιου </a:t>
            </a:r>
            <a:r>
              <a:rPr lang="el-GR" sz="3100" b="0" dirty="0" smtClean="0"/>
              <a:t>2/2</a:t>
            </a:r>
            <a:endParaRPr lang="el-GR" sz="3100" b="0" dirty="0"/>
          </a:p>
        </p:txBody>
      </p:sp>
      <p:sp>
        <p:nvSpPr>
          <p:cNvPr id="3" name="Content Placeholder 2"/>
          <p:cNvSpPr>
            <a:spLocks noGrp="1"/>
          </p:cNvSpPr>
          <p:nvPr>
            <p:ph idx="1"/>
          </p:nvPr>
        </p:nvSpPr>
        <p:spPr>
          <a:xfrm>
            <a:off x="457200" y="1196751"/>
            <a:ext cx="7859216" cy="4863890"/>
          </a:xfrm>
        </p:spPr>
        <p:txBody>
          <a:bodyPr>
            <a:normAutofit fontScale="92500" lnSpcReduction="10000"/>
          </a:bodyPr>
          <a:lstStyle/>
          <a:p>
            <a:pPr marL="514350" lvl="0" indent="-514350">
              <a:buFont typeface="+mj-lt"/>
              <a:buAutoNum type="arabicPeriod" startAt="5"/>
            </a:pPr>
            <a:r>
              <a:rPr lang="el-GR" sz="2800" dirty="0"/>
              <a:t>Το κοπτικό χείλος του πλάγιου απέχει 1-2 χιλιοστά από το μασητικό επίπεδο.</a:t>
            </a:r>
          </a:p>
          <a:p>
            <a:pPr marL="514350" lvl="0" indent="-514350">
              <a:buFont typeface="+mj-lt"/>
              <a:buAutoNum type="arabicPeriod" startAt="5"/>
            </a:pPr>
            <a:r>
              <a:rPr lang="el-GR" sz="2800" dirty="0"/>
              <a:t>Οι όμορες επιφάνειες έχουν το ίδιο σχήμα, αλλά στον πλάγιο είναι μικρότερες.</a:t>
            </a:r>
          </a:p>
          <a:p>
            <a:pPr marL="514350" lvl="0" indent="-514350">
              <a:buFont typeface="+mj-lt"/>
              <a:buAutoNum type="arabicPeriod" startAt="5"/>
            </a:pPr>
            <a:r>
              <a:rPr lang="el-GR" sz="2800" dirty="0"/>
              <a:t>Στην υπερώια επιφάνεια έχουν τα ίδια μορφολογικά στοιχεία, αλλά στον πλάγιο είναι περισσότερο τονισμένα.</a:t>
            </a:r>
          </a:p>
          <a:p>
            <a:pPr marL="514350" lvl="0" indent="-514350">
              <a:buFont typeface="+mj-lt"/>
              <a:buAutoNum type="arabicPeriod" startAt="5"/>
            </a:pPr>
            <a:r>
              <a:rPr lang="el-GR" sz="2800" dirty="0"/>
              <a:t>Στην υπερώια επιφάνεια του πλαγίου παρατηρείται πιο συχνά η αύλακα που ξεκινάει από το υπερώιο βοθρίο και καταλήγει στον αυχένα.</a:t>
            </a:r>
          </a:p>
          <a:p>
            <a:pPr marL="0" indent="0">
              <a:buNone/>
            </a:pPr>
            <a:endParaRPr lang="el-GR" sz="28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27769254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9423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3256635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lvl="0" indent="0">
              <a:lnSpc>
                <a:spcPct val="100000"/>
              </a:lnSpc>
              <a:spcBef>
                <a:spcPct val="20000"/>
              </a:spcBef>
              <a:buClrTx/>
              <a:buNone/>
            </a:pPr>
            <a:r>
              <a:rPr lang="el-GR" sz="2000" dirty="0"/>
              <a:t>Copyright Τεχνολογικό Εκπαιδευτικό Ίδρυμα Αθήνας, Αριστείδης Γαλιατσάτος 2014. Αριστείδης Γαλιατσάτος . «Οδοντική Μορφολογία. Ενότητα 3</a:t>
            </a:r>
            <a:r>
              <a:rPr lang="el-GR" sz="2000" dirty="0" smtClean="0"/>
              <a:t>: Κεντρικός και πλάγιος τομέας άνω γνάθου». </a:t>
            </a:r>
            <a:r>
              <a:rPr lang="el-GR" sz="2000" dirty="0"/>
              <a:t>Έκδοση: 1.0. Αθήνα 2014. Διαθέσιμο από τη δικτυακή διεύθυνση: </a:t>
            </a:r>
            <a:r>
              <a:rPr lang="en-US" sz="2000" dirty="0">
                <a:solidFill>
                  <a:prstClr val="black"/>
                </a:solidFill>
                <a:hlinkClick r:id="rId3"/>
              </a:rPr>
              <a:t>ocp.teiath.gr</a:t>
            </a:r>
            <a:r>
              <a:rPr lang="el-GR" sz="2000" dirty="0" smtClean="0">
                <a:solidFill>
                  <a:prstClr val="black"/>
                </a:solidFill>
              </a:rPr>
              <a:t>.</a:t>
            </a:r>
            <a:endParaRPr lang="el-GR" sz="2000" dirty="0">
              <a:solidFill>
                <a:prstClr val="black"/>
              </a:solidFill>
            </a:endParaRPr>
          </a:p>
        </p:txBody>
      </p:sp>
    </p:spTree>
    <p:extLst>
      <p:ext uri="{BB962C8B-B14F-4D97-AF65-F5344CB8AC3E}">
        <p14:creationId xmlns:p14="http://schemas.microsoft.com/office/powerpoint/2010/main" val="3422274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Μόνιμος κεντρικός τομέας άνω γνάθου</a:t>
            </a:r>
            <a:r>
              <a:rPr lang="en-US" dirty="0" smtClean="0"/>
              <a:t> </a:t>
            </a:r>
            <a:r>
              <a:rPr lang="en-US" sz="3100" b="0" dirty="0" smtClean="0"/>
              <a:t>1/2</a:t>
            </a:r>
            <a:endParaRPr lang="el-GR" sz="3100" b="0" dirty="0"/>
          </a:p>
        </p:txBody>
      </p:sp>
      <p:sp>
        <p:nvSpPr>
          <p:cNvPr id="3" name="Content Placeholder 2"/>
          <p:cNvSpPr>
            <a:spLocks noGrp="1"/>
          </p:cNvSpPr>
          <p:nvPr>
            <p:ph idx="1"/>
          </p:nvPr>
        </p:nvSpPr>
        <p:spPr>
          <a:xfrm>
            <a:off x="323528" y="1461975"/>
            <a:ext cx="8219256" cy="1800200"/>
          </a:xfrm>
        </p:spPr>
        <p:txBody>
          <a:bodyPr/>
          <a:lstStyle/>
          <a:p>
            <a:pPr marL="0" indent="0" algn="ctr">
              <a:buNone/>
            </a:pPr>
            <a:r>
              <a:rPr lang="el-GR" dirty="0"/>
              <a:t>Είναι το πρώτο μόνιμο δόντι αμέσως μετά τη μέση γραμμή και διαδέχεται τον κεντρικό νεογιλό τομέα. Το εγγύς-άπω εύρος της μύλης του είναι μεγαλύτερο από όλα τα πρόσθια δόντια. Η μύλη του έχει σχήμα φτυαριού.</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grpSp>
        <p:nvGrpSpPr>
          <p:cNvPr id="15" name="Group 14"/>
          <p:cNvGrpSpPr/>
          <p:nvPr/>
        </p:nvGrpSpPr>
        <p:grpSpPr>
          <a:xfrm>
            <a:off x="3707904" y="885911"/>
            <a:ext cx="1296144" cy="576064"/>
            <a:chOff x="3923928" y="4055006"/>
            <a:chExt cx="1296144" cy="576064"/>
          </a:xfrm>
        </p:grpSpPr>
        <p:cxnSp>
          <p:nvCxnSpPr>
            <p:cNvPr id="8" name="Straight Connector 7"/>
            <p:cNvCxnSpPr/>
            <p:nvPr/>
          </p:nvCxnSpPr>
          <p:spPr>
            <a:xfrm>
              <a:off x="3923928" y="4355541"/>
              <a:ext cx="129614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0" y="4055006"/>
              <a:ext cx="0" cy="576064"/>
            </a:xfrm>
            <a:prstGeom prst="line">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47973" y="4068645"/>
              <a:ext cx="428387" cy="369332"/>
            </a:xfrm>
            <a:prstGeom prst="rect">
              <a:avLst/>
            </a:prstGeom>
            <a:noFill/>
          </p:spPr>
          <p:txBody>
            <a:bodyPr wrap="none" rtlCol="0">
              <a:spAutoFit/>
            </a:bodyPr>
            <a:lstStyle/>
            <a:p>
              <a:r>
                <a:rPr lang="en-US" b="1" dirty="0" smtClean="0">
                  <a:solidFill>
                    <a:prstClr val="black"/>
                  </a:solidFill>
                </a:rPr>
                <a:t>11</a:t>
              </a:r>
              <a:endParaRPr lang="el-GR" b="1" dirty="0">
                <a:solidFill>
                  <a:prstClr val="black"/>
                </a:solidFill>
              </a:endParaRPr>
            </a:p>
          </p:txBody>
        </p:sp>
        <p:sp>
          <p:nvSpPr>
            <p:cNvPr id="10" name="TextBox 9"/>
            <p:cNvSpPr txBox="1"/>
            <p:nvPr/>
          </p:nvSpPr>
          <p:spPr>
            <a:xfrm>
              <a:off x="4572000" y="4068645"/>
              <a:ext cx="441146" cy="369332"/>
            </a:xfrm>
            <a:prstGeom prst="rect">
              <a:avLst/>
            </a:prstGeom>
            <a:noFill/>
          </p:spPr>
          <p:txBody>
            <a:bodyPr wrap="none" rtlCol="0">
              <a:spAutoFit/>
            </a:bodyPr>
            <a:lstStyle/>
            <a:p>
              <a:r>
                <a:rPr lang="en-US" b="1" dirty="0">
                  <a:solidFill>
                    <a:prstClr val="black"/>
                  </a:solidFill>
                </a:rPr>
                <a:t>21</a:t>
              </a:r>
              <a:endParaRPr lang="el-GR" b="1" dirty="0">
                <a:solidFill>
                  <a:prstClr val="black"/>
                </a:solidFill>
              </a:endParaRPr>
            </a:p>
          </p:txBody>
        </p:sp>
      </p:grpSp>
      <p:pic>
        <p:nvPicPr>
          <p:cNvPr id="7" name="Εικόνα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13339" y="3353319"/>
            <a:ext cx="5688632" cy="3292475"/>
          </a:xfrm>
          <a:prstGeom prst="rect">
            <a:avLst/>
          </a:prstGeom>
        </p:spPr>
      </p:pic>
    </p:spTree>
    <p:extLst>
      <p:ext uri="{BB962C8B-B14F-4D97-AF65-F5344CB8AC3E}">
        <p14:creationId xmlns:p14="http://schemas.microsoft.com/office/powerpoint/2010/main" val="5528294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623800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5307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9973375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4292403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Μόνιμος κεντρικός τομέας άνω γνάθου</a:t>
            </a:r>
            <a:r>
              <a:rPr lang="en-US" dirty="0"/>
              <a:t> </a:t>
            </a:r>
            <a:r>
              <a:rPr lang="en-US" sz="3100" b="0" dirty="0"/>
              <a:t>2/2</a:t>
            </a:r>
            <a:endParaRPr lang="el-GR" sz="3100" b="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20099559"/>
              </p:ext>
            </p:extLst>
          </p:nvPr>
        </p:nvGraphicFramePr>
        <p:xfrm>
          <a:off x="457200" y="1196975"/>
          <a:ext cx="8229600" cy="274320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l-GR" sz="2400" dirty="0"/>
                    </a:p>
                  </a:txBody>
                  <a:tcPr/>
                </a:tc>
                <a:tc>
                  <a:txBody>
                    <a:bodyPr/>
                    <a:lstStyle/>
                    <a:p>
                      <a:endParaRPr lang="el-GR" sz="2400" dirty="0"/>
                    </a:p>
                  </a:txBody>
                  <a:tcPr/>
                </a:tc>
              </a:tr>
              <a:tr h="370840">
                <a:tc>
                  <a:txBody>
                    <a:bodyPr/>
                    <a:lstStyle/>
                    <a:p>
                      <a:r>
                        <a:rPr lang="el-GR" sz="2400" kern="1200" dirty="0" smtClean="0">
                          <a:solidFill>
                            <a:schemeClr val="dk1"/>
                          </a:solidFill>
                          <a:effectLst/>
                          <a:latin typeface="+mn-lt"/>
                          <a:ea typeface="+mn-ea"/>
                          <a:cs typeface="+mn-cs"/>
                        </a:rPr>
                        <a:t>Καταβολή</a:t>
                      </a:r>
                      <a:endParaRPr lang="el-GR" sz="2400" dirty="0"/>
                    </a:p>
                  </a:txBody>
                  <a:tcPr/>
                </a:tc>
                <a:tc>
                  <a:txBody>
                    <a:bodyPr/>
                    <a:lstStyle/>
                    <a:p>
                      <a:r>
                        <a:rPr lang="el-GR" sz="2400" kern="1200" dirty="0" smtClean="0">
                          <a:solidFill>
                            <a:schemeClr val="dk1"/>
                          </a:solidFill>
                          <a:effectLst/>
                          <a:latin typeface="+mn-lt"/>
                          <a:ea typeface="+mn-ea"/>
                          <a:cs typeface="+mn-cs"/>
                        </a:rPr>
                        <a:t>16</a:t>
                      </a:r>
                      <a:r>
                        <a:rPr lang="el-GR" sz="2400" kern="1200" baseline="30000" dirty="0" smtClean="0">
                          <a:solidFill>
                            <a:schemeClr val="dk1"/>
                          </a:solidFill>
                          <a:effectLst/>
                          <a:latin typeface="+mn-lt"/>
                          <a:ea typeface="+mn-ea"/>
                          <a:cs typeface="+mn-cs"/>
                        </a:rPr>
                        <a:t>η</a:t>
                      </a:r>
                      <a:r>
                        <a:rPr lang="el-GR" sz="2400" kern="1200" dirty="0" smtClean="0">
                          <a:solidFill>
                            <a:schemeClr val="dk1"/>
                          </a:solidFill>
                          <a:effectLst/>
                          <a:latin typeface="+mn-lt"/>
                          <a:ea typeface="+mn-ea"/>
                          <a:cs typeface="+mn-cs"/>
                        </a:rPr>
                        <a:t> εμβρυϊκή εβδομάδα</a:t>
                      </a:r>
                      <a:endParaRPr lang="el-GR" sz="2400" dirty="0"/>
                    </a:p>
                  </a:txBody>
                  <a:tcPr/>
                </a:tc>
              </a:tr>
              <a:tr h="370840">
                <a:tc>
                  <a:txBody>
                    <a:bodyPr/>
                    <a:lstStyle/>
                    <a:p>
                      <a:r>
                        <a:rPr lang="el-GR" sz="2400" kern="1200" dirty="0" smtClean="0">
                          <a:solidFill>
                            <a:schemeClr val="dk1"/>
                          </a:solidFill>
                          <a:effectLst/>
                          <a:latin typeface="+mn-lt"/>
                          <a:ea typeface="+mn-ea"/>
                          <a:cs typeface="+mn-cs"/>
                        </a:rPr>
                        <a:t>Αρχική ενασβεστίωση </a:t>
                      </a:r>
                      <a:endParaRPr lang="el-GR" sz="2400" dirty="0"/>
                    </a:p>
                  </a:txBody>
                  <a:tcPr/>
                </a:tc>
                <a:tc>
                  <a:txBody>
                    <a:bodyPr/>
                    <a:lstStyle/>
                    <a:p>
                      <a:r>
                        <a:rPr lang="el-GR" sz="2400" kern="1200" dirty="0" smtClean="0">
                          <a:solidFill>
                            <a:schemeClr val="dk1"/>
                          </a:solidFill>
                          <a:effectLst/>
                          <a:latin typeface="+mn-lt"/>
                          <a:ea typeface="+mn-ea"/>
                          <a:cs typeface="+mn-cs"/>
                        </a:rPr>
                        <a:t>3</a:t>
                      </a:r>
                      <a:r>
                        <a:rPr lang="el-GR" sz="2400" kern="1200" baseline="30000" dirty="0" smtClean="0">
                          <a:solidFill>
                            <a:schemeClr val="dk1"/>
                          </a:solidFill>
                          <a:effectLst/>
                          <a:latin typeface="+mn-lt"/>
                          <a:ea typeface="+mn-ea"/>
                          <a:cs typeface="+mn-cs"/>
                        </a:rPr>
                        <a:t>ος</a:t>
                      </a:r>
                      <a:r>
                        <a:rPr lang="el-GR" sz="2400" kern="1200" dirty="0" smtClean="0">
                          <a:solidFill>
                            <a:schemeClr val="dk1"/>
                          </a:solidFill>
                          <a:effectLst/>
                          <a:latin typeface="+mn-lt"/>
                          <a:ea typeface="+mn-ea"/>
                          <a:cs typeface="+mn-cs"/>
                        </a:rPr>
                        <a:t>-4</a:t>
                      </a:r>
                      <a:r>
                        <a:rPr lang="el-GR" sz="2400" kern="1200" baseline="30000" dirty="0" smtClean="0">
                          <a:solidFill>
                            <a:schemeClr val="dk1"/>
                          </a:solidFill>
                          <a:effectLst/>
                          <a:latin typeface="+mn-lt"/>
                          <a:ea typeface="+mn-ea"/>
                          <a:cs typeface="+mn-cs"/>
                        </a:rPr>
                        <a:t>ος</a:t>
                      </a:r>
                      <a:r>
                        <a:rPr lang="el-GR" sz="2400" kern="1200" dirty="0" smtClean="0">
                          <a:solidFill>
                            <a:schemeClr val="dk1"/>
                          </a:solidFill>
                          <a:effectLst/>
                          <a:latin typeface="+mn-lt"/>
                          <a:ea typeface="+mn-ea"/>
                          <a:cs typeface="+mn-cs"/>
                        </a:rPr>
                        <a:t> μετεβρυικός μήνας</a:t>
                      </a:r>
                      <a:endParaRPr lang="el-GR" sz="2400" dirty="0"/>
                    </a:p>
                  </a:txBody>
                  <a:tcPr/>
                </a:tc>
              </a:tr>
              <a:tr h="370840">
                <a:tc>
                  <a:txBody>
                    <a:bodyPr/>
                    <a:lstStyle/>
                    <a:p>
                      <a:r>
                        <a:rPr lang="el-GR" sz="2400" kern="1200" dirty="0" smtClean="0">
                          <a:solidFill>
                            <a:schemeClr val="dk1"/>
                          </a:solidFill>
                          <a:effectLst/>
                          <a:latin typeface="+mn-lt"/>
                          <a:ea typeface="+mn-ea"/>
                          <a:cs typeface="+mn-cs"/>
                        </a:rPr>
                        <a:t>Τελείωση της μύλης</a:t>
                      </a:r>
                      <a:endParaRPr lang="el-GR" sz="2400" dirty="0"/>
                    </a:p>
                  </a:txBody>
                  <a:tcPr/>
                </a:tc>
                <a:tc>
                  <a:txBody>
                    <a:bodyPr/>
                    <a:lstStyle/>
                    <a:p>
                      <a:r>
                        <a:rPr lang="el-GR" sz="2400" kern="1200" dirty="0" smtClean="0">
                          <a:solidFill>
                            <a:schemeClr val="dk1"/>
                          </a:solidFill>
                          <a:effectLst/>
                          <a:latin typeface="+mn-lt"/>
                          <a:ea typeface="+mn-ea"/>
                          <a:cs typeface="+mn-cs"/>
                        </a:rPr>
                        <a:t>4</a:t>
                      </a:r>
                      <a:r>
                        <a:rPr lang="el-GR" sz="2400" kern="1200" baseline="30000" dirty="0" smtClean="0">
                          <a:solidFill>
                            <a:schemeClr val="dk1"/>
                          </a:solidFill>
                          <a:effectLst/>
                          <a:latin typeface="+mn-lt"/>
                          <a:ea typeface="+mn-ea"/>
                          <a:cs typeface="+mn-cs"/>
                        </a:rPr>
                        <a:t>ος</a:t>
                      </a:r>
                      <a:r>
                        <a:rPr lang="el-GR" sz="2400" kern="1200" dirty="0" smtClean="0">
                          <a:solidFill>
                            <a:schemeClr val="dk1"/>
                          </a:solidFill>
                          <a:effectLst/>
                          <a:latin typeface="+mn-lt"/>
                          <a:ea typeface="+mn-ea"/>
                          <a:cs typeface="+mn-cs"/>
                        </a:rPr>
                        <a:t> – 5</a:t>
                      </a:r>
                      <a:r>
                        <a:rPr lang="el-GR" sz="2400" kern="1200" baseline="30000" dirty="0" smtClean="0">
                          <a:solidFill>
                            <a:schemeClr val="dk1"/>
                          </a:solidFill>
                          <a:effectLst/>
                          <a:latin typeface="+mn-lt"/>
                          <a:ea typeface="+mn-ea"/>
                          <a:cs typeface="+mn-cs"/>
                        </a:rPr>
                        <a:t>ος</a:t>
                      </a:r>
                      <a:r>
                        <a:rPr lang="el-GR" sz="2400" kern="1200" dirty="0" smtClean="0">
                          <a:solidFill>
                            <a:schemeClr val="dk1"/>
                          </a:solidFill>
                          <a:effectLst/>
                          <a:latin typeface="+mn-lt"/>
                          <a:ea typeface="+mn-ea"/>
                          <a:cs typeface="+mn-cs"/>
                        </a:rPr>
                        <a:t> χρόνος</a:t>
                      </a:r>
                      <a:endParaRPr lang="el-GR" sz="2400" dirty="0"/>
                    </a:p>
                  </a:txBody>
                  <a:tcPr/>
                </a:tc>
              </a:tr>
              <a:tr h="370840">
                <a:tc>
                  <a:txBody>
                    <a:bodyPr/>
                    <a:lstStyle/>
                    <a:p>
                      <a:r>
                        <a:rPr lang="el-GR" sz="2400" b="1" kern="1200" dirty="0" smtClean="0">
                          <a:solidFill>
                            <a:schemeClr val="dk1"/>
                          </a:solidFill>
                          <a:effectLst/>
                          <a:latin typeface="+mn-lt"/>
                          <a:ea typeface="+mn-ea"/>
                          <a:cs typeface="+mn-cs"/>
                        </a:rPr>
                        <a:t>Ανατολή δοντιού</a:t>
                      </a:r>
                      <a:endParaRPr lang="el-GR" sz="2400" dirty="0"/>
                    </a:p>
                  </a:txBody>
                  <a:tcPr/>
                </a:tc>
                <a:tc>
                  <a:txBody>
                    <a:bodyPr/>
                    <a:lstStyle/>
                    <a:p>
                      <a:r>
                        <a:rPr lang="el-GR" sz="2400" kern="1200" baseline="0" dirty="0" smtClean="0">
                          <a:solidFill>
                            <a:schemeClr val="dk1"/>
                          </a:solidFill>
                          <a:effectLst/>
                          <a:latin typeface="+mn-lt"/>
                          <a:ea typeface="+mn-ea"/>
                          <a:cs typeface="+mn-cs"/>
                        </a:rPr>
                        <a:t>7</a:t>
                      </a:r>
                      <a:r>
                        <a:rPr lang="el-GR" sz="2400" kern="1200" baseline="30000" dirty="0" smtClean="0">
                          <a:solidFill>
                            <a:schemeClr val="dk1"/>
                          </a:solidFill>
                          <a:effectLst/>
                          <a:latin typeface="+mn-lt"/>
                          <a:ea typeface="+mn-ea"/>
                          <a:cs typeface="+mn-cs"/>
                        </a:rPr>
                        <a:t>ος</a:t>
                      </a:r>
                      <a:r>
                        <a:rPr lang="el-GR" sz="2400" kern="1200" dirty="0" smtClean="0">
                          <a:solidFill>
                            <a:schemeClr val="dk1"/>
                          </a:solidFill>
                          <a:effectLst/>
                          <a:latin typeface="+mn-lt"/>
                          <a:ea typeface="+mn-ea"/>
                          <a:cs typeface="+mn-cs"/>
                        </a:rPr>
                        <a:t> – 8</a:t>
                      </a:r>
                      <a:r>
                        <a:rPr lang="el-GR" sz="2400" kern="1200" baseline="30000" dirty="0" smtClean="0">
                          <a:solidFill>
                            <a:schemeClr val="dk1"/>
                          </a:solidFill>
                          <a:effectLst/>
                          <a:latin typeface="+mn-lt"/>
                          <a:ea typeface="+mn-ea"/>
                          <a:cs typeface="+mn-cs"/>
                        </a:rPr>
                        <a:t>ος</a:t>
                      </a:r>
                      <a:r>
                        <a:rPr lang="el-GR" sz="2400" kern="1200" dirty="0" smtClean="0">
                          <a:solidFill>
                            <a:schemeClr val="dk1"/>
                          </a:solidFill>
                          <a:effectLst/>
                          <a:latin typeface="+mn-lt"/>
                          <a:ea typeface="+mn-ea"/>
                          <a:cs typeface="+mn-cs"/>
                        </a:rPr>
                        <a:t> χρόνος</a:t>
                      </a:r>
                      <a:endParaRPr lang="el-GR" sz="2400" dirty="0"/>
                    </a:p>
                  </a:txBody>
                  <a:tcPr/>
                </a:tc>
              </a:tr>
              <a:tr h="370840">
                <a:tc>
                  <a:txBody>
                    <a:bodyPr/>
                    <a:lstStyle/>
                    <a:p>
                      <a:r>
                        <a:rPr lang="el-GR" sz="2400" kern="1200" dirty="0" smtClean="0">
                          <a:solidFill>
                            <a:schemeClr val="dk1"/>
                          </a:solidFill>
                          <a:effectLst/>
                          <a:latin typeface="+mn-lt"/>
                          <a:ea typeface="+mn-ea"/>
                          <a:cs typeface="+mn-cs"/>
                        </a:rPr>
                        <a:t>Τελείωση της ρίζας</a:t>
                      </a:r>
                      <a:endParaRPr lang="el-GR" sz="2400" dirty="0"/>
                    </a:p>
                  </a:txBody>
                  <a:tcPr/>
                </a:tc>
                <a:tc>
                  <a:txBody>
                    <a:bodyPr/>
                    <a:lstStyle/>
                    <a:p>
                      <a:r>
                        <a:rPr lang="el-GR" sz="2400" kern="1200" baseline="0" dirty="0" smtClean="0">
                          <a:solidFill>
                            <a:schemeClr val="dk1"/>
                          </a:solidFill>
                          <a:effectLst/>
                          <a:latin typeface="+mn-lt"/>
                          <a:ea typeface="+mn-ea"/>
                          <a:cs typeface="+mn-cs"/>
                        </a:rPr>
                        <a:t>10</a:t>
                      </a:r>
                      <a:r>
                        <a:rPr lang="el-GR" sz="2400" kern="1200" baseline="30000" dirty="0" smtClean="0">
                          <a:solidFill>
                            <a:schemeClr val="dk1"/>
                          </a:solidFill>
                          <a:effectLst/>
                          <a:latin typeface="+mn-lt"/>
                          <a:ea typeface="+mn-ea"/>
                          <a:cs typeface="+mn-cs"/>
                        </a:rPr>
                        <a:t>ος</a:t>
                      </a:r>
                      <a:r>
                        <a:rPr lang="el-GR" sz="2400" kern="1200" dirty="0" smtClean="0">
                          <a:solidFill>
                            <a:schemeClr val="dk1"/>
                          </a:solidFill>
                          <a:effectLst/>
                          <a:latin typeface="+mn-lt"/>
                          <a:ea typeface="+mn-ea"/>
                          <a:cs typeface="+mn-cs"/>
                        </a:rPr>
                        <a:t> – 11</a:t>
                      </a:r>
                      <a:r>
                        <a:rPr lang="el-GR" sz="2400" kern="1200" baseline="30000" dirty="0" smtClean="0">
                          <a:solidFill>
                            <a:schemeClr val="dk1"/>
                          </a:solidFill>
                          <a:effectLst/>
                          <a:latin typeface="+mn-lt"/>
                          <a:ea typeface="+mn-ea"/>
                          <a:cs typeface="+mn-cs"/>
                        </a:rPr>
                        <a:t>ος</a:t>
                      </a:r>
                      <a:r>
                        <a:rPr lang="el-GR" sz="2400" kern="1200" dirty="0" smtClean="0">
                          <a:solidFill>
                            <a:schemeClr val="dk1"/>
                          </a:solidFill>
                          <a:effectLst/>
                          <a:latin typeface="+mn-lt"/>
                          <a:ea typeface="+mn-ea"/>
                          <a:cs typeface="+mn-cs"/>
                        </a:rPr>
                        <a:t> χρόνος</a:t>
                      </a:r>
                      <a:endParaRPr lang="el-GR" sz="2400" dirty="0"/>
                    </a:p>
                  </a:txBody>
                  <a:tcPr/>
                </a:tc>
              </a:tr>
            </a:tbl>
          </a:graphicData>
        </a:graphic>
      </p:graphicFrame>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2613003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Διαστάσεις</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526649229"/>
              </p:ext>
            </p:extLst>
          </p:nvPr>
        </p:nvGraphicFramePr>
        <p:xfrm>
          <a:off x="1331640" y="1988840"/>
          <a:ext cx="6768752" cy="3816422"/>
        </p:xfrm>
        <a:graphic>
          <a:graphicData uri="http://schemas.openxmlformats.org/drawingml/2006/table">
            <a:tbl>
              <a:tblPr firstRow="1" bandRow="1">
                <a:tableStyleId>{5C22544A-7EE6-4342-B048-85BDC9FD1C3A}</a:tableStyleId>
              </a:tblPr>
              <a:tblGrid>
                <a:gridCol w="3384376"/>
                <a:gridCol w="3384376"/>
              </a:tblGrid>
              <a:tr h="506260">
                <a:tc gridSpan="2">
                  <a:txBody>
                    <a:bodyPr/>
                    <a:lstStyle/>
                    <a:p>
                      <a:pPr marL="0" indent="0">
                        <a:buNone/>
                      </a:pPr>
                      <a:r>
                        <a:rPr lang="el-GR" sz="2000" b="1" dirty="0" smtClean="0"/>
                        <a:t>Διαστάσεις</a:t>
                      </a:r>
                      <a:r>
                        <a:rPr lang="el-GR" sz="2000" dirty="0" smtClean="0"/>
                        <a:t> πλάγιου τομέα </a:t>
                      </a:r>
                      <a:endParaRPr lang="el-GR" sz="2000" dirty="0"/>
                    </a:p>
                  </a:txBody>
                  <a:tcPr/>
                </a:tc>
                <a:tc hMerge="1">
                  <a:txBody>
                    <a:bodyPr/>
                    <a:lstStyle/>
                    <a:p>
                      <a:endParaRPr lang="el-GR" dirty="0"/>
                    </a:p>
                  </a:txBody>
                  <a:tcPr/>
                </a:tc>
              </a:tr>
              <a:tr h="895691">
                <a:tc>
                  <a:txBody>
                    <a:bodyPr/>
                    <a:lstStyle/>
                    <a:p>
                      <a:r>
                        <a:rPr lang="el-GR" sz="2000" dirty="0" smtClean="0"/>
                        <a:t>Ολικό μήκος δοντιού</a:t>
                      </a:r>
                      <a:endParaRPr lang="el-GR"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dirty="0" smtClean="0"/>
                        <a:t>22,5 χιλιοστά</a:t>
                      </a:r>
                    </a:p>
                    <a:p>
                      <a:endParaRPr lang="el-GR" sz="2000" dirty="0"/>
                    </a:p>
                  </a:txBody>
                  <a:tcPr/>
                </a:tc>
              </a:tr>
              <a:tr h="506260">
                <a:tc>
                  <a:txBody>
                    <a:bodyPr/>
                    <a:lstStyle/>
                    <a:p>
                      <a:r>
                        <a:rPr lang="el-GR" sz="2000" dirty="0" smtClean="0"/>
                        <a:t>Μήκος μύλης</a:t>
                      </a:r>
                      <a:endParaRPr lang="el-GR"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dirty="0" smtClean="0"/>
                        <a:t>10 χιλιοστά</a:t>
                      </a:r>
                    </a:p>
                  </a:txBody>
                  <a:tcPr/>
                </a:tc>
              </a:tr>
              <a:tr h="506260">
                <a:tc>
                  <a:txBody>
                    <a:bodyPr/>
                    <a:lstStyle/>
                    <a:p>
                      <a:r>
                        <a:rPr lang="el-GR" sz="2000" dirty="0" smtClean="0"/>
                        <a:t>Μήκος ρίζας </a:t>
                      </a:r>
                      <a:endParaRPr lang="el-GR"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dirty="0" smtClean="0"/>
                        <a:t>12 χιλιοστά</a:t>
                      </a:r>
                    </a:p>
                  </a:txBody>
                  <a:tcPr/>
                </a:tc>
              </a:tr>
              <a:tr h="506260">
                <a:tc>
                  <a:txBody>
                    <a:bodyPr/>
                    <a:lstStyle/>
                    <a:p>
                      <a:r>
                        <a:rPr lang="el-GR" sz="2000" dirty="0" smtClean="0"/>
                        <a:t>Εύρος μύλης εγγύς-άπω </a:t>
                      </a:r>
                      <a:endParaRPr lang="el-GR"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dirty="0" smtClean="0"/>
                        <a:t>9 χιλιοστά</a:t>
                      </a:r>
                    </a:p>
                  </a:txBody>
                  <a:tcPr/>
                </a:tc>
              </a:tr>
              <a:tr h="895691">
                <a:tc>
                  <a:txBody>
                    <a:bodyPr/>
                    <a:lstStyle/>
                    <a:p>
                      <a:r>
                        <a:rPr lang="el-GR" sz="2000" dirty="0" smtClean="0"/>
                        <a:t>Εύρος μύλης χειλογλωσσικά </a:t>
                      </a:r>
                      <a:endParaRPr lang="el-GR"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dirty="0" smtClean="0"/>
                        <a:t>7 χιλιοστά</a:t>
                      </a:r>
                    </a:p>
                  </a:txBody>
                  <a:tcPr/>
                </a:tc>
              </a:tr>
            </a:tbl>
          </a:graphicData>
        </a:graphic>
      </p:graphicFrame>
    </p:spTree>
    <p:extLst>
      <p:ext uri="{BB962C8B-B14F-4D97-AF65-F5344CB8AC3E}">
        <p14:creationId xmlns:p14="http://schemas.microsoft.com/office/powerpoint/2010/main" val="580183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Χειλική επιφάνεια </a:t>
            </a:r>
            <a:r>
              <a:rPr lang="el-GR" sz="3200" b="0" dirty="0" smtClean="0"/>
              <a:t>1/4</a:t>
            </a:r>
            <a:endParaRPr lang="el-GR" sz="3200" b="0" dirty="0"/>
          </a:p>
        </p:txBody>
      </p:sp>
      <p:sp>
        <p:nvSpPr>
          <p:cNvPr id="3" name="Content Placeholder 2"/>
          <p:cNvSpPr>
            <a:spLocks noGrp="1"/>
          </p:cNvSpPr>
          <p:nvPr>
            <p:ph idx="1"/>
          </p:nvPr>
        </p:nvSpPr>
        <p:spPr>
          <a:xfrm>
            <a:off x="457200" y="1196752"/>
            <a:ext cx="5122912" cy="5040560"/>
          </a:xfrm>
        </p:spPr>
        <p:txBody>
          <a:bodyPr/>
          <a:lstStyle/>
          <a:p>
            <a:pPr marL="0" indent="0">
              <a:buNone/>
            </a:pPr>
            <a:r>
              <a:rPr lang="el-GR" dirty="0"/>
              <a:t>Σε γενικές γραμμές η χειλική επιφάνεια έχει </a:t>
            </a:r>
            <a:r>
              <a:rPr lang="el-GR" b="1" dirty="0"/>
              <a:t>σχήμα τετραγώνου</a:t>
            </a:r>
            <a:r>
              <a:rPr lang="el-GR" dirty="0"/>
              <a:t>.</a:t>
            </a:r>
          </a:p>
          <a:p>
            <a:pPr marL="0" indent="0">
              <a:buNone/>
            </a:pPr>
            <a:r>
              <a:rPr lang="el-GR" dirty="0"/>
              <a:t>Το </a:t>
            </a:r>
            <a:r>
              <a:rPr lang="el-GR" b="1" dirty="0"/>
              <a:t>εγγύς-άπω εύρος </a:t>
            </a:r>
            <a:r>
              <a:rPr lang="el-GR" dirty="0"/>
              <a:t>του αυχενικού τριτημορίου είναι μικρότερο από το αντίστοιχο εύρος του μέσου και κοπτικού </a:t>
            </a:r>
            <a:r>
              <a:rPr lang="el-GR" dirty="0" smtClean="0"/>
              <a:t>τριτημορίου.</a:t>
            </a:r>
            <a:endParaRPr lang="el-GR" dirty="0"/>
          </a:p>
          <a:p>
            <a:pPr marL="0" indent="0">
              <a:buNone/>
            </a:pPr>
            <a:r>
              <a:rPr lang="el-GR" dirty="0"/>
              <a:t>Η επιφάνεια στο </a:t>
            </a:r>
            <a:r>
              <a:rPr lang="el-GR" b="1" dirty="0"/>
              <a:t>αυχενικό τριτημόριο είναι κυρτή</a:t>
            </a:r>
            <a:r>
              <a:rPr lang="el-GR" dirty="0"/>
              <a:t>, ενώ στο </a:t>
            </a:r>
            <a:r>
              <a:rPr lang="el-GR" b="1" dirty="0"/>
              <a:t>μέσο και κοπτικό είναι επίπεδη</a:t>
            </a:r>
            <a:r>
              <a:rPr lang="el-GR" dirty="0"/>
              <a:t>.</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pic>
        <p:nvPicPr>
          <p:cNvPr id="5" name="Εικόνα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12160" y="1025352"/>
            <a:ext cx="2376264" cy="5139952"/>
          </a:xfrm>
          <a:prstGeom prst="rect">
            <a:avLst/>
          </a:prstGeom>
        </p:spPr>
      </p:pic>
    </p:spTree>
    <p:extLst>
      <p:ext uri="{BB962C8B-B14F-4D97-AF65-F5344CB8AC3E}">
        <p14:creationId xmlns:p14="http://schemas.microsoft.com/office/powerpoint/2010/main" val="4103879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solidFill>
                  <a:srgbClr val="004A82"/>
                </a:solidFill>
              </a:rPr>
              <a:t>Μόνιμος κεντρικός τομέας άνω γνάθου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504" y="1628800"/>
            <a:ext cx="4680520" cy="3744416"/>
          </a:xfrm>
          <a:prstGeom prst="rect">
            <a:avLst/>
          </a:prstGeom>
          <a:noFill/>
        </p:spPr>
      </p:pic>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60032" y="1628800"/>
            <a:ext cx="4139952" cy="3744416"/>
          </a:xfrm>
          <a:prstGeom prst="rect">
            <a:avLst/>
          </a:prstGeom>
          <a:noFill/>
        </p:spPr>
      </p:pic>
    </p:spTree>
    <p:extLst>
      <p:ext uri="{BB962C8B-B14F-4D97-AF65-F5344CB8AC3E}">
        <p14:creationId xmlns:p14="http://schemas.microsoft.com/office/powerpoint/2010/main" val="29502319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1">
  <a:themeElements>
    <a:clrScheme name="Προσαρμοσμένο 14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481</TotalTime>
  <Words>2476</Words>
  <Application>Microsoft Office PowerPoint</Application>
  <PresentationFormat>Προβολή στην οθόνη (4:3)</PresentationFormat>
  <Paragraphs>280</Paragraphs>
  <Slides>53</Slides>
  <Notes>14</Notes>
  <HiddenSlides>0</HiddenSlides>
  <MMClips>0</MMClips>
  <ScaleCrop>false</ScaleCrop>
  <HeadingPairs>
    <vt:vector size="4" baseType="variant">
      <vt:variant>
        <vt:lpstr>Θέμα</vt:lpstr>
      </vt:variant>
      <vt:variant>
        <vt:i4>2</vt:i4>
      </vt:variant>
      <vt:variant>
        <vt:lpstr>Τίτλοι διαφανειών</vt:lpstr>
      </vt:variant>
      <vt:variant>
        <vt:i4>53</vt:i4>
      </vt:variant>
    </vt:vector>
  </HeadingPairs>
  <TitlesOfParts>
    <vt:vector size="55" baseType="lpstr">
      <vt:lpstr>template1</vt:lpstr>
      <vt:lpstr>OC_template_updated</vt:lpstr>
      <vt:lpstr>Οδοντική μορφολογία</vt:lpstr>
      <vt:lpstr>Ειδική μορφολογία δοντιών  άνω γνάθου</vt:lpstr>
      <vt:lpstr>Α. Τομείς</vt:lpstr>
      <vt:lpstr>Μορφολογία και λειτουργία</vt:lpstr>
      <vt:lpstr>Μόνιμος κεντρικός τομέας άνω γνάθου 1/2</vt:lpstr>
      <vt:lpstr>Μόνιμος κεντρικός τομέας άνω γνάθου 2/2</vt:lpstr>
      <vt:lpstr>Διαστάσεις</vt:lpstr>
      <vt:lpstr>Χειλική επιφάνεια 1/4</vt:lpstr>
      <vt:lpstr>Μόνιμος κεντρικός τομέας άνω γνάθου</vt:lpstr>
      <vt:lpstr>Χειλική επιφάνεια 2/4</vt:lpstr>
      <vt:lpstr>Χειλική επιφάνεια 3/4</vt:lpstr>
      <vt:lpstr>Χειλική επιφάνεια 4/4</vt:lpstr>
      <vt:lpstr>Υπερώια επιφάνεια 1/3</vt:lpstr>
      <vt:lpstr>Υπερώια επιφάνεια 2/3</vt:lpstr>
      <vt:lpstr>Υπερώια επιφάνεια 3/3</vt:lpstr>
      <vt:lpstr>Παραλλαγές (τύποι) της υπερώιας επιφάνειας του μόνιμου κεντρικού τομέα άνω γνάθου 1/6</vt:lpstr>
      <vt:lpstr>Παραλλαγές (τύποι) της υπερώιας επιφάνειας του μόνιμου κεντρικού τομέα άνω γνάθου 2/6</vt:lpstr>
      <vt:lpstr>Παραλλαγές (τύποι) της υπερώιας επιφάνειας του μόνιμου κεντρικού τομέα άνω γνάθου 3/6</vt:lpstr>
      <vt:lpstr>Παραλλαγές (τύποι) της υπερώιας επιφάνειας του μόνιμου κεντρικού τομέα άνω γνάθου 4/6</vt:lpstr>
      <vt:lpstr>Παραλλαγές (τύποι) της υπερώιας επιφάνειας του μόνιμου κεντρικού τομέα άνω γνάθου 5/6</vt:lpstr>
      <vt:lpstr>Παραλλαγές (τύποι) της υπερώιας επιφάνειας του μόνιμου κεντρικού τομέα άνω γνάθου 6/6</vt:lpstr>
      <vt:lpstr>Εγγύς επιφάνεια 1/3</vt:lpstr>
      <vt:lpstr>Εγγύς επιφάνεια 2/3</vt:lpstr>
      <vt:lpstr>Εγγύς επιφάνεια 3/3</vt:lpstr>
      <vt:lpstr>Άπω επιφάνεια</vt:lpstr>
      <vt:lpstr>Αυχενική γραμμή</vt:lpstr>
      <vt:lpstr>Κοπτικό χείλος 1/2</vt:lpstr>
      <vt:lpstr>Κοπτικό χείλος 2/2</vt:lpstr>
      <vt:lpstr>Ρίζα</vt:lpstr>
      <vt:lpstr>Πλάγιος τομέας άνω γνάθου</vt:lpstr>
      <vt:lpstr>Πλάγιος τομέας άνω γνάθου 1/4</vt:lpstr>
      <vt:lpstr>Πλάγιος τομέας άνω γνάθου 2/4</vt:lpstr>
      <vt:lpstr>Πλάγιος τομέας άνω γνάθου 3/4</vt:lpstr>
      <vt:lpstr>Πλάγιος τομέας άνω γνάθου 4/4</vt:lpstr>
      <vt:lpstr>Χειλική επιφάνεια 1/3</vt:lpstr>
      <vt:lpstr>Χειλική επιφάνεια 2/3</vt:lpstr>
      <vt:lpstr>Χειλική επιφάνεια 3/3</vt:lpstr>
      <vt:lpstr>Υπερώια επιφάνεια 1/2</vt:lpstr>
      <vt:lpstr>Υπερώια επιφάνεια 2/2</vt:lpstr>
      <vt:lpstr>Εγγύς όμορη επιφάνεια</vt:lpstr>
      <vt:lpstr>Άπω όμορη επιφάνεια</vt:lpstr>
      <vt:lpstr>Κοπτικό χείλος</vt:lpstr>
      <vt:lpstr>Αυχένας και ρίζα</vt:lpstr>
      <vt:lpstr>Πλάγιος τομέας άνω γνάθου</vt:lpstr>
      <vt:lpstr>Μορφολογικές διαφορές άνω κεντρικού τομέα και πλάγιου 1/2</vt:lpstr>
      <vt:lpstr>Μορφολογικές διαφορές άνω κεντρικού τομέα και πλάγιου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74</cp:revision>
  <dcterms:created xsi:type="dcterms:W3CDTF">2013-03-04T13:35:19Z</dcterms:created>
  <dcterms:modified xsi:type="dcterms:W3CDTF">2015-06-05T10:54:36Z</dcterms:modified>
</cp:coreProperties>
</file>