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10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11" r:id="rId23"/>
    <p:sldId id="312" r:id="rId24"/>
    <p:sldId id="313" r:id="rId25"/>
    <p:sldId id="314" r:id="rId26"/>
    <p:sldId id="315" r:id="rId27"/>
    <p:sldId id="316" r:id="rId28"/>
    <p:sldId id="317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D0"/>
    <a:srgbClr val="004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47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04240-F8BD-4686-AAE0-3B6850C3785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490D-167A-494A-B15D-DEE31B5DA2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7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6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3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21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Στρογγυλεμένο ορθογώνιο"/>
          <p:cNvSpPr/>
          <p:nvPr/>
        </p:nvSpPr>
        <p:spPr>
          <a:xfrm>
            <a:off x="179388" y="188913"/>
            <a:ext cx="8785225" cy="590391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0 - TextBox"/>
          <p:cNvSpPr txBox="1">
            <a:spLocks noChangeArrowheads="1"/>
          </p:cNvSpPr>
          <p:nvPr userDrawn="1"/>
        </p:nvSpPr>
        <p:spPr bwMode="auto">
          <a:xfrm>
            <a:off x="585788" y="5911850"/>
            <a:ext cx="6894512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900" smtClean="0">
                <a:solidFill>
                  <a:srgbClr val="7F7F7F"/>
                </a:solidFill>
                <a:latin typeface="Verdana" pitchFamily="34" charset="0"/>
              </a:rPr>
              <a:t>«</a:t>
            </a:r>
          </a:p>
        </p:txBody>
      </p:sp>
      <p:sp>
        <p:nvSpPr>
          <p:cNvPr id="6" name="11 - Ορθογώνιο"/>
          <p:cNvSpPr/>
          <p:nvPr userDrawn="1"/>
        </p:nvSpPr>
        <p:spPr>
          <a:xfrm>
            <a:off x="7956550" y="6238875"/>
            <a:ext cx="863600" cy="549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Logo </a:t>
            </a:r>
            <a:r>
              <a:rPr lang="el-GR" sz="1100" dirty="0">
                <a:solidFill>
                  <a:schemeClr val="bg1">
                    <a:lumMod val="50000"/>
                  </a:schemeClr>
                </a:solidFill>
              </a:rPr>
              <a:t>έργου</a:t>
            </a:r>
          </a:p>
        </p:txBody>
      </p:sp>
      <p:pic>
        <p:nvPicPr>
          <p:cNvPr id="7" name="Εικόνα 1" descr="TEI ATHINA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3"/>
          <a:stretch>
            <a:fillRect/>
          </a:stretch>
        </p:blipFill>
        <p:spPr bwMode="auto">
          <a:xfrm>
            <a:off x="323850" y="6238875"/>
            <a:ext cx="8715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8 - Εικόνα" descr="EPEDBM G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238875"/>
            <a:ext cx="23161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6 - Ορθογώνιο"/>
          <p:cNvSpPr>
            <a:spLocks noChangeArrowheads="1"/>
          </p:cNvSpPr>
          <p:nvPr userDrawn="1"/>
        </p:nvSpPr>
        <p:spPr bwMode="auto">
          <a:xfrm>
            <a:off x="1258888" y="6237288"/>
            <a:ext cx="4321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900" smtClean="0">
                <a:solidFill>
                  <a:srgbClr val="7F7F7F"/>
                </a:solidFill>
              </a:rPr>
              <a:t>ΑΝΑΠΤΥΞΗ ΚΑΙ ΔΙΑΘΕΣΗ ΨΗΦΙΑΚΟΥ ΕΚΠΑΙΔΕΥΤΙΚΟΥ ΠΕΡΙΕΧΟΜΕΝΟΥ ΑΠΟ ΤΑ ΠΑΝΕΠΙΣΤΗΜΙΑ ΚΑΙ  TA ΤΕΙ – ΑΝΟΙΚΤΑ ΑΚΑΔΗΜΑΪΚΑ ΜΑΘΗΜΑΤΑ (</a:t>
            </a:r>
            <a:r>
              <a:rPr lang="en-US" altLang="el-GR" sz="900" smtClean="0">
                <a:solidFill>
                  <a:srgbClr val="7F7F7F"/>
                </a:solidFill>
              </a:rPr>
              <a:t>HELLENIC ACADEMIC OPENCOURSES</a:t>
            </a:r>
            <a:r>
              <a:rPr lang="el-GR" altLang="el-GR" sz="900" smtClean="0">
                <a:solidFill>
                  <a:srgbClr val="7F7F7F"/>
                </a:solidFill>
              </a:rPr>
              <a:t>) – ΙΔΡΥΜΑΤΙΚΕΣ ΔΡΑΣΕΙΣ»</a:t>
            </a:r>
          </a:p>
        </p:txBody>
      </p:sp>
      <p:sp>
        <p:nvSpPr>
          <p:cNvPr id="10" name="17 - Στρογγυλεμένο ορθογώνιο"/>
          <p:cNvSpPr/>
          <p:nvPr userDrawn="1"/>
        </p:nvSpPr>
        <p:spPr>
          <a:xfrm>
            <a:off x="323850" y="260350"/>
            <a:ext cx="8496300" cy="86518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600" b="1" dirty="0">
              <a:solidFill>
                <a:srgbClr val="FF8D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96944" cy="4824535"/>
          </a:xfrm>
          <a:prstGeom prst="rect">
            <a:avLst/>
          </a:prstGeom>
        </p:spPr>
        <p:txBody>
          <a:bodyPr lIns="182880" tIns="0"/>
          <a:lstStyle>
            <a:lvl1pPr marL="36576" indent="0" algn="l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dirty="0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15" name="1 - Τίτλος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86409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extLst/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n-US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8172450" y="5661025"/>
            <a:ext cx="469900" cy="3746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D14BCF-9D33-4EB7-8B42-B165F083B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5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0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2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3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5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9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0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9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4lpt.co.uk/recommended/2011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4lpt.co.uk/recommended/2011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iendsofcourselab.inf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4lpt.co.uk/recommended/201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16832"/>
          </a:xfrm>
        </p:spPr>
        <p:txBody>
          <a:bodyPr>
            <a:normAutofit/>
          </a:bodyPr>
          <a:lstStyle/>
          <a:p>
            <a:r>
              <a:rPr lang="el-GR" dirty="0" smtClean="0"/>
              <a:t>Ανοιχτά Ακαδημαϊκά Μαθήματα, Προδιαγραφές και Υποστήριξη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573015"/>
            <a:ext cx="6400800" cy="1276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8911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Καταγραφή εικόνων και βίντεο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dirty="0" err="1" smtClean="0"/>
              <a:t>Techsmith</a:t>
            </a:r>
            <a:r>
              <a:rPr lang="en-US" sz="2800" dirty="0" smtClean="0"/>
              <a:t> Jing</a:t>
            </a:r>
            <a:endParaRPr lang="el-GR" sz="2800" dirty="0" err="1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800" b="1" dirty="0" smtClean="0"/>
              <a:t>Χαρακτηριστικά</a:t>
            </a:r>
            <a:r>
              <a:rPr lang="el-GR" sz="2800" b="1" dirty="0" smtClean="0"/>
              <a:t>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Ένα εργαλείο καταγραφής εικόνων από τον υπολογιστή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διατίθεται δωρεάν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Υποστηρίζει προσθήκη κειμένου, επισημάνσεων, σχημάτων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Παρέχει καταγραφή βίντεο από τον υπολογιστή ή την κάμερα του υπολογιστή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Δυνατότητα για παράλληλη καταγραφή αφήγησης</a:t>
            </a:r>
          </a:p>
          <a:p>
            <a:pPr>
              <a:spcBef>
                <a:spcPts val="600"/>
              </a:spcBef>
              <a:defRPr/>
            </a:pPr>
            <a:endParaRPr lang="el-GR" sz="2800" dirty="0" smtClean="0"/>
          </a:p>
          <a:p>
            <a:pPr>
              <a:defRPr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718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Καταγραφή βίντεο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dirty="0" smtClean="0"/>
              <a:t>Cam Studio </a:t>
            </a:r>
            <a:endParaRPr lang="el-GR" sz="2800" dirty="0" err="1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l-GR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l-GR" sz="24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 smtClean="0"/>
              <a:t>Λόγοι που επιλέχθηκε: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Ανοικτού Κώδικα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Καταγραφή βίντεο με παράλληλη </a:t>
            </a:r>
            <a:r>
              <a:rPr lang="el-GR" sz="2400" dirty="0" smtClean="0"/>
              <a:t>καταγραφή</a:t>
            </a:r>
            <a:r>
              <a:rPr lang="en-US" sz="2400" dirty="0" smtClean="0"/>
              <a:t> </a:t>
            </a:r>
            <a:r>
              <a:rPr lang="el-GR" sz="2400" dirty="0" smtClean="0"/>
              <a:t>ήχου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Αποθήκευση των αρχείων βίντεο σε μορφή </a:t>
            </a:r>
            <a:r>
              <a:rPr lang="el-GR" sz="2400" dirty="0" smtClean="0"/>
              <a:t>κατάλληλη </a:t>
            </a:r>
            <a:r>
              <a:rPr lang="el-GR" sz="2400" dirty="0" smtClean="0"/>
              <a:t>για το διαδίκτυο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Στη </a:t>
            </a:r>
            <a:r>
              <a:rPr lang="el-GR" sz="2400" dirty="0" smtClean="0"/>
              <a:t>λίστα </a:t>
            </a:r>
            <a:r>
              <a:rPr lang="en-US" sz="2400" dirty="0" smtClean="0"/>
              <a:t>“Top 100 Learning Tools 2011” </a:t>
            </a:r>
            <a:r>
              <a:rPr lang="el-GR" sz="2400" dirty="0" smtClean="0"/>
              <a:t>του </a:t>
            </a:r>
            <a:r>
              <a:rPr lang="en-US" sz="2400" dirty="0" smtClean="0"/>
              <a:t>Centre for Learning &amp; Performance Technologies (</a:t>
            </a:r>
            <a:r>
              <a:rPr lang="en-US" sz="2400" u="sng" dirty="0" smtClean="0">
                <a:hlinkClick r:id="rId2"/>
              </a:rPr>
              <a:t>http://www.c4lpt.co.uk/recommended/2011.html</a:t>
            </a:r>
            <a:r>
              <a:rPr lang="en-US" sz="2400" dirty="0" smtClean="0"/>
              <a:t>) </a:t>
            </a:r>
            <a:endParaRPr lang="el-GR" sz="2400" dirty="0" smtClean="0"/>
          </a:p>
          <a:p>
            <a:pPr>
              <a:spcBef>
                <a:spcPts val="600"/>
              </a:spcBef>
              <a:defRPr/>
            </a:pPr>
            <a:endParaRPr lang="el-GR" sz="2400" dirty="0" smtClean="0"/>
          </a:p>
          <a:p>
            <a:pPr>
              <a:defRPr/>
            </a:pPr>
            <a:endParaRPr lang="el-GR" sz="2400" dirty="0" smtClean="0"/>
          </a:p>
        </p:txBody>
      </p:sp>
      <p:pic>
        <p:nvPicPr>
          <p:cNvPr id="15364" name="3 - Εικόνα" descr="cam studio softwar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838200"/>
            <a:ext cx="2209800" cy="21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Καταγραφή βίντεο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dirty="0" smtClean="0"/>
              <a:t>Cam Studio </a:t>
            </a:r>
            <a:endParaRPr lang="el-GR" sz="2800" dirty="0" err="1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l-GR" sz="28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800" b="1" dirty="0" smtClean="0"/>
              <a:t>Χαρακτηριστικά: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Ένα ανοικτού κώδικα εργαλείο για την καταγραφή βίντεο από τον υπολογιστή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Παρέχει τη δυνατότητα παράλληλης καταγραφής ήχου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Δημιουργία επίδειξης της χρήσης ενός λογισμικού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Δημιουργία βίντεο-οδηγών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Αποθήκευση των αρχείων βίντεο σε πιο φιλική μορφή για το διαδίκτυο </a:t>
            </a:r>
          </a:p>
          <a:p>
            <a:pPr>
              <a:spcBef>
                <a:spcPts val="600"/>
              </a:spcBef>
              <a:defRPr/>
            </a:pPr>
            <a:endParaRPr lang="el-GR" sz="2800" dirty="0" smtClean="0"/>
          </a:p>
          <a:p>
            <a:pPr>
              <a:defRPr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7796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Επεξεργασία εικόνων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dirty="0" smtClean="0"/>
              <a:t>Gimp</a:t>
            </a:r>
            <a:endParaRPr lang="el-GR" sz="2800" dirty="0" err="1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l-GR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l-GR" sz="28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800" b="1" dirty="0" smtClean="0"/>
              <a:t>Λόγοι που επιλέχθηκε: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Παρέχεται δωρεάν με ανοικτή άδεια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Πλήρη σουίτα εργαλείων επεξεργασίας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Υποστηρίζει διάφορους τύπους αρχείων </a:t>
            </a:r>
          </a:p>
          <a:p>
            <a:pPr>
              <a:spcBef>
                <a:spcPts val="600"/>
              </a:spcBef>
              <a:defRPr/>
            </a:pPr>
            <a:endParaRPr lang="el-GR" sz="2800" dirty="0" smtClean="0"/>
          </a:p>
          <a:p>
            <a:pPr>
              <a:defRPr/>
            </a:pPr>
            <a:endParaRPr lang="el-GR" sz="2800" dirty="0" smtClean="0"/>
          </a:p>
        </p:txBody>
      </p:sp>
      <p:pic>
        <p:nvPicPr>
          <p:cNvPr id="17412" name="3 - Εικόνα" descr="gimp linux_mix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8592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3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Επεξεργασία εικόνων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dirty="0" smtClean="0"/>
              <a:t>Gimp</a:t>
            </a:r>
            <a:endParaRPr lang="el-GR" sz="2800" dirty="0" err="1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 smtClean="0"/>
              <a:t>Χαρακτηριστικά</a:t>
            </a:r>
            <a:r>
              <a:rPr lang="el-GR" sz="2400" b="1" dirty="0" smtClean="0"/>
              <a:t>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Ένα εργαλείο για επεξεργασία εικόνων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Χρήση για βελτίωση εικόνων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Χρήση για δημιουργία και παραγωγή εικόνων.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Παρέχει πλήρη σουίτα εργαλείων επεξεργασίας εικόνων και εφέ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Δυνατότητα μετατροπής ενός αρχείου εικόνας σε άλλη μορφή αρχείου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Υποστηρίζει πολλούς τύπους αρχείων εικόνας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Παρέχεται δωρεάν με άδεια </a:t>
            </a:r>
            <a:r>
              <a:rPr lang="en-US" sz="2400" dirty="0" smtClean="0"/>
              <a:t>GNU General Public License</a:t>
            </a:r>
            <a:endParaRPr lang="el-GR" sz="2400" dirty="0" smtClean="0"/>
          </a:p>
          <a:p>
            <a:pPr>
              <a:spcBef>
                <a:spcPts val="600"/>
              </a:spcBef>
              <a:defRPr/>
            </a:pPr>
            <a:endParaRPr lang="el-GR" sz="2400" dirty="0" smtClean="0"/>
          </a:p>
          <a:p>
            <a:pPr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529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Επεξεργασία βίντεο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dirty="0" err="1" smtClean="0"/>
              <a:t>Avidemux</a:t>
            </a:r>
            <a:endParaRPr lang="el-GR" sz="2800" dirty="0" err="1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l-GR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l-GR" sz="28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l-GR" sz="28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800" b="1" dirty="0" smtClean="0"/>
              <a:t>Λόγοι </a:t>
            </a:r>
            <a:r>
              <a:rPr lang="el-GR" sz="2800" b="1" dirty="0" smtClean="0"/>
              <a:t>που επιλέχθηκε: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Δωρεάν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Υποστηρίζει πολλούς τύπους αρχείων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Υποστηρίζει υποτιτλισμό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Ξεχωριστή εξαγωγή ήχου ή βίντεο</a:t>
            </a:r>
          </a:p>
          <a:p>
            <a:pPr>
              <a:spcBef>
                <a:spcPts val="600"/>
              </a:spcBef>
              <a:defRPr/>
            </a:pPr>
            <a:endParaRPr lang="el-GR" sz="2800" dirty="0" smtClean="0"/>
          </a:p>
          <a:p>
            <a:pPr>
              <a:defRPr/>
            </a:pPr>
            <a:endParaRPr lang="el-GR" sz="2800" dirty="0" smtClean="0"/>
          </a:p>
        </p:txBody>
      </p:sp>
      <p:pic>
        <p:nvPicPr>
          <p:cNvPr id="19460" name="3 - Εικόνα" descr="avidemux screenshot1-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824288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1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Επεξεργασία βίντεο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dirty="0" err="1" smtClean="0"/>
              <a:t>Avidemux</a:t>
            </a:r>
            <a:endParaRPr lang="el-GR" sz="2800" dirty="0" err="1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800" b="1" dirty="0" smtClean="0"/>
              <a:t>Χαρακτηριστικά</a:t>
            </a:r>
            <a:r>
              <a:rPr lang="el-GR" sz="2800" b="1" dirty="0" smtClean="0"/>
              <a:t>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Ένα δωρεάν εργαλείο επεξεργασίας βίντεο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Υποστηρίζει διάφορους τύπους αρχείων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Είναι συμβατό με αρχεία όπως </a:t>
            </a:r>
            <a:r>
              <a:rPr lang="en-US" sz="2800" dirty="0" smtClean="0"/>
              <a:t>MPEG </a:t>
            </a:r>
            <a:r>
              <a:rPr lang="el-GR" sz="2800" dirty="0" smtClean="0"/>
              <a:t>και </a:t>
            </a:r>
            <a:r>
              <a:rPr lang="en-US" sz="2800" dirty="0" smtClean="0"/>
              <a:t>MP</a:t>
            </a:r>
            <a:r>
              <a:rPr lang="el-GR" sz="2800" dirty="0" smtClean="0"/>
              <a:t>4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Υποστηρίζει πολλούς τύπους αποκωδικοποιητών και κωδικοποιητών για το διάβασμα και τη δημιουργία βίντεο αντίστοιχα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Είναι δυνατή η ξεχωριστή εξαγωγή από ένα αρχείο μόνο του βίντεο ή μόνο του ήχου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Διατίθεται με άδεια </a:t>
            </a:r>
            <a:r>
              <a:rPr lang="en-US" sz="2800" dirty="0" smtClean="0"/>
              <a:t>GNU General Public License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1046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Καταγραφή και επεξεργασία ήχου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dirty="0" smtClean="0"/>
              <a:t>Audacity</a:t>
            </a:r>
            <a:endParaRPr lang="el-GR" sz="2800" dirty="0" err="1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l-GR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l-GR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l-GR" sz="24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 smtClean="0"/>
              <a:t>Λόγοι που επιλέχθηκε: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Διατίθεται δωρεάν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Δυνατότητα για καταγραφή ήχου </a:t>
            </a:r>
          </a:p>
          <a:p>
            <a:pPr>
              <a:spcBef>
                <a:spcPts val="600"/>
              </a:spcBef>
              <a:defRPr/>
            </a:pPr>
            <a:r>
              <a:rPr lang="el-GR" sz="2400" dirty="0" smtClean="0"/>
              <a:t>από διάφορες πηγές μέσω του υπολογιστή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Επεξεργασία ήχου και δυνατότητα συνδυασμού και επεξεργασίας αρχείων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Στη λίστα </a:t>
            </a:r>
            <a:r>
              <a:rPr lang="en-US" sz="2400" dirty="0" smtClean="0"/>
              <a:t>“Top 100 Learning Tools 2011” </a:t>
            </a:r>
            <a:r>
              <a:rPr lang="el-GR" sz="2400" dirty="0" smtClean="0"/>
              <a:t>του </a:t>
            </a:r>
            <a:r>
              <a:rPr lang="en-US" sz="2400" dirty="0" smtClean="0"/>
              <a:t>Centre for Learning &amp; Performance Technologies (</a:t>
            </a:r>
            <a:r>
              <a:rPr lang="en-US" sz="2400" u="sng" dirty="0" smtClean="0">
                <a:hlinkClick r:id="rId2"/>
              </a:rPr>
              <a:t>http://www.c4lpt.co.uk/recommended/2011.html</a:t>
            </a:r>
            <a:r>
              <a:rPr lang="en-US" sz="2400" dirty="0" smtClean="0"/>
              <a:t>) </a:t>
            </a:r>
            <a:endParaRPr lang="el-GR" sz="2400" dirty="0" smtClean="0"/>
          </a:p>
          <a:p>
            <a:pPr>
              <a:spcBef>
                <a:spcPts val="600"/>
              </a:spcBef>
              <a:defRPr/>
            </a:pPr>
            <a:endParaRPr lang="el-GR" sz="2400" dirty="0" smtClean="0"/>
          </a:p>
          <a:p>
            <a:pPr>
              <a:defRPr/>
            </a:pPr>
            <a:endParaRPr lang="el-GR" sz="2400" dirty="0" smtClean="0"/>
          </a:p>
        </p:txBody>
      </p:sp>
      <p:pic>
        <p:nvPicPr>
          <p:cNvPr id="21508" name="3 - Εικόνα" descr="audacity-wind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96975"/>
            <a:ext cx="340518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1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Καταγραφή και επεξεργασία ήχου</a:t>
            </a:r>
            <a:r>
              <a:rPr lang="en-US" sz="2800" dirty="0" smtClean="0"/>
              <a:t>: Audacity</a:t>
            </a:r>
            <a:endParaRPr lang="el-GR" sz="2800" dirty="0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 smtClean="0"/>
              <a:t>Χαρακτηριστικά</a:t>
            </a:r>
            <a:r>
              <a:rPr lang="el-GR" sz="2400" b="1" dirty="0" smtClean="0"/>
              <a:t>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Ένα εργαλείο καταγραφής ήχου από τον υπολογιστή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Παρέχει τη δυνατότητα για καταγραφή από διάφορες πηγές όπως μικρόφωνο και ήχο από το διαδίκτυο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Επεξεργασία του ήχου και εισαγωγής αρχείων ήχου όπου μπορούν να συνδυαστούν και να επεξεργαστούν περαιτέρω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Η αποθήκευση και η εξαγωγή γίνεται σε διάφορες μορφές αρχείων ήχου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Διατίθεται δωρεάν με άδεια </a:t>
            </a:r>
            <a:r>
              <a:rPr lang="en-US" sz="2400" dirty="0" smtClean="0"/>
              <a:t>GNU General Public License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190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Δημιουργία ασκήσεων και δραστηριοτήτων</a:t>
            </a:r>
            <a:r>
              <a:rPr lang="en-US" sz="2500" dirty="0" smtClean="0"/>
              <a:t>:</a:t>
            </a:r>
            <a:r>
              <a:rPr lang="el-GR" sz="2500" dirty="0" smtClean="0"/>
              <a:t> </a:t>
            </a:r>
            <a:br>
              <a:rPr lang="el-GR" sz="2500" dirty="0" smtClean="0"/>
            </a:br>
            <a:r>
              <a:rPr lang="en-US" sz="2800" dirty="0" smtClean="0"/>
              <a:t>Hot Potatoes </a:t>
            </a:r>
            <a:endParaRPr lang="el-GR" sz="2500" dirty="0" err="1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l-GR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l-GR" sz="28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800" b="1" dirty="0" smtClean="0"/>
              <a:t>Λόγοι που επιλέχθηκε: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Δωρεάν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Έξι τύπους ασκήσεων και δραστηριοτήτων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Εύκολο στη χρήση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Εξαγωγή σε </a:t>
            </a:r>
            <a:r>
              <a:rPr lang="en-US" sz="2800" dirty="0" smtClean="0"/>
              <a:t>SCORM 1.2</a:t>
            </a:r>
            <a:endParaRPr lang="el-GR" sz="28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Μεταφρασμένο στα Ελληνικά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Οδηγοί και βίντεο-οδηγοί από χρήστες σε σχέση με την εγκατάσταση και τη δημιουργία ασκήσεων  και στα Ελληνικά</a:t>
            </a:r>
          </a:p>
          <a:p>
            <a:pPr>
              <a:spcBef>
                <a:spcPts val="600"/>
              </a:spcBef>
              <a:defRPr/>
            </a:pPr>
            <a:endParaRPr lang="el-GR" sz="2800" dirty="0" smtClean="0"/>
          </a:p>
          <a:p>
            <a:pPr>
              <a:defRPr/>
            </a:pPr>
            <a:endParaRPr lang="el-GR" sz="2800" dirty="0" smtClean="0"/>
          </a:p>
        </p:txBody>
      </p:sp>
      <p:pic>
        <p:nvPicPr>
          <p:cNvPr id="23556" name="3 - Εικόνα" descr="hpheader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28" y="1143000"/>
            <a:ext cx="534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7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28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Εργαλεία Συγγραφής Εκπαιδευτικού Περιεχομένου</a:t>
            </a:r>
            <a:r>
              <a:rPr lang="en-US" sz="28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:</a:t>
            </a:r>
            <a:r>
              <a:rPr lang="el-GR" sz="28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/>
              <a:t>eXe</a:t>
            </a:r>
            <a:endParaRPr lang="el-GR" sz="2800" dirty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l-GR" sz="28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800" b="1" dirty="0" smtClean="0"/>
              <a:t>Λόγοι που επιλέχθηκε: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Λόγω της ευρείας χρήσης του στο χώρο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Καταχωρημένο στα έργα της </a:t>
            </a:r>
            <a:r>
              <a:rPr lang="el-GR" sz="2800" dirty="0" err="1" smtClean="0"/>
              <a:t>Eduforge</a:t>
            </a:r>
            <a:r>
              <a:rPr lang="el-GR" sz="2800" dirty="0" smtClean="0"/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Σύμφωνο με SCORM 1.2 και IMS CP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Ανάμεσα στα 9 δωρεάν και ανοιχτού κώδικα  εργαλεία/ συστήματα που προτείνονται στη βάση της ADL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Ήταν υποψήφιο στα IMS </a:t>
            </a:r>
            <a:r>
              <a:rPr lang="el-GR" sz="2800" dirty="0" err="1" smtClean="0"/>
              <a:t>Global</a:t>
            </a:r>
            <a:r>
              <a:rPr lang="el-GR" sz="2800" dirty="0" smtClean="0"/>
              <a:t> </a:t>
            </a:r>
            <a:r>
              <a:rPr lang="el-GR" sz="2800" dirty="0" err="1" smtClean="0"/>
              <a:t>Learning</a:t>
            </a:r>
            <a:r>
              <a:rPr lang="el-GR" sz="2800" dirty="0" smtClean="0"/>
              <a:t> </a:t>
            </a:r>
            <a:r>
              <a:rPr lang="el-GR" sz="2800" dirty="0" err="1" smtClean="0"/>
              <a:t>Impact</a:t>
            </a:r>
            <a:r>
              <a:rPr lang="el-GR" sz="2800" dirty="0" smtClean="0"/>
              <a:t> </a:t>
            </a:r>
            <a:r>
              <a:rPr lang="el-GR" sz="2800" dirty="0" err="1" smtClean="0"/>
              <a:t>Awards</a:t>
            </a:r>
            <a:r>
              <a:rPr lang="el-GR" sz="2800" dirty="0" smtClean="0"/>
              <a:t> στη Νέα Ζηλανδία, από όπου και μπήκε αυτόματα στο διεθνή διαγωνισμό του 2008</a:t>
            </a:r>
          </a:p>
          <a:p>
            <a:pPr>
              <a:spcBef>
                <a:spcPts val="600"/>
              </a:spcBef>
              <a:defRPr/>
            </a:pPr>
            <a:endParaRPr lang="el-GR" sz="2800" dirty="0"/>
          </a:p>
        </p:txBody>
      </p:sp>
      <p:pic>
        <p:nvPicPr>
          <p:cNvPr id="6148" name="3 - Εικόνα" descr="ex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28775"/>
            <a:ext cx="186213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5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Δημιουργία ασκήσεων και δραστηριοτήτων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n-US" sz="2800" dirty="0" smtClean="0"/>
              <a:t>Hot Potatoes </a:t>
            </a:r>
            <a:endParaRPr lang="el-GR" sz="2800" dirty="0" err="1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 smtClean="0"/>
              <a:t>Χαρακτηριστικά</a:t>
            </a:r>
            <a:r>
              <a:rPr lang="el-GR" sz="2400" b="1" dirty="0" smtClean="0"/>
              <a:t>:</a:t>
            </a:r>
          </a:p>
          <a:p>
            <a:pPr>
              <a:spcBef>
                <a:spcPts val="600"/>
              </a:spcBef>
              <a:defRPr/>
            </a:pPr>
            <a:r>
              <a:rPr lang="el-GR" sz="2400" dirty="0" smtClean="0"/>
              <a:t>Περιλαμβάνει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>
              <a:buFont typeface="Courier New" pitchFamily="49" charset="0"/>
              <a:buChar char="o"/>
              <a:defRPr/>
            </a:pPr>
            <a:r>
              <a:rPr lang="el-GR" sz="2400" dirty="0" smtClean="0"/>
              <a:t>ερωτήσεις πολλαπλής επιλογής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l-GR" sz="2400" dirty="0" smtClean="0"/>
              <a:t>σύντομης απάντησης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l-GR" sz="2400" dirty="0" smtClean="0"/>
              <a:t>σταυρόλεξα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l-GR" sz="2400" dirty="0" smtClean="0"/>
              <a:t>συμπλήρωσε τα κενά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l-GR" sz="2400" dirty="0" smtClean="0"/>
              <a:t>ασκήσεις ταξινόμησης,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Παρέχει πολύ καλή τεκμηρίωση καθώς και παραδείγματα ασκήσεων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Το περιβάλλον της εφαρμογής είναι μεταφρασμένο και στα Ελληνικά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Διατίθεται δωρεάν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5105400" y="3711575"/>
            <a:ext cx="3743325" cy="7080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chemeClr val="bg2">
                    <a:shade val="25000"/>
                  </a:schemeClr>
                </a:solidFill>
                <a:latin typeface="Comic Sans MS" pitchFamily="66" charset="0"/>
              </a:rPr>
              <a:t>Δημιουργία ασκήσεων σε μορφή </a:t>
            </a:r>
          </a:p>
          <a:p>
            <a:pPr>
              <a:defRPr/>
            </a:pPr>
            <a:r>
              <a:rPr lang="en-US" sz="2000" dirty="0">
                <a:solidFill>
                  <a:schemeClr val="bg2">
                    <a:shade val="25000"/>
                  </a:schemeClr>
                </a:solidFill>
                <a:latin typeface="Comic Sans MS" pitchFamily="66" charset="0"/>
              </a:rPr>
              <a:t>drag n drop</a:t>
            </a:r>
            <a:endParaRPr lang="el-GR" sz="2000" dirty="0">
              <a:solidFill>
                <a:schemeClr val="bg2">
                  <a:shade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Δημιουργία ασκήσεων και δραστηριοτήτων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n-US" sz="2800" dirty="0" smtClean="0"/>
              <a:t>Hot Potatoes </a:t>
            </a:r>
            <a:endParaRPr lang="el-GR" sz="2800" dirty="0" err="1" smtClean="0"/>
          </a:p>
        </p:txBody>
      </p:sp>
      <p:pic>
        <p:nvPicPr>
          <p:cNvPr id="25604" name="4 - Εικόνα" descr="hot_potatoes_qu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2103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40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</a:t>
            </a:r>
            <a:r>
              <a:rPr lang="el-GR" sz="2000" dirty="0" smtClean="0"/>
              <a:t> </a:t>
            </a:r>
            <a:r>
              <a:rPr lang="el-GR" sz="2000" dirty="0"/>
              <a:t>2014. Ομάδα ανάπτυξης Ανοιχτών Ακαδημαϊκών Μαθημάτων. «Ανοιχτά Ακαδημαϊκά Μαθήματα, Προδιαγραφές και </a:t>
            </a:r>
            <a:r>
              <a:rPr lang="el-GR" sz="2000" dirty="0" smtClean="0"/>
              <a:t>Υποστήριξη».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668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837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Εργαλεία Συγγραφής Εκπαιδευτικού Περιεχομένου</a:t>
            </a:r>
            <a:r>
              <a:rPr lang="en-US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:</a:t>
            </a:r>
            <a:r>
              <a:rPr lang="el-GR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/>
              <a:t>eXe</a:t>
            </a:r>
            <a:endParaRPr lang="el-GR" sz="2500" dirty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l-GR" sz="2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800" b="1" dirty="0" smtClean="0"/>
              <a:t>Χαρακτηριστικά</a:t>
            </a:r>
            <a:r>
              <a:rPr lang="en-US" sz="2800" b="1" dirty="0" smtClean="0"/>
              <a:t>:</a:t>
            </a:r>
            <a:r>
              <a:rPr lang="el-GR" sz="2800" b="1" dirty="0" smtClean="0"/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Παρέχει τη δυνατότητα για συγγραφή περιεχομένου που προορίζεται για τον ιστό, χωρίς να απαιτείται η γνώση HTML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Δυνατότητα επιλογής ανάμεσα σε προσχεδιασμένες συσκευές διδασκαλίας (</a:t>
            </a:r>
            <a:r>
              <a:rPr lang="el-GR" sz="2800" dirty="0" err="1" smtClean="0"/>
              <a:t>iDevices</a:t>
            </a:r>
            <a:r>
              <a:rPr lang="el-GR" sz="2800" dirty="0" smtClean="0"/>
              <a:t>) </a:t>
            </a:r>
            <a:endParaRPr lang="en-US" sz="28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Εξαγωγή σε </a:t>
            </a:r>
            <a:r>
              <a:rPr lang="en-US" sz="2800" dirty="0" smtClean="0"/>
              <a:t>SCORM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831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Εργαλεία Συγγραφής Εκπαιδευτικού Περιεχομένου</a:t>
            </a:r>
            <a:r>
              <a:rPr lang="en-US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:</a:t>
            </a:r>
            <a:r>
              <a:rPr lang="el-GR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/>
              <a:t>eXe</a:t>
            </a:r>
            <a:endParaRPr lang="el-GR" sz="2500" dirty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l-GR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l-GR" b="1" dirty="0" smtClean="0"/>
          </a:p>
        </p:txBody>
      </p:sp>
      <p:pic>
        <p:nvPicPr>
          <p:cNvPr id="8196" name="3 - Εικόνα" descr="exe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96975"/>
            <a:ext cx="59753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Εργαλεία Συγγραφής Εκπαιδευτικού Περιεχομένου</a:t>
            </a:r>
            <a:r>
              <a:rPr lang="en-US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:</a:t>
            </a:r>
            <a:r>
              <a:rPr lang="el-GR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/>
              <a:t>CourseLab</a:t>
            </a:r>
            <a:r>
              <a:rPr lang="en-US" sz="2500" dirty="0" smtClean="0"/>
              <a:t> </a:t>
            </a:r>
            <a:endParaRPr lang="el-GR" sz="2500" dirty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 smtClean="0"/>
              <a:t>Λόγοι </a:t>
            </a:r>
            <a:r>
              <a:rPr lang="el-GR" sz="2400" b="1" dirty="0" smtClean="0"/>
              <a:t>που επιλέχθηκε:</a:t>
            </a:r>
            <a:endParaRPr lang="en-US" sz="2400" b="1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Είναι συμβατό με πολλά από τα Συστήματα </a:t>
            </a:r>
          </a:p>
          <a:p>
            <a:pPr>
              <a:spcBef>
                <a:spcPts val="600"/>
              </a:spcBef>
              <a:defRPr/>
            </a:pPr>
            <a:r>
              <a:rPr lang="el-GR" sz="2400" dirty="0" smtClean="0"/>
              <a:t>Διαχείρισης Μάθησης που κυριαρχούν στο χώρο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Είναι σύμφωνο με AICC, </a:t>
            </a:r>
            <a:r>
              <a:rPr lang="el-GR" sz="2400" dirty="0" err="1" smtClean="0"/>
              <a:t>Scorm</a:t>
            </a:r>
            <a:r>
              <a:rPr lang="el-GR" sz="2400" dirty="0" smtClean="0"/>
              <a:t> 1.2 και 2004.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Έχει προταθεί προς χρήση από πολλά μέλη που συμμετέχουν στην κοινότητα της ηλεκτρονικής μάθησης, ανάμεσα σε αυτούς και το δημιουργό του </a:t>
            </a:r>
            <a:r>
              <a:rPr lang="el-GR" sz="2400" dirty="0" err="1" smtClean="0"/>
              <a:t>Atutor</a:t>
            </a:r>
            <a:r>
              <a:rPr lang="el-GR" sz="2400" dirty="0" smtClean="0"/>
              <a:t> με θετικές εντυπώσεις. 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Ανάμεσα στα 9 δωρεάν και ανοιχτού κώδικα εργαλεία/ συστήματα που προτείνονται στη βάση της ADL</a:t>
            </a:r>
            <a:endParaRPr lang="en-US" sz="24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Ανακηρύχτηκε το 2007 ως το καλύτερο εργαλείο συγγραφής από το </a:t>
            </a:r>
            <a:r>
              <a:rPr lang="en-US" sz="2400" dirty="0" err="1" smtClean="0"/>
              <a:t>ELearning!magazine</a:t>
            </a:r>
            <a:endParaRPr lang="el-GR" sz="2400" dirty="0" smtClean="0"/>
          </a:p>
          <a:p>
            <a:pPr>
              <a:spcBef>
                <a:spcPts val="600"/>
              </a:spcBef>
              <a:defRPr/>
            </a:pPr>
            <a:endParaRPr lang="el-GR" sz="2400" b="1" dirty="0" smtClean="0"/>
          </a:p>
        </p:txBody>
      </p:sp>
      <p:pic>
        <p:nvPicPr>
          <p:cNvPr id="9220" name="3 - Εικόνα" descr="courselab 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43" y="1377949"/>
            <a:ext cx="2000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Εργαλεία Συγγραφής Εκπαιδευτικού Περιεχομένου</a:t>
            </a:r>
            <a:r>
              <a:rPr lang="en-US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:</a:t>
            </a:r>
            <a:r>
              <a:rPr lang="el-GR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/>
              <a:t>CourseLab</a:t>
            </a:r>
            <a:r>
              <a:rPr lang="en-US" sz="2500" dirty="0" smtClean="0"/>
              <a:t> </a:t>
            </a:r>
            <a:endParaRPr lang="el-GR" sz="2500" dirty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 smtClean="0"/>
              <a:t>Χαρακτηριστικά</a:t>
            </a:r>
            <a:r>
              <a:rPr lang="en-US" sz="2400" b="1" dirty="0" smtClean="0"/>
              <a:t>:</a:t>
            </a:r>
            <a:endParaRPr lang="el-GR" sz="2400" b="1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Πολύ απλό στη χρήση εργαλείο συγγραφής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Περιβάλλον όπου απουσιάζει ο προγραμματισμός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Υψηλής ποιότητας αλληλεπιδραστικό περιεχόμενο</a:t>
            </a:r>
            <a:endParaRPr lang="en-US" sz="24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Μοντέρνες εκπαιδευτικές στρατηγικές (π.χ. παιχνίδι ρόλων)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Εύκολη εισαγωγή αρχείων εικόνων, βίντεο, </a:t>
            </a:r>
            <a:r>
              <a:rPr lang="en-US" sz="2400" dirty="0" smtClean="0"/>
              <a:t>Java applets, Shockwave applications</a:t>
            </a:r>
            <a:endParaRPr lang="el-GR" sz="24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Εξαγωγή σε </a:t>
            </a:r>
            <a:r>
              <a:rPr lang="en-US" sz="2400" dirty="0" smtClean="0"/>
              <a:t>SCORM</a:t>
            </a:r>
            <a:endParaRPr lang="el-GR" sz="24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l-GR" sz="2400" dirty="0" smtClean="0"/>
              <a:t>Υποστηρίζεται από ένα δικτυακό τόπο, που έχει δημιουργηθεί από χρήστες του </a:t>
            </a:r>
            <a:r>
              <a:rPr lang="en-US" sz="2400" dirty="0" err="1" smtClean="0"/>
              <a:t>CourseLab</a:t>
            </a:r>
            <a:r>
              <a:rPr lang="en-US" sz="2400" dirty="0" smtClean="0"/>
              <a:t> (</a:t>
            </a:r>
            <a:r>
              <a:rPr lang="en-US" sz="2400" dirty="0" smtClean="0">
                <a:hlinkClick r:id="rId2"/>
              </a:rPr>
              <a:t>http://www.friendsofcourselab.info/</a:t>
            </a:r>
            <a:r>
              <a:rPr lang="en-US" sz="2400" dirty="0" smtClean="0"/>
              <a:t>),</a:t>
            </a:r>
            <a:r>
              <a:rPr lang="el-GR" sz="2400" dirty="0" smtClean="0"/>
              <a:t> όπου θα βρει κανείς οδηγούς, νέα για το </a:t>
            </a:r>
            <a:r>
              <a:rPr lang="en-US" sz="2400" dirty="0" smtClean="0"/>
              <a:t>e-learning,</a:t>
            </a:r>
            <a:r>
              <a:rPr lang="el-GR" sz="2400" dirty="0" smtClean="0"/>
              <a:t> πρακτικές χρήσης του </a:t>
            </a:r>
            <a:r>
              <a:rPr lang="en-US" sz="2400" dirty="0" err="1" smtClean="0"/>
              <a:t>CourseLab</a:t>
            </a:r>
            <a:endParaRPr lang="el-GR" sz="2400" dirty="0" smtClean="0"/>
          </a:p>
          <a:p>
            <a:pPr>
              <a:spcBef>
                <a:spcPts val="600"/>
              </a:spcBef>
              <a:defRPr/>
            </a:pPr>
            <a:endParaRPr lang="el-GR" sz="2400" b="1" dirty="0" smtClean="0"/>
          </a:p>
          <a:p>
            <a:pPr>
              <a:spcBef>
                <a:spcPts val="600"/>
              </a:spcBef>
              <a:defRPr/>
            </a:pPr>
            <a:endParaRPr lang="el-GR" sz="2400" b="1" dirty="0" smtClean="0"/>
          </a:p>
          <a:p>
            <a:pPr>
              <a:spcBef>
                <a:spcPts val="600"/>
              </a:spcBef>
              <a:defRPr/>
            </a:pPr>
            <a:endParaRPr lang="el-GR" sz="2400" dirty="0" smtClean="0"/>
          </a:p>
          <a:p>
            <a:pPr>
              <a:spcBef>
                <a:spcPts val="600"/>
              </a:spcBef>
              <a:defRPr/>
            </a:pP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275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Εργαλεία Συγγραφής Εκπαιδευτικού Περιεχομένου</a:t>
            </a:r>
            <a:r>
              <a:rPr lang="en-US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:</a:t>
            </a:r>
            <a:r>
              <a:rPr lang="el-GR" sz="2500" dirty="0" smtClean="0">
                <a:solidFill>
                  <a:srgbClr val="FF9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dirty="0" err="1" smtClean="0"/>
              <a:t>CourseLab</a:t>
            </a:r>
            <a:r>
              <a:rPr lang="en-US" sz="2500" dirty="0" smtClean="0"/>
              <a:t> </a:t>
            </a:r>
            <a:endParaRPr lang="el-GR" sz="2500" dirty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l-GR" dirty="0" smtClean="0"/>
          </a:p>
          <a:p>
            <a:pPr>
              <a:spcBef>
                <a:spcPts val="600"/>
              </a:spcBef>
              <a:defRPr/>
            </a:pPr>
            <a:endParaRPr lang="el-GR" b="1" dirty="0" smtClean="0"/>
          </a:p>
          <a:p>
            <a:pPr>
              <a:spcBef>
                <a:spcPts val="600"/>
              </a:spcBef>
              <a:defRPr/>
            </a:pPr>
            <a:endParaRPr lang="el-GR" b="1" dirty="0" smtClean="0"/>
          </a:p>
          <a:p>
            <a:pPr>
              <a:spcBef>
                <a:spcPts val="600"/>
              </a:spcBef>
              <a:defRPr/>
            </a:pPr>
            <a:endParaRPr lang="el-GR" dirty="0" smtClean="0"/>
          </a:p>
          <a:p>
            <a:pPr>
              <a:spcBef>
                <a:spcPts val="600"/>
              </a:spcBef>
              <a:defRPr/>
            </a:pPr>
            <a:endParaRPr lang="el-GR" b="1" dirty="0" smtClean="0"/>
          </a:p>
        </p:txBody>
      </p:sp>
      <p:pic>
        <p:nvPicPr>
          <p:cNvPr id="11268" name="3 - Εικόνα" descr="coursela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7103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Υποστηρικτικά Εργαλεία</a:t>
            </a:r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l-G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Καταγραφή εικόνων και βίντεο </a:t>
            </a:r>
          </a:p>
          <a:p>
            <a:pPr>
              <a:buFont typeface="Arial" pitchFamily="34" charset="0"/>
              <a:buChar char="•"/>
              <a:defRPr/>
            </a:pPr>
            <a:endParaRPr lang="el-G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Καταγραφή βίντεο</a:t>
            </a:r>
          </a:p>
          <a:p>
            <a:pPr>
              <a:buFont typeface="Arial" pitchFamily="34" charset="0"/>
              <a:buChar char="•"/>
              <a:defRPr/>
            </a:pPr>
            <a:endParaRPr lang="el-G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εικόνων </a:t>
            </a:r>
          </a:p>
          <a:p>
            <a:pPr>
              <a:buFont typeface="Arial" pitchFamily="34" charset="0"/>
              <a:buChar char="•"/>
              <a:defRPr/>
            </a:pPr>
            <a:endParaRPr lang="el-G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βίντεο</a:t>
            </a:r>
          </a:p>
          <a:p>
            <a:pPr>
              <a:buFont typeface="Arial" pitchFamily="34" charset="0"/>
              <a:buChar char="•"/>
              <a:defRPr/>
            </a:pPr>
            <a:endParaRPr lang="el-G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Καταγραφή και επεξεργασία ήχου</a:t>
            </a:r>
          </a:p>
          <a:p>
            <a:pPr>
              <a:buFont typeface="Arial" pitchFamily="34" charset="0"/>
              <a:buChar char="•"/>
              <a:defRPr/>
            </a:pPr>
            <a:endParaRPr lang="el-G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Δημιουργία ασκήσεων και δραστηριοτήτων</a:t>
            </a:r>
            <a:endParaRPr lang="el-G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Καταγραφή εικόνων και βίντεο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dirty="0" err="1" smtClean="0"/>
              <a:t>Techsmith</a:t>
            </a:r>
            <a:r>
              <a:rPr lang="en-US" sz="2800" dirty="0" smtClean="0"/>
              <a:t> Jing</a:t>
            </a:r>
            <a:endParaRPr lang="el-GR" sz="2800" dirty="0" err="1" smtClean="0"/>
          </a:p>
        </p:txBody>
      </p:sp>
      <p:sp>
        <p:nvSpPr>
          <p:cNvPr id="2" name="1 - Υπότιτλος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l-GR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4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 smtClean="0"/>
              <a:t>Λόγοι που επιλέχθηκε: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Διατίθεται δωρεάν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Εύκολο στη χρήση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Δυνατότητα πρόσθεσης </a:t>
            </a:r>
            <a:r>
              <a:rPr lang="el-GR" sz="2400" dirty="0" smtClean="0"/>
              <a:t>έμφασης </a:t>
            </a:r>
            <a:r>
              <a:rPr lang="en-US" sz="2400" dirty="0" smtClean="0"/>
              <a:t> </a:t>
            </a:r>
            <a:r>
              <a:rPr lang="el-GR" sz="2400" dirty="0" smtClean="0"/>
              <a:t>στην εικόνα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Δυνατότητα αφήγησης κατά την καταγραφή βίντεο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Άμεσος διαμοιρασμός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Στη λίστα </a:t>
            </a:r>
            <a:r>
              <a:rPr lang="en-US" sz="2400" dirty="0" smtClean="0"/>
              <a:t>“Top 100 Learning Tools 2011” </a:t>
            </a:r>
            <a:r>
              <a:rPr lang="el-GR" sz="2400" dirty="0" smtClean="0"/>
              <a:t>του </a:t>
            </a:r>
            <a:r>
              <a:rPr lang="en-US" sz="2400" dirty="0" smtClean="0"/>
              <a:t>Centre for Learning &amp; Performance Technologies (</a:t>
            </a:r>
            <a:r>
              <a:rPr lang="en-US" sz="2400" u="sng" dirty="0" smtClean="0">
                <a:hlinkClick r:id="rId2"/>
              </a:rPr>
              <a:t>http://www.c4lpt.co.uk/recommended/2011.html</a:t>
            </a:r>
            <a:r>
              <a:rPr lang="en-US" sz="2400" dirty="0" smtClean="0"/>
              <a:t>) </a:t>
            </a:r>
            <a:endParaRPr lang="el-GR" sz="2400" dirty="0" smtClean="0"/>
          </a:p>
          <a:p>
            <a:pPr>
              <a:defRPr/>
            </a:pPr>
            <a:endParaRPr lang="el-GR" sz="2400" dirty="0" smtClean="0"/>
          </a:p>
        </p:txBody>
      </p:sp>
      <p:pic>
        <p:nvPicPr>
          <p:cNvPr id="13316" name="3 - Εικόνα" descr="jing hero-cap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96975"/>
            <a:ext cx="3221037" cy="218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92651213681ce2dd88b9dd9589469427684f4"/>
  <p:tag name="ARTICULATE_PROJECT_OPEN" val="0"/>
  <p:tag name="ISPRING_RESOURCE_PATHS_HASH_PRESENTER" val="7a46794d7ac78a5465a43bd719e89ff55dcb2b53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1438</Words>
  <Application>Microsoft Office PowerPoint</Application>
  <PresentationFormat>On-screen Show (4:3)</PresentationFormat>
  <Paragraphs>226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OC_template_updated</vt:lpstr>
      <vt:lpstr>Ανοιχτά Ακαδημαϊκά Μαθήματα, Προδιαγραφές και Υποστήριξη</vt:lpstr>
      <vt:lpstr>Εργαλεία Συγγραφής Εκπαιδευτικού Περιεχομένου: eXe</vt:lpstr>
      <vt:lpstr>Εργαλεία Συγγραφής Εκπαιδευτικού Περιεχομένου: eXe</vt:lpstr>
      <vt:lpstr>Εργαλεία Συγγραφής Εκπαιδευτικού Περιεχομένου: eXe</vt:lpstr>
      <vt:lpstr>Εργαλεία Συγγραφής Εκπαιδευτικού Περιεχομένου: CourseLab </vt:lpstr>
      <vt:lpstr>Εργαλεία Συγγραφής Εκπαιδευτικού Περιεχομένου: CourseLab </vt:lpstr>
      <vt:lpstr>Εργαλεία Συγγραφής Εκπαιδευτικού Περιεχομένου: CourseLab </vt:lpstr>
      <vt:lpstr>Υποστηρικτικά Εργαλεία</vt:lpstr>
      <vt:lpstr>Καταγραφή εικόνων και βίντεο: Techsmith Jing</vt:lpstr>
      <vt:lpstr>Καταγραφή εικόνων και βίντεο: Techsmith Jing</vt:lpstr>
      <vt:lpstr>Καταγραφή βίντεο: Cam Studio </vt:lpstr>
      <vt:lpstr>Καταγραφή βίντεο: Cam Studio </vt:lpstr>
      <vt:lpstr>Επεξεργασία εικόνων: Gimp</vt:lpstr>
      <vt:lpstr>Επεξεργασία εικόνων: Gimp</vt:lpstr>
      <vt:lpstr>Επεξεργασία βίντεο: Avidemux</vt:lpstr>
      <vt:lpstr>Επεξεργασία βίντεο: Avidemux</vt:lpstr>
      <vt:lpstr>Καταγραφή και επεξεργασία ήχου: Audacity</vt:lpstr>
      <vt:lpstr>Καταγραφή και επεξεργασία ήχου: Audacity</vt:lpstr>
      <vt:lpstr>Δημιουργία ασκήσεων και δραστηριοτήτων:  Hot Potatoes </vt:lpstr>
      <vt:lpstr>Δημιουργία ασκήσεων και δραστηριοτήτων:  Hot Potatoes </vt:lpstr>
      <vt:lpstr>Δημιουργία ασκήσεων και δραστηριοτήτων:  Hot Potatoes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Ανοικτά Ακαδημαϊκά Μαθήματα</dc:title>
  <dc:creator>alex</dc:creator>
  <cp:lastModifiedBy>alex</cp:lastModifiedBy>
  <cp:revision>50</cp:revision>
  <dcterms:created xsi:type="dcterms:W3CDTF">2006-08-16T00:00:00Z</dcterms:created>
  <dcterms:modified xsi:type="dcterms:W3CDTF">2015-12-03T12:40:59Z</dcterms:modified>
</cp:coreProperties>
</file>