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 id="2147483731" r:id="rId5"/>
  </p:sldMasterIdLst>
  <p:notesMasterIdLst>
    <p:notesMasterId r:id="rId96"/>
  </p:notesMasterIdLst>
  <p:handoutMasterIdLst>
    <p:handoutMasterId r:id="rId97"/>
  </p:handoutMasterIdLst>
  <p:sldIdLst>
    <p:sldId id="256" r:id="rId6"/>
    <p:sldId id="1168" r:id="rId7"/>
    <p:sldId id="1074" r:id="rId8"/>
    <p:sldId id="1239" r:id="rId9"/>
    <p:sldId id="1073" r:id="rId10"/>
    <p:sldId id="1008" r:id="rId11"/>
    <p:sldId id="1075" r:id="rId12"/>
    <p:sldId id="1162" r:id="rId13"/>
    <p:sldId id="1163" r:id="rId14"/>
    <p:sldId id="1164" r:id="rId15"/>
    <p:sldId id="1165" r:id="rId16"/>
    <p:sldId id="1166" r:id="rId17"/>
    <p:sldId id="1167" r:id="rId18"/>
    <p:sldId id="1212" r:id="rId19"/>
    <p:sldId id="1213" r:id="rId20"/>
    <p:sldId id="1261" r:id="rId21"/>
    <p:sldId id="1170" r:id="rId22"/>
    <p:sldId id="1253" r:id="rId23"/>
    <p:sldId id="1256" r:id="rId24"/>
    <p:sldId id="1257" r:id="rId25"/>
    <p:sldId id="1258" r:id="rId26"/>
    <p:sldId id="1263" r:id="rId27"/>
    <p:sldId id="1260" r:id="rId28"/>
    <p:sldId id="1264" r:id="rId29"/>
    <p:sldId id="1249" r:id="rId30"/>
    <p:sldId id="1171" r:id="rId31"/>
    <p:sldId id="1242" r:id="rId32"/>
    <p:sldId id="1243" r:id="rId33"/>
    <p:sldId id="1244" r:id="rId34"/>
    <p:sldId id="1245" r:id="rId35"/>
    <p:sldId id="1246" r:id="rId36"/>
    <p:sldId id="1176" r:id="rId37"/>
    <p:sldId id="1174" r:id="rId38"/>
    <p:sldId id="1215" r:id="rId39"/>
    <p:sldId id="1112" r:id="rId40"/>
    <p:sldId id="1265" r:id="rId41"/>
    <p:sldId id="1115" r:id="rId42"/>
    <p:sldId id="1116" r:id="rId43"/>
    <p:sldId id="1180" r:id="rId44"/>
    <p:sldId id="1183" r:id="rId45"/>
    <p:sldId id="1184" r:id="rId46"/>
    <p:sldId id="1186" r:id="rId47"/>
    <p:sldId id="1188" r:id="rId48"/>
    <p:sldId id="1189" r:id="rId49"/>
    <p:sldId id="1193" r:id="rId50"/>
    <p:sldId id="1194" r:id="rId51"/>
    <p:sldId id="1232" r:id="rId52"/>
    <p:sldId id="1196" r:id="rId53"/>
    <p:sldId id="1219" r:id="rId54"/>
    <p:sldId id="1200" r:id="rId55"/>
    <p:sldId id="1201" r:id="rId56"/>
    <p:sldId id="1204" r:id="rId57"/>
    <p:sldId id="1205" r:id="rId58"/>
    <p:sldId id="1206" r:id="rId59"/>
    <p:sldId id="1227" r:id="rId60"/>
    <p:sldId id="1226" r:id="rId61"/>
    <p:sldId id="1223" r:id="rId62"/>
    <p:sldId id="1224" r:id="rId63"/>
    <p:sldId id="1266" r:id="rId64"/>
    <p:sldId id="1151" r:id="rId65"/>
    <p:sldId id="1267" r:id="rId66"/>
    <p:sldId id="1222" r:id="rId67"/>
    <p:sldId id="1269" r:id="rId68"/>
    <p:sldId id="1106" r:id="rId69"/>
    <p:sldId id="861" r:id="rId70"/>
    <p:sldId id="766" r:id="rId71"/>
    <p:sldId id="767" r:id="rId72"/>
    <p:sldId id="1235" r:id="rId73"/>
    <p:sldId id="768" r:id="rId74"/>
    <p:sldId id="1179" r:id="rId75"/>
    <p:sldId id="769" r:id="rId76"/>
    <p:sldId id="770" r:id="rId77"/>
    <p:sldId id="771" r:id="rId78"/>
    <p:sldId id="773" r:id="rId79"/>
    <p:sldId id="1158" r:id="rId80"/>
    <p:sldId id="777" r:id="rId81"/>
    <p:sldId id="778" r:id="rId82"/>
    <p:sldId id="779" r:id="rId83"/>
    <p:sldId id="1237" r:id="rId84"/>
    <p:sldId id="780" r:id="rId85"/>
    <p:sldId id="781" r:id="rId86"/>
    <p:sldId id="782" r:id="rId87"/>
    <p:sldId id="1236" r:id="rId88"/>
    <p:sldId id="643" r:id="rId89"/>
    <p:sldId id="267" r:id="rId90"/>
    <p:sldId id="269" r:id="rId91"/>
    <p:sldId id="276" r:id="rId92"/>
    <p:sldId id="277" r:id="rId93"/>
    <p:sldId id="271" r:id="rId94"/>
    <p:sldId id="274" r:id="rId95"/>
  </p:sldIdLst>
  <p:sldSz cx="9144000" cy="6858000" type="screen4x3"/>
  <p:notesSz cx="7104063" cy="10234613"/>
  <p:custDataLst>
    <p:tags r:id="rId9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C3"/>
    <a:srgbClr val="004A82"/>
    <a:srgbClr val="C00000"/>
    <a:srgbClr val="333399"/>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93600" autoAdjust="0"/>
  </p:normalViewPr>
  <p:slideViewPr>
    <p:cSldViewPr>
      <p:cViewPr varScale="1">
        <p:scale>
          <a:sx n="48" d="100"/>
          <a:sy n="48" d="100"/>
        </p:scale>
        <p:origin x="-12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276"/>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18/9/2015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18/9/2015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42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942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169F5E-EB22-48A1-86EB-D802B1EB5751}" type="slidenum">
              <a:rPr lang="el-GR" smtClean="0"/>
              <a:pPr/>
              <a:t>27</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42</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43</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44</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45</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xmlns="" val="274972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xmlns="" val="407537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xmlns=""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1386704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8257237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88011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8659700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7269146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6919773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74450975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8939740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08699035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3612335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5881166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87991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xmlns=""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00120832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cnx.org/contents/cbdfe00f-2ef8-4348-9111-9fd4ba7a02c5@4/Appendicular-Muscles-of-the-P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nx.org/contents/cbdfe00f-2ef8-4348-9111-9fd4ba7a02c5@4/Appendicular-Muscles-of-the-P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Gray442.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Gray441.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l.wikipedia.org/wiki/%CE%91%CF%81%CF%87%CE%B5%CE%AF%CE%BF:%CE%A4%CE%B5%CE%BD%CE%BF%CE%BD%CF%84%CE%AF%CF%84%CE%B9%CF%82_%CE%91%CF%87%CE%B9%CE%BB%CE%BB%CE%B5%CE%AF%CE%BF%CF%85_%CE%A4%CE%AD%CE%BD%CE%BF%CE%BD%CF%84%CE%BF%CF%82.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el.wikipedia.org/wiki/%CE%A7%CF%81%CE%AE%CF%83%CF%84%CE%B7%CF%82:Harrygouva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Ankle_en.sv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ommons.wikimedia.org/wiki/User:Mikael_H%C3%A4ggstr%C3%B6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t.ntu.edu.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s://commons.wikimedia.org/wiki/File:Blausen_0411_FootAnatomy.p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t.ntu.edu.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kibbitzer.deviantart.com/art/Feet-Reference-321767782"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nc-nd/3.0/" TargetMode="External"/><Relationship Id="rId4" Type="http://schemas.openxmlformats.org/officeDocument/2006/relationships/hyperlink" Target="http://kibbitzer.deviantart.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s://commons.wikimedia.org/wiki/File:Gray355.p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Gray357.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commons.wikimedia.org/wiki/User:Pngbo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rtalignment.com/en/running.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Gray1240.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ommons.wikimedia.org/wiki/User:Quibi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t.ntu.edu.tw/hmchai/Kinesiology/KINlower/Foot.ht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mmons.wikimedia.org/wiki/File:Gray827.png" TargetMode="External"/><Relationship Id="rId3" Type="http://schemas.openxmlformats.org/officeDocument/2006/relationships/image" Target="../media/image23.png"/><Relationship Id="rId7" Type="http://schemas.openxmlformats.org/officeDocument/2006/relationships/hyperlink" Target="https://commons.wikimedia.org/wiki/File:Gray551.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commons.wikimedia.org/wiki/User:Pngbot" TargetMode="External"/><Relationship Id="rId5" Type="http://schemas.openxmlformats.org/officeDocument/2006/relationships/image" Target="../media/image25.png"/><Relationship Id="rId10" Type="http://schemas.openxmlformats.org/officeDocument/2006/relationships/hyperlink" Target="https://commons.wikimedia.org/wiki/File:Gray439.png" TargetMode="External"/><Relationship Id="rId4" Type="http://schemas.openxmlformats.org/officeDocument/2006/relationships/image" Target="../media/image24.png"/><Relationship Id="rId9" Type="http://schemas.openxmlformats.org/officeDocument/2006/relationships/hyperlink" Target="https://commons.wikimedia.org/wiki/File:Gray832.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blog.sina.com.cn/s/blog_4be1562d0102f5tf.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nx.org/member_profile/OpenStaxCollege" TargetMode="External"/><Relationship Id="rId7" Type="http://schemas.openxmlformats.org/officeDocument/2006/relationships/hyperlink" Target="http://creativecommons.org/licenses/by/3.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cnx.org/" TargetMode="External"/><Relationship Id="rId5" Type="http://schemas.openxmlformats.org/officeDocument/2006/relationships/hyperlink" Target="http://cnx.org/member_profile/dariobeckerj" TargetMode="External"/><Relationship Id="rId4" Type="http://schemas.openxmlformats.org/officeDocument/2006/relationships/hyperlink" Target="http://cnx.org/content/m46364/latest/?collection=col11540/lates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blog.sina.com.cn/s/blog_4be1562d0102f5tf.html" TargetMode="Externa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blog.sina.com.cn/s/blog_4be1562d0102f5tf.html" TargetMode="External"/><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slideshare.net/nityalkumar/biomechanics-of-anklejoint" TargetMode="Externa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slideshare.net/nityalkumar/biomechanics-of-anklejoint" TargetMode="Externa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slideshare.net/nityalkumar/biomechanics-of-anklejoint"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slideshare.net/nityalkumar/biomechanics-of-anklejoint"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MovGP0" TargetMode="External"/><Relationship Id="rId4" Type="http://schemas.openxmlformats.org/officeDocument/2006/relationships/hyperlink" Target="https://commons.wikimedia.org/wiki/File:Ospied-de.sv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pt.ntu.edu.tw/hmchai/kinesiology/kinlower/foot.ht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t.ntu.edu.tw/hmchai/kinesiology/kinlower/foot.htm"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slideshare.net/nityalkumar/biomechanics-of-anklejoint"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microsoft.com/office/2007/relationships/hdphoto" Target="../media/hdphoto5.wd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nx.org/contents/6c5b58ca-6c6d-4ab3-8b41-60c8733a3144@4/Synovial-Joints"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blog.sina.com.cn/s/blog_4be1562d0102f5tf.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blog.sina.com.cn/s/blog_4be1562d0102f5tf.html" TargetMode="External"/><Relationship Id="rId4" Type="http://schemas.microsoft.com/office/2007/relationships/hdphoto" Target="../media/hdphoto6.wdp"/></Relationships>
</file>

<file path=ppt/slides/_rels/slide64.xml.rels><?xml version="1.0" encoding="UTF-8" standalone="yes"?>
<Relationships xmlns="http://schemas.openxmlformats.org/package/2006/relationships"><Relationship Id="rId8" Type="http://schemas.openxmlformats.org/officeDocument/2006/relationships/hyperlink" Target="https://en.wikipedia.org/w/index.php?title=User:Northeastern_Nomad&amp;action=edit&amp;redlink=1" TargetMode="External"/><Relationship Id="rId3" Type="http://schemas.openxmlformats.org/officeDocument/2006/relationships/image" Target="../media/image46.jpeg"/><Relationship Id="rId7" Type="http://schemas.openxmlformats.org/officeDocument/2006/relationships/hyperlink" Target="https://en.wikipedia.org/wiki/File:Bare_feet_in_Central_Park,_New_York_City.jpg" TargetMode="External"/><Relationship Id="rId2" Type="http://schemas.openxmlformats.org/officeDocument/2006/relationships/image" Target="../media/image45.jpeg"/><Relationship Id="rId1" Type="http://schemas.openxmlformats.org/officeDocument/2006/relationships/slideLayout" Target="../slideLayouts/slideLayout44.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sportex/" TargetMode="External"/><Relationship Id="rId4" Type="http://schemas.openxmlformats.org/officeDocument/2006/relationships/hyperlink" Target="https://www.flickr.com/photos/sportex/5642605887/" TargetMode="External"/><Relationship Id="rId9" Type="http://schemas.openxmlformats.org/officeDocument/2006/relationships/hyperlink" Target="https://creativecommons.org/publicdomain/zero/1.0/deed.en"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commons.wikimedia.org/wiki/User:Wikipeder" TargetMode="External"/><Relationship Id="rId3" Type="http://schemas.openxmlformats.org/officeDocument/2006/relationships/image" Target="../media/image48.jpeg"/><Relationship Id="rId7" Type="http://schemas.openxmlformats.org/officeDocument/2006/relationships/hyperlink" Target="https://commons.wikimedia.org/wiki/File:Charcot-marie-tooth_foot.jpg" TargetMode="External"/><Relationship Id="rId2" Type="http://schemas.openxmlformats.org/officeDocument/2006/relationships/image" Target="../media/image47.jpeg"/><Relationship Id="rId1" Type="http://schemas.openxmlformats.org/officeDocument/2006/relationships/slideLayout" Target="../slideLayouts/slideLayout44.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ndex.php?title=User:Drvgaikwad&amp;action=edit&amp;redlink=1" TargetMode="External"/><Relationship Id="rId4" Type="http://schemas.openxmlformats.org/officeDocument/2006/relationships/hyperlink" Target="https://commons.wikimedia.org/wiki/File:Adult_Flatfoot.JP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8" Type="http://schemas.openxmlformats.org/officeDocument/2006/relationships/hyperlink" Target="http://commons.wikimedia.org/wiki/User:Pngbot" TargetMode="External"/><Relationship Id="rId3" Type="http://schemas.openxmlformats.org/officeDocument/2006/relationships/image" Target="../media/image50.png"/><Relationship Id="rId7" Type="http://schemas.openxmlformats.org/officeDocument/2006/relationships/hyperlink" Target="https://commons.wikimedia.org/wiki/File:Gray555.png" TargetMode="External"/><Relationship Id="rId2" Type="http://schemas.openxmlformats.org/officeDocument/2006/relationships/image" Target="../media/image49.png"/><Relationship Id="rId1" Type="http://schemas.openxmlformats.org/officeDocument/2006/relationships/slideLayout" Target="../slideLayouts/slideLayout44.xml"/><Relationship Id="rId6" Type="http://schemas.openxmlformats.org/officeDocument/2006/relationships/hyperlink" Target="https://commons.wikimedia.org/wiki/File:Gray444.png" TargetMode="External"/><Relationship Id="rId5" Type="http://schemas.openxmlformats.org/officeDocument/2006/relationships/hyperlink" Target="https://commons.wikimedia.org/wiki/File:Gray833.png" TargetMode="Externa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hyperlink" Target="http://cnx.org/member_profile/OpenStaxCollege" TargetMode="External"/><Relationship Id="rId7" Type="http://schemas.openxmlformats.org/officeDocument/2006/relationships/hyperlink" Target="http://creativecommons.org/licenses/by/3.0/"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cnx.org/" TargetMode="External"/><Relationship Id="rId5" Type="http://schemas.openxmlformats.org/officeDocument/2006/relationships/hyperlink" Target="http://cnx.org/member_profile/dariobeckerj" TargetMode="External"/><Relationship Id="rId4" Type="http://schemas.openxmlformats.org/officeDocument/2006/relationships/hyperlink" Target="http://cnx.org/content/m46364/latest/?collection=col11540/latest"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kibbitzer.deviantart.com/art/Feet-Reference-321767782" TargetMode="External"/><Relationship Id="rId2" Type="http://schemas.openxmlformats.org/officeDocument/2006/relationships/image" Target="../media/image18.jpeg"/><Relationship Id="rId1" Type="http://schemas.openxmlformats.org/officeDocument/2006/relationships/slideLayout" Target="../slideLayouts/slideLayout44.xml"/><Relationship Id="rId5" Type="http://schemas.openxmlformats.org/officeDocument/2006/relationships/hyperlink" Target="http://creativecommons.org/licenses/by-nc-nd/3.0/" TargetMode="External"/><Relationship Id="rId4" Type="http://schemas.openxmlformats.org/officeDocument/2006/relationships/hyperlink" Target="http://kibbitzer.deviantart.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3" Type="http://schemas.openxmlformats.org/officeDocument/2006/relationships/hyperlink" Target="https://commons.wikimedia.org/wiki/File:Achilles-tendon.jpg" TargetMode="External"/><Relationship Id="rId2" Type="http://schemas.openxmlformats.org/officeDocument/2006/relationships/image" Target="../media/image52.jpeg"/><Relationship Id="rId1" Type="http://schemas.openxmlformats.org/officeDocument/2006/relationships/slideLayout" Target="../slideLayouts/slideLayout44.xml"/><Relationship Id="rId4" Type="http://schemas.openxmlformats.org/officeDocument/2006/relationships/hyperlink" Target="https://commons.wikimedia.org/wiki/User:Grook_Da_Oger"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hyperlink" Target="http://www.courses.vcu.edu/DANC291-003/unit_9.htm"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image" Target="../media/image57.jpeg"/><Relationship Id="rId7" Type="http://schemas.openxmlformats.org/officeDocument/2006/relationships/hyperlink" Target="https://www.flickr.com/photos/gareth1953/" TargetMode="External"/><Relationship Id="rId2" Type="http://schemas.openxmlformats.org/officeDocument/2006/relationships/image" Target="../media/image56.jpeg"/><Relationship Id="rId1" Type="http://schemas.openxmlformats.org/officeDocument/2006/relationships/slideLayout" Target="../slideLayouts/slideLayout44.xml"/><Relationship Id="rId6" Type="http://schemas.openxmlformats.org/officeDocument/2006/relationships/hyperlink" Target="https://www.flickr.com/photos/gareth1953/7865256288/" TargetMode="External"/><Relationship Id="rId11" Type="http://schemas.openxmlformats.org/officeDocument/2006/relationships/hyperlink" Target="https://creativecommons.org/licenses/by-nd/2.0/" TargetMode="External"/><Relationship Id="rId5" Type="http://schemas.openxmlformats.org/officeDocument/2006/relationships/image" Target="../media/image58.jpeg"/><Relationship Id="rId10" Type="http://schemas.openxmlformats.org/officeDocument/2006/relationships/hyperlink" Target="https://www.flickr.com/photos/brizzlebornandbred/" TargetMode="External"/><Relationship Id="rId4" Type="http://schemas.openxmlformats.org/officeDocument/2006/relationships/hyperlink" Target="http://www.seniorfootcare.com.au/wp-content/uploads/2012/07/Ideal-Shoe.jpg" TargetMode="External"/><Relationship Id="rId9" Type="http://schemas.openxmlformats.org/officeDocument/2006/relationships/hyperlink" Target="https://www.flickr.com/photos/brizzlebornandbred/141400632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nx.org/contents/cbdfe00f-2ef8-4348-9111-9fd4ba7a02c5@4/Appendicular-Muscles-of-the-P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hyperlink" Target="http://blog.sina.com.cn/s/blog_4be1562d0102f5tf.html" TargetMode="External"/><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microsoft.com/office/2007/relationships/hdphoto" Target="../media/hdphoto7.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3" Type="http://schemas.openxmlformats.org/officeDocument/2006/relationships/hyperlink" Target="http://orthopaedic.com.sg/all-about-achilles-tendon-rupture/" TargetMode="External"/><Relationship Id="rId2" Type="http://schemas.openxmlformats.org/officeDocument/2006/relationships/image" Target="../media/image60.jpeg"/><Relationship Id="rId1" Type="http://schemas.openxmlformats.org/officeDocument/2006/relationships/slideLayout" Target="../slideLayouts/slideLayout44.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cnx.org/contents/cbdfe00f-2ef8-4348-9111-9fd4ba7a02c5@4/Appendicular-Muscles-of-the-P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a:t>
            </a:r>
            <a:r>
              <a:rPr lang="en-US" sz="2800" b="1" dirty="0"/>
              <a:t>7</a:t>
            </a:r>
            <a:r>
              <a:rPr lang="el-GR" sz="2800" dirty="0" smtClean="0"/>
              <a:t>:</a:t>
            </a:r>
            <a:r>
              <a:rPr lang="en-US" sz="2800" dirty="0" smtClean="0"/>
              <a:t> </a:t>
            </a:r>
            <a:r>
              <a:rPr lang="el-GR" sz="2800" dirty="0"/>
              <a:t>Αρθρώσεις κάτω άκρων </a:t>
            </a:r>
            <a:r>
              <a:rPr lang="el-GR" sz="2800" dirty="0" smtClean="0"/>
              <a:t>(β’ </a:t>
            </a:r>
            <a:r>
              <a:rPr lang="el-GR" sz="2800" dirty="0"/>
              <a:t>μέρος)</a:t>
            </a:r>
            <a:endParaRPr lang="en-US" sz="2800" dirty="0"/>
          </a:p>
          <a:p>
            <a:r>
              <a:rPr lang="el-GR" sz="2800" dirty="0"/>
              <a:t>Δωροθέα Μακρυγιάννη</a:t>
            </a:r>
            <a:r>
              <a:rPr lang="en-US" sz="2800" dirty="0"/>
              <a:t> Pt MSc</a:t>
            </a:r>
            <a:endParaRPr lang="el-GR" sz="2800" dirty="0"/>
          </a:p>
          <a:p>
            <a:r>
              <a:rPr lang="el-GR" sz="2800" dirty="0"/>
              <a:t>Τμήμα </a:t>
            </a:r>
            <a:r>
              <a:rPr lang="el-GR" sz="2800" dirty="0" smtClean="0"/>
              <a:t>Φυσικοθεραπείας</a:t>
            </a:r>
            <a:endParaRPr lang="el-GR" sz="28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dirty="0" smtClean="0"/>
              <a:t>  </a:t>
            </a:r>
            <a:r>
              <a:rPr lang="en-US" sz="3200" b="0" dirty="0" smtClean="0"/>
              <a:t>3</a:t>
            </a:r>
            <a:r>
              <a:rPr lang="el-GR" sz="3200" b="0" dirty="0" smtClean="0"/>
              <a:t>/4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2" descr="This figure shows the muscles of the foot. The top panel shows the lateral view of the dorsal muscles. The bottom left panel shows the superficial muscles of the left sole, the center panel shows the intermediate muscles of the left sole, and the right panel shows the deep muscles of the left sole."/>
          <p:cNvPicPr>
            <a:picLocks noGrp="1" noChangeAspect="1" noChangeArrowheads="1"/>
          </p:cNvPicPr>
          <p:nvPr>
            <p:ph idx="1"/>
          </p:nvPr>
        </p:nvPicPr>
        <p:blipFill>
          <a:blip r:embed="rId2" cstate="print"/>
          <a:srcRect l="36572" t="48387" r="48946" b="9909"/>
          <a:stretch>
            <a:fillRect/>
          </a:stretch>
        </p:blipFill>
        <p:spPr bwMode="auto">
          <a:xfrm>
            <a:off x="467544" y="908720"/>
            <a:ext cx="2592288" cy="5703034"/>
          </a:xfrm>
          <a:prstGeom prst="rect">
            <a:avLst/>
          </a:prstGeom>
          <a:noFill/>
          <a:ln w="9525">
            <a:noFill/>
            <a:miter lim="800000"/>
            <a:headEnd/>
            <a:tailEnd/>
          </a:ln>
        </p:spPr>
      </p:pic>
      <p:sp>
        <p:nvSpPr>
          <p:cNvPr id="7" name="2 - Θέση περιεχομένου"/>
          <p:cNvSpPr txBox="1">
            <a:spLocks/>
          </p:cNvSpPr>
          <p:nvPr/>
        </p:nvSpPr>
        <p:spPr>
          <a:xfrm>
            <a:off x="4355976" y="1340768"/>
            <a:ext cx="4392488"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noProof="0" dirty="0" smtClean="0">
                <a:latin typeface="+mn-lt"/>
              </a:rPr>
              <a:t> </a:t>
            </a:r>
            <a:r>
              <a:rPr lang="el-GR" sz="2400" dirty="0" err="1" smtClean="0">
                <a:latin typeface="+mn-lt"/>
              </a:rPr>
              <a:t>Μ</a:t>
            </a:r>
            <a:r>
              <a:rPr lang="el-GR" sz="2400" noProof="0" dirty="0" err="1" smtClean="0">
                <a:latin typeface="+mn-lt"/>
              </a:rPr>
              <a:t>εσόστεοι</a:t>
            </a:r>
            <a:r>
              <a:rPr lang="el-GR" sz="2400" noProof="0" dirty="0" smtClean="0">
                <a:latin typeface="+mn-lt"/>
              </a:rPr>
              <a:t>  </a:t>
            </a:r>
            <a:r>
              <a:rPr lang="el-GR" sz="2400" dirty="0" smtClean="0">
                <a:latin typeface="+mn-lt"/>
              </a:rPr>
              <a:t>μύες του πέλματος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4860032" y="2276872"/>
            <a:ext cx="3888432" cy="1224136"/>
          </a:xfrm>
          <a:prstGeom prst="rect">
            <a:avLst/>
          </a:prstGeom>
        </p:spPr>
        <p:txBody>
          <a:bodyPr vert="horz" lIns="91440" tIns="45720" rIns="91440" bIns="45720" rtlCol="0">
            <a:normAutofit/>
          </a:bodyPr>
          <a:lstStyle/>
          <a:p>
            <a:pPr marL="457200" indent="-457200" fontAlgn="auto">
              <a:lnSpc>
                <a:spcPct val="112000"/>
              </a:lnSpc>
              <a:spcBef>
                <a:spcPts val="1200"/>
              </a:spcBef>
              <a:spcAft>
                <a:spcPts val="0"/>
              </a:spcAft>
              <a:buAutoNum type="arabicPeriod"/>
            </a:pPr>
            <a:r>
              <a:rPr lang="el-GR" sz="2400" baseline="0" dirty="0" smtClean="0">
                <a:latin typeface="+mn-lt"/>
              </a:rPr>
              <a:t>Τετράγωνος πελματικός</a:t>
            </a:r>
          </a:p>
          <a:p>
            <a:pPr marL="457200" indent="-457200" fontAlgn="auto">
              <a:lnSpc>
                <a:spcPct val="112000"/>
              </a:lnSpc>
              <a:spcBef>
                <a:spcPts val="1200"/>
              </a:spcBef>
              <a:spcAft>
                <a:spcPts val="0"/>
              </a:spcAft>
              <a:buAutoNum type="arabicPeriod"/>
            </a:pPr>
            <a:r>
              <a:rPr lang="el-GR" sz="2400" dirty="0" err="1" smtClean="0">
                <a:latin typeface="+mn-lt"/>
              </a:rPr>
              <a:t>Ελμινθοειδείς</a:t>
            </a:r>
            <a:r>
              <a:rPr lang="el-GR" sz="2400" dirty="0" smtClean="0">
                <a:latin typeface="+mn-lt"/>
              </a:rPr>
              <a:t> </a:t>
            </a:r>
            <a:r>
              <a:rPr lang="el-GR" sz="2400" baseline="0" dirty="0" smtClean="0">
                <a:latin typeface="+mn-lt"/>
              </a:rPr>
              <a:t> </a:t>
            </a:r>
          </a:p>
          <a:p>
            <a:pPr marL="457200" marR="0" lvl="0" indent="-457200" algn="l" defTabSz="914400" rtl="0" eaLnBrk="1" fontAlgn="auto" latinLnBrk="0" hangingPunct="1">
              <a:lnSpc>
                <a:spcPct val="112000"/>
              </a:lnSpc>
              <a:spcBef>
                <a:spcPts val="1200"/>
              </a:spcBef>
              <a:spcAft>
                <a:spcPts val="0"/>
              </a:spcAft>
              <a:buClrTx/>
              <a:buSzTx/>
              <a:tabLst/>
              <a:defRPr/>
            </a:pPr>
            <a:endParaRPr lang="el-GR" sz="2400" baseline="0" dirty="0" smtClean="0">
              <a:latin typeface="+mn-lt"/>
            </a:endParaRPr>
          </a:p>
        </p:txBody>
      </p:sp>
      <p:grpSp>
        <p:nvGrpSpPr>
          <p:cNvPr id="10" name="9 - Ομάδα"/>
          <p:cNvGrpSpPr/>
          <p:nvPr/>
        </p:nvGrpSpPr>
        <p:grpSpPr>
          <a:xfrm>
            <a:off x="2987824" y="2204864"/>
            <a:ext cx="504056" cy="3664024"/>
            <a:chOff x="2987824" y="2204864"/>
            <a:chExt cx="504056" cy="3664024"/>
          </a:xfrm>
        </p:grpSpPr>
        <p:sp>
          <p:nvSpPr>
            <p:cNvPr id="6" name="2 - Θέση περιεχομένου"/>
            <p:cNvSpPr txBox="1">
              <a:spLocks/>
            </p:cNvSpPr>
            <p:nvPr/>
          </p:nvSpPr>
          <p:spPr>
            <a:xfrm>
              <a:off x="2987824" y="2204864"/>
              <a:ext cx="504056" cy="504056"/>
            </a:xfrm>
            <a:prstGeom prst="rect">
              <a:avLst/>
            </a:prstGeom>
            <a:solidFill>
              <a:schemeClr val="accent6">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3059832" y="5301208"/>
              <a:ext cx="432048" cy="567680"/>
            </a:xfrm>
            <a:prstGeom prst="rect">
              <a:avLst/>
            </a:prstGeom>
            <a:solidFill>
              <a:schemeClr val="accent6">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11" name="Ορθογώνιο 10"/>
          <p:cNvSpPr/>
          <p:nvPr/>
        </p:nvSpPr>
        <p:spPr>
          <a:xfrm>
            <a:off x="179512" y="6420828"/>
            <a:ext cx="5076564"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n-US" sz="3200" b="0" dirty="0" smtClean="0"/>
              <a:t>4</a:t>
            </a:r>
            <a:r>
              <a:rPr lang="el-GR" sz="3200" b="0" dirty="0" smtClean="0"/>
              <a:t>/4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2" descr="This figure shows the muscles of the foot. The top panel shows the lateral view of the dorsal muscles. The bottom left panel shows the superficial muscles of the left sole, the center panel shows the intermediate muscles of the left sole, and the right panel shows the deep muscles of the left sole."/>
          <p:cNvPicPr>
            <a:picLocks noGrp="1" noChangeAspect="1" noChangeArrowheads="1"/>
          </p:cNvPicPr>
          <p:nvPr>
            <p:ph idx="1"/>
          </p:nvPr>
        </p:nvPicPr>
        <p:blipFill>
          <a:blip r:embed="rId2" cstate="print"/>
          <a:srcRect l="72852" t="48189" r="11364" b="9954"/>
          <a:stretch>
            <a:fillRect/>
          </a:stretch>
        </p:blipFill>
        <p:spPr bwMode="auto">
          <a:xfrm>
            <a:off x="323528" y="613215"/>
            <a:ext cx="2952328" cy="5981255"/>
          </a:xfrm>
          <a:prstGeom prst="rect">
            <a:avLst/>
          </a:prstGeom>
          <a:noFill/>
          <a:ln w="9525">
            <a:noFill/>
            <a:miter lim="800000"/>
            <a:headEnd/>
            <a:tailEnd/>
          </a:ln>
        </p:spPr>
      </p:pic>
      <p:sp>
        <p:nvSpPr>
          <p:cNvPr id="6" name="2 - Θέση περιεχομένου"/>
          <p:cNvSpPr txBox="1">
            <a:spLocks/>
          </p:cNvSpPr>
          <p:nvPr/>
        </p:nvSpPr>
        <p:spPr>
          <a:xfrm>
            <a:off x="3671392" y="2276872"/>
            <a:ext cx="5472608" cy="2520280"/>
          </a:xfrm>
          <a:prstGeom prst="rect">
            <a:avLst/>
          </a:prstGeom>
        </p:spPr>
        <p:txBody>
          <a:bodyPr vert="horz" lIns="91440" tIns="45720" rIns="91440" bIns="45720" rtlCol="0">
            <a:normAutofit/>
          </a:bodyPr>
          <a:lstStyle/>
          <a:p>
            <a:pPr marL="457200" indent="-457200" fontAlgn="auto">
              <a:lnSpc>
                <a:spcPct val="112000"/>
              </a:lnSpc>
              <a:spcBef>
                <a:spcPts val="1200"/>
              </a:spcBef>
              <a:spcAft>
                <a:spcPts val="0"/>
              </a:spcAft>
            </a:pPr>
            <a:r>
              <a:rPr lang="el-GR" sz="2400" baseline="0" dirty="0" smtClean="0">
                <a:latin typeface="+mn-lt"/>
              </a:rPr>
              <a:t>1.Βραχύς καμπτήρας του </a:t>
            </a:r>
            <a:r>
              <a:rPr lang="el-GR" sz="2400" baseline="0" dirty="0" err="1" smtClean="0">
                <a:latin typeface="+mn-lt"/>
              </a:rPr>
              <a:t>μεγ</a:t>
            </a:r>
            <a:r>
              <a:rPr lang="el-GR" sz="2400" baseline="0" dirty="0" smtClean="0">
                <a:latin typeface="+mn-lt"/>
              </a:rPr>
              <a:t>. δακτύλου</a:t>
            </a:r>
          </a:p>
          <a:p>
            <a:pPr marL="457200" indent="-457200" fontAlgn="auto">
              <a:lnSpc>
                <a:spcPct val="112000"/>
              </a:lnSpc>
              <a:spcBef>
                <a:spcPts val="1200"/>
              </a:spcBef>
              <a:spcAft>
                <a:spcPts val="0"/>
              </a:spcAft>
            </a:pPr>
            <a:r>
              <a:rPr lang="el-GR" sz="2400" baseline="0" dirty="0" smtClean="0">
                <a:latin typeface="+mn-lt"/>
              </a:rPr>
              <a:t>2.</a:t>
            </a:r>
            <a:r>
              <a:rPr lang="el-GR" sz="2400" dirty="0" smtClean="0">
                <a:latin typeface="+mn-lt"/>
              </a:rPr>
              <a:t>Βραχύς καμπτήρας των δακτύλων</a:t>
            </a:r>
          </a:p>
          <a:p>
            <a:pPr marL="457200" marR="0" lvl="0" indent="-457200" algn="l" defTabSz="914400" rtl="0" eaLnBrk="1" fontAlgn="auto" latinLnBrk="0" hangingPunct="1">
              <a:lnSpc>
                <a:spcPct val="112000"/>
              </a:lnSpc>
              <a:spcBef>
                <a:spcPts val="1200"/>
              </a:spcBef>
              <a:spcAft>
                <a:spcPts val="0"/>
              </a:spcAft>
              <a:buClrTx/>
              <a:buSzTx/>
              <a:tabLst/>
              <a:defRPr/>
            </a:pPr>
            <a:endParaRPr lang="el-GR" sz="2400" baseline="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buAutoNum type="arabicPeriod"/>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323528" y="3717032"/>
            <a:ext cx="360040" cy="432048"/>
          </a:xfrm>
          <a:prstGeom prst="rect">
            <a:avLst/>
          </a:prstGeom>
          <a:solidFill>
            <a:schemeClr val="accent6">
              <a:lumMod val="20000"/>
              <a:lumOff val="80000"/>
            </a:schemeClr>
          </a:solidFill>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2843808" y="1988840"/>
            <a:ext cx="360040" cy="432048"/>
          </a:xfrm>
          <a:prstGeom prst="rect">
            <a:avLst/>
          </a:prstGeom>
          <a:solidFill>
            <a:schemeClr val="accent6">
              <a:lumMod val="20000"/>
              <a:lumOff val="80000"/>
            </a:schemeClr>
          </a:solidFill>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400" dirty="0" smtClean="0">
                <a:latin typeface="+mn-lt"/>
              </a:rPr>
              <a:t>2</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3419872" y="1412776"/>
            <a:ext cx="4464496"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Εν τω </a:t>
            </a:r>
            <a:r>
              <a:rPr lang="el-GR" sz="2400" dirty="0" err="1" smtClean="0">
                <a:latin typeface="+mn-lt"/>
              </a:rPr>
              <a:t>βάθει</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μύες του πέλματος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Ορθογώνιο 10"/>
          <p:cNvSpPr/>
          <p:nvPr/>
        </p:nvSpPr>
        <p:spPr>
          <a:xfrm>
            <a:off x="251520" y="6396335"/>
            <a:ext cx="5076564"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Μύες - Τένοντες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pic>
        <p:nvPicPr>
          <p:cNvPr id="5" name="Picture 2" descr="http://upload.wikimedia.org/wikipedia/commons/9/92/Gray442.png"/>
          <p:cNvPicPr>
            <a:picLocks noGrp="1" noChangeAspect="1" noChangeArrowheads="1"/>
          </p:cNvPicPr>
          <p:nvPr>
            <p:ph idx="1"/>
          </p:nvPr>
        </p:nvPicPr>
        <p:blipFill>
          <a:blip r:embed="rId2" cstate="print"/>
          <a:srcRect/>
          <a:stretch>
            <a:fillRect/>
          </a:stretch>
        </p:blipFill>
        <p:spPr bwMode="auto">
          <a:xfrm>
            <a:off x="2843808" y="980728"/>
            <a:ext cx="5909280" cy="3680638"/>
          </a:xfrm>
          <a:prstGeom prst="rect">
            <a:avLst/>
          </a:prstGeom>
          <a:noFill/>
          <a:ln w="9525">
            <a:solidFill>
              <a:schemeClr val="bg2">
                <a:lumMod val="10000"/>
              </a:schemeClr>
            </a:solidFill>
            <a:miter lim="800000"/>
            <a:headEnd/>
            <a:tailEnd/>
          </a:ln>
        </p:spPr>
      </p:pic>
      <p:sp>
        <p:nvSpPr>
          <p:cNvPr id="7" name="Ορθογώνιο 6"/>
          <p:cNvSpPr/>
          <p:nvPr/>
        </p:nvSpPr>
        <p:spPr>
          <a:xfrm>
            <a:off x="6551712" y="4797152"/>
            <a:ext cx="21602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Gray442</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4" tooltip="User:Pngbot"/>
              </a:rPr>
              <a:t>Pngbot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6" name="5 - Έλλειψη"/>
          <p:cNvSpPr/>
          <p:nvPr/>
        </p:nvSpPr>
        <p:spPr>
          <a:xfrm>
            <a:off x="5508104" y="1412776"/>
            <a:ext cx="1656184" cy="36004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1.</a:t>
            </a:r>
            <a:endParaRPr lang="el-GR" b="1" dirty="0" smtClean="0">
              <a:solidFill>
                <a:prstClr val="white"/>
              </a:solidFill>
            </a:endParaRPr>
          </a:p>
        </p:txBody>
      </p:sp>
      <p:sp>
        <p:nvSpPr>
          <p:cNvPr id="10" name="9 - Έλλειψη"/>
          <p:cNvSpPr/>
          <p:nvPr/>
        </p:nvSpPr>
        <p:spPr>
          <a:xfrm>
            <a:off x="5004048" y="1772816"/>
            <a:ext cx="1728192" cy="36004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2.</a:t>
            </a:r>
            <a:endParaRPr lang="el-GR" b="1" dirty="0" smtClean="0">
              <a:solidFill>
                <a:prstClr val="white"/>
              </a:solidFill>
            </a:endParaRPr>
          </a:p>
        </p:txBody>
      </p:sp>
      <p:sp>
        <p:nvSpPr>
          <p:cNvPr id="11" name="10 - Έλλειψη"/>
          <p:cNvSpPr/>
          <p:nvPr/>
        </p:nvSpPr>
        <p:spPr>
          <a:xfrm>
            <a:off x="3491880" y="2492896"/>
            <a:ext cx="201622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4.</a:t>
            </a:r>
            <a:endParaRPr lang="el-GR" b="1" dirty="0" smtClean="0">
              <a:solidFill>
                <a:prstClr val="white"/>
              </a:solidFill>
            </a:endParaRPr>
          </a:p>
        </p:txBody>
      </p:sp>
      <p:sp>
        <p:nvSpPr>
          <p:cNvPr id="12" name="11 - Έλλειψη"/>
          <p:cNvSpPr/>
          <p:nvPr/>
        </p:nvSpPr>
        <p:spPr>
          <a:xfrm>
            <a:off x="5580112" y="4005064"/>
            <a:ext cx="1584176" cy="36004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5.</a:t>
            </a:r>
            <a:endParaRPr lang="el-GR" b="1" dirty="0" smtClean="0">
              <a:solidFill>
                <a:prstClr val="white"/>
              </a:solidFill>
            </a:endParaRPr>
          </a:p>
        </p:txBody>
      </p:sp>
      <p:sp>
        <p:nvSpPr>
          <p:cNvPr id="13" name="12 - Έλλειψη"/>
          <p:cNvSpPr/>
          <p:nvPr/>
        </p:nvSpPr>
        <p:spPr>
          <a:xfrm>
            <a:off x="6948264" y="4221088"/>
            <a:ext cx="1763688" cy="43204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6.     7.</a:t>
            </a:r>
            <a:endParaRPr lang="el-GR" b="1" dirty="0" smtClean="0">
              <a:solidFill>
                <a:prstClr val="white"/>
              </a:solidFill>
            </a:endParaRPr>
          </a:p>
        </p:txBody>
      </p:sp>
      <p:sp>
        <p:nvSpPr>
          <p:cNvPr id="14" name="13 - Έλλειψη"/>
          <p:cNvSpPr/>
          <p:nvPr/>
        </p:nvSpPr>
        <p:spPr>
          <a:xfrm>
            <a:off x="4283968" y="2204864"/>
            <a:ext cx="1872208"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3.</a:t>
            </a:r>
            <a:endParaRPr lang="el-GR" b="1" dirty="0" smtClean="0">
              <a:solidFill>
                <a:prstClr val="white"/>
              </a:solidFill>
            </a:endParaRPr>
          </a:p>
        </p:txBody>
      </p:sp>
      <p:sp>
        <p:nvSpPr>
          <p:cNvPr id="16" name="Θέση περιεχομένου 2"/>
          <p:cNvSpPr txBox="1">
            <a:spLocks/>
          </p:cNvSpPr>
          <p:nvPr/>
        </p:nvSpPr>
        <p:spPr>
          <a:xfrm>
            <a:off x="395536" y="1268760"/>
            <a:ext cx="1728192" cy="3384376"/>
          </a:xfrm>
          <a:prstGeom prst="rect">
            <a:avLst/>
          </a:prstGeom>
        </p:spPr>
        <p:txBody>
          <a:bodyPr vert="horz" lIns="91440" tIns="45720" rIns="91440" bIns="45720" rtlCol="0">
            <a:normAutofit/>
          </a:bodyPr>
          <a:lstStyle/>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1.Πρόσθιος κνημιαίος </a:t>
            </a:r>
          </a:p>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2.Οπίσθιος κνημιαίος</a:t>
            </a:r>
          </a:p>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3. Μακρός καμπτήρας   δακτύλων </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Char char="Ø"/>
              <a:defRPr/>
            </a:pPr>
            <a:endParaRPr lang="el-GR" sz="2400" dirty="0">
              <a:solidFill>
                <a:prstClr val="black"/>
              </a:solidFill>
              <a:latin typeface="Calibri"/>
            </a:endParaRPr>
          </a:p>
        </p:txBody>
      </p:sp>
      <p:sp>
        <p:nvSpPr>
          <p:cNvPr id="17" name="Θέση περιεχομένου 2"/>
          <p:cNvSpPr txBox="1">
            <a:spLocks/>
          </p:cNvSpPr>
          <p:nvPr/>
        </p:nvSpPr>
        <p:spPr>
          <a:xfrm>
            <a:off x="323528" y="4581128"/>
            <a:ext cx="5328592" cy="1728192"/>
          </a:xfrm>
          <a:prstGeom prst="rect">
            <a:avLst/>
          </a:prstGeom>
        </p:spPr>
        <p:txBody>
          <a:bodyPr vert="horz" lIns="91440" tIns="45720" rIns="91440" bIns="45720" rtlCol="0">
            <a:normAutofit/>
          </a:bodyPr>
          <a:lstStyle/>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5. Μακρός καμπτήρας του δακτύλου</a:t>
            </a:r>
          </a:p>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6. Ορογόνος Θύλακας</a:t>
            </a:r>
          </a:p>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7. Αχίλλειος </a:t>
            </a:r>
            <a:r>
              <a:rPr lang="el-GR" sz="2200" dirty="0" smtClean="0">
                <a:solidFill>
                  <a:prstClr val="black"/>
                </a:solidFill>
                <a:latin typeface="Calibri"/>
              </a:rPr>
              <a:t>τένοντας</a:t>
            </a:r>
          </a:p>
          <a:p>
            <a:pPr marL="342900" indent="-342900" fontAlgn="auto">
              <a:lnSpc>
                <a:spcPct val="112000"/>
              </a:lnSpc>
              <a:spcBef>
                <a:spcPts val="1200"/>
              </a:spcBef>
              <a:spcAft>
                <a:spcPts val="0"/>
              </a:spcAft>
              <a:buFont typeface="Wingdings" panose="05000000000000000000" pitchFamily="2" charset="2"/>
              <a:buChar char="Ø"/>
              <a:defRPr/>
            </a:pPr>
            <a:endParaRPr lang="el-GR" sz="2400"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Char char="Ø"/>
              <a:defRPr/>
            </a:pPr>
            <a:endParaRPr lang="el-GR" sz="2400" dirty="0">
              <a:solidFill>
                <a:prstClr val="black"/>
              </a:solidFill>
              <a:latin typeface="Calibri"/>
            </a:endParaRPr>
          </a:p>
        </p:txBody>
      </p:sp>
    </p:spTree>
    <p:extLst>
      <p:ext uri="{BB962C8B-B14F-4D97-AF65-F5344CB8AC3E}">
        <p14:creationId xmlns:p14="http://schemas.microsoft.com/office/powerpoint/2010/main" xmlns="" val="1723362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Μύες - Τένοντες </a:t>
            </a:r>
            <a:r>
              <a:rPr lang="en-US" sz="3200" b="0" dirty="0"/>
              <a:t>2</a:t>
            </a:r>
            <a:r>
              <a:rPr lang="el-GR" sz="3200" b="0" dirty="0" smtClean="0"/>
              <a:t>/2</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233474" name="Picture 2" descr="https://upload.wikimedia.org/wikipedia/commons/8/8b/Gray441.png"/>
          <p:cNvPicPr>
            <a:picLocks noChangeAspect="1" noChangeArrowheads="1"/>
          </p:cNvPicPr>
          <p:nvPr/>
        </p:nvPicPr>
        <p:blipFill>
          <a:blip r:embed="rId2" cstate="print"/>
          <a:srcRect l="5611"/>
          <a:stretch>
            <a:fillRect/>
          </a:stretch>
        </p:blipFill>
        <p:spPr bwMode="auto">
          <a:xfrm>
            <a:off x="323528" y="1196752"/>
            <a:ext cx="5752190" cy="4248472"/>
          </a:xfrm>
          <a:prstGeom prst="rect">
            <a:avLst/>
          </a:prstGeom>
          <a:noFill/>
        </p:spPr>
      </p:pic>
      <p:sp>
        <p:nvSpPr>
          <p:cNvPr id="6" name="Θέση περιεχομένου 2"/>
          <p:cNvSpPr txBox="1">
            <a:spLocks/>
          </p:cNvSpPr>
          <p:nvPr/>
        </p:nvSpPr>
        <p:spPr>
          <a:xfrm>
            <a:off x="5868144" y="1052736"/>
            <a:ext cx="3024336" cy="5256584"/>
          </a:xfrm>
          <a:prstGeom prst="rect">
            <a:avLst/>
          </a:prstGeom>
        </p:spPr>
        <p:txBody>
          <a:bodyPr vert="horz" lIns="91440" tIns="45720" rIns="91440" bIns="45720" rtlCol="0">
            <a:normAutofit/>
          </a:bodyPr>
          <a:lstStyle/>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1.Πρόσθιος κνημιαίος 2.Μακρός εκτείνοντας των   δακτύλων  3.Μακρός εκτείνοντας το μεγάλο  δάχτυλο.            4.Βραχύς εκτείνοντας των δακτύλων   5.Αχίλλειος  τένοντας</a:t>
            </a:r>
          </a:p>
          <a:p>
            <a:pP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6.Μακρός     7.βραχύς,  και 8. Τρίτος </a:t>
            </a:r>
            <a:r>
              <a:rPr lang="el-GR" sz="2400" dirty="0" err="1" smtClean="0">
                <a:solidFill>
                  <a:prstClr val="black"/>
                </a:solidFill>
                <a:latin typeface="Calibri"/>
              </a:rPr>
              <a:t>περονιαίος</a:t>
            </a:r>
            <a:r>
              <a:rPr lang="el-GR" sz="2400" dirty="0" smtClean="0">
                <a:solidFill>
                  <a:prstClr val="black"/>
                </a:solidFill>
                <a:latin typeface="Calibri"/>
              </a:rPr>
              <a:t>.                           </a:t>
            </a:r>
          </a:p>
        </p:txBody>
      </p:sp>
      <p:sp>
        <p:nvSpPr>
          <p:cNvPr id="10" name="9 - Έλλειψη"/>
          <p:cNvSpPr/>
          <p:nvPr/>
        </p:nvSpPr>
        <p:spPr>
          <a:xfrm>
            <a:off x="323528" y="4869160"/>
            <a:ext cx="1440160"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6</a:t>
            </a:r>
            <a:r>
              <a:rPr lang="en-US" b="1" dirty="0" smtClean="0">
                <a:solidFill>
                  <a:prstClr val="white"/>
                </a:solidFill>
              </a:rPr>
              <a:t>.</a:t>
            </a:r>
            <a:endParaRPr lang="el-GR" b="1" dirty="0" smtClean="0">
              <a:solidFill>
                <a:prstClr val="white"/>
              </a:solidFill>
            </a:endParaRPr>
          </a:p>
        </p:txBody>
      </p:sp>
      <p:sp>
        <p:nvSpPr>
          <p:cNvPr id="11" name="10 - Έλλειψη"/>
          <p:cNvSpPr/>
          <p:nvPr/>
        </p:nvSpPr>
        <p:spPr>
          <a:xfrm>
            <a:off x="0" y="4653136"/>
            <a:ext cx="1403648"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5</a:t>
            </a:r>
            <a:r>
              <a:rPr lang="en-US" b="1" dirty="0" smtClean="0">
                <a:solidFill>
                  <a:prstClr val="white"/>
                </a:solidFill>
              </a:rPr>
              <a:t>.</a:t>
            </a:r>
            <a:endParaRPr lang="el-GR" b="1" dirty="0" smtClean="0">
              <a:solidFill>
                <a:prstClr val="white"/>
              </a:solidFill>
            </a:endParaRPr>
          </a:p>
        </p:txBody>
      </p:sp>
      <p:grpSp>
        <p:nvGrpSpPr>
          <p:cNvPr id="17" name="16 - Ομάδα"/>
          <p:cNvGrpSpPr/>
          <p:nvPr/>
        </p:nvGrpSpPr>
        <p:grpSpPr>
          <a:xfrm>
            <a:off x="1043608" y="1340768"/>
            <a:ext cx="4608512" cy="4104456"/>
            <a:chOff x="1043608" y="1340768"/>
            <a:chExt cx="4608512" cy="4104456"/>
          </a:xfrm>
        </p:grpSpPr>
        <p:sp>
          <p:nvSpPr>
            <p:cNvPr id="8" name="7 - Έλλειψη"/>
            <p:cNvSpPr/>
            <p:nvPr/>
          </p:nvSpPr>
          <p:spPr>
            <a:xfrm>
              <a:off x="2483768" y="5229200"/>
              <a:ext cx="1440160"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8</a:t>
              </a:r>
              <a:r>
                <a:rPr lang="en-US" b="1" dirty="0" smtClean="0">
                  <a:solidFill>
                    <a:prstClr val="white"/>
                  </a:solidFill>
                </a:rPr>
                <a:t>.</a:t>
              </a:r>
              <a:endParaRPr lang="el-GR" b="1" dirty="0" smtClean="0">
                <a:solidFill>
                  <a:prstClr val="white"/>
                </a:solidFill>
              </a:endParaRPr>
            </a:p>
          </p:txBody>
        </p:sp>
        <p:sp>
          <p:nvSpPr>
            <p:cNvPr id="9" name="8 - Έλλειψη"/>
            <p:cNvSpPr/>
            <p:nvPr/>
          </p:nvSpPr>
          <p:spPr>
            <a:xfrm>
              <a:off x="1043608" y="5229200"/>
              <a:ext cx="1368152"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7</a:t>
              </a:r>
              <a:r>
                <a:rPr lang="en-US" b="1" dirty="0" smtClean="0">
                  <a:solidFill>
                    <a:prstClr val="white"/>
                  </a:solidFill>
                </a:rPr>
                <a:t>.</a:t>
              </a:r>
              <a:endParaRPr lang="el-GR" b="1" dirty="0" smtClean="0">
                <a:solidFill>
                  <a:prstClr val="white"/>
                </a:solidFill>
              </a:endParaRPr>
            </a:p>
          </p:txBody>
        </p:sp>
        <p:sp>
          <p:nvSpPr>
            <p:cNvPr id="12" name="11 - Έλλειψη"/>
            <p:cNvSpPr/>
            <p:nvPr/>
          </p:nvSpPr>
          <p:spPr>
            <a:xfrm>
              <a:off x="4211960" y="3140968"/>
              <a:ext cx="1440160"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4</a:t>
              </a:r>
              <a:r>
                <a:rPr lang="en-US" b="1" dirty="0" smtClean="0">
                  <a:solidFill>
                    <a:prstClr val="white"/>
                  </a:solidFill>
                </a:rPr>
                <a:t>.</a:t>
              </a:r>
              <a:endParaRPr lang="el-GR" b="1" dirty="0" smtClean="0">
                <a:solidFill>
                  <a:prstClr val="white"/>
                </a:solidFill>
              </a:endParaRPr>
            </a:p>
          </p:txBody>
        </p:sp>
        <p:sp>
          <p:nvSpPr>
            <p:cNvPr id="13" name="12 - Έλλειψη"/>
            <p:cNvSpPr/>
            <p:nvPr/>
          </p:nvSpPr>
          <p:spPr>
            <a:xfrm>
              <a:off x="3635896" y="2924944"/>
              <a:ext cx="1512168"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3</a:t>
              </a:r>
              <a:r>
                <a:rPr lang="en-US" b="1" dirty="0" smtClean="0">
                  <a:solidFill>
                    <a:prstClr val="white"/>
                  </a:solidFill>
                </a:rPr>
                <a:t>.</a:t>
              </a:r>
              <a:endParaRPr lang="el-GR" b="1" dirty="0" smtClean="0">
                <a:solidFill>
                  <a:prstClr val="white"/>
                </a:solidFill>
              </a:endParaRPr>
            </a:p>
          </p:txBody>
        </p:sp>
        <p:sp>
          <p:nvSpPr>
            <p:cNvPr id="14" name="13 - Έλλειψη"/>
            <p:cNvSpPr/>
            <p:nvPr/>
          </p:nvSpPr>
          <p:spPr>
            <a:xfrm>
              <a:off x="2483768" y="1628800"/>
              <a:ext cx="1368152"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2</a:t>
              </a:r>
              <a:r>
                <a:rPr lang="en-US" b="1" dirty="0" smtClean="0">
                  <a:solidFill>
                    <a:prstClr val="white"/>
                  </a:solidFill>
                </a:rPr>
                <a:t>.</a:t>
              </a:r>
              <a:endParaRPr lang="el-GR" b="1" dirty="0" smtClean="0">
                <a:solidFill>
                  <a:prstClr val="white"/>
                </a:solidFill>
              </a:endParaRPr>
            </a:p>
          </p:txBody>
        </p:sp>
        <p:sp>
          <p:nvSpPr>
            <p:cNvPr id="15" name="14 - Έλλειψη"/>
            <p:cNvSpPr/>
            <p:nvPr/>
          </p:nvSpPr>
          <p:spPr>
            <a:xfrm>
              <a:off x="1979712" y="1340768"/>
              <a:ext cx="1584176" cy="21602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1.</a:t>
              </a:r>
              <a:endParaRPr lang="el-GR" b="1" dirty="0" smtClean="0">
                <a:solidFill>
                  <a:prstClr val="white"/>
                </a:solidFill>
              </a:endParaRPr>
            </a:p>
          </p:txBody>
        </p:sp>
      </p:grpSp>
      <p:sp>
        <p:nvSpPr>
          <p:cNvPr id="16" name="Rectangle 7"/>
          <p:cNvSpPr/>
          <p:nvPr/>
        </p:nvSpPr>
        <p:spPr>
          <a:xfrm>
            <a:off x="1659185" y="5877272"/>
            <a:ext cx="22322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Gray441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Pngbot"/>
              </a:rPr>
              <a:t>Pngbot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Σύνδεσμοι</a:t>
            </a:r>
            <a:endParaRPr lang="el-GR" dirty="0"/>
          </a:p>
        </p:txBody>
      </p:sp>
      <p:sp>
        <p:nvSpPr>
          <p:cNvPr id="3" name="Θέση περιεχομένου 2"/>
          <p:cNvSpPr>
            <a:spLocks noGrp="1"/>
          </p:cNvSpPr>
          <p:nvPr>
            <p:ph idx="1"/>
          </p:nvPr>
        </p:nvSpPr>
        <p:spPr>
          <a:xfrm>
            <a:off x="457200" y="1196752"/>
            <a:ext cx="8435280" cy="3600400"/>
          </a:xfrm>
        </p:spPr>
        <p:txBody>
          <a:bodyPr>
            <a:normAutofit/>
          </a:bodyPr>
          <a:lstStyle/>
          <a:p>
            <a:r>
              <a:rPr lang="el-GR" dirty="0" smtClean="0"/>
              <a:t>Οι σύνδεσμοι του ποδιού ανάλογα με την εντόπισή  τους   είναι:</a:t>
            </a:r>
          </a:p>
          <a:p>
            <a:pPr lvl="1"/>
            <a:r>
              <a:rPr lang="el-GR" dirty="0" smtClean="0"/>
              <a:t>Σύνδεσμοι </a:t>
            </a:r>
            <a:r>
              <a:rPr lang="el-GR" dirty="0" err="1" smtClean="0"/>
              <a:t>ποδοκνημικής</a:t>
            </a:r>
            <a:r>
              <a:rPr lang="el-GR" dirty="0" smtClean="0"/>
              <a:t> (</a:t>
            </a:r>
            <a:r>
              <a:rPr lang="el-GR" dirty="0" err="1" smtClean="0"/>
              <a:t>αστραγαλοκνημικής</a:t>
            </a:r>
            <a:r>
              <a:rPr lang="el-GR" dirty="0" smtClean="0"/>
              <a:t>) άρθρωσης</a:t>
            </a:r>
            <a:r>
              <a:rPr lang="en-US" dirty="0" smtClean="0"/>
              <a:t>.</a:t>
            </a:r>
            <a:endParaRPr lang="el-GR" dirty="0" smtClean="0"/>
          </a:p>
          <a:p>
            <a:pPr lvl="1"/>
            <a:r>
              <a:rPr lang="el-GR" dirty="0" smtClean="0"/>
              <a:t>Σύνδεσμοι </a:t>
            </a:r>
            <a:r>
              <a:rPr lang="el-GR" dirty="0" err="1" smtClean="0"/>
              <a:t>υπαστραγαλικής</a:t>
            </a:r>
            <a:r>
              <a:rPr lang="el-GR" dirty="0" smtClean="0"/>
              <a:t> άρθρωσης.</a:t>
            </a:r>
          </a:p>
          <a:p>
            <a:pPr lvl="1"/>
            <a:r>
              <a:rPr lang="el-GR" dirty="0" smtClean="0"/>
              <a:t>Σύνδεσμοι του μεταταρσίου.</a:t>
            </a:r>
          </a:p>
          <a:p>
            <a:pPr lvl="1"/>
            <a:r>
              <a:rPr lang="el-GR" dirty="0" smtClean="0"/>
              <a:t>Σύνδεσμοι του πρόσθιου τμήματος του ποδιού.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xmlns="" val="153788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Οπίσθια Ενότητα του Ποδιού</a:t>
            </a:r>
            <a:endParaRPr lang="el-GR" sz="3600" dirty="0"/>
          </a:p>
        </p:txBody>
      </p:sp>
      <p:sp>
        <p:nvSpPr>
          <p:cNvPr id="3" name="Θέση περιεχομένου 2"/>
          <p:cNvSpPr>
            <a:spLocks noGrp="1"/>
          </p:cNvSpPr>
          <p:nvPr>
            <p:ph idx="1"/>
          </p:nvPr>
        </p:nvSpPr>
        <p:spPr>
          <a:xfrm>
            <a:off x="457200" y="1196752"/>
            <a:ext cx="5626968" cy="5040560"/>
          </a:xfrm>
        </p:spPr>
        <p:txBody>
          <a:bodyPr/>
          <a:lstStyle/>
          <a:p>
            <a:r>
              <a:rPr lang="el-GR" dirty="0" smtClean="0"/>
              <a:t>Η οπίσθια ενότητα του ποδιού περιλαμβάνει:</a:t>
            </a:r>
          </a:p>
          <a:p>
            <a:pPr lvl="1"/>
            <a:r>
              <a:rPr lang="el-GR" dirty="0" smtClean="0"/>
              <a:t> το κατώτερο τμήμα της κνήμης,</a:t>
            </a:r>
          </a:p>
          <a:p>
            <a:pPr lvl="1"/>
            <a:r>
              <a:rPr lang="el-GR" dirty="0" smtClean="0"/>
              <a:t> το οπίσθιο  τμήμα του ποδιού.</a:t>
            </a:r>
          </a:p>
          <a:p>
            <a:r>
              <a:rPr lang="el-GR" dirty="0" smtClean="0"/>
              <a:t>Κατά την φυσιολογική αξονική           τοποθέτηση του ποδιού</a:t>
            </a:r>
          </a:p>
          <a:p>
            <a:pPr lvl="1"/>
            <a:r>
              <a:rPr lang="el-GR" b="1" dirty="0" smtClean="0"/>
              <a:t>Ο κνημιαίος άξονας </a:t>
            </a:r>
            <a:r>
              <a:rPr lang="el-GR" dirty="0" smtClean="0"/>
              <a:t>εντοπίζεται  σε μια κατακόρυφη γραμμή,</a:t>
            </a:r>
          </a:p>
          <a:p>
            <a:pPr lvl="1"/>
            <a:r>
              <a:rPr lang="el-GR" b="1" dirty="0" smtClean="0"/>
              <a:t>Ο  </a:t>
            </a:r>
            <a:r>
              <a:rPr lang="el-GR" b="1" dirty="0" err="1" smtClean="0"/>
              <a:t>πτερνικός</a:t>
            </a:r>
            <a:r>
              <a:rPr lang="el-GR" b="1" dirty="0" smtClean="0"/>
              <a:t> άξονας  </a:t>
            </a:r>
            <a:r>
              <a:rPr lang="el-GR" dirty="0" smtClean="0"/>
              <a:t>χωρίζει στα δύο τη γραμμή μεταξύ των δύο σφυρών.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5" name="Picture 2" descr="Αρχείο:Τενοντίτις Αχιλλείου Τένοντος.jpg"/>
          <p:cNvPicPr>
            <a:picLocks noChangeAspect="1" noChangeArrowheads="1"/>
          </p:cNvPicPr>
          <p:nvPr/>
        </p:nvPicPr>
        <p:blipFill>
          <a:blip r:embed="rId2" cstate="print"/>
          <a:srcRect l="61538" t="9423" r="1354" b="5769"/>
          <a:stretch>
            <a:fillRect/>
          </a:stretch>
        </p:blipFill>
        <p:spPr bwMode="auto">
          <a:xfrm>
            <a:off x="5508104" y="1412776"/>
            <a:ext cx="3347638" cy="2448272"/>
          </a:xfrm>
          <a:prstGeom prst="rect">
            <a:avLst/>
          </a:prstGeom>
          <a:noFill/>
          <a:ln w="9525">
            <a:solidFill>
              <a:schemeClr val="tx1"/>
            </a:solidFill>
            <a:miter lim="800000"/>
            <a:headEnd/>
            <a:tailEnd/>
          </a:ln>
        </p:spPr>
      </p:pic>
      <p:sp>
        <p:nvSpPr>
          <p:cNvPr id="7" name="Rectangle 11"/>
          <p:cNvSpPr/>
          <p:nvPr/>
        </p:nvSpPr>
        <p:spPr>
          <a:xfrm>
            <a:off x="5508104" y="3933056"/>
            <a:ext cx="3347638"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l-GR" sz="1200" dirty="0">
                <a:latin typeface="+mn-lt"/>
                <a:hlinkClick r:id="rId3"/>
              </a:rPr>
              <a:t>Τενοντίτις </a:t>
            </a:r>
            <a:r>
              <a:rPr lang="el-GR" sz="1200" dirty="0" err="1">
                <a:latin typeface="+mn-lt"/>
                <a:hlinkClick r:id="rId3"/>
              </a:rPr>
              <a:t>Αχιλλείου</a:t>
            </a:r>
            <a:r>
              <a:rPr lang="el-GR" sz="1200" dirty="0">
                <a:latin typeface="+mn-lt"/>
                <a:hlinkClick r:id="rId3"/>
              </a:rPr>
              <a:t> </a:t>
            </a:r>
            <a:r>
              <a:rPr lang="el-GR" sz="1200" dirty="0" err="1" smtClean="0">
                <a:latin typeface="+mn-lt"/>
                <a:hlinkClick r:id="rId3"/>
              </a:rPr>
              <a:t>Τένοντος</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4" tooltip="Χρήστης:Harrygouvas"/>
              </a:rPr>
              <a:t>Harrygouvas</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solidFill>
                  <a:srgbClr val="DADADA">
                    <a:lumMod val="50000"/>
                  </a:srgbClr>
                </a:solidFill>
                <a:latin typeface="+mn-lt"/>
                <a:cs typeface="Calibri" panose="020F0502020204030204" pitchFamily="34" charset="0"/>
                <a:hlinkClick r:id="rId5"/>
              </a:rPr>
              <a:t>CC BY-SA </a:t>
            </a:r>
            <a:r>
              <a:rPr lang="en-US" sz="1200" dirty="0" smtClean="0">
                <a:solidFill>
                  <a:srgbClr val="DADADA">
                    <a:lumMod val="50000"/>
                  </a:srgbClr>
                </a:solidFill>
                <a:latin typeface="+mn-lt"/>
                <a:cs typeface="Calibri" panose="020F0502020204030204" pitchFamily="34" charset="0"/>
                <a:hlinkClick r:id="rId5"/>
              </a:rPr>
              <a:t>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Tree>
    <p:extLst>
      <p:ext uri="{BB962C8B-B14F-4D97-AF65-F5344CB8AC3E}">
        <p14:creationId xmlns:p14="http://schemas.microsoft.com/office/powerpoint/2010/main" xmlns="" val="434759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864096"/>
          </a:xfrm>
        </p:spPr>
        <p:txBody>
          <a:bodyPr>
            <a:noAutofit/>
          </a:bodyPr>
          <a:lstStyle/>
          <a:p>
            <a:r>
              <a:rPr lang="el-GR" sz="3600" dirty="0" smtClean="0"/>
              <a:t>Σύνδεσμοι Οπίσθιας Ενότητας   </a:t>
            </a:r>
            <a:r>
              <a:rPr lang="en-US" sz="3200" b="0" dirty="0" smtClean="0"/>
              <a:t>2</a:t>
            </a:r>
            <a:r>
              <a:rPr lang="el-GR" sz="3200" b="0" dirty="0" smtClean="0"/>
              <a:t>/2</a:t>
            </a:r>
            <a:endParaRPr lang="el-GR" sz="3200" b="0" dirty="0"/>
          </a:p>
        </p:txBody>
      </p:sp>
      <p:sp>
        <p:nvSpPr>
          <p:cNvPr id="3" name="Θέση περιεχομένου 2"/>
          <p:cNvSpPr>
            <a:spLocks noGrp="1"/>
          </p:cNvSpPr>
          <p:nvPr>
            <p:ph idx="1"/>
          </p:nvPr>
        </p:nvSpPr>
        <p:spPr>
          <a:xfrm>
            <a:off x="457200" y="980728"/>
            <a:ext cx="8363272" cy="5472608"/>
          </a:xfrm>
        </p:spPr>
        <p:txBody>
          <a:bodyPr>
            <a:normAutofit/>
          </a:bodyPr>
          <a:lstStyle/>
          <a:p>
            <a:r>
              <a:rPr lang="el-GR" dirty="0" smtClean="0"/>
              <a:t> Έξω σύνδεσμοι (ή έξω πλάγιοι σύνδεσμοι):</a:t>
            </a:r>
          </a:p>
          <a:p>
            <a:pPr lvl="1"/>
            <a:r>
              <a:rPr lang="el-GR" dirty="0" smtClean="0"/>
              <a:t>Πρόσθιος και Οπίσθιος </a:t>
            </a:r>
            <a:r>
              <a:rPr lang="el-GR" dirty="0" err="1" smtClean="0"/>
              <a:t>αστραγαλοπερονιαίος</a:t>
            </a:r>
            <a:r>
              <a:rPr lang="el-GR" dirty="0" smtClean="0"/>
              <a:t>.</a:t>
            </a:r>
          </a:p>
          <a:p>
            <a:pPr lvl="1"/>
            <a:r>
              <a:rPr lang="el-GR" dirty="0" err="1" smtClean="0"/>
              <a:t>Πτερνοπερονιαίος</a:t>
            </a:r>
            <a:r>
              <a:rPr lang="el-GR" dirty="0" smtClean="0"/>
              <a:t>. </a:t>
            </a:r>
          </a:p>
          <a:p>
            <a:r>
              <a:rPr lang="el-GR" dirty="0" smtClean="0"/>
              <a:t>Έσω σύνδεσμοι (ή έσω πλάγιοι σύνδεσμοι):                   δελτοειδής σύνδεσμος:</a:t>
            </a:r>
          </a:p>
          <a:p>
            <a:pPr lvl="1"/>
            <a:r>
              <a:rPr lang="el-GR" dirty="0" smtClean="0"/>
              <a:t>πρόσθιο και οπίσθιο </a:t>
            </a:r>
            <a:r>
              <a:rPr lang="el-GR" dirty="0" err="1" smtClean="0"/>
              <a:t>κνημαστραγαλικό</a:t>
            </a:r>
            <a:r>
              <a:rPr lang="el-GR" dirty="0" smtClean="0"/>
              <a:t> τμήμα,</a:t>
            </a:r>
          </a:p>
          <a:p>
            <a:pPr lvl="1"/>
            <a:r>
              <a:rPr lang="el-GR" dirty="0" err="1" smtClean="0"/>
              <a:t>κνημοσκαφοειδές</a:t>
            </a:r>
            <a:r>
              <a:rPr lang="el-GR" dirty="0" smtClean="0"/>
              <a:t> τμήμα, </a:t>
            </a:r>
          </a:p>
          <a:p>
            <a:pPr lvl="1"/>
            <a:r>
              <a:rPr lang="el-GR" dirty="0" err="1" smtClean="0"/>
              <a:t>κνημοπτερνικό</a:t>
            </a:r>
            <a:r>
              <a:rPr lang="el-GR" dirty="0" smtClean="0"/>
              <a:t> τμήμα.</a:t>
            </a:r>
          </a:p>
          <a:p>
            <a:r>
              <a:rPr lang="el-GR" dirty="0" smtClean="0"/>
              <a:t>Σύνδεσμοι της </a:t>
            </a:r>
            <a:r>
              <a:rPr lang="el-GR" dirty="0" err="1" smtClean="0"/>
              <a:t>κνημοπερονιαίας</a:t>
            </a:r>
            <a:r>
              <a:rPr lang="el-GR" dirty="0" smtClean="0"/>
              <a:t> αρθρικής </a:t>
            </a:r>
            <a:r>
              <a:rPr lang="el-GR" dirty="0"/>
              <a:t> </a:t>
            </a:r>
            <a:r>
              <a:rPr lang="el-GR" dirty="0" err="1" smtClean="0"/>
              <a:t>γλήνης</a:t>
            </a:r>
            <a:r>
              <a:rPr lang="el-GR" dirty="0" smtClean="0"/>
              <a:t>:</a:t>
            </a:r>
          </a:p>
          <a:p>
            <a:pPr lvl="1"/>
            <a:r>
              <a:rPr lang="el-GR" dirty="0" smtClean="0"/>
              <a:t>πρόσθιος και οπίσθιος </a:t>
            </a:r>
            <a:r>
              <a:rPr lang="el-GR" dirty="0" err="1" smtClean="0"/>
              <a:t>κνημοπερονιαίος</a:t>
            </a:r>
            <a:r>
              <a:rPr lang="el-GR" dirty="0" smtClean="0"/>
              <a:t> σύνδεσμος.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xmlns="" val="306272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08720"/>
          </a:xfrm>
        </p:spPr>
        <p:txBody>
          <a:bodyPr>
            <a:normAutofit/>
          </a:bodyPr>
          <a:lstStyle/>
          <a:p>
            <a:r>
              <a:rPr lang="el-GR" sz="3600" dirty="0"/>
              <a:t>Σύνδεσμοι </a:t>
            </a:r>
            <a:r>
              <a:rPr lang="el-GR" sz="3600" dirty="0" smtClean="0"/>
              <a:t>Οπίσθιας Ενότητας  </a:t>
            </a:r>
            <a:r>
              <a:rPr lang="el-GR" sz="3200" b="0" dirty="0"/>
              <a:t>1/2</a:t>
            </a:r>
          </a:p>
        </p:txBody>
      </p:sp>
      <p:sp>
        <p:nvSpPr>
          <p:cNvPr id="3" name="2 - Θέση περιεχομένου"/>
          <p:cNvSpPr>
            <a:spLocks noGrp="1"/>
          </p:cNvSpPr>
          <p:nvPr>
            <p:ph idx="1"/>
          </p:nvPr>
        </p:nvSpPr>
        <p:spPr>
          <a:xfrm>
            <a:off x="457200" y="980728"/>
            <a:ext cx="2818656" cy="5256584"/>
          </a:xfrm>
        </p:spPr>
        <p:txBody>
          <a:bodyPr>
            <a:normAutofit fontScale="92500"/>
          </a:bodyPr>
          <a:lstStyle/>
          <a:p>
            <a:pPr lvl="0">
              <a:lnSpc>
                <a:spcPct val="100000"/>
              </a:lnSpc>
              <a:spcBef>
                <a:spcPct val="20000"/>
              </a:spcBef>
              <a:buNone/>
              <a:defRPr/>
            </a:pPr>
            <a:r>
              <a:rPr lang="el-GR" dirty="0" smtClean="0"/>
              <a:t>1.Περόνη</a:t>
            </a:r>
          </a:p>
          <a:p>
            <a:pPr lvl="0">
              <a:lnSpc>
                <a:spcPct val="100000"/>
              </a:lnSpc>
              <a:spcBef>
                <a:spcPct val="20000"/>
              </a:spcBef>
              <a:buNone/>
              <a:defRPr/>
            </a:pPr>
            <a:r>
              <a:rPr lang="el-GR" dirty="0" smtClean="0"/>
              <a:t>2.Κνήμη</a:t>
            </a:r>
          </a:p>
          <a:p>
            <a:pPr lvl="0">
              <a:lnSpc>
                <a:spcPct val="100000"/>
              </a:lnSpc>
              <a:spcBef>
                <a:spcPct val="20000"/>
              </a:spcBef>
              <a:buNone/>
              <a:defRPr/>
            </a:pPr>
            <a:r>
              <a:rPr lang="el-GR" b="1" dirty="0" smtClean="0"/>
              <a:t>3.Πρόσθιος έσω</a:t>
            </a:r>
          </a:p>
          <a:p>
            <a:pPr lvl="0">
              <a:lnSpc>
                <a:spcPct val="100000"/>
              </a:lnSpc>
              <a:spcBef>
                <a:spcPct val="20000"/>
              </a:spcBef>
              <a:buNone/>
              <a:defRPr/>
            </a:pPr>
            <a:r>
              <a:rPr lang="el-GR" b="1" dirty="0" err="1" smtClean="0"/>
              <a:t>κνημοπερονιαίος</a:t>
            </a:r>
            <a:r>
              <a:rPr lang="el-GR" b="1" dirty="0" smtClean="0"/>
              <a:t> </a:t>
            </a:r>
          </a:p>
          <a:p>
            <a:pPr lvl="0">
              <a:lnSpc>
                <a:spcPct val="100000"/>
              </a:lnSpc>
              <a:spcBef>
                <a:spcPct val="20000"/>
              </a:spcBef>
              <a:buNone/>
              <a:defRPr/>
            </a:pPr>
            <a:r>
              <a:rPr lang="el-GR" b="1" dirty="0" smtClean="0"/>
              <a:t>4.Πρόσθιος</a:t>
            </a:r>
          </a:p>
          <a:p>
            <a:pPr lvl="0">
              <a:lnSpc>
                <a:spcPct val="100000"/>
              </a:lnSpc>
              <a:spcBef>
                <a:spcPct val="20000"/>
              </a:spcBef>
              <a:buNone/>
              <a:defRPr/>
            </a:pPr>
            <a:r>
              <a:rPr lang="el-GR" b="1" dirty="0" err="1" smtClean="0"/>
              <a:t>αστραγαλοπερονιαίος</a:t>
            </a:r>
            <a:r>
              <a:rPr lang="el-GR" b="1" dirty="0" smtClean="0"/>
              <a:t> </a:t>
            </a:r>
          </a:p>
          <a:p>
            <a:pPr lvl="0">
              <a:lnSpc>
                <a:spcPct val="100000"/>
              </a:lnSpc>
              <a:spcBef>
                <a:spcPct val="20000"/>
              </a:spcBef>
              <a:buNone/>
              <a:defRPr/>
            </a:pPr>
            <a:r>
              <a:rPr lang="el-GR" dirty="0" smtClean="0"/>
              <a:t>5.Αστράγαλος</a:t>
            </a:r>
          </a:p>
          <a:p>
            <a:pPr lvl="0">
              <a:lnSpc>
                <a:spcPct val="100000"/>
              </a:lnSpc>
              <a:spcBef>
                <a:spcPct val="20000"/>
              </a:spcBef>
              <a:buNone/>
              <a:defRPr/>
            </a:pPr>
            <a:r>
              <a:rPr lang="el-GR" b="1" dirty="0" smtClean="0"/>
              <a:t>6. </a:t>
            </a:r>
            <a:r>
              <a:rPr lang="el-GR" b="1" dirty="0" err="1" smtClean="0"/>
              <a:t>Πτερνοπερονιαίος</a:t>
            </a:r>
            <a:r>
              <a:rPr lang="el-GR" b="1" dirty="0" smtClean="0"/>
              <a:t> </a:t>
            </a:r>
          </a:p>
          <a:p>
            <a:pPr lvl="0">
              <a:lnSpc>
                <a:spcPct val="100000"/>
              </a:lnSpc>
              <a:spcBef>
                <a:spcPct val="20000"/>
              </a:spcBef>
              <a:buNone/>
              <a:defRPr/>
            </a:pPr>
            <a:r>
              <a:rPr lang="el-GR" b="1" dirty="0" smtClean="0"/>
              <a:t>7. Οπίσθιος</a:t>
            </a:r>
          </a:p>
          <a:p>
            <a:pPr lvl="0">
              <a:lnSpc>
                <a:spcPct val="100000"/>
              </a:lnSpc>
              <a:spcBef>
                <a:spcPct val="20000"/>
              </a:spcBef>
              <a:buNone/>
              <a:defRPr/>
            </a:pPr>
            <a:r>
              <a:rPr lang="el-GR" b="1" dirty="0" err="1" smtClean="0"/>
              <a:t>αστραγαλοπερονιαίος</a:t>
            </a:r>
            <a:r>
              <a:rPr lang="el-GR" b="1" dirty="0" smtClean="0"/>
              <a:t> </a:t>
            </a:r>
          </a:p>
          <a:p>
            <a:pPr lvl="0">
              <a:lnSpc>
                <a:spcPct val="100000"/>
              </a:lnSpc>
              <a:spcBef>
                <a:spcPct val="20000"/>
              </a:spcBef>
              <a:buNone/>
              <a:defRPr/>
            </a:pPr>
            <a:r>
              <a:rPr lang="el-GR" b="1" dirty="0" smtClean="0"/>
              <a:t>8. Οπίσθιος έσω  </a:t>
            </a:r>
          </a:p>
          <a:p>
            <a:pPr lvl="0">
              <a:lnSpc>
                <a:spcPct val="100000"/>
              </a:lnSpc>
              <a:spcBef>
                <a:spcPct val="20000"/>
              </a:spcBef>
              <a:buNone/>
              <a:defRPr/>
            </a:pPr>
            <a:r>
              <a:rPr lang="el-GR" b="1" dirty="0" smtClean="0"/>
              <a:t>κνημιαίος </a:t>
            </a:r>
          </a:p>
          <a:p>
            <a:pPr lvl="0">
              <a:lnSpc>
                <a:spcPct val="100000"/>
              </a:lnSpc>
              <a:spcBef>
                <a:spcPct val="20000"/>
              </a:spcBef>
              <a:buNone/>
              <a:defRPr/>
            </a:pPr>
            <a:r>
              <a:rPr lang="el-GR" dirty="0" smtClean="0"/>
              <a:t>9. Αχίλλειος τένοντας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grpSp>
        <p:nvGrpSpPr>
          <p:cNvPr id="19" name="18 - Ομάδα"/>
          <p:cNvGrpSpPr/>
          <p:nvPr/>
        </p:nvGrpSpPr>
        <p:grpSpPr>
          <a:xfrm>
            <a:off x="3419872" y="980728"/>
            <a:ext cx="5184576" cy="5040560"/>
            <a:chOff x="3419872" y="980728"/>
            <a:chExt cx="5184576" cy="5040560"/>
          </a:xfrm>
        </p:grpSpPr>
        <p:pic>
          <p:nvPicPr>
            <p:cNvPr id="5" name="Picture 4" descr="File:Ankle en.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1114738"/>
              <a:ext cx="5040560" cy="48345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 Έλλειψη"/>
            <p:cNvSpPr/>
            <p:nvPr/>
          </p:nvSpPr>
          <p:spPr>
            <a:xfrm>
              <a:off x="6372200" y="1052736"/>
              <a:ext cx="1080120" cy="28803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1.</a:t>
              </a:r>
            </a:p>
          </p:txBody>
        </p:sp>
        <p:sp>
          <p:nvSpPr>
            <p:cNvPr id="7" name="6 - Έλλειψη"/>
            <p:cNvSpPr/>
            <p:nvPr/>
          </p:nvSpPr>
          <p:spPr>
            <a:xfrm>
              <a:off x="6732240" y="1412776"/>
              <a:ext cx="1152128" cy="28803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2.</a:t>
              </a:r>
            </a:p>
          </p:txBody>
        </p:sp>
        <p:sp>
          <p:nvSpPr>
            <p:cNvPr id="8" name="7 - Έλλειψη"/>
            <p:cNvSpPr/>
            <p:nvPr/>
          </p:nvSpPr>
          <p:spPr>
            <a:xfrm>
              <a:off x="6804248" y="1916832"/>
              <a:ext cx="1656184" cy="36004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3.</a:t>
              </a:r>
            </a:p>
          </p:txBody>
        </p:sp>
        <p:sp>
          <p:nvSpPr>
            <p:cNvPr id="9" name="8 - Έλλειψη"/>
            <p:cNvSpPr/>
            <p:nvPr/>
          </p:nvSpPr>
          <p:spPr>
            <a:xfrm>
              <a:off x="7020272" y="2564904"/>
              <a:ext cx="1224136" cy="50405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4.</a:t>
              </a:r>
            </a:p>
          </p:txBody>
        </p:sp>
        <p:sp>
          <p:nvSpPr>
            <p:cNvPr id="11" name="10 - Έλλειψη"/>
            <p:cNvSpPr/>
            <p:nvPr/>
          </p:nvSpPr>
          <p:spPr>
            <a:xfrm>
              <a:off x="7812360" y="3284984"/>
              <a:ext cx="720080" cy="28803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5.</a:t>
              </a:r>
            </a:p>
          </p:txBody>
        </p:sp>
        <p:sp>
          <p:nvSpPr>
            <p:cNvPr id="12" name="11 - Έλλειψη"/>
            <p:cNvSpPr/>
            <p:nvPr/>
          </p:nvSpPr>
          <p:spPr>
            <a:xfrm>
              <a:off x="6300192" y="5445224"/>
              <a:ext cx="1944216" cy="28803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6.</a:t>
              </a:r>
            </a:p>
          </p:txBody>
        </p:sp>
        <p:sp>
          <p:nvSpPr>
            <p:cNvPr id="13" name="12 - Έλλειψη"/>
            <p:cNvSpPr/>
            <p:nvPr/>
          </p:nvSpPr>
          <p:spPr>
            <a:xfrm>
              <a:off x="5148064" y="5373216"/>
              <a:ext cx="1008112" cy="57606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7.</a:t>
              </a:r>
            </a:p>
          </p:txBody>
        </p:sp>
        <p:sp>
          <p:nvSpPr>
            <p:cNvPr id="14" name="13 - Έλλειψη"/>
            <p:cNvSpPr/>
            <p:nvPr/>
          </p:nvSpPr>
          <p:spPr>
            <a:xfrm>
              <a:off x="3491880" y="2348880"/>
              <a:ext cx="792088" cy="115212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8.</a:t>
              </a:r>
            </a:p>
          </p:txBody>
        </p:sp>
        <p:sp>
          <p:nvSpPr>
            <p:cNvPr id="15" name="14 - Έλλειψη"/>
            <p:cNvSpPr/>
            <p:nvPr/>
          </p:nvSpPr>
          <p:spPr>
            <a:xfrm>
              <a:off x="4499992" y="1268760"/>
              <a:ext cx="864096" cy="57606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l-GR" b="1" dirty="0" smtClean="0">
                  <a:solidFill>
                    <a:prstClr val="black"/>
                  </a:solidFill>
                </a:rPr>
                <a:t>9.</a:t>
              </a:r>
            </a:p>
          </p:txBody>
        </p:sp>
        <p:sp>
          <p:nvSpPr>
            <p:cNvPr id="17" name="4 - Θέση περιεχομένου"/>
            <p:cNvSpPr txBox="1">
              <a:spLocks/>
            </p:cNvSpPr>
            <p:nvPr/>
          </p:nvSpPr>
          <p:spPr>
            <a:xfrm>
              <a:off x="3419872" y="980728"/>
              <a:ext cx="5184576" cy="5040560"/>
            </a:xfrm>
            <a:prstGeom prst="rect">
              <a:avLst/>
            </a:prstGeom>
            <a:noFill/>
            <a:ln w="5715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smtClean="0">
                  <a:ln>
                    <a:noFill/>
                  </a:ln>
                  <a:solidFill>
                    <a:schemeClr val="lt1"/>
                  </a:solidFill>
                  <a:effectLst/>
                  <a:uLnTx/>
                  <a:uFillTx/>
                  <a:latin typeface="+mn-lt"/>
                  <a:ea typeface="+mn-ea"/>
                  <a:cs typeface="+mn-cs"/>
                </a:rPr>
                <a:t>.</a:t>
              </a: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8" name="Rectangle 7"/>
          <p:cNvSpPr/>
          <p:nvPr/>
        </p:nvSpPr>
        <p:spPr>
          <a:xfrm>
            <a:off x="3419872" y="6104329"/>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Ankle </a:t>
            </a:r>
            <a:r>
              <a:rPr lang="en-US" sz="1200" dirty="0" err="1" smtClean="0">
                <a:latin typeface="+mn-lt"/>
                <a:hlinkClick r:id="rId3"/>
              </a:rPr>
              <a:t>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ikael Häggström"/>
              </a:rPr>
              <a:t>Mikael </a:t>
            </a:r>
            <a:r>
              <a:rPr lang="en-US" sz="1200" dirty="0" err="1">
                <a:latin typeface="+mn-lt"/>
                <a:hlinkClick r:id="rId4" tooltip="User:Mikael Häggström"/>
              </a:rPr>
              <a:t>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xmlns="" val="4231220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 </a:t>
            </a:r>
            <a:r>
              <a:rPr lang="el-GR" sz="3600" dirty="0" err="1" smtClean="0"/>
              <a:t>Ποδοκνημική</a:t>
            </a:r>
            <a:r>
              <a:rPr lang="el-GR" sz="3600" dirty="0" smtClean="0"/>
              <a:t> Άρθρωση</a:t>
            </a:r>
            <a:r>
              <a:rPr lang="en-US" sz="3600" dirty="0" smtClean="0"/>
              <a:t> </a:t>
            </a:r>
            <a:r>
              <a:rPr lang="en-US" sz="3200" b="0" dirty="0" smtClean="0"/>
              <a:t>1/</a:t>
            </a:r>
            <a:r>
              <a:rPr lang="el-GR" sz="3200" b="0" dirty="0" smtClean="0"/>
              <a:t>3 </a:t>
            </a:r>
            <a:endParaRPr lang="el-GR" sz="3200" b="0" dirty="0"/>
          </a:p>
        </p:txBody>
      </p:sp>
      <p:sp>
        <p:nvSpPr>
          <p:cNvPr id="3" name="2 - Θέση περιεχομένου"/>
          <p:cNvSpPr>
            <a:spLocks noGrp="1"/>
          </p:cNvSpPr>
          <p:nvPr>
            <p:ph idx="1"/>
          </p:nvPr>
        </p:nvSpPr>
        <p:spPr>
          <a:xfrm>
            <a:off x="683568" y="1268760"/>
            <a:ext cx="3384376" cy="4104456"/>
          </a:xfrm>
        </p:spPr>
        <p:txBody>
          <a:bodyPr>
            <a:noAutofit/>
          </a:bodyPr>
          <a:lstStyle/>
          <a:p>
            <a:r>
              <a:rPr lang="el-GR" dirty="0" smtClean="0"/>
              <a:t>Τα περιφερικά  κάτω άκρα της κνήμης και της περόνης αρθρώνονται με την </a:t>
            </a:r>
            <a:r>
              <a:rPr lang="el-GR" dirty="0" err="1" smtClean="0"/>
              <a:t>τροχιλία</a:t>
            </a:r>
            <a:r>
              <a:rPr lang="el-GR" dirty="0" smtClean="0"/>
              <a:t> του αστραγάλου  και σχηματίζουν την </a:t>
            </a:r>
            <a:r>
              <a:rPr lang="el-GR" dirty="0" err="1" smtClean="0"/>
              <a:t>ποδοκνημική</a:t>
            </a:r>
            <a:r>
              <a:rPr lang="el-GR" dirty="0" smtClean="0"/>
              <a:t> άρθρωση. </a:t>
            </a:r>
          </a:p>
        </p:txBody>
      </p:sp>
      <p:sp>
        <p:nvSpPr>
          <p:cNvPr id="4" name="3 - Θέση αριθμού διαφάνειας"/>
          <p:cNvSpPr>
            <a:spLocks noGrp="1"/>
          </p:cNvSpPr>
          <p:nvPr>
            <p:ph type="sldNum" sz="quarter" idx="12"/>
          </p:nvPr>
        </p:nvSpPr>
        <p:spPr>
          <a:xfrm>
            <a:off x="6444208" y="6237312"/>
            <a:ext cx="2133600" cy="365125"/>
          </a:xfrm>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
        <p:nvSpPr>
          <p:cNvPr id="6" name="Ορθογώνιο 5"/>
          <p:cNvSpPr/>
          <p:nvPr/>
        </p:nvSpPr>
        <p:spPr>
          <a:xfrm>
            <a:off x="5940152" y="5949280"/>
            <a:ext cx="1398587" cy="276225"/>
          </a:xfrm>
          <a:prstGeom prst="rect">
            <a:avLst/>
          </a:prstGeom>
        </p:spPr>
        <p:txBody>
          <a:bodyPr wrap="none">
            <a:spAutoFit/>
          </a:bodyPr>
          <a:lstStyle/>
          <a:p>
            <a:pPr algn="ctr">
              <a:defRPr/>
            </a:pPr>
            <a:r>
              <a:rPr lang="en-US" sz="1200" dirty="0">
                <a:latin typeface="+mn-lt"/>
                <a:hlinkClick r:id="rId3"/>
              </a:rPr>
              <a:t>www.pt.ntu.edu.tw</a:t>
            </a:r>
            <a:endParaRPr lang="el-GR" sz="1200" dirty="0">
              <a:latin typeface="+mn-lt"/>
            </a:endParaRPr>
          </a:p>
        </p:txBody>
      </p:sp>
      <p:grpSp>
        <p:nvGrpSpPr>
          <p:cNvPr id="11" name="Ομάδα 17"/>
          <p:cNvGrpSpPr/>
          <p:nvPr/>
        </p:nvGrpSpPr>
        <p:grpSpPr>
          <a:xfrm>
            <a:off x="4499992" y="1124744"/>
            <a:ext cx="4392488" cy="4392488"/>
            <a:chOff x="4499992" y="1124744"/>
            <a:chExt cx="4392488" cy="4392488"/>
          </a:xfrm>
        </p:grpSpPr>
        <p:pic>
          <p:nvPicPr>
            <p:cNvPr id="5" name="Picture 4" descr="http://t3.gstatic.com/images?q=tbn:ANd9GcRE_OaCZiSCZkezU1XSa66XFOG0cjRW7WjOnX_TNcMw8WBfuVJ0"/>
            <p:cNvPicPr>
              <a:picLocks noChangeAspect="1" noChangeArrowheads="1"/>
            </p:cNvPicPr>
            <p:nvPr/>
          </p:nvPicPr>
          <p:blipFill>
            <a:blip r:embed="rId4" cstate="print"/>
            <a:srcRect b="15763"/>
            <a:stretch>
              <a:fillRect/>
            </a:stretch>
          </p:blipFill>
          <p:spPr bwMode="auto">
            <a:xfrm>
              <a:off x="4572000" y="1196752"/>
              <a:ext cx="4320480" cy="3600400"/>
            </a:xfrm>
            <a:prstGeom prst="rect">
              <a:avLst/>
            </a:prstGeom>
            <a:noFill/>
            <a:ln w="9525">
              <a:noFill/>
              <a:miter lim="800000"/>
              <a:headEnd/>
              <a:tailEnd/>
            </a:ln>
          </p:spPr>
        </p:pic>
        <p:sp>
          <p:nvSpPr>
            <p:cNvPr id="7" name="2 - Θέση περιεχομένου"/>
            <p:cNvSpPr txBox="1">
              <a:spLocks/>
            </p:cNvSpPr>
            <p:nvPr/>
          </p:nvSpPr>
          <p:spPr>
            <a:xfrm>
              <a:off x="6084168" y="1484784"/>
              <a:ext cx="1008112" cy="43204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κνήμη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940152" y="2492896"/>
              <a:ext cx="1224136" cy="504056"/>
            </a:xfrm>
            <a:prstGeom prst="rect">
              <a:avLst/>
            </a:prstGeom>
            <a:solidFill>
              <a:schemeClr val="accent6">
                <a:lumMod val="20000"/>
                <a:lumOff val="80000"/>
              </a:schemeClr>
            </a:solidFill>
            <a:ln>
              <a:no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1500" b="1" dirty="0" smtClean="0">
                  <a:latin typeface="+mn-lt"/>
                </a:rPr>
                <a:t>αστράγαλος</a:t>
              </a: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7956376" y="1340768"/>
              <a:ext cx="936104" cy="43204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περόνη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6084168" y="3717032"/>
              <a:ext cx="1368152" cy="288032"/>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πτέρνα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4572000" y="3573016"/>
              <a:ext cx="1224136" cy="1656184"/>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R="0" lvl="0"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b="1" dirty="0" err="1" smtClean="0">
                  <a:latin typeface="+mn-lt"/>
                </a:rPr>
                <a:t>Υπαστρα</a:t>
              </a:r>
              <a:r>
                <a:rPr lang="el-GR" b="1" dirty="0" smtClean="0">
                  <a:latin typeface="+mn-lt"/>
                </a:rPr>
                <a:t>-</a:t>
              </a:r>
              <a:r>
                <a:rPr lang="el-GR" b="1" dirty="0" err="1" smtClean="0">
                  <a:latin typeface="+mn-lt"/>
                </a:rPr>
                <a:t>γαλική</a:t>
              </a:r>
              <a:r>
                <a:rPr lang="el-GR" b="1" dirty="0" smtClean="0">
                  <a:latin typeface="+mn-lt"/>
                </a:rPr>
                <a:t> άρθρ.</a:t>
              </a:r>
              <a:endParaRPr kumimoji="0" lang="el-GR"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4572000" y="4797152"/>
              <a:ext cx="4248472" cy="648072"/>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5868144" y="4797152"/>
              <a:ext cx="1872208" cy="144016"/>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2 - Θέση περιεχομένου"/>
            <p:cNvSpPr txBox="1">
              <a:spLocks/>
            </p:cNvSpPr>
            <p:nvPr/>
          </p:nvSpPr>
          <p:spPr>
            <a:xfrm>
              <a:off x="7452320" y="4365104"/>
              <a:ext cx="360040" cy="504056"/>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4 - Θέση περιεχομένου"/>
            <p:cNvSpPr txBox="1">
              <a:spLocks/>
            </p:cNvSpPr>
            <p:nvPr/>
          </p:nvSpPr>
          <p:spPr>
            <a:xfrm>
              <a:off x="4499992" y="1124744"/>
              <a:ext cx="4392488" cy="4392488"/>
            </a:xfrm>
            <a:prstGeom prst="rect">
              <a:avLst/>
            </a:prstGeom>
            <a:noFill/>
            <a:ln w="57150" cap="flat" cmpd="sng" algn="ctr">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smtClean="0">
                  <a:ln>
                    <a:noFill/>
                  </a:ln>
                  <a:solidFill>
                    <a:schemeClr val="lt1"/>
                  </a:solidFill>
                  <a:effectLst/>
                  <a:uLnTx/>
                  <a:uFillTx/>
                  <a:latin typeface="+mn-lt"/>
                  <a:ea typeface="+mn-ea"/>
                  <a:cs typeface="+mn-cs"/>
                </a:rPr>
                <a:t>.</a:t>
              </a: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2 - Θέση περιεχομένου"/>
            <p:cNvSpPr txBox="1">
              <a:spLocks/>
            </p:cNvSpPr>
            <p:nvPr/>
          </p:nvSpPr>
          <p:spPr>
            <a:xfrm>
              <a:off x="7596335" y="3933056"/>
              <a:ext cx="1254571" cy="151216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R="0" lvl="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1500" b="1" dirty="0" err="1" smtClean="0">
                  <a:latin typeface="+mn-lt"/>
                </a:rPr>
                <a:t>κνημο</a:t>
              </a:r>
              <a:r>
                <a:rPr lang="el-GR" sz="1500" b="1" dirty="0" smtClean="0">
                  <a:latin typeface="+mn-lt"/>
                </a:rPr>
                <a:t> </a:t>
              </a:r>
              <a:r>
                <a:rPr lang="el-GR" sz="1500" b="1" dirty="0" err="1" smtClean="0">
                  <a:latin typeface="+mn-lt"/>
                </a:rPr>
                <a:t>περονιαία</a:t>
              </a:r>
              <a:r>
                <a:rPr lang="el-GR" sz="1500" b="1" dirty="0" smtClean="0">
                  <a:latin typeface="+mn-lt"/>
                </a:rPr>
                <a:t> άρθρωση</a:t>
              </a: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xmlns="" val="3880294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Ποδοκνημική</a:t>
            </a:r>
            <a:r>
              <a:rPr lang="el-GR" sz="3600" dirty="0" smtClean="0"/>
              <a:t> Άρθρωση </a:t>
            </a:r>
            <a:r>
              <a:rPr lang="el-GR" sz="3200" b="0" dirty="0" smtClean="0"/>
              <a:t>2/3</a:t>
            </a:r>
            <a:endParaRPr lang="el-GR" sz="3200" b="0" dirty="0"/>
          </a:p>
        </p:txBody>
      </p:sp>
      <p:sp>
        <p:nvSpPr>
          <p:cNvPr id="3" name="2 - Θέση περιεχομένου"/>
          <p:cNvSpPr>
            <a:spLocks noGrp="1"/>
          </p:cNvSpPr>
          <p:nvPr>
            <p:ph idx="1"/>
          </p:nvPr>
        </p:nvSpPr>
        <p:spPr>
          <a:xfrm>
            <a:off x="457200" y="1196752"/>
            <a:ext cx="8435280" cy="5040560"/>
          </a:xfrm>
        </p:spPr>
        <p:txBody>
          <a:bodyPr>
            <a:normAutofit fontScale="92500" lnSpcReduction="20000"/>
          </a:bodyPr>
          <a:lstStyle/>
          <a:p>
            <a:r>
              <a:rPr lang="el-GR" sz="2600" dirty="0" smtClean="0"/>
              <a:t>Η  </a:t>
            </a:r>
            <a:r>
              <a:rPr lang="el-GR" sz="2600" dirty="0" err="1" smtClean="0"/>
              <a:t>ποδοκνημική</a:t>
            </a:r>
            <a:r>
              <a:rPr lang="el-GR" sz="2600" dirty="0" smtClean="0"/>
              <a:t> άρθρωση συμμετέχει:</a:t>
            </a:r>
          </a:p>
          <a:p>
            <a:pPr lvl="1"/>
            <a:r>
              <a:rPr lang="el-GR" sz="2600" dirty="0" smtClean="0"/>
              <a:t>Στην μετακίνηση και την μεταφορά βάρους  από  το κάτω άκρο.</a:t>
            </a:r>
          </a:p>
          <a:p>
            <a:pPr lvl="1"/>
            <a:r>
              <a:rPr lang="el-GR" sz="2600" dirty="0" smtClean="0"/>
              <a:t> Στην σταθεροποίηση του σώματος στην όρθια θέση.</a:t>
            </a:r>
            <a:endParaRPr lang="el-GR" altLang="el-GR" sz="2600" dirty="0" smtClean="0"/>
          </a:p>
          <a:p>
            <a:r>
              <a:rPr lang="el-GR" sz="2600" dirty="0" smtClean="0"/>
              <a:t>Η  σταθεροποίηση του σώματος στην όρθια θέση εξασφαλίζεται με την  δράση :</a:t>
            </a:r>
          </a:p>
          <a:p>
            <a:pPr lvl="1"/>
            <a:r>
              <a:rPr lang="el-GR" sz="2600" dirty="0" smtClean="0"/>
              <a:t>της </a:t>
            </a:r>
            <a:r>
              <a:rPr lang="el-GR" sz="2600" dirty="0" err="1" smtClean="0"/>
              <a:t>ποδοκνημικής</a:t>
            </a:r>
            <a:r>
              <a:rPr lang="el-GR" sz="2600" dirty="0" smtClean="0"/>
              <a:t>  άρθρωσης, ως μοχλού κατά την βάδιση,</a:t>
            </a:r>
          </a:p>
          <a:p>
            <a:pPr lvl="1"/>
            <a:r>
              <a:rPr lang="el-GR" sz="2600" dirty="0" smtClean="0"/>
              <a:t>του πέλματος, ως βάσης  στήριξης του σώματος.</a:t>
            </a:r>
          </a:p>
          <a:p>
            <a:r>
              <a:rPr lang="el-GR" sz="2600" dirty="0" smtClean="0"/>
              <a:t> Για τα παιδιά ηλικίας   έως 1,5  έτους   τα πέλματα αποτελούν μεγάλη βάση στήριξης, όμως στην βάδιση δεν υπάρχει ελαστικότητα και σταθερότητα.</a:t>
            </a:r>
            <a:endParaRPr lang="el-GR" sz="2600" b="1"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268760"/>
            <a:ext cx="5544616" cy="1080120"/>
          </a:xfrm>
          <a:ln w="19050">
            <a:solidFill>
              <a:srgbClr val="004A82"/>
            </a:solidFill>
          </a:ln>
        </p:spPr>
        <p:txBody>
          <a:bodyPr>
            <a:normAutofit/>
          </a:bodyPr>
          <a:lstStyle/>
          <a:p>
            <a:pPr marL="355600" algn="l"/>
            <a:r>
              <a:rPr lang="en-US" dirty="0" smtClean="0"/>
              <a:t>I</a:t>
            </a:r>
            <a:r>
              <a:rPr lang="el-GR" dirty="0" smtClean="0"/>
              <a:t>ΙΙ</a:t>
            </a:r>
            <a:r>
              <a:rPr lang="en-US" dirty="0" smtClean="0"/>
              <a:t>. </a:t>
            </a:r>
            <a:r>
              <a:rPr lang="el-GR" dirty="0" smtClean="0"/>
              <a:t>  Άκρο Πόδι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15" name="Picture 2" descr="File:Blausen 0411 FootAnatomy.png"/>
          <p:cNvPicPr>
            <a:picLocks noChangeAspect="1" noChangeArrowheads="1"/>
          </p:cNvPicPr>
          <p:nvPr/>
        </p:nvPicPr>
        <p:blipFill>
          <a:blip r:embed="rId3" cstate="print"/>
          <a:srcRect b="10861"/>
          <a:stretch>
            <a:fillRect/>
          </a:stretch>
        </p:blipFill>
        <p:spPr bwMode="auto">
          <a:xfrm>
            <a:off x="5724128" y="502648"/>
            <a:ext cx="3306521" cy="5894820"/>
          </a:xfrm>
          <a:prstGeom prst="rect">
            <a:avLst/>
          </a:prstGeom>
          <a:noFill/>
          <a:ln w="9525">
            <a:solidFill>
              <a:schemeClr val="tx1"/>
            </a:solidFill>
            <a:miter lim="800000"/>
            <a:headEnd/>
            <a:tailEnd/>
          </a:ln>
        </p:spPr>
      </p:pic>
      <p:sp>
        <p:nvSpPr>
          <p:cNvPr id="6" name="Rectangle 6"/>
          <p:cNvSpPr/>
          <p:nvPr/>
        </p:nvSpPr>
        <p:spPr>
          <a:xfrm>
            <a:off x="2801540" y="5935506"/>
            <a:ext cx="2922588" cy="461665"/>
          </a:xfrm>
          <a:prstGeom prst="rect">
            <a:avLst/>
          </a:prstGeom>
        </p:spPr>
        <p:txBody>
          <a:bodyPr>
            <a:spAutoFit/>
          </a:bodyPr>
          <a:lstStyle/>
          <a:p>
            <a:pPr algn="ctr">
              <a:defRPr/>
            </a:pPr>
            <a:r>
              <a:rPr lang="en-US" sz="1200" dirty="0" smtClean="0">
                <a:solidFill>
                  <a:prstClr val="black">
                    <a:lumMod val="65000"/>
                    <a:lumOff val="35000"/>
                  </a:prstClr>
                </a:solidFill>
                <a:latin typeface="+mn-lt"/>
                <a:cs typeface="Arial" charset="0"/>
              </a:rPr>
              <a:t>“</a:t>
            </a:r>
            <a:r>
              <a:rPr lang="en-US" sz="1200" dirty="0">
                <a:latin typeface="+mn-lt"/>
                <a:hlinkClick r:id="rId4"/>
              </a:rPr>
              <a:t>Blausen 0411 </a:t>
            </a:r>
            <a:r>
              <a:rPr lang="en-US" sz="1200" dirty="0" err="1" smtClean="0">
                <a:latin typeface="+mn-lt"/>
                <a:hlinkClick r:id="rId4"/>
              </a:rPr>
              <a:t>FootAnatomy</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5" tooltip="User:BruceBlaus"/>
              </a:rPr>
              <a:t>BruceBlaus</a:t>
            </a:r>
            <a:r>
              <a:rPr lang="en-US"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6"/>
              </a:rPr>
              <a:t>CC BY 3.0</a:t>
            </a:r>
            <a:endParaRPr lang="en-US" sz="1200" dirty="0">
              <a:solidFill>
                <a:prstClr val="black"/>
              </a:solidFill>
              <a:latin typeface="+mn-lt"/>
              <a:cs typeface="Arial" charset="0"/>
            </a:endParaRPr>
          </a:p>
        </p:txBody>
      </p:sp>
    </p:spTree>
    <p:extLst>
      <p:ext uri="{BB962C8B-B14F-4D97-AF65-F5344CB8AC3E}">
        <p14:creationId xmlns:p14="http://schemas.microsoft.com/office/powerpoint/2010/main" xmlns="" val="12006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Σταθερότητα</a:t>
            </a:r>
            <a:endParaRPr lang="el-GR" sz="3600" dirty="0"/>
          </a:p>
        </p:txBody>
      </p:sp>
      <p:sp>
        <p:nvSpPr>
          <p:cNvPr id="3" name="2 - Θέση περιεχομένου"/>
          <p:cNvSpPr>
            <a:spLocks noGrp="1"/>
          </p:cNvSpPr>
          <p:nvPr>
            <p:ph idx="1"/>
          </p:nvPr>
        </p:nvSpPr>
        <p:spPr>
          <a:xfrm>
            <a:off x="457200" y="1196752"/>
            <a:ext cx="8229600" cy="5256584"/>
          </a:xfrm>
        </p:spPr>
        <p:txBody>
          <a:bodyPr>
            <a:normAutofit/>
          </a:bodyPr>
          <a:lstStyle/>
          <a:p>
            <a:r>
              <a:rPr lang="el-GR" dirty="0" smtClean="0"/>
              <a:t>Η σταθερότητα της </a:t>
            </a:r>
            <a:r>
              <a:rPr lang="el-GR" dirty="0" err="1" smtClean="0"/>
              <a:t>ποδοκνημικής</a:t>
            </a:r>
            <a:r>
              <a:rPr lang="el-GR" dirty="0" smtClean="0"/>
              <a:t> άρθρωσης  είναι  οστική και συνδεσμική. </a:t>
            </a:r>
          </a:p>
          <a:p>
            <a:r>
              <a:rPr lang="el-GR" dirty="0" smtClean="0"/>
              <a:t>Δεν εξαρτάται  από την μυϊκή δραστηριότητα, όπως συμβαίνει με το γόνατο, αλλά είναι ενδογενής, όπως συμβαίνει με την άρθρωση του ισχίου.  </a:t>
            </a:r>
          </a:p>
          <a:p>
            <a:r>
              <a:rPr lang="el-GR" altLang="el-GR" dirty="0" smtClean="0"/>
              <a:t>Η  λειτουργικότητά της εξασφαλίζεται από:</a:t>
            </a:r>
          </a:p>
          <a:p>
            <a:pPr lvl="1">
              <a:lnSpc>
                <a:spcPct val="90000"/>
              </a:lnSpc>
            </a:pPr>
            <a:r>
              <a:rPr lang="el-GR" altLang="el-GR" dirty="0" smtClean="0"/>
              <a:t> την κατασκευή της,</a:t>
            </a:r>
          </a:p>
          <a:p>
            <a:pPr lvl="1">
              <a:lnSpc>
                <a:spcPct val="90000"/>
              </a:lnSpc>
            </a:pPr>
            <a:r>
              <a:rPr lang="el-GR" altLang="el-GR" dirty="0" smtClean="0"/>
              <a:t> το έσω και έξω συνδεσμικό σύστημα, </a:t>
            </a:r>
          </a:p>
          <a:p>
            <a:pPr lvl="1">
              <a:lnSpc>
                <a:spcPct val="90000"/>
              </a:lnSpc>
            </a:pPr>
            <a:r>
              <a:rPr lang="el-GR" altLang="el-GR" dirty="0" smtClean="0"/>
              <a:t>τον αρθρικό θύλακα και</a:t>
            </a:r>
          </a:p>
          <a:p>
            <a:pPr lvl="1">
              <a:lnSpc>
                <a:spcPct val="90000"/>
              </a:lnSpc>
            </a:pPr>
            <a:r>
              <a:rPr lang="el-GR" altLang="el-GR" dirty="0" smtClean="0"/>
              <a:t>τους </a:t>
            </a:r>
            <a:r>
              <a:rPr lang="el-GR" altLang="el-GR" dirty="0" err="1" smtClean="0"/>
              <a:t>μεσόστεους</a:t>
            </a:r>
            <a:r>
              <a:rPr lang="el-GR" altLang="el-GR" dirty="0" smtClean="0"/>
              <a:t> συνδέσμους. </a:t>
            </a:r>
          </a:p>
          <a:p>
            <a:endParaRPr lang="el-GR" b="1"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xmlns="" val="319237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Κινητικότητα</a:t>
            </a:r>
            <a:endParaRPr lang="el-GR" sz="3600" dirty="0"/>
          </a:p>
        </p:txBody>
      </p:sp>
      <p:sp>
        <p:nvSpPr>
          <p:cNvPr id="3" name="2 - Θέση περιεχομένου"/>
          <p:cNvSpPr>
            <a:spLocks noGrp="1"/>
          </p:cNvSpPr>
          <p:nvPr>
            <p:ph idx="1"/>
          </p:nvPr>
        </p:nvSpPr>
        <p:spPr>
          <a:xfrm>
            <a:off x="251520" y="1268760"/>
            <a:ext cx="8568952" cy="5256584"/>
          </a:xfrm>
        </p:spPr>
        <p:txBody>
          <a:bodyPr>
            <a:noAutofit/>
          </a:bodyPr>
          <a:lstStyle/>
          <a:p>
            <a:r>
              <a:rPr lang="el-GR" dirty="0" smtClean="0"/>
              <a:t>Η κινητικότητα εξυπηρετείται:</a:t>
            </a:r>
          </a:p>
          <a:p>
            <a:pPr lvl="1"/>
            <a:r>
              <a:rPr lang="el-GR" dirty="0" smtClean="0"/>
              <a:t>Με τις στροφικές κινήσεις που γίνονται στις κεντρικότερες αρθρώσεις του κάτω άκρου.</a:t>
            </a:r>
          </a:p>
          <a:p>
            <a:pPr lvl="1"/>
            <a:r>
              <a:rPr lang="el-GR" dirty="0" smtClean="0"/>
              <a:t>Με την ελαστικότητα της δομής του άκρου ποδιού, ώστε να απορροφά τους κραδασμούς.</a:t>
            </a:r>
          </a:p>
          <a:p>
            <a:pPr lvl="1"/>
            <a:r>
              <a:rPr lang="el-GR" dirty="0" smtClean="0"/>
              <a:t>Με την δυνατότητα προσαρμογής  του  άκρου  ποδιού σε διαφορετικές επιφάνειες.</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xmlns="" val="376066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 </a:t>
            </a:r>
            <a:r>
              <a:rPr lang="el-GR" sz="3600" dirty="0" err="1" smtClean="0"/>
              <a:t>Ποδοκνημική</a:t>
            </a:r>
            <a:r>
              <a:rPr lang="el-GR" sz="3600" dirty="0" smtClean="0"/>
              <a:t> Άρθρωση</a:t>
            </a:r>
            <a:r>
              <a:rPr lang="en-US" sz="3600" dirty="0" smtClean="0"/>
              <a:t> </a:t>
            </a:r>
            <a:r>
              <a:rPr lang="el-GR" sz="3200" b="0" dirty="0" smtClean="0"/>
              <a:t>3</a:t>
            </a:r>
            <a:r>
              <a:rPr lang="en-US" sz="3200" b="0" dirty="0" smtClean="0"/>
              <a:t>/</a:t>
            </a:r>
            <a:r>
              <a:rPr lang="el-GR" sz="3200" b="0" dirty="0" smtClean="0"/>
              <a:t>3 </a:t>
            </a:r>
            <a:endParaRPr lang="el-GR" sz="3200" b="0" dirty="0"/>
          </a:p>
        </p:txBody>
      </p:sp>
      <p:sp>
        <p:nvSpPr>
          <p:cNvPr id="3" name="2 - Θέση περιεχομένου"/>
          <p:cNvSpPr>
            <a:spLocks noGrp="1"/>
          </p:cNvSpPr>
          <p:nvPr>
            <p:ph idx="1"/>
          </p:nvPr>
        </p:nvSpPr>
        <p:spPr>
          <a:xfrm>
            <a:off x="467544" y="1196752"/>
            <a:ext cx="3312368" cy="4608512"/>
          </a:xfrm>
        </p:spPr>
        <p:txBody>
          <a:bodyPr>
            <a:noAutofit/>
          </a:bodyPr>
          <a:lstStyle/>
          <a:p>
            <a:r>
              <a:rPr lang="el-GR" dirty="0" smtClean="0"/>
              <a:t> Η </a:t>
            </a:r>
            <a:r>
              <a:rPr lang="el-GR" dirty="0" err="1" smtClean="0"/>
              <a:t>ποδοκνημική</a:t>
            </a:r>
            <a:r>
              <a:rPr lang="el-GR" dirty="0" smtClean="0"/>
              <a:t> άρθρωση είναι η </a:t>
            </a:r>
            <a:r>
              <a:rPr lang="el-GR" b="1" dirty="0" err="1" smtClean="0"/>
              <a:t>αστραγαλοκνημική</a:t>
            </a:r>
            <a:r>
              <a:rPr lang="el-GR" dirty="0" smtClean="0"/>
              <a:t>. Συμπεριλαμβάνεται επίσης η </a:t>
            </a:r>
            <a:r>
              <a:rPr lang="el-GR" b="1" dirty="0" err="1" smtClean="0"/>
              <a:t>αστραγαλοπερονιαία</a:t>
            </a:r>
            <a:r>
              <a:rPr lang="el-GR" dirty="0" smtClean="0"/>
              <a:t>  άρθρωση και η  περιφερική </a:t>
            </a:r>
            <a:r>
              <a:rPr lang="el-GR" b="1" dirty="0" err="1" smtClean="0"/>
              <a:t>κνημοπερονιαία</a:t>
            </a:r>
            <a:r>
              <a:rPr lang="el-GR" dirty="0" smtClean="0"/>
              <a:t> άρθρωση. </a:t>
            </a:r>
          </a:p>
        </p:txBody>
      </p:sp>
      <p:sp>
        <p:nvSpPr>
          <p:cNvPr id="4" name="3 - Θέση αριθμού διαφάνειας"/>
          <p:cNvSpPr>
            <a:spLocks noGrp="1"/>
          </p:cNvSpPr>
          <p:nvPr>
            <p:ph type="sldNum" sz="quarter" idx="12"/>
          </p:nvPr>
        </p:nvSpPr>
        <p:spPr>
          <a:xfrm>
            <a:off x="6444208" y="6237312"/>
            <a:ext cx="2133600" cy="365125"/>
          </a:xfrm>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Ορθογώνιο 5"/>
          <p:cNvSpPr/>
          <p:nvPr/>
        </p:nvSpPr>
        <p:spPr>
          <a:xfrm>
            <a:off x="6012160" y="6165304"/>
            <a:ext cx="1398587" cy="276225"/>
          </a:xfrm>
          <a:prstGeom prst="rect">
            <a:avLst/>
          </a:prstGeom>
        </p:spPr>
        <p:txBody>
          <a:bodyPr wrap="none">
            <a:spAutoFit/>
          </a:bodyPr>
          <a:lstStyle/>
          <a:p>
            <a:pPr algn="ctr">
              <a:defRPr/>
            </a:pPr>
            <a:r>
              <a:rPr lang="en-US" sz="1200" dirty="0">
                <a:latin typeface="+mn-lt"/>
                <a:hlinkClick r:id="rId3"/>
              </a:rPr>
              <a:t>www.pt.ntu.edu.tw</a:t>
            </a:r>
            <a:endParaRPr lang="el-GR" sz="1200" dirty="0">
              <a:latin typeface="+mn-lt"/>
            </a:endParaRPr>
          </a:p>
        </p:txBody>
      </p:sp>
      <p:grpSp>
        <p:nvGrpSpPr>
          <p:cNvPr id="11" name="Ομάδα 17"/>
          <p:cNvGrpSpPr/>
          <p:nvPr/>
        </p:nvGrpSpPr>
        <p:grpSpPr>
          <a:xfrm>
            <a:off x="3995936" y="1124744"/>
            <a:ext cx="4752528" cy="4824536"/>
            <a:chOff x="4499992" y="1124744"/>
            <a:chExt cx="4392488" cy="4392488"/>
          </a:xfrm>
        </p:grpSpPr>
        <p:pic>
          <p:nvPicPr>
            <p:cNvPr id="5" name="Picture 4" descr="http://t3.gstatic.com/images?q=tbn:ANd9GcRE_OaCZiSCZkezU1XSa66XFOG0cjRW7WjOnX_TNcMw8WBfuVJ0"/>
            <p:cNvPicPr>
              <a:picLocks noChangeAspect="1" noChangeArrowheads="1"/>
            </p:cNvPicPr>
            <p:nvPr/>
          </p:nvPicPr>
          <p:blipFill>
            <a:blip r:embed="rId4" cstate="print"/>
            <a:srcRect b="15763"/>
            <a:stretch>
              <a:fillRect/>
            </a:stretch>
          </p:blipFill>
          <p:spPr bwMode="auto">
            <a:xfrm>
              <a:off x="4572000" y="1196752"/>
              <a:ext cx="4320480" cy="3600400"/>
            </a:xfrm>
            <a:prstGeom prst="rect">
              <a:avLst/>
            </a:prstGeom>
            <a:noFill/>
            <a:ln w="9525">
              <a:noFill/>
              <a:miter lim="800000"/>
              <a:headEnd/>
              <a:tailEnd/>
            </a:ln>
          </p:spPr>
        </p:pic>
        <p:sp>
          <p:nvSpPr>
            <p:cNvPr id="7" name="2 - Θέση περιεχομένου"/>
            <p:cNvSpPr txBox="1">
              <a:spLocks/>
            </p:cNvSpPr>
            <p:nvPr/>
          </p:nvSpPr>
          <p:spPr>
            <a:xfrm>
              <a:off x="6084168" y="1484784"/>
              <a:ext cx="1008112" cy="43204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κνήμη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940152" y="2492896"/>
              <a:ext cx="1224136" cy="504056"/>
            </a:xfrm>
            <a:prstGeom prst="rect">
              <a:avLst/>
            </a:prstGeom>
            <a:solidFill>
              <a:schemeClr val="accent6">
                <a:lumMod val="20000"/>
                <a:lumOff val="80000"/>
              </a:schemeClr>
            </a:solidFill>
            <a:ln>
              <a:no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1500" b="1" dirty="0" smtClean="0">
                  <a:latin typeface="+mn-lt"/>
                </a:rPr>
                <a:t>αστράγαλος</a:t>
              </a: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7956376" y="1340768"/>
              <a:ext cx="936104" cy="43204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περόνη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6084168" y="3717032"/>
              <a:ext cx="1368152" cy="288032"/>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πτέρνα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4572000" y="3573016"/>
              <a:ext cx="1224136" cy="1656184"/>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R="0" lvl="0"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b="1" dirty="0" err="1" smtClean="0">
                  <a:latin typeface="+mn-lt"/>
                </a:rPr>
                <a:t>Υπαστρα</a:t>
              </a:r>
              <a:r>
                <a:rPr lang="el-GR" b="1" dirty="0" smtClean="0">
                  <a:latin typeface="+mn-lt"/>
                </a:rPr>
                <a:t>-</a:t>
              </a:r>
              <a:r>
                <a:rPr lang="el-GR" b="1" dirty="0" err="1" smtClean="0">
                  <a:latin typeface="+mn-lt"/>
                </a:rPr>
                <a:t>γαλική</a:t>
              </a:r>
              <a:r>
                <a:rPr lang="el-GR" b="1" dirty="0" smtClean="0">
                  <a:latin typeface="+mn-lt"/>
                </a:rPr>
                <a:t> άρθρ.</a:t>
              </a:r>
              <a:endParaRPr kumimoji="0" lang="el-GR"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4572000" y="4797152"/>
              <a:ext cx="4248472" cy="648072"/>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5868144" y="4797152"/>
              <a:ext cx="1872208" cy="144016"/>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2 - Θέση περιεχομένου"/>
            <p:cNvSpPr txBox="1">
              <a:spLocks/>
            </p:cNvSpPr>
            <p:nvPr/>
          </p:nvSpPr>
          <p:spPr>
            <a:xfrm>
              <a:off x="7452320" y="4365104"/>
              <a:ext cx="360040" cy="504056"/>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4 - Θέση περιεχομένου"/>
            <p:cNvSpPr txBox="1">
              <a:spLocks/>
            </p:cNvSpPr>
            <p:nvPr/>
          </p:nvSpPr>
          <p:spPr>
            <a:xfrm>
              <a:off x="4499992" y="1124744"/>
              <a:ext cx="4392488" cy="4392488"/>
            </a:xfrm>
            <a:prstGeom prst="rect">
              <a:avLst/>
            </a:prstGeom>
            <a:noFill/>
            <a:ln w="57150" cap="flat" cmpd="sng" algn="ctr">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smtClean="0">
                  <a:ln>
                    <a:noFill/>
                  </a:ln>
                  <a:solidFill>
                    <a:schemeClr val="lt1"/>
                  </a:solidFill>
                  <a:effectLst/>
                  <a:uLnTx/>
                  <a:uFillTx/>
                  <a:latin typeface="+mn-lt"/>
                  <a:ea typeface="+mn-ea"/>
                  <a:cs typeface="+mn-cs"/>
                </a:rPr>
                <a:t>.</a:t>
              </a: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2 - Θέση περιεχομένου"/>
            <p:cNvSpPr txBox="1">
              <a:spLocks/>
            </p:cNvSpPr>
            <p:nvPr/>
          </p:nvSpPr>
          <p:spPr>
            <a:xfrm>
              <a:off x="7596335" y="3933056"/>
              <a:ext cx="1254571" cy="1512168"/>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a:bodyPr>
            <a:lstStyle/>
            <a:p>
              <a:pPr marR="0" lvl="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1500" b="1" dirty="0" err="1" smtClean="0">
                  <a:latin typeface="+mn-lt"/>
                </a:rPr>
                <a:t>κνημο</a:t>
              </a:r>
              <a:r>
                <a:rPr lang="el-GR" sz="1500" b="1" dirty="0" smtClean="0">
                  <a:latin typeface="+mn-lt"/>
                </a:rPr>
                <a:t> </a:t>
              </a:r>
              <a:r>
                <a:rPr lang="el-GR" sz="1500" b="1" dirty="0" err="1" smtClean="0">
                  <a:latin typeface="+mn-lt"/>
                </a:rPr>
                <a:t>περονιαία</a:t>
              </a:r>
              <a:r>
                <a:rPr lang="el-GR" sz="1500" b="1" dirty="0" smtClean="0">
                  <a:latin typeface="+mn-lt"/>
                </a:rPr>
                <a:t> άρθρωση</a:t>
              </a:r>
              <a:endParaRPr kumimoji="0" lang="el-GR" sz="1500" b="1" i="0"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xmlns="" val="388029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Άξονας Κίνησης</a:t>
            </a:r>
            <a:endParaRPr lang="el-GR" sz="3600" dirty="0"/>
          </a:p>
        </p:txBody>
      </p:sp>
      <p:sp>
        <p:nvSpPr>
          <p:cNvPr id="3" name="2 - Θέση περιεχομένου"/>
          <p:cNvSpPr>
            <a:spLocks noGrp="1"/>
          </p:cNvSpPr>
          <p:nvPr>
            <p:ph idx="1"/>
          </p:nvPr>
        </p:nvSpPr>
        <p:spPr>
          <a:xfrm>
            <a:off x="395536" y="4077072"/>
            <a:ext cx="8280920" cy="2232248"/>
          </a:xfrm>
        </p:spPr>
        <p:txBody>
          <a:bodyPr>
            <a:normAutofit/>
          </a:bodyPr>
          <a:lstStyle/>
          <a:p>
            <a:r>
              <a:rPr lang="el-GR" dirty="0" smtClean="0"/>
              <a:t>Στο </a:t>
            </a:r>
            <a:r>
              <a:rPr lang="el-GR" dirty="0" err="1" smtClean="0"/>
              <a:t>προσθιοπίσθιο</a:t>
            </a:r>
            <a:r>
              <a:rPr lang="el-GR" dirty="0" smtClean="0"/>
              <a:t> επίπεδο η συνολική τροχιά κίνησης της </a:t>
            </a:r>
            <a:r>
              <a:rPr lang="el-GR" dirty="0" err="1" smtClean="0"/>
              <a:t>ποδοκνημικής</a:t>
            </a:r>
            <a:r>
              <a:rPr lang="el-GR" dirty="0" smtClean="0"/>
              <a:t> άρθρωσης  είναι 45</a:t>
            </a:r>
            <a:r>
              <a:rPr lang="el-GR" baseline="30000" dirty="0" smtClean="0"/>
              <a:t>Ο</a:t>
            </a:r>
            <a:r>
              <a:rPr lang="el-GR" dirty="0" smtClean="0"/>
              <a:t> :</a:t>
            </a:r>
          </a:p>
          <a:p>
            <a:pPr lvl="1"/>
            <a:r>
              <a:rPr lang="el-GR" dirty="0" smtClean="0"/>
              <a:t>10</a:t>
            </a:r>
            <a:r>
              <a:rPr lang="el-GR" baseline="30000" dirty="0" smtClean="0"/>
              <a:t>Ο</a:t>
            </a:r>
            <a:r>
              <a:rPr lang="el-GR" dirty="0" smtClean="0"/>
              <a:t> – 20</a:t>
            </a:r>
            <a:r>
              <a:rPr lang="el-GR" baseline="30000" dirty="0" smtClean="0"/>
              <a:t>Ο</a:t>
            </a:r>
            <a:r>
              <a:rPr lang="el-GR" dirty="0" smtClean="0"/>
              <a:t> ραχιαία κάμψη.</a:t>
            </a:r>
          </a:p>
          <a:p>
            <a:pPr lvl="1"/>
            <a:r>
              <a:rPr lang="el-GR" dirty="0" smtClean="0"/>
              <a:t>35</a:t>
            </a:r>
            <a:r>
              <a:rPr lang="el-GR" baseline="30000" dirty="0" smtClean="0"/>
              <a:t>ο</a:t>
            </a:r>
            <a:r>
              <a:rPr lang="el-GR" dirty="0" smtClean="0"/>
              <a:t> - 25</a:t>
            </a:r>
            <a:r>
              <a:rPr lang="el-GR" baseline="30000" dirty="0" smtClean="0"/>
              <a:t>ο</a:t>
            </a:r>
            <a:r>
              <a:rPr lang="el-GR" dirty="0" smtClean="0"/>
              <a:t>  πελματιαία κάμψη. </a:t>
            </a:r>
          </a:p>
          <a:p>
            <a:pPr lvl="2">
              <a:buNone/>
            </a:pP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5" name="Picture 4" descr="σάρωση0003"/>
          <p:cNvPicPr>
            <a:picLocks noChangeAspect="1" noChangeArrowheads="1"/>
          </p:cNvPicPr>
          <p:nvPr/>
        </p:nvPicPr>
        <p:blipFill>
          <a:blip r:embed="rId2" cstate="print"/>
          <a:srcRect l="4939" t="9365" r="3687"/>
          <a:stretch>
            <a:fillRect/>
          </a:stretch>
        </p:blipFill>
        <p:spPr bwMode="auto">
          <a:xfrm>
            <a:off x="5868144" y="1186762"/>
            <a:ext cx="2952328" cy="2316643"/>
          </a:xfrm>
          <a:prstGeom prst="rect">
            <a:avLst/>
          </a:prstGeom>
          <a:noFill/>
          <a:ln w="9525">
            <a:solidFill>
              <a:schemeClr val="tx1"/>
            </a:solidFill>
            <a:miter lim="800000"/>
            <a:headEnd/>
            <a:tailEnd/>
          </a:ln>
        </p:spPr>
      </p:pic>
      <p:sp>
        <p:nvSpPr>
          <p:cNvPr id="7" name="2 - Θέση περιεχομένου"/>
          <p:cNvSpPr txBox="1">
            <a:spLocks/>
          </p:cNvSpPr>
          <p:nvPr/>
        </p:nvSpPr>
        <p:spPr>
          <a:xfrm>
            <a:off x="5796136" y="4725144"/>
            <a:ext cx="2952328" cy="1656184"/>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251520" y="1052736"/>
            <a:ext cx="5796136" cy="324036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Ό  </a:t>
            </a:r>
            <a:r>
              <a:rPr kumimoji="0" lang="el-GR" sz="2800" b="1" i="0" u="none" strike="noStrike" kern="1200" cap="none" spc="0" normalizeH="0" baseline="0" noProof="0" dirty="0" smtClean="0">
                <a:ln>
                  <a:noFill/>
                </a:ln>
                <a:solidFill>
                  <a:schemeClr val="tx1"/>
                </a:solidFill>
                <a:effectLst/>
                <a:uLnTx/>
                <a:uFillTx/>
                <a:latin typeface="+mn-lt"/>
                <a:ea typeface="+mn-ea"/>
                <a:cs typeface="+mn-cs"/>
              </a:rPr>
              <a:t>άξονας κίνησης </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της </a:t>
            </a:r>
            <a:r>
              <a:rPr kumimoji="0" lang="el-GR" sz="2800" b="0" i="0" u="none" strike="noStrike" kern="1200" cap="none" spc="0" normalizeH="0" baseline="0" noProof="0" dirty="0" err="1" smtClean="0">
                <a:ln>
                  <a:noFill/>
                </a:ln>
                <a:solidFill>
                  <a:schemeClr val="tx1"/>
                </a:solidFill>
                <a:effectLst/>
                <a:uLnTx/>
                <a:uFillTx/>
                <a:latin typeface="+mn-lt"/>
                <a:ea typeface="+mn-ea"/>
                <a:cs typeface="+mn-cs"/>
              </a:rPr>
              <a:t>ποδοκνημικής</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 άρθρωσης:</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Διασχίζει εγκάρσια  το έξω και έσω  σφυρό. </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Σχηματίζει με τον άξονα της                        </a:t>
            </a:r>
            <a:r>
              <a:rPr kumimoji="0" lang="el-GR" sz="2800" b="0" i="0" u="none" strike="noStrike" kern="1200" cap="none" spc="0" normalizeH="0" baseline="0" noProof="0" dirty="0" err="1" smtClean="0">
                <a:ln>
                  <a:noFill/>
                </a:ln>
                <a:solidFill>
                  <a:schemeClr val="tx1"/>
                </a:solidFill>
                <a:effectLst/>
                <a:uLnTx/>
                <a:uFillTx/>
                <a:latin typeface="+mn-lt"/>
                <a:ea typeface="+mn-ea"/>
                <a:cs typeface="+mn-cs"/>
              </a:rPr>
              <a:t>διάφυσης</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  της κνήμης γωνία  82</a:t>
            </a:r>
            <a:r>
              <a:rPr kumimoji="0" lang="el-GR" sz="2800" b="0" i="0" u="none" strike="noStrike" kern="1200" cap="none" spc="0" normalizeH="0" baseline="30000" noProof="0" dirty="0" smtClean="0">
                <a:ln>
                  <a:noFill/>
                </a:ln>
                <a:solidFill>
                  <a:schemeClr val="tx1"/>
                </a:solidFill>
                <a:effectLst/>
                <a:uLnTx/>
                <a:uFillTx/>
                <a:latin typeface="+mn-lt"/>
                <a:ea typeface="+mn-ea"/>
                <a:cs typeface="+mn-cs"/>
              </a:rPr>
              <a:t>Ο</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800" b="0" i="0" u="none" strike="noStrike" kern="1200" cap="none" spc="0" normalizeH="0" baseline="3000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Σχηματίζει  με το μετωπιαίο επίπεδο  γωνία 10</a:t>
            </a:r>
            <a:r>
              <a:rPr kumimoji="0" lang="el-GR" sz="2800" b="0" i="0" u="none" strike="noStrike" kern="1200" cap="none" spc="0" normalizeH="0" baseline="30000" noProof="0" dirty="0" smtClean="0">
                <a:ln>
                  <a:noFill/>
                </a:ln>
                <a:solidFill>
                  <a:schemeClr val="tx1"/>
                </a:solidFill>
                <a:effectLst/>
                <a:uLnTx/>
                <a:uFillTx/>
                <a:latin typeface="+mn-lt"/>
                <a:ea typeface="+mn-ea"/>
                <a:cs typeface="+mn-cs"/>
              </a:rPr>
              <a:t>Ο</a:t>
            </a:r>
            <a:r>
              <a:rPr kumimoji="0" lang="el-GR" sz="28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Πελματιαία κάμψη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4" descr="Feet Reference by Kibbitze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451" t="35842" r="81715" b="37355"/>
          <a:stretch>
            <a:fillRect/>
          </a:stretch>
        </p:blipFill>
        <p:spPr bwMode="auto">
          <a:xfrm>
            <a:off x="395536" y="1268760"/>
            <a:ext cx="4211960" cy="515714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Feet Reference by Kibbitzer"/>
          <p:cNvPicPr>
            <a:picLocks noChangeAspect="1" noChangeArrowheads="1"/>
          </p:cNvPicPr>
          <p:nvPr/>
        </p:nvPicPr>
        <p:blipFill>
          <a:blip r:embed="rId2" cstate="print">
            <a:extLst>
              <a:ext uri="{28A0092B-C50C-407E-A947-70E740481C1C}">
                <a14:useLocalDpi xmlns:a14="http://schemas.microsoft.com/office/drawing/2010/main" xmlns="" val="0"/>
              </a:ext>
            </a:extLst>
          </a:blip>
          <a:srcRect l="27859" t="6284" r="57274" b="64650"/>
          <a:stretch>
            <a:fillRect/>
          </a:stretch>
        </p:blipFill>
        <p:spPr bwMode="auto">
          <a:xfrm flipH="1">
            <a:off x="4860032" y="779949"/>
            <a:ext cx="3960440" cy="362851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11"/>
          <p:cNvSpPr/>
          <p:nvPr/>
        </p:nvSpPr>
        <p:spPr>
          <a:xfrm>
            <a:off x="5400092" y="5515146"/>
            <a:ext cx="2880320"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3"/>
              </a:rPr>
              <a:t>Feet </a:t>
            </a:r>
            <a:r>
              <a:rPr lang="en-US" sz="1200" dirty="0" smtClean="0">
                <a:latin typeface="+mn-lt"/>
                <a:hlinkClick r:id="rId3"/>
              </a:rPr>
              <a:t>Reference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rPr>
              <a:t> </a:t>
            </a:r>
            <a:r>
              <a:rPr lang="en-US" sz="1200" dirty="0" err="1" smtClean="0">
                <a:latin typeface="+mn-lt"/>
                <a:hlinkClick r:id="rId4"/>
              </a:rPr>
              <a:t>Kibbitzer</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5"/>
              </a:rPr>
              <a:t>CC BY-NC-ND 3.0</a:t>
            </a:r>
            <a:endParaRPr lang="en-US" sz="12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352928" cy="1008112"/>
          </a:xfrm>
        </p:spPr>
        <p:txBody>
          <a:bodyPr>
            <a:noAutofit/>
          </a:bodyPr>
          <a:lstStyle/>
          <a:p>
            <a:r>
              <a:rPr lang="el-GR" sz="3600" dirty="0" smtClean="0"/>
              <a:t>Αστράγαλος</a:t>
            </a:r>
            <a:endParaRPr lang="el-GR" sz="3200" b="0" dirty="0"/>
          </a:p>
        </p:txBody>
      </p:sp>
      <p:sp>
        <p:nvSpPr>
          <p:cNvPr id="3" name="2 - Θέση περιεχομένου"/>
          <p:cNvSpPr>
            <a:spLocks noGrp="1"/>
          </p:cNvSpPr>
          <p:nvPr>
            <p:ph idx="1"/>
          </p:nvPr>
        </p:nvSpPr>
        <p:spPr>
          <a:xfrm>
            <a:off x="323528" y="980728"/>
            <a:ext cx="8424936" cy="5112568"/>
          </a:xfrm>
        </p:spPr>
        <p:txBody>
          <a:bodyPr>
            <a:normAutofit lnSpcReduction="10000"/>
          </a:bodyPr>
          <a:lstStyle/>
          <a:p>
            <a:r>
              <a:rPr lang="el-GR" dirty="0" smtClean="0"/>
              <a:t>Ο αστράγαλος έχει τρεις αρθρικές                                  επιφάνειες.</a:t>
            </a:r>
          </a:p>
          <a:p>
            <a:r>
              <a:rPr lang="el-GR" dirty="0" smtClean="0"/>
              <a:t> Το πρόσθιο τμήμα της </a:t>
            </a:r>
            <a:r>
              <a:rPr lang="el-GR" dirty="0" err="1" smtClean="0"/>
              <a:t>τροχιλίας</a:t>
            </a:r>
            <a:r>
              <a:rPr lang="el-GR" dirty="0" smtClean="0"/>
              <a:t> του                             αστραγάλου είναι  5  έως 6</a:t>
            </a:r>
            <a:r>
              <a:rPr lang="en-US" dirty="0" smtClean="0"/>
              <a:t>mm</a:t>
            </a:r>
            <a:r>
              <a:rPr lang="el-GR" dirty="0" smtClean="0"/>
              <a:t>                                        φαρδύτερο   από το οπίσθιο.</a:t>
            </a:r>
          </a:p>
          <a:p>
            <a:r>
              <a:rPr lang="el-GR" dirty="0" smtClean="0"/>
              <a:t>Σχηματίζεται διάρθρωση μεταξύ του αστραγάλου και της  κνήμης.</a:t>
            </a:r>
          </a:p>
          <a:p>
            <a:r>
              <a:rPr lang="el-GR" dirty="0" smtClean="0"/>
              <a:t>Η ραχιαία και η πελματιαία κάμψη του ποδιού επιτρέπεται με την  κίνηση του  αστραγάλου.</a:t>
            </a:r>
          </a:p>
          <a:p>
            <a:r>
              <a:rPr lang="el-GR" dirty="0" smtClean="0"/>
              <a:t>Ο  αστράγαλος στρίβει ελάχιστα γύρω από  τον κατακόρυφο άξονα.</a:t>
            </a:r>
          </a:p>
          <a:p>
            <a:pPr lvl="1">
              <a:buNone/>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5" name="2 - Θέση περιεχομένου"/>
          <p:cNvSpPr txBox="1">
            <a:spLocks/>
          </p:cNvSpPr>
          <p:nvPr/>
        </p:nvSpPr>
        <p:spPr>
          <a:xfrm>
            <a:off x="5724128" y="1196752"/>
            <a:ext cx="2880320" cy="1656184"/>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4640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08720"/>
          </a:xfrm>
        </p:spPr>
        <p:txBody>
          <a:bodyPr>
            <a:normAutofit/>
          </a:bodyPr>
          <a:lstStyle/>
          <a:p>
            <a:r>
              <a:rPr lang="el-GR" sz="3600" dirty="0" err="1" smtClean="0"/>
              <a:t>Κνημοπερονιαία</a:t>
            </a:r>
            <a:r>
              <a:rPr lang="el-GR" sz="3600" dirty="0" smtClean="0"/>
              <a:t>  Άρθρωση</a:t>
            </a:r>
            <a:endParaRPr lang="el-GR" sz="3600" b="0" dirty="0"/>
          </a:p>
        </p:txBody>
      </p:sp>
      <p:sp>
        <p:nvSpPr>
          <p:cNvPr id="3" name="2 - Θέση περιεχομένου"/>
          <p:cNvSpPr>
            <a:spLocks noGrp="1"/>
          </p:cNvSpPr>
          <p:nvPr>
            <p:ph idx="1"/>
          </p:nvPr>
        </p:nvSpPr>
        <p:spPr>
          <a:xfrm>
            <a:off x="251520" y="908720"/>
            <a:ext cx="8892480" cy="504056"/>
          </a:xfrm>
        </p:spPr>
        <p:txBody>
          <a:bodyPr>
            <a:noAutofit/>
          </a:bodyPr>
          <a:lstStyle/>
          <a:p>
            <a:r>
              <a:rPr lang="el-GR" dirty="0" smtClean="0"/>
              <a:t>Η </a:t>
            </a:r>
            <a:r>
              <a:rPr lang="el-GR" dirty="0" err="1" smtClean="0"/>
              <a:t>κνημοπερονιαία</a:t>
            </a:r>
            <a:r>
              <a:rPr lang="el-GR" dirty="0" smtClean="0"/>
              <a:t> άρθρωση είναι  </a:t>
            </a:r>
            <a:r>
              <a:rPr lang="el-GR" dirty="0" err="1" smtClean="0"/>
              <a:t>συνδέσμωση</a:t>
            </a:r>
            <a:r>
              <a:rPr lang="el-GR" dirty="0" smtClean="0"/>
              <a:t>   μεταξύ κνήμης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9" name="8 - Έλλειψη"/>
          <p:cNvSpPr/>
          <p:nvPr/>
        </p:nvSpPr>
        <p:spPr>
          <a:xfrm>
            <a:off x="3923928" y="3140968"/>
            <a:ext cx="2088232" cy="432048"/>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b="1" dirty="0" smtClean="0">
              <a:solidFill>
                <a:prstClr val="black"/>
              </a:solidFill>
            </a:endParaRPr>
          </a:p>
        </p:txBody>
      </p:sp>
      <p:grpSp>
        <p:nvGrpSpPr>
          <p:cNvPr id="16" name="15 - Ομάδα"/>
          <p:cNvGrpSpPr/>
          <p:nvPr/>
        </p:nvGrpSpPr>
        <p:grpSpPr>
          <a:xfrm>
            <a:off x="323528" y="1700808"/>
            <a:ext cx="5508104" cy="4536504"/>
            <a:chOff x="323528" y="1700808"/>
            <a:chExt cx="5508104" cy="4536504"/>
          </a:xfrm>
        </p:grpSpPr>
        <p:pic>
          <p:nvPicPr>
            <p:cNvPr id="5" name="Picture 4" descr="File:Gray3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273" t="5556" r="56035" b="6944"/>
            <a:stretch>
              <a:fillRect/>
            </a:stretch>
          </p:blipFill>
          <p:spPr bwMode="auto">
            <a:xfrm>
              <a:off x="323528" y="1700808"/>
              <a:ext cx="2088232" cy="45365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File:Gray3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43409" t="41667" r="3051" b="11111"/>
            <a:stretch>
              <a:fillRect/>
            </a:stretch>
          </p:blipFill>
          <p:spPr bwMode="auto">
            <a:xfrm>
              <a:off x="2411760" y="3573016"/>
              <a:ext cx="3419872"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 Έλλειψη"/>
            <p:cNvSpPr/>
            <p:nvPr/>
          </p:nvSpPr>
          <p:spPr>
            <a:xfrm>
              <a:off x="2627784" y="5301208"/>
              <a:ext cx="1152128" cy="648072"/>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b="1" dirty="0" smtClean="0">
                <a:solidFill>
                  <a:prstClr val="black"/>
                </a:solidFill>
              </a:endParaRPr>
            </a:p>
          </p:txBody>
        </p:sp>
      </p:grpSp>
      <p:sp>
        <p:nvSpPr>
          <p:cNvPr id="11" name="10 - Έλλειψη"/>
          <p:cNvSpPr/>
          <p:nvPr/>
        </p:nvSpPr>
        <p:spPr>
          <a:xfrm>
            <a:off x="0" y="2996952"/>
            <a:ext cx="971600" cy="108012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b="1" dirty="0" smtClean="0">
              <a:solidFill>
                <a:prstClr val="black"/>
              </a:solidFill>
            </a:endParaRPr>
          </a:p>
        </p:txBody>
      </p:sp>
      <p:sp>
        <p:nvSpPr>
          <p:cNvPr id="12" name="2 - Θέση περιεχομένου"/>
          <p:cNvSpPr txBox="1">
            <a:spLocks/>
          </p:cNvSpPr>
          <p:nvPr/>
        </p:nvSpPr>
        <p:spPr>
          <a:xfrm>
            <a:off x="251520" y="1412776"/>
            <a:ext cx="2736304" cy="1512168"/>
          </a:xfrm>
          <a:prstGeom prst="rect">
            <a:avLst/>
          </a:prstGeom>
          <a:solidFill>
            <a:schemeClr val="bg1">
              <a:lumMod val="95000"/>
            </a:schemeClr>
          </a:solidFill>
          <a:ln>
            <a:solidFill>
              <a:schemeClr val="bg1">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Rectangle 7"/>
          <p:cNvSpPr/>
          <p:nvPr/>
        </p:nvSpPr>
        <p:spPr>
          <a:xfrm>
            <a:off x="1424334" y="6366533"/>
            <a:ext cx="35283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Gray355</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Pngbot"/>
              </a:rPr>
              <a:t>Pngbot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4" name="2 - Θέση περιεχομένου"/>
          <p:cNvSpPr txBox="1">
            <a:spLocks/>
          </p:cNvSpPr>
          <p:nvPr/>
        </p:nvSpPr>
        <p:spPr>
          <a:xfrm>
            <a:off x="2987824" y="1412776"/>
            <a:ext cx="6156176" cy="1872208"/>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pPr>
            <a:r>
              <a:rPr lang="el-GR" sz="2400" dirty="0" smtClean="0">
                <a:latin typeface="+mn-lt"/>
              </a:rPr>
              <a:t>     και περόνης.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Δέχεται, μεταφέρει, το 1/6</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της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δύναμης που ασκείται στο κάτω άκρο.</a:t>
            </a:r>
            <a:r>
              <a:rPr lang="el-GR" sz="2400" dirty="0" smtClean="0">
                <a:latin typeface="+mn-lt"/>
              </a:rPr>
              <a:t> </a:t>
            </a:r>
          </a:p>
          <a:p>
            <a:pPr marL="342900" lvl="0" indent="-342900" fontAlgn="auto">
              <a:lnSpc>
                <a:spcPct val="112000"/>
              </a:lnSpc>
              <a:spcBef>
                <a:spcPts val="1200"/>
              </a:spcBef>
              <a:spcAft>
                <a:spcPts val="0"/>
              </a:spcAft>
              <a:buFont typeface="Wingdings" panose="05000000000000000000" pitchFamily="2" charset="2"/>
              <a:buChar char="Ø"/>
            </a:pPr>
            <a:r>
              <a:rPr lang="el-GR" sz="2400" dirty="0" smtClean="0">
                <a:latin typeface="+mn-lt"/>
              </a:rPr>
              <a:t>Σε κάκωση ή ρήξη του πρόσθιου </a:t>
            </a:r>
            <a:r>
              <a:rPr lang="el-GR" sz="2400" dirty="0" err="1" smtClean="0">
                <a:latin typeface="+mn-lt"/>
              </a:rPr>
              <a:t>αστραγαλοπερονιαίου</a:t>
            </a:r>
            <a:r>
              <a:rPr lang="el-GR" sz="2400" dirty="0" smtClean="0">
                <a:latin typeface="+mn-lt"/>
              </a:rPr>
              <a:t> συνδέσμου συχνά</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5580112" y="3284984"/>
            <a:ext cx="3563888" cy="3096344"/>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defRPr/>
            </a:pPr>
            <a:r>
              <a:rPr lang="el-GR" sz="2400" dirty="0" smtClean="0"/>
              <a:t>    </a:t>
            </a:r>
            <a:r>
              <a:rPr lang="el-GR" sz="2400" dirty="0" smtClean="0">
                <a:latin typeface="+mn-lt"/>
              </a:rPr>
              <a:t>συμβαίνει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διαχωρισμός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της </a:t>
            </a:r>
            <a:r>
              <a:rPr lang="el-GR" sz="2400" dirty="0" err="1" smtClean="0">
                <a:latin typeface="+mn-lt"/>
              </a:rPr>
              <a:t>κνημοπερονιαίας</a:t>
            </a:r>
            <a:r>
              <a:rPr lang="el-GR" sz="2400" dirty="0" smtClean="0">
                <a:latin typeface="+mn-lt"/>
              </a:rPr>
              <a:t> αρθρικής </a:t>
            </a:r>
            <a:r>
              <a:rPr lang="el-GR" sz="2400" dirty="0" err="1" smtClean="0">
                <a:latin typeface="+mn-lt"/>
              </a:rPr>
              <a:t>γλήνης</a:t>
            </a:r>
            <a:r>
              <a:rPr lang="el-GR" sz="2400" dirty="0" smtClean="0">
                <a:latin typeface="+mn-lt"/>
              </a:rPr>
              <a:t>, με </a:t>
            </a:r>
            <a:r>
              <a:rPr lang="el-GR" sz="2400" dirty="0" smtClean="0">
                <a:solidFill>
                  <a:prstClr val="black"/>
                </a:solidFill>
                <a:latin typeface="+mn-lt"/>
              </a:rPr>
              <a:t>διάσπαση της κάτω </a:t>
            </a:r>
            <a:r>
              <a:rPr lang="el-GR" sz="2400" dirty="0" err="1" smtClean="0">
                <a:solidFill>
                  <a:prstClr val="black"/>
                </a:solidFill>
                <a:latin typeface="+mn-lt"/>
              </a:rPr>
              <a:t>κνημοπερονιαίας</a:t>
            </a:r>
            <a:r>
              <a:rPr lang="el-GR" sz="2400" dirty="0" smtClean="0">
                <a:solidFill>
                  <a:prstClr val="black"/>
                </a:solidFill>
                <a:latin typeface="+mn-lt"/>
              </a:rPr>
              <a:t> </a:t>
            </a:r>
            <a:r>
              <a:rPr lang="el-GR" sz="2400" dirty="0" err="1" smtClean="0">
                <a:solidFill>
                  <a:prstClr val="black"/>
                </a:solidFill>
                <a:latin typeface="+mn-lt"/>
              </a:rPr>
              <a:t>συνδέσμωσης</a:t>
            </a:r>
            <a:r>
              <a:rPr lang="el-GR" sz="2400" dirty="0" smtClean="0">
                <a:solidFill>
                  <a:prstClr val="black"/>
                </a:solidFill>
                <a:latin typeface="+mn-lt"/>
              </a:rPr>
              <a:t>  (Κάταγμα </a:t>
            </a:r>
            <a:r>
              <a:rPr lang="en-US" sz="2400" dirty="0" smtClean="0">
                <a:solidFill>
                  <a:prstClr val="black"/>
                </a:solidFill>
                <a:latin typeface="+mn-lt"/>
              </a:rPr>
              <a:t> Weber</a:t>
            </a:r>
            <a:r>
              <a:rPr lang="el-GR" sz="2400" dirty="0" smtClean="0">
                <a:solidFill>
                  <a:prstClr val="black"/>
                </a:solidFill>
                <a:latin typeface="+mn-lt"/>
              </a:rPr>
              <a:t>).</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19198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Ραχιαία</a:t>
            </a:r>
            <a:r>
              <a:rPr lang="en-US" sz="3600" dirty="0" smtClean="0"/>
              <a:t> </a:t>
            </a:r>
            <a:r>
              <a:rPr lang="el-GR" sz="3600" dirty="0" smtClean="0"/>
              <a:t>- Πελματιαία  Κάμψη</a:t>
            </a:r>
            <a:endParaRPr lang="el-GR" sz="3600" dirty="0"/>
          </a:p>
        </p:txBody>
      </p:sp>
      <p:sp>
        <p:nvSpPr>
          <p:cNvPr id="3" name="2 - Θέση περιεχομένου"/>
          <p:cNvSpPr>
            <a:spLocks noGrp="1"/>
          </p:cNvSpPr>
          <p:nvPr>
            <p:ph idx="1"/>
          </p:nvPr>
        </p:nvSpPr>
        <p:spPr>
          <a:xfrm>
            <a:off x="323528" y="1052736"/>
            <a:ext cx="8352928" cy="1800200"/>
          </a:xfrm>
        </p:spPr>
        <p:txBody>
          <a:bodyPr>
            <a:normAutofit/>
          </a:bodyPr>
          <a:lstStyle/>
          <a:p>
            <a:r>
              <a:rPr lang="el-GR" dirty="0" smtClean="0"/>
              <a:t>Κατά </a:t>
            </a:r>
            <a:r>
              <a:rPr lang="el-GR" b="1" dirty="0" smtClean="0"/>
              <a:t>την ραχιαία κάμψη </a:t>
            </a:r>
            <a:r>
              <a:rPr lang="el-GR" dirty="0" smtClean="0"/>
              <a:t> οι σύνδεσμοι που ενισχύουν την </a:t>
            </a:r>
            <a:r>
              <a:rPr lang="el-GR" dirty="0" err="1" smtClean="0"/>
              <a:t>κνημοπερονιαία</a:t>
            </a:r>
            <a:r>
              <a:rPr lang="el-GR" dirty="0" smtClean="0"/>
              <a:t>  αρθρική </a:t>
            </a:r>
            <a:r>
              <a:rPr lang="el-GR" dirty="0" err="1" smtClean="0"/>
              <a:t>γλήνη</a:t>
            </a:r>
            <a:r>
              <a:rPr lang="en-US" dirty="0" smtClean="0"/>
              <a:t> </a:t>
            </a:r>
            <a:r>
              <a:rPr lang="el-GR" dirty="0" smtClean="0"/>
              <a:t>διατείνονται έντονα και εξασφαλίζουν  </a:t>
            </a:r>
            <a:r>
              <a:rPr lang="el-GR" b="1" dirty="0" smtClean="0"/>
              <a:t>εξαιρετική οστική σταθερότητα </a:t>
            </a:r>
            <a:r>
              <a:rPr lang="el-GR" dirty="0" smtClean="0"/>
              <a:t>(π.χ. βαθύ κάθισμα).</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2 - Θέση περιεχομένου"/>
          <p:cNvSpPr txBox="1">
            <a:spLocks/>
          </p:cNvSpPr>
          <p:nvPr/>
        </p:nvSpPr>
        <p:spPr>
          <a:xfrm>
            <a:off x="251520" y="2852936"/>
            <a:ext cx="5328592" cy="3312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Κατά την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πελματιαία κάμψη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έρχεται σε επαφή με την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γλήνη</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το οπίσθιο στενό τμήμα της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τροχιλίας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του αστραγάλου, (π.χ. στήριξη στα δάχτυλα του ποδιού)  οπότε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δεν παρουσιάζεται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μεγάλος βαθμός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οστική</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ς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σταθερότητα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ς.</a:t>
            </a:r>
          </a:p>
        </p:txBody>
      </p:sp>
      <p:sp>
        <p:nvSpPr>
          <p:cNvPr id="6" name="2 - Θέση περιεχομένου"/>
          <p:cNvSpPr txBox="1">
            <a:spLocks/>
          </p:cNvSpPr>
          <p:nvPr/>
        </p:nvSpPr>
        <p:spPr>
          <a:xfrm>
            <a:off x="5724128" y="3356992"/>
            <a:ext cx="2880320" cy="1800200"/>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918865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1331640" y="0"/>
            <a:ext cx="7344816" cy="1025352"/>
          </a:xfrm>
        </p:spPr>
        <p:txBody>
          <a:bodyPr>
            <a:normAutofit/>
          </a:bodyPr>
          <a:lstStyle/>
          <a:p>
            <a:r>
              <a:rPr lang="el-GR" sz="3600" dirty="0" err="1" smtClean="0"/>
              <a:t>Ποδοκνημική</a:t>
            </a:r>
            <a:r>
              <a:rPr lang="el-GR" sz="3600" dirty="0" smtClean="0"/>
              <a:t> Άρθρωση </a:t>
            </a:r>
            <a:r>
              <a:rPr lang="el-GR" sz="3200" b="0" dirty="0" smtClean="0"/>
              <a:t>σχήμα </a:t>
            </a:r>
          </a:p>
        </p:txBody>
      </p:sp>
      <p:sp>
        <p:nvSpPr>
          <p:cNvPr id="4099" name="Θέση αριθμού διαφάνειας 1"/>
          <p:cNvSpPr>
            <a:spLocks noGrp="1"/>
          </p:cNvSpPr>
          <p:nvPr>
            <p:ph type="sldNum" sz="quarter" idx="12"/>
          </p:nvPr>
        </p:nvSpPr>
        <p:spPr>
          <a:noFill/>
          <a:ln>
            <a:miter lim="800000"/>
            <a:headEnd/>
            <a:tailEnd/>
          </a:ln>
        </p:spPr>
        <p:txBody>
          <a:bodyPr/>
          <a:lstStyle/>
          <a:p>
            <a:fld id="{1CA65432-39D0-4429-93D2-1ED81851A51F}" type="slidenum">
              <a:rPr lang="el-GR" smtClean="0"/>
              <a:pPr/>
              <a:t>27</a:t>
            </a:fld>
            <a:endParaRPr lang="el-GR" smtClean="0"/>
          </a:p>
        </p:txBody>
      </p:sp>
      <p:sp>
        <p:nvSpPr>
          <p:cNvPr id="6" name="2 - Θέση περιεχομένου"/>
          <p:cNvSpPr>
            <a:spLocks noGrp="1"/>
          </p:cNvSpPr>
          <p:nvPr>
            <p:ph idx="1"/>
          </p:nvPr>
        </p:nvSpPr>
        <p:spPr>
          <a:xfrm>
            <a:off x="5364088" y="1052736"/>
            <a:ext cx="2962672" cy="1512168"/>
          </a:xfrm>
          <a:solidFill>
            <a:schemeClr val="bg1">
              <a:lumMod val="95000"/>
            </a:schemeClr>
          </a:solidFill>
          <a:ln>
            <a:solidFill>
              <a:schemeClr val="bg1">
                <a:lumMod val="50000"/>
              </a:schemeClr>
            </a:solidFill>
          </a:ln>
        </p:spPr>
        <p:txBody>
          <a:bodyPr>
            <a:noAutofit/>
          </a:bodyPr>
          <a:lstStyle/>
          <a:p>
            <a:pPr>
              <a:buNone/>
            </a:pPr>
            <a:r>
              <a:rPr lang="el-GR" sz="2200" b="1" dirty="0" err="1" smtClean="0"/>
              <a:t>Αστραγαλοκνημική</a:t>
            </a:r>
            <a:endParaRPr lang="el-GR" sz="2200" b="1" dirty="0" smtClean="0"/>
          </a:p>
          <a:p>
            <a:pPr>
              <a:buNone/>
            </a:pPr>
            <a:r>
              <a:rPr lang="el-GR" sz="2200" b="1" dirty="0" err="1" smtClean="0"/>
              <a:t>Αστραγαλοπερονιαία</a:t>
            </a:r>
            <a:r>
              <a:rPr lang="el-GR" sz="2200" b="1" dirty="0" smtClean="0"/>
              <a:t> </a:t>
            </a:r>
          </a:p>
          <a:p>
            <a:pPr>
              <a:buNone/>
            </a:pPr>
            <a:r>
              <a:rPr lang="el-GR" sz="2200" b="1" dirty="0" err="1" smtClean="0"/>
              <a:t>Κνημοπερονιαία</a:t>
            </a:r>
            <a:r>
              <a:rPr lang="el-GR" sz="2200" b="1" dirty="0" smtClean="0"/>
              <a:t> </a:t>
            </a:r>
            <a:endParaRPr lang="el-GR" sz="2200" b="1" dirty="0"/>
          </a:p>
        </p:txBody>
      </p:sp>
      <p:sp>
        <p:nvSpPr>
          <p:cNvPr id="25" name="2 - Θέση περιεχομένου"/>
          <p:cNvSpPr txBox="1">
            <a:spLocks/>
          </p:cNvSpPr>
          <p:nvPr/>
        </p:nvSpPr>
        <p:spPr>
          <a:xfrm>
            <a:off x="4644008" y="2708920"/>
            <a:ext cx="4176464" cy="365699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1. </a:t>
            </a:r>
            <a:r>
              <a:rPr lang="el-GR" sz="2000" dirty="0" err="1" smtClean="0">
                <a:latin typeface="+mn-lt"/>
              </a:rPr>
              <a:t>Κ</a:t>
            </a:r>
            <a:r>
              <a:rPr kumimoji="0" lang="el-GR" sz="2000" b="0" i="0" u="none" strike="noStrike" kern="1200" cap="none" spc="0" normalizeH="0" baseline="0" noProof="0" dirty="0" err="1" smtClean="0">
                <a:ln>
                  <a:noFill/>
                </a:ln>
                <a:solidFill>
                  <a:schemeClr val="tx1"/>
                </a:solidFill>
                <a:effectLst/>
                <a:uLnTx/>
                <a:uFillTx/>
                <a:latin typeface="+mn-lt"/>
                <a:ea typeface="+mn-ea"/>
                <a:cs typeface="+mn-cs"/>
              </a:rPr>
              <a:t>νημοπερονιαία</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0" i="0" u="none" strike="noStrike" kern="1200" cap="none" spc="0" normalizeH="0" baseline="0" noProof="0" dirty="0" err="1" smtClean="0">
                <a:ln>
                  <a:noFill/>
                </a:ln>
                <a:solidFill>
                  <a:schemeClr val="tx1"/>
                </a:solidFill>
                <a:effectLst/>
                <a:uLnTx/>
                <a:uFillTx/>
                <a:latin typeface="+mn-lt"/>
                <a:ea typeface="+mn-ea"/>
                <a:cs typeface="+mn-cs"/>
              </a:rPr>
              <a:t>συνδέσμωση</a:t>
            </a: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2. Δελτοειδής σύνδεσμος</a:t>
            </a: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3. </a:t>
            </a:r>
            <a:r>
              <a:rPr lang="el-GR" sz="2000" dirty="0" err="1" smtClean="0">
                <a:latin typeface="+mn-lt"/>
              </a:rPr>
              <a:t>Αστραγαλοκνημικός</a:t>
            </a:r>
            <a:r>
              <a:rPr lang="el-GR" sz="2000" dirty="0" smtClean="0">
                <a:latin typeface="+mn-lt"/>
              </a:rPr>
              <a:t> σύνδεσμος</a:t>
            </a: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4. </a:t>
            </a:r>
            <a:r>
              <a:rPr lang="el-GR" sz="2000" dirty="0" err="1" smtClean="0">
                <a:latin typeface="+mn-lt"/>
              </a:rPr>
              <a:t>Αστραγαλοπτερνικός</a:t>
            </a:r>
            <a:r>
              <a:rPr lang="el-GR" sz="2000" dirty="0" smtClean="0">
                <a:latin typeface="+mn-lt"/>
              </a:rPr>
              <a:t> σύνδεσμος</a:t>
            </a: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5. Βραχύς και 6. μακρός </a:t>
            </a:r>
            <a:r>
              <a:rPr lang="el-GR" sz="2000" dirty="0" err="1" smtClean="0">
                <a:latin typeface="+mn-lt"/>
              </a:rPr>
              <a:t>περονιαίος</a:t>
            </a:r>
            <a:endParaRPr lang="el-GR" sz="20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7.  </a:t>
            </a:r>
            <a:r>
              <a:rPr lang="el-GR" sz="2000" dirty="0" err="1" smtClean="0">
                <a:latin typeface="+mn-lt"/>
              </a:rPr>
              <a:t>Απαγωγός</a:t>
            </a:r>
            <a:r>
              <a:rPr lang="el-GR" sz="2000" dirty="0" smtClean="0">
                <a:latin typeface="+mn-lt"/>
              </a:rPr>
              <a:t> μικρού δακτύλου</a:t>
            </a:r>
          </a:p>
          <a:p>
            <a:pPr marL="342900" marR="0" lvl="0" indent="-342900" algn="l" defTabSz="914400" rtl="0" eaLnBrk="1" fontAlgn="auto" latinLnBrk="0" hangingPunct="1">
              <a:lnSpc>
                <a:spcPct val="112000"/>
              </a:lnSpc>
              <a:spcBef>
                <a:spcPts val="1200"/>
              </a:spcBef>
              <a:spcAft>
                <a:spcPts val="0"/>
              </a:spcAft>
              <a:buClrTx/>
              <a:buSzTx/>
              <a:tabLst/>
              <a:defRPr/>
            </a:pPr>
            <a:r>
              <a:rPr lang="el-GR" sz="2000" dirty="0" smtClean="0">
                <a:latin typeface="+mn-lt"/>
              </a:rPr>
              <a:t>8.  Καμπτήρες και </a:t>
            </a:r>
            <a:r>
              <a:rPr lang="el-GR" sz="2000" dirty="0" err="1" smtClean="0">
                <a:latin typeface="+mn-lt"/>
              </a:rPr>
              <a:t>απαγωγοί</a:t>
            </a:r>
            <a:r>
              <a:rPr lang="el-GR" sz="2000" dirty="0" smtClean="0">
                <a:latin typeface="+mn-lt"/>
              </a:rPr>
              <a:t> μύες των  δακτύλων</a:t>
            </a:r>
          </a:p>
        </p:txBody>
      </p:sp>
      <p:sp>
        <p:nvSpPr>
          <p:cNvPr id="28" name="Rectangle 7"/>
          <p:cNvSpPr/>
          <p:nvPr/>
        </p:nvSpPr>
        <p:spPr>
          <a:xfrm>
            <a:off x="323528" y="6525344"/>
            <a:ext cx="35283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Gray357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Pngbot"/>
              </a:rPr>
              <a:t>Pngbot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grpSp>
        <p:nvGrpSpPr>
          <p:cNvPr id="33" name="32 - Ομάδα"/>
          <p:cNvGrpSpPr/>
          <p:nvPr/>
        </p:nvGrpSpPr>
        <p:grpSpPr>
          <a:xfrm>
            <a:off x="467544" y="980728"/>
            <a:ext cx="4176464" cy="5445224"/>
            <a:chOff x="323528" y="980728"/>
            <a:chExt cx="4176464" cy="5445224"/>
          </a:xfrm>
        </p:grpSpPr>
        <p:grpSp>
          <p:nvGrpSpPr>
            <p:cNvPr id="31" name="30 - Ομάδα"/>
            <p:cNvGrpSpPr/>
            <p:nvPr/>
          </p:nvGrpSpPr>
          <p:grpSpPr>
            <a:xfrm>
              <a:off x="467544" y="980728"/>
              <a:ext cx="4032448" cy="5445224"/>
              <a:chOff x="251520" y="1124744"/>
              <a:chExt cx="4032448" cy="5445224"/>
            </a:xfrm>
          </p:grpSpPr>
          <p:pic>
            <p:nvPicPr>
              <p:cNvPr id="4100" name="Picture 2" descr="File:Gray357.png"/>
              <p:cNvPicPr>
                <a:picLocks noChangeAspect="1" noChangeArrowheads="1"/>
              </p:cNvPicPr>
              <p:nvPr/>
            </p:nvPicPr>
            <p:blipFill>
              <a:blip r:embed="rId5" cstate="print"/>
              <a:srcRect l="30372" t="3816" r="27324"/>
              <a:stretch>
                <a:fillRect/>
              </a:stretch>
            </p:blipFill>
            <p:spPr bwMode="auto">
              <a:xfrm>
                <a:off x="683568" y="1124744"/>
                <a:ext cx="2808312" cy="5445224"/>
              </a:xfrm>
              <a:prstGeom prst="rect">
                <a:avLst/>
              </a:prstGeom>
              <a:noFill/>
              <a:ln w="9525">
                <a:noFill/>
                <a:miter lim="800000"/>
                <a:headEnd/>
                <a:tailEnd/>
              </a:ln>
            </p:spPr>
          </p:pic>
          <p:grpSp>
            <p:nvGrpSpPr>
              <p:cNvPr id="30" name="29 - Ομάδα"/>
              <p:cNvGrpSpPr/>
              <p:nvPr/>
            </p:nvGrpSpPr>
            <p:grpSpPr>
              <a:xfrm>
                <a:off x="251520" y="1628800"/>
                <a:ext cx="4032448" cy="4392488"/>
                <a:chOff x="251520" y="1628800"/>
                <a:chExt cx="4032448" cy="4392488"/>
              </a:xfrm>
            </p:grpSpPr>
            <p:sp>
              <p:nvSpPr>
                <p:cNvPr id="9" name="2 - Θέση περιεχομένου"/>
                <p:cNvSpPr txBox="1">
                  <a:spLocks/>
                </p:cNvSpPr>
                <p:nvPr/>
              </p:nvSpPr>
              <p:spPr>
                <a:xfrm>
                  <a:off x="3131840" y="1628800"/>
                  <a:ext cx="360040" cy="432048"/>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1.</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3131840" y="4221088"/>
                  <a:ext cx="432048" cy="432048"/>
                </a:xfrm>
                <a:prstGeom prst="rect">
                  <a:avLst/>
                </a:prstGeom>
                <a:solidFill>
                  <a:schemeClr val="bg1">
                    <a:lumMod val="95000"/>
                  </a:schemeClr>
                </a:solidFill>
                <a:ln>
                  <a:solidFill>
                    <a:schemeClr val="bg1">
                      <a:lumMod val="50000"/>
                    </a:schemeClr>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5</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3203848" y="4797152"/>
                  <a:ext cx="432048" cy="504056"/>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6</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3203848" y="5517232"/>
                  <a:ext cx="432048" cy="504056"/>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7</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3347864" y="3717032"/>
                  <a:ext cx="504056" cy="360040"/>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3, 4.</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251520" y="5229200"/>
                  <a:ext cx="576064" cy="576064"/>
                </a:xfrm>
                <a:prstGeom prst="rect">
                  <a:avLst/>
                </a:prstGeom>
                <a:solidFill>
                  <a:schemeClr val="bg1"/>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2 - Θέση περιεχομένου"/>
                <p:cNvSpPr txBox="1">
                  <a:spLocks/>
                </p:cNvSpPr>
                <p:nvPr/>
              </p:nvSpPr>
              <p:spPr>
                <a:xfrm>
                  <a:off x="251520" y="3573016"/>
                  <a:ext cx="504056" cy="1584176"/>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lang="el-GR" sz="2000" b="1"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8</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2 - Θέση περιεχομένου"/>
                <p:cNvSpPr txBox="1">
                  <a:spLocks/>
                </p:cNvSpPr>
                <p:nvPr/>
              </p:nvSpPr>
              <p:spPr>
                <a:xfrm>
                  <a:off x="251520" y="3140968"/>
                  <a:ext cx="432048" cy="360040"/>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2</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1" name="2 - Θέση περιεχομένου"/>
                <p:cNvSpPr txBox="1">
                  <a:spLocks/>
                </p:cNvSpPr>
                <p:nvPr/>
              </p:nvSpPr>
              <p:spPr>
                <a:xfrm>
                  <a:off x="1403648" y="2132856"/>
                  <a:ext cx="792088" cy="432048"/>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κνήμη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2 - Θέση περιεχομένου"/>
                <p:cNvSpPr txBox="1">
                  <a:spLocks/>
                </p:cNvSpPr>
                <p:nvPr/>
              </p:nvSpPr>
              <p:spPr>
                <a:xfrm>
                  <a:off x="2555776" y="2204864"/>
                  <a:ext cx="864096" cy="288032"/>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περόνη</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3" name="2 - Θέση περιεχομένου"/>
                <p:cNvSpPr txBox="1">
                  <a:spLocks/>
                </p:cNvSpPr>
                <p:nvPr/>
              </p:nvSpPr>
              <p:spPr>
                <a:xfrm>
                  <a:off x="1619672" y="4437112"/>
                  <a:ext cx="936104" cy="288032"/>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πέρνα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4" name="2 - Θέση περιεχομένου"/>
                <p:cNvSpPr txBox="1">
                  <a:spLocks/>
                </p:cNvSpPr>
                <p:nvPr/>
              </p:nvSpPr>
              <p:spPr>
                <a:xfrm>
                  <a:off x="1403648" y="3140968"/>
                  <a:ext cx="1224136" cy="288032"/>
                </a:xfrm>
                <a:prstGeom prst="rect">
                  <a:avLst/>
                </a:prstGeom>
                <a:solidFill>
                  <a:schemeClr val="bg1">
                    <a:lumMod val="95000"/>
                  </a:schemeClr>
                </a:solidFill>
                <a:ln>
                  <a:solidFill>
                    <a:schemeClr val="bg1">
                      <a:lumMod val="50000"/>
                    </a:schemeClr>
                  </a:solid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Αστράγαλος </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6" name="2 - Θέση περιεχομένου"/>
                <p:cNvSpPr txBox="1">
                  <a:spLocks/>
                </p:cNvSpPr>
                <p:nvPr/>
              </p:nvSpPr>
              <p:spPr>
                <a:xfrm>
                  <a:off x="2915816" y="3212976"/>
                  <a:ext cx="1368152" cy="432048"/>
                </a:xfrm>
                <a:prstGeom prst="rect">
                  <a:avLst/>
                </a:prstGeom>
                <a:solidFill>
                  <a:schemeClr val="bg1">
                    <a:lumMod val="95000"/>
                  </a:schemeClr>
                </a:solidFill>
                <a:ln>
                  <a:no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      Έσω</a:t>
                  </a:r>
                  <a:r>
                    <a:rPr lang="el-GR" sz="2000" b="1" dirty="0" smtClean="0">
                      <a:latin typeface="+mn-lt"/>
                    </a:rPr>
                    <a:t> </a:t>
                  </a:r>
                  <a:r>
                    <a:rPr kumimoji="0" lang="el-GR" sz="2000" b="1" i="0" u="none" strike="noStrike" kern="1200" cap="none" spc="0" normalizeH="0" noProof="0" dirty="0" smtClean="0">
                      <a:ln>
                        <a:noFill/>
                      </a:ln>
                      <a:solidFill>
                        <a:schemeClr val="tx1"/>
                      </a:solidFill>
                      <a:effectLst/>
                      <a:uLnTx/>
                      <a:uFillTx/>
                      <a:latin typeface="+mn-lt"/>
                      <a:ea typeface="+mn-ea"/>
                      <a:cs typeface="+mn-cs"/>
                    </a:rPr>
                    <a:t>σφυρό </a:t>
                  </a:r>
                </a:p>
              </p:txBody>
            </p:sp>
            <p:cxnSp>
              <p:nvCxnSpPr>
                <p:cNvPr id="29" name="28 - Ευθεία γραμμή σύνδεσης"/>
                <p:cNvCxnSpPr/>
                <p:nvPr/>
              </p:nvCxnSpPr>
              <p:spPr>
                <a:xfrm>
                  <a:off x="467544" y="4941168"/>
                  <a:ext cx="396552" cy="72008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2" name="2 - Θέση περιεχομένου"/>
            <p:cNvSpPr txBox="1">
              <a:spLocks/>
            </p:cNvSpPr>
            <p:nvPr/>
          </p:nvSpPr>
          <p:spPr>
            <a:xfrm>
              <a:off x="323528" y="2132856"/>
              <a:ext cx="1224136" cy="360040"/>
            </a:xfrm>
            <a:prstGeom prst="rect">
              <a:avLst/>
            </a:prstGeom>
            <a:solidFill>
              <a:schemeClr val="bg1">
                <a:lumMod val="95000"/>
              </a:schemeClr>
            </a:solidFill>
            <a:ln>
              <a:noFill/>
            </a:ln>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1400" b="1" baseline="0" dirty="0" smtClean="0">
                  <a:latin typeface="+mn-lt"/>
                </a:rPr>
                <a:t>      Έξω σφυρό</a:t>
              </a:r>
              <a:endParaRPr kumimoji="0" lang="el-GR" sz="1400" b="1" i="0" u="none" strike="noStrike" kern="120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Φυσιολογική Κίνηση</a:t>
            </a:r>
            <a:endParaRPr lang="el-GR" sz="3200" b="0" dirty="0"/>
          </a:p>
        </p:txBody>
      </p:sp>
      <p:sp>
        <p:nvSpPr>
          <p:cNvPr id="3" name="2 - Θέση περιεχομένου"/>
          <p:cNvSpPr>
            <a:spLocks noGrp="1"/>
          </p:cNvSpPr>
          <p:nvPr>
            <p:ph idx="1"/>
          </p:nvPr>
        </p:nvSpPr>
        <p:spPr>
          <a:xfrm>
            <a:off x="395536" y="3645024"/>
            <a:ext cx="8496944" cy="2664296"/>
          </a:xfrm>
        </p:spPr>
        <p:txBody>
          <a:bodyPr>
            <a:noAutofit/>
          </a:bodyPr>
          <a:lstStyle/>
          <a:p>
            <a:r>
              <a:rPr lang="el-GR" altLang="el-GR" dirty="0" smtClean="0"/>
              <a:t>Στην φυσιολογική </a:t>
            </a:r>
            <a:r>
              <a:rPr lang="el-GR" altLang="el-GR" dirty="0" err="1" smtClean="0"/>
              <a:t>ποδοκνημική</a:t>
            </a:r>
            <a:r>
              <a:rPr lang="el-GR" altLang="el-GR" dirty="0" smtClean="0"/>
              <a:t> άρθρωση, οι αρθρικές επιφάνειες απομακρύνονται στην αρχή της κίνησης, μετά ολισθαίνουν και  τελικά συμπιέζονται  στο όριο της τροχιάς της κίνησης.</a:t>
            </a:r>
          </a:p>
          <a:p>
            <a:r>
              <a:rPr lang="el-GR" altLang="el-GR" dirty="0" smtClean="0"/>
              <a:t>Στην επαναφορά, οι συμπιεσμένες επιφάνειες απομακρύνονται στην αρχή της κίνησης και στο τέλος συμπιέζονται πάλι . </a:t>
            </a:r>
          </a:p>
        </p:txBody>
      </p:sp>
      <p:pic>
        <p:nvPicPr>
          <p:cNvPr id="5" name="Picture 2" descr="http://sportalignment.com/img/heel.jpg"/>
          <p:cNvPicPr>
            <a:picLocks noChangeAspect="1" noChangeArrowheads="1"/>
          </p:cNvPicPr>
          <p:nvPr/>
        </p:nvPicPr>
        <p:blipFill>
          <a:blip r:embed="rId2" cstate="print"/>
          <a:srcRect l="35563" t="14112" b="3567"/>
          <a:stretch>
            <a:fillRect/>
          </a:stretch>
        </p:blipFill>
        <p:spPr bwMode="auto">
          <a:xfrm>
            <a:off x="2051720" y="1124744"/>
            <a:ext cx="6559947" cy="2520280"/>
          </a:xfrm>
          <a:prstGeom prst="rect">
            <a:avLst/>
          </a:prstGeom>
          <a:noFill/>
          <a:ln w="9525">
            <a:noFill/>
            <a:miter lim="800000"/>
            <a:headEnd/>
            <a:tailEnd/>
          </a:ln>
        </p:spPr>
      </p:pic>
      <p:sp>
        <p:nvSpPr>
          <p:cNvPr id="6" name="Ορθογώνιο 4"/>
          <p:cNvSpPr>
            <a:spLocks noChangeArrowheads="1"/>
          </p:cNvSpPr>
          <p:nvPr/>
        </p:nvSpPr>
        <p:spPr bwMode="auto">
          <a:xfrm>
            <a:off x="7308304" y="3019990"/>
            <a:ext cx="1835696" cy="276999"/>
          </a:xfrm>
          <a:prstGeom prst="rect">
            <a:avLst/>
          </a:prstGeom>
          <a:noFill/>
          <a:ln w="9525">
            <a:noFill/>
            <a:miter lim="800000"/>
            <a:headEnd/>
            <a:tailEnd/>
          </a:ln>
        </p:spPr>
        <p:txBody>
          <a:bodyPr wrap="square">
            <a:spAutoFit/>
          </a:bodyPr>
          <a:lstStyle/>
          <a:p>
            <a:pPr algn="ctr"/>
            <a:r>
              <a:rPr lang="en-US" sz="1200" dirty="0" smtClean="0">
                <a:latin typeface="+mn-lt"/>
                <a:hlinkClick r:id="rId3"/>
              </a:rPr>
              <a:t>sportalignment.com</a:t>
            </a:r>
            <a:endParaRPr lang="el-GR" sz="1200" dirty="0">
              <a:latin typeface="+mn-lt"/>
            </a:endParaRPr>
          </a:p>
        </p:txBody>
      </p:sp>
      <p:sp>
        <p:nvSpPr>
          <p:cNvPr id="7" name="2 - Θέση περιεχομένου"/>
          <p:cNvSpPr txBox="1">
            <a:spLocks/>
          </p:cNvSpPr>
          <p:nvPr/>
        </p:nvSpPr>
        <p:spPr>
          <a:xfrm>
            <a:off x="323528" y="1052736"/>
            <a:ext cx="3024336" cy="1584176"/>
          </a:xfrm>
          <a:prstGeom prst="rect">
            <a:avLst/>
          </a:prstGeom>
          <a:solidFill>
            <a:schemeClr val="bg1">
              <a:lumMod val="95000"/>
            </a:schemeClr>
          </a:solidFill>
          <a:ln>
            <a:solidFill>
              <a:schemeClr val="bg1">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3 - Θέση αριθμού διαφάνειας"/>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pPr>
                <a:defRPr/>
              </a:pPr>
              <a:t>28</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Γόνατο, Κνήμη, Άκρο Πόδι</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5" name="Picture 2" descr="File:Gray1240.png"/>
          <p:cNvPicPr>
            <a:picLocks noGrp="1" noChangeAspect="1" noChangeArrowheads="1"/>
          </p:cNvPicPr>
          <p:nvPr>
            <p:ph idx="1"/>
          </p:nvPr>
        </p:nvPicPr>
        <p:blipFill>
          <a:blip r:embed="rId2" cstate="print"/>
          <a:srcRect/>
          <a:stretch>
            <a:fillRect/>
          </a:stretch>
        </p:blipFill>
        <p:spPr bwMode="auto">
          <a:xfrm>
            <a:off x="2843808" y="980728"/>
            <a:ext cx="3341170" cy="5441645"/>
          </a:xfrm>
          <a:prstGeom prst="rect">
            <a:avLst/>
          </a:prstGeom>
          <a:noFill/>
          <a:ln w="9525">
            <a:noFill/>
            <a:miter lim="800000"/>
            <a:headEnd/>
            <a:tailEnd/>
          </a:ln>
        </p:spPr>
      </p:pic>
      <p:sp>
        <p:nvSpPr>
          <p:cNvPr id="9" name="2 - Θέση περιεχομένου"/>
          <p:cNvSpPr txBox="1">
            <a:spLocks/>
          </p:cNvSpPr>
          <p:nvPr/>
        </p:nvSpPr>
        <p:spPr>
          <a:xfrm>
            <a:off x="5436096" y="1196752"/>
            <a:ext cx="3240360" cy="504056"/>
          </a:xfrm>
          <a:prstGeom prst="rect">
            <a:avLst/>
          </a:prstGeom>
          <a:solidFill>
            <a:schemeClr val="bg1">
              <a:lumMod val="95000"/>
            </a:schemeClr>
          </a:solidFill>
          <a:ln>
            <a:noFill/>
          </a:ln>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Τετρακέφαλος</a:t>
            </a:r>
            <a:r>
              <a:rPr kumimoji="0" lang="el-GR" sz="2200" b="1" i="0" u="none" strike="noStrike" kern="1200" cap="none" spc="0" normalizeH="0" noProof="0" dirty="0" smtClean="0">
                <a:ln>
                  <a:noFill/>
                </a:ln>
                <a:solidFill>
                  <a:schemeClr val="tx1"/>
                </a:solidFill>
                <a:effectLst/>
                <a:uLnTx/>
                <a:uFillTx/>
                <a:latin typeface="+mn-lt"/>
                <a:ea typeface="+mn-ea"/>
                <a:cs typeface="+mn-cs"/>
              </a:rPr>
              <a:t> Μηριαίος</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1043608" y="3212976"/>
            <a:ext cx="2736304" cy="504056"/>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Μακρός</a:t>
            </a:r>
            <a:r>
              <a:rPr kumimoji="0" lang="el-GR" sz="2000" b="1" i="0" u="none" strike="noStrike" kern="1200" cap="none" spc="0" normalizeH="0" noProof="0" dirty="0" smtClean="0">
                <a:ln>
                  <a:noFill/>
                </a:ln>
                <a:solidFill>
                  <a:schemeClr val="tx1"/>
                </a:solidFill>
                <a:effectLst/>
                <a:uLnTx/>
                <a:uFillTx/>
                <a:latin typeface="+mn-lt"/>
                <a:ea typeface="+mn-ea"/>
                <a:cs typeface="+mn-cs"/>
              </a:rPr>
              <a:t> </a:t>
            </a:r>
            <a:r>
              <a:rPr lang="el-GR" sz="2000" b="1" dirty="0" smtClean="0">
                <a:latin typeface="+mn-lt"/>
              </a:rPr>
              <a:t>Π</a:t>
            </a:r>
            <a:r>
              <a:rPr kumimoji="0" lang="el-GR" sz="2000" b="1" i="0" u="none" strike="noStrike" kern="1200" cap="none" spc="0" normalizeH="0" noProof="0" dirty="0" err="1" smtClean="0">
                <a:ln>
                  <a:noFill/>
                </a:ln>
                <a:solidFill>
                  <a:schemeClr val="tx1"/>
                </a:solidFill>
                <a:effectLst/>
                <a:uLnTx/>
                <a:uFillTx/>
                <a:latin typeface="+mn-lt"/>
                <a:ea typeface="+mn-ea"/>
                <a:cs typeface="+mn-cs"/>
              </a:rPr>
              <a:t>ερονιαίος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25" name="24 - Ομάδα"/>
          <p:cNvGrpSpPr/>
          <p:nvPr/>
        </p:nvGrpSpPr>
        <p:grpSpPr>
          <a:xfrm>
            <a:off x="1403648" y="1412776"/>
            <a:ext cx="6984776" cy="4248472"/>
            <a:chOff x="1403648" y="1412776"/>
            <a:chExt cx="6984776" cy="4248472"/>
          </a:xfrm>
        </p:grpSpPr>
        <p:sp>
          <p:nvSpPr>
            <p:cNvPr id="7" name="2 - Θέση περιεχομένου"/>
            <p:cNvSpPr txBox="1">
              <a:spLocks/>
            </p:cNvSpPr>
            <p:nvPr/>
          </p:nvSpPr>
          <p:spPr>
            <a:xfrm>
              <a:off x="5436096" y="2492896"/>
              <a:ext cx="2952328" cy="504056"/>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          Κνημιαίο κύρτωμα </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004048" y="3429000"/>
              <a:ext cx="2458616" cy="648072"/>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  Πρόσθιος</a:t>
              </a:r>
              <a:r>
                <a:rPr kumimoji="0" lang="el-GR" sz="2000" b="1" i="0" u="none" strike="noStrike" kern="1200" cap="none" spc="0" normalizeH="0" noProof="0" dirty="0" smtClean="0">
                  <a:ln>
                    <a:noFill/>
                  </a:ln>
                  <a:solidFill>
                    <a:schemeClr val="tx1"/>
                  </a:solidFill>
                  <a:effectLst/>
                  <a:uLnTx/>
                  <a:uFillTx/>
                  <a:latin typeface="+mn-lt"/>
                  <a:ea typeface="+mn-ea"/>
                  <a:cs typeface="+mn-cs"/>
                </a:rPr>
                <a:t> κνημιαίος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1691680" y="2708920"/>
              <a:ext cx="2088232" cy="576064"/>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err="1" smtClean="0">
                  <a:latin typeface="+mn-lt"/>
                </a:rPr>
                <a:t>Γαστροκνήμιος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5508104" y="1916832"/>
              <a:ext cx="2088232" cy="504056"/>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dirty="0" smtClean="0">
                  <a:latin typeface="+mn-lt"/>
                </a:rPr>
                <a:t>   Ε</a:t>
              </a:r>
              <a:r>
                <a:rPr kumimoji="0" lang="el-GR" sz="2000" b="1" i="0" u="none" strike="noStrike" kern="1200" cap="none" spc="0" normalizeH="0" baseline="0" noProof="0" dirty="0" err="1" smtClean="0">
                  <a:ln>
                    <a:noFill/>
                  </a:ln>
                  <a:solidFill>
                    <a:schemeClr val="tx1"/>
                  </a:solidFill>
                  <a:effectLst/>
                  <a:uLnTx/>
                  <a:uFillTx/>
                  <a:latin typeface="+mn-lt"/>
                  <a:ea typeface="+mn-ea"/>
                  <a:cs typeface="+mn-cs"/>
                </a:rPr>
                <a:t>πιγονατίδα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1763688" y="5157192"/>
              <a:ext cx="1800200" cy="504056"/>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noProof="0" dirty="0" smtClean="0">
                  <a:latin typeface="+mn-lt"/>
                </a:rPr>
                <a:t>Έξω Σφυρό</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1403648" y="1484784"/>
              <a:ext cx="2880320" cy="792088"/>
            </a:xfrm>
            <a:prstGeom prst="rect">
              <a:avLst/>
            </a:prstGeom>
            <a:solidFill>
              <a:schemeClr val="bg1">
                <a:lumMod val="95000"/>
              </a:schemeClr>
            </a:solidFill>
            <a:ln>
              <a:no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b="1" noProof="0" dirty="0" smtClean="0">
                  <a:latin typeface="+mn-lt"/>
                </a:rPr>
                <a:t>Δικέφαλος Μηριαίος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1" i="0" u="none" strike="noStrike" kern="1200" cap="none" spc="0" normalizeH="0" baseline="0" dirty="0" smtClean="0">
                  <a:ln>
                    <a:noFill/>
                  </a:ln>
                  <a:solidFill>
                    <a:schemeClr val="tx1"/>
                  </a:solidFill>
                  <a:effectLst/>
                  <a:uLnTx/>
                  <a:uFillTx/>
                  <a:latin typeface="+mn-lt"/>
                  <a:ea typeface="+mn-ea"/>
                  <a:cs typeface="+mn-cs"/>
                </a:rPr>
                <a:t>Ιγνυακός βόθρος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16 - Ευθύγραμμο βέλος σύνδεσης"/>
            <p:cNvCxnSpPr/>
            <p:nvPr/>
          </p:nvCxnSpPr>
          <p:spPr>
            <a:xfrm>
              <a:off x="3347864" y="3068960"/>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flipV="1">
              <a:off x="3347864" y="2060848"/>
              <a:ext cx="10801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4148336" y="1853208"/>
              <a:ext cx="495672" cy="63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a:off x="3347864" y="342900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a:off x="3275856" y="5301208"/>
              <a:ext cx="50405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flipH="1">
              <a:off x="5220072" y="141277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flipH="1">
              <a:off x="4572000" y="364502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flipH="1" flipV="1">
              <a:off x="5364088" y="2060848"/>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flipH="1" flipV="1">
              <a:off x="5292080" y="2564904"/>
              <a:ext cx="64807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 name="Rectangle 6"/>
          <p:cNvSpPr/>
          <p:nvPr/>
        </p:nvSpPr>
        <p:spPr>
          <a:xfrm>
            <a:off x="539552" y="6093296"/>
            <a:ext cx="1985963" cy="461665"/>
          </a:xfrm>
          <a:prstGeom prst="rect">
            <a:avLst/>
          </a:prstGeom>
        </p:spPr>
        <p:txBody>
          <a:bodyPr>
            <a:spAutoFit/>
          </a:bodyPr>
          <a:lstStyle/>
          <a:p>
            <a:pPr algn="ctr">
              <a:defRPr/>
            </a:pPr>
            <a:r>
              <a:rPr lang="en-US" sz="1200" dirty="0" smtClean="0">
                <a:solidFill>
                  <a:prstClr val="black">
                    <a:lumMod val="65000"/>
                    <a:lumOff val="35000"/>
                  </a:prstClr>
                </a:solidFill>
                <a:latin typeface="+mn-lt"/>
                <a:cs typeface="Arial" charset="0"/>
              </a:rPr>
              <a:t>“</a:t>
            </a:r>
            <a:r>
              <a:rPr lang="en-US" sz="1200" dirty="0" smtClean="0">
                <a:latin typeface="+mn-lt"/>
                <a:hlinkClick r:id="rId3"/>
              </a:rPr>
              <a:t>Gray1240</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smtClean="0">
                <a:latin typeface="+mn-lt"/>
                <a:hlinkClick r:id="rId4" tooltip="User:Quibik"/>
              </a:rPr>
              <a:t>Quibik</a:t>
            </a:r>
            <a:r>
              <a:rPr lang="en-US" sz="1200" dirty="0" smtClean="0">
                <a:latin typeface="+mn-lt"/>
              </a:rPr>
              <a:t> </a:t>
            </a:r>
            <a:r>
              <a:rPr lang="el-GR" sz="1200" dirty="0" smtClean="0">
                <a:solidFill>
                  <a:prstClr val="black">
                    <a:lumMod val="65000"/>
                    <a:lumOff val="35000"/>
                  </a:prstClr>
                </a:solidFill>
                <a:latin typeface="+mn-lt"/>
                <a:cs typeface="Arial" charset="0"/>
              </a:rPr>
              <a:t>διαθέσιμο ως κοινό κτήμα</a:t>
            </a:r>
            <a:endParaRPr lang="el-GR" sz="1200" dirty="0">
              <a:solidFill>
                <a:prstClr val="black">
                  <a:lumMod val="65000"/>
                  <a:lumOff val="35000"/>
                </a:prstClr>
              </a:solidFill>
              <a:latin typeface="+mn-lt"/>
              <a:cs typeface="Arial" charset="0"/>
            </a:endParaRPr>
          </a:p>
        </p:txBody>
      </p:sp>
      <p:sp>
        <p:nvSpPr>
          <p:cNvPr id="26" name="2 - Θέση περιεχομένου"/>
          <p:cNvSpPr txBox="1">
            <a:spLocks/>
          </p:cNvSpPr>
          <p:nvPr/>
        </p:nvSpPr>
        <p:spPr>
          <a:xfrm>
            <a:off x="5724128" y="4797152"/>
            <a:ext cx="2844824" cy="1512168"/>
          </a:xfrm>
          <a:prstGeom prst="rect">
            <a:avLst/>
          </a:prstGeom>
          <a:solidFill>
            <a:schemeClr val="accent3">
              <a:lumMod val="20000"/>
              <a:lumOff val="80000"/>
            </a:schemeClr>
          </a:solidFill>
          <a:ln>
            <a:noFill/>
          </a:ln>
        </p:spPr>
        <p:txBody>
          <a:bodyPr vert="horz" lIns="91440" tIns="45720" rIns="91440" bIns="45720" rtlCol="0">
            <a:normAutofit fontScale="85000" lnSpcReduction="10000"/>
          </a:bodyPr>
          <a:lstStyle/>
          <a:p>
            <a:pPr marL="342900" lvl="0" indent="-342900" fontAlgn="auto">
              <a:lnSpc>
                <a:spcPct val="112000"/>
              </a:lnSpc>
              <a:spcBef>
                <a:spcPts val="1200"/>
              </a:spcBef>
              <a:spcAft>
                <a:spcPts val="0"/>
              </a:spcAft>
            </a:pPr>
            <a:r>
              <a:rPr kumimoji="0" lang="el-GR" sz="2400" b="0" i="1" u="none" strike="noStrike" kern="1200" cap="none" spc="0" normalizeH="0" baseline="0" noProof="0" dirty="0" smtClean="0">
                <a:ln>
                  <a:noFill/>
                </a:ln>
                <a:solidFill>
                  <a:schemeClr val="tx1"/>
                </a:solidFill>
                <a:effectLst/>
                <a:uLnTx/>
                <a:uFillTx/>
                <a:latin typeface="+mn-lt"/>
                <a:ea typeface="+mn-ea"/>
                <a:cs typeface="+mn-cs"/>
              </a:rPr>
              <a:t>     Σημείωση. Στα</a:t>
            </a:r>
            <a:r>
              <a:rPr kumimoji="0" lang="el-GR" sz="2400" b="0" i="1" u="none" strike="noStrike" kern="1200" cap="none" spc="0" normalizeH="0" noProof="0" dirty="0" smtClean="0">
                <a:ln>
                  <a:noFill/>
                </a:ln>
                <a:solidFill>
                  <a:schemeClr val="tx1"/>
                </a:solidFill>
                <a:effectLst/>
                <a:uLnTx/>
                <a:uFillTx/>
                <a:latin typeface="+mn-lt"/>
                <a:ea typeface="+mn-ea"/>
                <a:cs typeface="+mn-cs"/>
              </a:rPr>
              <a:t> κείμενα </a:t>
            </a:r>
            <a:r>
              <a:rPr kumimoji="0" lang="el-GR" sz="2400" b="0" i="1" u="none" strike="noStrike" kern="1200" cap="none" spc="0" normalizeH="0" baseline="0" noProof="0" dirty="0" smtClean="0">
                <a:ln>
                  <a:noFill/>
                </a:ln>
                <a:solidFill>
                  <a:schemeClr val="tx1"/>
                </a:solidFill>
                <a:effectLst/>
                <a:uLnTx/>
                <a:uFillTx/>
                <a:latin typeface="+mn-lt"/>
                <a:ea typeface="+mn-ea"/>
                <a:cs typeface="+mn-cs"/>
              </a:rPr>
              <a:t> παρακάτω</a:t>
            </a:r>
            <a:r>
              <a:rPr lang="el-GR" sz="2400" i="1" dirty="0" smtClean="0">
                <a:latin typeface="+mn-lt"/>
              </a:rPr>
              <a:t> αναφέρω</a:t>
            </a:r>
            <a:r>
              <a:rPr kumimoji="0" lang="el-GR" sz="2400" b="0" i="1"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1" u="none" strike="noStrike" kern="1200" cap="none" spc="0" normalizeH="0" noProof="0" dirty="0" smtClean="0">
                <a:ln>
                  <a:noFill/>
                </a:ln>
                <a:solidFill>
                  <a:schemeClr val="tx1"/>
                </a:solidFill>
                <a:effectLst/>
                <a:uLnTx/>
                <a:uFillTx/>
                <a:latin typeface="+mn-lt"/>
                <a:ea typeface="+mn-ea"/>
                <a:cs typeface="+mn-cs"/>
              </a:rPr>
              <a:t> τον </a:t>
            </a:r>
            <a:r>
              <a:rPr kumimoji="0" lang="el-GR" sz="2400" b="0" i="1" u="none" strike="noStrike" kern="1200" cap="none" spc="0" normalizeH="0" baseline="0" noProof="0" dirty="0" smtClean="0">
                <a:ln>
                  <a:noFill/>
                </a:ln>
                <a:solidFill>
                  <a:schemeClr val="tx1"/>
                </a:solidFill>
                <a:effectLst/>
                <a:uLnTx/>
                <a:uFillTx/>
                <a:latin typeface="+mn-lt"/>
                <a:ea typeface="+mn-ea"/>
                <a:cs typeface="+mn-cs"/>
              </a:rPr>
              <a:t>άκρο πόδα  απλά ως «πόδι».</a:t>
            </a:r>
            <a:endParaRPr kumimoji="0" lang="el-GR" sz="24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Παθολογική Κίνηση</a:t>
            </a:r>
            <a:endParaRPr lang="el-GR" sz="3600" dirty="0"/>
          </a:p>
        </p:txBody>
      </p:sp>
      <p:sp>
        <p:nvSpPr>
          <p:cNvPr id="3" name="2 - Θέση περιεχομένου"/>
          <p:cNvSpPr>
            <a:spLocks noGrp="1"/>
          </p:cNvSpPr>
          <p:nvPr>
            <p:ph idx="1"/>
          </p:nvPr>
        </p:nvSpPr>
        <p:spPr>
          <a:xfrm>
            <a:off x="457200" y="1052736"/>
            <a:ext cx="8219256" cy="5400600"/>
          </a:xfrm>
        </p:spPr>
        <p:txBody>
          <a:bodyPr>
            <a:noAutofit/>
          </a:bodyPr>
          <a:lstStyle/>
          <a:p>
            <a:r>
              <a:rPr lang="el-GR" altLang="el-GR" dirty="0" smtClean="0"/>
              <a:t>Η </a:t>
            </a:r>
            <a:r>
              <a:rPr lang="el-GR" altLang="el-GR" b="1" dirty="0" smtClean="0"/>
              <a:t>συμπίεση</a:t>
            </a:r>
            <a:r>
              <a:rPr lang="el-GR" altLang="el-GR" dirty="0" smtClean="0"/>
              <a:t> και  </a:t>
            </a:r>
            <a:r>
              <a:rPr lang="el-GR" altLang="el-GR" b="1" dirty="0" smtClean="0"/>
              <a:t>απομάκρυνση</a:t>
            </a:r>
            <a:r>
              <a:rPr lang="el-GR" altLang="el-GR" dirty="0" smtClean="0"/>
              <a:t> των αρθρικών επιφανειών του αστραγάλου και της κνήμης  στα όρια της κίνησης έχει καθοριστικό ρόλο στην </a:t>
            </a:r>
            <a:r>
              <a:rPr lang="el-GR" altLang="el-GR" b="1" dirty="0" smtClean="0"/>
              <a:t>λίπανση </a:t>
            </a:r>
            <a:r>
              <a:rPr lang="el-GR" altLang="el-GR" dirty="0" smtClean="0"/>
              <a:t>της άρθρωσης.</a:t>
            </a:r>
          </a:p>
          <a:p>
            <a:r>
              <a:rPr lang="el-GR" altLang="el-GR" dirty="0" smtClean="0"/>
              <a:t>Σε παθολογική κίνηση:</a:t>
            </a:r>
          </a:p>
          <a:p>
            <a:pPr lvl="1"/>
            <a:r>
              <a:rPr lang="el-GR" altLang="el-GR" dirty="0" smtClean="0"/>
              <a:t> η κατεύθυνση της μετατόπισης των σημείων της συμπίεσης δεν παρουσιάζει συγκεκριμένο πρότυπο.</a:t>
            </a:r>
          </a:p>
          <a:p>
            <a:pPr lvl="1"/>
            <a:r>
              <a:rPr lang="el-GR" altLang="el-GR" dirty="0" smtClean="0"/>
              <a:t> η συμπίεση γίνεται στην μέση θέση και όχι στο όριο της τροχιάς. </a:t>
            </a:r>
          </a:p>
          <a:p>
            <a:r>
              <a:rPr lang="el-GR" altLang="el-GR" dirty="0" smtClean="0"/>
              <a:t>Προβλήματα στην </a:t>
            </a:r>
            <a:r>
              <a:rPr lang="el-GR" altLang="el-GR" dirty="0" err="1" smtClean="0"/>
              <a:t>ποδοκνημική</a:t>
            </a:r>
            <a:r>
              <a:rPr lang="el-GR" altLang="el-GR" dirty="0" smtClean="0"/>
              <a:t> άρθρωση επηρεάζουν την τροχιά της κίνησης – κυρίως την ραχιαία κάμψη.</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Σφυρά</a:t>
            </a:r>
            <a:r>
              <a:rPr lang="el-GR" sz="3200" dirty="0" smtClean="0"/>
              <a:t>  </a:t>
            </a:r>
            <a:r>
              <a:rPr lang="el-GR" sz="3200" b="0" dirty="0" smtClean="0"/>
              <a:t>μετατόπιση</a:t>
            </a:r>
            <a:endParaRPr lang="el-GR" sz="3200" b="0" dirty="0"/>
          </a:p>
        </p:txBody>
      </p:sp>
      <p:sp>
        <p:nvSpPr>
          <p:cNvPr id="3" name="2 - Θέση περιεχομένου"/>
          <p:cNvSpPr>
            <a:spLocks noGrp="1"/>
          </p:cNvSpPr>
          <p:nvPr>
            <p:ph idx="1"/>
          </p:nvPr>
        </p:nvSpPr>
        <p:spPr>
          <a:xfrm>
            <a:off x="323528" y="1052736"/>
            <a:ext cx="5544616" cy="5472608"/>
          </a:xfrm>
        </p:spPr>
        <p:txBody>
          <a:bodyPr>
            <a:normAutofit/>
          </a:bodyPr>
          <a:lstStyle/>
          <a:p>
            <a:r>
              <a:rPr lang="el-GR" dirty="0" smtClean="0"/>
              <a:t> Κατά την κίνηση, η μετατόπιση του έξω σφυρού της  περόνης, είναι ευρύτερη από τη μετατόπιση του έσω σφυρού, της κνήμης.</a:t>
            </a:r>
          </a:p>
          <a:p>
            <a:r>
              <a:rPr lang="el-GR" dirty="0" smtClean="0"/>
              <a:t> Η κίνηση της περόνης είναι κίνηση σε πολλαπλές  κατευθύνσεις, με μικρή τροχιά, διαφορετική για κάθε άτομο  και σε διαφορετικές συνθήκες φόρτισης.                                                                                            </a:t>
            </a:r>
          </a:p>
          <a:p>
            <a:r>
              <a:rPr lang="el-GR" dirty="0" smtClean="0"/>
              <a:t>Η τροχιά της κίνησης εξαρτάται  από την ελαστικότητα  του </a:t>
            </a:r>
            <a:r>
              <a:rPr lang="el-GR" dirty="0" err="1" smtClean="0"/>
              <a:t>κνημοπερονιαίου</a:t>
            </a:r>
            <a:r>
              <a:rPr lang="el-GR" dirty="0" smtClean="0"/>
              <a:t> συνδέσμου. </a:t>
            </a:r>
          </a:p>
          <a:p>
            <a:endParaRPr lang="el-GR" dirty="0" smtClean="0"/>
          </a:p>
          <a:p>
            <a:pPr>
              <a:buNone/>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
        <p:nvSpPr>
          <p:cNvPr id="5" name="2 - Θέση περιεχομένου"/>
          <p:cNvSpPr txBox="1">
            <a:spLocks/>
          </p:cNvSpPr>
          <p:nvPr/>
        </p:nvSpPr>
        <p:spPr>
          <a:xfrm>
            <a:off x="5940152" y="1268760"/>
            <a:ext cx="2808312" cy="1872208"/>
          </a:xfrm>
          <a:prstGeom prst="rect">
            <a:avLst/>
          </a:prstGeom>
          <a:solidFill>
            <a:schemeClr val="bg1">
              <a:lumMod val="95000"/>
            </a:schemeClr>
          </a:solidFill>
          <a:ln>
            <a:solidFill>
              <a:schemeClr val="bg1">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Αστραγαλοκνημική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Κνημοπερονιαία</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940152" y="3429000"/>
            <a:ext cx="2880320" cy="180020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Αστραγαλοπτερνο</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200" b="1" dirty="0" smtClean="0">
                <a:latin typeface="+mn-lt"/>
              </a:rPr>
              <a:t>              σκαφοειδής</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847111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Φόρτιση</a:t>
            </a:r>
            <a:endParaRPr lang="el-GR" sz="3600" dirty="0"/>
          </a:p>
        </p:txBody>
      </p:sp>
      <p:sp>
        <p:nvSpPr>
          <p:cNvPr id="3" name="2 - Θέση περιεχομένου"/>
          <p:cNvSpPr>
            <a:spLocks noGrp="1"/>
          </p:cNvSpPr>
          <p:nvPr>
            <p:ph idx="1"/>
          </p:nvPr>
        </p:nvSpPr>
        <p:spPr>
          <a:xfrm>
            <a:off x="457200" y="1196752"/>
            <a:ext cx="8003232" cy="5040560"/>
          </a:xfrm>
        </p:spPr>
        <p:txBody>
          <a:bodyPr/>
          <a:lstStyle/>
          <a:p>
            <a:r>
              <a:rPr lang="el-GR" altLang="el-GR" dirty="0" smtClean="0"/>
              <a:t>Οι δυνάμεις που αναπτύσσονται στην </a:t>
            </a:r>
            <a:r>
              <a:rPr lang="el-GR" altLang="el-GR" dirty="0" err="1" smtClean="0"/>
              <a:t>ποδοκνημική</a:t>
            </a:r>
            <a:r>
              <a:rPr lang="el-GR" altLang="el-GR" dirty="0" smtClean="0"/>
              <a:t> άρθρωση κατά την βάδιση  είναι δυνατόν να είναι </a:t>
            </a:r>
            <a:r>
              <a:rPr lang="el-GR" altLang="el-GR" dirty="0" err="1" smtClean="0"/>
              <a:t>υπερπενταπλάσιες</a:t>
            </a:r>
            <a:r>
              <a:rPr lang="el-GR" altLang="el-GR" dirty="0" smtClean="0"/>
              <a:t> του βάρους του σώματος.</a:t>
            </a:r>
          </a:p>
          <a:p>
            <a:r>
              <a:rPr lang="el-GR" altLang="el-GR" dirty="0" smtClean="0"/>
              <a:t>Μικρές ανατομικές αποκλίσεις (μόλις 1 ή 2 </a:t>
            </a:r>
            <a:r>
              <a:rPr lang="en-US" altLang="el-GR" dirty="0" smtClean="0"/>
              <a:t>mm</a:t>
            </a:r>
            <a:r>
              <a:rPr lang="el-GR" altLang="el-GR" dirty="0" smtClean="0"/>
              <a:t>) στην </a:t>
            </a:r>
            <a:r>
              <a:rPr lang="el-GR" altLang="el-GR" dirty="0" err="1" smtClean="0"/>
              <a:t>αστραγαλο</a:t>
            </a:r>
            <a:r>
              <a:rPr lang="el-GR" altLang="el-GR" dirty="0" smtClean="0"/>
              <a:t>-</a:t>
            </a:r>
            <a:r>
              <a:rPr lang="el-GR" altLang="el-GR" dirty="0" err="1" smtClean="0"/>
              <a:t>κνημική</a:t>
            </a:r>
            <a:r>
              <a:rPr lang="el-GR" altLang="el-GR" dirty="0" smtClean="0"/>
              <a:t> και </a:t>
            </a:r>
            <a:r>
              <a:rPr lang="el-GR" altLang="el-GR" dirty="0" err="1" smtClean="0"/>
              <a:t>αστραγαλο</a:t>
            </a:r>
            <a:r>
              <a:rPr lang="el-GR" altLang="el-GR" dirty="0" smtClean="0"/>
              <a:t>-</a:t>
            </a:r>
            <a:r>
              <a:rPr lang="el-GR" altLang="el-GR" dirty="0" err="1" smtClean="0"/>
              <a:t>περονιαία</a:t>
            </a:r>
            <a:r>
              <a:rPr lang="el-GR" altLang="el-GR" dirty="0" smtClean="0"/>
              <a:t> αρθρώσεις μπορεί να έχουν σοβαρές συνέπειες στην διεύθυνση της φόρτισης στον αστράγαλο και επομένως πρόωρες εκφυλιστικές αλλαγές.</a:t>
            </a:r>
            <a:endParaRPr lang="en-US"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smtClean="0"/>
              <a:t>Υπαστραγαλική</a:t>
            </a:r>
            <a:r>
              <a:rPr lang="el-GR" sz="3600" dirty="0" smtClean="0"/>
              <a:t> Άρθρωση </a:t>
            </a:r>
            <a:r>
              <a:rPr lang="el-GR" sz="3200" b="0" dirty="0" smtClean="0"/>
              <a:t>1/</a:t>
            </a:r>
            <a:r>
              <a:rPr lang="en-US" sz="3200" b="0" dirty="0" smtClean="0"/>
              <a:t>4</a:t>
            </a:r>
            <a:endParaRPr lang="el-GR" sz="3200" b="0" dirty="0"/>
          </a:p>
        </p:txBody>
      </p:sp>
      <p:sp>
        <p:nvSpPr>
          <p:cNvPr id="3" name="2 - Θέση περιεχομένου"/>
          <p:cNvSpPr>
            <a:spLocks noGrp="1"/>
          </p:cNvSpPr>
          <p:nvPr>
            <p:ph idx="1"/>
          </p:nvPr>
        </p:nvSpPr>
        <p:spPr>
          <a:xfrm>
            <a:off x="395536" y="1124744"/>
            <a:ext cx="8229600" cy="5040560"/>
          </a:xfrm>
        </p:spPr>
        <p:txBody>
          <a:bodyPr/>
          <a:lstStyle/>
          <a:p>
            <a:r>
              <a:rPr lang="el-GR" dirty="0" smtClean="0"/>
              <a:t>Ο  αστράγαλος αρθρώνεται με την πτέρνα και το σκαφοειδές.</a:t>
            </a:r>
          </a:p>
          <a:p>
            <a:r>
              <a:rPr lang="el-GR" dirty="0" smtClean="0"/>
              <a:t>Σχηματίζονται δύο διαφορετικές αρθρώσεις:</a:t>
            </a:r>
          </a:p>
          <a:p>
            <a:pPr lvl="1"/>
            <a:r>
              <a:rPr lang="el-GR" dirty="0" smtClean="0"/>
              <a:t>Η </a:t>
            </a:r>
            <a:r>
              <a:rPr lang="el-GR" dirty="0" err="1" smtClean="0"/>
              <a:t>αστραγαλο</a:t>
            </a:r>
            <a:r>
              <a:rPr lang="el-GR" dirty="0" smtClean="0"/>
              <a:t>-</a:t>
            </a:r>
            <a:r>
              <a:rPr lang="el-GR" dirty="0" err="1" smtClean="0"/>
              <a:t>πτερνική</a:t>
            </a:r>
            <a:r>
              <a:rPr lang="el-GR" dirty="0" smtClean="0"/>
              <a:t>, οπίσθιο διαμέρισμα .</a:t>
            </a:r>
          </a:p>
          <a:p>
            <a:pPr lvl="1">
              <a:defRPr/>
            </a:pPr>
            <a:r>
              <a:rPr lang="el-GR" dirty="0" smtClean="0"/>
              <a:t>Η </a:t>
            </a:r>
            <a:r>
              <a:rPr lang="el-GR" dirty="0" err="1" smtClean="0"/>
              <a:t>αστραγολο</a:t>
            </a:r>
            <a:r>
              <a:rPr lang="el-GR" dirty="0" smtClean="0"/>
              <a:t>-</a:t>
            </a:r>
            <a:r>
              <a:rPr lang="el-GR" dirty="0" err="1" smtClean="0"/>
              <a:t>πτερνο</a:t>
            </a:r>
            <a:r>
              <a:rPr lang="el-GR" dirty="0" smtClean="0"/>
              <a:t>-σκαφοειδής, πρόσθιο διαμέρισμα.</a:t>
            </a:r>
          </a:p>
          <a:p>
            <a:pPr lvl="0">
              <a:defRPr/>
            </a:pPr>
            <a:r>
              <a:rPr lang="el-GR" dirty="0" smtClean="0"/>
              <a:t> Το σχήμα της πτέρνας είναι πολύπλοκο:</a:t>
            </a:r>
          </a:p>
          <a:p>
            <a:pPr lvl="1">
              <a:defRPr/>
            </a:pPr>
            <a:r>
              <a:rPr lang="el-GR" dirty="0" smtClean="0"/>
              <a:t>ευρύτερο εμπρός από ότι πίσω,</a:t>
            </a:r>
          </a:p>
          <a:p>
            <a:pPr lvl="1">
              <a:defRPr/>
            </a:pPr>
            <a:r>
              <a:rPr lang="el-GR" dirty="0" smtClean="0"/>
              <a:t>η έξω επιφάνεια προς την περόνη                         μεγαλύτερη από την έσω προς την                                 κνήμη.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5" name="2 - Θέση περιεχομένου"/>
          <p:cNvSpPr txBox="1">
            <a:spLocks/>
          </p:cNvSpPr>
          <p:nvPr/>
        </p:nvSpPr>
        <p:spPr>
          <a:xfrm>
            <a:off x="5796136" y="4005064"/>
            <a:ext cx="2736304" cy="1656184"/>
          </a:xfrm>
          <a:prstGeom prst="rect">
            <a:avLst/>
          </a:prstGeom>
          <a:solidFill>
            <a:schemeClr val="accent6">
              <a:lumMod val="20000"/>
              <a:lumOff val="80000"/>
            </a:schemeClr>
          </a:solidFill>
          <a:ln>
            <a:solidFill>
              <a:schemeClr val="bg1">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Αστραγαλοπτερνο</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200" b="1" dirty="0" smtClean="0">
                <a:latin typeface="+mn-lt"/>
              </a:rPr>
              <a:t>              σκαφοειδής</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20080"/>
          </a:xfrm>
        </p:spPr>
        <p:txBody>
          <a:bodyPr>
            <a:normAutofit/>
          </a:bodyPr>
          <a:lstStyle/>
          <a:p>
            <a:r>
              <a:rPr lang="el-GR" sz="3600" dirty="0" err="1"/>
              <a:t>Υπαστραγαλική</a:t>
            </a:r>
            <a:r>
              <a:rPr lang="el-GR" sz="3600" dirty="0"/>
              <a:t> Άρθρωση </a:t>
            </a:r>
            <a:r>
              <a:rPr lang="en-US" sz="3200" b="0" dirty="0" smtClean="0"/>
              <a:t>2</a:t>
            </a:r>
            <a:r>
              <a:rPr lang="el-GR" sz="3200" b="0" dirty="0" smtClean="0"/>
              <a:t>/</a:t>
            </a:r>
            <a:r>
              <a:rPr lang="en-US" sz="3200" b="0" dirty="0"/>
              <a:t>4</a:t>
            </a:r>
            <a:endParaRPr lang="el-GR" sz="3600" b="0" dirty="0"/>
          </a:p>
        </p:txBody>
      </p:sp>
      <p:sp>
        <p:nvSpPr>
          <p:cNvPr id="3" name="2 - Θέση περιεχομένου"/>
          <p:cNvSpPr>
            <a:spLocks noGrp="1"/>
          </p:cNvSpPr>
          <p:nvPr>
            <p:ph idx="1"/>
          </p:nvPr>
        </p:nvSpPr>
        <p:spPr>
          <a:xfrm>
            <a:off x="4283968" y="980728"/>
            <a:ext cx="4608512" cy="5256584"/>
          </a:xfrm>
        </p:spPr>
        <p:txBody>
          <a:bodyPr>
            <a:normAutofit fontScale="92500" lnSpcReduction="10000"/>
          </a:bodyPr>
          <a:lstStyle/>
          <a:p>
            <a:r>
              <a:rPr lang="el-GR" sz="2600" dirty="0" smtClean="0"/>
              <a:t>Η </a:t>
            </a:r>
            <a:r>
              <a:rPr lang="el-GR" sz="2600" dirty="0" err="1" smtClean="0"/>
              <a:t>υπαστραγαλική</a:t>
            </a:r>
            <a:r>
              <a:rPr lang="el-GR" sz="2600" dirty="0" smtClean="0"/>
              <a:t> άρθρωση είναι σύνθετη. </a:t>
            </a:r>
          </a:p>
          <a:p>
            <a:pPr>
              <a:defRPr/>
            </a:pPr>
            <a:r>
              <a:rPr lang="el-GR" sz="2600" dirty="0" smtClean="0"/>
              <a:t>Αναπτύσσει κινήσεις γύρω από ένα άξονα, με αρθρικές επιφάνειες σε τρία επίπεδα.</a:t>
            </a:r>
            <a:r>
              <a:rPr lang="el-GR" sz="2600" dirty="0" smtClean="0">
                <a:solidFill>
                  <a:prstClr val="black"/>
                </a:solidFill>
              </a:rPr>
              <a:t> </a:t>
            </a:r>
          </a:p>
          <a:p>
            <a:pPr>
              <a:defRPr/>
            </a:pPr>
            <a:r>
              <a:rPr lang="el-GR" sz="2600" dirty="0" smtClean="0">
                <a:solidFill>
                  <a:prstClr val="black"/>
                </a:solidFill>
              </a:rPr>
              <a:t>Κάθε κίνηση της </a:t>
            </a:r>
            <a:r>
              <a:rPr lang="el-GR" sz="2600" dirty="0" err="1" smtClean="0">
                <a:solidFill>
                  <a:prstClr val="black"/>
                </a:solidFill>
              </a:rPr>
              <a:t>υπαστραγαλικής</a:t>
            </a:r>
            <a:r>
              <a:rPr lang="el-GR" sz="2600" dirty="0" smtClean="0">
                <a:solidFill>
                  <a:prstClr val="black"/>
                </a:solidFill>
              </a:rPr>
              <a:t> άρθρωσης  με φόρτιση περιλαμβάνει: </a:t>
            </a:r>
          </a:p>
          <a:p>
            <a:pPr lvl="1">
              <a:defRPr/>
            </a:pPr>
            <a:r>
              <a:rPr lang="el-GR" sz="2600" dirty="0" smtClean="0">
                <a:solidFill>
                  <a:prstClr val="black"/>
                </a:solidFill>
              </a:rPr>
              <a:t>απαγωγή/προσαγωγή   </a:t>
            </a:r>
          </a:p>
          <a:p>
            <a:pPr lvl="1">
              <a:defRPr/>
            </a:pPr>
            <a:r>
              <a:rPr lang="el-GR" sz="2600" dirty="0" smtClean="0">
                <a:solidFill>
                  <a:prstClr val="black"/>
                </a:solidFill>
              </a:rPr>
              <a:t>ραχιαία/πελματιαία κάμψη (που προκαλεί κίνηση στην </a:t>
            </a:r>
            <a:r>
              <a:rPr lang="el-GR" sz="2600" dirty="0" err="1" smtClean="0">
                <a:solidFill>
                  <a:prstClr val="black"/>
                </a:solidFill>
              </a:rPr>
              <a:t>πτερνοσκαφοειδή</a:t>
            </a:r>
            <a:r>
              <a:rPr lang="el-GR" sz="2600" dirty="0" smtClean="0">
                <a:solidFill>
                  <a:prstClr val="black"/>
                </a:solidFill>
              </a:rPr>
              <a:t> άρθρωση)</a:t>
            </a:r>
            <a:endParaRPr lang="en-US" sz="2600" dirty="0" smtClean="0">
              <a:solidFill>
                <a:prstClr val="black"/>
              </a:solidFill>
            </a:endParaRPr>
          </a:p>
          <a:p>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Picture 10" descr="https://encrypted-tbn1.gstatic.com/images?q=tbn:ANd9GcQTil8LuZGwKrXGg0B36bDFZAnAtAldil9WaGqUCflbYM6KTOp1"/>
          <p:cNvPicPr>
            <a:picLocks noChangeAspect="1" noChangeArrowheads="1"/>
          </p:cNvPicPr>
          <p:nvPr/>
        </p:nvPicPr>
        <p:blipFill>
          <a:blip r:embed="rId2" cstate="print"/>
          <a:srcRect b="9496"/>
          <a:stretch>
            <a:fillRect/>
          </a:stretch>
        </p:blipFill>
        <p:spPr bwMode="auto">
          <a:xfrm>
            <a:off x="323528" y="1124744"/>
            <a:ext cx="3744416" cy="4642010"/>
          </a:xfrm>
          <a:prstGeom prst="rect">
            <a:avLst/>
          </a:prstGeom>
          <a:noFill/>
          <a:ln w="9525">
            <a:solidFill>
              <a:srgbClr val="002060"/>
            </a:solidFill>
            <a:miter lim="800000"/>
            <a:headEnd/>
            <a:tailEnd/>
          </a:ln>
        </p:spPr>
      </p:pic>
      <p:pic>
        <p:nvPicPr>
          <p:cNvPr id="7" name="Picture 10" descr="https://encrypted-tbn1.gstatic.com/images?q=tbn:ANd9GcQTil8LuZGwKrXGg0B36bDFZAnAtAldil9WaGqUCflbYM6KTOp1"/>
          <p:cNvPicPr>
            <a:picLocks noChangeAspect="1" noChangeArrowheads="1"/>
          </p:cNvPicPr>
          <p:nvPr/>
        </p:nvPicPr>
        <p:blipFill>
          <a:blip r:embed="rId2" cstate="print"/>
          <a:srcRect l="28640" t="91747" r="29153"/>
          <a:stretch>
            <a:fillRect/>
          </a:stretch>
        </p:blipFill>
        <p:spPr bwMode="auto">
          <a:xfrm>
            <a:off x="2267744" y="3789040"/>
            <a:ext cx="1512168" cy="288032"/>
          </a:xfrm>
          <a:prstGeom prst="rect">
            <a:avLst/>
          </a:prstGeom>
          <a:noFill/>
          <a:ln w="9525">
            <a:noFill/>
            <a:miter lim="800000"/>
            <a:headEnd/>
            <a:tailEnd/>
          </a:ln>
        </p:spPr>
      </p:pic>
      <p:sp>
        <p:nvSpPr>
          <p:cNvPr id="8" name="Ορθογώνιο 7"/>
          <p:cNvSpPr/>
          <p:nvPr/>
        </p:nvSpPr>
        <p:spPr>
          <a:xfrm>
            <a:off x="467544" y="6093296"/>
            <a:ext cx="3485058" cy="276999"/>
          </a:xfrm>
          <a:prstGeom prst="rect">
            <a:avLst/>
          </a:prstGeom>
        </p:spPr>
        <p:txBody>
          <a:bodyPr wrap="square">
            <a:spAutoFit/>
          </a:bodyPr>
          <a:lstStyle/>
          <a:p>
            <a:pPr algn="ctr"/>
            <a:r>
              <a:rPr lang="en-US" sz="1200" dirty="0" smtClean="0">
                <a:latin typeface="+mn-lt"/>
                <a:hlinkClick r:id="rId3"/>
              </a:rPr>
              <a:t>pt.ntu.edu.tw</a:t>
            </a:r>
            <a:endParaRPr lang="el-GR" sz="1200" dirty="0">
              <a:latin typeface="+mn-lt"/>
            </a:endParaRPr>
          </a:p>
        </p:txBody>
      </p:sp>
    </p:spTree>
    <p:extLst>
      <p:ext uri="{BB962C8B-B14F-4D97-AF65-F5344CB8AC3E}">
        <p14:creationId xmlns:p14="http://schemas.microsoft.com/office/powerpoint/2010/main" xmlns="" val="2866828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a:t>Υπαστραγαλική</a:t>
            </a:r>
            <a:r>
              <a:rPr lang="el-GR" sz="3600" dirty="0"/>
              <a:t> Άρθρωση </a:t>
            </a:r>
            <a:r>
              <a:rPr lang="en-US" sz="3200" b="0" dirty="0" smtClean="0"/>
              <a:t>3</a:t>
            </a:r>
            <a:r>
              <a:rPr lang="el-GR" sz="3200" b="0" dirty="0" smtClean="0"/>
              <a:t>/</a:t>
            </a:r>
            <a:r>
              <a:rPr lang="en-US" sz="3200" b="0" dirty="0"/>
              <a:t>4</a:t>
            </a:r>
            <a:endParaRPr lang="el-GR" sz="3600" b="0" dirty="0"/>
          </a:p>
        </p:txBody>
      </p:sp>
      <p:sp>
        <p:nvSpPr>
          <p:cNvPr id="3" name="2 - Θέση περιεχομένου"/>
          <p:cNvSpPr>
            <a:spLocks noGrp="1"/>
          </p:cNvSpPr>
          <p:nvPr>
            <p:ph idx="1"/>
          </p:nvPr>
        </p:nvSpPr>
        <p:spPr>
          <a:xfrm>
            <a:off x="457200" y="980728"/>
            <a:ext cx="8291264" cy="5400600"/>
          </a:xfrm>
        </p:spPr>
        <p:txBody>
          <a:bodyPr>
            <a:normAutofit lnSpcReduction="10000"/>
          </a:bodyPr>
          <a:lstStyle/>
          <a:p>
            <a:r>
              <a:rPr lang="el-GR" dirty="0" smtClean="0"/>
              <a:t>Η κίνηση στην </a:t>
            </a:r>
            <a:r>
              <a:rPr lang="el-GR" dirty="0" err="1" smtClean="0"/>
              <a:t>υπαστραγαλική</a:t>
            </a:r>
            <a:r>
              <a:rPr lang="el-GR" dirty="0" smtClean="0"/>
              <a:t> άρθρωση                      εντοπίζεται μεταξύ του αστραγάλου και                                      της πτέρνας.</a:t>
            </a:r>
          </a:p>
          <a:p>
            <a:r>
              <a:rPr lang="el-GR" dirty="0" smtClean="0"/>
              <a:t>Ο αστράγαλος και η  </a:t>
            </a:r>
            <a:r>
              <a:rPr lang="el-GR" dirty="0" err="1" smtClean="0"/>
              <a:t>υπαστραγαλική</a:t>
            </a:r>
            <a:r>
              <a:rPr lang="el-GR" dirty="0" smtClean="0"/>
              <a:t>                               άρθρωση συμπεριφέρονται ως μονάδα. </a:t>
            </a:r>
          </a:p>
          <a:p>
            <a:r>
              <a:rPr lang="el-GR" dirty="0" smtClean="0"/>
              <a:t>Η  άρθρωση έχει  δυνατότητα για 20</a:t>
            </a:r>
            <a:r>
              <a:rPr lang="el-GR" baseline="30000" dirty="0" smtClean="0"/>
              <a:t>Ο </a:t>
            </a:r>
            <a:r>
              <a:rPr lang="el-GR" dirty="0" smtClean="0"/>
              <a:t>ανάσπαση έσω χείλους  και  5</a:t>
            </a:r>
            <a:r>
              <a:rPr lang="el-GR" baseline="30000" dirty="0" smtClean="0"/>
              <a:t>Ο</a:t>
            </a:r>
            <a:r>
              <a:rPr lang="el-GR" dirty="0" smtClean="0"/>
              <a:t> ανάσπαση  έξω χείλους.</a:t>
            </a:r>
          </a:p>
          <a:p>
            <a:r>
              <a:rPr lang="el-GR" dirty="0" smtClean="0"/>
              <a:t>Κατά την βάδιση, στην περίοδο στήριξης,  η τροχιά είναι μόνο 6</a:t>
            </a:r>
            <a:r>
              <a:rPr lang="el-GR" baseline="30000" dirty="0" smtClean="0"/>
              <a:t>Ο</a:t>
            </a:r>
            <a:r>
              <a:rPr lang="el-GR" dirty="0" smtClean="0"/>
              <a:t>  (αναφέρεται ως λειτουργική τροχιά κίνησης). </a:t>
            </a:r>
          </a:p>
          <a:p>
            <a:r>
              <a:rPr lang="el-GR" b="1" dirty="0" smtClean="0"/>
              <a:t>Οι μύες της </a:t>
            </a:r>
            <a:r>
              <a:rPr lang="el-GR" b="1" dirty="0" err="1" smtClean="0"/>
              <a:t>γαστροκνημίας</a:t>
            </a:r>
            <a:r>
              <a:rPr lang="el-GR" b="1" dirty="0" smtClean="0"/>
              <a:t> και του ποδιού σταθεροποιούν ενεργητικά την </a:t>
            </a:r>
            <a:r>
              <a:rPr lang="el-GR" b="1" dirty="0" err="1" smtClean="0"/>
              <a:t>υπαστραγαλική</a:t>
            </a:r>
            <a:r>
              <a:rPr lang="el-GR" b="1" dirty="0" smtClean="0"/>
              <a:t> άρθρωση ελέγχοντας την περιορισμένη τροχιά κίνησης της πτέρνας</a:t>
            </a:r>
            <a:r>
              <a:rPr lang="el-GR" dirty="0" smtClean="0"/>
              <a:t>.</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
        <p:nvSpPr>
          <p:cNvPr id="6" name="2 - Θέση περιεχομένου"/>
          <p:cNvSpPr txBox="1">
            <a:spLocks/>
          </p:cNvSpPr>
          <p:nvPr/>
        </p:nvSpPr>
        <p:spPr>
          <a:xfrm>
            <a:off x="6084168" y="1124744"/>
            <a:ext cx="2808312" cy="1656184"/>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Αστραγαλοπτερνο</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200" b="1" dirty="0" smtClean="0">
                <a:latin typeface="+mn-lt"/>
              </a:rPr>
              <a:t>              σκαφοειδής</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Κάτω άκρο</a:t>
            </a:r>
            <a:endParaRPr lang="el-GR" dirty="0"/>
          </a:p>
        </p:txBody>
      </p:sp>
      <p:sp>
        <p:nvSpPr>
          <p:cNvPr id="4" name="3 - Θέση αριθμού διαφάνειας"/>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pic>
        <p:nvPicPr>
          <p:cNvPr id="5" name="Picture 2" descr="https://upload.wikimedia.org/wikipedia/commons/9/9d/Gray832.png"/>
          <p:cNvPicPr>
            <a:picLocks noGrp="1" noChangeAspect="1" noChangeArrowheads="1"/>
          </p:cNvPicPr>
          <p:nvPr>
            <p:ph idx="1"/>
          </p:nvPr>
        </p:nvPicPr>
        <p:blipFill>
          <a:blip r:embed="rId3" cstate="print"/>
          <a:srcRect/>
          <a:stretch>
            <a:fillRect/>
          </a:stretch>
        </p:blipFill>
        <p:spPr bwMode="auto">
          <a:xfrm>
            <a:off x="5004048" y="1096589"/>
            <a:ext cx="1800200" cy="5233140"/>
          </a:xfrm>
          <a:prstGeom prst="rect">
            <a:avLst/>
          </a:prstGeom>
          <a:noFill/>
        </p:spPr>
      </p:pic>
      <p:pic>
        <p:nvPicPr>
          <p:cNvPr id="6" name="Picture 8" descr="https://upload.wikimedia.org/wikipedia/commons/d/de/Gray827.png"/>
          <p:cNvPicPr>
            <a:picLocks noChangeAspect="1" noChangeArrowheads="1"/>
          </p:cNvPicPr>
          <p:nvPr/>
        </p:nvPicPr>
        <p:blipFill>
          <a:blip r:embed="rId4" cstate="print"/>
          <a:srcRect/>
          <a:stretch>
            <a:fillRect/>
          </a:stretch>
        </p:blipFill>
        <p:spPr bwMode="auto">
          <a:xfrm>
            <a:off x="2555776" y="1124744"/>
            <a:ext cx="2047907" cy="5389230"/>
          </a:xfrm>
          <a:prstGeom prst="rect">
            <a:avLst/>
          </a:prstGeom>
          <a:noFill/>
        </p:spPr>
      </p:pic>
      <p:pic>
        <p:nvPicPr>
          <p:cNvPr id="7" name="Picture 6" descr="https://upload.wikimedia.org/wikipedia/commons/6/60/Gray551.png"/>
          <p:cNvPicPr>
            <a:picLocks noChangeAspect="1" noChangeArrowheads="1"/>
          </p:cNvPicPr>
          <p:nvPr/>
        </p:nvPicPr>
        <p:blipFill>
          <a:blip r:embed="rId5" cstate="print"/>
          <a:srcRect/>
          <a:stretch>
            <a:fillRect/>
          </a:stretch>
        </p:blipFill>
        <p:spPr bwMode="auto">
          <a:xfrm flipH="1">
            <a:off x="539552" y="1124744"/>
            <a:ext cx="1581809" cy="5176831"/>
          </a:xfrm>
          <a:prstGeom prst="rect">
            <a:avLst/>
          </a:prstGeom>
          <a:noFill/>
        </p:spPr>
      </p:pic>
      <p:pic>
        <p:nvPicPr>
          <p:cNvPr id="1026" name="Picture 2" descr="File:Gray43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6379" y="798974"/>
            <a:ext cx="1409700"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7"/>
          <p:cNvSpPr/>
          <p:nvPr/>
        </p:nvSpPr>
        <p:spPr>
          <a:xfrm>
            <a:off x="1687359" y="6531213"/>
            <a:ext cx="583264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Gray551</a:t>
            </a:r>
            <a:r>
              <a:rPr lang="en-US" sz="1200" dirty="0" smtClean="0">
                <a:solidFill>
                  <a:prstClr val="black">
                    <a:lumMod val="75000"/>
                    <a:lumOff val="25000"/>
                  </a:prstClr>
                </a:solidFill>
                <a:latin typeface="+mn-lt"/>
              </a:rPr>
              <a:t>”, “</a:t>
            </a:r>
            <a:r>
              <a:rPr lang="en-US" sz="1200" dirty="0" smtClean="0">
                <a:latin typeface="+mn-lt"/>
                <a:hlinkClick r:id="rId8"/>
              </a:rPr>
              <a:t>Gray827</a:t>
            </a:r>
            <a:r>
              <a:rPr lang="en-US" sz="1200" dirty="0" smtClean="0">
                <a:solidFill>
                  <a:prstClr val="black">
                    <a:lumMod val="75000"/>
                    <a:lumOff val="25000"/>
                  </a:prstClr>
                </a:solidFill>
                <a:latin typeface="+mn-lt"/>
              </a:rPr>
              <a:t>”, “</a:t>
            </a:r>
            <a:r>
              <a:rPr lang="en-US" sz="1200" dirty="0" smtClean="0">
                <a:latin typeface="+mn-lt"/>
                <a:hlinkClick r:id="rId9"/>
              </a:rPr>
              <a:t>Gray832</a:t>
            </a:r>
            <a:r>
              <a:rPr lang="en-US" sz="1200" dirty="0" smtClean="0">
                <a:solidFill>
                  <a:prstClr val="black">
                    <a:lumMod val="75000"/>
                    <a:lumOff val="25000"/>
                  </a:prstClr>
                </a:solidFill>
                <a:latin typeface="+mn-lt"/>
              </a:rPr>
              <a:t>”, “</a:t>
            </a:r>
            <a:r>
              <a:rPr lang="en-US" sz="1200" dirty="0" smtClean="0">
                <a:latin typeface="+mn-lt"/>
                <a:hlinkClick r:id="rId10"/>
              </a:rPr>
              <a:t>Gray439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11" tooltip="User:Pngbot"/>
              </a:rPr>
              <a:t>Pngbot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a:t>Υπαστραγαλική</a:t>
            </a:r>
            <a:r>
              <a:rPr lang="el-GR" sz="3600" dirty="0"/>
              <a:t> Άρθρωση </a:t>
            </a:r>
            <a:r>
              <a:rPr lang="en-US" sz="3200" b="0" dirty="0" smtClean="0"/>
              <a:t>4</a:t>
            </a:r>
            <a:r>
              <a:rPr lang="el-GR" sz="3200" b="0" dirty="0" smtClean="0"/>
              <a:t>/</a:t>
            </a:r>
            <a:r>
              <a:rPr lang="en-US" sz="3200" b="0" dirty="0"/>
              <a:t>4</a:t>
            </a:r>
            <a:endParaRPr lang="el-GR" sz="3200" b="0" dirty="0"/>
          </a:p>
        </p:txBody>
      </p:sp>
      <p:sp>
        <p:nvSpPr>
          <p:cNvPr id="3" name="2 - Θέση περιεχομένου"/>
          <p:cNvSpPr>
            <a:spLocks noGrp="1"/>
          </p:cNvSpPr>
          <p:nvPr>
            <p:ph idx="1"/>
          </p:nvPr>
        </p:nvSpPr>
        <p:spPr>
          <a:xfrm>
            <a:off x="323528" y="980728"/>
            <a:ext cx="8568952" cy="5472608"/>
          </a:xfrm>
        </p:spPr>
        <p:txBody>
          <a:bodyPr>
            <a:noAutofit/>
          </a:bodyPr>
          <a:lstStyle/>
          <a:p>
            <a:r>
              <a:rPr lang="el-GR" b="1" dirty="0" smtClean="0"/>
              <a:t>Ο άξονας κίνησης  της </a:t>
            </a:r>
            <a:r>
              <a:rPr lang="el-GR" b="1" dirty="0" err="1" smtClean="0"/>
              <a:t>υπαστραγαλικής</a:t>
            </a:r>
            <a:r>
              <a:rPr lang="el-GR" b="1" dirty="0" smtClean="0"/>
              <a:t> άρθρωσης </a:t>
            </a:r>
            <a:r>
              <a:rPr lang="el-GR" dirty="0" smtClean="0"/>
              <a:t> επιτρέπει:</a:t>
            </a:r>
          </a:p>
          <a:p>
            <a:pPr lvl="1"/>
            <a:r>
              <a:rPr lang="el-GR" dirty="0" smtClean="0"/>
              <a:t>έσω / έξω στροφή </a:t>
            </a:r>
          </a:p>
          <a:p>
            <a:pPr lvl="1"/>
            <a:r>
              <a:rPr lang="el-GR" dirty="0" smtClean="0"/>
              <a:t> πρηνισμό / υπτιασμό.</a:t>
            </a:r>
          </a:p>
          <a:p>
            <a:r>
              <a:rPr lang="el-GR" dirty="0" smtClean="0"/>
              <a:t>Ο άξονας της στροφής:</a:t>
            </a:r>
          </a:p>
          <a:p>
            <a:pPr lvl="1"/>
            <a:r>
              <a:rPr lang="el-GR" dirty="0" smtClean="0"/>
              <a:t> Είναι διαγώνιος  από την πίσω, έξω, πελματιαία επιφάνεια προς την εμπρός, μέσα ραχιαία.</a:t>
            </a:r>
          </a:p>
          <a:p>
            <a:pPr lvl="1"/>
            <a:r>
              <a:rPr lang="el-GR" dirty="0" smtClean="0"/>
              <a:t>Περνά από την έξω επιφάνεια της πτέρνας μέχρι το κέντρο του σκαφοειδούς οστού, διασχίζοντας το έσω τμήμα του </a:t>
            </a:r>
            <a:r>
              <a:rPr lang="el-GR" dirty="0" err="1" smtClean="0"/>
              <a:t>ταρσιαίου</a:t>
            </a:r>
            <a:r>
              <a:rPr lang="el-GR" dirty="0" smtClean="0"/>
              <a:t> σωλήνα. </a:t>
            </a:r>
          </a:p>
          <a:p>
            <a:pPr lvl="1"/>
            <a:r>
              <a:rPr lang="el-GR" dirty="0" smtClean="0"/>
              <a:t>Σχηματίζει γωνία 30 μοιρών με το οριζόντιο επίπεδο και 20 μοιρών με το οβελιαίο επίπεδο.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5" name="2 - Θέση περιεχομένου"/>
          <p:cNvSpPr txBox="1">
            <a:spLocks/>
          </p:cNvSpPr>
          <p:nvPr/>
        </p:nvSpPr>
        <p:spPr>
          <a:xfrm>
            <a:off x="5580112" y="1556792"/>
            <a:ext cx="2952328" cy="1656184"/>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Αστραγαλοπτερνο</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200" b="1" dirty="0" smtClean="0">
                <a:latin typeface="+mn-lt"/>
              </a:rPr>
              <a:t>              σκαφοειδής</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l-GR" sz="3600" dirty="0" err="1" smtClean="0"/>
              <a:t>Υπαστραγαλική</a:t>
            </a:r>
            <a:r>
              <a:rPr lang="el-GR" sz="3600" dirty="0" smtClean="0"/>
              <a:t> Άρθρωση </a:t>
            </a:r>
            <a:r>
              <a:rPr lang="el-GR" sz="3200" b="0" dirty="0" smtClean="0"/>
              <a:t>Σχήμα</a:t>
            </a:r>
            <a:endParaRPr lang="el-GR" altLang="el-GR" sz="3200" b="0" dirty="0" smtClean="0"/>
          </a:p>
        </p:txBody>
      </p:sp>
      <p:sp>
        <p:nvSpPr>
          <p:cNvPr id="74755" name="Rectangle 3"/>
          <p:cNvSpPr>
            <a:spLocks noGrp="1" noChangeArrowheads="1"/>
          </p:cNvSpPr>
          <p:nvPr>
            <p:ph type="body" idx="1"/>
          </p:nvPr>
        </p:nvSpPr>
        <p:spPr>
          <a:xfrm>
            <a:off x="4644008" y="2636912"/>
            <a:ext cx="4248472" cy="3744416"/>
          </a:xfrm>
        </p:spPr>
        <p:txBody>
          <a:bodyPr>
            <a:normAutofit lnSpcReduction="10000"/>
          </a:bodyPr>
          <a:lstStyle/>
          <a:p>
            <a:r>
              <a:rPr lang="el-GR" dirty="0" smtClean="0"/>
              <a:t>Ο άξονας της στροφής της </a:t>
            </a:r>
            <a:r>
              <a:rPr lang="el-GR" dirty="0" err="1" smtClean="0"/>
              <a:t>υπαστραγαλικής</a:t>
            </a:r>
            <a:r>
              <a:rPr lang="el-GR" dirty="0" smtClean="0"/>
              <a:t> άρθρωσης κατευθύνεται προς τα επάνω και εμπρός από την πτέρνα σχηματίζοντας με το πάτωμα γωνία 42</a:t>
            </a:r>
            <a:r>
              <a:rPr lang="el-GR" baseline="30000" dirty="0" smtClean="0"/>
              <a:t>ο</a:t>
            </a:r>
            <a:r>
              <a:rPr lang="el-GR" dirty="0" smtClean="0"/>
              <a:t> . </a:t>
            </a:r>
          </a:p>
          <a:p>
            <a:r>
              <a:rPr lang="el-GR" dirty="0" smtClean="0"/>
              <a:t>Αυτός ο άξονας αποκλίνει  16</a:t>
            </a:r>
            <a:r>
              <a:rPr lang="el-GR" baseline="30000" dirty="0" smtClean="0"/>
              <a:t>ο</a:t>
            </a:r>
            <a:r>
              <a:rPr lang="el-GR" dirty="0" smtClean="0"/>
              <a:t>  προς τα μέσα  από την μέση γραμμή του ποδιού. </a:t>
            </a:r>
          </a:p>
        </p:txBody>
      </p:sp>
      <p:sp>
        <p:nvSpPr>
          <p:cNvPr id="5" name="3 - Θέση αριθμού διαφάνειας"/>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
        <p:nvSpPr>
          <p:cNvPr id="7" name="2 - Θέση περιεχομένου"/>
          <p:cNvSpPr txBox="1">
            <a:spLocks/>
          </p:cNvSpPr>
          <p:nvPr/>
        </p:nvSpPr>
        <p:spPr>
          <a:xfrm>
            <a:off x="5940152" y="1052736"/>
            <a:ext cx="2736304" cy="1512168"/>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Αστραγαλοπτερνική</a:t>
            </a:r>
            <a:endParaRPr kumimoji="0" lang="el-GR"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err="1" smtClean="0">
                <a:ln>
                  <a:noFill/>
                </a:ln>
                <a:solidFill>
                  <a:schemeClr val="tx1"/>
                </a:solidFill>
                <a:effectLst/>
                <a:uLnTx/>
                <a:uFillTx/>
                <a:latin typeface="+mn-lt"/>
                <a:ea typeface="+mn-ea"/>
                <a:cs typeface="+mn-cs"/>
              </a:rPr>
              <a:t>Αστραγαλοπτερνο</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200" b="1" dirty="0" smtClean="0">
                <a:latin typeface="+mn-lt"/>
              </a:rPr>
              <a:t>              σκαφοειδής</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浅蓝：踝关节及足部生物力学基础知识"/>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5677" r="2765" b="5114"/>
          <a:stretch/>
        </p:blipFill>
        <p:spPr bwMode="auto">
          <a:xfrm>
            <a:off x="107504" y="1484784"/>
            <a:ext cx="4554038" cy="43728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908359" y="5927918"/>
            <a:ext cx="2952328" cy="276999"/>
          </a:xfrm>
          <a:prstGeom prst="rect">
            <a:avLst/>
          </a:prstGeom>
        </p:spPr>
        <p:txBody>
          <a:bodyPr wrap="square">
            <a:spAutoFit/>
          </a:bodyPr>
          <a:lstStyle/>
          <a:p>
            <a:pPr algn="ctr"/>
            <a:r>
              <a:rPr lang="en-US" sz="1200" dirty="0" smtClean="0">
                <a:latin typeface="+mn-lt"/>
                <a:hlinkClick r:id="rId4"/>
              </a:rPr>
              <a:t>blog.sina.com.cn</a:t>
            </a:r>
            <a:endParaRPr lang="el-GR" sz="1200"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Εγκάρσια Άρθρωση του Ταρσού </a:t>
            </a:r>
            <a:r>
              <a:rPr lang="el-GR" sz="3200" b="0" dirty="0" smtClean="0"/>
              <a:t>1/</a:t>
            </a:r>
            <a:r>
              <a:rPr lang="en-US" sz="3200" b="0" dirty="0" smtClean="0"/>
              <a:t>3</a:t>
            </a:r>
            <a:endParaRPr lang="el-GR" sz="3200" b="0" dirty="0"/>
          </a:p>
        </p:txBody>
      </p:sp>
      <p:sp>
        <p:nvSpPr>
          <p:cNvPr id="3" name="2 - Θέση περιεχομένου"/>
          <p:cNvSpPr>
            <a:spLocks noGrp="1"/>
          </p:cNvSpPr>
          <p:nvPr>
            <p:ph idx="1"/>
          </p:nvPr>
        </p:nvSpPr>
        <p:spPr/>
        <p:txBody>
          <a:bodyPr/>
          <a:lstStyle/>
          <a:p>
            <a:r>
              <a:rPr lang="el-GR" b="1" dirty="0" smtClean="0"/>
              <a:t>Η εγκάρσια άρθρωση του ταρσού </a:t>
            </a:r>
            <a:r>
              <a:rPr lang="el-GR" dirty="0" smtClean="0"/>
              <a:t>(</a:t>
            </a:r>
            <a:r>
              <a:rPr lang="en-US" dirty="0" err="1" smtClean="0"/>
              <a:t>Chopart’s</a:t>
            </a:r>
            <a:r>
              <a:rPr lang="en-US" dirty="0" smtClean="0"/>
              <a:t> joint)</a:t>
            </a:r>
            <a:r>
              <a:rPr lang="el-GR" dirty="0" smtClean="0"/>
              <a:t> ευρίσκεται αμέσως εμπρός από τον αστράγαλο και την πτέρνα σε στενή σχέση με την </a:t>
            </a:r>
            <a:r>
              <a:rPr lang="el-GR" dirty="0" err="1" smtClean="0"/>
              <a:t>υπαστραγαλική</a:t>
            </a:r>
            <a:r>
              <a:rPr lang="el-GR" dirty="0" smtClean="0"/>
              <a:t> άρθρωση.</a:t>
            </a:r>
          </a:p>
          <a:p>
            <a:r>
              <a:rPr lang="el-GR" dirty="0" smtClean="0">
                <a:latin typeface="Calibri" pitchFamily="34" charset="0"/>
              </a:rPr>
              <a:t> Η εγκάρσια άρθρωση του ταρσού:</a:t>
            </a:r>
          </a:p>
          <a:p>
            <a:pPr lvl="1"/>
            <a:r>
              <a:rPr lang="el-GR" dirty="0" smtClean="0">
                <a:latin typeface="Calibri" pitchFamily="34" charset="0"/>
              </a:rPr>
              <a:t>Είναι η γέφυρα μεταξύ του πίσω και εμπρός τμήματος του ποδιού.</a:t>
            </a:r>
          </a:p>
          <a:p>
            <a:pPr lvl="1"/>
            <a:r>
              <a:rPr lang="el-GR" dirty="0" smtClean="0">
                <a:latin typeface="Calibri" pitchFamily="34" charset="0"/>
              </a:rPr>
              <a:t>Εξισορροπεί το εμπρός τμήμα του ποδιού με το  πίσω.</a:t>
            </a:r>
          </a:p>
          <a:p>
            <a:pPr lvl="1"/>
            <a:r>
              <a:rPr lang="el-GR" dirty="0" smtClean="0">
                <a:latin typeface="Calibri" pitchFamily="34" charset="0"/>
              </a:rPr>
              <a:t>Εξυπηρετεί  την αύξηση της τροχιάς  πρηνισμού –υπτιασμού στην </a:t>
            </a:r>
            <a:r>
              <a:rPr lang="el-GR" b="1" dirty="0" err="1" smtClean="0">
                <a:latin typeface="Calibri" pitchFamily="34" charset="0"/>
              </a:rPr>
              <a:t>υπαστραγαλική</a:t>
            </a:r>
            <a:r>
              <a:rPr lang="el-GR" b="1" dirty="0" smtClean="0">
                <a:latin typeface="Calibri" pitchFamily="34" charset="0"/>
              </a:rPr>
              <a:t> </a:t>
            </a:r>
            <a:r>
              <a:rPr lang="el-GR" dirty="0" smtClean="0">
                <a:latin typeface="Calibri" pitchFamily="34" charset="0"/>
              </a:rPr>
              <a:t>άρθρωση.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Άκρο Πόδι</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a:xfrm>
            <a:off x="5148064" y="980728"/>
            <a:ext cx="3744416" cy="4752528"/>
          </a:xfrm>
        </p:spPr>
        <p:txBody>
          <a:bodyPr>
            <a:normAutofit/>
          </a:bodyPr>
          <a:lstStyle/>
          <a:p>
            <a:pPr lvl="0"/>
            <a:r>
              <a:rPr lang="el-GR" dirty="0" smtClean="0"/>
              <a:t>Το άκρο πόδι έχει  28 οστά και  25 αρθρώσεις, οργανωμένα σε τρία τμήματα: το οπίσθιο, το μέσο και το πρόσθιο.</a:t>
            </a:r>
          </a:p>
          <a:p>
            <a:pPr lvl="0"/>
            <a:r>
              <a:rPr lang="el-GR" altLang="el-GR" dirty="0" smtClean="0"/>
              <a:t> Ο περιορισμός της κινητικότητας και της δομικής σταθερότητας των κατασκευών  οδηγεί  σε παθολογικές αλλαγές</a:t>
            </a: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9" name="Picture 2" descr="C:\Users\alex\Desktop\812_Bones_of_the_Foo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052736"/>
            <a:ext cx="4176464" cy="550187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TextBox 3"/>
          <p:cNvSpPr txBox="1"/>
          <p:nvPr/>
        </p:nvSpPr>
        <p:spPr>
          <a:xfrm>
            <a:off x="4981744" y="6092943"/>
            <a:ext cx="3600450" cy="461665"/>
          </a:xfrm>
          <a:prstGeom prst="rect">
            <a:avLst/>
          </a:prstGeom>
          <a:noFill/>
        </p:spPr>
        <p:txBody>
          <a:bodyPr>
            <a:spAutoFit/>
          </a:bodyPr>
          <a:lstStyle/>
          <a:p>
            <a:pPr algn="ctr">
              <a:defRPr/>
            </a:pPr>
            <a:r>
              <a:rPr lang="en-US" sz="1200" dirty="0">
                <a:solidFill>
                  <a:prstClr val="black">
                    <a:lumMod val="65000"/>
                    <a:lumOff val="35000"/>
                  </a:prstClr>
                </a:solidFill>
                <a:latin typeface="Calibri"/>
                <a:cs typeface="Arial" charset="0"/>
                <a:hlinkClick r:id="rId3"/>
              </a:rPr>
              <a:t>OpenStax College</a:t>
            </a:r>
            <a:r>
              <a:rPr lang="en-US" sz="1200" dirty="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4"/>
              </a:rPr>
              <a:t>Bones of the Lower Limb</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lumMod val="65000"/>
                    <a:lumOff val="35000"/>
                  </a:prstClr>
                </a:solidFill>
                <a:latin typeface="Calibri"/>
                <a:cs typeface="Arial" charset="0"/>
                <a:hlinkClick r:id="rId5"/>
              </a:rPr>
              <a:t>Juville</a:t>
            </a:r>
            <a:r>
              <a:rPr lang="en-US" sz="1200" dirty="0">
                <a:solidFill>
                  <a:prstClr val="black">
                    <a:lumMod val="65000"/>
                    <a:lumOff val="35000"/>
                  </a:prstClr>
                </a:solidFill>
                <a:latin typeface="Calibri"/>
                <a:cs typeface="Arial" charset="0"/>
                <a:hlinkClick r:id="rId5"/>
              </a:rPr>
              <a:t> Dario-Becker</a:t>
            </a:r>
            <a:r>
              <a:rPr lang="en-US" sz="1200" dirty="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6"/>
              </a:rPr>
              <a:t>cnx.org</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7"/>
              </a:rPr>
              <a:t>CC BY </a:t>
            </a:r>
            <a:r>
              <a:rPr lang="en-US" sz="1200" dirty="0" smtClean="0">
                <a:solidFill>
                  <a:prstClr val="black"/>
                </a:solidFill>
                <a:latin typeface="Calibri"/>
                <a:cs typeface="Arial" charset="0"/>
                <a:hlinkClick r:id="rId7"/>
              </a:rPr>
              <a:t>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xmlns="" val="158016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Εγκάρσια Άρθρωση του Ταρσού </a:t>
            </a:r>
            <a:r>
              <a:rPr lang="el-GR" sz="3200" b="0" dirty="0" smtClean="0"/>
              <a:t>2/</a:t>
            </a:r>
            <a:r>
              <a:rPr lang="en-US" sz="3200" b="0" dirty="0" smtClean="0"/>
              <a:t>3</a:t>
            </a:r>
            <a:endParaRPr lang="el-GR" sz="3600" dirty="0"/>
          </a:p>
        </p:txBody>
      </p:sp>
      <p:sp>
        <p:nvSpPr>
          <p:cNvPr id="3" name="2 - Θέση περιεχομένου"/>
          <p:cNvSpPr>
            <a:spLocks noGrp="1"/>
          </p:cNvSpPr>
          <p:nvPr>
            <p:ph idx="1"/>
          </p:nvPr>
        </p:nvSpPr>
        <p:spPr>
          <a:xfrm>
            <a:off x="251520" y="1124744"/>
            <a:ext cx="8435280" cy="5040560"/>
          </a:xfrm>
        </p:spPr>
        <p:txBody>
          <a:bodyPr/>
          <a:lstStyle/>
          <a:p>
            <a:r>
              <a:rPr lang="el-GR" dirty="0" smtClean="0"/>
              <a:t> Η</a:t>
            </a:r>
            <a:r>
              <a:rPr lang="el-GR" b="1" dirty="0" smtClean="0"/>
              <a:t> εγκάρσια</a:t>
            </a:r>
            <a:r>
              <a:rPr lang="el-GR" dirty="0" smtClean="0"/>
              <a:t> άρθρωση του ταρσού  περιλαμβάνει την:</a:t>
            </a:r>
          </a:p>
          <a:p>
            <a:pPr lvl="1"/>
            <a:r>
              <a:rPr lang="el-GR" dirty="0" err="1" smtClean="0"/>
              <a:t>Αστραγαλο</a:t>
            </a:r>
            <a:r>
              <a:rPr lang="el-GR" dirty="0" smtClean="0"/>
              <a:t>-</a:t>
            </a:r>
            <a:r>
              <a:rPr lang="el-GR" dirty="0" err="1" smtClean="0"/>
              <a:t>πτερνο</a:t>
            </a:r>
            <a:r>
              <a:rPr lang="el-GR" dirty="0" smtClean="0"/>
              <a:t>-σκαφοειδή άρθρωση</a:t>
            </a:r>
          </a:p>
          <a:p>
            <a:pPr lvl="1"/>
            <a:r>
              <a:rPr lang="el-GR" dirty="0" err="1" smtClean="0"/>
              <a:t>Αστραγαλο</a:t>
            </a:r>
            <a:r>
              <a:rPr lang="el-GR" dirty="0" smtClean="0"/>
              <a:t>-σκαφοειδή άρθρωση</a:t>
            </a:r>
          </a:p>
          <a:p>
            <a:pPr lvl="1"/>
            <a:r>
              <a:rPr lang="el-GR" dirty="0" err="1" smtClean="0"/>
              <a:t>Πτερνο</a:t>
            </a:r>
            <a:r>
              <a:rPr lang="el-GR" dirty="0" smtClean="0"/>
              <a:t>-κυβοειδή  άρθρωση</a:t>
            </a:r>
          </a:p>
          <a:p>
            <a:r>
              <a:rPr lang="el-GR" dirty="0" smtClean="0"/>
              <a:t>Οι σύνδεσμοι που εμπλέκονται είναι:</a:t>
            </a:r>
          </a:p>
          <a:p>
            <a:pPr lvl="1"/>
            <a:r>
              <a:rPr lang="el-GR" dirty="0" smtClean="0"/>
              <a:t>Ο  πελματιαίος </a:t>
            </a:r>
            <a:r>
              <a:rPr lang="el-GR" dirty="0" err="1" smtClean="0"/>
              <a:t>πτερνο</a:t>
            </a:r>
            <a:r>
              <a:rPr lang="el-GR" dirty="0" smtClean="0"/>
              <a:t>-σκαφοειδής σύνδεσμος.</a:t>
            </a:r>
          </a:p>
          <a:p>
            <a:pPr lvl="1"/>
            <a:r>
              <a:rPr lang="el-GR" dirty="0" smtClean="0"/>
              <a:t>Ο δισχιδής  σύνδεσμος.</a:t>
            </a:r>
          </a:p>
          <a:p>
            <a:pPr lvl="1"/>
            <a:r>
              <a:rPr lang="el-GR" dirty="0" smtClean="0"/>
              <a:t>Ο πελματιαίος </a:t>
            </a:r>
            <a:r>
              <a:rPr lang="el-GR" dirty="0" err="1" smtClean="0"/>
              <a:t>πτερνοκυβοειδής</a:t>
            </a:r>
            <a:r>
              <a:rPr lang="el-GR" dirty="0" smtClean="0"/>
              <a:t> σύνδεσμος. </a:t>
            </a:r>
          </a:p>
          <a:p>
            <a:pPr lvl="1"/>
            <a:r>
              <a:rPr lang="el-GR" dirty="0" smtClean="0"/>
              <a:t>Ο επιμήκης πελματιαίος σύνδεσμος.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
        <p:nvSpPr>
          <p:cNvPr id="5" name="2 - Θέση περιεχομένου"/>
          <p:cNvSpPr txBox="1">
            <a:spLocks/>
          </p:cNvSpPr>
          <p:nvPr/>
        </p:nvSpPr>
        <p:spPr>
          <a:xfrm>
            <a:off x="5508104" y="2204864"/>
            <a:ext cx="3384376" cy="1656184"/>
          </a:xfrm>
          <a:prstGeom prst="rect">
            <a:avLst/>
          </a:prstGeom>
          <a:solidFill>
            <a:schemeClr val="accent5">
              <a:lumMod val="20000"/>
              <a:lumOff val="80000"/>
            </a:schemeClr>
          </a:solidFill>
          <a:ln>
            <a:solidFill>
              <a:schemeClr val="accent5">
                <a:lumMod val="50000"/>
              </a:schemeClr>
            </a:solidFill>
          </a:ln>
        </p:spPr>
        <p:txBody>
          <a:bodyPr vert="horz" lIns="91440" tIns="45720" rIns="91440" bIns="45720" rtlCol="0">
            <a:noAutofit/>
          </a:bodyPr>
          <a:lstStyle/>
          <a:p>
            <a:pPr lvl="1"/>
            <a:r>
              <a:rPr lang="el-GR" sz="2200" b="1" dirty="0" err="1" smtClean="0">
                <a:latin typeface="+mn-lt"/>
              </a:rPr>
              <a:t>Αστραγαλοπτερνο</a:t>
            </a:r>
            <a:r>
              <a:rPr lang="el-GR" sz="2200" b="1" dirty="0" smtClean="0">
                <a:latin typeface="+mn-lt"/>
              </a:rPr>
              <a:t>-σκαφοειδής</a:t>
            </a:r>
          </a:p>
          <a:p>
            <a:pPr lvl="1"/>
            <a:r>
              <a:rPr lang="el-GR" sz="2200" b="1" dirty="0" err="1" smtClean="0">
                <a:latin typeface="+mn-lt"/>
              </a:rPr>
              <a:t>Αστραγαλοσκαφοειδής</a:t>
            </a:r>
            <a:endParaRPr lang="el-GR" sz="2200" b="1" dirty="0" smtClean="0">
              <a:latin typeface="+mn-lt"/>
            </a:endParaRPr>
          </a:p>
          <a:p>
            <a:pPr lvl="1"/>
            <a:r>
              <a:rPr lang="el-GR" sz="2200" b="1" dirty="0" err="1" smtClean="0">
                <a:latin typeface="+mn-lt"/>
              </a:rPr>
              <a:t>Πτερνοκυβοειδής</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Εγκάρσια Άρθρωση του Ταρσού </a:t>
            </a:r>
            <a:r>
              <a:rPr lang="el-GR" sz="3200" b="0" dirty="0" smtClean="0"/>
              <a:t>3/</a:t>
            </a:r>
            <a:r>
              <a:rPr lang="en-US" sz="3200" b="0" dirty="0" smtClean="0"/>
              <a:t>3</a:t>
            </a:r>
            <a:endParaRPr lang="el-GR" sz="3200" dirty="0"/>
          </a:p>
        </p:txBody>
      </p:sp>
      <p:sp>
        <p:nvSpPr>
          <p:cNvPr id="3" name="2 - Θέση περιεχομένου"/>
          <p:cNvSpPr>
            <a:spLocks noGrp="1"/>
          </p:cNvSpPr>
          <p:nvPr>
            <p:ph idx="1"/>
          </p:nvPr>
        </p:nvSpPr>
        <p:spPr>
          <a:xfrm>
            <a:off x="251520" y="1196752"/>
            <a:ext cx="8435280" cy="5040560"/>
          </a:xfrm>
        </p:spPr>
        <p:txBody>
          <a:bodyPr>
            <a:normAutofit/>
          </a:bodyPr>
          <a:lstStyle/>
          <a:p>
            <a:r>
              <a:rPr lang="el-GR" dirty="0" smtClean="0"/>
              <a:t> Η εγκάρσια άρθρωση του ταρσού κινείται σε τρία επίπεδα.</a:t>
            </a:r>
          </a:p>
          <a:p>
            <a:r>
              <a:rPr lang="el-GR" dirty="0" smtClean="0"/>
              <a:t> Εκφράζει την δυνατότητα κίνησης μεταξύ:</a:t>
            </a:r>
          </a:p>
          <a:p>
            <a:pPr lvl="1"/>
            <a:r>
              <a:rPr lang="el-GR" dirty="0" smtClean="0"/>
              <a:t> αστραγάλου -  σκαφοειδούς και</a:t>
            </a:r>
          </a:p>
          <a:p>
            <a:pPr lvl="1"/>
            <a:r>
              <a:rPr lang="el-GR" dirty="0" smtClean="0"/>
              <a:t> πτέρνας -  κυβοειδούς.</a:t>
            </a:r>
          </a:p>
          <a:p>
            <a:r>
              <a:rPr lang="el-GR" dirty="0" smtClean="0"/>
              <a:t>Έχει τους παρακάτω  άξονες κίνησης:</a:t>
            </a:r>
          </a:p>
          <a:p>
            <a:pPr lvl="1"/>
            <a:r>
              <a:rPr lang="el-GR" dirty="0" smtClean="0"/>
              <a:t> τον επιμήκη και τον πλάγιο (λοξό), </a:t>
            </a:r>
          </a:p>
          <a:p>
            <a:pPr lvl="1"/>
            <a:r>
              <a:rPr lang="el-GR" dirty="0" smtClean="0"/>
              <a:t>Τον άξονα έσω /έξω στροφής και </a:t>
            </a:r>
          </a:p>
          <a:p>
            <a:pPr lvl="1"/>
            <a:r>
              <a:rPr lang="el-GR" dirty="0" smtClean="0"/>
              <a:t>Τον  άξονα  κάμψης / έκταση.</a:t>
            </a:r>
          </a:p>
          <a:p>
            <a:pPr>
              <a:buNone/>
            </a:pPr>
            <a:endParaRPr lang="el-GR" dirty="0" smtClean="0"/>
          </a:p>
          <a:p>
            <a:pPr>
              <a:buNone/>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5" name="2 - Θέση περιεχομένου"/>
          <p:cNvSpPr txBox="1">
            <a:spLocks/>
          </p:cNvSpPr>
          <p:nvPr/>
        </p:nvSpPr>
        <p:spPr>
          <a:xfrm>
            <a:off x="5292080" y="2276872"/>
            <a:ext cx="3563888" cy="1656184"/>
          </a:xfrm>
          <a:prstGeom prst="rect">
            <a:avLst/>
          </a:prstGeom>
          <a:solidFill>
            <a:schemeClr val="accent5">
              <a:lumMod val="20000"/>
              <a:lumOff val="80000"/>
            </a:schemeClr>
          </a:solidFill>
          <a:ln>
            <a:solidFill>
              <a:schemeClr val="accent5">
                <a:lumMod val="50000"/>
              </a:schemeClr>
            </a:solidFill>
          </a:ln>
        </p:spPr>
        <p:txBody>
          <a:bodyPr vert="horz" lIns="91440" tIns="45720" rIns="91440" bIns="45720" rtlCol="0">
            <a:normAutofit/>
          </a:bodyPr>
          <a:lstStyle/>
          <a:p>
            <a:pPr lvl="1"/>
            <a:r>
              <a:rPr lang="el-GR" sz="2200" b="1" dirty="0" err="1" smtClean="0">
                <a:latin typeface="+mn-lt"/>
              </a:rPr>
              <a:t>Αστραγαλοπτερνο</a:t>
            </a:r>
            <a:r>
              <a:rPr lang="el-GR" sz="2200" b="1" dirty="0" smtClean="0">
                <a:latin typeface="+mn-lt"/>
              </a:rPr>
              <a:t>-      σκαφοειδής</a:t>
            </a:r>
          </a:p>
          <a:p>
            <a:pPr lvl="1"/>
            <a:r>
              <a:rPr lang="el-GR" sz="2200" b="1" dirty="0" err="1" smtClean="0">
                <a:latin typeface="+mn-lt"/>
              </a:rPr>
              <a:t>Αστραγαλοσκαφοειδής</a:t>
            </a:r>
            <a:endParaRPr lang="el-GR" sz="2200" b="1" dirty="0" smtClean="0">
              <a:latin typeface="+mn-lt"/>
            </a:endParaRPr>
          </a:p>
          <a:p>
            <a:pPr lvl="1"/>
            <a:r>
              <a:rPr lang="el-GR" sz="2200" b="1" dirty="0" err="1" smtClean="0">
                <a:latin typeface="+mn-lt"/>
              </a:rPr>
              <a:t>Πτερνοκυβοειδής</a:t>
            </a:r>
            <a:endParaRPr kumimoji="0" lang="el-GR" sz="2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a:bodyPr>
          <a:lstStyle/>
          <a:p>
            <a:r>
              <a:rPr lang="el-GR" sz="3600" dirty="0" smtClean="0"/>
              <a:t>Επιμήκης - Πλάγιος  Άξονας</a:t>
            </a:r>
            <a:endParaRPr lang="el-GR" sz="3600" dirty="0"/>
          </a:p>
        </p:txBody>
      </p:sp>
      <p:sp>
        <p:nvSpPr>
          <p:cNvPr id="3" name="2 - Θέση περιεχομένου"/>
          <p:cNvSpPr>
            <a:spLocks noGrp="1"/>
          </p:cNvSpPr>
          <p:nvPr>
            <p:ph idx="1"/>
          </p:nvPr>
        </p:nvSpPr>
        <p:spPr>
          <a:xfrm>
            <a:off x="323528" y="908720"/>
            <a:ext cx="8373616" cy="5616624"/>
          </a:xfrm>
        </p:spPr>
        <p:txBody>
          <a:bodyPr>
            <a:noAutofit/>
          </a:bodyPr>
          <a:lstStyle/>
          <a:p>
            <a:r>
              <a:rPr lang="el-GR" dirty="0" smtClean="0"/>
              <a:t>Επιμήκης άξονας: </a:t>
            </a:r>
          </a:p>
          <a:p>
            <a:pPr lvl="1"/>
            <a:r>
              <a:rPr lang="el-GR" dirty="0" smtClean="0"/>
              <a:t>Κύρια κίνηση είναι  ο  πρηνισμός / υπτιασμό. Γίνεται επίσης ανάσπαση έσω και έξω χείλους. </a:t>
            </a:r>
          </a:p>
          <a:p>
            <a:r>
              <a:rPr lang="el-GR" dirty="0" smtClean="0"/>
              <a:t>Πλάγιος άξονας:</a:t>
            </a:r>
          </a:p>
          <a:p>
            <a:pPr lvl="1"/>
            <a:r>
              <a:rPr lang="el-GR" dirty="0" smtClean="0"/>
              <a:t>Γίνεται πρηνισμός /υπτιασμός συνδυασμένος με τις άλλες  κινήσεις του αστραγάλου και της πτέρνας σε σχέση με το σκαφοειδές και το κυβοειδές οστό.</a:t>
            </a:r>
          </a:p>
          <a:p>
            <a:pPr lvl="1"/>
            <a:r>
              <a:rPr lang="el-GR" dirty="0" smtClean="0"/>
              <a:t>Η  ραχιαία /πελματιαία κάμψη και η  απαγωγή/προσαγωγή υπερισχύουν της ανάσπασης έσω και έξω χείλους. </a:t>
            </a:r>
          </a:p>
          <a:p>
            <a:r>
              <a:rPr lang="el-GR" dirty="0" smtClean="0"/>
              <a:t>Οι κινήσεις στον επιμήκη και τον πλάγιο άξονα είναι αδύνατο να απομονωθούν και να μελετηθούν ανεξάρτητα.</a:t>
            </a:r>
          </a:p>
          <a:p>
            <a:pPr lvl="1"/>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Στροφή</a:t>
            </a:r>
            <a:endParaRPr lang="el-GR" sz="3600" dirty="0"/>
          </a:p>
        </p:txBody>
      </p:sp>
      <p:sp>
        <p:nvSpPr>
          <p:cNvPr id="3" name="2 - Θέση περιεχομένου"/>
          <p:cNvSpPr>
            <a:spLocks noGrp="1"/>
          </p:cNvSpPr>
          <p:nvPr>
            <p:ph idx="1"/>
          </p:nvPr>
        </p:nvSpPr>
        <p:spPr>
          <a:xfrm>
            <a:off x="208953" y="980728"/>
            <a:ext cx="4356992" cy="4176464"/>
          </a:xfrm>
        </p:spPr>
        <p:txBody>
          <a:bodyPr>
            <a:noAutofit/>
          </a:bodyPr>
          <a:lstStyle/>
          <a:p>
            <a:r>
              <a:rPr lang="el-GR" dirty="0" smtClean="0"/>
              <a:t>Ο άξονας της στροφής:</a:t>
            </a:r>
          </a:p>
          <a:p>
            <a:pPr lvl="1"/>
            <a:r>
              <a:rPr lang="el-GR" dirty="0" smtClean="0"/>
              <a:t> Είναι </a:t>
            </a:r>
            <a:r>
              <a:rPr lang="el-GR" dirty="0" err="1" smtClean="0"/>
              <a:t>οπισθιοπρόσθιος</a:t>
            </a:r>
            <a:r>
              <a:rPr lang="el-GR" dirty="0" smtClean="0"/>
              <a:t>,</a:t>
            </a:r>
          </a:p>
          <a:p>
            <a:pPr lvl="1"/>
            <a:r>
              <a:rPr lang="el-GR" dirty="0" smtClean="0"/>
              <a:t>Ξεκινά από το έδαφος σχηματίζοντας γωνία 15</a:t>
            </a:r>
            <a:r>
              <a:rPr lang="el-GR" baseline="30000" dirty="0" smtClean="0"/>
              <a:t>Ο   </a:t>
            </a:r>
            <a:r>
              <a:rPr lang="el-GR" dirty="0" smtClean="0"/>
              <a:t>   με το οριζόντιο επίπεδο</a:t>
            </a:r>
          </a:p>
          <a:p>
            <a:pPr lvl="1"/>
            <a:r>
              <a:rPr lang="el-GR" dirty="0" smtClean="0"/>
              <a:t>Κατευθύνεται  προς τα μέσα και σχηματίζει με τη μέση γραμμή του ποδιού γωνία 9</a:t>
            </a:r>
            <a:r>
              <a:rPr lang="el-GR" baseline="30000" dirty="0" smtClean="0"/>
              <a:t>Ο</a:t>
            </a:r>
            <a:r>
              <a:rPr lang="el-GR" dirty="0" smtClean="0"/>
              <a:t>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
        <p:nvSpPr>
          <p:cNvPr id="6" name="2 - Θέση περιεχομένου"/>
          <p:cNvSpPr txBox="1">
            <a:spLocks/>
          </p:cNvSpPr>
          <p:nvPr/>
        </p:nvSpPr>
        <p:spPr>
          <a:xfrm>
            <a:off x="323528" y="5229200"/>
            <a:ext cx="8532440" cy="1296144"/>
          </a:xfrm>
          <a:prstGeom prst="rect">
            <a:avLst/>
          </a:prstGeom>
        </p:spPr>
        <p:txBody>
          <a:bodyPr vert="horz" lIns="91440" tIns="45720" rIns="91440" bIns="45720" rtlCol="0">
            <a:normAutofit/>
          </a:bodyPr>
          <a:lstStyle/>
          <a:p>
            <a:pPr>
              <a:buFont typeface="Wingdings" pitchFamily="2" charset="2"/>
              <a:buChar char="Ø"/>
            </a:pPr>
            <a:r>
              <a:rPr lang="el-GR" sz="2400" dirty="0" smtClean="0">
                <a:latin typeface="+mn-lt"/>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Γύρω από αυτόν τον άξονα  γίνεται η έσω και έξω στροφή του</a:t>
            </a:r>
          </a:p>
          <a:p>
            <a:r>
              <a:rPr lang="el-GR" sz="2400" dirty="0" smtClean="0">
                <a:latin typeface="+mn-lt"/>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πέλματος καθώς κατά την βάδιση αυτό  προσαρμόζεται στην</a:t>
            </a:r>
          </a:p>
          <a:p>
            <a:r>
              <a:rPr lang="el-GR" sz="2400" dirty="0" smtClean="0">
                <a:latin typeface="+mn-lt"/>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διαμόρφωση του εδάφους</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Ομάδα 7"/>
          <p:cNvGrpSpPr/>
          <p:nvPr/>
        </p:nvGrpSpPr>
        <p:grpSpPr>
          <a:xfrm>
            <a:off x="4427984" y="1124744"/>
            <a:ext cx="4598321" cy="3456384"/>
            <a:chOff x="4780230" y="1124744"/>
            <a:chExt cx="4246075" cy="3200401"/>
          </a:xfrm>
        </p:grpSpPr>
        <p:pic>
          <p:nvPicPr>
            <p:cNvPr id="11266" name="Picture 2" descr="浅蓝：踝关节及足部生物力学基础知识"/>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6533" r="2490"/>
            <a:stretch/>
          </p:blipFill>
          <p:spPr bwMode="auto">
            <a:xfrm>
              <a:off x="4780230" y="1124744"/>
              <a:ext cx="4246075"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7596336" y="2636912"/>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κυβοειδές</a:t>
              </a:r>
              <a:endParaRPr lang="el-GR" dirty="0">
                <a:solidFill>
                  <a:schemeClr val="tx1"/>
                </a:solidFill>
              </a:endParaRPr>
            </a:p>
          </p:txBody>
        </p:sp>
        <p:sp>
          <p:nvSpPr>
            <p:cNvPr id="9" name="Ορθογώνιο 8"/>
            <p:cNvSpPr/>
            <p:nvPr/>
          </p:nvSpPr>
          <p:spPr>
            <a:xfrm>
              <a:off x="7452320" y="3789040"/>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σκαφοειδές</a:t>
              </a:r>
              <a:endParaRPr lang="el-GR" dirty="0">
                <a:solidFill>
                  <a:schemeClr val="tx1"/>
                </a:solidFill>
              </a:endParaRPr>
            </a:p>
          </p:txBody>
        </p:sp>
      </p:grpSp>
      <p:sp>
        <p:nvSpPr>
          <p:cNvPr id="11" name="Ορθογώνιο 10"/>
          <p:cNvSpPr/>
          <p:nvPr/>
        </p:nvSpPr>
        <p:spPr>
          <a:xfrm>
            <a:off x="5250980" y="4509120"/>
            <a:ext cx="2952328" cy="276999"/>
          </a:xfrm>
          <a:prstGeom prst="rect">
            <a:avLst/>
          </a:prstGeom>
        </p:spPr>
        <p:txBody>
          <a:bodyPr wrap="square">
            <a:spAutoFit/>
          </a:bodyPr>
          <a:lstStyle/>
          <a:p>
            <a:pPr algn="ctr"/>
            <a:r>
              <a:rPr lang="en-US" sz="1200" dirty="0" smtClean="0">
                <a:latin typeface="+mn-lt"/>
                <a:hlinkClick r:id="rId5"/>
              </a:rPr>
              <a:t>blog.sina.com.cn</a:t>
            </a:r>
            <a:endParaRPr lang="el-GR" sz="12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Κάμψη</a:t>
            </a:r>
            <a:r>
              <a:rPr lang="en-US" sz="3600" dirty="0" smtClean="0"/>
              <a:t> </a:t>
            </a:r>
            <a:r>
              <a:rPr lang="el-GR" sz="3600" dirty="0" smtClean="0"/>
              <a:t>-</a:t>
            </a:r>
            <a:r>
              <a:rPr lang="en-US" sz="3600" dirty="0" smtClean="0"/>
              <a:t> </a:t>
            </a:r>
            <a:r>
              <a:rPr lang="el-GR" sz="3600" dirty="0" smtClean="0"/>
              <a:t>Έκταση</a:t>
            </a:r>
            <a:endParaRPr lang="el-GR" sz="3600" dirty="0"/>
          </a:p>
        </p:txBody>
      </p:sp>
      <p:sp>
        <p:nvSpPr>
          <p:cNvPr id="3" name="2 - Θέση περιεχομένου"/>
          <p:cNvSpPr>
            <a:spLocks noGrp="1"/>
          </p:cNvSpPr>
          <p:nvPr>
            <p:ph idx="1"/>
          </p:nvPr>
        </p:nvSpPr>
        <p:spPr>
          <a:xfrm>
            <a:off x="323528" y="1124744"/>
            <a:ext cx="4896544" cy="5256584"/>
          </a:xfrm>
        </p:spPr>
        <p:txBody>
          <a:bodyPr>
            <a:noAutofit/>
          </a:bodyPr>
          <a:lstStyle/>
          <a:p>
            <a:r>
              <a:rPr lang="el-GR" sz="2200" dirty="0" smtClean="0"/>
              <a:t>Ο  άξονας κάμψης /έκτασης:</a:t>
            </a:r>
          </a:p>
          <a:p>
            <a:pPr lvl="1"/>
            <a:r>
              <a:rPr lang="el-GR" sz="2200" dirty="0" smtClean="0"/>
              <a:t>Είναι </a:t>
            </a:r>
            <a:r>
              <a:rPr lang="el-GR" sz="2200" dirty="0" err="1" smtClean="0"/>
              <a:t>προσθιοπίσθιος</a:t>
            </a:r>
            <a:r>
              <a:rPr lang="el-GR" sz="2200" dirty="0" smtClean="0"/>
              <a:t>, με μεγαλύτερη κλίση, σχηματίζοντας με το έδαφος γωνία 52 μοιρών.</a:t>
            </a:r>
          </a:p>
          <a:p>
            <a:pPr lvl="1"/>
            <a:r>
              <a:rPr lang="el-GR" sz="2200" dirty="0" smtClean="0"/>
              <a:t>Απομακρύνεται από την μέση γραμμή του ποδιού και δείχνοντας προς τα μέσα σχηματίζει γωνία   57 μοιρών.</a:t>
            </a:r>
          </a:p>
          <a:p>
            <a:r>
              <a:rPr lang="el-GR" sz="2200" dirty="0" smtClean="0"/>
              <a:t>Διαφέρει με το σχήμα και την ηλικία. Έτσι η έννοια του φυσιολογικού εκφράζει μία πολυπλοκότητα</a:t>
            </a:r>
            <a:r>
              <a:rPr lang="en-US" sz="2200" dirty="0" smtClean="0"/>
              <a:t>.</a:t>
            </a:r>
            <a:endParaRPr lang="el-GR" sz="2200" dirty="0" smtClean="0"/>
          </a:p>
          <a:p>
            <a:pPr>
              <a:buNone/>
            </a:pPr>
            <a:endParaRPr lang="el-GR" sz="2200" dirty="0" smtClean="0"/>
          </a:p>
          <a:p>
            <a:pPr>
              <a:buNone/>
            </a:pPr>
            <a:endParaRPr lang="el-GR" sz="2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12290" name="Picture 2" descr="浅蓝：踝关节及足部生物力学基础知识"/>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14153" r="10972"/>
          <a:stretch/>
        </p:blipFill>
        <p:spPr bwMode="auto">
          <a:xfrm>
            <a:off x="5220072" y="1196752"/>
            <a:ext cx="3782670" cy="466014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5635243" y="5789418"/>
            <a:ext cx="2952328" cy="276999"/>
          </a:xfrm>
          <a:prstGeom prst="rect">
            <a:avLst/>
          </a:prstGeom>
        </p:spPr>
        <p:txBody>
          <a:bodyPr wrap="square">
            <a:spAutoFit/>
          </a:bodyPr>
          <a:lstStyle/>
          <a:p>
            <a:pPr algn="ctr"/>
            <a:r>
              <a:rPr lang="en-US" sz="1200" dirty="0" smtClean="0">
                <a:latin typeface="+mn-lt"/>
                <a:hlinkClick r:id="rId5"/>
              </a:rPr>
              <a:t>blog.sina.com.cn</a:t>
            </a:r>
            <a:endParaRPr lang="el-GR" sz="1200"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Προσθιοπίσθιο</a:t>
            </a:r>
            <a:r>
              <a:rPr lang="el-GR" sz="3600" dirty="0" smtClean="0"/>
              <a:t> Επίπεδο </a:t>
            </a:r>
            <a:endParaRPr lang="el-GR" sz="3600" dirty="0"/>
          </a:p>
        </p:txBody>
      </p:sp>
      <p:sp>
        <p:nvSpPr>
          <p:cNvPr id="3" name="2 - Θέση περιεχομένου"/>
          <p:cNvSpPr>
            <a:spLocks noGrp="1"/>
          </p:cNvSpPr>
          <p:nvPr>
            <p:ph idx="1"/>
          </p:nvPr>
        </p:nvSpPr>
        <p:spPr>
          <a:xfrm>
            <a:off x="323528" y="1196752"/>
            <a:ext cx="3888432" cy="5184576"/>
          </a:xfrm>
        </p:spPr>
        <p:txBody>
          <a:bodyPr>
            <a:normAutofit/>
          </a:bodyPr>
          <a:lstStyle/>
          <a:p>
            <a:r>
              <a:rPr lang="el-GR" dirty="0" smtClean="0"/>
              <a:t>Στην εγκάρσια </a:t>
            </a:r>
            <a:r>
              <a:rPr lang="el-GR" dirty="0" err="1" smtClean="0"/>
              <a:t>ταρσιαία</a:t>
            </a:r>
            <a:r>
              <a:rPr lang="el-GR" dirty="0" smtClean="0"/>
              <a:t> άρθρωση από το </a:t>
            </a:r>
            <a:r>
              <a:rPr lang="el-GR" dirty="0" err="1" smtClean="0"/>
              <a:t>προσθιοπίσθιο</a:t>
            </a:r>
            <a:r>
              <a:rPr lang="el-GR" dirty="0" smtClean="0"/>
              <a:t> επίπεδο:</a:t>
            </a:r>
          </a:p>
          <a:p>
            <a:pPr lvl="1"/>
            <a:r>
              <a:rPr lang="el-GR" dirty="0" smtClean="0"/>
              <a:t>ο  άξονας της στροφής , έσω-έξω, έχει απόκλιση προς τα μέσα 9 μοίρες (Α)   και</a:t>
            </a:r>
          </a:p>
          <a:p>
            <a:pPr lvl="1"/>
            <a:r>
              <a:rPr lang="el-GR" dirty="0" smtClean="0"/>
              <a:t>ο  άξονας  κάμψης -έκτασης έχει 57 μοίρες απόκλιση (Β).</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pic>
        <p:nvPicPr>
          <p:cNvPr id="5" name="Picture 22" descr="SUPINATION&#10;With supination occurring at the subtalar joint through lateral&#10;rotation of the leg, the transverse tarsal join..."/>
          <p:cNvPicPr>
            <a:picLocks noChangeAspect="1" noChangeArrowheads="1"/>
          </p:cNvPicPr>
          <p:nvPr/>
        </p:nvPicPr>
        <p:blipFill>
          <a:blip r:embed="rId3" cstate="print"/>
          <a:srcRect l="65172" t="14370" r="17449" b="9379"/>
          <a:stretch>
            <a:fillRect/>
          </a:stretch>
        </p:blipFill>
        <p:spPr bwMode="auto">
          <a:xfrm>
            <a:off x="7092280" y="1196752"/>
            <a:ext cx="1252207" cy="4104456"/>
          </a:xfrm>
          <a:prstGeom prst="rect">
            <a:avLst/>
          </a:prstGeom>
          <a:noFill/>
          <a:ln w="9525">
            <a:noFill/>
            <a:miter lim="800000"/>
            <a:headEnd/>
            <a:tailEnd/>
          </a:ln>
        </p:spPr>
      </p:pic>
      <p:pic>
        <p:nvPicPr>
          <p:cNvPr id="6" name="Picture 26" descr="• Axis&#10;• A ray is defined as a functional unit formed&#10;by a metatarsal and (for the first through&#10;third rays) its associate..."/>
          <p:cNvPicPr>
            <a:picLocks noChangeAspect="1" noChangeArrowheads="1"/>
          </p:cNvPicPr>
          <p:nvPr/>
        </p:nvPicPr>
        <p:blipFill>
          <a:blip r:embed="rId4" cstate="print"/>
          <a:srcRect l="12927" t="3829" r="52601" b="4265"/>
          <a:stretch>
            <a:fillRect/>
          </a:stretch>
        </p:blipFill>
        <p:spPr>
          <a:xfrm>
            <a:off x="4716016" y="1196752"/>
            <a:ext cx="2016224" cy="4032448"/>
          </a:xfrm>
          <a:prstGeom prst="rect">
            <a:avLst/>
          </a:prstGeom>
          <a:noFill/>
        </p:spPr>
      </p:pic>
      <p:sp>
        <p:nvSpPr>
          <p:cNvPr id="7" name="6 - Ορθογώνιο"/>
          <p:cNvSpPr/>
          <p:nvPr/>
        </p:nvSpPr>
        <p:spPr>
          <a:xfrm>
            <a:off x="6156176" y="1412776"/>
            <a:ext cx="504056" cy="369332"/>
          </a:xfrm>
          <a:prstGeom prst="rect">
            <a:avLst/>
          </a:prstGeom>
        </p:spPr>
        <p:txBody>
          <a:bodyPr wrap="square">
            <a:spAutoFit/>
          </a:bodyPr>
          <a:lstStyle/>
          <a:p>
            <a:r>
              <a:rPr lang="el-GR" dirty="0" smtClean="0">
                <a:solidFill>
                  <a:prstClr val="black"/>
                </a:solidFill>
                <a:latin typeface="Calibri"/>
              </a:rPr>
              <a:t>Α   </a:t>
            </a:r>
            <a:endParaRPr lang="el-GR" dirty="0"/>
          </a:p>
        </p:txBody>
      </p:sp>
      <p:sp>
        <p:nvSpPr>
          <p:cNvPr id="8" name="7 - Ορθογώνιο"/>
          <p:cNvSpPr/>
          <p:nvPr/>
        </p:nvSpPr>
        <p:spPr>
          <a:xfrm>
            <a:off x="8172400" y="1484784"/>
            <a:ext cx="588756" cy="369332"/>
          </a:xfrm>
          <a:prstGeom prst="rect">
            <a:avLst/>
          </a:prstGeom>
        </p:spPr>
        <p:txBody>
          <a:bodyPr wrap="square">
            <a:spAutoFit/>
          </a:bodyPr>
          <a:lstStyle/>
          <a:p>
            <a:r>
              <a:rPr lang="el-GR" dirty="0" smtClean="0">
                <a:solidFill>
                  <a:prstClr val="black"/>
                </a:solidFill>
                <a:latin typeface="Calibri"/>
              </a:rPr>
              <a:t> Β </a:t>
            </a:r>
            <a:endParaRPr lang="el-GR" dirty="0"/>
          </a:p>
        </p:txBody>
      </p:sp>
      <p:sp>
        <p:nvSpPr>
          <p:cNvPr id="9" name="8 - Ορθογώνιο"/>
          <p:cNvSpPr/>
          <p:nvPr/>
        </p:nvSpPr>
        <p:spPr>
          <a:xfrm>
            <a:off x="4698268" y="5454710"/>
            <a:ext cx="3923928" cy="276999"/>
          </a:xfrm>
          <a:prstGeom prst="rect">
            <a:avLst/>
          </a:prstGeom>
        </p:spPr>
        <p:txBody>
          <a:bodyPr wrap="square">
            <a:spAutoFit/>
          </a:bodyPr>
          <a:lstStyle/>
          <a:p>
            <a:pPr algn="ctr"/>
            <a:r>
              <a:rPr lang="en-US" altLang="el-GR" sz="1200" dirty="0" smtClean="0">
                <a:latin typeface="+mn-lt"/>
                <a:hlinkClick r:id="rId5"/>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Εγκάρσιο Επίπεδο</a:t>
            </a:r>
            <a:endParaRPr lang="el-GR" sz="3600" dirty="0"/>
          </a:p>
        </p:txBody>
      </p:sp>
      <p:sp>
        <p:nvSpPr>
          <p:cNvPr id="3" name="2 - Θέση περιεχομένου"/>
          <p:cNvSpPr>
            <a:spLocks noGrp="1"/>
          </p:cNvSpPr>
          <p:nvPr>
            <p:ph idx="1"/>
          </p:nvPr>
        </p:nvSpPr>
        <p:spPr>
          <a:xfrm>
            <a:off x="467544" y="1052736"/>
            <a:ext cx="8363272" cy="5256584"/>
          </a:xfrm>
        </p:spPr>
        <p:txBody>
          <a:bodyPr/>
          <a:lstStyle/>
          <a:p>
            <a:r>
              <a:rPr lang="el-GR" dirty="0" smtClean="0"/>
              <a:t>Ο  άξονας της στροφής της εγκάρσιας </a:t>
            </a:r>
            <a:r>
              <a:rPr lang="el-GR" dirty="0" err="1" smtClean="0"/>
              <a:t>ταρσιαίας</a:t>
            </a:r>
            <a:r>
              <a:rPr lang="el-GR" dirty="0" smtClean="0"/>
              <a:t> άρθρωσης, αποκλίνει 15</a:t>
            </a:r>
            <a:r>
              <a:rPr lang="el-GR" baseline="30000" dirty="0" smtClean="0"/>
              <a:t>Ο</a:t>
            </a:r>
            <a:r>
              <a:rPr lang="el-GR" dirty="0" smtClean="0"/>
              <a:t>  προς τα επάνω από το εγκάρσιο επίπεδο</a:t>
            </a:r>
          </a:p>
          <a:p>
            <a:r>
              <a:rPr lang="el-GR" dirty="0" smtClean="0"/>
              <a:t>Ο άξονας κάμψης – έκτασης της άρθρωσης του ταρσού  αποκλίνει 52</a:t>
            </a:r>
            <a:r>
              <a:rPr lang="el-GR" baseline="30000" dirty="0" smtClean="0"/>
              <a:t>Ο</a:t>
            </a:r>
            <a:r>
              <a:rPr lang="el-GR" dirty="0" smtClean="0"/>
              <a:t>  από το εγκάρσιο επίπεδο.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pic>
        <p:nvPicPr>
          <p:cNvPr id="5" name="Picture 20" descr="PRONATION&#10;With pronation occurring at the subtalar joint through medial rotation&#10;of the leg, the transverse tarsal joint i..."/>
          <p:cNvPicPr>
            <a:picLocks noChangeAspect="1" noChangeArrowheads="1"/>
          </p:cNvPicPr>
          <p:nvPr/>
        </p:nvPicPr>
        <p:blipFill>
          <a:blip r:embed="rId3" cstate="print"/>
          <a:srcRect l="1930" t="6163" r="1552" b="33415"/>
          <a:stretch>
            <a:fillRect/>
          </a:stretch>
        </p:blipFill>
        <p:spPr bwMode="auto">
          <a:xfrm>
            <a:off x="4355976" y="4135904"/>
            <a:ext cx="4464496" cy="2098313"/>
          </a:xfrm>
          <a:prstGeom prst="rect">
            <a:avLst/>
          </a:prstGeom>
          <a:noFill/>
          <a:ln w="9525">
            <a:noFill/>
            <a:miter lim="800000"/>
            <a:headEnd/>
            <a:tailEnd/>
          </a:ln>
        </p:spPr>
      </p:pic>
      <p:pic>
        <p:nvPicPr>
          <p:cNvPr id="6" name="Picture 28" descr="• The axis of the first ray is inclined in such as&#10;way that dorsiflexion of the first ray also&#10;includes inversion and addu..."/>
          <p:cNvPicPr>
            <a:picLocks noChangeAspect="1" noChangeArrowheads="1"/>
          </p:cNvPicPr>
          <p:nvPr/>
        </p:nvPicPr>
        <p:blipFill>
          <a:blip r:embed="rId4" cstate="print"/>
          <a:srcRect l="12034" t="16763" r="18028" b="34008"/>
          <a:stretch>
            <a:fillRect/>
          </a:stretch>
        </p:blipFill>
        <p:spPr>
          <a:xfrm>
            <a:off x="107504" y="3140968"/>
            <a:ext cx="4487818" cy="2376264"/>
          </a:xfrm>
          <a:prstGeom prst="rect">
            <a:avLst/>
          </a:prstGeom>
          <a:noFill/>
        </p:spPr>
      </p:pic>
      <p:sp>
        <p:nvSpPr>
          <p:cNvPr id="7" name="6 - Ορθογώνιο"/>
          <p:cNvSpPr/>
          <p:nvPr/>
        </p:nvSpPr>
        <p:spPr>
          <a:xfrm>
            <a:off x="2483768" y="6234217"/>
            <a:ext cx="3923928" cy="276999"/>
          </a:xfrm>
          <a:prstGeom prst="rect">
            <a:avLst/>
          </a:prstGeom>
        </p:spPr>
        <p:txBody>
          <a:bodyPr wrap="square">
            <a:spAutoFit/>
          </a:bodyPr>
          <a:lstStyle/>
          <a:p>
            <a:pPr algn="ctr"/>
            <a:r>
              <a:rPr lang="en-US" altLang="el-GR" sz="1200" dirty="0" smtClean="0">
                <a:latin typeface="+mn-lt"/>
                <a:hlinkClick r:id="rId5"/>
              </a:rPr>
              <a:t>slideshare.net</a:t>
            </a:r>
            <a:endParaRPr lang="el-GR" sz="12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08720"/>
          </a:xfrm>
        </p:spPr>
        <p:txBody>
          <a:bodyPr/>
          <a:lstStyle/>
          <a:p>
            <a:r>
              <a:rPr lang="el-GR" sz="3600" dirty="0" smtClean="0"/>
              <a:t>Άξονες κίνησης </a:t>
            </a:r>
            <a:r>
              <a:rPr lang="el-GR" sz="3200" b="0" dirty="0" smtClean="0"/>
              <a:t>ανακεφαλαίωση</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pic>
        <p:nvPicPr>
          <p:cNvPr id="5" name="Picture 4" descr="σάρωση0011"/>
          <p:cNvPicPr>
            <a:picLocks noGrp="1" noChangeAspect="1" noChangeArrowheads="1"/>
          </p:cNvPicPr>
          <p:nvPr>
            <p:ph idx="1"/>
          </p:nvPr>
        </p:nvPicPr>
        <p:blipFill>
          <a:blip r:embed="rId2" cstate="print"/>
          <a:srcRect l="6656" t="1976" b="52430"/>
          <a:stretch>
            <a:fillRect/>
          </a:stretch>
        </p:blipFill>
        <p:spPr bwMode="auto">
          <a:xfrm>
            <a:off x="683568" y="4740748"/>
            <a:ext cx="3600400" cy="1661060"/>
          </a:xfrm>
          <a:prstGeom prst="rect">
            <a:avLst/>
          </a:prstGeom>
          <a:noFill/>
          <a:ln w="9525">
            <a:solidFill>
              <a:srgbClr val="7030A0"/>
            </a:solidFill>
            <a:miter lim="800000"/>
            <a:headEnd/>
            <a:tailEnd/>
          </a:ln>
        </p:spPr>
      </p:pic>
      <p:pic>
        <p:nvPicPr>
          <p:cNvPr id="7" name="Picture 4" descr="σάρωση0014"/>
          <p:cNvPicPr>
            <a:picLocks noChangeAspect="1" noChangeArrowheads="1"/>
          </p:cNvPicPr>
          <p:nvPr/>
        </p:nvPicPr>
        <p:blipFill>
          <a:blip r:embed="rId3" cstate="print"/>
          <a:srcRect l="17924" t="3016" r="9186" b="59278"/>
          <a:stretch>
            <a:fillRect/>
          </a:stretch>
        </p:blipFill>
        <p:spPr bwMode="auto">
          <a:xfrm>
            <a:off x="683568" y="2868540"/>
            <a:ext cx="3600400" cy="1800200"/>
          </a:xfrm>
          <a:prstGeom prst="rect">
            <a:avLst/>
          </a:prstGeom>
          <a:noFill/>
          <a:ln w="9525">
            <a:solidFill>
              <a:srgbClr val="7030A0"/>
            </a:solidFill>
            <a:miter lim="800000"/>
            <a:headEnd/>
            <a:tailEnd/>
          </a:ln>
        </p:spPr>
      </p:pic>
      <p:pic>
        <p:nvPicPr>
          <p:cNvPr id="9" name="Picture 4" descr="σάρωση0014"/>
          <p:cNvPicPr>
            <a:picLocks noChangeAspect="1" noChangeArrowheads="1"/>
          </p:cNvPicPr>
          <p:nvPr/>
        </p:nvPicPr>
        <p:blipFill>
          <a:blip r:embed="rId3" cstate="print"/>
          <a:srcRect l="10714" t="54609" r="7143" b="7679"/>
          <a:stretch>
            <a:fillRect/>
          </a:stretch>
        </p:blipFill>
        <p:spPr bwMode="auto">
          <a:xfrm>
            <a:off x="4355976" y="2868540"/>
            <a:ext cx="3888432" cy="1777045"/>
          </a:xfrm>
          <a:prstGeom prst="rect">
            <a:avLst/>
          </a:prstGeom>
          <a:noFill/>
          <a:ln w="9525">
            <a:solidFill>
              <a:srgbClr val="7030A0"/>
            </a:solidFill>
            <a:miter lim="800000"/>
            <a:headEnd/>
            <a:tailEnd/>
          </a:ln>
        </p:spPr>
      </p:pic>
      <p:pic>
        <p:nvPicPr>
          <p:cNvPr id="10" name="Picture 4" descr="σάρωση0011"/>
          <p:cNvPicPr>
            <a:picLocks noChangeAspect="1" noChangeArrowheads="1"/>
          </p:cNvPicPr>
          <p:nvPr/>
        </p:nvPicPr>
        <p:blipFill>
          <a:blip r:embed="rId2" cstate="print"/>
          <a:srcRect l="5786" t="58408" r="4537" b="4600"/>
          <a:stretch>
            <a:fillRect/>
          </a:stretch>
        </p:blipFill>
        <p:spPr bwMode="auto">
          <a:xfrm>
            <a:off x="4355976" y="4653136"/>
            <a:ext cx="3888432" cy="1743796"/>
          </a:xfrm>
          <a:prstGeom prst="rect">
            <a:avLst/>
          </a:prstGeom>
          <a:noFill/>
          <a:ln w="9525">
            <a:solidFill>
              <a:srgbClr val="7030A0"/>
            </a:solidFill>
            <a:miter lim="800000"/>
            <a:headEnd/>
            <a:tailEnd/>
          </a:ln>
        </p:spPr>
      </p:pic>
      <p:pic>
        <p:nvPicPr>
          <p:cNvPr id="13" name="Picture 4" descr="σάρωση0013"/>
          <p:cNvPicPr>
            <a:picLocks noChangeAspect="1" noChangeArrowheads="1"/>
          </p:cNvPicPr>
          <p:nvPr/>
        </p:nvPicPr>
        <p:blipFill>
          <a:blip r:embed="rId4" cstate="print"/>
          <a:srcRect t="52292" r="1818"/>
          <a:stretch>
            <a:fillRect/>
          </a:stretch>
        </p:blipFill>
        <p:spPr bwMode="auto">
          <a:xfrm>
            <a:off x="4355976" y="1284364"/>
            <a:ext cx="3888432" cy="1568572"/>
          </a:xfrm>
          <a:prstGeom prst="rect">
            <a:avLst/>
          </a:prstGeom>
          <a:noFill/>
          <a:ln w="9525">
            <a:solidFill>
              <a:srgbClr val="7030A0"/>
            </a:solidFill>
            <a:miter lim="800000"/>
            <a:headEnd/>
            <a:tailEnd/>
          </a:ln>
        </p:spPr>
      </p:pic>
      <p:pic>
        <p:nvPicPr>
          <p:cNvPr id="14" name="Picture 4" descr="σάρωση0013"/>
          <p:cNvPicPr>
            <a:picLocks noChangeAspect="1" noChangeArrowheads="1"/>
          </p:cNvPicPr>
          <p:nvPr/>
        </p:nvPicPr>
        <p:blipFill>
          <a:blip r:embed="rId4" cstate="print"/>
          <a:srcRect l="14000" b="58344"/>
          <a:stretch>
            <a:fillRect/>
          </a:stretch>
        </p:blipFill>
        <p:spPr bwMode="auto">
          <a:xfrm>
            <a:off x="683568" y="1284364"/>
            <a:ext cx="3600400" cy="1568572"/>
          </a:xfrm>
          <a:prstGeom prst="rect">
            <a:avLst/>
          </a:prstGeom>
          <a:noFill/>
          <a:ln w="9525">
            <a:solidFill>
              <a:srgbClr val="7030A0"/>
            </a:solidFill>
            <a:miter lim="800000"/>
            <a:headEnd/>
            <a:tailEnd/>
          </a:ln>
        </p:spPr>
      </p:pic>
      <p:sp>
        <p:nvSpPr>
          <p:cNvPr id="11" name="2 - Θέση περιεχομένου"/>
          <p:cNvSpPr txBox="1">
            <a:spLocks/>
          </p:cNvSpPr>
          <p:nvPr/>
        </p:nvSpPr>
        <p:spPr>
          <a:xfrm>
            <a:off x="683568" y="1052736"/>
            <a:ext cx="3672408" cy="360040"/>
          </a:xfrm>
          <a:prstGeom prst="rect">
            <a:avLst/>
          </a:prstGeom>
          <a:solidFill>
            <a:schemeClr val="bg1">
              <a:lumMod val="95000"/>
            </a:schemeClr>
          </a:solidFill>
          <a:ln>
            <a:solidFill>
              <a:schemeClr val="accent1">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Εγκάρσιο      επίπεδο</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4355976" y="1052736"/>
            <a:ext cx="3888432" cy="360040"/>
          </a:xfrm>
          <a:prstGeom prst="rect">
            <a:avLst/>
          </a:prstGeom>
          <a:solidFill>
            <a:schemeClr val="bg1">
              <a:lumMod val="95000"/>
            </a:schemeClr>
          </a:solidFill>
          <a:ln>
            <a:solidFill>
              <a:schemeClr val="accent1">
                <a:lumMod val="50000"/>
              </a:schemeClr>
            </a:solidFill>
          </a:ln>
        </p:spPr>
        <p:txBody>
          <a:bodyPr vert="horz" lIns="91440" tIns="45720" rIns="91440" bIns="45720" rtlCol="0">
            <a:noAutofit/>
          </a:bodyPr>
          <a:lstStyle/>
          <a:p>
            <a:pPr marL="342900" lvl="0" indent="-342900" fontAlgn="auto">
              <a:lnSpc>
                <a:spcPct val="112000"/>
              </a:lnSpc>
              <a:spcBef>
                <a:spcPts val="1200"/>
              </a:spcBef>
              <a:spcAft>
                <a:spcPts val="0"/>
              </a:spcAft>
            </a:pPr>
            <a:r>
              <a:rPr kumimoji="0" lang="el-GR" sz="2000" b="1" i="0" u="none" strike="noStrike" kern="1200" cap="none" spc="0" normalizeH="0" baseline="0" noProof="0" dirty="0" err="1" smtClean="0">
                <a:ln>
                  <a:noFill/>
                </a:ln>
                <a:solidFill>
                  <a:schemeClr val="tx1"/>
                </a:solidFill>
                <a:effectLst/>
                <a:uLnTx/>
                <a:uFillTx/>
                <a:latin typeface="+mn-lt"/>
                <a:ea typeface="+mn-ea"/>
                <a:cs typeface="+mn-cs"/>
              </a:rPr>
              <a:t>Προσθιοπίσθιο</a:t>
            </a:r>
            <a:r>
              <a:rPr lang="el-GR" sz="2000" b="1" dirty="0" smtClean="0">
                <a:latin typeface="+mn-lt"/>
              </a:rPr>
              <a:t> επίπεδο</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Μέση </a:t>
            </a:r>
            <a:r>
              <a:rPr lang="el-GR" sz="3600" dirty="0" err="1" smtClean="0"/>
              <a:t>Ταρσιαία</a:t>
            </a:r>
            <a:r>
              <a:rPr lang="el-GR" sz="3600" dirty="0" smtClean="0"/>
              <a:t> Άρθρωση </a:t>
            </a:r>
            <a:r>
              <a:rPr lang="el-GR" sz="3200" b="0" dirty="0" smtClean="0"/>
              <a:t>1/</a:t>
            </a:r>
            <a:r>
              <a:rPr lang="en-US" sz="3200" b="0" dirty="0" smtClean="0"/>
              <a:t>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5" name="4 - Θέση περιεχομένου"/>
          <p:cNvSpPr>
            <a:spLocks noGrp="1"/>
          </p:cNvSpPr>
          <p:nvPr>
            <p:ph idx="1"/>
          </p:nvPr>
        </p:nvSpPr>
        <p:spPr>
          <a:xfrm>
            <a:off x="0" y="1052736"/>
            <a:ext cx="6876256" cy="5472608"/>
          </a:xfrm>
        </p:spPr>
        <p:txBody>
          <a:bodyPr>
            <a:noAutofit/>
          </a:bodyPr>
          <a:lstStyle/>
          <a:p>
            <a:r>
              <a:rPr lang="el-GR" dirty="0" smtClean="0"/>
              <a:t>Το  μέσο τμήμα του ποδιού περιλαμβάνει το σκαφοειδές, το κυβοειδές και τα τρία  σφηνοειδή.</a:t>
            </a:r>
            <a:endParaRPr lang="en-US" dirty="0" smtClean="0"/>
          </a:p>
          <a:p>
            <a:r>
              <a:rPr lang="el-GR" dirty="0" smtClean="0"/>
              <a:t>Η </a:t>
            </a:r>
            <a:r>
              <a:rPr lang="el-GR" b="1" dirty="0" smtClean="0"/>
              <a:t>μέση άρθρωση του ταρσού </a:t>
            </a:r>
            <a:r>
              <a:rPr lang="el-GR" dirty="0" smtClean="0"/>
              <a:t>αποτελείται από:</a:t>
            </a:r>
          </a:p>
          <a:p>
            <a:pPr lvl="1"/>
            <a:r>
              <a:rPr lang="el-GR" dirty="0" smtClean="0"/>
              <a:t>την </a:t>
            </a:r>
            <a:r>
              <a:rPr lang="el-GR" b="1" dirty="0" err="1" smtClean="0"/>
              <a:t>πτερνοκυβοειδή</a:t>
            </a:r>
            <a:r>
              <a:rPr lang="el-GR" b="1" dirty="0" smtClean="0"/>
              <a:t> </a:t>
            </a:r>
            <a:r>
              <a:rPr lang="el-GR" dirty="0" smtClean="0"/>
              <a:t>άρθρωση εξωτερικά,  </a:t>
            </a:r>
          </a:p>
          <a:p>
            <a:pPr lvl="1"/>
            <a:r>
              <a:rPr lang="el-GR" dirty="0" smtClean="0"/>
              <a:t>την </a:t>
            </a:r>
            <a:r>
              <a:rPr lang="el-GR" b="1" dirty="0" err="1" smtClean="0"/>
              <a:t>αστραγαλοσκαφοειδή</a:t>
            </a:r>
            <a:r>
              <a:rPr lang="el-GR" dirty="0" smtClean="0"/>
              <a:t> άρθρωση</a:t>
            </a:r>
            <a:r>
              <a:rPr lang="el-GR" b="1" dirty="0" smtClean="0"/>
              <a:t> </a:t>
            </a:r>
            <a:r>
              <a:rPr lang="el-GR" dirty="0" smtClean="0"/>
              <a:t>εσωτερικά.</a:t>
            </a:r>
          </a:p>
          <a:p>
            <a:r>
              <a:rPr lang="el-GR" dirty="0" smtClean="0"/>
              <a:t> Στον υπτιασμό, οι άξονες δεν είναι παράλληλοι.</a:t>
            </a:r>
          </a:p>
          <a:p>
            <a:r>
              <a:rPr lang="el-GR" dirty="0" smtClean="0"/>
              <a:t>Καθώς  οι  αρθρώσεις είναι κλειδωμένες, εξυπηρετούν την μεταβίβαση των δυνάμεων.</a:t>
            </a:r>
          </a:p>
        </p:txBody>
      </p:sp>
      <p:sp>
        <p:nvSpPr>
          <p:cNvPr id="8" name="7 - Ορθογώνιο"/>
          <p:cNvSpPr/>
          <p:nvPr/>
        </p:nvSpPr>
        <p:spPr>
          <a:xfrm>
            <a:off x="5940152" y="6237312"/>
            <a:ext cx="2592288" cy="276999"/>
          </a:xfrm>
          <a:prstGeom prst="rect">
            <a:avLst/>
          </a:prstGeom>
        </p:spPr>
        <p:txBody>
          <a:bodyPr wrap="square">
            <a:spAutoFit/>
          </a:bodyPr>
          <a:lstStyle/>
          <a:p>
            <a:pPr algn="ctr"/>
            <a:r>
              <a:rPr lang="en-US" altLang="el-GR" sz="1200" dirty="0" smtClean="0">
                <a:latin typeface="+mn-lt"/>
                <a:hlinkClick r:id="rId2" action="ppaction://hlinkfile"/>
              </a:rPr>
              <a:t>slideshare.net</a:t>
            </a:r>
            <a:endParaRPr lang="el-GR" sz="1200" dirty="0">
              <a:latin typeface="+mn-lt"/>
            </a:endParaRPr>
          </a:p>
        </p:txBody>
      </p:sp>
      <p:pic>
        <p:nvPicPr>
          <p:cNvPr id="2050" name="Picture 2" descr="• Weight-Bearing Hindfoot Pronation and&#10;Transverse Tarsal Joint Motion&#10;In the weight-bearing position, medial rotation&#10;of ..."/>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41671" t="11431" r="36727" b="29237"/>
          <a:stretch/>
        </p:blipFill>
        <p:spPr bwMode="auto">
          <a:xfrm>
            <a:off x="6588224" y="1052736"/>
            <a:ext cx="2263317" cy="51125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Μέση </a:t>
            </a:r>
            <a:r>
              <a:rPr lang="el-GR" sz="3600" dirty="0" err="1" smtClean="0"/>
              <a:t>Ταρσιαία</a:t>
            </a:r>
            <a:r>
              <a:rPr lang="el-GR" sz="3600" dirty="0" smtClean="0"/>
              <a:t> Άρθρωση </a:t>
            </a:r>
            <a:r>
              <a:rPr lang="el-GR" sz="3200" b="0" dirty="0" smtClean="0"/>
              <a:t>2/</a:t>
            </a:r>
            <a:r>
              <a:rPr lang="en-US" sz="3200" b="0" dirty="0" smtClean="0"/>
              <a:t>2</a:t>
            </a:r>
            <a:endParaRPr lang="el-GR" sz="3200" dirty="0"/>
          </a:p>
        </p:txBody>
      </p:sp>
      <p:sp>
        <p:nvSpPr>
          <p:cNvPr id="3" name="2 - Θέση περιεχομένου"/>
          <p:cNvSpPr>
            <a:spLocks noGrp="1"/>
          </p:cNvSpPr>
          <p:nvPr>
            <p:ph idx="1"/>
          </p:nvPr>
        </p:nvSpPr>
        <p:spPr>
          <a:xfrm>
            <a:off x="395536" y="1052736"/>
            <a:ext cx="4824536" cy="5400600"/>
          </a:xfrm>
        </p:spPr>
        <p:txBody>
          <a:bodyPr>
            <a:normAutofit/>
          </a:bodyPr>
          <a:lstStyle/>
          <a:p>
            <a:r>
              <a:rPr lang="el-GR" dirty="0" smtClean="0"/>
              <a:t>Κατά τον πρηνισμό οι άξονες των δύο αυτών αρθρώσεων είναι παράλληλοι. </a:t>
            </a:r>
          </a:p>
          <a:p>
            <a:r>
              <a:rPr lang="el-GR" dirty="0" smtClean="0"/>
              <a:t>Αυτό ξεκλειδώνει τις αρθρώσεις και δημιουργεί ένα πόδι κινητικό, ικανό να απορροφήσει τις φορτίσεις και τους κραδασμούς</a:t>
            </a:r>
            <a:r>
              <a:rPr lang="en-US" dirty="0" smtClean="0"/>
              <a:t>.</a:t>
            </a:r>
            <a:endParaRPr lang="el-GR" dirty="0" smtClean="0"/>
          </a:p>
          <a:p>
            <a:r>
              <a:rPr lang="el-GR" dirty="0" smtClean="0">
                <a:latin typeface="Calibri" pitchFamily="34" charset="0"/>
              </a:rPr>
              <a:t>Όταν η </a:t>
            </a:r>
            <a:r>
              <a:rPr lang="el-GR" dirty="0" err="1" smtClean="0">
                <a:latin typeface="Calibri" pitchFamily="34" charset="0"/>
              </a:rPr>
              <a:t>υπαστραγαλική</a:t>
            </a:r>
            <a:r>
              <a:rPr lang="el-GR" dirty="0" smtClean="0">
                <a:latin typeface="Calibri" pitchFamily="34" charset="0"/>
              </a:rPr>
              <a:t> άρθρωση είναι σε πρηνισμό και χαλαρή θέση, η εγκάρσια άρθρωση του ταρσού είναι επίσης κινητική και έχει χαλαρή  θέση.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7" name="6 - Ορθογώνιο"/>
          <p:cNvSpPr/>
          <p:nvPr/>
        </p:nvSpPr>
        <p:spPr>
          <a:xfrm>
            <a:off x="5220072" y="5751795"/>
            <a:ext cx="3744416" cy="276999"/>
          </a:xfrm>
          <a:prstGeom prst="rect">
            <a:avLst/>
          </a:prstGeom>
        </p:spPr>
        <p:txBody>
          <a:bodyPr wrap="square">
            <a:spAutoFit/>
          </a:bodyPr>
          <a:lstStyle/>
          <a:p>
            <a:pPr algn="ctr"/>
            <a:r>
              <a:rPr lang="en-US" altLang="el-GR" sz="1200" dirty="0" smtClean="0">
                <a:latin typeface="+mn-lt"/>
                <a:hlinkClick r:id="rId2"/>
              </a:rPr>
              <a:t>slideshare.net</a:t>
            </a:r>
            <a:endParaRPr lang="el-GR" sz="1200" dirty="0">
              <a:latin typeface="+mn-lt"/>
            </a:endParaRPr>
          </a:p>
        </p:txBody>
      </p:sp>
      <p:pic>
        <p:nvPicPr>
          <p:cNvPr id="3074" name="Picture 2" descr="• Weight-Bearing Hindfoot Pronation and&#10;Transverse Tarsal Joint Motion&#10;In the weight-bearing position, medial rotation&#10;of ..."/>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t="13889" r="62896" b="27176"/>
          <a:stretch/>
        </p:blipFill>
        <p:spPr bwMode="auto">
          <a:xfrm>
            <a:off x="5436097" y="1241036"/>
            <a:ext cx="3646238" cy="43482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Οστά Πέλματος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Picture 4" descr="File:Ospied-de.svg"/>
          <p:cNvPicPr>
            <a:picLocks noGrp="1" noChangeAspect="1" noChangeArrowheads="1"/>
          </p:cNvPicPr>
          <p:nvPr>
            <p:ph idx="1"/>
          </p:nvPr>
        </p:nvPicPr>
        <p:blipFill>
          <a:blip r:embed="rId3" cstate="print"/>
          <a:srcRect l="59140"/>
          <a:stretch>
            <a:fillRect/>
          </a:stretch>
        </p:blipFill>
        <p:spPr bwMode="auto">
          <a:xfrm rot="1886842">
            <a:off x="4905235" y="698080"/>
            <a:ext cx="3053409" cy="6543185"/>
          </a:xfrm>
          <a:prstGeom prst="rect">
            <a:avLst/>
          </a:prstGeom>
          <a:noFill/>
          <a:ln w="9525">
            <a:noFill/>
            <a:miter lim="800000"/>
            <a:headEnd/>
            <a:tailEnd/>
          </a:ln>
        </p:spPr>
      </p:pic>
      <p:grpSp>
        <p:nvGrpSpPr>
          <p:cNvPr id="17" name="16 - Ομάδα"/>
          <p:cNvGrpSpPr/>
          <p:nvPr/>
        </p:nvGrpSpPr>
        <p:grpSpPr>
          <a:xfrm>
            <a:off x="467544" y="980728"/>
            <a:ext cx="5328592" cy="5616624"/>
            <a:chOff x="467544" y="980728"/>
            <a:chExt cx="5328592" cy="5616624"/>
          </a:xfrm>
        </p:grpSpPr>
        <p:sp>
          <p:nvSpPr>
            <p:cNvPr id="7" name="2 - Θέση περιεχομένου"/>
            <p:cNvSpPr txBox="1">
              <a:spLocks/>
            </p:cNvSpPr>
            <p:nvPr/>
          </p:nvSpPr>
          <p:spPr>
            <a:xfrm>
              <a:off x="467544" y="1052736"/>
              <a:ext cx="5328592" cy="273630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Περιφερικές (ονυχοφόρες) φάλαγγες</a:t>
              </a: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      Μέσες φάλαγγες</a:t>
              </a: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      Κεντρικές φάλαγγες.</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Μετατάρσια</a:t>
              </a: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οστά του ταρσού.</a:t>
              </a:r>
            </a:p>
            <a:p>
              <a:pPr marL="457200" marR="0" lvl="0" indent="-4572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6" name="15 - Ομάδα"/>
            <p:cNvGrpSpPr/>
            <p:nvPr/>
          </p:nvGrpSpPr>
          <p:grpSpPr>
            <a:xfrm>
              <a:off x="467544" y="980728"/>
              <a:ext cx="396552" cy="2520280"/>
              <a:chOff x="467544" y="980728"/>
              <a:chExt cx="396552" cy="2520280"/>
            </a:xfrm>
          </p:grpSpPr>
          <p:sp>
            <p:nvSpPr>
              <p:cNvPr id="9" name="2 - Θέση περιεχομένου"/>
              <p:cNvSpPr txBox="1">
                <a:spLocks/>
              </p:cNvSpPr>
              <p:nvPr/>
            </p:nvSpPr>
            <p:spPr>
              <a:xfrm>
                <a:off x="467544" y="980728"/>
                <a:ext cx="396552" cy="360040"/>
              </a:xfrm>
              <a:prstGeom prst="rect">
                <a:avLst/>
              </a:prstGeom>
              <a:solidFill>
                <a:srgbClr val="FF0000"/>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467544" y="3140968"/>
                <a:ext cx="396552" cy="360040"/>
              </a:xfrm>
              <a:prstGeom prst="rect">
                <a:avLst/>
              </a:prstGeom>
              <a:solidFill>
                <a:schemeClr val="accent1">
                  <a:lumMod val="40000"/>
                  <a:lumOff val="60000"/>
                </a:schemeClr>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467544" y="2636912"/>
                <a:ext cx="396552" cy="360040"/>
              </a:xfrm>
              <a:prstGeom prst="rect">
                <a:avLst/>
              </a:prstGeom>
              <a:solidFill>
                <a:srgbClr val="FFFF00"/>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467544" y="1556792"/>
                <a:ext cx="396552" cy="360040"/>
              </a:xfrm>
              <a:prstGeom prst="rect">
                <a:avLst/>
              </a:prstGeom>
              <a:solidFill>
                <a:schemeClr val="tx2">
                  <a:lumMod val="40000"/>
                  <a:lumOff val="60000"/>
                </a:schemeClr>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467544" y="2132856"/>
                <a:ext cx="396552" cy="360040"/>
              </a:xfrm>
              <a:prstGeom prst="rect">
                <a:avLst/>
              </a:prstGeom>
              <a:solidFill>
                <a:srgbClr val="92D050"/>
              </a:solidFill>
              <a:ln>
                <a:solidFill>
                  <a:schemeClr val="bg1">
                    <a:lumMod val="50000"/>
                  </a:schemeClr>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grpSp>
        <p:sp>
          <p:nvSpPr>
            <p:cNvPr id="14" name="2 - Θέση περιεχομένου"/>
            <p:cNvSpPr txBox="1">
              <a:spLocks/>
            </p:cNvSpPr>
            <p:nvPr/>
          </p:nvSpPr>
          <p:spPr>
            <a:xfrm>
              <a:off x="467544" y="3861048"/>
              <a:ext cx="3456384" cy="2736304"/>
            </a:xfrm>
            <a:prstGeom prst="rect">
              <a:avLst/>
            </a:prstGeom>
            <a:ln w="38100">
              <a:solidFill>
                <a:schemeClr val="bg1">
                  <a:lumMod val="50000"/>
                </a:schemeClr>
              </a:solidFill>
            </a:ln>
          </p:spPr>
          <p:txBody>
            <a:bodyPr vert="horz" lIns="91440" tIns="45720" rIns="91440" bIns="45720" rtlCol="0">
              <a:normAutofit fontScale="92500"/>
            </a:bodyPr>
            <a:lstStyle/>
            <a:p>
              <a:pPr marL="457200" marR="0" lvl="0" indent="-457200" algn="l" defTabSz="914400" rtl="0" eaLnBrk="1" fontAlgn="auto" latinLnBrk="0" hangingPunct="1">
                <a:lnSpc>
                  <a:spcPct val="112000"/>
                </a:lnSpc>
                <a:spcBef>
                  <a:spcPts val="1200"/>
                </a:spcBef>
                <a:spcAft>
                  <a:spcPts val="0"/>
                </a:spcAft>
                <a:buClrTx/>
                <a:buSzTx/>
                <a:tabLst/>
                <a:defRPr/>
              </a:pPr>
              <a:r>
                <a:rPr lang="el-GR" sz="2400" b="1" dirty="0" smtClean="0">
                  <a:latin typeface="+mn-lt"/>
                </a:rPr>
                <a:t>        1</a:t>
              </a:r>
              <a:r>
                <a:rPr lang="el-GR" sz="2400" dirty="0" smtClean="0">
                  <a:latin typeface="+mn-lt"/>
                </a:rPr>
                <a:t>  Αστράγαλος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2</a:t>
              </a:r>
              <a:r>
                <a:rPr kumimoji="0" lang="el-GR" sz="2400" b="1"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noProof="0" dirty="0" smtClean="0">
                  <a:ln>
                    <a:noFill/>
                  </a:ln>
                  <a:solidFill>
                    <a:schemeClr val="tx1"/>
                  </a:solidFill>
                  <a:effectLst/>
                  <a:uLnTx/>
                  <a:uFillTx/>
                  <a:latin typeface="+mn-lt"/>
                  <a:ea typeface="+mn-ea"/>
                  <a:cs typeface="+mn-cs"/>
                </a:rPr>
                <a:t> Π</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τέρνα</a:t>
              </a:r>
              <a:r>
                <a:rPr lang="el-GR" sz="2400" noProof="0" dirty="0" smtClean="0">
                  <a:latin typeface="+mn-lt"/>
                </a:rPr>
                <a:t>                         </a:t>
              </a:r>
              <a:r>
                <a:rPr lang="el-GR" sz="2400" b="1" noProof="0" dirty="0" smtClean="0">
                  <a:latin typeface="+mn-lt"/>
                </a:rPr>
                <a:t>3 </a:t>
              </a:r>
              <a:r>
                <a:rPr lang="el-GR" sz="2400" noProof="0" dirty="0" smtClean="0">
                  <a:latin typeface="+mn-lt"/>
                </a:rPr>
                <a:t>  Σκαφοειδές                    </a:t>
              </a:r>
              <a:r>
                <a:rPr kumimoji="0" lang="el-GR" sz="2400" b="1" i="0" u="none" strike="noStrike" kern="1200" cap="none" spc="0" normalizeH="0" baseline="0" dirty="0" smtClean="0">
                  <a:ln>
                    <a:noFill/>
                  </a:ln>
                  <a:solidFill>
                    <a:schemeClr val="tx1"/>
                  </a:solidFill>
                  <a:effectLst/>
                  <a:uLnTx/>
                  <a:uFillTx/>
                  <a:latin typeface="+mn-lt"/>
                  <a:ea typeface="+mn-ea"/>
                  <a:cs typeface="+mn-cs"/>
                </a:rPr>
                <a:t>4</a:t>
              </a:r>
              <a:r>
                <a:rPr kumimoji="0" lang="el-GR" sz="2400" b="1" i="0" u="none" strike="noStrike" kern="1200" cap="none" spc="0" normalizeH="0" dirty="0" smtClean="0">
                  <a:ln>
                    <a:noFill/>
                  </a:ln>
                  <a:solidFill>
                    <a:schemeClr val="tx1"/>
                  </a:solidFill>
                  <a:effectLst/>
                  <a:uLnTx/>
                  <a:uFillTx/>
                  <a:latin typeface="+mn-lt"/>
                  <a:ea typeface="+mn-ea"/>
                  <a:cs typeface="+mn-cs"/>
                </a:rPr>
                <a:t> </a:t>
              </a:r>
              <a:r>
                <a:rPr lang="el-GR" sz="2400" dirty="0" smtClean="0"/>
                <a:t>,</a:t>
              </a:r>
              <a:r>
                <a:rPr kumimoji="0" lang="el-GR" sz="2400" b="1" i="0" u="none" strike="noStrike" kern="1200" cap="none" spc="0" normalizeH="0" dirty="0" smtClean="0">
                  <a:ln>
                    <a:noFill/>
                  </a:ln>
                  <a:solidFill>
                    <a:schemeClr val="tx1"/>
                  </a:solidFill>
                  <a:effectLst/>
                  <a:uLnTx/>
                  <a:uFillTx/>
                  <a:latin typeface="+mn-lt"/>
                  <a:ea typeface="+mn-ea"/>
                  <a:cs typeface="+mn-cs"/>
                </a:rPr>
                <a:t> </a:t>
              </a:r>
              <a:r>
                <a:rPr kumimoji="0" lang="el-GR" sz="2400" b="1" i="0" u="none" strike="noStrike" kern="1200" cap="none" spc="0" normalizeH="0" baseline="0" dirty="0" smtClean="0">
                  <a:ln>
                    <a:noFill/>
                  </a:ln>
                  <a:solidFill>
                    <a:schemeClr val="tx1"/>
                  </a:solidFill>
                  <a:effectLst/>
                  <a:uLnTx/>
                  <a:uFillTx/>
                  <a:latin typeface="+mn-lt"/>
                  <a:ea typeface="+mn-ea"/>
                  <a:cs typeface="+mn-cs"/>
                </a:rPr>
                <a:t>5 </a:t>
              </a:r>
              <a:r>
                <a:rPr lang="el-GR" sz="2400" dirty="0" smtClean="0"/>
                <a:t>,</a:t>
              </a:r>
              <a:r>
                <a:rPr kumimoji="0" lang="el-GR" sz="2400" b="1" i="0" u="none" strike="noStrike" kern="1200" cap="none" spc="0" normalizeH="0" baseline="0" dirty="0" smtClean="0">
                  <a:ln>
                    <a:noFill/>
                  </a:ln>
                  <a:solidFill>
                    <a:schemeClr val="tx1"/>
                  </a:solidFill>
                  <a:effectLst/>
                  <a:uLnTx/>
                  <a:uFillTx/>
                  <a:latin typeface="+mn-lt"/>
                  <a:ea typeface="+mn-ea"/>
                  <a:cs typeface="+mn-cs"/>
                </a:rPr>
                <a:t> 6</a:t>
              </a:r>
              <a:r>
                <a:rPr kumimoji="0" lang="el-GR" sz="2400" b="1" i="0" u="none" strike="noStrike" kern="1200" cap="none" spc="0" normalizeH="0" dirty="0" smtClean="0">
                  <a:ln>
                    <a:noFill/>
                  </a:ln>
                  <a:solidFill>
                    <a:schemeClr val="tx1"/>
                  </a:solidFill>
                  <a:effectLst/>
                  <a:uLnTx/>
                  <a:uFillTx/>
                  <a:latin typeface="+mn-lt"/>
                  <a:ea typeface="+mn-ea"/>
                  <a:cs typeface="+mn-cs"/>
                </a:rPr>
                <a:t> </a:t>
              </a:r>
              <a:r>
                <a:rPr kumimoji="0" lang="el-GR" sz="2400" b="0" i="0" u="none" strike="noStrike" kern="1200" cap="none" spc="0" normalizeH="0" dirty="0" smtClean="0">
                  <a:ln>
                    <a:noFill/>
                  </a:ln>
                  <a:solidFill>
                    <a:schemeClr val="tx1"/>
                  </a:solidFill>
                  <a:effectLst/>
                  <a:uLnTx/>
                  <a:uFillTx/>
                  <a:latin typeface="+mn-lt"/>
                  <a:ea typeface="+mn-ea"/>
                  <a:cs typeface="+mn-cs"/>
                </a:rPr>
                <a:t> πρώτο, δεύτερο, τρίτο  σφηνοειδές αντίστοιχα                       </a:t>
              </a:r>
              <a:r>
                <a:rPr lang="el-GR" sz="2400" b="1" baseline="0" noProof="0" dirty="0" smtClean="0">
                  <a:latin typeface="+mn-lt"/>
                </a:rPr>
                <a:t>7 </a:t>
              </a:r>
              <a:r>
                <a:rPr lang="el-GR" sz="2400" baseline="0" noProof="0" dirty="0" smtClean="0">
                  <a:latin typeface="+mn-lt"/>
                </a:rPr>
                <a:t> Κυβοειδές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5" name="Rectangle 11"/>
          <p:cNvSpPr/>
          <p:nvPr/>
        </p:nvSpPr>
        <p:spPr>
          <a:xfrm>
            <a:off x="5814302" y="6237312"/>
            <a:ext cx="2227309"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n-US" sz="1200" dirty="0" smtClean="0">
                <a:latin typeface="+mn-lt"/>
                <a:hlinkClick r:id="rId4"/>
              </a:rPr>
              <a:t>Ospied-de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smtClean="0">
                <a:latin typeface="+mn-lt"/>
                <a:hlinkClick r:id="rId5" tooltip="User:MovGP0"/>
              </a:rPr>
              <a:t>MovGP0</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solidFill>
                  <a:srgbClr val="DADADA">
                    <a:lumMod val="50000"/>
                  </a:srgbClr>
                </a:solidFill>
                <a:latin typeface="+mn-lt"/>
                <a:cs typeface="Calibri" panose="020F0502020204030204" pitchFamily="34" charset="0"/>
                <a:hlinkClick r:id="rId6"/>
              </a:rPr>
              <a:t>CC BY-SA </a:t>
            </a:r>
            <a:r>
              <a:rPr lang="en-US" sz="1200" dirty="0" smtClean="0">
                <a:solidFill>
                  <a:srgbClr val="DADADA">
                    <a:lumMod val="50000"/>
                  </a:srgbClr>
                </a:solidFill>
                <a:latin typeface="+mn-lt"/>
                <a:cs typeface="Calibri" panose="020F0502020204030204" pitchFamily="34" charset="0"/>
                <a:hlinkClick r:id="rId6"/>
              </a:rPr>
              <a:t>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Υπαστραγαλική</a:t>
            </a:r>
            <a:r>
              <a:rPr lang="el-GR" sz="3600" dirty="0" smtClean="0"/>
              <a:t> άρθρωση ΑΚΑ</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pic>
        <p:nvPicPr>
          <p:cNvPr id="230402" name="Picture 2" descr="https://encrypted-tbn2.gstatic.com/images?q=tbn:ANd9GcSqPURP0sLGeoZFEgHpAN_ch3_VHZti9shbtKKfb2K_f_cqzWRh"/>
          <p:cNvPicPr>
            <a:picLocks noChangeAspect="1" noChangeArrowheads="1"/>
          </p:cNvPicPr>
          <p:nvPr/>
        </p:nvPicPr>
        <p:blipFill>
          <a:blip r:embed="rId2" cstate="print"/>
          <a:srcRect l="18889" r="22222" b="25188"/>
          <a:stretch>
            <a:fillRect/>
          </a:stretch>
        </p:blipFill>
        <p:spPr bwMode="auto">
          <a:xfrm>
            <a:off x="1907704" y="1988840"/>
            <a:ext cx="5472608" cy="4017503"/>
          </a:xfrm>
          <a:prstGeom prst="rect">
            <a:avLst/>
          </a:prstGeom>
          <a:noFill/>
        </p:spPr>
      </p:pic>
      <p:sp>
        <p:nvSpPr>
          <p:cNvPr id="9" name="2 - Θέση περιεχομένου"/>
          <p:cNvSpPr txBox="1">
            <a:spLocks/>
          </p:cNvSpPr>
          <p:nvPr/>
        </p:nvSpPr>
        <p:spPr>
          <a:xfrm>
            <a:off x="395536" y="1268760"/>
            <a:ext cx="8496944" cy="792088"/>
          </a:xfrm>
          <a:prstGeom prst="rect">
            <a:avLst/>
          </a:prstGeom>
          <a:solidFill>
            <a:schemeClr val="accent3">
              <a:lumMod val="20000"/>
              <a:lumOff val="80000"/>
            </a:schemeClr>
          </a:solidFill>
          <a:ln>
            <a:noFill/>
          </a:ln>
        </p:spPr>
        <p:txBody>
          <a:bodyPr vert="horz" lIns="91440" tIns="45720" rIns="91440" bIns="45720" rtlCol="0">
            <a:normAutofit fontScale="25000" lnSpcReduction="20000"/>
          </a:bodyPr>
          <a:lstStyle/>
          <a:p>
            <a:pPr marL="342900" indent="-342900" fontAlgn="auto">
              <a:lnSpc>
                <a:spcPct val="112000"/>
              </a:lnSpc>
              <a:spcBef>
                <a:spcPts val="1200"/>
              </a:spcBef>
              <a:spcAft>
                <a:spcPts val="0"/>
              </a:spcAft>
            </a:pPr>
            <a:r>
              <a:rPr lang="el-GR" sz="2800" b="1" dirty="0" smtClean="0">
                <a:latin typeface="+mn-lt"/>
              </a:rPr>
              <a:t>                                                                            </a:t>
            </a:r>
            <a:r>
              <a:rPr lang="el-GR" sz="9600" b="1" dirty="0" smtClean="0">
                <a:latin typeface="+mn-lt"/>
              </a:rPr>
              <a:t>Υπτιασμός        Ουδέτερη         </a:t>
            </a:r>
            <a:r>
              <a:rPr kumimoji="0" lang="el-GR" sz="9600" b="1" i="0" u="none" strike="noStrike" kern="1200" cap="none" spc="0" normalizeH="0" baseline="0" noProof="0" dirty="0" smtClean="0">
                <a:ln>
                  <a:noFill/>
                </a:ln>
                <a:solidFill>
                  <a:schemeClr val="tx1"/>
                </a:solidFill>
                <a:effectLst/>
                <a:uLnTx/>
                <a:uFillTx/>
                <a:latin typeface="+mn-lt"/>
                <a:ea typeface="+mn-ea"/>
                <a:cs typeface="+mn-cs"/>
              </a:rPr>
              <a:t>Πρηνισμός</a:t>
            </a:r>
          </a:p>
          <a:p>
            <a:pPr marL="342900" indent="-342900" fontAlgn="auto">
              <a:lnSpc>
                <a:spcPct val="112000"/>
              </a:lnSpc>
              <a:spcBef>
                <a:spcPts val="1200"/>
              </a:spcBef>
              <a:spcAft>
                <a:spcPts val="0"/>
              </a:spcAft>
            </a:pPr>
            <a:r>
              <a:rPr lang="el-GR" sz="9600" b="1" dirty="0" smtClean="0">
                <a:latin typeface="+mn-lt"/>
              </a:rPr>
              <a:t>                                                       θέση</a:t>
            </a:r>
            <a:endParaRPr kumimoji="0" lang="el-GR" sz="96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395536" y="2060848"/>
            <a:ext cx="1512168" cy="3960440"/>
          </a:xfrm>
          <a:prstGeom prst="rect">
            <a:avLst/>
          </a:prstGeom>
          <a:solidFill>
            <a:schemeClr val="accent3">
              <a:lumMod val="20000"/>
              <a:lumOff val="80000"/>
            </a:schemeClr>
          </a:solidFill>
          <a:ln>
            <a:noFill/>
          </a:ln>
        </p:spPr>
        <p:txBody>
          <a:bodyPr vert="horz" lIns="91440" tIns="45720" rIns="91440" bIns="45720" rtlCol="0">
            <a:normAutofit fontScale="47500" lnSpcReduction="20000"/>
          </a:bodyPr>
          <a:lstStyle/>
          <a:p>
            <a:pPr marL="342900" indent="-342900" fontAlgn="auto">
              <a:lnSpc>
                <a:spcPct val="112000"/>
              </a:lnSpc>
              <a:spcBef>
                <a:spcPts val="1200"/>
              </a:spcBef>
              <a:spcAft>
                <a:spcPts val="0"/>
              </a:spcAft>
            </a:pPr>
            <a:r>
              <a:rPr lang="el-GR" sz="2400" noProof="0" dirty="0" smtClean="0"/>
              <a:t>                     </a:t>
            </a:r>
          </a:p>
          <a:p>
            <a:pPr marL="342900" indent="-342900" fontAlgn="auto">
              <a:lnSpc>
                <a:spcPct val="112000"/>
              </a:lnSpc>
              <a:spcBef>
                <a:spcPts val="1200"/>
              </a:spcBef>
              <a:spcAft>
                <a:spcPts val="0"/>
              </a:spcAft>
            </a:pPr>
            <a:endParaRPr lang="el-GR" sz="5000" b="1" noProof="0" dirty="0" smtClean="0">
              <a:latin typeface="+mn-lt"/>
            </a:endParaRPr>
          </a:p>
          <a:p>
            <a:pPr marL="342900" indent="-342900" fontAlgn="auto">
              <a:lnSpc>
                <a:spcPct val="112000"/>
              </a:lnSpc>
              <a:spcBef>
                <a:spcPts val="1200"/>
              </a:spcBef>
              <a:spcAft>
                <a:spcPts val="0"/>
              </a:spcAft>
            </a:pPr>
            <a:r>
              <a:rPr lang="el-GR" sz="5000" b="1" noProof="0" dirty="0" smtClean="0">
                <a:latin typeface="+mn-lt"/>
              </a:rPr>
              <a:t>Πτέρνα</a:t>
            </a:r>
          </a:p>
          <a:p>
            <a:pPr marL="342900" indent="-342900" fontAlgn="auto">
              <a:lnSpc>
                <a:spcPct val="112000"/>
              </a:lnSpc>
              <a:spcBef>
                <a:spcPts val="1200"/>
              </a:spcBef>
              <a:spcAft>
                <a:spcPts val="0"/>
              </a:spcAft>
            </a:pPr>
            <a:r>
              <a:rPr lang="el-GR" sz="4200" noProof="0" dirty="0" smtClean="0">
                <a:latin typeface="+mn-lt"/>
              </a:rPr>
              <a:t>Ανάσπαση</a:t>
            </a:r>
          </a:p>
          <a:p>
            <a:pPr marL="342900" indent="-342900" fontAlgn="auto">
              <a:lnSpc>
                <a:spcPct val="112000"/>
              </a:lnSpc>
              <a:spcBef>
                <a:spcPts val="1200"/>
              </a:spcBef>
              <a:spcAft>
                <a:spcPts val="0"/>
              </a:spcAft>
            </a:pPr>
            <a:r>
              <a:rPr lang="el-GR" sz="4200" dirty="0" smtClean="0">
                <a:latin typeface="+mn-lt"/>
              </a:rPr>
              <a:t>έσω χείλους</a:t>
            </a:r>
          </a:p>
          <a:p>
            <a:pPr marL="342900" indent="-342900" fontAlgn="auto">
              <a:lnSpc>
                <a:spcPct val="112000"/>
              </a:lnSpc>
              <a:spcBef>
                <a:spcPts val="1200"/>
              </a:spcBef>
              <a:spcAft>
                <a:spcPts val="0"/>
              </a:spcAft>
            </a:pPr>
            <a:r>
              <a:rPr lang="el-GR" sz="4200" dirty="0" smtClean="0">
                <a:latin typeface="+mn-lt"/>
              </a:rPr>
              <a:t>Προσαγωγή</a:t>
            </a:r>
          </a:p>
          <a:p>
            <a:pPr marL="342900" indent="-342900" fontAlgn="auto">
              <a:lnSpc>
                <a:spcPct val="112000"/>
              </a:lnSpc>
              <a:spcBef>
                <a:spcPts val="1200"/>
              </a:spcBef>
              <a:spcAft>
                <a:spcPts val="0"/>
              </a:spcAft>
            </a:pPr>
            <a:r>
              <a:rPr lang="el-GR" sz="4200" dirty="0" smtClean="0">
                <a:latin typeface="+mn-lt"/>
              </a:rPr>
              <a:t>Πελματιαία</a:t>
            </a:r>
          </a:p>
          <a:p>
            <a:pPr marL="342900" indent="-342900" fontAlgn="auto">
              <a:lnSpc>
                <a:spcPct val="112000"/>
              </a:lnSpc>
              <a:spcBef>
                <a:spcPts val="1200"/>
              </a:spcBef>
              <a:spcAft>
                <a:spcPts val="0"/>
              </a:spcAft>
            </a:pPr>
            <a:r>
              <a:rPr lang="el-GR" sz="4200" dirty="0" smtClean="0">
                <a:latin typeface="+mn-lt"/>
              </a:rPr>
              <a:t>κάμψη</a:t>
            </a:r>
          </a:p>
        </p:txBody>
      </p:sp>
      <p:sp>
        <p:nvSpPr>
          <p:cNvPr id="11" name="2 - Θέση περιεχομένου"/>
          <p:cNvSpPr txBox="1">
            <a:spLocks/>
          </p:cNvSpPr>
          <p:nvPr/>
        </p:nvSpPr>
        <p:spPr>
          <a:xfrm>
            <a:off x="7343800" y="1988840"/>
            <a:ext cx="1548680" cy="4032448"/>
          </a:xfrm>
          <a:prstGeom prst="rect">
            <a:avLst/>
          </a:prstGeom>
          <a:solidFill>
            <a:schemeClr val="accent3">
              <a:lumMod val="20000"/>
              <a:lumOff val="80000"/>
            </a:schemeClr>
          </a:solidFill>
          <a:ln>
            <a:noFill/>
          </a:ln>
        </p:spPr>
        <p:txBody>
          <a:bodyPr vert="horz" lIns="91440" tIns="45720" rIns="91440" bIns="45720" rtlCol="0">
            <a:normAutofit/>
          </a:bodyPr>
          <a:lstStyle/>
          <a:p>
            <a:pPr marL="342900" indent="-342900" fontAlgn="auto">
              <a:lnSpc>
                <a:spcPct val="112000"/>
              </a:lnSpc>
              <a:spcBef>
                <a:spcPts val="1200"/>
              </a:spcBef>
              <a:spcAft>
                <a:spcPts val="0"/>
              </a:spcAft>
            </a:pPr>
            <a:r>
              <a:rPr lang="el-GR" sz="2400" noProof="0" dirty="0" smtClean="0"/>
              <a:t>                 </a:t>
            </a:r>
          </a:p>
          <a:p>
            <a:pPr marL="342900" indent="-342900" fontAlgn="auto">
              <a:lnSpc>
                <a:spcPct val="112000"/>
              </a:lnSpc>
              <a:spcBef>
                <a:spcPts val="1200"/>
              </a:spcBef>
              <a:spcAft>
                <a:spcPts val="0"/>
              </a:spcAft>
            </a:pPr>
            <a:r>
              <a:rPr lang="el-GR" sz="2400" b="1" noProof="0" dirty="0" smtClean="0">
                <a:latin typeface="+mn-lt"/>
              </a:rPr>
              <a:t>Πτέρνα:</a:t>
            </a:r>
          </a:p>
          <a:p>
            <a:pPr marL="342900" indent="-342900" fontAlgn="auto">
              <a:lnSpc>
                <a:spcPct val="112000"/>
              </a:lnSpc>
              <a:spcBef>
                <a:spcPts val="1200"/>
              </a:spcBef>
              <a:spcAft>
                <a:spcPts val="0"/>
              </a:spcAft>
            </a:pPr>
            <a:r>
              <a:rPr lang="el-GR" sz="2000" dirty="0" smtClean="0">
                <a:latin typeface="+mn-lt"/>
              </a:rPr>
              <a:t>Α</a:t>
            </a:r>
            <a:r>
              <a:rPr lang="el-GR" sz="2000" noProof="0" dirty="0" err="1" smtClean="0">
                <a:latin typeface="+mn-lt"/>
              </a:rPr>
              <a:t>νάσπαση</a:t>
            </a:r>
            <a:r>
              <a:rPr lang="el-GR" sz="2000" noProof="0" dirty="0" smtClean="0">
                <a:latin typeface="+mn-lt"/>
              </a:rPr>
              <a:t> </a:t>
            </a:r>
          </a:p>
          <a:p>
            <a:pPr marL="342900" indent="-342900" fontAlgn="auto">
              <a:lnSpc>
                <a:spcPct val="112000"/>
              </a:lnSpc>
              <a:spcBef>
                <a:spcPts val="1200"/>
              </a:spcBef>
              <a:spcAft>
                <a:spcPts val="0"/>
              </a:spcAft>
            </a:pPr>
            <a:r>
              <a:rPr lang="el-GR" sz="2000" dirty="0" smtClean="0">
                <a:latin typeface="+mn-lt"/>
              </a:rPr>
              <a:t>έξω χείλους</a:t>
            </a:r>
          </a:p>
          <a:p>
            <a:pPr marL="342900" indent="-342900" fontAlgn="auto">
              <a:lnSpc>
                <a:spcPct val="112000"/>
              </a:lnSpc>
              <a:spcBef>
                <a:spcPts val="1200"/>
              </a:spcBef>
              <a:spcAft>
                <a:spcPts val="0"/>
              </a:spcAft>
            </a:pPr>
            <a:r>
              <a:rPr lang="el-GR" sz="2000" dirty="0" smtClean="0">
                <a:latin typeface="+mn-lt"/>
              </a:rPr>
              <a:t>Απαγωγή</a:t>
            </a:r>
          </a:p>
          <a:p>
            <a:pPr marL="342900" indent="-342900" fontAlgn="auto">
              <a:lnSpc>
                <a:spcPct val="112000"/>
              </a:lnSpc>
              <a:spcBef>
                <a:spcPts val="1200"/>
              </a:spcBef>
              <a:spcAft>
                <a:spcPts val="0"/>
              </a:spcAft>
            </a:pPr>
            <a:r>
              <a:rPr lang="el-GR" sz="2000" dirty="0" smtClean="0">
                <a:latin typeface="+mn-lt"/>
              </a:rPr>
              <a:t>Ραχιαία</a:t>
            </a:r>
          </a:p>
          <a:p>
            <a:pPr marL="342900" indent="-342900" fontAlgn="auto">
              <a:lnSpc>
                <a:spcPct val="112000"/>
              </a:lnSpc>
              <a:spcBef>
                <a:spcPts val="1200"/>
              </a:spcBef>
              <a:spcAft>
                <a:spcPts val="0"/>
              </a:spcAft>
            </a:pPr>
            <a:r>
              <a:rPr lang="el-GR" sz="2000" dirty="0" smtClean="0">
                <a:latin typeface="+mn-lt"/>
              </a:rPr>
              <a:t>κάμψη</a:t>
            </a:r>
          </a:p>
        </p:txBody>
      </p:sp>
      <p:sp>
        <p:nvSpPr>
          <p:cNvPr id="14" name="2 - Θέση περιεχομένου"/>
          <p:cNvSpPr txBox="1">
            <a:spLocks/>
          </p:cNvSpPr>
          <p:nvPr/>
        </p:nvSpPr>
        <p:spPr>
          <a:xfrm>
            <a:off x="395536" y="6021288"/>
            <a:ext cx="8496944" cy="432048"/>
          </a:xfrm>
          <a:prstGeom prst="rect">
            <a:avLst/>
          </a:prstGeom>
          <a:solidFill>
            <a:schemeClr val="accent3">
              <a:lumMod val="20000"/>
              <a:lumOff val="80000"/>
            </a:schemeClr>
          </a:solidFill>
          <a:ln>
            <a:noFill/>
          </a:ln>
        </p:spPr>
        <p:txBody>
          <a:bodyPr vert="horz" lIns="91440" tIns="45720" rIns="91440" bIns="45720" rtlCol="0">
            <a:normAutofit fontScale="92500" lnSpcReduction="10000"/>
          </a:bodyPr>
          <a:lstStyle/>
          <a:p>
            <a:r>
              <a:rPr lang="el-GR" sz="2600" b="1" dirty="0" err="1" smtClean="0">
                <a:latin typeface="+mn-lt"/>
              </a:rPr>
              <a:t>Υπαστραγαλική</a:t>
            </a:r>
            <a:r>
              <a:rPr lang="el-GR" sz="2600" b="1" dirty="0" smtClean="0">
                <a:latin typeface="+mn-lt"/>
              </a:rPr>
              <a:t> άρθρωση</a:t>
            </a:r>
            <a:r>
              <a:rPr lang="el-GR" sz="2400" dirty="0" smtClean="0">
                <a:latin typeface="+mn-lt"/>
              </a:rPr>
              <a:t>. </a:t>
            </a:r>
            <a:r>
              <a:rPr lang="el-GR" sz="2600" dirty="0" smtClean="0">
                <a:latin typeface="+mn-lt"/>
              </a:rPr>
              <a:t>Ανοιχτή κινητική αλυσίδα (ΑΚΑ)</a:t>
            </a:r>
            <a:endParaRPr lang="el-GR" sz="2600" dirty="0">
              <a:latin typeface="+mn-lt"/>
            </a:endParaRPr>
          </a:p>
        </p:txBody>
      </p:sp>
      <p:sp>
        <p:nvSpPr>
          <p:cNvPr id="15" name="2 - Θέση περιεχομένου"/>
          <p:cNvSpPr txBox="1">
            <a:spLocks/>
          </p:cNvSpPr>
          <p:nvPr/>
        </p:nvSpPr>
        <p:spPr>
          <a:xfrm>
            <a:off x="1187624" y="5301208"/>
            <a:ext cx="1368152" cy="432048"/>
          </a:xfrm>
          <a:prstGeom prst="rect">
            <a:avLst/>
          </a:prstGeom>
          <a:solidFill>
            <a:schemeClr val="accent3">
              <a:lumMod val="20000"/>
              <a:lumOff val="80000"/>
            </a:schemeClr>
          </a:solidFill>
          <a:ln>
            <a:noFill/>
          </a:ln>
        </p:spPr>
        <p:txBody>
          <a:bodyPr vert="horz" lIns="91440" tIns="45720" rIns="91440" bIns="45720" rtlCol="0">
            <a:normAutofit fontScale="92500" lnSpcReduction="10000"/>
          </a:bodyPr>
          <a:lstStyle/>
          <a:p>
            <a:endParaRPr lang="el-GR" sz="2600" dirty="0">
              <a:latin typeface="+mn-lt"/>
            </a:endParaRPr>
          </a:p>
        </p:txBody>
      </p:sp>
      <p:sp>
        <p:nvSpPr>
          <p:cNvPr id="16" name="2 - Θέση περιεχομένου"/>
          <p:cNvSpPr txBox="1">
            <a:spLocks/>
          </p:cNvSpPr>
          <p:nvPr/>
        </p:nvSpPr>
        <p:spPr>
          <a:xfrm>
            <a:off x="1835696" y="4005064"/>
            <a:ext cx="360040" cy="576064"/>
          </a:xfrm>
          <a:prstGeom prst="rect">
            <a:avLst/>
          </a:prstGeom>
          <a:solidFill>
            <a:schemeClr val="accent3">
              <a:lumMod val="20000"/>
              <a:lumOff val="80000"/>
            </a:schemeClr>
          </a:solidFill>
          <a:ln>
            <a:noFill/>
          </a:ln>
        </p:spPr>
        <p:txBody>
          <a:bodyPr vert="horz" lIns="91440" tIns="45720" rIns="91440" bIns="45720" rtlCol="0">
            <a:normAutofit/>
          </a:bodyPr>
          <a:lstStyle/>
          <a:p>
            <a:endParaRPr lang="el-GR" sz="2600" dirty="0">
              <a:latin typeface="+mn-lt"/>
            </a:endParaRPr>
          </a:p>
        </p:txBody>
      </p:sp>
      <p:sp>
        <p:nvSpPr>
          <p:cNvPr id="3" name="Ορθογώνιο 2"/>
          <p:cNvSpPr/>
          <p:nvPr/>
        </p:nvSpPr>
        <p:spPr>
          <a:xfrm>
            <a:off x="2358008" y="6453336"/>
            <a:ext cx="4572000" cy="276999"/>
          </a:xfrm>
          <a:prstGeom prst="rect">
            <a:avLst/>
          </a:prstGeom>
        </p:spPr>
        <p:txBody>
          <a:bodyPr>
            <a:spAutoFit/>
          </a:bodyPr>
          <a:lstStyle/>
          <a:p>
            <a:pPr algn="ctr"/>
            <a:r>
              <a:rPr lang="en-US" sz="1200" dirty="0" smtClean="0">
                <a:latin typeface="+mn-lt"/>
                <a:hlinkClick r:id="rId3"/>
              </a:rPr>
              <a:t>pt.ntu.edu.tw</a:t>
            </a:r>
            <a:endParaRPr lang="el-GR" sz="12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Υπαστραγαλική</a:t>
            </a:r>
            <a:r>
              <a:rPr lang="el-GR" sz="3600" dirty="0" smtClean="0"/>
              <a:t> Άρθρωση ΚΚΑ</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pic>
        <p:nvPicPr>
          <p:cNvPr id="5" name="Picture 12" descr="https://encrypted-tbn2.gstatic.com/images?q=tbn:ANd9GcTuIK1gGaN8HjQblZg5_f6NBe1KjnB4F1acQlpTFQSuhO85JxqTvA"/>
          <p:cNvPicPr>
            <a:picLocks noGrp="1" noChangeAspect="1" noChangeArrowheads="1"/>
          </p:cNvPicPr>
          <p:nvPr>
            <p:ph idx="1"/>
          </p:nvPr>
        </p:nvPicPr>
        <p:blipFill>
          <a:blip r:embed="rId2" cstate="print"/>
          <a:srcRect b="8475"/>
          <a:stretch>
            <a:fillRect/>
          </a:stretch>
        </p:blipFill>
        <p:spPr bwMode="auto">
          <a:xfrm>
            <a:off x="683568" y="1052736"/>
            <a:ext cx="7980887" cy="4536504"/>
          </a:xfrm>
          <a:prstGeom prst="rect">
            <a:avLst/>
          </a:prstGeom>
          <a:noFill/>
          <a:ln w="9525">
            <a:noFill/>
            <a:miter lim="800000"/>
            <a:headEnd/>
            <a:tailEnd/>
          </a:ln>
        </p:spPr>
      </p:pic>
      <p:sp>
        <p:nvSpPr>
          <p:cNvPr id="6" name="2 - Θέση περιεχομένου"/>
          <p:cNvSpPr txBox="1">
            <a:spLocks/>
          </p:cNvSpPr>
          <p:nvPr/>
        </p:nvSpPr>
        <p:spPr>
          <a:xfrm>
            <a:off x="323528" y="2420888"/>
            <a:ext cx="2160240" cy="3384376"/>
          </a:xfrm>
          <a:prstGeom prst="rect">
            <a:avLst/>
          </a:prstGeom>
          <a:solidFill>
            <a:schemeClr val="accent3">
              <a:lumMod val="20000"/>
              <a:lumOff val="80000"/>
            </a:schemeClr>
          </a:solidFill>
          <a:ln>
            <a:noFill/>
          </a:ln>
        </p:spPr>
        <p:txBody>
          <a:bodyPr vert="horz" lIns="91440" tIns="45720" rIns="91440" bIns="45720" rtlCol="0">
            <a:normAutofit fontScale="85000" lnSpcReduction="20000"/>
          </a:bodyPr>
          <a:lstStyle/>
          <a:p>
            <a:pPr marL="342900" indent="-342900" fontAlgn="auto">
              <a:lnSpc>
                <a:spcPct val="112000"/>
              </a:lnSpc>
              <a:spcBef>
                <a:spcPts val="1200"/>
              </a:spcBef>
              <a:spcAft>
                <a:spcPts val="0"/>
              </a:spcAft>
            </a:pPr>
            <a:r>
              <a:rPr lang="el-GR" sz="2400" noProof="0" dirty="0" smtClean="0"/>
              <a:t>                     </a:t>
            </a:r>
          </a:p>
          <a:p>
            <a:pPr marL="342900" indent="-342900" fontAlgn="auto">
              <a:lnSpc>
                <a:spcPct val="112000"/>
              </a:lnSpc>
              <a:spcBef>
                <a:spcPts val="1200"/>
              </a:spcBef>
              <a:spcAft>
                <a:spcPts val="0"/>
              </a:spcAft>
            </a:pPr>
            <a:r>
              <a:rPr kumimoji="0" lang="el-GR" sz="2400" b="1" i="0" u="none" strike="noStrike" kern="1200" cap="none" spc="0" normalizeH="0" baseline="0" dirty="0" smtClean="0">
                <a:ln>
                  <a:noFill/>
                </a:ln>
                <a:solidFill>
                  <a:schemeClr val="tx1"/>
                </a:solidFill>
                <a:effectLst/>
                <a:uLnTx/>
                <a:uFillTx/>
                <a:latin typeface="+mn-lt"/>
                <a:ea typeface="+mn-ea"/>
                <a:cs typeface="+mn-cs"/>
              </a:rPr>
              <a:t>      </a:t>
            </a:r>
            <a:r>
              <a:rPr kumimoji="0" lang="el-GR" sz="2600" b="1" i="0" u="none" strike="noStrike" kern="1200" cap="none" spc="0" normalizeH="0" baseline="0" dirty="0" smtClean="0">
                <a:ln>
                  <a:noFill/>
                </a:ln>
                <a:solidFill>
                  <a:schemeClr val="tx1"/>
                </a:solidFill>
                <a:effectLst/>
                <a:uLnTx/>
                <a:uFillTx/>
                <a:latin typeface="+mn-lt"/>
                <a:ea typeface="+mn-ea"/>
                <a:cs typeface="+mn-cs"/>
              </a:rPr>
              <a:t>Αστράγαλος:</a:t>
            </a:r>
            <a:r>
              <a:rPr kumimoji="0" lang="el-GR" sz="2600" b="0" i="0" u="none" strike="noStrike" kern="1200" cap="none" spc="0" normalizeH="0" baseline="0" dirty="0" smtClean="0">
                <a:ln>
                  <a:noFill/>
                </a:ln>
                <a:solidFill>
                  <a:schemeClr val="tx1"/>
                </a:solidFill>
                <a:effectLst/>
                <a:uLnTx/>
                <a:uFillTx/>
                <a:latin typeface="+mn-lt"/>
                <a:ea typeface="+mn-ea"/>
                <a:cs typeface="+mn-cs"/>
              </a:rPr>
              <a:t> ραχιαία κάμψη  και απαγωγή </a:t>
            </a:r>
          </a:p>
          <a:p>
            <a:pPr marL="342900" indent="-342900" fontAlgn="auto">
              <a:lnSpc>
                <a:spcPct val="112000"/>
              </a:lnSpc>
              <a:spcBef>
                <a:spcPts val="1200"/>
              </a:spcBef>
              <a:spcAft>
                <a:spcPts val="0"/>
              </a:spcAft>
            </a:pPr>
            <a:r>
              <a:rPr lang="el-GR" sz="2600" b="1" noProof="0" dirty="0" smtClean="0">
                <a:latin typeface="+mn-lt"/>
              </a:rPr>
              <a:t>      Πτέρνα: </a:t>
            </a:r>
            <a:r>
              <a:rPr lang="el-GR" sz="2600" noProof="0" dirty="0" smtClean="0">
                <a:latin typeface="+mn-lt"/>
              </a:rPr>
              <a:t>ανάσπαση  </a:t>
            </a:r>
            <a:r>
              <a:rPr lang="el-GR" sz="2600" dirty="0" smtClean="0">
                <a:latin typeface="+mn-lt"/>
              </a:rPr>
              <a:t>έσω χείλους</a:t>
            </a:r>
          </a:p>
          <a:p>
            <a:pPr marL="342900" indent="-342900" fontAlgn="auto">
              <a:lnSpc>
                <a:spcPct val="112000"/>
              </a:lnSpc>
              <a:spcBef>
                <a:spcPts val="1200"/>
              </a:spcBef>
              <a:spcAft>
                <a:spcPts val="0"/>
              </a:spcAft>
            </a:pPr>
            <a:r>
              <a:rPr lang="el-GR" sz="2600" noProof="0" dirty="0" smtClean="0">
                <a:latin typeface="+mn-lt"/>
              </a:rPr>
              <a:t>έσω χείλους</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323528" y="5157192"/>
            <a:ext cx="8496944" cy="792088"/>
          </a:xfrm>
          <a:prstGeom prst="rect">
            <a:avLst/>
          </a:prstGeom>
          <a:solidFill>
            <a:schemeClr val="accent3">
              <a:lumMod val="20000"/>
              <a:lumOff val="80000"/>
            </a:schemeClr>
          </a:solidFill>
          <a:ln>
            <a:noFill/>
          </a:ln>
        </p:spPr>
        <p:txBody>
          <a:bodyPr vert="horz" lIns="91440" tIns="45720" rIns="91440" bIns="45720" rtlCol="0">
            <a:normAutofit/>
          </a:bodyPr>
          <a:lstStyle/>
          <a:p>
            <a:pPr marL="342900" indent="-342900" fontAlgn="auto">
              <a:lnSpc>
                <a:spcPct val="112000"/>
              </a:lnSpc>
              <a:spcBef>
                <a:spcPts val="1200"/>
              </a:spcBef>
              <a:spcAft>
                <a:spcPts val="0"/>
              </a:spcAft>
            </a:pPr>
            <a:r>
              <a:rPr lang="el-GR" sz="2800" b="1" dirty="0" smtClean="0">
                <a:latin typeface="+mn-lt"/>
              </a:rPr>
              <a:t>                              Υπτιασμός </a:t>
            </a:r>
            <a:r>
              <a:rPr lang="el-GR" sz="2800" dirty="0" smtClean="0">
                <a:latin typeface="+mn-lt"/>
              </a:rPr>
              <a:t>      </a:t>
            </a:r>
            <a:r>
              <a:rPr kumimoji="0" lang="el-GR" sz="2800" b="1" i="0" u="none" strike="noStrike" kern="1200" cap="none" spc="0" normalizeH="0" baseline="0" noProof="0" dirty="0" smtClean="0">
                <a:ln>
                  <a:noFill/>
                </a:ln>
                <a:solidFill>
                  <a:schemeClr val="tx1"/>
                </a:solidFill>
                <a:effectLst/>
                <a:uLnTx/>
                <a:uFillTx/>
                <a:latin typeface="+mn-lt"/>
                <a:ea typeface="+mn-ea"/>
                <a:cs typeface="+mn-cs"/>
              </a:rPr>
              <a:t>Πρηνισμός</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6516216" y="2276872"/>
            <a:ext cx="2304256" cy="3024336"/>
          </a:xfrm>
          <a:prstGeom prst="rect">
            <a:avLst/>
          </a:prstGeom>
          <a:solidFill>
            <a:schemeClr val="accent3">
              <a:lumMod val="20000"/>
              <a:lumOff val="80000"/>
            </a:schemeClr>
          </a:solidFill>
          <a:ln>
            <a:noFill/>
          </a:ln>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pPr>
            <a:r>
              <a:rPr lang="el-GR" sz="2400" noProof="0" dirty="0" smtClean="0"/>
              <a:t>                     </a:t>
            </a:r>
            <a:endParaRPr lang="el-GR" sz="2400" noProof="0" dirty="0" smtClean="0">
              <a:latin typeface="+mn-lt"/>
            </a:endParaRPr>
          </a:p>
          <a:p>
            <a:pPr marL="342900" indent="-342900" fontAlgn="auto">
              <a:lnSpc>
                <a:spcPct val="112000"/>
              </a:lnSpc>
              <a:spcBef>
                <a:spcPts val="1200"/>
              </a:spcBef>
              <a:spcAft>
                <a:spcPts val="0"/>
              </a:spcAft>
            </a:pPr>
            <a:r>
              <a:rPr kumimoji="0" lang="el-GR" sz="2400" b="0" i="0" u="none" strike="noStrike" kern="1200" cap="none" spc="0" normalizeH="0" baseline="0" dirty="0" smtClean="0">
                <a:ln>
                  <a:noFill/>
                </a:ln>
                <a:solidFill>
                  <a:schemeClr val="tx1"/>
                </a:solidFill>
                <a:effectLst/>
                <a:uLnTx/>
                <a:uFillTx/>
                <a:latin typeface="+mn-lt"/>
                <a:ea typeface="+mn-ea"/>
                <a:cs typeface="+mn-cs"/>
              </a:rPr>
              <a:t>     </a:t>
            </a:r>
            <a:r>
              <a:rPr kumimoji="0" lang="el-GR" sz="2400" b="1" i="0" u="none" strike="noStrike" kern="1200" cap="none" spc="0" normalizeH="0" baseline="0" dirty="0" smtClean="0">
                <a:ln>
                  <a:noFill/>
                </a:ln>
                <a:solidFill>
                  <a:schemeClr val="tx1"/>
                </a:solidFill>
                <a:effectLst/>
                <a:uLnTx/>
                <a:uFillTx/>
                <a:latin typeface="+mn-lt"/>
                <a:ea typeface="+mn-ea"/>
                <a:cs typeface="+mn-cs"/>
              </a:rPr>
              <a:t>Αστράγαλος:</a:t>
            </a:r>
            <a:r>
              <a:rPr kumimoji="0" lang="el-GR" sz="2400" b="0" i="0" u="none" strike="noStrike" kern="1200" cap="none" spc="0" normalizeH="0" baseline="0" dirty="0" smtClean="0">
                <a:ln>
                  <a:noFill/>
                </a:ln>
                <a:solidFill>
                  <a:schemeClr val="tx1"/>
                </a:solidFill>
                <a:effectLst/>
                <a:uLnTx/>
                <a:uFillTx/>
                <a:latin typeface="+mn-lt"/>
                <a:ea typeface="+mn-ea"/>
                <a:cs typeface="+mn-cs"/>
              </a:rPr>
              <a:t> πελματιαία κάμψη  και </a:t>
            </a:r>
            <a:r>
              <a:rPr lang="el-GR" sz="2400" dirty="0" smtClean="0">
                <a:latin typeface="+mn-lt"/>
              </a:rPr>
              <a:t>προσ</a:t>
            </a:r>
            <a:r>
              <a:rPr kumimoji="0" lang="el-GR" sz="2400" b="0" i="0" u="none" strike="noStrike" kern="1200" cap="none" spc="0" normalizeH="0" baseline="0" dirty="0" smtClean="0">
                <a:ln>
                  <a:noFill/>
                </a:ln>
                <a:solidFill>
                  <a:schemeClr val="tx1"/>
                </a:solidFill>
                <a:effectLst/>
                <a:uLnTx/>
                <a:uFillTx/>
                <a:latin typeface="+mn-lt"/>
                <a:ea typeface="+mn-ea"/>
                <a:cs typeface="+mn-cs"/>
              </a:rPr>
              <a:t>αγωγή </a:t>
            </a:r>
          </a:p>
          <a:p>
            <a:pPr marL="342900" indent="-342900" fontAlgn="auto">
              <a:lnSpc>
                <a:spcPct val="112000"/>
              </a:lnSpc>
              <a:spcBef>
                <a:spcPts val="1200"/>
              </a:spcBef>
              <a:spcAft>
                <a:spcPts val="0"/>
              </a:spcAft>
            </a:pPr>
            <a:r>
              <a:rPr lang="el-GR" sz="2400" noProof="0" dirty="0" smtClean="0">
                <a:latin typeface="+mn-lt"/>
              </a:rPr>
              <a:t>     </a:t>
            </a:r>
            <a:r>
              <a:rPr lang="el-GR" sz="2400" b="1" noProof="0" dirty="0" smtClean="0">
                <a:latin typeface="+mn-lt"/>
              </a:rPr>
              <a:t>Πτέρνα: </a:t>
            </a:r>
            <a:r>
              <a:rPr lang="el-GR" sz="2400" noProof="0" dirty="0" smtClean="0">
                <a:latin typeface="+mn-lt"/>
              </a:rPr>
              <a:t>ανάσπαση   έξω χείλους</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323528" y="1052736"/>
            <a:ext cx="1944216" cy="1728192"/>
          </a:xfrm>
          <a:prstGeom prst="rect">
            <a:avLst/>
          </a:prstGeom>
          <a:solidFill>
            <a:schemeClr val="accent3">
              <a:lumMod val="20000"/>
              <a:lumOff val="80000"/>
            </a:schemeClr>
          </a:solidFill>
          <a:ln>
            <a:noFill/>
          </a:ln>
        </p:spPr>
        <p:txBody>
          <a:bodyPr vert="horz" lIns="91440" tIns="45720" rIns="91440" bIns="45720" rtlCol="0">
            <a:normAutofit lnSpcReduction="10000"/>
          </a:bodyPr>
          <a:lstStyle/>
          <a:p>
            <a:pPr marL="342900" indent="-342900" fontAlgn="auto">
              <a:lnSpc>
                <a:spcPct val="112000"/>
              </a:lnSpc>
              <a:spcBef>
                <a:spcPts val="1200"/>
              </a:spcBef>
              <a:spcAft>
                <a:spcPts val="0"/>
              </a:spcAft>
            </a:pPr>
            <a:r>
              <a:rPr lang="el-GR" sz="2400" noProof="0" dirty="0" smtClean="0"/>
              <a:t>             </a:t>
            </a:r>
            <a:r>
              <a:rPr lang="el-GR" sz="2400" b="1" dirty="0" smtClean="0">
                <a:latin typeface="+mn-lt"/>
              </a:rPr>
              <a:t>Κ</a:t>
            </a:r>
            <a:r>
              <a:rPr lang="el-GR" sz="2400" b="1" noProof="0" dirty="0" err="1" smtClean="0">
                <a:latin typeface="+mn-lt"/>
              </a:rPr>
              <a:t>νήμη</a:t>
            </a:r>
            <a:r>
              <a:rPr lang="el-GR" sz="2400" b="1" noProof="0" dirty="0" smtClean="0">
                <a:latin typeface="+mn-lt"/>
              </a:rPr>
              <a:t>:</a:t>
            </a:r>
            <a:r>
              <a:rPr lang="el-GR" sz="2400" b="1" dirty="0" smtClean="0">
                <a:latin typeface="+mn-lt"/>
              </a:rPr>
              <a:t> </a:t>
            </a:r>
            <a:r>
              <a:rPr lang="el-GR" sz="2400" noProof="0" dirty="0" smtClean="0">
                <a:latin typeface="+mn-lt"/>
              </a:rPr>
              <a:t>έξω </a:t>
            </a:r>
            <a:r>
              <a:rPr kumimoji="0" lang="el-GR" sz="2400" b="0" i="0" u="none" strike="noStrike" kern="1200" cap="none" spc="0" normalizeH="0" dirty="0" smtClean="0">
                <a:ln>
                  <a:noFill/>
                </a:ln>
                <a:solidFill>
                  <a:schemeClr val="tx1"/>
                </a:solidFill>
                <a:effectLst/>
                <a:uLnTx/>
                <a:uFillTx/>
                <a:latin typeface="+mn-lt"/>
                <a:ea typeface="+mn-ea"/>
                <a:cs typeface="+mn-cs"/>
              </a:rPr>
              <a:t>στροφή</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6660232" y="1052736"/>
            <a:ext cx="2160240" cy="1728192"/>
          </a:xfrm>
          <a:prstGeom prst="rect">
            <a:avLst/>
          </a:prstGeom>
          <a:solidFill>
            <a:schemeClr val="accent3">
              <a:lumMod val="20000"/>
              <a:lumOff val="80000"/>
            </a:schemeClr>
          </a:solidFill>
          <a:ln>
            <a:noFill/>
          </a:ln>
        </p:spPr>
        <p:txBody>
          <a:bodyPr vert="horz" lIns="91440" tIns="45720" rIns="91440" bIns="45720" rtlCol="0">
            <a:normAutofit lnSpcReduction="10000"/>
          </a:bodyPr>
          <a:lstStyle/>
          <a:p>
            <a:pPr marL="342900" indent="-342900" fontAlgn="auto">
              <a:lnSpc>
                <a:spcPct val="112000"/>
              </a:lnSpc>
              <a:spcBef>
                <a:spcPts val="1200"/>
              </a:spcBef>
              <a:spcAft>
                <a:spcPts val="0"/>
              </a:spcAft>
            </a:pPr>
            <a:r>
              <a:rPr lang="el-GR" sz="2400" noProof="0" dirty="0" smtClean="0"/>
              <a:t>                 </a:t>
            </a:r>
            <a:r>
              <a:rPr lang="el-GR" sz="2400" b="1" dirty="0" smtClean="0">
                <a:latin typeface="+mn-lt"/>
              </a:rPr>
              <a:t>Κ</a:t>
            </a:r>
            <a:r>
              <a:rPr lang="el-GR" sz="2400" b="1" noProof="0" dirty="0" err="1" smtClean="0">
                <a:latin typeface="+mn-lt"/>
              </a:rPr>
              <a:t>νήμη</a:t>
            </a:r>
            <a:r>
              <a:rPr lang="el-GR" sz="2400" b="1" noProof="0" dirty="0" smtClean="0">
                <a:latin typeface="+mn-lt"/>
              </a:rPr>
              <a:t>:     </a:t>
            </a:r>
            <a:r>
              <a:rPr lang="el-GR" sz="2400" noProof="0" dirty="0" smtClean="0">
                <a:latin typeface="+mn-lt"/>
              </a:rPr>
              <a:t>έσω   </a:t>
            </a:r>
            <a:r>
              <a:rPr kumimoji="0" lang="el-GR" sz="2400" b="0" i="0" u="none" strike="noStrike" kern="1200" cap="none" spc="0" normalizeH="0" dirty="0" smtClean="0">
                <a:ln>
                  <a:noFill/>
                </a:ln>
                <a:solidFill>
                  <a:schemeClr val="tx1"/>
                </a:solidFill>
                <a:effectLst/>
                <a:uLnTx/>
                <a:uFillTx/>
                <a:latin typeface="+mn-lt"/>
                <a:ea typeface="+mn-ea"/>
                <a:cs typeface="+mn-cs"/>
              </a:rPr>
              <a:t>στροφή</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323528" y="5733256"/>
            <a:ext cx="8496944" cy="504056"/>
          </a:xfrm>
          <a:prstGeom prst="rect">
            <a:avLst/>
          </a:prstGeom>
          <a:solidFill>
            <a:schemeClr val="accent3">
              <a:lumMod val="20000"/>
              <a:lumOff val="80000"/>
            </a:schemeClr>
          </a:solidFill>
          <a:ln>
            <a:noFill/>
          </a:ln>
        </p:spPr>
        <p:txBody>
          <a:bodyPr vert="horz" lIns="91440" tIns="45720" rIns="91440" bIns="45720" rtlCol="0">
            <a:normAutofit fontScale="92500" lnSpcReduction="10000"/>
          </a:bodyPr>
          <a:lstStyle/>
          <a:p>
            <a:pPr marL="342900" indent="-342900" fontAlgn="auto">
              <a:lnSpc>
                <a:spcPct val="112000"/>
              </a:lnSpc>
              <a:spcBef>
                <a:spcPts val="1200"/>
              </a:spcBef>
              <a:spcAft>
                <a:spcPts val="0"/>
              </a:spcAft>
            </a:pPr>
            <a:r>
              <a:rPr lang="el-GR" sz="2800" b="1" dirty="0" smtClean="0">
                <a:latin typeface="+mn-lt"/>
              </a:rPr>
              <a:t>     </a:t>
            </a:r>
            <a:r>
              <a:rPr lang="el-GR" sz="2600" b="1" dirty="0" err="1" smtClean="0">
                <a:latin typeface="+mn-lt"/>
              </a:rPr>
              <a:t>Υπαστραγαλική</a:t>
            </a:r>
            <a:r>
              <a:rPr lang="el-GR" sz="2600" b="1" dirty="0" smtClean="0">
                <a:latin typeface="+mn-lt"/>
              </a:rPr>
              <a:t>  άρθρωση. </a:t>
            </a:r>
            <a:r>
              <a:rPr lang="el-GR" sz="2600" dirty="0" smtClean="0">
                <a:latin typeface="+mn-lt"/>
              </a:rPr>
              <a:t>Κλειστή κινητική αλυσίδα (ΚΚΑ)</a:t>
            </a:r>
          </a:p>
          <a:p>
            <a:pPr marL="342900" indent="-342900" fontAlgn="auto">
              <a:lnSpc>
                <a:spcPct val="112000"/>
              </a:lnSpc>
              <a:spcBef>
                <a:spcPts val="1200"/>
              </a:spcBef>
              <a:spcAft>
                <a:spcPts val="0"/>
              </a:spcAft>
            </a:pPr>
            <a:endParaRPr kumimoji="0" lang="el-GR"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Ορθογώνιο 11"/>
          <p:cNvSpPr/>
          <p:nvPr/>
        </p:nvSpPr>
        <p:spPr>
          <a:xfrm>
            <a:off x="2075102" y="6295664"/>
            <a:ext cx="4572000" cy="276999"/>
          </a:xfrm>
          <a:prstGeom prst="rect">
            <a:avLst/>
          </a:prstGeom>
        </p:spPr>
        <p:txBody>
          <a:bodyPr>
            <a:spAutoFit/>
          </a:bodyPr>
          <a:lstStyle/>
          <a:p>
            <a:pPr algn="ctr"/>
            <a:r>
              <a:rPr lang="en-US" sz="1200" dirty="0" smtClean="0">
                <a:latin typeface="+mn-lt"/>
                <a:hlinkClick r:id="rId3"/>
              </a:rPr>
              <a:t>pt.ntu.edu.tw</a:t>
            </a:r>
            <a:endParaRPr lang="el-GR" sz="1200" dirty="0">
              <a:latin typeface="+mn-lt"/>
            </a:endParaRPr>
          </a:p>
        </p:txBody>
      </p:sp>
    </p:spTree>
    <p:extLst>
      <p:ext uri="{BB962C8B-B14F-4D97-AF65-F5344CB8AC3E}">
        <p14:creationId xmlns:p14="http://schemas.microsoft.com/office/powerpoint/2010/main" xmlns="" val="1005209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lstStyle/>
          <a:p>
            <a:r>
              <a:rPr lang="el-GR" dirty="0" smtClean="0"/>
              <a:t>Υπτιασμός</a:t>
            </a:r>
          </a:p>
        </p:txBody>
      </p:sp>
      <p:sp>
        <p:nvSpPr>
          <p:cNvPr id="29699" name="2 - Θέση περιεχομένου"/>
          <p:cNvSpPr>
            <a:spLocks noGrp="1"/>
          </p:cNvSpPr>
          <p:nvPr>
            <p:ph idx="1"/>
          </p:nvPr>
        </p:nvSpPr>
        <p:spPr>
          <a:xfrm>
            <a:off x="457200" y="1125538"/>
            <a:ext cx="8229600" cy="5000625"/>
          </a:xfrm>
        </p:spPr>
        <p:txBody>
          <a:bodyPr/>
          <a:lstStyle/>
          <a:p>
            <a:r>
              <a:rPr lang="el-GR" sz="2400" dirty="0" smtClean="0">
                <a:latin typeface="Calibri" pitchFamily="34" charset="0"/>
              </a:rPr>
              <a:t>Με τον υπτιασμό που συμβαίνει στην </a:t>
            </a:r>
            <a:r>
              <a:rPr lang="el-GR" sz="2400" b="1" dirty="0" err="1" smtClean="0">
                <a:latin typeface="Calibri" pitchFamily="34" charset="0"/>
              </a:rPr>
              <a:t>υπαστραγαλική</a:t>
            </a:r>
            <a:r>
              <a:rPr lang="el-GR" sz="2400" b="1" dirty="0" smtClean="0">
                <a:latin typeface="Calibri" pitchFamily="34" charset="0"/>
              </a:rPr>
              <a:t> </a:t>
            </a:r>
            <a:r>
              <a:rPr lang="el-GR" sz="2400" dirty="0" smtClean="0">
                <a:latin typeface="Calibri" pitchFamily="34" charset="0"/>
              </a:rPr>
              <a:t>άρθρωση καθώς γίνεται έξω στροφή στην κνήμη, στο πόδι, η εγκάρσια άρθρωση του ταρσού δεν έχει </a:t>
            </a:r>
            <a:r>
              <a:rPr lang="el-GR" sz="2400" dirty="0" err="1" smtClean="0">
                <a:latin typeface="Calibri" pitchFamily="34" charset="0"/>
              </a:rPr>
              <a:t>περιθόρια</a:t>
            </a:r>
            <a:r>
              <a:rPr lang="el-GR" sz="2400" dirty="0" smtClean="0">
                <a:latin typeface="Calibri" pitchFamily="34" charset="0"/>
              </a:rPr>
              <a:t> πρηνισμού για να σταθεροποιήσει το πέλμα στο έδαφος.</a:t>
            </a:r>
            <a:r>
              <a:rPr lang="el-GR" dirty="0" smtClean="0">
                <a:latin typeface="Calibri" pitchFamily="34" charset="0"/>
              </a:rPr>
              <a:t> Επομένως:</a:t>
            </a:r>
            <a:endParaRPr lang="el-GR" sz="2400" dirty="0" smtClean="0">
              <a:latin typeface="Calibri" pitchFamily="34" charset="0"/>
            </a:endParaRPr>
          </a:p>
          <a:p>
            <a:pPr lvl="1"/>
            <a:r>
              <a:rPr lang="el-GR" b="1" dirty="0" smtClean="0">
                <a:latin typeface="Calibri" pitchFamily="34" charset="0"/>
              </a:rPr>
              <a:t>Α.</a:t>
            </a:r>
            <a:r>
              <a:rPr lang="el-GR" dirty="0" smtClean="0">
                <a:latin typeface="Calibri" pitchFamily="34" charset="0"/>
              </a:rPr>
              <a:t> Θα κάνει υπτιασμό μεγαλύτερης τροχιάς στην </a:t>
            </a:r>
            <a:r>
              <a:rPr lang="el-GR" dirty="0" err="1" smtClean="0">
                <a:latin typeface="Calibri" pitchFamily="34" charset="0"/>
              </a:rPr>
              <a:t>υπαστραγαλική</a:t>
            </a:r>
            <a:r>
              <a:rPr lang="el-GR" dirty="0" smtClean="0">
                <a:latin typeface="Calibri" pitchFamily="34" charset="0"/>
              </a:rPr>
              <a:t>  άρθρωση με σύγχρονη έξω στροφή στην κνήμη ή</a:t>
            </a:r>
          </a:p>
          <a:p>
            <a:pPr lvl="1"/>
            <a:r>
              <a:rPr lang="el-GR" sz="2400" b="1" dirty="0" smtClean="0">
                <a:latin typeface="Calibri" pitchFamily="34" charset="0"/>
              </a:rPr>
              <a:t>Β.</a:t>
            </a:r>
            <a:r>
              <a:rPr lang="el-GR" sz="2400" dirty="0" smtClean="0">
                <a:latin typeface="Calibri" pitchFamily="34" charset="0"/>
              </a:rPr>
              <a:t> Θα κάνει πλήρη υπτιασμό, με υπτιασμό και στην κνήμη και μέγιστη έξω στροφή στο υπερκείμενο άκρο.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Πρηνισμός -</a:t>
            </a:r>
            <a:r>
              <a:rPr lang="en-US" sz="3600" dirty="0" smtClean="0"/>
              <a:t> </a:t>
            </a:r>
            <a:r>
              <a:rPr lang="el-GR" sz="3600" dirty="0" smtClean="0"/>
              <a:t>Υπτιασμός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9" name="8 - Ορθογώνιο"/>
          <p:cNvSpPr/>
          <p:nvPr/>
        </p:nvSpPr>
        <p:spPr>
          <a:xfrm>
            <a:off x="323528" y="1628800"/>
            <a:ext cx="2736304" cy="954107"/>
          </a:xfrm>
          <a:prstGeom prst="rect">
            <a:avLst/>
          </a:prstGeom>
        </p:spPr>
        <p:txBody>
          <a:bodyPr wrap="square">
            <a:spAutoFit/>
          </a:bodyPr>
          <a:lstStyle/>
          <a:p>
            <a:r>
              <a:rPr lang="el-GR" sz="2800" b="1" dirty="0" smtClean="0">
                <a:solidFill>
                  <a:prstClr val="black"/>
                </a:solidFill>
                <a:latin typeface="Calibri"/>
              </a:rPr>
              <a:t> Ι.  Υπτιασμός</a:t>
            </a:r>
          </a:p>
          <a:p>
            <a:r>
              <a:rPr lang="el-GR" sz="2800" b="1" dirty="0" smtClean="0">
                <a:solidFill>
                  <a:prstClr val="black"/>
                </a:solidFill>
                <a:latin typeface="Calibri"/>
              </a:rPr>
              <a:t>ΙΙ.   Πρηνισμός</a:t>
            </a:r>
            <a:endParaRPr lang="el-GR" sz="2800" b="1" dirty="0"/>
          </a:p>
        </p:txBody>
      </p:sp>
      <p:sp>
        <p:nvSpPr>
          <p:cNvPr id="10" name="9 - Ορθογώνιο"/>
          <p:cNvSpPr/>
          <p:nvPr/>
        </p:nvSpPr>
        <p:spPr>
          <a:xfrm>
            <a:off x="6876256" y="4126700"/>
            <a:ext cx="1907704" cy="276999"/>
          </a:xfrm>
          <a:prstGeom prst="rect">
            <a:avLst/>
          </a:prstGeom>
        </p:spPr>
        <p:txBody>
          <a:bodyPr wrap="square">
            <a:spAutoFit/>
          </a:bodyPr>
          <a:lstStyle/>
          <a:p>
            <a:pPr algn="ctr"/>
            <a:r>
              <a:rPr lang="en-US" altLang="el-GR" sz="1200" dirty="0" smtClean="0">
                <a:latin typeface="+mn-lt"/>
                <a:hlinkClick r:id="rId2"/>
              </a:rPr>
              <a:t>slideshare.net</a:t>
            </a:r>
            <a:endParaRPr lang="el-GR" sz="1200" dirty="0">
              <a:latin typeface="+mn-lt"/>
            </a:endParaRPr>
          </a:p>
        </p:txBody>
      </p:sp>
      <p:grpSp>
        <p:nvGrpSpPr>
          <p:cNvPr id="11" name="Ομάδα 10"/>
          <p:cNvGrpSpPr/>
          <p:nvPr/>
        </p:nvGrpSpPr>
        <p:grpSpPr>
          <a:xfrm>
            <a:off x="467544" y="4077072"/>
            <a:ext cx="6048672" cy="2592288"/>
            <a:chOff x="467544" y="4149080"/>
            <a:chExt cx="5459239" cy="2227152"/>
          </a:xfrm>
        </p:grpSpPr>
        <p:pic>
          <p:nvPicPr>
            <p:cNvPr id="4098" name="Picture 2" descr="Arches&#10;• Needed for traction between the floor &amp; foot’s wt bearing&#10;structures.&#10;• Tensed throughout stance phase.&#10;• Compare..."/>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7949" t="14711" r="2216" b="36474"/>
            <a:stretch/>
          </p:blipFill>
          <p:spPr bwMode="auto">
            <a:xfrm>
              <a:off x="467544" y="4149080"/>
              <a:ext cx="5459239" cy="22271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7 - Ορθογώνιο"/>
            <p:cNvSpPr/>
            <p:nvPr/>
          </p:nvSpPr>
          <p:spPr>
            <a:xfrm>
              <a:off x="5148064" y="4342830"/>
              <a:ext cx="576064" cy="461665"/>
            </a:xfrm>
            <a:prstGeom prst="rect">
              <a:avLst/>
            </a:prstGeom>
          </p:spPr>
          <p:txBody>
            <a:bodyPr wrap="square">
              <a:spAutoFit/>
            </a:bodyPr>
            <a:lstStyle/>
            <a:p>
              <a:r>
                <a:rPr lang="el-GR" dirty="0" smtClean="0">
                  <a:solidFill>
                    <a:prstClr val="black"/>
                  </a:solidFill>
                  <a:latin typeface="Calibri"/>
                </a:rPr>
                <a:t> </a:t>
              </a:r>
              <a:r>
                <a:rPr lang="el-GR" sz="2400" b="1" dirty="0" smtClean="0">
                  <a:solidFill>
                    <a:prstClr val="black"/>
                  </a:solidFill>
                  <a:latin typeface="Calibri"/>
                </a:rPr>
                <a:t>ΙΙ. </a:t>
              </a:r>
              <a:endParaRPr lang="el-GR" sz="2400" b="1" dirty="0"/>
            </a:p>
          </p:txBody>
        </p:sp>
      </p:grpSp>
      <p:grpSp>
        <p:nvGrpSpPr>
          <p:cNvPr id="12" name="Ομάδα 11"/>
          <p:cNvGrpSpPr/>
          <p:nvPr/>
        </p:nvGrpSpPr>
        <p:grpSpPr>
          <a:xfrm>
            <a:off x="2941868" y="1449665"/>
            <a:ext cx="6061364" cy="2506132"/>
            <a:chOff x="3464039" y="1772816"/>
            <a:chExt cx="5441133" cy="2218100"/>
          </a:xfrm>
        </p:grpSpPr>
        <p:pic>
          <p:nvPicPr>
            <p:cNvPr id="4100" name="Picture 4" descr="Gait&#10; "/>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953" t="13460" r="2509" b="37924"/>
            <a:stretch/>
          </p:blipFill>
          <p:spPr bwMode="auto">
            <a:xfrm>
              <a:off x="3464039" y="1772816"/>
              <a:ext cx="5441133" cy="22181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6 - Ορθογώνιο"/>
            <p:cNvSpPr/>
            <p:nvPr/>
          </p:nvSpPr>
          <p:spPr>
            <a:xfrm>
              <a:off x="8028384" y="1844243"/>
              <a:ext cx="876788" cy="523220"/>
            </a:xfrm>
            <a:prstGeom prst="rect">
              <a:avLst/>
            </a:prstGeom>
          </p:spPr>
          <p:txBody>
            <a:bodyPr wrap="square">
              <a:spAutoFit/>
            </a:bodyPr>
            <a:lstStyle/>
            <a:p>
              <a:r>
                <a:rPr lang="el-GR" sz="2800" b="1" dirty="0" smtClean="0">
                  <a:solidFill>
                    <a:prstClr val="black"/>
                  </a:solidFill>
                  <a:latin typeface="Calibri"/>
                </a:rPr>
                <a:t>   Ι.</a:t>
              </a:r>
              <a:endParaRPr lang="el-GR" sz="2800" b="1"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el-GR" dirty="0" smtClean="0"/>
              <a:t>Πρηνισμός</a:t>
            </a:r>
          </a:p>
        </p:txBody>
      </p:sp>
      <p:sp>
        <p:nvSpPr>
          <p:cNvPr id="28675" name="2 - Θέση περιεχομένου"/>
          <p:cNvSpPr>
            <a:spLocks noGrp="1"/>
          </p:cNvSpPr>
          <p:nvPr>
            <p:ph idx="1"/>
          </p:nvPr>
        </p:nvSpPr>
        <p:spPr>
          <a:xfrm>
            <a:off x="467544" y="1196752"/>
            <a:ext cx="8229600" cy="4929188"/>
          </a:xfrm>
        </p:spPr>
        <p:txBody>
          <a:bodyPr/>
          <a:lstStyle/>
          <a:p>
            <a:r>
              <a:rPr lang="el-GR" dirty="0" smtClean="0">
                <a:latin typeface="Calibri" pitchFamily="34" charset="0"/>
              </a:rPr>
              <a:t>Καθώς γίνεται πρηνισμός  στην </a:t>
            </a:r>
            <a:r>
              <a:rPr lang="el-GR" b="1" dirty="0" err="1" smtClean="0">
                <a:latin typeface="Calibri" pitchFamily="34" charset="0"/>
              </a:rPr>
              <a:t>υπαστραγαλική</a:t>
            </a:r>
            <a:r>
              <a:rPr lang="el-GR" b="1" dirty="0" smtClean="0">
                <a:latin typeface="Calibri" pitchFamily="34" charset="0"/>
              </a:rPr>
              <a:t> άρθρωση,</a:t>
            </a:r>
            <a:r>
              <a:rPr lang="el-GR" dirty="0" smtClean="0">
                <a:latin typeface="Calibri" pitchFamily="34" charset="0"/>
              </a:rPr>
              <a:t> </a:t>
            </a:r>
            <a:r>
              <a:rPr lang="el-GR" sz="2400" dirty="0" smtClean="0">
                <a:latin typeface="Calibri" pitchFamily="34" charset="0"/>
              </a:rPr>
              <a:t>με την έσω στροφή του ποδιού, η εγκάρσια άρθρωση του ταρσού έχει τις παρακάτω δυνατότητες:</a:t>
            </a:r>
          </a:p>
          <a:p>
            <a:pPr lvl="1"/>
            <a:r>
              <a:rPr lang="el-GR" b="1" dirty="0" smtClean="0">
                <a:latin typeface="Calibri" pitchFamily="34" charset="0"/>
              </a:rPr>
              <a:t>Α. </a:t>
            </a:r>
            <a:r>
              <a:rPr lang="el-GR" dirty="0" smtClean="0">
                <a:latin typeface="Calibri" pitchFamily="34" charset="0"/>
              </a:rPr>
              <a:t>Κάνει ελάχιστο υπτιασμό για να σταθεροποιήσει την θέση της πρόσθιας ενότητας (δάχτυλα και μετατάρσια), ή</a:t>
            </a:r>
          </a:p>
          <a:p>
            <a:pPr lvl="1"/>
            <a:r>
              <a:rPr lang="el-GR" sz="2400" b="1" dirty="0" smtClean="0">
                <a:latin typeface="Calibri" pitchFamily="34" charset="0"/>
              </a:rPr>
              <a:t>Β.</a:t>
            </a:r>
            <a:r>
              <a:rPr lang="el-GR" sz="2400" dirty="0" smtClean="0">
                <a:latin typeface="Calibri" pitchFamily="34" charset="0"/>
              </a:rPr>
              <a:t> Κάνει ελαφρό πρηνισμό όπως στην απλή όρθια θέση, ή</a:t>
            </a:r>
          </a:p>
          <a:p>
            <a:pPr lvl="1"/>
            <a:r>
              <a:rPr lang="el-GR" sz="2400" b="1" dirty="0" smtClean="0">
                <a:latin typeface="Calibri" pitchFamily="34" charset="0"/>
              </a:rPr>
              <a:t>Γ.  </a:t>
            </a:r>
            <a:r>
              <a:rPr lang="el-GR" sz="2400" dirty="0" smtClean="0">
                <a:latin typeface="Calibri" pitchFamily="34" charset="0"/>
              </a:rPr>
              <a:t>Κάνει κατάλληλο υπτιασμό, ώστε να διατηρήσει ικανοποιητική επαφή  το πέλμα  (στην πρόσθια ενότητα) με το ανώμαλο έδαφος.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52128"/>
          </a:xfrm>
        </p:spPr>
        <p:txBody>
          <a:bodyPr>
            <a:normAutofit fontScale="90000"/>
          </a:bodyPr>
          <a:lstStyle/>
          <a:p>
            <a:r>
              <a:rPr lang="el-GR" dirty="0" err="1" smtClean="0"/>
              <a:t>Υπαστραγαλική</a:t>
            </a:r>
            <a:r>
              <a:rPr lang="el-GR" dirty="0" smtClean="0"/>
              <a:t>  Άρθρωση </a:t>
            </a:r>
            <a:r>
              <a:rPr lang="el-GR" sz="3200" b="0" dirty="0" smtClean="0"/>
              <a:t/>
            </a:r>
            <a:br>
              <a:rPr lang="el-GR" sz="3200" b="0" dirty="0" smtClean="0"/>
            </a:br>
            <a:r>
              <a:rPr lang="el-GR" sz="3300" b="0" dirty="0" smtClean="0"/>
              <a:t>Διάγραμμα</a:t>
            </a:r>
            <a:endParaRPr lang="el-GR" sz="33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8" name="7 - Ορθογώνιο"/>
          <p:cNvSpPr/>
          <p:nvPr/>
        </p:nvSpPr>
        <p:spPr>
          <a:xfrm>
            <a:off x="2987824" y="5301208"/>
            <a:ext cx="2808312" cy="954107"/>
          </a:xfrm>
          <a:prstGeom prst="rect">
            <a:avLst/>
          </a:prstGeom>
          <a:solidFill>
            <a:schemeClr val="accent6">
              <a:lumMod val="20000"/>
              <a:lumOff val="80000"/>
            </a:schemeClr>
          </a:solidFill>
          <a:ln>
            <a:solidFill>
              <a:srgbClr val="002060"/>
            </a:solidFill>
          </a:ln>
        </p:spPr>
        <p:txBody>
          <a:bodyPr wrap="square">
            <a:spAutoFit/>
          </a:bodyPr>
          <a:lstStyle/>
          <a:p>
            <a:pPr algn="ctr"/>
            <a:r>
              <a:rPr lang="el-GR" sz="2800" b="1" dirty="0" err="1" smtClean="0">
                <a:latin typeface="Calibri" pitchFamily="34" charset="0"/>
              </a:rPr>
              <a:t>Κνημοπερονιαία</a:t>
            </a:r>
            <a:r>
              <a:rPr lang="el-GR" sz="2800" b="1" dirty="0" smtClean="0">
                <a:latin typeface="Calibri" pitchFamily="34" charset="0"/>
              </a:rPr>
              <a:t>  άρθρωση</a:t>
            </a:r>
            <a:endParaRPr lang="el-GR" sz="2800" b="1" dirty="0"/>
          </a:p>
        </p:txBody>
      </p:sp>
      <p:sp>
        <p:nvSpPr>
          <p:cNvPr id="9" name="8 - Ορθογώνιο"/>
          <p:cNvSpPr/>
          <p:nvPr/>
        </p:nvSpPr>
        <p:spPr>
          <a:xfrm>
            <a:off x="2987824" y="1412776"/>
            <a:ext cx="2808312" cy="707886"/>
          </a:xfrm>
          <a:prstGeom prst="rect">
            <a:avLst/>
          </a:prstGeom>
          <a:solidFill>
            <a:schemeClr val="accent6">
              <a:lumMod val="20000"/>
              <a:lumOff val="80000"/>
            </a:schemeClr>
          </a:solidFill>
          <a:ln w="38100">
            <a:solidFill>
              <a:schemeClr val="accent6">
                <a:lumMod val="50000"/>
              </a:schemeClr>
            </a:solidFill>
          </a:ln>
        </p:spPr>
        <p:txBody>
          <a:bodyPr wrap="square">
            <a:spAutoFit/>
          </a:bodyPr>
          <a:lstStyle/>
          <a:p>
            <a:r>
              <a:rPr lang="el-GR" sz="4000" b="1" dirty="0" smtClean="0">
                <a:latin typeface="Calibri" pitchFamily="34" charset="0"/>
              </a:rPr>
              <a:t>   </a:t>
            </a:r>
            <a:r>
              <a:rPr lang="el-GR" sz="3200" b="1" dirty="0" smtClean="0">
                <a:latin typeface="Calibri" pitchFamily="34" charset="0"/>
              </a:rPr>
              <a:t>με φόρτιση</a:t>
            </a:r>
            <a:endParaRPr lang="el-GR" sz="3200" dirty="0"/>
          </a:p>
        </p:txBody>
      </p:sp>
      <p:sp>
        <p:nvSpPr>
          <p:cNvPr id="10" name="9 - Ορθογώνιο"/>
          <p:cNvSpPr/>
          <p:nvPr/>
        </p:nvSpPr>
        <p:spPr>
          <a:xfrm>
            <a:off x="2987824" y="2420888"/>
            <a:ext cx="2808312" cy="523220"/>
          </a:xfrm>
          <a:prstGeom prst="rect">
            <a:avLst/>
          </a:prstGeom>
          <a:solidFill>
            <a:schemeClr val="accent6">
              <a:lumMod val="20000"/>
              <a:lumOff val="80000"/>
            </a:schemeClr>
          </a:solidFill>
          <a:ln>
            <a:solidFill>
              <a:srgbClr val="002060"/>
            </a:solidFill>
          </a:ln>
        </p:spPr>
        <p:txBody>
          <a:bodyPr wrap="square">
            <a:spAutoFit/>
          </a:bodyPr>
          <a:lstStyle/>
          <a:p>
            <a:pPr algn="ctr"/>
            <a:r>
              <a:rPr lang="el-GR" b="1" dirty="0" smtClean="0">
                <a:latin typeface="Calibri" pitchFamily="34" charset="0"/>
              </a:rPr>
              <a:t> </a:t>
            </a:r>
            <a:r>
              <a:rPr lang="el-GR" sz="2800" b="1" dirty="0" smtClean="0">
                <a:latin typeface="Calibri" pitchFamily="34" charset="0"/>
              </a:rPr>
              <a:t>Πτέρνα</a:t>
            </a:r>
            <a:endParaRPr lang="el-GR" sz="2800" b="1" dirty="0"/>
          </a:p>
        </p:txBody>
      </p:sp>
      <p:sp>
        <p:nvSpPr>
          <p:cNvPr id="11" name="10 - Ορθογώνιο"/>
          <p:cNvSpPr/>
          <p:nvPr/>
        </p:nvSpPr>
        <p:spPr>
          <a:xfrm>
            <a:off x="2987824" y="3861048"/>
            <a:ext cx="2808312" cy="523220"/>
          </a:xfrm>
          <a:prstGeom prst="rect">
            <a:avLst/>
          </a:prstGeom>
          <a:solidFill>
            <a:schemeClr val="accent6">
              <a:lumMod val="20000"/>
              <a:lumOff val="80000"/>
            </a:schemeClr>
          </a:solidFill>
          <a:ln>
            <a:solidFill>
              <a:srgbClr val="002060"/>
            </a:solidFill>
          </a:ln>
        </p:spPr>
        <p:txBody>
          <a:bodyPr wrap="square">
            <a:spAutoFit/>
          </a:bodyPr>
          <a:lstStyle/>
          <a:p>
            <a:pPr algn="ctr"/>
            <a:r>
              <a:rPr lang="el-GR" b="1" dirty="0" smtClean="0">
                <a:latin typeface="Calibri" pitchFamily="34" charset="0"/>
              </a:rPr>
              <a:t> </a:t>
            </a:r>
            <a:r>
              <a:rPr lang="el-GR" sz="2800" b="1" dirty="0" smtClean="0">
                <a:latin typeface="Calibri" pitchFamily="34" charset="0"/>
              </a:rPr>
              <a:t>Αστράγαλος</a:t>
            </a:r>
            <a:endParaRPr lang="el-GR" sz="2800" b="1" dirty="0"/>
          </a:p>
        </p:txBody>
      </p:sp>
      <p:sp>
        <p:nvSpPr>
          <p:cNvPr id="15" name="14 - Ορθογώνιο"/>
          <p:cNvSpPr/>
          <p:nvPr/>
        </p:nvSpPr>
        <p:spPr>
          <a:xfrm>
            <a:off x="5796136" y="2420888"/>
            <a:ext cx="3096344" cy="954107"/>
          </a:xfrm>
          <a:prstGeom prst="rect">
            <a:avLst/>
          </a:prstGeom>
          <a:solidFill>
            <a:schemeClr val="accent1">
              <a:lumMod val="20000"/>
              <a:lumOff val="80000"/>
            </a:schemeClr>
          </a:solidFill>
          <a:ln>
            <a:solidFill>
              <a:srgbClr val="002060"/>
            </a:solidFill>
          </a:ln>
        </p:spPr>
        <p:txBody>
          <a:bodyPr wrap="square">
            <a:spAutoFit/>
          </a:bodyPr>
          <a:lstStyle/>
          <a:p>
            <a:pPr algn="ctr"/>
            <a:r>
              <a:rPr lang="el-GR" sz="2800" dirty="0" smtClean="0">
                <a:latin typeface="Calibri" pitchFamily="34" charset="0"/>
              </a:rPr>
              <a:t>Ανάσπαση </a:t>
            </a:r>
          </a:p>
          <a:p>
            <a:pPr algn="ctr"/>
            <a:r>
              <a:rPr lang="el-GR" sz="2800" dirty="0" smtClean="0">
                <a:latin typeface="Calibri" pitchFamily="34" charset="0"/>
              </a:rPr>
              <a:t>έξω χείλους</a:t>
            </a:r>
            <a:r>
              <a:rPr lang="el-GR" sz="2400" dirty="0" smtClean="0">
                <a:latin typeface="Calibri" pitchFamily="34" charset="0"/>
              </a:rPr>
              <a:t> </a:t>
            </a:r>
            <a:endParaRPr lang="el-GR" sz="2400" dirty="0"/>
          </a:p>
        </p:txBody>
      </p:sp>
      <p:sp>
        <p:nvSpPr>
          <p:cNvPr id="16" name="15 - Ορθογώνιο"/>
          <p:cNvSpPr/>
          <p:nvPr/>
        </p:nvSpPr>
        <p:spPr>
          <a:xfrm>
            <a:off x="5796136" y="3861048"/>
            <a:ext cx="3096344" cy="954107"/>
          </a:xfrm>
          <a:prstGeom prst="rect">
            <a:avLst/>
          </a:prstGeom>
          <a:solidFill>
            <a:schemeClr val="accent1">
              <a:lumMod val="20000"/>
              <a:lumOff val="80000"/>
            </a:schemeClr>
          </a:solidFill>
          <a:ln>
            <a:solidFill>
              <a:srgbClr val="002060"/>
            </a:solidFill>
          </a:ln>
        </p:spPr>
        <p:txBody>
          <a:bodyPr wrap="square">
            <a:spAutoFit/>
          </a:bodyPr>
          <a:lstStyle/>
          <a:p>
            <a:pPr algn="ctr"/>
            <a:r>
              <a:rPr lang="el-GR" sz="2800" dirty="0" smtClean="0">
                <a:latin typeface="Calibri" pitchFamily="34" charset="0"/>
              </a:rPr>
              <a:t>Προσαγωγή και</a:t>
            </a:r>
          </a:p>
          <a:p>
            <a:pPr algn="ctr"/>
            <a:r>
              <a:rPr lang="el-GR" sz="2800" dirty="0" smtClean="0">
                <a:latin typeface="Calibri" pitchFamily="34" charset="0"/>
              </a:rPr>
              <a:t> Πελματιαία κάμψη</a:t>
            </a:r>
            <a:endParaRPr lang="el-GR" sz="2800" dirty="0"/>
          </a:p>
        </p:txBody>
      </p:sp>
      <p:sp>
        <p:nvSpPr>
          <p:cNvPr id="17" name="16 - Ορθογώνιο"/>
          <p:cNvSpPr/>
          <p:nvPr/>
        </p:nvSpPr>
        <p:spPr>
          <a:xfrm>
            <a:off x="251520" y="5301208"/>
            <a:ext cx="2736304" cy="523220"/>
          </a:xfrm>
          <a:prstGeom prst="rect">
            <a:avLst/>
          </a:prstGeom>
          <a:solidFill>
            <a:schemeClr val="accent4">
              <a:lumMod val="20000"/>
              <a:lumOff val="80000"/>
            </a:schemeClr>
          </a:solidFill>
          <a:ln>
            <a:solidFill>
              <a:srgbClr val="002060"/>
            </a:solidFill>
          </a:ln>
        </p:spPr>
        <p:txBody>
          <a:bodyPr wrap="square">
            <a:spAutoFit/>
          </a:bodyPr>
          <a:lstStyle/>
          <a:p>
            <a:pPr algn="ctr">
              <a:buFontTx/>
              <a:buNone/>
            </a:pPr>
            <a:r>
              <a:rPr lang="el-GR" sz="2800" dirty="0" smtClean="0">
                <a:latin typeface="Calibri" pitchFamily="34" charset="0"/>
              </a:rPr>
              <a:t>Έξω στροφή </a:t>
            </a:r>
          </a:p>
        </p:txBody>
      </p:sp>
      <p:sp>
        <p:nvSpPr>
          <p:cNvPr id="18" name="17 - Ορθογώνιο"/>
          <p:cNvSpPr/>
          <p:nvPr/>
        </p:nvSpPr>
        <p:spPr>
          <a:xfrm>
            <a:off x="251520" y="2420889"/>
            <a:ext cx="2736304" cy="954107"/>
          </a:xfrm>
          <a:prstGeom prst="rect">
            <a:avLst/>
          </a:prstGeom>
          <a:solidFill>
            <a:schemeClr val="accent4">
              <a:lumMod val="20000"/>
              <a:lumOff val="80000"/>
            </a:schemeClr>
          </a:solidFill>
          <a:ln>
            <a:solidFill>
              <a:srgbClr val="002060"/>
            </a:solidFill>
          </a:ln>
        </p:spPr>
        <p:txBody>
          <a:bodyPr wrap="square">
            <a:spAutoFit/>
          </a:bodyPr>
          <a:lstStyle/>
          <a:p>
            <a:r>
              <a:rPr lang="el-GR" sz="2800" dirty="0" smtClean="0">
                <a:latin typeface="Calibri" pitchFamily="34" charset="0"/>
              </a:rPr>
              <a:t>      Ανάσπαση              </a:t>
            </a:r>
          </a:p>
          <a:p>
            <a:r>
              <a:rPr lang="el-GR" sz="2800" dirty="0" smtClean="0">
                <a:latin typeface="Calibri" pitchFamily="34" charset="0"/>
              </a:rPr>
              <a:t>     έσω χείλους </a:t>
            </a:r>
            <a:endParaRPr lang="el-GR" sz="2800" dirty="0"/>
          </a:p>
        </p:txBody>
      </p:sp>
      <p:sp>
        <p:nvSpPr>
          <p:cNvPr id="19" name="18 - Ορθογώνιο"/>
          <p:cNvSpPr/>
          <p:nvPr/>
        </p:nvSpPr>
        <p:spPr>
          <a:xfrm>
            <a:off x="251520" y="3861048"/>
            <a:ext cx="2736304" cy="954107"/>
          </a:xfrm>
          <a:prstGeom prst="rect">
            <a:avLst/>
          </a:prstGeom>
          <a:solidFill>
            <a:schemeClr val="accent4">
              <a:lumMod val="20000"/>
              <a:lumOff val="80000"/>
            </a:schemeClr>
          </a:solidFill>
          <a:ln>
            <a:solidFill>
              <a:srgbClr val="002060"/>
            </a:solidFill>
          </a:ln>
        </p:spPr>
        <p:txBody>
          <a:bodyPr wrap="square">
            <a:spAutoFit/>
          </a:bodyPr>
          <a:lstStyle/>
          <a:p>
            <a:pPr algn="ctr"/>
            <a:r>
              <a:rPr lang="el-GR" sz="2800" dirty="0" smtClean="0">
                <a:latin typeface="Calibri" pitchFamily="34" charset="0"/>
              </a:rPr>
              <a:t>Απαγωγή και</a:t>
            </a:r>
          </a:p>
          <a:p>
            <a:pPr algn="ctr"/>
            <a:r>
              <a:rPr lang="el-GR" sz="2800" dirty="0" smtClean="0">
                <a:latin typeface="Calibri" pitchFamily="34" charset="0"/>
              </a:rPr>
              <a:t> Ραχιαία κάμψ</a:t>
            </a:r>
            <a:r>
              <a:rPr lang="el-GR" sz="2400" dirty="0" smtClean="0">
                <a:latin typeface="Calibri" pitchFamily="34" charset="0"/>
              </a:rPr>
              <a:t>η</a:t>
            </a:r>
            <a:endParaRPr lang="el-GR" sz="2400" dirty="0"/>
          </a:p>
        </p:txBody>
      </p:sp>
      <p:sp>
        <p:nvSpPr>
          <p:cNvPr id="20" name="19 - Ορθογώνιο"/>
          <p:cNvSpPr/>
          <p:nvPr/>
        </p:nvSpPr>
        <p:spPr>
          <a:xfrm>
            <a:off x="5796136" y="5301208"/>
            <a:ext cx="3096344" cy="523220"/>
          </a:xfrm>
          <a:prstGeom prst="rect">
            <a:avLst/>
          </a:prstGeom>
          <a:solidFill>
            <a:schemeClr val="accent1">
              <a:lumMod val="20000"/>
              <a:lumOff val="80000"/>
            </a:schemeClr>
          </a:solidFill>
          <a:ln>
            <a:solidFill>
              <a:srgbClr val="002060"/>
            </a:solidFill>
          </a:ln>
        </p:spPr>
        <p:txBody>
          <a:bodyPr wrap="square">
            <a:spAutoFit/>
          </a:bodyPr>
          <a:lstStyle/>
          <a:p>
            <a:pPr algn="ctr">
              <a:buFontTx/>
              <a:buNone/>
            </a:pPr>
            <a:r>
              <a:rPr lang="el-GR" sz="2800" dirty="0" smtClean="0">
                <a:latin typeface="Calibri" pitchFamily="34" charset="0"/>
              </a:rPr>
              <a:t>Έσω στροφή </a:t>
            </a:r>
          </a:p>
        </p:txBody>
      </p:sp>
      <p:sp>
        <p:nvSpPr>
          <p:cNvPr id="21" name="2 - Θέση περιεχομένου"/>
          <p:cNvSpPr txBox="1">
            <a:spLocks/>
          </p:cNvSpPr>
          <p:nvPr/>
        </p:nvSpPr>
        <p:spPr>
          <a:xfrm>
            <a:off x="5796136" y="1412776"/>
            <a:ext cx="3096344" cy="707886"/>
          </a:xfrm>
          <a:prstGeom prst="rect">
            <a:avLst/>
          </a:prstGeom>
          <a:solidFill>
            <a:schemeClr val="accent1">
              <a:lumMod val="20000"/>
              <a:lumOff val="80000"/>
            </a:schemeClr>
          </a:solidFill>
          <a:ln w="38100">
            <a:solidFill>
              <a:schemeClr val="tx2">
                <a:lumMod val="60000"/>
                <a:lumOff val="40000"/>
              </a:schemeClr>
            </a:solid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3600" b="1" dirty="0" smtClean="0">
                <a:latin typeface="Calibri" pitchFamily="34" charset="0"/>
              </a:rPr>
              <a:t>   </a:t>
            </a:r>
            <a:r>
              <a:rPr lang="el-GR" sz="3400" b="1" dirty="0" smtClean="0">
                <a:latin typeface="Calibri" pitchFamily="34" charset="0"/>
              </a:rPr>
              <a:t>ΠΡΗΝΙΣΜΟΣ</a:t>
            </a:r>
          </a:p>
        </p:txBody>
      </p:sp>
      <p:sp>
        <p:nvSpPr>
          <p:cNvPr id="22" name="2 - Θέση περιεχομένου"/>
          <p:cNvSpPr txBox="1">
            <a:spLocks/>
          </p:cNvSpPr>
          <p:nvPr/>
        </p:nvSpPr>
        <p:spPr>
          <a:xfrm>
            <a:off x="251520" y="1412776"/>
            <a:ext cx="2736304" cy="707886"/>
          </a:xfrm>
          <a:prstGeom prst="rect">
            <a:avLst/>
          </a:prstGeom>
          <a:solidFill>
            <a:schemeClr val="accent4">
              <a:lumMod val="20000"/>
              <a:lumOff val="80000"/>
            </a:schemeClr>
          </a:solidFill>
          <a:ln w="38100">
            <a:solidFill>
              <a:schemeClr val="tx2">
                <a:lumMod val="60000"/>
                <a:lumOff val="40000"/>
              </a:schemeClr>
            </a:solidFill>
          </a:ln>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3600" b="1" dirty="0" smtClean="0">
                <a:latin typeface="Calibri" pitchFamily="34" charset="0"/>
              </a:rPr>
              <a:t>   ΥΠΤΙΑΣΜΟΣ </a:t>
            </a: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368152"/>
          </a:xfrm>
        </p:spPr>
        <p:txBody>
          <a:bodyPr>
            <a:normAutofit/>
          </a:bodyPr>
          <a:lstStyle/>
          <a:p>
            <a:r>
              <a:rPr lang="el-GR" sz="3600" dirty="0" err="1" smtClean="0"/>
              <a:t>Υπαστραγαλική</a:t>
            </a:r>
            <a:r>
              <a:rPr lang="el-GR" sz="3600" dirty="0" smtClean="0"/>
              <a:t> Άρθρωση </a:t>
            </a:r>
            <a:br>
              <a:rPr lang="el-GR" sz="3600" dirty="0" smtClean="0"/>
            </a:br>
            <a:r>
              <a:rPr lang="el-GR" sz="3200" b="0" dirty="0" smtClean="0"/>
              <a:t>Πτέρνα</a:t>
            </a:r>
            <a:endParaRPr lang="el-GR" sz="3200" b="0" dirty="0"/>
          </a:p>
        </p:txBody>
      </p:sp>
      <p:sp>
        <p:nvSpPr>
          <p:cNvPr id="3" name="2 - Θέση περιεχομένου"/>
          <p:cNvSpPr>
            <a:spLocks noGrp="1"/>
          </p:cNvSpPr>
          <p:nvPr>
            <p:ph idx="1"/>
          </p:nvPr>
        </p:nvSpPr>
        <p:spPr>
          <a:xfrm>
            <a:off x="539552" y="4365104"/>
            <a:ext cx="3744416" cy="2016224"/>
          </a:xfrm>
          <a:ln>
            <a:solidFill>
              <a:srgbClr val="002060"/>
            </a:solidFill>
          </a:ln>
        </p:spPr>
        <p:txBody>
          <a:bodyPr>
            <a:normAutofit lnSpcReduction="10000"/>
          </a:bodyPr>
          <a:lstStyle/>
          <a:p>
            <a:pPr>
              <a:buNone/>
            </a:pPr>
            <a:r>
              <a:rPr lang="el-GR" dirty="0" smtClean="0">
                <a:latin typeface="Calibri" pitchFamily="34" charset="0"/>
              </a:rPr>
              <a:t>        </a:t>
            </a:r>
            <a:r>
              <a:rPr lang="el-GR" sz="3600" b="1" dirty="0" smtClean="0">
                <a:latin typeface="Calibri" pitchFamily="34" charset="0"/>
              </a:rPr>
              <a:t>ΥΠΤΙΑΣΜΟΣ</a:t>
            </a:r>
          </a:p>
          <a:p>
            <a:pPr>
              <a:buNone/>
            </a:pPr>
            <a:r>
              <a:rPr lang="el-GR" dirty="0" smtClean="0">
                <a:latin typeface="Calibri" pitchFamily="34" charset="0"/>
              </a:rPr>
              <a:t>     ανάσπαση έσω χείλους,   προσαγωγή και πελματιαία κάμψη</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
        <p:nvSpPr>
          <p:cNvPr id="5" name="2 - Θέση περιεχομένου"/>
          <p:cNvSpPr txBox="1">
            <a:spLocks/>
          </p:cNvSpPr>
          <p:nvPr/>
        </p:nvSpPr>
        <p:spPr>
          <a:xfrm>
            <a:off x="4355976" y="4365104"/>
            <a:ext cx="3528392" cy="2016224"/>
          </a:xfrm>
          <a:prstGeom prst="rect">
            <a:avLst/>
          </a:prstGeom>
          <a:ln>
            <a:solidFill>
              <a:srgbClr val="002060"/>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3600" b="1" dirty="0" smtClean="0">
                <a:latin typeface="Calibri" pitchFamily="34" charset="0"/>
              </a:rPr>
              <a:t>   ΠΡΗΝΙΣΜΟΣ </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400" b="0" i="0" u="none" strike="noStrike" kern="1200" cap="none" spc="0" normalizeH="0" baseline="0" noProof="0" dirty="0" smtClean="0">
                <a:ln>
                  <a:noFill/>
                </a:ln>
                <a:solidFill>
                  <a:schemeClr val="tx1"/>
                </a:solidFill>
                <a:effectLst/>
                <a:uLnTx/>
                <a:uFillTx/>
                <a:latin typeface="Calibri" pitchFamily="34" charset="0"/>
                <a:ea typeface="+mn-ea"/>
                <a:cs typeface="+mn-cs"/>
              </a:rPr>
              <a:t>ανάσπαση έξω χείλους,         </a:t>
            </a:r>
            <a:r>
              <a:rPr lang="el-GR" sz="2400" dirty="0" smtClean="0">
                <a:latin typeface="Calibri" pitchFamily="34" charset="0"/>
              </a:rPr>
              <a:t>απ</a:t>
            </a:r>
            <a:r>
              <a:rPr kumimoji="0" lang="el-GR" sz="2400" b="0" i="0" u="none" strike="noStrike" kern="1200" cap="none" spc="0" normalizeH="0" baseline="0" noProof="0" dirty="0" smtClean="0">
                <a:ln>
                  <a:noFill/>
                </a:ln>
                <a:solidFill>
                  <a:schemeClr val="tx1"/>
                </a:solidFill>
                <a:effectLst/>
                <a:uLnTx/>
                <a:uFillTx/>
                <a:latin typeface="Calibri" pitchFamily="34" charset="0"/>
                <a:ea typeface="+mn-ea"/>
                <a:cs typeface="+mn-cs"/>
              </a:rPr>
              <a:t>αγωγή και          ραχιαία κάμψη</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2483768" y="3573016"/>
            <a:ext cx="3744416" cy="707886"/>
          </a:xfrm>
          <a:prstGeom prst="rect">
            <a:avLst/>
          </a:prstGeom>
          <a:ln w="38100">
            <a:solidFill>
              <a:srgbClr val="FF0000"/>
            </a:solidFill>
          </a:ln>
        </p:spPr>
        <p:txBody>
          <a:bodyPr wrap="square">
            <a:spAutoFit/>
          </a:bodyPr>
          <a:lstStyle/>
          <a:p>
            <a:r>
              <a:rPr lang="el-GR" sz="4000" b="1" dirty="0" smtClean="0">
                <a:latin typeface="Calibri" pitchFamily="34" charset="0"/>
              </a:rPr>
              <a:t>   χωρίς φόρτιση</a:t>
            </a:r>
            <a:endParaRPr lang="el-GR" sz="4000" dirty="0"/>
          </a:p>
        </p:txBody>
      </p:sp>
      <p:sp>
        <p:nvSpPr>
          <p:cNvPr id="8" name="2 - Θέση περιεχομένου"/>
          <p:cNvSpPr txBox="1">
            <a:spLocks/>
          </p:cNvSpPr>
          <p:nvPr/>
        </p:nvSpPr>
        <p:spPr>
          <a:xfrm>
            <a:off x="467544" y="1484784"/>
            <a:ext cx="8363272" cy="19442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Ο</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άξονας της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υπαστραγαλικής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άρθρωσης  προκαλεί έσω στροφή στην κνήμη κατά τον πρηνισμό ή κάμψη γόνατος</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κάμψη του γόνατος συγχρονίζεται με τον πρηνισμό και η έκταση με τον υπτιασμό.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3600" dirty="0" smtClean="0"/>
              <a:t>Μέσο Τμήμα Ποδιού</a:t>
            </a:r>
            <a:r>
              <a:rPr lang="en-US" sz="3600" dirty="0" smtClean="0"/>
              <a:t> </a:t>
            </a:r>
            <a:r>
              <a:rPr lang="en-US" sz="3200" b="0" dirty="0" smtClean="0"/>
              <a:t>1/</a:t>
            </a:r>
            <a:r>
              <a:rPr lang="el-GR" sz="3200" b="0" dirty="0" smtClean="0"/>
              <a:t>2</a:t>
            </a:r>
            <a:endParaRPr lang="el-GR" sz="3200" b="0" dirty="0"/>
          </a:p>
        </p:txBody>
      </p:sp>
      <p:sp>
        <p:nvSpPr>
          <p:cNvPr id="3" name="2 - Θέση περιεχομένου"/>
          <p:cNvSpPr>
            <a:spLocks noGrp="1"/>
          </p:cNvSpPr>
          <p:nvPr>
            <p:ph idx="1"/>
          </p:nvPr>
        </p:nvSpPr>
        <p:spPr>
          <a:xfrm>
            <a:off x="251520" y="2708920"/>
            <a:ext cx="8568952" cy="3024336"/>
          </a:xfrm>
        </p:spPr>
        <p:txBody>
          <a:bodyPr>
            <a:noAutofit/>
          </a:bodyPr>
          <a:lstStyle/>
          <a:p>
            <a:r>
              <a:rPr lang="el-GR" dirty="0" smtClean="0">
                <a:latin typeface="Calibri" pitchFamily="34" charset="0"/>
              </a:rPr>
              <a:t>Ο άξονας κίνησης της </a:t>
            </a:r>
            <a:r>
              <a:rPr lang="el-GR" b="1" dirty="0" smtClean="0">
                <a:latin typeface="Calibri" pitchFamily="34" charset="0"/>
              </a:rPr>
              <a:t>πρώτης σειράς  </a:t>
            </a:r>
            <a:r>
              <a:rPr lang="el-GR" dirty="0" smtClean="0">
                <a:latin typeface="Calibri" pitchFamily="34" charset="0"/>
              </a:rPr>
              <a:t>των οστών του ταρσού έχει τέτοιο  προσανατολισμό ώστε  συνδυάζει:</a:t>
            </a:r>
          </a:p>
          <a:p>
            <a:pPr lvl="1"/>
            <a:r>
              <a:rPr lang="el-GR" dirty="0" smtClean="0">
                <a:latin typeface="Calibri" pitchFamily="34" charset="0"/>
              </a:rPr>
              <a:t>ραχιαία κάμψη,  ανάσπαση έσω χείλους και προσαγωγή </a:t>
            </a:r>
          </a:p>
          <a:p>
            <a:pPr lvl="1"/>
            <a:r>
              <a:rPr lang="el-GR" dirty="0" smtClean="0">
                <a:latin typeface="Calibri" pitchFamily="34" charset="0"/>
              </a:rPr>
              <a:t>πελματιαία κάμψη,</a:t>
            </a:r>
            <a:r>
              <a:rPr lang="en-US" dirty="0" smtClean="0">
                <a:latin typeface="Calibri" pitchFamily="34" charset="0"/>
              </a:rPr>
              <a:t> </a:t>
            </a:r>
            <a:r>
              <a:rPr lang="el-GR" dirty="0" smtClean="0">
                <a:latin typeface="Calibri" pitchFamily="34" charset="0"/>
              </a:rPr>
              <a:t>ανάσπαση έξω χείλους και απαγωγή</a:t>
            </a:r>
          </a:p>
          <a:p>
            <a:r>
              <a:rPr lang="el-GR" dirty="0" smtClean="0">
                <a:latin typeface="Calibri" pitchFamily="34" charset="0"/>
              </a:rPr>
              <a:t> Η κίνηση απαγωγής / προσαγωγής είναι ελάχιστη</a:t>
            </a:r>
            <a:r>
              <a:rPr lang="en-US" dirty="0" smtClean="0">
                <a:latin typeface="Calibri" pitchFamily="34" charset="0"/>
              </a:rPr>
              <a:t>.</a:t>
            </a:r>
            <a:endParaRPr lang="el-GR" dirty="0" smtClean="0">
              <a:latin typeface="Calibri" pitchFamily="34" charset="0"/>
            </a:endParaRPr>
          </a:p>
        </p:txBody>
      </p:sp>
      <p:sp>
        <p:nvSpPr>
          <p:cNvPr id="4" name="2 - Θέση περιεχομένου"/>
          <p:cNvSpPr txBox="1">
            <a:spLocks/>
          </p:cNvSpPr>
          <p:nvPr/>
        </p:nvSpPr>
        <p:spPr>
          <a:xfrm>
            <a:off x="251520" y="1268760"/>
            <a:ext cx="8748464"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Calibri" pitchFamily="34" charset="0"/>
                <a:ea typeface="+mn-ea"/>
                <a:cs typeface="+mn-cs"/>
              </a:rPr>
              <a:t>Το κάθε μετατάρσιο αποτελεί λειτουργική ενότητα με το αντίστοιχο σφηνοειδές οστό. Τα σφηνοειδή οστά  έχουν ελάχιστη ανεξάρτητη κίνηση.</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Μέσο Τμήμα Ποδιού</a:t>
            </a:r>
            <a:r>
              <a:rPr lang="en-US" sz="3600" dirty="0"/>
              <a:t> </a:t>
            </a:r>
            <a:r>
              <a:rPr lang="en-US" sz="3200" b="0" dirty="0" smtClean="0"/>
              <a:t>2/2</a:t>
            </a:r>
            <a:endParaRPr lang="el-GR" dirty="0"/>
          </a:p>
        </p:txBody>
      </p:sp>
      <p:sp>
        <p:nvSpPr>
          <p:cNvPr id="3" name="2 - Θέση περιεχομένου"/>
          <p:cNvSpPr>
            <a:spLocks noGrp="1"/>
          </p:cNvSpPr>
          <p:nvPr>
            <p:ph idx="1"/>
          </p:nvPr>
        </p:nvSpPr>
        <p:spPr/>
        <p:txBody>
          <a:bodyPr/>
          <a:lstStyle/>
          <a:p>
            <a:r>
              <a:rPr lang="el-GR" dirty="0" smtClean="0">
                <a:latin typeface="Calibri" pitchFamily="34" charset="0"/>
              </a:rPr>
              <a:t>Η </a:t>
            </a:r>
            <a:r>
              <a:rPr lang="el-GR" b="1" dirty="0" smtClean="0">
                <a:latin typeface="Calibri" pitchFamily="34" charset="0"/>
              </a:rPr>
              <a:t>κίνηση της πέμπτης σειρά</a:t>
            </a:r>
            <a:r>
              <a:rPr lang="el-GR" dirty="0" smtClean="0">
                <a:latin typeface="Calibri" pitchFamily="34" charset="0"/>
              </a:rPr>
              <a:t>ς γύρω από τον άξονα είναι ακόμη πιο περιορισμένη και γίνεται με αντίθετο προσανατολισμό:</a:t>
            </a:r>
          </a:p>
          <a:p>
            <a:pPr lvl="1"/>
            <a:r>
              <a:rPr lang="el-GR" dirty="0" smtClean="0">
                <a:latin typeface="Calibri" pitchFamily="34" charset="0"/>
              </a:rPr>
              <a:t> Η ραχιαία κάμψη συνδυάζεται με </a:t>
            </a:r>
            <a:r>
              <a:rPr lang="el-GR" dirty="0" err="1" smtClean="0">
                <a:latin typeface="Calibri" pitchFamily="34" charset="0"/>
              </a:rPr>
              <a:t>κατάσπαση</a:t>
            </a:r>
            <a:r>
              <a:rPr lang="el-GR" dirty="0" smtClean="0">
                <a:latin typeface="Calibri" pitchFamily="34" charset="0"/>
              </a:rPr>
              <a:t> και απαγωγή  και </a:t>
            </a:r>
          </a:p>
          <a:p>
            <a:pPr lvl="1"/>
            <a:r>
              <a:rPr lang="el-GR" dirty="0" smtClean="0">
                <a:latin typeface="Calibri" pitchFamily="34" charset="0"/>
              </a:rPr>
              <a:t>η πελματιαία κάμψη με ανάσπαση και προσαγωγή.</a:t>
            </a:r>
          </a:p>
          <a:p>
            <a:r>
              <a:rPr lang="el-GR" dirty="0" smtClean="0">
                <a:latin typeface="Calibri" pitchFamily="34" charset="0"/>
              </a:rPr>
              <a:t>Η </a:t>
            </a:r>
            <a:r>
              <a:rPr lang="el-GR" b="1" dirty="0" smtClean="0">
                <a:latin typeface="Calibri" pitchFamily="34" charset="0"/>
              </a:rPr>
              <a:t>κίνηση της τρίτης σειράς </a:t>
            </a:r>
            <a:r>
              <a:rPr lang="el-GR" dirty="0" smtClean="0">
                <a:latin typeface="Calibri" pitchFamily="34" charset="0"/>
              </a:rPr>
              <a:t>είναι ραχιαία και πελματιαία κάμψη.</a:t>
            </a:r>
          </a:p>
          <a:p>
            <a:r>
              <a:rPr lang="el-GR" dirty="0" smtClean="0">
                <a:latin typeface="Calibri" pitchFamily="34" charset="0"/>
              </a:rPr>
              <a:t>Η κίνηση της </a:t>
            </a:r>
            <a:r>
              <a:rPr lang="el-GR" b="1" dirty="0" smtClean="0">
                <a:latin typeface="Calibri" pitchFamily="34" charset="0"/>
              </a:rPr>
              <a:t>δεύτερης και τέταρτης σειράς </a:t>
            </a:r>
            <a:r>
              <a:rPr lang="el-GR" dirty="0" smtClean="0">
                <a:latin typeface="Calibri" pitchFamily="34" charset="0"/>
              </a:rPr>
              <a:t>δεν  έχει  άξονα καθορισμένο.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Ταρσομετατάρσιες</a:t>
            </a:r>
            <a:r>
              <a:rPr lang="el-GR" sz="3600" dirty="0" smtClean="0"/>
              <a:t> Αρθρώσεις </a:t>
            </a:r>
            <a:r>
              <a:rPr lang="el-GR" sz="3200" b="0" dirty="0" smtClean="0"/>
              <a:t>1/</a:t>
            </a:r>
            <a:r>
              <a:rPr lang="en-US" sz="3200" b="0" dirty="0" smtClean="0"/>
              <a:t>3</a:t>
            </a:r>
            <a:r>
              <a:rPr lang="el-GR" sz="3200" dirty="0" smtClean="0"/>
              <a:t> </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pic>
        <p:nvPicPr>
          <p:cNvPr id="5" name="Picture 2" descr="This composite image shows the different types of synovial joints in the body. In the center of the figure is a skeleton, and call outs from each joint show their names and location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49426" t="62264" r="7939"/>
          <a:stretch>
            <a:fillRect/>
          </a:stretch>
        </p:blipFill>
        <p:spPr bwMode="auto">
          <a:xfrm>
            <a:off x="323528" y="1268759"/>
            <a:ext cx="4176464" cy="4404271"/>
          </a:xfrm>
          <a:prstGeom prst="rect">
            <a:avLst/>
          </a:prstGeom>
          <a:noFill/>
          <a:ln>
            <a:solidFill>
              <a:srgbClr val="4545C3"/>
            </a:solidFill>
          </a:ln>
          <a:extLst>
            <a:ext uri="{909E8E84-426E-40DD-AFC4-6F175D3DCCD1}">
              <a14:hiddenFill xmlns:a14="http://schemas.microsoft.com/office/drawing/2010/main" xmlns="">
                <a:solidFill>
                  <a:srgbClr val="FFFFFF"/>
                </a:solidFill>
              </a14:hiddenFill>
            </a:ext>
          </a:extLst>
        </p:spPr>
      </p:pic>
      <p:sp>
        <p:nvSpPr>
          <p:cNvPr id="13" name="2 - Θέση περιεχομένου"/>
          <p:cNvSpPr txBox="1">
            <a:spLocks/>
          </p:cNvSpPr>
          <p:nvPr/>
        </p:nvSpPr>
        <p:spPr>
          <a:xfrm>
            <a:off x="2627784" y="3356992"/>
            <a:ext cx="1872208" cy="1080120"/>
          </a:xfrm>
          <a:prstGeom prst="rect">
            <a:avLst/>
          </a:prstGeom>
          <a:solidFill>
            <a:schemeClr val="bg1"/>
          </a:solidFill>
          <a:ln>
            <a:solidFill>
              <a:srgbClr val="0070C0"/>
            </a:solidFill>
          </a:ln>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200" b="1" i="0" u="none" strike="noStrike" kern="1200" cap="none" spc="0" normalizeH="0" baseline="0" noProof="0" dirty="0" smtClean="0">
                <a:ln>
                  <a:noFill/>
                </a:ln>
                <a:solidFill>
                  <a:prstClr val="black"/>
                </a:solidFill>
                <a:effectLst/>
                <a:uLnTx/>
                <a:uFillTx/>
                <a:latin typeface="+mn-lt"/>
                <a:ea typeface="+mn-ea"/>
                <a:cs typeface="+mn-cs"/>
              </a:rPr>
              <a:t>        </a:t>
            </a:r>
            <a:r>
              <a:rPr kumimoji="0" lang="el-GR" sz="2600" b="1" i="0" u="none" strike="noStrike" kern="1200" cap="none" spc="0" normalizeH="0" baseline="0" noProof="0" dirty="0" smtClean="0">
                <a:ln>
                  <a:noFill/>
                </a:ln>
                <a:solidFill>
                  <a:prstClr val="black"/>
                </a:solidFill>
                <a:effectLst/>
                <a:uLnTx/>
                <a:uFillTx/>
                <a:latin typeface="+mn-lt"/>
                <a:ea typeface="+mn-ea"/>
                <a:cs typeface="+mn-cs"/>
              </a:rPr>
              <a:t>Επίπεδη ή απλή άρθρωση μεταξύ των οστών του ταρσού</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8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Ορθογώνιο 2"/>
          <p:cNvSpPr/>
          <p:nvPr/>
        </p:nvSpPr>
        <p:spPr>
          <a:xfrm>
            <a:off x="683568" y="5733256"/>
            <a:ext cx="3960440" cy="646331"/>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
        <p:nvSpPr>
          <p:cNvPr id="8" name="2 - Θέση περιεχομένου"/>
          <p:cNvSpPr txBox="1">
            <a:spLocks/>
          </p:cNvSpPr>
          <p:nvPr/>
        </p:nvSpPr>
        <p:spPr>
          <a:xfrm>
            <a:off x="4860032" y="1340768"/>
            <a:ext cx="3538736" cy="43204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smtClean="0">
                <a:ln>
                  <a:noFill/>
                </a:ln>
                <a:solidFill>
                  <a:schemeClr val="tx1"/>
                </a:solidFill>
                <a:effectLst/>
                <a:uLnTx/>
                <a:uFillTx/>
                <a:latin typeface="Calibri" pitchFamily="34" charset="0"/>
                <a:ea typeface="+mn-ea"/>
                <a:cs typeface="+mn-cs"/>
              </a:rPr>
              <a:t>Οι  ταρσομετατάρσιες αρθρώσεις είναι επίπεδες διαρθρώσεις.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smtClean="0">
                <a:ln>
                  <a:noFill/>
                </a:ln>
                <a:solidFill>
                  <a:schemeClr val="tx1"/>
                </a:solidFill>
                <a:effectLst/>
                <a:uLnTx/>
                <a:uFillTx/>
                <a:latin typeface="Calibri" pitchFamily="34" charset="0"/>
                <a:ea typeface="+mn-ea"/>
                <a:cs typeface="+mn-cs"/>
              </a:rPr>
              <a:t> Σχηματίζονται μεταξύ των περιφερικών κεφαλών των μεταταρσίων και της περιφερικής σειράς των οστών του ταρσού</a:t>
            </a:r>
            <a:r>
              <a:rPr kumimoji="0" lang="en-US" sz="2400" b="0" i="0" u="none" strike="noStrike" kern="1200" cap="none" spc="0" normalizeH="0" baseline="0" noProof="0" smtClean="0">
                <a:ln>
                  <a:noFill/>
                </a:ln>
                <a:solidFill>
                  <a:schemeClr val="tx1"/>
                </a:solidFill>
                <a:effectLst/>
                <a:uLnTx/>
                <a:uFillTx/>
                <a:latin typeface="Calibri" pitchFamily="34" charset="0"/>
                <a:ea typeface="+mn-ea"/>
                <a:cs typeface="+mn-cs"/>
              </a:rPr>
              <a:t>.</a:t>
            </a:r>
            <a:endParaRPr kumimoji="0" lang="el-GR" sz="2400" b="0" i="0" u="none" strike="noStrike" kern="1200" cap="none" spc="0" normalizeH="0" baseline="0" noProof="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67828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sz="3600" dirty="0" smtClean="0"/>
              <a:t>Άκρο Πόδι </a:t>
            </a:r>
            <a:r>
              <a:rPr lang="el-GR" sz="3200" b="0" dirty="0" smtClean="0"/>
              <a:t>δυνάμεις</a:t>
            </a:r>
          </a:p>
        </p:txBody>
      </p:sp>
      <p:pic>
        <p:nvPicPr>
          <p:cNvPr id="12292" name="Picture 4" descr="A foot of a person is shown. The ankle is slightly above the ground. There is a force in F-A on the back part of ankle, which is in upward direction. The weight of the leg is downward. The normal reaction is acting at the front foot in upward direction. The perpendicular distance between the normal reaction and the force F-A is sixteen centimeters. There is a point between these two forces where a force F-P is shown, which acts as fulcrum of the simplified lever system."/>
          <p:cNvPicPr>
            <a:picLocks noChangeAspect="1" noChangeArrowheads="1"/>
          </p:cNvPicPr>
          <p:nvPr/>
        </p:nvPicPr>
        <p:blipFill>
          <a:blip r:embed="rId2" cstate="print"/>
          <a:srcRect/>
          <a:stretch>
            <a:fillRect/>
          </a:stretch>
        </p:blipFill>
        <p:spPr bwMode="auto">
          <a:xfrm>
            <a:off x="5076056" y="1124744"/>
            <a:ext cx="3744416" cy="5009735"/>
          </a:xfrm>
          <a:prstGeom prst="rect">
            <a:avLst/>
          </a:prstGeom>
          <a:noFill/>
          <a:ln w="9525">
            <a:noFill/>
            <a:miter lim="800000"/>
            <a:headEnd/>
            <a:tailEnd/>
          </a:ln>
        </p:spPr>
      </p:pic>
      <p:sp>
        <p:nvSpPr>
          <p:cNvPr id="5" name="Ορθογώνιο 8"/>
          <p:cNvSpPr>
            <a:spLocks noGrp="1"/>
          </p:cNvSpPr>
          <p:nvPr>
            <p:ph type="body" idx="1"/>
          </p:nvPr>
        </p:nvSpPr>
        <p:spPr>
          <a:xfrm>
            <a:off x="4860032" y="6150396"/>
            <a:ext cx="3744416" cy="712887"/>
          </a:xfrm>
          <a:prstGeom prst="rect">
            <a:avLst/>
          </a:prstGeom>
        </p:spPr>
        <p:txBody>
          <a:bodyPr wrap="square">
            <a:spAutoFit/>
          </a:bodyPr>
          <a:lstStyle/>
          <a:p>
            <a:pPr marL="0" indent="0">
              <a:buNone/>
            </a:pPr>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
        <p:nvSpPr>
          <p:cNvPr id="6" name="Θέση αριθμού διαφάνειας 3"/>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7" name="2 - Θέση περιεχομένου"/>
          <p:cNvSpPr txBox="1">
            <a:spLocks/>
          </p:cNvSpPr>
          <p:nvPr/>
        </p:nvSpPr>
        <p:spPr>
          <a:xfrm>
            <a:off x="539552" y="1268760"/>
            <a:ext cx="4104456" cy="4320480"/>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buFont typeface="Wingdings" pitchFamily="2" charset="2"/>
              <a:buChar char="Ø"/>
              <a:defRPr/>
            </a:pPr>
            <a:r>
              <a:rPr lang="el-GR" sz="2600" dirty="0" smtClean="0">
                <a:solidFill>
                  <a:prstClr val="black"/>
                </a:solidFill>
                <a:latin typeface="+mn-lt"/>
              </a:rPr>
              <a:t>Προβλήματα  στη δομή ή την κινητικότητα των  αρθρώσεων, προκαλούν:</a:t>
            </a:r>
          </a:p>
          <a:p>
            <a:pPr marL="800100" lvl="1" indent="-342900" fontAlgn="auto">
              <a:lnSpc>
                <a:spcPct val="112000"/>
              </a:lnSpc>
              <a:spcBef>
                <a:spcPts val="1200"/>
              </a:spcBef>
              <a:spcAft>
                <a:spcPts val="0"/>
              </a:spcAft>
              <a:buFont typeface="Wingdings" pitchFamily="2" charset="2"/>
              <a:buChar char="§"/>
              <a:defRPr/>
            </a:pPr>
            <a:r>
              <a:rPr lang="el-GR" sz="2600" dirty="0" smtClean="0">
                <a:solidFill>
                  <a:prstClr val="black"/>
                </a:solidFill>
                <a:latin typeface="+mn-lt"/>
              </a:rPr>
              <a:t> παρεκκλίσεις από την φυσιολογική φόρτιση και</a:t>
            </a:r>
          </a:p>
          <a:p>
            <a:pPr marL="800100" lvl="1" indent="-342900" fontAlgn="auto">
              <a:lnSpc>
                <a:spcPct val="112000"/>
              </a:lnSpc>
              <a:spcBef>
                <a:spcPts val="1200"/>
              </a:spcBef>
              <a:spcAft>
                <a:spcPts val="0"/>
              </a:spcAft>
              <a:buFont typeface="Wingdings" pitchFamily="2" charset="2"/>
              <a:buChar char="§"/>
              <a:defRPr/>
            </a:pPr>
            <a:r>
              <a:rPr lang="el-GR" sz="2600" dirty="0" smtClean="0">
                <a:solidFill>
                  <a:prstClr val="black"/>
                </a:solidFill>
                <a:latin typeface="+mn-lt"/>
              </a:rPr>
              <a:t> παθολογικές συνέπειες.</a:t>
            </a:r>
            <a:r>
              <a:rPr lang="el-GR" altLang="el-GR" sz="2600" dirty="0" smtClean="0">
                <a:latin typeface="+mn-lt"/>
              </a:rPr>
              <a:t> </a:t>
            </a:r>
            <a:endParaRPr lang="el-GR" sz="2600" dirty="0" smtClean="0">
              <a:solidFill>
                <a:prstClr val="black"/>
              </a:solidFill>
              <a:latin typeface="+mn-lt"/>
            </a:endParaRP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Tree>
    <p:extLst>
      <p:ext uri="{BB962C8B-B14F-4D97-AF65-F5344CB8AC3E}">
        <p14:creationId xmlns:p14="http://schemas.microsoft.com/office/powerpoint/2010/main" xmlns="" val="3105626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sz="3600" dirty="0" err="1" smtClean="0"/>
              <a:t>Ταρσομετατάρσιες</a:t>
            </a:r>
            <a:r>
              <a:rPr lang="el-GR" sz="3600" dirty="0" smtClean="0"/>
              <a:t> αρθρώσεις </a:t>
            </a:r>
            <a:r>
              <a:rPr lang="el-GR" sz="3200" b="0" dirty="0" smtClean="0"/>
              <a:t>2/</a:t>
            </a:r>
            <a:r>
              <a:rPr lang="en-US" sz="3200" b="0" dirty="0" smtClean="0"/>
              <a:t>3</a:t>
            </a:r>
            <a:endParaRPr lang="el-GR" sz="3200" b="0" dirty="0"/>
          </a:p>
        </p:txBody>
      </p:sp>
      <p:sp>
        <p:nvSpPr>
          <p:cNvPr id="3" name="2 - Θέση περιεχομένου"/>
          <p:cNvSpPr>
            <a:spLocks noGrp="1"/>
          </p:cNvSpPr>
          <p:nvPr>
            <p:ph idx="1"/>
          </p:nvPr>
        </p:nvSpPr>
        <p:spPr>
          <a:xfrm>
            <a:off x="395536" y="1196752"/>
            <a:ext cx="7992888" cy="4896544"/>
          </a:xfrm>
        </p:spPr>
        <p:txBody>
          <a:bodyPr>
            <a:normAutofit lnSpcReduction="10000"/>
          </a:bodyPr>
          <a:lstStyle/>
          <a:p>
            <a:r>
              <a:rPr lang="el-GR" dirty="0" smtClean="0">
                <a:latin typeface="Calibri" pitchFamily="34" charset="0"/>
              </a:rPr>
              <a:t>Σε φόρτιση,  οι </a:t>
            </a:r>
            <a:r>
              <a:rPr lang="el-GR" dirty="0" err="1" smtClean="0">
                <a:latin typeface="Calibri" pitchFamily="34" charset="0"/>
              </a:rPr>
              <a:t>ταρσομετατάρσιες</a:t>
            </a:r>
            <a:r>
              <a:rPr lang="el-GR" dirty="0" smtClean="0">
                <a:latin typeface="Calibri" pitchFamily="34" charset="0"/>
              </a:rPr>
              <a:t> αρθρώσεις λειτουργούν με στόχο την διευκόλυνση της λειτουργίας του ταρσού (της εγκάρσιας άρθρωσης), στο εμπρός τμήμα του ποδιού (</a:t>
            </a:r>
            <a:r>
              <a:rPr lang="en-US" dirty="0" smtClean="0">
                <a:latin typeface="Calibri" pitchFamily="34" charset="0"/>
              </a:rPr>
              <a:t>forefoot</a:t>
            </a:r>
            <a:r>
              <a:rPr lang="el-GR" dirty="0" smtClean="0">
                <a:latin typeface="Calibri" pitchFamily="34" charset="0"/>
              </a:rPr>
              <a:t>).</a:t>
            </a:r>
          </a:p>
          <a:p>
            <a:r>
              <a:rPr lang="el-GR" dirty="0" smtClean="0">
                <a:latin typeface="Calibri" pitchFamily="34" charset="0"/>
              </a:rPr>
              <a:t>Ορίζουν την θέση των μεταταρσίων και των φαλάγγων σε σχέση με την </a:t>
            </a:r>
            <a:r>
              <a:rPr lang="el-GR" dirty="0" err="1" smtClean="0">
                <a:latin typeface="Calibri" pitchFamily="34" charset="0"/>
              </a:rPr>
              <a:t>φορτιζόμενη</a:t>
            </a:r>
            <a:r>
              <a:rPr lang="el-GR" dirty="0" smtClean="0">
                <a:latin typeface="Calibri" pitchFamily="34" charset="0"/>
              </a:rPr>
              <a:t> επιφάνεια.</a:t>
            </a:r>
            <a:endParaRPr lang="el-GR" sz="2400" dirty="0" smtClean="0">
              <a:latin typeface="Calibri" pitchFamily="34" charset="0"/>
            </a:endParaRPr>
          </a:p>
          <a:p>
            <a:r>
              <a:rPr lang="el-GR" sz="2400" dirty="0" smtClean="0">
                <a:latin typeface="Calibri" pitchFamily="34" charset="0"/>
              </a:rPr>
              <a:t>Οι εν τω </a:t>
            </a:r>
            <a:r>
              <a:rPr lang="el-GR" sz="2400" dirty="0" err="1" smtClean="0">
                <a:latin typeface="Calibri" pitchFamily="34" charset="0"/>
              </a:rPr>
              <a:t>βάθει</a:t>
            </a:r>
            <a:r>
              <a:rPr lang="el-GR" sz="2400" dirty="0" smtClean="0">
                <a:latin typeface="Calibri" pitchFamily="34" charset="0"/>
              </a:rPr>
              <a:t> εγκάρσιοι </a:t>
            </a:r>
            <a:r>
              <a:rPr lang="el-GR" sz="2400" dirty="0" err="1" smtClean="0">
                <a:latin typeface="Calibri" pitchFamily="34" charset="0"/>
              </a:rPr>
              <a:t>μετατάρσιοι</a:t>
            </a:r>
            <a:r>
              <a:rPr lang="el-GR" sz="2400" dirty="0" smtClean="0">
                <a:latin typeface="Calibri" pitchFamily="34" charset="0"/>
              </a:rPr>
              <a:t> σύνδεσμοι σταθεροποιούν τις κεφαλές των μεταταρσίων στην πελματιαία επιφάνεια (όπως στο χέρι), εμποδίζοντας την υπέρμετρη κίνηση στις κεντρικές </a:t>
            </a:r>
            <a:r>
              <a:rPr lang="el-GR" sz="2400" dirty="0" err="1" smtClean="0">
                <a:latin typeface="Calibri" pitchFamily="34" charset="0"/>
              </a:rPr>
              <a:t>μεταταρσοφαλαγγικές</a:t>
            </a:r>
            <a:r>
              <a:rPr lang="el-GR" sz="2400" dirty="0" smtClean="0">
                <a:latin typeface="Calibri" pitchFamily="34" charset="0"/>
              </a:rPr>
              <a:t> αρθρώσεις και την  απομάκρυνση των μεταταρσίων. </a:t>
            </a:r>
            <a:endParaRPr lang="el-GR" sz="24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Ταρσομετατάρσιες</a:t>
            </a:r>
            <a:r>
              <a:rPr lang="el-GR" dirty="0" smtClean="0"/>
              <a:t> αρθρώσεις </a:t>
            </a:r>
            <a:r>
              <a:rPr lang="en-US" sz="3600" b="0" dirty="0" smtClean="0"/>
              <a:t>3</a:t>
            </a:r>
            <a:r>
              <a:rPr lang="el-GR" sz="3600" b="0" dirty="0" smtClean="0"/>
              <a:t>/</a:t>
            </a:r>
            <a:r>
              <a:rPr lang="en-US" sz="3600" b="0" dirty="0" smtClean="0"/>
              <a:t>3</a:t>
            </a:r>
            <a:endParaRPr lang="el-GR" dirty="0"/>
          </a:p>
        </p:txBody>
      </p:sp>
      <p:sp>
        <p:nvSpPr>
          <p:cNvPr id="3" name="2 - Θέση περιεχομένου"/>
          <p:cNvSpPr>
            <a:spLocks noGrp="1"/>
          </p:cNvSpPr>
          <p:nvPr>
            <p:ph idx="1"/>
          </p:nvPr>
        </p:nvSpPr>
        <p:spPr>
          <a:xfrm>
            <a:off x="4427984" y="1268760"/>
            <a:ext cx="3816424" cy="4392488"/>
          </a:xfrm>
        </p:spPr>
        <p:txBody>
          <a:bodyPr>
            <a:normAutofit lnSpcReduction="10000"/>
          </a:bodyPr>
          <a:lstStyle/>
          <a:p>
            <a:r>
              <a:rPr lang="el-GR" dirty="0" smtClean="0">
                <a:solidFill>
                  <a:prstClr val="black"/>
                </a:solidFill>
              </a:rPr>
              <a:t>Η συνολική τροχιά κίνησης στο </a:t>
            </a:r>
            <a:r>
              <a:rPr lang="el-GR" dirty="0" err="1" smtClean="0">
                <a:solidFill>
                  <a:prstClr val="black"/>
                </a:solidFill>
              </a:rPr>
              <a:t>προσθιοπίσθιο</a:t>
            </a:r>
            <a:r>
              <a:rPr lang="el-GR" dirty="0" smtClean="0">
                <a:solidFill>
                  <a:prstClr val="black"/>
                </a:solidFill>
              </a:rPr>
              <a:t> επίπεδο είναι 45 μοίρες.</a:t>
            </a:r>
          </a:p>
          <a:p>
            <a:pPr marL="914400" lvl="1" indent="-457200"/>
            <a:r>
              <a:rPr lang="el-GR" dirty="0" smtClean="0">
                <a:solidFill>
                  <a:prstClr val="black"/>
                </a:solidFill>
              </a:rPr>
              <a:t>10</a:t>
            </a:r>
            <a:r>
              <a:rPr lang="el-GR" baseline="30000" dirty="0" smtClean="0">
                <a:solidFill>
                  <a:prstClr val="black"/>
                </a:solidFill>
              </a:rPr>
              <a:t>Ο</a:t>
            </a:r>
            <a:r>
              <a:rPr lang="el-GR" dirty="0" smtClean="0">
                <a:solidFill>
                  <a:prstClr val="black"/>
                </a:solidFill>
              </a:rPr>
              <a:t> – 20</a:t>
            </a:r>
            <a:r>
              <a:rPr lang="el-GR" baseline="30000" dirty="0" smtClean="0">
                <a:solidFill>
                  <a:prstClr val="black"/>
                </a:solidFill>
              </a:rPr>
              <a:t>ο</a:t>
            </a:r>
            <a:r>
              <a:rPr lang="el-GR" dirty="0" smtClean="0">
                <a:solidFill>
                  <a:prstClr val="black"/>
                </a:solidFill>
              </a:rPr>
              <a:t>   χαρακτηρίζονται  ως ραχιαία  κάμψη και </a:t>
            </a:r>
          </a:p>
          <a:p>
            <a:pPr marL="914400" lvl="1" indent="-457200"/>
            <a:r>
              <a:rPr lang="el-GR" dirty="0" smtClean="0">
                <a:solidFill>
                  <a:prstClr val="black"/>
                </a:solidFill>
              </a:rPr>
              <a:t>οι υπόλοιπες 35</a:t>
            </a:r>
            <a:r>
              <a:rPr lang="el-GR" baseline="30000" dirty="0" smtClean="0">
                <a:solidFill>
                  <a:prstClr val="black"/>
                </a:solidFill>
              </a:rPr>
              <a:t>Ο</a:t>
            </a:r>
            <a:r>
              <a:rPr lang="el-GR" dirty="0" smtClean="0">
                <a:solidFill>
                  <a:prstClr val="black"/>
                </a:solidFill>
              </a:rPr>
              <a:t> -25</a:t>
            </a:r>
            <a:r>
              <a:rPr lang="el-GR" baseline="30000" dirty="0" smtClean="0">
                <a:solidFill>
                  <a:prstClr val="black"/>
                </a:solidFill>
              </a:rPr>
              <a:t>Ο</a:t>
            </a:r>
            <a:r>
              <a:rPr lang="el-GR" dirty="0" smtClean="0">
                <a:solidFill>
                  <a:prstClr val="black"/>
                </a:solidFill>
              </a:rPr>
              <a:t>  ως πελματιαία κάμψη.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grpSp>
        <p:nvGrpSpPr>
          <p:cNvPr id="5" name="Ομάδα 3"/>
          <p:cNvGrpSpPr/>
          <p:nvPr/>
        </p:nvGrpSpPr>
        <p:grpSpPr>
          <a:xfrm>
            <a:off x="1043608" y="1124744"/>
            <a:ext cx="2232248" cy="5472608"/>
            <a:chOff x="5292080" y="2924944"/>
            <a:chExt cx="1321806" cy="3162301"/>
          </a:xfrm>
        </p:grpSpPr>
        <p:pic>
          <p:nvPicPr>
            <p:cNvPr id="6" name="Picture 6" descr="浅蓝：踝关节及足部生物力学基础知识"/>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238" r="54442"/>
            <a:stretch/>
          </p:blipFill>
          <p:spPr bwMode="auto">
            <a:xfrm>
              <a:off x="5292080" y="2924944"/>
              <a:ext cx="1321806" cy="31623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2"/>
            <p:cNvSpPr/>
            <p:nvPr/>
          </p:nvSpPr>
          <p:spPr>
            <a:xfrm>
              <a:off x="5292080" y="4421565"/>
              <a:ext cx="144016" cy="591611"/>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grpSp>
      <p:sp>
        <p:nvSpPr>
          <p:cNvPr id="8" name="Ορθογώνιο 6"/>
          <p:cNvSpPr/>
          <p:nvPr/>
        </p:nvSpPr>
        <p:spPr>
          <a:xfrm>
            <a:off x="2411760" y="5949280"/>
            <a:ext cx="3528392" cy="288032"/>
          </a:xfrm>
          <a:prstGeom prst="rect">
            <a:avLst/>
          </a:prstGeom>
        </p:spPr>
        <p:txBody>
          <a:bodyPr wrap="square">
            <a:spAutoFit/>
          </a:bodyPr>
          <a:lstStyle/>
          <a:p>
            <a:pPr algn="ctr"/>
            <a:r>
              <a:rPr lang="en-US" sz="1200" dirty="0" smtClean="0">
                <a:latin typeface="+mn-lt"/>
                <a:hlinkClick r:id="rId3"/>
              </a:rPr>
              <a:t>blog.sina.com.cn</a:t>
            </a:r>
            <a:endParaRPr lang="el-GR" sz="1200" dirty="0">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Άξονας Κίνησης</a:t>
            </a:r>
            <a:endParaRPr lang="el-GR" sz="3600" dirty="0"/>
          </a:p>
        </p:txBody>
      </p:sp>
      <p:sp>
        <p:nvSpPr>
          <p:cNvPr id="3" name="2 - Θέση περιεχομένου"/>
          <p:cNvSpPr>
            <a:spLocks noGrp="1"/>
          </p:cNvSpPr>
          <p:nvPr>
            <p:ph idx="1"/>
          </p:nvPr>
        </p:nvSpPr>
        <p:spPr>
          <a:xfrm>
            <a:off x="457200" y="980728"/>
            <a:ext cx="8229600" cy="5256584"/>
          </a:xfrm>
        </p:spPr>
        <p:txBody>
          <a:bodyPr/>
          <a:lstStyle/>
          <a:p>
            <a:r>
              <a:rPr lang="el-GR" dirty="0" smtClean="0"/>
              <a:t>Άξονας κίνησης της εγκάρσιας άρθρωσης του ταρσού και  των μεταταρσίων αρθρώσεων, ξεκινά από την πτέρνα και διασχίζοντας το σκαφοειδές ακολουθεί την δεύτερη δακτυλική ακτίνα, δηλαδή βρίσκεται σχεδόν στο οβελιαίο επίπεδο</a:t>
            </a:r>
            <a:r>
              <a:rPr lang="en-US"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
        <p:nvSpPr>
          <p:cNvPr id="5" name="2 - Θέση περιεχομένου"/>
          <p:cNvSpPr txBox="1">
            <a:spLocks/>
          </p:cNvSpPr>
          <p:nvPr/>
        </p:nvSpPr>
        <p:spPr>
          <a:xfrm>
            <a:off x="3635896" y="4869160"/>
            <a:ext cx="5040560" cy="792088"/>
          </a:xfrm>
          <a:prstGeom prst="rect">
            <a:avLst/>
          </a:prstGeom>
          <a:solidFill>
            <a:schemeClr val="accent5">
              <a:lumMod val="20000"/>
              <a:lumOff val="80000"/>
            </a:schemeClr>
          </a:solidFill>
          <a:ln>
            <a:solidFill>
              <a:schemeClr val="accent5">
                <a:lumMod val="50000"/>
              </a:schemeClr>
            </a:solidFill>
          </a:ln>
        </p:spPr>
        <p:txBody>
          <a:bodyPr vert="horz" lIns="91440" tIns="45720" rIns="91440" bIns="45720" rtlCol="0">
            <a:noAutofit/>
          </a:bodyPr>
          <a:lstStyle/>
          <a:p>
            <a:pPr marL="342900" lvl="0" indent="-342900" fontAlgn="auto">
              <a:lnSpc>
                <a:spcPct val="112000"/>
              </a:lnSpc>
              <a:spcBef>
                <a:spcPts val="1200"/>
              </a:spcBef>
              <a:spcAft>
                <a:spcPts val="0"/>
              </a:spcAft>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Θέση σχετικής κινητικότητας</a:t>
            </a:r>
          </a:p>
        </p:txBody>
      </p:sp>
      <p:sp>
        <p:nvSpPr>
          <p:cNvPr id="6" name="2 - Θέση περιεχομένου"/>
          <p:cNvSpPr txBox="1">
            <a:spLocks/>
          </p:cNvSpPr>
          <p:nvPr/>
        </p:nvSpPr>
        <p:spPr>
          <a:xfrm>
            <a:off x="6084168" y="3068960"/>
            <a:ext cx="2520280" cy="927720"/>
          </a:xfrm>
          <a:prstGeom prst="rect">
            <a:avLst/>
          </a:prstGeom>
          <a:solidFill>
            <a:schemeClr val="accent5">
              <a:lumMod val="20000"/>
              <a:lumOff val="80000"/>
            </a:schemeClr>
          </a:solidFill>
          <a:ln>
            <a:solidFill>
              <a:srgbClr val="002060"/>
            </a:solidFill>
          </a:ln>
        </p:spPr>
        <p:txBody>
          <a:bodyPr vert="horz" lIns="91440" tIns="45720" rIns="91440" bIns="45720" rtlCol="0">
            <a:noAutofit/>
          </a:bodyPr>
          <a:lstStyle/>
          <a:p>
            <a:pPr marL="342900" lvl="0" indent="-342900" fontAlgn="auto">
              <a:lnSpc>
                <a:spcPct val="112000"/>
              </a:lnSpc>
              <a:spcBef>
                <a:spcPts val="1200"/>
              </a:spcBef>
              <a:spcAft>
                <a:spcPts val="0"/>
              </a:spcAft>
            </a:pPr>
            <a:r>
              <a:rPr lang="el-GR" sz="3600" b="1" dirty="0" smtClean="0">
                <a:latin typeface="+mn-lt"/>
              </a:rPr>
              <a:t>  πρηνισμός</a:t>
            </a:r>
            <a:endParaRPr kumimoji="0" lang="el-GR" sz="3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827584" y="4869160"/>
            <a:ext cx="2583904" cy="1368152"/>
          </a:xfrm>
          <a:prstGeom prst="rect">
            <a:avLst/>
          </a:prstGeom>
          <a:solidFill>
            <a:schemeClr val="accent2">
              <a:lumMod val="20000"/>
              <a:lumOff val="80000"/>
            </a:schemeClr>
          </a:solidFill>
          <a:ln>
            <a:solidFill>
              <a:schemeClr val="accent2">
                <a:lumMod val="50000"/>
              </a:schemeClr>
            </a:solidFill>
          </a:ln>
        </p:spPr>
        <p:txBody>
          <a:bodyPr vert="horz" lIns="91440" tIns="45720" rIns="91440" bIns="45720" rtlCol="0">
            <a:noAutofit/>
          </a:bodyPr>
          <a:lstStyle/>
          <a:p>
            <a:pPr marL="342900" lvl="0" indent="-342900" fontAlgn="auto">
              <a:lnSpc>
                <a:spcPct val="112000"/>
              </a:lnSpc>
              <a:spcBef>
                <a:spcPts val="1200"/>
              </a:spcBef>
              <a:spcAft>
                <a:spcPts val="0"/>
              </a:spcAft>
            </a:pPr>
            <a:r>
              <a:rPr lang="el-GR" sz="3600" b="1" dirty="0" smtClean="0">
                <a:latin typeface="+mn-lt"/>
              </a:rPr>
              <a:t>    πλήρης υπτιασμός</a:t>
            </a:r>
            <a:endParaRPr kumimoji="0" lang="el-GR" sz="3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7 - Βέλος προς τα κάτω"/>
          <p:cNvSpPr/>
          <p:nvPr/>
        </p:nvSpPr>
        <p:spPr>
          <a:xfrm>
            <a:off x="8028384" y="4005064"/>
            <a:ext cx="576064" cy="83439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Βέλος προς τα επάνω"/>
          <p:cNvSpPr/>
          <p:nvPr/>
        </p:nvSpPr>
        <p:spPr>
          <a:xfrm>
            <a:off x="827584" y="4149080"/>
            <a:ext cx="576064" cy="720080"/>
          </a:xfrm>
          <a:prstGeom prst="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2 - Θέση περιεχομένου"/>
          <p:cNvSpPr txBox="1">
            <a:spLocks/>
          </p:cNvSpPr>
          <p:nvPr/>
        </p:nvSpPr>
        <p:spPr>
          <a:xfrm>
            <a:off x="827584" y="3284984"/>
            <a:ext cx="3672408" cy="864096"/>
          </a:xfrm>
          <a:prstGeom prst="rect">
            <a:avLst/>
          </a:prstGeom>
          <a:solidFill>
            <a:schemeClr val="accent2">
              <a:lumMod val="20000"/>
              <a:lumOff val="80000"/>
            </a:schemeClr>
          </a:solidFill>
          <a:ln>
            <a:solidFill>
              <a:schemeClr val="accent2">
                <a:lumMod val="50000"/>
              </a:schemeClr>
            </a:solidFill>
          </a:ln>
        </p:spPr>
        <p:txBody>
          <a:bodyPr vert="horz" lIns="91440" tIns="45720" rIns="91440" bIns="45720" rtlCol="0">
            <a:noAutofit/>
          </a:bodyPr>
          <a:lstStyle/>
          <a:p>
            <a:pPr marL="342900" lvl="0" indent="-342900" fontAlgn="auto">
              <a:lnSpc>
                <a:spcPct val="112000"/>
              </a:lnSpc>
              <a:spcBef>
                <a:spcPts val="1200"/>
              </a:spcBef>
              <a:spcAft>
                <a:spcPts val="0"/>
              </a:spcAft>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Θέση </a:t>
            </a:r>
            <a:r>
              <a:rPr kumimoji="0" lang="el-GR" sz="3200" b="1" i="0" u="none" strike="noStrike" kern="1200" cap="none" spc="0" normalizeH="0" noProof="0" dirty="0" smtClean="0">
                <a:ln>
                  <a:noFill/>
                </a:ln>
                <a:solidFill>
                  <a:schemeClr val="tx1"/>
                </a:solidFill>
                <a:effectLst/>
                <a:uLnTx/>
                <a:uFillTx/>
                <a:latin typeface="+mn-lt"/>
                <a:ea typeface="+mn-ea"/>
                <a:cs typeface="+mn-cs"/>
              </a:rPr>
              <a:t> σταθερ</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ότητας</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Μεταταρσοφαλλαγγικές</a:t>
            </a:r>
            <a:r>
              <a:rPr lang="el-GR" sz="3600" dirty="0" smtClean="0"/>
              <a:t> Αρθρώσεις</a:t>
            </a:r>
            <a:endParaRPr lang="el-GR" sz="3600" dirty="0"/>
          </a:p>
        </p:txBody>
      </p:sp>
      <p:sp>
        <p:nvSpPr>
          <p:cNvPr id="3" name="2 - Θέση περιεχομένου"/>
          <p:cNvSpPr>
            <a:spLocks noGrp="1"/>
          </p:cNvSpPr>
          <p:nvPr>
            <p:ph idx="1"/>
          </p:nvPr>
        </p:nvSpPr>
        <p:spPr>
          <a:xfrm>
            <a:off x="395536" y="1196752"/>
            <a:ext cx="4680520" cy="5040560"/>
          </a:xfrm>
        </p:spPr>
        <p:txBody>
          <a:bodyPr>
            <a:normAutofit lnSpcReduction="10000"/>
          </a:bodyPr>
          <a:lstStyle/>
          <a:p>
            <a:r>
              <a:rPr lang="el-GR" dirty="0" smtClean="0"/>
              <a:t>Στο τέλος της περιόδου στήριξης, καθώς το βάρος μεταφέρεται στο εμπρός μέρος του ποδιού,  γίνεται έκταση στις </a:t>
            </a:r>
            <a:r>
              <a:rPr lang="el-GR" dirty="0" err="1" smtClean="0"/>
              <a:t>μεταταρσοφαλαγγικές</a:t>
            </a:r>
            <a:r>
              <a:rPr lang="el-GR" dirty="0" smtClean="0"/>
              <a:t> αρθρώσεις.</a:t>
            </a:r>
          </a:p>
          <a:p>
            <a:r>
              <a:rPr lang="el-GR" dirty="0" smtClean="0"/>
              <a:t> Ο άξονας της κίνησης αυτής (</a:t>
            </a:r>
            <a:r>
              <a:rPr lang="en-US" dirty="0" smtClean="0"/>
              <a:t>metatarsal break</a:t>
            </a:r>
            <a:r>
              <a:rPr lang="el-GR" dirty="0" smtClean="0"/>
              <a:t>) σχηματίζει γωνία 50-70 μοίρες με τον επιμήκη  άξονα του ποδιού</a:t>
            </a:r>
            <a:r>
              <a:rPr lang="en-US" dirty="0" smtClean="0"/>
              <a:t>.</a:t>
            </a:r>
            <a:r>
              <a:rPr lang="el-GR" dirty="0" smtClean="0"/>
              <a:t> </a:t>
            </a:r>
            <a:r>
              <a:rPr lang="en-US" dirty="0" smtClean="0"/>
              <a:t>Y</a:t>
            </a:r>
            <a:r>
              <a:rPr lang="el-GR" dirty="0" err="1" smtClean="0"/>
              <a:t>πάρχει</a:t>
            </a:r>
            <a:r>
              <a:rPr lang="en-US" dirty="0" smtClean="0"/>
              <a:t> </a:t>
            </a:r>
            <a:r>
              <a:rPr lang="el-GR" dirty="0" smtClean="0"/>
              <a:t>επομένως μεγάλη διαφορά από άτομο σε άτομο.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5" name="Picture 2" descr="浅蓝：踝关节及足部生物力学基础知识"/>
          <p:cNvPicPr>
            <a:picLocks noChangeAspect="1" noChangeArrowheads="1"/>
          </p:cNvPicPr>
          <p:nvPr/>
        </p:nvPicPr>
        <p:blipFill rotWithShape="1">
          <a:blip r:embed="rId2" cstate="print">
            <a:extLst>
              <a:ext uri="{BEBA8EAE-BF5A-486C-A8C5-ECC9F3942E4B}">
                <a14:imgProps xmlns:a14="http://schemas.microsoft.com/office/drawing/2010/main" xmlns="">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xmlns="" val="0"/>
              </a:ext>
            </a:extLst>
          </a:blip>
          <a:srcRect l="20763" t="1326" r="4725"/>
          <a:stretch/>
        </p:blipFill>
        <p:spPr bwMode="auto">
          <a:xfrm>
            <a:off x="5148064" y="1052736"/>
            <a:ext cx="3384376" cy="53599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6"/>
          <p:cNvSpPr/>
          <p:nvPr/>
        </p:nvSpPr>
        <p:spPr>
          <a:xfrm>
            <a:off x="3635896" y="6093296"/>
            <a:ext cx="4572000" cy="276999"/>
          </a:xfrm>
          <a:prstGeom prst="rect">
            <a:avLst/>
          </a:prstGeom>
        </p:spPr>
        <p:txBody>
          <a:bodyPr>
            <a:spAutoFit/>
          </a:bodyPr>
          <a:lstStyle/>
          <a:p>
            <a:pPr algn="ctr"/>
            <a:r>
              <a:rPr lang="en-US" sz="1200" dirty="0" smtClean="0">
                <a:latin typeface="+mn-lt"/>
                <a:hlinkClick r:id="rId5"/>
              </a:rPr>
              <a:t>blog.sina.com.cn</a:t>
            </a:r>
            <a:endParaRPr lang="el-GR" sz="12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Ποδική Καμάρα </a:t>
            </a:r>
            <a:r>
              <a:rPr lang="el-GR" sz="3200" b="0" dirty="0" smtClean="0"/>
              <a:t>1/</a:t>
            </a:r>
            <a:r>
              <a:rPr lang="en-US" sz="3200" b="0" dirty="0" smtClean="0"/>
              <a:t>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pic>
        <p:nvPicPr>
          <p:cNvPr id="5" name="Picture 2" descr="https://upload.wikimedia.org/wikipedia/en/b/ba/Bare_feet_in_Central_Park,_New_York_City.jpg"/>
          <p:cNvPicPr>
            <a:picLocks noGrp="1" noChangeAspect="1" noChangeArrowheads="1"/>
          </p:cNvPicPr>
          <p:nvPr>
            <p:ph idx="1"/>
          </p:nvPr>
        </p:nvPicPr>
        <p:blipFill>
          <a:blip r:embed="rId2" cstate="print"/>
          <a:srcRect l="18723" t="7692" r="32129" b="12547"/>
          <a:stretch>
            <a:fillRect/>
          </a:stretch>
        </p:blipFill>
        <p:spPr bwMode="auto">
          <a:xfrm>
            <a:off x="467544" y="1340768"/>
            <a:ext cx="3546773" cy="3582552"/>
          </a:xfrm>
          <a:prstGeom prst="rect">
            <a:avLst/>
          </a:prstGeom>
          <a:noFill/>
        </p:spPr>
      </p:pic>
      <p:pic>
        <p:nvPicPr>
          <p:cNvPr id="9" name="Picture 4" descr="https://farm6.staticflickr.com/5303/5642605887_7047b377de.jpg"/>
          <p:cNvPicPr>
            <a:picLocks noChangeAspect="1" noChangeArrowheads="1"/>
          </p:cNvPicPr>
          <p:nvPr/>
        </p:nvPicPr>
        <p:blipFill>
          <a:blip r:embed="rId3" cstate="print"/>
          <a:srcRect b="23066"/>
          <a:stretch>
            <a:fillRect/>
          </a:stretch>
        </p:blipFill>
        <p:spPr bwMode="auto">
          <a:xfrm>
            <a:off x="4588724" y="3212976"/>
            <a:ext cx="2736782" cy="3096344"/>
          </a:xfrm>
          <a:prstGeom prst="rect">
            <a:avLst/>
          </a:prstGeom>
          <a:noFill/>
          <a:ln w="9525">
            <a:noFill/>
            <a:miter lim="800000"/>
            <a:headEnd/>
            <a:tailEnd/>
          </a:ln>
        </p:spPr>
      </p:pic>
      <p:sp>
        <p:nvSpPr>
          <p:cNvPr id="11" name="2 - Θέση περιεχομένου"/>
          <p:cNvSpPr txBox="1">
            <a:spLocks/>
          </p:cNvSpPr>
          <p:nvPr/>
        </p:nvSpPr>
        <p:spPr>
          <a:xfrm>
            <a:off x="4499992" y="1340768"/>
            <a:ext cx="4042792" cy="21602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Βλαισό πόδι: ανυψωμένο το έξω χείλος του πέλματος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Ραιβό πόδι : ανυψωμένο το έσω χείλος του πέλματος.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5508104" y="6366519"/>
            <a:ext cx="2880320" cy="461665"/>
          </a:xfrm>
          <a:prstGeom prst="rect">
            <a:avLst/>
          </a:prstGeom>
        </p:spPr>
        <p:txBody>
          <a:bodyPr wrap="square">
            <a:spAutoFit/>
          </a:bodyPr>
          <a:lstStyle/>
          <a:p>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4"/>
              </a:rPr>
              <a:t>Forefoot </a:t>
            </a:r>
            <a:r>
              <a:rPr lang="en-US" sz="1200" dirty="0" err="1">
                <a:latin typeface="+mn-lt"/>
                <a:hlinkClick r:id="rId4"/>
              </a:rPr>
              <a:t>varus</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rPr>
              <a:t> </a:t>
            </a:r>
            <a:r>
              <a:rPr lang="en-US" sz="1200" dirty="0" err="1">
                <a:latin typeface="+mn-lt"/>
                <a:hlinkClick r:id="rId5" tooltip="Go to sportEX journals's photostream"/>
              </a:rPr>
              <a:t>sportEX</a:t>
            </a:r>
            <a:r>
              <a:rPr lang="en-US" sz="1200" dirty="0">
                <a:latin typeface="+mn-lt"/>
                <a:hlinkClick r:id="rId5" tooltip="Go to sportEX journals's photostream"/>
              </a:rPr>
              <a:t> journals</a:t>
            </a:r>
            <a:r>
              <a:rPr lang="en-US" sz="1200" dirty="0">
                <a:latin typeface="+mn-lt"/>
              </a:rPr>
              <a:t/>
            </a:r>
            <a:br>
              <a:rPr lang="en-US" sz="1200" dirty="0">
                <a:latin typeface="+mn-lt"/>
              </a:rPr>
            </a:b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6"/>
              </a:rPr>
              <a:t>CC BY-ND 2.0</a:t>
            </a:r>
            <a:endParaRPr lang="en-US" sz="1200" dirty="0">
              <a:latin typeface="+mn-lt"/>
            </a:endParaRPr>
          </a:p>
        </p:txBody>
      </p:sp>
      <p:sp>
        <p:nvSpPr>
          <p:cNvPr id="13" name="Rectangle 11"/>
          <p:cNvSpPr/>
          <p:nvPr/>
        </p:nvSpPr>
        <p:spPr>
          <a:xfrm>
            <a:off x="611560" y="5013176"/>
            <a:ext cx="3312368"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l-GR" sz="1200" dirty="0" smtClean="0">
                <a:solidFill>
                  <a:srgbClr val="DADADA">
                    <a:lumMod val="50000"/>
                  </a:srgbClr>
                </a:solidFill>
                <a:latin typeface="+mn-lt"/>
                <a:cs typeface="Calibri" panose="020F0502020204030204" pitchFamily="34" charset="0"/>
                <a:hlinkClick r:id="rId7"/>
              </a:rPr>
              <a:t>Β</a:t>
            </a:r>
            <a:r>
              <a:rPr lang="en-US" sz="1200" dirty="0" smtClean="0">
                <a:latin typeface="+mn-lt"/>
                <a:hlinkClick r:id="rId7"/>
              </a:rPr>
              <a:t>are </a:t>
            </a:r>
            <a:r>
              <a:rPr lang="en-US" sz="1200" dirty="0">
                <a:latin typeface="+mn-lt"/>
                <a:hlinkClick r:id="rId7"/>
              </a:rPr>
              <a:t>feet in Central Park, New York </a:t>
            </a:r>
            <a:r>
              <a:rPr lang="en-US" sz="1200" dirty="0" smtClean="0">
                <a:latin typeface="+mn-lt"/>
                <a:hlinkClick r:id="rId7"/>
              </a:rPr>
              <a:t>City</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smtClean="0">
                <a:latin typeface="+mn-lt"/>
                <a:hlinkClick r:id="rId8" tooltip="User:Northeastern Nomad (page does not exist)"/>
              </a:rPr>
              <a:t>Northeastern Nomad</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9"/>
              </a:rPr>
              <a:t>CC0 1.0</a:t>
            </a:r>
            <a:endParaRPr lang="en-US" sz="1200"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Ποδική Καμάρα </a:t>
            </a:r>
            <a:r>
              <a:rPr lang="en-US" sz="3200" b="0" dirty="0" smtClean="0"/>
              <a:t>2</a:t>
            </a:r>
            <a:r>
              <a:rPr lang="el-GR" sz="3200" b="0" dirty="0" smtClean="0"/>
              <a:t>/</a:t>
            </a:r>
            <a:r>
              <a:rPr lang="en-US" sz="3200" b="0" dirty="0"/>
              <a:t>2</a:t>
            </a:r>
            <a:endParaRPr lang="el-GR" dirty="0"/>
          </a:p>
        </p:txBody>
      </p:sp>
      <p:sp>
        <p:nvSpPr>
          <p:cNvPr id="3" name="2 - Θέση περιεχομένου"/>
          <p:cNvSpPr>
            <a:spLocks noGrp="1"/>
          </p:cNvSpPr>
          <p:nvPr>
            <p:ph idx="1"/>
          </p:nvPr>
        </p:nvSpPr>
        <p:spPr>
          <a:xfrm>
            <a:off x="323528" y="1052736"/>
            <a:ext cx="4104456" cy="2232248"/>
          </a:xfrm>
        </p:spPr>
        <p:txBody>
          <a:bodyPr>
            <a:normAutofit/>
          </a:bodyPr>
          <a:lstStyle/>
          <a:p>
            <a:r>
              <a:rPr lang="el-GR" dirty="0" smtClean="0"/>
              <a:t>Τα τόξα του πέλματος είναι:</a:t>
            </a:r>
          </a:p>
          <a:p>
            <a:pPr lvl="1"/>
            <a:r>
              <a:rPr lang="el-GR" dirty="0" smtClean="0"/>
              <a:t> το εγκάρσιο και</a:t>
            </a:r>
          </a:p>
          <a:p>
            <a:pPr lvl="1"/>
            <a:r>
              <a:rPr lang="el-GR" dirty="0" smtClean="0"/>
              <a:t> το επίμηκες (επιμήκης ποδική καμάρα)</a:t>
            </a:r>
            <a:r>
              <a:rPr lang="en-US" dirty="0" smtClean="0"/>
              <a:t>.</a:t>
            </a:r>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pic>
        <p:nvPicPr>
          <p:cNvPr id="7" name="Picture 2" descr="File:Adult Flatfoot.JPG"/>
          <p:cNvPicPr>
            <a:picLocks noChangeAspect="1" noChangeArrowheads="1"/>
          </p:cNvPicPr>
          <p:nvPr/>
        </p:nvPicPr>
        <p:blipFill>
          <a:blip r:embed="rId2" cstate="print"/>
          <a:srcRect l="11648" r="9727" b="12622"/>
          <a:stretch>
            <a:fillRect/>
          </a:stretch>
        </p:blipFill>
        <p:spPr bwMode="auto">
          <a:xfrm>
            <a:off x="539552" y="3212976"/>
            <a:ext cx="3600400" cy="2666963"/>
          </a:xfrm>
          <a:prstGeom prst="rect">
            <a:avLst/>
          </a:prstGeom>
          <a:noFill/>
          <a:ln w="9525">
            <a:solidFill>
              <a:schemeClr val="tx1"/>
            </a:solidFill>
            <a:miter lim="800000"/>
            <a:headEnd/>
            <a:tailEnd/>
          </a:ln>
        </p:spPr>
      </p:pic>
      <p:sp>
        <p:nvSpPr>
          <p:cNvPr id="10" name="2 - Θέση περιεχομένου"/>
          <p:cNvSpPr txBox="1">
            <a:spLocks/>
          </p:cNvSpPr>
          <p:nvPr/>
        </p:nvSpPr>
        <p:spPr>
          <a:xfrm>
            <a:off x="4788024" y="980728"/>
            <a:ext cx="4104456" cy="216024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Μειωμένη ποδική καμάρα δίδει επίπεδο πέλμα.</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Α</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υξημένη</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ποδική καμάρα,</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πιο σπάνια, δίδει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κοιλοποδία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descr="File:Charcot-marie-tooth foot.jpg"/>
          <p:cNvPicPr>
            <a:picLocks noChangeAspect="1" noChangeArrowheads="1"/>
          </p:cNvPicPr>
          <p:nvPr/>
        </p:nvPicPr>
        <p:blipFill>
          <a:blip r:embed="rId3" cstate="print"/>
          <a:srcRect/>
          <a:stretch>
            <a:fillRect/>
          </a:stretch>
        </p:blipFill>
        <p:spPr bwMode="auto">
          <a:xfrm flipH="1">
            <a:off x="4499992" y="3429000"/>
            <a:ext cx="4237196" cy="2232248"/>
          </a:xfrm>
          <a:prstGeom prst="rect">
            <a:avLst/>
          </a:prstGeom>
          <a:noFill/>
          <a:ln w="9525">
            <a:solidFill>
              <a:schemeClr val="tx1"/>
            </a:solidFill>
            <a:miter lim="800000"/>
            <a:headEnd/>
            <a:tailEnd/>
          </a:ln>
        </p:spPr>
      </p:pic>
      <p:sp>
        <p:nvSpPr>
          <p:cNvPr id="13" name="Rectangle 11"/>
          <p:cNvSpPr/>
          <p:nvPr/>
        </p:nvSpPr>
        <p:spPr>
          <a:xfrm>
            <a:off x="1115616" y="5987785"/>
            <a:ext cx="2227309"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n-US" sz="1200" dirty="0" smtClean="0">
                <a:latin typeface="+mn-lt"/>
                <a:hlinkClick r:id="rId4"/>
              </a:rPr>
              <a:t>Adult Flatfoot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smtClean="0">
                <a:latin typeface="+mn-lt"/>
                <a:hlinkClick r:id="rId5" tooltip="User:Drvgaikwad (page does not exist)"/>
              </a:rPr>
              <a:t>Drvgaikwad</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smtClean="0">
                <a:solidFill>
                  <a:srgbClr val="DADADA">
                    <a:lumMod val="50000"/>
                  </a:srgbClr>
                </a:solidFill>
                <a:latin typeface="+mn-lt"/>
                <a:cs typeface="Calibri" panose="020F0502020204030204" pitchFamily="34" charset="0"/>
                <a:hlinkClick r:id="rId6"/>
              </a:rPr>
              <a:t>CC BY-SA 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
        <p:nvSpPr>
          <p:cNvPr id="14" name="Rectangle 11"/>
          <p:cNvSpPr/>
          <p:nvPr/>
        </p:nvSpPr>
        <p:spPr>
          <a:xfrm>
            <a:off x="5220072" y="5805264"/>
            <a:ext cx="2952328"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7"/>
              </a:rPr>
              <a:t>Charcot-</a:t>
            </a:r>
            <a:r>
              <a:rPr lang="en-US" sz="1200" dirty="0" err="1">
                <a:latin typeface="+mn-lt"/>
                <a:hlinkClick r:id="rId7"/>
              </a:rPr>
              <a:t>marie</a:t>
            </a:r>
            <a:r>
              <a:rPr lang="en-US" sz="1200" dirty="0">
                <a:latin typeface="+mn-lt"/>
                <a:hlinkClick r:id="rId7"/>
              </a:rPr>
              <a:t>-tooth </a:t>
            </a:r>
            <a:r>
              <a:rPr lang="en-US" sz="1200" dirty="0" smtClean="0">
                <a:latin typeface="+mn-lt"/>
                <a:hlinkClick r:id="rId7"/>
              </a:rPr>
              <a:t>foot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smtClean="0">
                <a:latin typeface="+mn-lt"/>
                <a:hlinkClick r:id="rId8" tooltip="User:Wikipeder"/>
              </a:rPr>
              <a:t>Wikipeder</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smtClean="0">
                <a:solidFill>
                  <a:srgbClr val="DADADA">
                    <a:lumMod val="50000"/>
                  </a:srgbClr>
                </a:solidFill>
                <a:latin typeface="+mn-lt"/>
                <a:cs typeface="Calibri" panose="020F0502020204030204" pitchFamily="34" charset="0"/>
                <a:hlinkClick r:id="rId6"/>
              </a:rPr>
              <a:t>CC BY-SA 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Εγκάρσια ποδική καμάρα</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smtClean="0"/>
              <a:t>Η κυρτότητα  του εγκάρσιου πελματιαίου τόξου  διατηρείται με παθητικούς (σύνδεσμοι </a:t>
            </a:r>
            <a:r>
              <a:rPr lang="el-GR" dirty="0"/>
              <a:t>) </a:t>
            </a:r>
            <a:r>
              <a:rPr lang="el-GR" dirty="0" smtClean="0"/>
              <a:t>και ενεργητικούς  (μύες) σταθεροποιητές: </a:t>
            </a:r>
          </a:p>
          <a:p>
            <a:pPr lvl="1"/>
            <a:r>
              <a:rPr lang="el-GR" dirty="0"/>
              <a:t>Ο</a:t>
            </a:r>
            <a:r>
              <a:rPr lang="el-GR" dirty="0" smtClean="0"/>
              <a:t> </a:t>
            </a:r>
            <a:r>
              <a:rPr lang="el-GR" dirty="0"/>
              <a:t>εν τω </a:t>
            </a:r>
            <a:r>
              <a:rPr lang="el-GR" dirty="0" err="1"/>
              <a:t>βάθει</a:t>
            </a:r>
            <a:r>
              <a:rPr lang="el-GR" dirty="0"/>
              <a:t> εγκάρσιος σύνδεσμος των μεταταρσίων </a:t>
            </a:r>
            <a:r>
              <a:rPr lang="el-GR" dirty="0" smtClean="0"/>
              <a:t>σταθεροποιεί το πρόσθιο </a:t>
            </a:r>
            <a:r>
              <a:rPr lang="el-GR" dirty="0"/>
              <a:t>τμήμα στο επίπεδο των κεφαλών των μεταταρσίων </a:t>
            </a:r>
            <a:r>
              <a:rPr lang="el-GR" dirty="0" smtClean="0"/>
              <a:t>(παθητικός σταθεροποιητής).</a:t>
            </a:r>
          </a:p>
          <a:p>
            <a:pPr lvl="1"/>
            <a:r>
              <a:rPr lang="el-GR" dirty="0" smtClean="0"/>
              <a:t>Η εγκάρσια κεφαλή του προσαγωγού του μεγάλου δακτύλου αποτελεί τον κύριο σταθεροποιητή του  </a:t>
            </a:r>
            <a:r>
              <a:rPr lang="el-GR" dirty="0" err="1" smtClean="0"/>
              <a:t>μετατάρσιου</a:t>
            </a:r>
            <a:r>
              <a:rPr lang="el-GR" dirty="0" smtClean="0"/>
              <a:t> τόξου (ενεργητικός σταθεροποιητής).</a:t>
            </a:r>
          </a:p>
          <a:p>
            <a:pPr lvl="1"/>
            <a:r>
              <a:rPr lang="el-GR" dirty="0" smtClean="0"/>
              <a:t>Ο μακρός </a:t>
            </a:r>
            <a:r>
              <a:rPr lang="el-GR" dirty="0" err="1" smtClean="0"/>
              <a:t>περονιαίος</a:t>
            </a:r>
            <a:r>
              <a:rPr lang="el-GR" dirty="0" smtClean="0"/>
              <a:t>, ο οπίσθιος κνημιαίος, και ο μακρός </a:t>
            </a:r>
            <a:r>
              <a:rPr lang="el-GR" dirty="0" err="1" smtClean="0"/>
              <a:t>περονιαίος</a:t>
            </a:r>
            <a:r>
              <a:rPr lang="el-GR" dirty="0" smtClean="0"/>
              <a:t>,</a:t>
            </a:r>
            <a:r>
              <a:rPr lang="en-US" dirty="0" smtClean="0"/>
              <a:t> </a:t>
            </a:r>
            <a:r>
              <a:rPr lang="el-GR" dirty="0" smtClean="0"/>
              <a:t>με την διαδρομή τους  αποτελούν  σταθεροποιητές του ταρσού.</a:t>
            </a:r>
          </a:p>
          <a:p>
            <a:pPr lvl="1"/>
            <a:endParaRPr lang="el-GR" dirty="0" smtClean="0"/>
          </a:p>
          <a:p>
            <a:pPr lvl="1"/>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xmlns="" val="4020485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err="1" smtClean="0"/>
              <a:t>Προσθιοπίσθια</a:t>
            </a:r>
            <a:r>
              <a:rPr lang="el-GR" sz="3600" dirty="0" smtClean="0"/>
              <a:t> ποδική καμάρα </a:t>
            </a:r>
            <a:r>
              <a:rPr lang="el-GR" sz="3200" b="0" dirty="0" smtClean="0"/>
              <a:t>1/2</a:t>
            </a:r>
            <a:endParaRPr lang="el-GR" sz="3200" b="0" dirty="0"/>
          </a:p>
        </p:txBody>
      </p:sp>
      <p:sp>
        <p:nvSpPr>
          <p:cNvPr id="3" name="Θέση περιεχομένου 2"/>
          <p:cNvSpPr>
            <a:spLocks noGrp="1"/>
          </p:cNvSpPr>
          <p:nvPr>
            <p:ph idx="1"/>
          </p:nvPr>
        </p:nvSpPr>
        <p:spPr>
          <a:xfrm>
            <a:off x="467544" y="1124744"/>
            <a:ext cx="8363272" cy="5472608"/>
          </a:xfrm>
        </p:spPr>
        <p:txBody>
          <a:bodyPr>
            <a:normAutofit/>
          </a:bodyPr>
          <a:lstStyle/>
          <a:p>
            <a:r>
              <a:rPr lang="el-GR" dirty="0" smtClean="0"/>
              <a:t>Για την διατήρηση  του πελματιαίου τόξου υπάρχει συνδεσμική υποστήριξη και  πρέπει να εφαρμοσθεί δύναμη, που  το μέγεθός της, εξαρτάται από την φόρτιση, το μήκος της χορδής του τόξου και  το ύψος  του τόξου.</a:t>
            </a:r>
          </a:p>
          <a:p>
            <a:r>
              <a:rPr lang="el-GR" b="1" dirty="0" smtClean="0"/>
              <a:t>Ενεργητικοί σταθεροποιητές </a:t>
            </a:r>
            <a:r>
              <a:rPr lang="el-GR" dirty="0" smtClean="0"/>
              <a:t>είναι οι βραχείς μύες:</a:t>
            </a:r>
          </a:p>
          <a:p>
            <a:pPr lvl="1"/>
            <a:r>
              <a:rPr lang="el-GR" dirty="0" err="1" smtClean="0"/>
              <a:t>απαγωγός</a:t>
            </a:r>
            <a:r>
              <a:rPr lang="el-GR" dirty="0" smtClean="0"/>
              <a:t> του μεγάλου δακτύλου, </a:t>
            </a:r>
          </a:p>
          <a:p>
            <a:pPr lvl="1"/>
            <a:r>
              <a:rPr lang="el-GR" dirty="0" smtClean="0"/>
              <a:t>βραχύς καμπτήρας του μεγάλου δακτύλου, </a:t>
            </a:r>
          </a:p>
          <a:p>
            <a:pPr lvl="1"/>
            <a:r>
              <a:rPr lang="el-GR" dirty="0" smtClean="0"/>
              <a:t>βραχύς καμπτήρας των δακτύλων, </a:t>
            </a:r>
          </a:p>
          <a:p>
            <a:pPr lvl="1"/>
            <a:r>
              <a:rPr lang="el-GR" dirty="0" smtClean="0"/>
              <a:t>τετράγωνος πελματικός, </a:t>
            </a:r>
          </a:p>
          <a:p>
            <a:pPr lvl="1"/>
            <a:r>
              <a:rPr lang="el-GR" dirty="0" err="1" smtClean="0"/>
              <a:t>απαγωγός</a:t>
            </a:r>
            <a:r>
              <a:rPr lang="el-GR" dirty="0" smtClean="0"/>
              <a:t> του μικρού δακτύλου.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xmlns="" val="17950031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Πέλμα </a:t>
            </a:r>
            <a:r>
              <a:rPr lang="el-GR" sz="3200" b="0" dirty="0" smtClean="0"/>
              <a:t>Αγγεία- Νεύρα </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pic>
        <p:nvPicPr>
          <p:cNvPr id="5" name="Picture 8" descr="https://upload.wikimedia.org/wikipedia/commons/5/51/Gray833.png"/>
          <p:cNvPicPr>
            <a:picLocks noGrp="1" noChangeAspect="1" noChangeArrowheads="1"/>
          </p:cNvPicPr>
          <p:nvPr>
            <p:ph idx="1"/>
          </p:nvPr>
        </p:nvPicPr>
        <p:blipFill>
          <a:blip r:embed="rId2" cstate="print"/>
          <a:srcRect l="12951" r="8567"/>
          <a:stretch>
            <a:fillRect/>
          </a:stretch>
        </p:blipFill>
        <p:spPr bwMode="auto">
          <a:xfrm flipH="1">
            <a:off x="395536" y="816891"/>
            <a:ext cx="2520280" cy="6016152"/>
          </a:xfrm>
          <a:prstGeom prst="rect">
            <a:avLst/>
          </a:prstGeom>
          <a:noFill/>
          <a:ln w="9525">
            <a:noFill/>
            <a:miter lim="800000"/>
            <a:headEnd/>
            <a:tailEnd/>
          </a:ln>
        </p:spPr>
      </p:pic>
      <p:pic>
        <p:nvPicPr>
          <p:cNvPr id="6" name="Picture 10" descr="https://upload.wikimedia.org/wikipedia/commons/thumb/a/a3/Gray444.png/320px-Gray444.png"/>
          <p:cNvPicPr>
            <a:picLocks noChangeAspect="1" noChangeArrowheads="1"/>
          </p:cNvPicPr>
          <p:nvPr/>
        </p:nvPicPr>
        <p:blipFill>
          <a:blip r:embed="rId3" cstate="print"/>
          <a:srcRect/>
          <a:stretch>
            <a:fillRect/>
          </a:stretch>
        </p:blipFill>
        <p:spPr bwMode="auto">
          <a:xfrm rot="10800000">
            <a:off x="3491880" y="1119362"/>
            <a:ext cx="2232248" cy="5411209"/>
          </a:xfrm>
          <a:prstGeom prst="rect">
            <a:avLst/>
          </a:prstGeom>
          <a:noFill/>
          <a:ln w="9525">
            <a:noFill/>
            <a:miter lim="800000"/>
            <a:headEnd/>
            <a:tailEnd/>
          </a:ln>
        </p:spPr>
      </p:pic>
      <p:pic>
        <p:nvPicPr>
          <p:cNvPr id="7" name="Picture 6" descr="https://upload.wikimedia.org/wikipedia/commons/3/3e/Gray555.png"/>
          <p:cNvPicPr>
            <a:picLocks noChangeAspect="1" noChangeArrowheads="1"/>
          </p:cNvPicPr>
          <p:nvPr/>
        </p:nvPicPr>
        <p:blipFill>
          <a:blip r:embed="rId4" cstate="print"/>
          <a:srcRect l="29265"/>
          <a:stretch>
            <a:fillRect/>
          </a:stretch>
        </p:blipFill>
        <p:spPr bwMode="auto">
          <a:xfrm>
            <a:off x="6012160" y="980728"/>
            <a:ext cx="2912995" cy="5112568"/>
          </a:xfrm>
          <a:prstGeom prst="rect">
            <a:avLst/>
          </a:prstGeom>
          <a:noFill/>
          <a:ln w="9525">
            <a:noFill/>
            <a:miter lim="800000"/>
            <a:headEnd/>
            <a:tailEnd/>
          </a:ln>
        </p:spPr>
      </p:pic>
      <p:sp>
        <p:nvSpPr>
          <p:cNvPr id="11" name="Rectangle 7"/>
          <p:cNvSpPr/>
          <p:nvPr/>
        </p:nvSpPr>
        <p:spPr>
          <a:xfrm>
            <a:off x="1687359" y="6531213"/>
            <a:ext cx="583264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5"/>
              </a:rPr>
              <a:t>Gray833</a:t>
            </a:r>
            <a:r>
              <a:rPr lang="en-US" sz="1200" dirty="0" smtClean="0">
                <a:solidFill>
                  <a:prstClr val="black">
                    <a:lumMod val="75000"/>
                    <a:lumOff val="25000"/>
                  </a:prstClr>
                </a:solidFill>
                <a:latin typeface="+mn-lt"/>
              </a:rPr>
              <a:t>”, “</a:t>
            </a:r>
            <a:r>
              <a:rPr lang="en-US" sz="1200" dirty="0" smtClean="0">
                <a:latin typeface="+mn-lt"/>
                <a:hlinkClick r:id="rId6"/>
              </a:rPr>
              <a:t>Gray444</a:t>
            </a:r>
            <a:r>
              <a:rPr lang="en-US" sz="1200" dirty="0" smtClean="0">
                <a:solidFill>
                  <a:prstClr val="black">
                    <a:lumMod val="75000"/>
                    <a:lumOff val="25000"/>
                  </a:prstClr>
                </a:solidFill>
                <a:latin typeface="+mn-lt"/>
              </a:rPr>
              <a:t>”, “</a:t>
            </a:r>
            <a:r>
              <a:rPr lang="en-US" sz="1200" dirty="0" smtClean="0">
                <a:latin typeface="+mn-lt"/>
                <a:hlinkClick r:id="rId7"/>
              </a:rPr>
              <a:t>Gray555</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8" tooltip="User:Pngbot"/>
              </a:rPr>
              <a:t>Pngbot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xmlns="" val="5450152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smtClean="0"/>
              <a:t>Προσθιοπίσθια</a:t>
            </a:r>
            <a:r>
              <a:rPr lang="el-GR" sz="3600" dirty="0" smtClean="0"/>
              <a:t> ποδική καμάρα </a:t>
            </a:r>
            <a:r>
              <a:rPr lang="el-GR" sz="3200" b="0" dirty="0" smtClean="0"/>
              <a:t>2/2</a:t>
            </a:r>
            <a:endParaRPr lang="el-GR" sz="3200" b="0" dirty="0"/>
          </a:p>
        </p:txBody>
      </p:sp>
      <p:sp>
        <p:nvSpPr>
          <p:cNvPr id="3" name="2 - Θέση περιεχομένου"/>
          <p:cNvSpPr>
            <a:spLocks noGrp="1"/>
          </p:cNvSpPr>
          <p:nvPr>
            <p:ph idx="1"/>
          </p:nvPr>
        </p:nvSpPr>
        <p:spPr/>
        <p:txBody>
          <a:bodyPr>
            <a:normAutofit/>
          </a:bodyPr>
          <a:lstStyle/>
          <a:p>
            <a:r>
              <a:rPr lang="el-GR" dirty="0" smtClean="0"/>
              <a:t>Παθητικοί σταθεροποιητές: </a:t>
            </a:r>
          </a:p>
          <a:p>
            <a:pPr lvl="1"/>
            <a:r>
              <a:rPr lang="el-GR" dirty="0" smtClean="0"/>
              <a:t>πελματιαία απονεύρωση(σημαντική λόγω του μεγάλου μοχλοβραχίονα), </a:t>
            </a:r>
          </a:p>
          <a:p>
            <a:pPr lvl="1"/>
            <a:r>
              <a:rPr lang="el-GR" dirty="0" smtClean="0"/>
              <a:t>μακρός πελματικός σύνδεσμος, </a:t>
            </a:r>
          </a:p>
          <a:p>
            <a:pPr lvl="1"/>
            <a:r>
              <a:rPr lang="el-GR" dirty="0" smtClean="0"/>
              <a:t>πελματιαίος </a:t>
            </a:r>
            <a:r>
              <a:rPr lang="el-GR" dirty="0" err="1" smtClean="0"/>
              <a:t>πτερνοσκαφοειδής</a:t>
            </a:r>
            <a:r>
              <a:rPr lang="el-GR" dirty="0" smtClean="0"/>
              <a:t> σύνδεσμος, </a:t>
            </a:r>
          </a:p>
          <a:p>
            <a:pPr lvl="1"/>
            <a:r>
              <a:rPr lang="el-GR" dirty="0" smtClean="0"/>
              <a:t>οι </a:t>
            </a:r>
            <a:r>
              <a:rPr lang="el-GR" dirty="0" err="1" smtClean="0"/>
              <a:t>καταφυτικοί</a:t>
            </a:r>
            <a:r>
              <a:rPr lang="el-GR" dirty="0" smtClean="0"/>
              <a:t> τένοντες των μακρών </a:t>
            </a:r>
            <a:r>
              <a:rPr lang="el-GR" dirty="0" err="1" smtClean="0"/>
              <a:t>καμπτήρων</a:t>
            </a:r>
            <a:r>
              <a:rPr lang="el-GR" dirty="0" smtClean="0"/>
              <a:t>  των δακτύλων  και του μεγάλου δακτύλου (όπως η χορδή τόξου)</a:t>
            </a:r>
            <a:r>
              <a:rPr lang="en-US" dirty="0" smtClean="0"/>
              <a:t>.</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xmlns="" val="3226689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Άκρο Πόδι</a:t>
            </a:r>
            <a:r>
              <a:rPr lang="en-US" sz="3600" dirty="0"/>
              <a:t> </a:t>
            </a:r>
            <a:r>
              <a:rPr lang="el-GR" sz="3600" dirty="0" smtClean="0"/>
              <a:t> </a:t>
            </a:r>
            <a:r>
              <a:rPr lang="en-US" sz="3200" b="0" dirty="0" smtClean="0"/>
              <a:t>2/2</a:t>
            </a:r>
            <a:endParaRPr lang="el-GR" dirty="0"/>
          </a:p>
        </p:txBody>
      </p:sp>
      <p:sp>
        <p:nvSpPr>
          <p:cNvPr id="3" name="2 - Θέση περιεχομένου"/>
          <p:cNvSpPr>
            <a:spLocks noGrp="1"/>
          </p:cNvSpPr>
          <p:nvPr>
            <p:ph idx="1"/>
          </p:nvPr>
        </p:nvSpPr>
        <p:spPr>
          <a:xfrm>
            <a:off x="457200" y="1052736"/>
            <a:ext cx="8363272" cy="2592288"/>
          </a:xfrm>
        </p:spPr>
        <p:txBody>
          <a:bodyPr>
            <a:normAutofit fontScale="92500" lnSpcReduction="20000"/>
          </a:bodyPr>
          <a:lstStyle/>
          <a:p>
            <a:pPr>
              <a:defRPr/>
            </a:pPr>
            <a:r>
              <a:rPr lang="el-GR" sz="2600" dirty="0" smtClean="0"/>
              <a:t>Το  οπίσθιο  τμήμα  του ποδιού περιλαμβάνει  τον αστράγαλο και την πτέρνα.</a:t>
            </a:r>
          </a:p>
          <a:p>
            <a:pPr>
              <a:defRPr/>
            </a:pPr>
            <a:r>
              <a:rPr lang="el-GR" sz="2600" dirty="0" smtClean="0"/>
              <a:t>Το  μέσο τμήμα  του ποδιού περιλαμβάνει  το σκαφοειδές, το κυβοειδές και τα τρία  σφηνοειδή.</a:t>
            </a:r>
            <a:endParaRPr lang="en-US" sz="2600" dirty="0" smtClean="0"/>
          </a:p>
          <a:p>
            <a:pPr>
              <a:defRPr/>
            </a:pPr>
            <a:r>
              <a:rPr lang="el-GR" sz="2600" dirty="0" smtClean="0"/>
              <a:t>Το πρόσθιο τμήμα  του ποδιού περιλαμβάνει τα μετατάρσια και τις φάλαγγες.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2" descr="C:\Users\alex\Desktop\footsid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3356992"/>
            <a:ext cx="4949585" cy="302433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60040" y="5757553"/>
            <a:ext cx="2987824" cy="646331"/>
          </a:xfrm>
          <a:prstGeom prst="rect">
            <a:avLst/>
          </a:prstGeom>
          <a:noFill/>
        </p:spPr>
        <p:txBody>
          <a:bodyPr wrap="square">
            <a:spAutoFit/>
          </a:bodyPr>
          <a:lstStyle/>
          <a:p>
            <a:pPr algn="ctr">
              <a:defRPr/>
            </a:pPr>
            <a:r>
              <a:rPr lang="en-US" sz="1200" dirty="0">
                <a:solidFill>
                  <a:prstClr val="black">
                    <a:lumMod val="65000"/>
                    <a:lumOff val="35000"/>
                  </a:prstClr>
                </a:solidFill>
                <a:latin typeface="Calibri"/>
                <a:cs typeface="Arial" charset="0"/>
                <a:hlinkClick r:id="rId3"/>
              </a:rPr>
              <a:t>OpenStax College</a:t>
            </a:r>
            <a:r>
              <a:rPr lang="en-US" sz="1200" dirty="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4"/>
              </a:rPr>
              <a:t>Bones of the Lower Limb</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lumMod val="65000"/>
                    <a:lumOff val="35000"/>
                  </a:prstClr>
                </a:solidFill>
                <a:latin typeface="Calibri"/>
                <a:cs typeface="Arial" charset="0"/>
                <a:hlinkClick r:id="rId5"/>
              </a:rPr>
              <a:t>Juville</a:t>
            </a:r>
            <a:r>
              <a:rPr lang="en-US" sz="1200" dirty="0">
                <a:solidFill>
                  <a:prstClr val="black">
                    <a:lumMod val="65000"/>
                    <a:lumOff val="35000"/>
                  </a:prstClr>
                </a:solidFill>
                <a:latin typeface="Calibri"/>
                <a:cs typeface="Arial" charset="0"/>
                <a:hlinkClick r:id="rId5"/>
              </a:rPr>
              <a:t> Dario-Becker</a:t>
            </a:r>
            <a:r>
              <a:rPr lang="en-US" sz="1200" dirty="0">
                <a:solidFill>
                  <a:prstClr val="black">
                    <a:lumMod val="65000"/>
                    <a:lumOff val="35000"/>
                  </a:prstClr>
                </a:solidFill>
                <a:latin typeface="Calibri"/>
                <a:cs typeface="Arial" charset="0"/>
              </a:rPr>
              <a:t>, </a:t>
            </a:r>
            <a:r>
              <a:rPr lang="en-US" sz="1200" dirty="0">
                <a:solidFill>
                  <a:prstClr val="black">
                    <a:lumMod val="65000"/>
                    <a:lumOff val="35000"/>
                  </a:prstClr>
                </a:solidFill>
                <a:latin typeface="Calibri"/>
                <a:cs typeface="Arial" charset="0"/>
                <a:hlinkClick r:id="rId6"/>
              </a:rPr>
              <a:t>cnx.org</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7"/>
              </a:rPr>
              <a:t>CC BY 3.0</a:t>
            </a:r>
            <a:endParaRPr lang="el-GR" sz="1200" dirty="0">
              <a:solidFill>
                <a:prstClr val="black">
                  <a:lumMod val="65000"/>
                  <a:lumOff val="35000"/>
                </a:prstClr>
              </a:solidFill>
              <a:latin typeface="Calibri"/>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a:bodyPr>
          <a:lstStyle/>
          <a:p>
            <a:r>
              <a:rPr lang="el-GR" sz="3600" dirty="0" smtClean="0"/>
              <a:t>Πελματιαίος </a:t>
            </a:r>
            <a:r>
              <a:rPr lang="el-GR" sz="3600" dirty="0" err="1" smtClean="0"/>
              <a:t>Πτερνοσκαφοειδής</a:t>
            </a:r>
            <a:r>
              <a:rPr lang="el-GR" sz="3600" dirty="0" smtClean="0"/>
              <a:t/>
            </a:r>
            <a:br>
              <a:rPr lang="el-GR" sz="3600" dirty="0" smtClean="0"/>
            </a:br>
            <a:r>
              <a:rPr lang="el-GR" sz="3600" dirty="0" smtClean="0"/>
              <a:t>σύνδεσμος</a:t>
            </a:r>
            <a:endParaRPr lang="el-GR" sz="3600" dirty="0"/>
          </a:p>
        </p:txBody>
      </p:sp>
      <p:sp>
        <p:nvSpPr>
          <p:cNvPr id="3" name="2 - Θέση περιεχομένου"/>
          <p:cNvSpPr>
            <a:spLocks noGrp="1"/>
          </p:cNvSpPr>
          <p:nvPr>
            <p:ph idx="1"/>
          </p:nvPr>
        </p:nvSpPr>
        <p:spPr>
          <a:xfrm>
            <a:off x="457200" y="1628800"/>
            <a:ext cx="4402832" cy="4608512"/>
          </a:xfrm>
        </p:spPr>
        <p:txBody>
          <a:bodyPr>
            <a:normAutofit lnSpcReduction="10000"/>
          </a:bodyPr>
          <a:lstStyle/>
          <a:p>
            <a:r>
              <a:rPr lang="el-GR" dirty="0" smtClean="0"/>
              <a:t>Ο  πελματιαίος  </a:t>
            </a:r>
            <a:r>
              <a:rPr lang="el-GR" dirty="0" err="1" smtClean="0"/>
              <a:t>πτερνοσκαφοειδής</a:t>
            </a:r>
            <a:r>
              <a:rPr lang="el-GR" dirty="0" smtClean="0"/>
              <a:t> σύνδεσμος σταθεροποιεί τη θέση του αστραγάλου στην πτέρνα  και βοηθά στην στήριξη  της κορυφής της </a:t>
            </a:r>
            <a:r>
              <a:rPr lang="el-GR" dirty="0" err="1" smtClean="0"/>
              <a:t>προσθιοπίσθιας</a:t>
            </a:r>
            <a:r>
              <a:rPr lang="el-GR" dirty="0" smtClean="0"/>
              <a:t> ποδικής καμάρας. </a:t>
            </a:r>
          </a:p>
          <a:p>
            <a:r>
              <a:rPr lang="el-GR" dirty="0" err="1" smtClean="0"/>
              <a:t>Υπερδιάτασή</a:t>
            </a:r>
            <a:r>
              <a:rPr lang="el-GR" dirty="0" smtClean="0"/>
              <a:t> του, λόγω </a:t>
            </a:r>
            <a:r>
              <a:rPr lang="el-GR" dirty="0" err="1" smtClean="0"/>
              <a:t>αποπλάτυνσης</a:t>
            </a:r>
            <a:r>
              <a:rPr lang="el-GR" dirty="0" smtClean="0"/>
              <a:t> της ποδικής καμάρας   ευνοεί την ανάπτυξη της πλατυποδίας. </a:t>
            </a:r>
          </a:p>
          <a:p>
            <a:endParaRPr lang="el-GR" b="1"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pic>
        <p:nvPicPr>
          <p:cNvPr id="5" name="Picture 4" descr="Feet Reference by Kibbitzer"/>
          <p:cNvPicPr>
            <a:picLocks noChangeAspect="1" noChangeArrowheads="1"/>
          </p:cNvPicPr>
          <p:nvPr/>
        </p:nvPicPr>
        <p:blipFill>
          <a:blip r:embed="rId2" cstate="print">
            <a:extLst>
              <a:ext uri="{28A0092B-C50C-407E-A947-70E740481C1C}">
                <a14:useLocalDpi xmlns:a14="http://schemas.microsoft.com/office/drawing/2010/main" xmlns="" val="0"/>
              </a:ext>
            </a:extLst>
          </a:blip>
          <a:srcRect l="28083" t="35816" r="59071" b="35821"/>
          <a:stretch>
            <a:fillRect/>
          </a:stretch>
        </p:blipFill>
        <p:spPr bwMode="auto">
          <a:xfrm flipH="1">
            <a:off x="5580112" y="1340768"/>
            <a:ext cx="2448272" cy="396443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1"/>
          <p:cNvSpPr/>
          <p:nvPr/>
        </p:nvSpPr>
        <p:spPr>
          <a:xfrm>
            <a:off x="5400092" y="5515146"/>
            <a:ext cx="2880320" cy="461665"/>
          </a:xfrm>
          <a:prstGeom prst="rect">
            <a:avLst/>
          </a:prstGeom>
        </p:spPr>
        <p:txBody>
          <a:bodyPr wrap="square">
            <a:spAutoFit/>
          </a:bodyPr>
          <a:lstStyle/>
          <a:p>
            <a:pPr algn="ct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3"/>
              </a:rPr>
              <a:t>Feet </a:t>
            </a:r>
            <a:r>
              <a:rPr lang="en-US" sz="1200" dirty="0" smtClean="0">
                <a:latin typeface="+mn-lt"/>
                <a:hlinkClick r:id="rId3"/>
              </a:rPr>
              <a:t>Reference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rPr>
              <a:t> </a:t>
            </a:r>
            <a:r>
              <a:rPr lang="en-US" sz="1200" dirty="0" err="1" smtClean="0">
                <a:latin typeface="+mn-lt"/>
                <a:hlinkClick r:id="rId4"/>
              </a:rPr>
              <a:t>Kibbitzer</a:t>
            </a:r>
            <a:r>
              <a:rPr lang="en-US"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5"/>
              </a:rPr>
              <a:t>CC BY-NC-ND 3.0</a:t>
            </a:r>
            <a:endParaRPr lang="en-US" sz="1200" dirty="0">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Όρθια στάση</a:t>
            </a:r>
            <a:r>
              <a:rPr lang="el-GR" dirty="0" smtClean="0"/>
              <a:t> </a:t>
            </a:r>
            <a:r>
              <a:rPr lang="el-GR" sz="3200" b="0" dirty="0" smtClean="0"/>
              <a:t>1/3</a:t>
            </a:r>
            <a:endParaRPr lang="el-GR" sz="3200" b="0" dirty="0"/>
          </a:p>
        </p:txBody>
      </p:sp>
      <p:sp>
        <p:nvSpPr>
          <p:cNvPr id="3" name="2 - Θέση περιεχομένου"/>
          <p:cNvSpPr>
            <a:spLocks noGrp="1"/>
          </p:cNvSpPr>
          <p:nvPr>
            <p:ph idx="1"/>
          </p:nvPr>
        </p:nvSpPr>
        <p:spPr/>
        <p:txBody>
          <a:bodyPr>
            <a:normAutofit/>
          </a:bodyPr>
          <a:lstStyle/>
          <a:p>
            <a:r>
              <a:rPr lang="el-GR" altLang="el-GR" dirty="0" smtClean="0"/>
              <a:t>Στην </a:t>
            </a:r>
            <a:r>
              <a:rPr lang="el-GR" altLang="el-GR" b="1" dirty="0" smtClean="0"/>
              <a:t>όρθια στάση</a:t>
            </a:r>
            <a:r>
              <a:rPr lang="el-GR" altLang="el-GR" dirty="0" smtClean="0"/>
              <a:t>:</a:t>
            </a:r>
          </a:p>
          <a:p>
            <a:pPr lvl="1"/>
            <a:r>
              <a:rPr lang="el-GR" altLang="el-GR" dirty="0" smtClean="0"/>
              <a:t>τα φορτία κατανέμονται ανάλογα στο εμπρός τμήμα του πέλματος και στην πτέρνα.</a:t>
            </a:r>
          </a:p>
          <a:p>
            <a:pPr lvl="1"/>
            <a:r>
              <a:rPr lang="el-GR" altLang="el-GR" dirty="0" smtClean="0"/>
              <a:t>σε στήριξη και στα δύο άκρα κάθε άρθρωση δέχεται το μισό του βάρους του σώματος.</a:t>
            </a:r>
          </a:p>
          <a:p>
            <a:r>
              <a:rPr lang="el-GR" altLang="el-GR" dirty="0" smtClean="0"/>
              <a:t> Το μεγάλο δάχτυλο δέχεται διπλάσιο φορτίο από τα άλλα μετατάρσια. </a:t>
            </a:r>
          </a:p>
          <a:p>
            <a:r>
              <a:rPr lang="el-GR" altLang="el-GR" dirty="0" smtClean="0"/>
              <a:t>Κατά την </a:t>
            </a:r>
            <a:r>
              <a:rPr lang="el-GR" altLang="el-GR" b="1" dirty="0" smtClean="0"/>
              <a:t>βάδιση</a:t>
            </a:r>
            <a:r>
              <a:rPr lang="el-GR" altLang="el-GR" dirty="0" smtClean="0"/>
              <a:t>, όμως, τα φορτία μεταφέρονται από το δεύτερο μετατάρσιο. </a:t>
            </a:r>
          </a:p>
          <a:p>
            <a:pPr>
              <a:buNone/>
            </a:pPr>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xmlns="" val="40196604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Όρθια Στάση </a:t>
            </a:r>
            <a:r>
              <a:rPr lang="el-GR" sz="3200" b="0" dirty="0" smtClean="0"/>
              <a:t>2/3</a:t>
            </a:r>
            <a:endParaRPr lang="el-GR" sz="3200" b="0" dirty="0"/>
          </a:p>
        </p:txBody>
      </p:sp>
      <p:sp>
        <p:nvSpPr>
          <p:cNvPr id="3" name="2 - Θέση περιεχομένου"/>
          <p:cNvSpPr>
            <a:spLocks noGrp="1"/>
          </p:cNvSpPr>
          <p:nvPr>
            <p:ph idx="1"/>
          </p:nvPr>
        </p:nvSpPr>
        <p:spPr>
          <a:xfrm>
            <a:off x="457200" y="1196752"/>
            <a:ext cx="8229600" cy="5040560"/>
          </a:xfrm>
        </p:spPr>
        <p:txBody>
          <a:bodyPr>
            <a:normAutofit/>
          </a:bodyPr>
          <a:lstStyle/>
          <a:p>
            <a:pPr>
              <a:lnSpc>
                <a:spcPct val="90000"/>
              </a:lnSpc>
            </a:pPr>
            <a:r>
              <a:rPr lang="el-GR" altLang="el-GR" dirty="0" smtClean="0"/>
              <a:t>Στην  όρθια θέση, η έξω στροφή ισχίου επιτείνει την ποδική καμάρα, παρασύροντας την πτέρνα σε ανάσπαση έσω χείλους – αντίστροφα σε αντίθετη περίπτωση.</a:t>
            </a:r>
          </a:p>
          <a:p>
            <a:pPr>
              <a:lnSpc>
                <a:spcPct val="90000"/>
              </a:lnSpc>
            </a:pPr>
            <a:r>
              <a:rPr lang="el-GR" altLang="el-GR" dirty="0" smtClean="0"/>
              <a:t>Με μυϊκή λειτουργία και συνδεσμική υποστήριξη εξασφαλίζεται η σταθεροποίηση στον αστράγαλο, το γόνατο και το ισχίο.</a:t>
            </a:r>
            <a:endParaRPr lang="el-GR" dirty="0" smtClean="0"/>
          </a:p>
          <a:p>
            <a:r>
              <a:rPr lang="el-GR" altLang="el-GR" dirty="0" smtClean="0"/>
              <a:t>Η γραμμή της βαρύτητας περνά λίγα εκατοστά εμπρός από τον εγκάρσιο άξονα της  </a:t>
            </a:r>
            <a:r>
              <a:rPr lang="el-GR" altLang="el-GR" dirty="0" err="1" smtClean="0"/>
              <a:t>ποδοκνημικής</a:t>
            </a:r>
            <a:r>
              <a:rPr lang="el-GR" altLang="el-GR" dirty="0" smtClean="0"/>
              <a:t> άρθρωσης.</a:t>
            </a:r>
          </a:p>
          <a:p>
            <a:r>
              <a:rPr lang="el-GR" altLang="el-GR" dirty="0" smtClean="0"/>
              <a:t>Το βάρος του σώματος προκαλεί ροπή ραχιαίας κάμψης, επομένως απαιτείται σχετική δραστηριότητα στους πελματιαίους καμπτήρες μύες της </a:t>
            </a:r>
            <a:r>
              <a:rPr lang="el-GR" altLang="el-GR" dirty="0" err="1" smtClean="0"/>
              <a:t>ποδοκνημικής</a:t>
            </a:r>
            <a:r>
              <a:rPr lang="el-GR" altLang="el-GR" dirty="0" smtClean="0"/>
              <a:t> άρθρωσης.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xmlns="" val="37062460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Όρθια Στάση </a:t>
            </a:r>
            <a:r>
              <a:rPr lang="el-GR" sz="3200" b="0" dirty="0" smtClean="0"/>
              <a:t>3/3</a:t>
            </a:r>
            <a:endParaRPr lang="el-GR" sz="3200" b="0" dirty="0"/>
          </a:p>
        </p:txBody>
      </p:sp>
      <p:sp>
        <p:nvSpPr>
          <p:cNvPr id="3" name="2 - Θέση περιεχομένου"/>
          <p:cNvSpPr>
            <a:spLocks noGrp="1"/>
          </p:cNvSpPr>
          <p:nvPr>
            <p:ph idx="1"/>
          </p:nvPr>
        </p:nvSpPr>
        <p:spPr>
          <a:xfrm>
            <a:off x="251520" y="1052736"/>
            <a:ext cx="5976664" cy="5184576"/>
          </a:xfrm>
        </p:spPr>
        <p:txBody>
          <a:bodyPr>
            <a:normAutofit/>
          </a:bodyPr>
          <a:lstStyle/>
          <a:p>
            <a:r>
              <a:rPr lang="el-GR" altLang="el-GR" dirty="0" smtClean="0"/>
              <a:t>Η αντίδραση, που αναπτύσσεται στην άρθρωση,  στην όρθια στάση  είναι ανάλογη προς το ποσό της μυϊκής δύναμης που απαιτείται για την δραστηριότητα των πελματιαίων </a:t>
            </a:r>
            <a:r>
              <a:rPr lang="el-GR" altLang="el-GR" dirty="0" err="1" smtClean="0"/>
              <a:t>καμπτήρων</a:t>
            </a:r>
            <a:r>
              <a:rPr lang="el-GR" altLang="el-GR" dirty="0" smtClean="0"/>
              <a:t> της </a:t>
            </a:r>
            <a:r>
              <a:rPr lang="el-GR" altLang="el-GR" dirty="0" err="1" smtClean="0"/>
              <a:t>ποδοκνημικής</a:t>
            </a:r>
            <a:r>
              <a:rPr lang="el-GR" altLang="el-GR" dirty="0" smtClean="0"/>
              <a:t>.</a:t>
            </a:r>
          </a:p>
          <a:p>
            <a:r>
              <a:rPr lang="el-GR" altLang="el-GR" dirty="0" smtClean="0"/>
              <a:t>Η δύναμη της αντίδρασης της άρθρωσης είναι 2,1 φορές το βάρος του σώματος, ενώ η δύναμη που αναπτύσσεται στον αχίλλειο τένοντα είναι 1,2 φορές το βάρος του σώματος (ανύψωση στα  δάχτυλα)</a:t>
            </a:r>
            <a:r>
              <a:rPr lang="en-US" altLang="el-GR" dirty="0" smtClean="0"/>
              <a:t>.</a:t>
            </a:r>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
        <p:nvSpPr>
          <p:cNvPr id="7" name="6 - Έλλειψη"/>
          <p:cNvSpPr/>
          <p:nvPr/>
        </p:nvSpPr>
        <p:spPr>
          <a:xfrm>
            <a:off x="7812360" y="4437112"/>
            <a:ext cx="648072" cy="864096"/>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sz="2000" b="1" dirty="0" smtClean="0">
              <a:solidFill>
                <a:prstClr val="black"/>
              </a:solidFill>
            </a:endParaRPr>
          </a:p>
        </p:txBody>
      </p:sp>
      <p:pic>
        <p:nvPicPr>
          <p:cNvPr id="6146" name="Picture 2" descr="File:Achilles-tend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158875"/>
            <a:ext cx="2667000" cy="45148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866527" y="5695497"/>
            <a:ext cx="310066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Achilles-tendon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Grook Da Oger"/>
              </a:rPr>
              <a:t>Grook</a:t>
            </a:r>
            <a:r>
              <a:rPr lang="en-US" sz="1200" dirty="0">
                <a:latin typeface="+mn-lt"/>
                <a:hlinkClick r:id="rId4" tooltip="User:Grook Da Oger"/>
              </a:rPr>
              <a:t> Da </a:t>
            </a:r>
            <a:r>
              <a:rPr lang="en-US" sz="1200" dirty="0" err="1">
                <a:latin typeface="+mn-lt"/>
                <a:hlinkClick r:id="rId4" tooltip="User:Grook Da Oger"/>
              </a:rPr>
              <a:t>Oger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xmlns="" val="3798912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Κνήμη</a:t>
            </a:r>
            <a:endParaRPr lang="el-GR" dirty="0"/>
          </a:p>
        </p:txBody>
      </p:sp>
      <p:sp>
        <p:nvSpPr>
          <p:cNvPr id="3" name="2 - Θέση περιεχομένου"/>
          <p:cNvSpPr>
            <a:spLocks noGrp="1"/>
          </p:cNvSpPr>
          <p:nvPr>
            <p:ph idx="1"/>
          </p:nvPr>
        </p:nvSpPr>
        <p:spPr/>
        <p:txBody>
          <a:bodyPr/>
          <a:lstStyle/>
          <a:p>
            <a:r>
              <a:rPr lang="el-GR" dirty="0" smtClean="0"/>
              <a:t>Η κνήμη περιφερικά  έχει στροφή προς τα έξω αν συγκριθεί με την κεντρική περιοχή της. </a:t>
            </a:r>
          </a:p>
          <a:p>
            <a:r>
              <a:rPr lang="el-GR" dirty="0" smtClean="0"/>
              <a:t>Εκεί οφείλεται ο προσανατολισμός των δακτύλων προς τα έξω στην όρθια στάση.</a:t>
            </a:r>
          </a:p>
          <a:p>
            <a:r>
              <a:rPr lang="el-GR" dirty="0" smtClean="0"/>
              <a:t> Ο άξονας έχει  στροφή 20-30 μοίρες  στο εγκάρσιο επίπεδο και κλίση 10 μοίρες πλάγια προς τα κάτω.</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xmlns="" val="36689658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pic>
        <p:nvPicPr>
          <p:cNvPr id="5" name="Picture 5" descr="Dsc00051_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62" b="19531"/>
          <a:stretch>
            <a:fillRect/>
          </a:stretch>
        </p:blipFill>
        <p:spPr bwMode="auto">
          <a:xfrm>
            <a:off x="395536" y="3140968"/>
            <a:ext cx="2700784" cy="201622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7" descr="Dsc00052_copy"/>
          <p:cNvPicPr>
            <a:picLocks noChangeAspect="1" noChangeArrowheads="1"/>
          </p:cNvPicPr>
          <p:nvPr/>
        </p:nvPicPr>
        <p:blipFill>
          <a:blip r:embed="rId4" cstate="print">
            <a:extLst>
              <a:ext uri="{28A0092B-C50C-407E-A947-70E740481C1C}">
                <a14:useLocalDpi xmlns:a14="http://schemas.microsoft.com/office/drawing/2010/main" xmlns="" val="0"/>
              </a:ext>
            </a:extLst>
          </a:blip>
          <a:srcRect t="2622" r="7691" b="23964"/>
          <a:stretch>
            <a:fillRect/>
          </a:stretch>
        </p:blipFill>
        <p:spPr bwMode="auto">
          <a:xfrm>
            <a:off x="3131840" y="3140968"/>
            <a:ext cx="2592288" cy="201622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9" descr="Dsc00053_copy"/>
          <p:cNvPicPr>
            <a:picLocks noChangeAspect="1" noChangeArrowheads="1"/>
          </p:cNvPicPr>
          <p:nvPr/>
        </p:nvPicPr>
        <p:blipFill>
          <a:blip r:embed="rId5" cstate="print">
            <a:extLst>
              <a:ext uri="{28A0092B-C50C-407E-A947-70E740481C1C}">
                <a14:useLocalDpi xmlns:a14="http://schemas.microsoft.com/office/drawing/2010/main" xmlns="" val="0"/>
              </a:ext>
            </a:extLst>
          </a:blip>
          <a:srcRect l="13155" t="10376" b="16996"/>
          <a:stretch>
            <a:fillRect/>
          </a:stretch>
        </p:blipFill>
        <p:spPr bwMode="auto">
          <a:xfrm>
            <a:off x="5724128" y="3140968"/>
            <a:ext cx="2808312" cy="201622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Rectangle 9"/>
          <p:cNvSpPr>
            <a:spLocks noChangeArrowheads="1"/>
          </p:cNvSpPr>
          <p:nvPr/>
        </p:nvSpPr>
        <p:spPr bwMode="auto">
          <a:xfrm>
            <a:off x="3563888" y="5373216"/>
            <a:ext cx="21602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ctr" eaLnBrk="1" hangingPunct="1">
              <a:spcBef>
                <a:spcPct val="30000"/>
              </a:spcBef>
            </a:pPr>
            <a:r>
              <a:rPr lang="el-GR" altLang="el-GR" sz="1200" dirty="0" smtClean="0">
                <a:solidFill>
                  <a:prstClr val="black"/>
                </a:solidFill>
                <a:latin typeface="Calibri"/>
                <a:hlinkClick r:id="rId6"/>
              </a:rPr>
              <a:t>courses.vcu.edu</a:t>
            </a:r>
            <a:endParaRPr lang="el-GR" altLang="el-GR" sz="1200" dirty="0">
              <a:solidFill>
                <a:prstClr val="black"/>
              </a:solidFill>
              <a:latin typeface="Calibri"/>
            </a:endParaRPr>
          </a:p>
        </p:txBody>
      </p:sp>
      <p:sp>
        <p:nvSpPr>
          <p:cNvPr id="9" name="4 - Θέση περιεχομένου"/>
          <p:cNvSpPr>
            <a:spLocks noGrp="1"/>
          </p:cNvSpPr>
          <p:nvPr>
            <p:ph idx="1"/>
          </p:nvPr>
        </p:nvSpPr>
        <p:spPr>
          <a:xfrm>
            <a:off x="395536" y="3140968"/>
            <a:ext cx="8136904" cy="2016224"/>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l-GR" dirty="0" smtClean="0"/>
              <a:t>.</a:t>
            </a:r>
            <a:endParaRPr lang="el-GR" dirty="0"/>
          </a:p>
        </p:txBody>
      </p:sp>
      <p:sp>
        <p:nvSpPr>
          <p:cNvPr id="10" name="9 - Τίτλος"/>
          <p:cNvSpPr>
            <a:spLocks noGrp="1"/>
          </p:cNvSpPr>
          <p:nvPr>
            <p:ph type="title"/>
          </p:nvPr>
        </p:nvSpPr>
        <p:spPr/>
        <p:txBody>
          <a:bodyPr/>
          <a:lstStyle/>
          <a:p>
            <a:r>
              <a:rPr lang="el-GR" dirty="0" smtClean="0"/>
              <a:t>Βάδιση</a:t>
            </a:r>
            <a:r>
              <a:rPr lang="en-US" dirty="0" smtClean="0"/>
              <a:t>   </a:t>
            </a:r>
            <a:r>
              <a:rPr lang="en-US" sz="3200" b="0" dirty="0" smtClean="0"/>
              <a:t>1/7</a:t>
            </a:r>
            <a:endParaRPr lang="el-GR" sz="3200" b="0" dirty="0"/>
          </a:p>
        </p:txBody>
      </p:sp>
      <p:sp>
        <p:nvSpPr>
          <p:cNvPr id="11" name="2 - Θέση περιεχομένου"/>
          <p:cNvSpPr txBox="1">
            <a:spLocks/>
          </p:cNvSpPr>
          <p:nvPr/>
        </p:nvSpPr>
        <p:spPr>
          <a:xfrm>
            <a:off x="539552" y="1268760"/>
            <a:ext cx="7488832" cy="1368152"/>
          </a:xfrm>
          <a:prstGeom prst="rect">
            <a:avLst/>
          </a:prstGeom>
        </p:spPr>
        <p:txBody>
          <a:bodyPr vert="horz" lIns="91440" tIns="45720" rIns="91440" bIns="45720" rtlCol="0">
            <a:normAutofit/>
          </a:bodyPr>
          <a:lstStyle/>
          <a:p>
            <a:pPr marL="342900" marR="0" lvl="2"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κίνηση της άρθρωσης κατά την βάδιση έχει   αναλυθεί στην σχετική ενότητα. Θα δοθούν          κάποια στοιχεία στην εξέλιξη</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200687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n-US" sz="3200" b="0" dirty="0" smtClean="0"/>
              <a:t>2</a:t>
            </a:r>
            <a:r>
              <a:rPr lang="el-GR" sz="3200" b="0" dirty="0" smtClean="0"/>
              <a:t>/</a:t>
            </a:r>
            <a:r>
              <a:rPr lang="en-US" sz="3200" b="0" dirty="0" smtClean="0"/>
              <a:t>7</a:t>
            </a:r>
            <a:endParaRPr lang="el-GR" sz="3200" b="0" dirty="0"/>
          </a:p>
        </p:txBody>
      </p:sp>
      <p:sp>
        <p:nvSpPr>
          <p:cNvPr id="3" name="2 - Θέση περιεχομένου"/>
          <p:cNvSpPr>
            <a:spLocks noGrp="1"/>
          </p:cNvSpPr>
          <p:nvPr>
            <p:ph idx="1"/>
          </p:nvPr>
        </p:nvSpPr>
        <p:spPr/>
        <p:txBody>
          <a:bodyPr/>
          <a:lstStyle/>
          <a:p>
            <a:r>
              <a:rPr lang="el-GR" altLang="el-GR" dirty="0" smtClean="0"/>
              <a:t>Η πελματιαία απονεύρωση, με έναν πολύπλοκο μηχανισμό, βοηθά στην παθητική σταθεροποίηση των οστών του ταρσού και του μεταταρσίου.</a:t>
            </a:r>
          </a:p>
          <a:p>
            <a:r>
              <a:rPr lang="el-GR" altLang="el-GR" dirty="0" smtClean="0"/>
              <a:t>Ο ενεργητικός έλεγχος του πέλματος εξασφαλίζεται από τους εξωγενείς μύες. </a:t>
            </a:r>
          </a:p>
          <a:p>
            <a:r>
              <a:rPr lang="el-GR" altLang="el-GR" dirty="0" smtClean="0"/>
              <a:t>Οι μύες της πρόσθιας επιφάνειας της κνήμης επιβραδύνουν το πόδι κατά την επαφή της πτέρνας με το έδαφος. </a:t>
            </a:r>
          </a:p>
          <a:p>
            <a:r>
              <a:rPr lang="el-GR" altLang="el-GR" dirty="0" smtClean="0"/>
              <a:t>Οι μύες της </a:t>
            </a:r>
            <a:r>
              <a:rPr lang="el-GR" altLang="el-GR" dirty="0" err="1" smtClean="0"/>
              <a:t>γαστροκνημίας</a:t>
            </a:r>
            <a:r>
              <a:rPr lang="el-GR" altLang="el-GR" dirty="0" smtClean="0"/>
              <a:t> προωθούν το πόδι στο τέλος της περιόδου προώθησης, όταν χάνουν τα δάχτυλα την επαφή τους με το έδαφος.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xmlns="" val="37480894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n-US" sz="3200" b="0" dirty="0" smtClean="0"/>
              <a:t>3</a:t>
            </a:r>
            <a:r>
              <a:rPr lang="el-GR" sz="3200" b="0" dirty="0" smtClean="0"/>
              <a:t>/</a:t>
            </a:r>
            <a:r>
              <a:rPr lang="en-US" sz="3200" b="0" dirty="0" smtClean="0"/>
              <a:t>7</a:t>
            </a:r>
            <a:endParaRPr lang="el-GR" sz="3200" b="0" dirty="0"/>
          </a:p>
        </p:txBody>
      </p:sp>
      <p:sp>
        <p:nvSpPr>
          <p:cNvPr id="3" name="2 - Θέση περιεχομένου"/>
          <p:cNvSpPr>
            <a:spLocks noGrp="1"/>
          </p:cNvSpPr>
          <p:nvPr>
            <p:ph idx="1"/>
          </p:nvPr>
        </p:nvSpPr>
        <p:spPr>
          <a:xfrm>
            <a:off x="457200" y="980728"/>
            <a:ext cx="8229600" cy="5256584"/>
          </a:xfrm>
        </p:spPr>
        <p:txBody>
          <a:bodyPr>
            <a:normAutofit/>
          </a:bodyPr>
          <a:lstStyle/>
          <a:p>
            <a:r>
              <a:rPr lang="el-GR" altLang="el-GR" dirty="0" smtClean="0"/>
              <a:t>Στην περίοδο στήριξης, η αντίδραση από το έδαφος:</a:t>
            </a:r>
          </a:p>
          <a:p>
            <a:pPr lvl="1"/>
            <a:r>
              <a:rPr lang="el-GR" altLang="el-GR" dirty="0" smtClean="0"/>
              <a:t>στην αρχή, κατά την επαφή της πτέρνας με το έδαφος, εφαρμόζεται λίγο </a:t>
            </a:r>
            <a:r>
              <a:rPr lang="el-GR" altLang="el-GR" dirty="0" err="1" smtClean="0"/>
              <a:t>πλευρικότερα</a:t>
            </a:r>
            <a:r>
              <a:rPr lang="el-GR" altLang="el-GR" dirty="0" smtClean="0"/>
              <a:t> προς το κέντρο της πτέρνας, </a:t>
            </a:r>
          </a:p>
          <a:p>
            <a:pPr lvl="1"/>
            <a:r>
              <a:rPr lang="el-GR" altLang="el-GR" dirty="0" smtClean="0"/>
              <a:t>στο τέλος της περιόδου στήριξης εφαρμόζεται κάτω από το δεύτερο μετατάρσιο και </a:t>
            </a:r>
          </a:p>
          <a:p>
            <a:pPr lvl="1"/>
            <a:r>
              <a:rPr lang="el-GR" altLang="el-GR" dirty="0" smtClean="0"/>
              <a:t>πριν χάσουν τα δάχτυλα την επαφή τους με το έδαφος, μετατοπίζεται στο μεγάλο δάχτυλο.</a:t>
            </a:r>
          </a:p>
          <a:p>
            <a:r>
              <a:rPr lang="el-GR" altLang="el-GR" dirty="0" smtClean="0"/>
              <a:t>Οι </a:t>
            </a:r>
            <a:r>
              <a:rPr lang="el-GR" altLang="el-GR" dirty="0" err="1" smtClean="0"/>
              <a:t>ταρσομετατάρσιες</a:t>
            </a:r>
            <a:r>
              <a:rPr lang="el-GR" altLang="el-GR" dirty="0" smtClean="0"/>
              <a:t> αρθρώσεις, σταθεροποιούν το δεύτερο μετατάρσιο, καθιστώντας το </a:t>
            </a:r>
            <a:r>
              <a:rPr lang="el-GR" altLang="el-GR" dirty="0" err="1" smtClean="0"/>
              <a:t>το</a:t>
            </a:r>
            <a:r>
              <a:rPr lang="el-GR" altLang="el-GR" dirty="0" smtClean="0"/>
              <a:t> πλέον  άκαμπτο οστό και ικανό να μεταφέρει κατά την βάδιση το μεγαλύτερο φορτίο.</a:t>
            </a:r>
          </a:p>
          <a:p>
            <a:endParaRPr lang="el-GR" alt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xmlns="" val="5500999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n-US" sz="3200" b="0" dirty="0" smtClean="0"/>
              <a:t>4</a:t>
            </a:r>
            <a:r>
              <a:rPr lang="el-GR" sz="3200" b="0" dirty="0" smtClean="0"/>
              <a:t>/</a:t>
            </a:r>
            <a:r>
              <a:rPr lang="en-US" sz="3200" b="0" dirty="0" smtClean="0"/>
              <a:t>7</a:t>
            </a:r>
            <a:endParaRPr lang="el-GR" sz="3200" b="0" dirty="0"/>
          </a:p>
        </p:txBody>
      </p:sp>
      <p:sp>
        <p:nvSpPr>
          <p:cNvPr id="3" name="2 - Θέση περιεχομένου"/>
          <p:cNvSpPr>
            <a:spLocks noGrp="1"/>
          </p:cNvSpPr>
          <p:nvPr>
            <p:ph idx="1"/>
          </p:nvPr>
        </p:nvSpPr>
        <p:spPr/>
        <p:txBody>
          <a:bodyPr>
            <a:normAutofit/>
          </a:bodyPr>
          <a:lstStyle/>
          <a:p>
            <a:r>
              <a:rPr lang="el-GR" dirty="0" smtClean="0"/>
              <a:t>Κατά την βάδιση, στην φάση της  αρχικής επαφής και  της ανταπόκρισης φόρτισης, η πελματιαία κάμψη εξαρτάται- επηρεάζεται- από το ύψος του υποδήματος.</a:t>
            </a:r>
          </a:p>
          <a:p>
            <a:r>
              <a:rPr lang="el-GR" dirty="0" smtClean="0"/>
              <a:t>Είναι αντιστρόφως ανάλογη του ύψους του υποδήματος και μάλιστα , η τροχιά της ραχιαίας κάμψης  μειώνεται περισσότερο από ότι η τροχιά της πελματιαίας κάμψης. </a:t>
            </a:r>
          </a:p>
          <a:p>
            <a:r>
              <a:rPr lang="el-GR" dirty="0" smtClean="0"/>
              <a:t>Η </a:t>
            </a:r>
            <a:r>
              <a:rPr lang="el-GR" dirty="0"/>
              <a:t>τροχιά της </a:t>
            </a:r>
            <a:r>
              <a:rPr lang="el-GR" dirty="0" smtClean="0"/>
              <a:t>κίνησης της  </a:t>
            </a:r>
            <a:r>
              <a:rPr lang="el-GR" dirty="0" err="1" smtClean="0"/>
              <a:t>ποδοκνημικής</a:t>
            </a:r>
            <a:r>
              <a:rPr lang="el-GR" dirty="0" smtClean="0"/>
              <a:t> άρθρωσης  μειώνεται, επίσης,  </a:t>
            </a:r>
            <a:r>
              <a:rPr lang="el-GR" dirty="0"/>
              <a:t>αυξανομένης της ηλικίας του </a:t>
            </a:r>
            <a:r>
              <a:rPr lang="el-GR" dirty="0" smtClean="0"/>
              <a:t>ατόμου.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xmlns="" val="3047942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Υποδήματα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pic>
        <p:nvPicPr>
          <p:cNvPr id="6" name="Picture 2" descr="https://farm9.staticflickr.com/8430/7865256288_a91eb0262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72072" r="18596"/>
          <a:stretch>
            <a:fillRect/>
          </a:stretch>
        </p:blipFill>
        <p:spPr bwMode="auto">
          <a:xfrm>
            <a:off x="5076056" y="1281426"/>
            <a:ext cx="3960440" cy="172754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farm6.staticflickr.com/5503/14140063281_c75b757a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r="42545"/>
          <a:stretch>
            <a:fillRect/>
          </a:stretch>
        </p:blipFill>
        <p:spPr bwMode="auto">
          <a:xfrm>
            <a:off x="7019072" y="3597314"/>
            <a:ext cx="2017424" cy="188205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farm6.staticflickr.com/5503/14140063281_c75b757a8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7455" r="9281"/>
          <a:stretch>
            <a:fillRect/>
          </a:stretch>
        </p:blipFill>
        <p:spPr bwMode="auto">
          <a:xfrm>
            <a:off x="5076056" y="3597314"/>
            <a:ext cx="1800200" cy="29007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 Ορθογώνιο"/>
          <p:cNvSpPr/>
          <p:nvPr/>
        </p:nvSpPr>
        <p:spPr>
          <a:xfrm>
            <a:off x="107504" y="5266734"/>
            <a:ext cx="4392488" cy="276999"/>
          </a:xfrm>
          <a:prstGeom prst="rect">
            <a:avLst/>
          </a:prstGeom>
        </p:spPr>
        <p:txBody>
          <a:bodyPr wrap="square">
            <a:spAutoFit/>
          </a:bodyPr>
          <a:lstStyle/>
          <a:p>
            <a:pPr algn="ctr"/>
            <a:r>
              <a:rPr lang="en-US" sz="1200" dirty="0" smtClean="0">
                <a:latin typeface="+mn-lt"/>
                <a:hlinkClick r:id="rId4"/>
              </a:rPr>
              <a:t>seniorfootcare.com.au</a:t>
            </a:r>
            <a:endParaRPr lang="el-GR" sz="1200" dirty="0">
              <a:latin typeface="+mn-lt"/>
            </a:endParaRPr>
          </a:p>
        </p:txBody>
      </p:sp>
      <p:pic>
        <p:nvPicPr>
          <p:cNvPr id="7170" name="Picture 2" descr="C:\Users\fkaram2\Desktop\Εικόνα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1298768"/>
            <a:ext cx="4885541" cy="391365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5256076" y="2967056"/>
            <a:ext cx="3600400" cy="577081"/>
          </a:xfrm>
          <a:prstGeom prst="rect">
            <a:avLst/>
          </a:prstGeom>
        </p:spPr>
        <p:txBody>
          <a:bodyPr wrap="square">
            <a:spAutoFit/>
          </a:bodyPr>
          <a:lstStyle/>
          <a:p>
            <a:pPr algn="ctr"/>
            <a:r>
              <a:rPr lang="en-US" sz="1050" dirty="0" smtClean="0">
                <a:solidFill>
                  <a:srgbClr val="DADADA">
                    <a:lumMod val="50000"/>
                  </a:srgbClr>
                </a:solidFill>
                <a:latin typeface="+mn-lt"/>
                <a:cs typeface="Calibri" panose="020F0502020204030204" pitchFamily="34" charset="0"/>
              </a:rPr>
              <a:t>“</a:t>
            </a:r>
            <a:r>
              <a:rPr lang="en-US" sz="1050" dirty="0">
                <a:latin typeface="+mn-lt"/>
                <a:hlinkClick r:id="rId6"/>
              </a:rPr>
              <a:t>Margate Wedding Reception - Aug 2012 - Christine </a:t>
            </a:r>
            <a:r>
              <a:rPr lang="en-US" sz="1050" dirty="0" err="1">
                <a:latin typeface="+mn-lt"/>
                <a:hlinkClick r:id="rId6"/>
              </a:rPr>
              <a:t>Bleakley</a:t>
            </a:r>
            <a:r>
              <a:rPr lang="en-US" sz="1050" dirty="0">
                <a:latin typeface="+mn-lt"/>
                <a:hlinkClick r:id="rId6"/>
              </a:rPr>
              <a:t> Lookalike Flashes her Petticoats</a:t>
            </a:r>
            <a:r>
              <a:rPr lang="en-US" sz="1050" dirty="0" smtClean="0">
                <a:solidFill>
                  <a:srgbClr val="DADADA">
                    <a:lumMod val="50000"/>
                  </a:srgbClr>
                </a:solidFill>
                <a:latin typeface="+mn-lt"/>
                <a:cs typeface="Calibri" panose="020F0502020204030204" pitchFamily="34" charset="0"/>
              </a:rPr>
              <a:t>”, </a:t>
            </a:r>
            <a:r>
              <a:rPr lang="el-GR" sz="1050" dirty="0" smtClean="0">
                <a:solidFill>
                  <a:srgbClr val="DADADA">
                    <a:lumMod val="50000"/>
                  </a:srgbClr>
                </a:solidFill>
                <a:latin typeface="+mn-lt"/>
                <a:cs typeface="Calibri" panose="020F0502020204030204" pitchFamily="34" charset="0"/>
              </a:rPr>
              <a:t>από</a:t>
            </a:r>
            <a:r>
              <a:rPr lang="en-US" sz="1050" dirty="0" smtClean="0">
                <a:solidFill>
                  <a:srgbClr val="DADADA">
                    <a:lumMod val="50000"/>
                  </a:srgbClr>
                </a:solidFill>
                <a:latin typeface="+mn-lt"/>
                <a:cs typeface="Calibri" panose="020F0502020204030204" pitchFamily="34" charset="0"/>
              </a:rPr>
              <a:t> </a:t>
            </a:r>
            <a:r>
              <a:rPr lang="en-US" sz="1050" dirty="0">
                <a:latin typeface="+mn-lt"/>
              </a:rPr>
              <a:t> </a:t>
            </a:r>
            <a:r>
              <a:rPr lang="en-US" sz="1050" dirty="0">
                <a:latin typeface="+mn-lt"/>
                <a:hlinkClick r:id="rId7" tooltip="Go to Gareth Williams's photostream"/>
              </a:rPr>
              <a:t>Gareth Williams</a:t>
            </a:r>
            <a:r>
              <a:rPr lang="en-US" sz="1050" dirty="0" smtClean="0">
                <a:latin typeface="+mn-lt"/>
              </a:rPr>
              <a:t> </a:t>
            </a:r>
            <a:r>
              <a:rPr lang="el-GR" sz="1050" dirty="0" smtClean="0">
                <a:solidFill>
                  <a:srgbClr val="DADADA">
                    <a:lumMod val="50000"/>
                  </a:srgbClr>
                </a:solidFill>
                <a:latin typeface="+mn-lt"/>
                <a:cs typeface="Calibri" panose="020F0502020204030204" pitchFamily="34" charset="0"/>
              </a:rPr>
              <a:t>διαθέσιμο με άδεια</a:t>
            </a:r>
            <a:r>
              <a:rPr lang="en-US" sz="1050" dirty="0" smtClean="0">
                <a:solidFill>
                  <a:srgbClr val="DADADA">
                    <a:lumMod val="50000"/>
                  </a:srgbClr>
                </a:solidFill>
                <a:latin typeface="+mn-lt"/>
                <a:cs typeface="Calibri" panose="020F0502020204030204" pitchFamily="34" charset="0"/>
              </a:rPr>
              <a:t> </a:t>
            </a:r>
            <a:r>
              <a:rPr lang="en-US" sz="1050" dirty="0">
                <a:latin typeface="+mn-lt"/>
                <a:hlinkClick r:id="rId8"/>
              </a:rPr>
              <a:t>CC BY-SA 2.0</a:t>
            </a:r>
            <a:endParaRPr lang="en-US" sz="1050" dirty="0">
              <a:latin typeface="+mn-lt"/>
            </a:endParaRPr>
          </a:p>
        </p:txBody>
      </p:sp>
      <p:sp>
        <p:nvSpPr>
          <p:cNvPr id="13" name="Rectangle 11"/>
          <p:cNvSpPr/>
          <p:nvPr/>
        </p:nvSpPr>
        <p:spPr>
          <a:xfrm>
            <a:off x="6911568" y="5921029"/>
            <a:ext cx="2124928" cy="577081"/>
          </a:xfrm>
          <a:prstGeom prst="rect">
            <a:avLst/>
          </a:prstGeom>
        </p:spPr>
        <p:txBody>
          <a:bodyPr wrap="square">
            <a:spAutoFit/>
          </a:bodyPr>
          <a:lstStyle/>
          <a:p>
            <a:pPr algn="ctr"/>
            <a:r>
              <a:rPr lang="en-US" sz="1050" dirty="0" smtClean="0">
                <a:solidFill>
                  <a:srgbClr val="DADADA">
                    <a:lumMod val="50000"/>
                  </a:srgbClr>
                </a:solidFill>
                <a:latin typeface="+mn-lt"/>
                <a:cs typeface="Calibri" panose="020F0502020204030204" pitchFamily="34" charset="0"/>
              </a:rPr>
              <a:t>“</a:t>
            </a:r>
            <a:r>
              <a:rPr lang="en-US" sz="1050" dirty="0">
                <a:latin typeface="+mn-lt"/>
                <a:hlinkClick r:id="rId9"/>
              </a:rPr>
              <a:t>What We Wore - Platform shoes</a:t>
            </a:r>
            <a:r>
              <a:rPr lang="en-US" sz="1050" dirty="0" smtClean="0">
                <a:solidFill>
                  <a:srgbClr val="DADADA">
                    <a:lumMod val="50000"/>
                  </a:srgbClr>
                </a:solidFill>
                <a:latin typeface="+mn-lt"/>
                <a:cs typeface="Calibri" panose="020F0502020204030204" pitchFamily="34" charset="0"/>
              </a:rPr>
              <a:t>”, </a:t>
            </a:r>
            <a:r>
              <a:rPr lang="el-GR" sz="1050" dirty="0" smtClean="0">
                <a:solidFill>
                  <a:srgbClr val="DADADA">
                    <a:lumMod val="50000"/>
                  </a:srgbClr>
                </a:solidFill>
                <a:latin typeface="+mn-lt"/>
                <a:cs typeface="Calibri" panose="020F0502020204030204" pitchFamily="34" charset="0"/>
              </a:rPr>
              <a:t>από</a:t>
            </a:r>
            <a:r>
              <a:rPr lang="en-US" sz="1050" dirty="0" smtClean="0">
                <a:solidFill>
                  <a:srgbClr val="DADADA">
                    <a:lumMod val="50000"/>
                  </a:srgbClr>
                </a:solidFill>
                <a:latin typeface="+mn-lt"/>
                <a:cs typeface="Calibri" panose="020F0502020204030204" pitchFamily="34" charset="0"/>
              </a:rPr>
              <a:t> </a:t>
            </a:r>
            <a:r>
              <a:rPr lang="en-US" sz="1050" dirty="0">
                <a:latin typeface="+mn-lt"/>
              </a:rPr>
              <a:t> </a:t>
            </a:r>
            <a:r>
              <a:rPr lang="en-US" sz="1050" dirty="0">
                <a:latin typeface="+mn-lt"/>
                <a:hlinkClick r:id="rId10" tooltip="Go to Paul Townsend's photostream"/>
              </a:rPr>
              <a:t>Paul </a:t>
            </a:r>
            <a:r>
              <a:rPr lang="en-US" sz="1050" dirty="0" smtClean="0">
                <a:latin typeface="+mn-lt"/>
                <a:hlinkClick r:id="rId10" tooltip="Go to Paul Townsend's photostream"/>
              </a:rPr>
              <a:t>Townsend</a:t>
            </a:r>
            <a:r>
              <a:rPr lang="en-US" sz="1050" dirty="0" smtClean="0">
                <a:latin typeface="+mn-lt"/>
              </a:rPr>
              <a:t> </a:t>
            </a:r>
            <a:r>
              <a:rPr lang="el-GR" sz="1050" dirty="0" smtClean="0">
                <a:solidFill>
                  <a:srgbClr val="DADADA">
                    <a:lumMod val="50000"/>
                  </a:srgbClr>
                </a:solidFill>
                <a:latin typeface="+mn-lt"/>
                <a:cs typeface="Calibri" panose="020F0502020204030204" pitchFamily="34" charset="0"/>
              </a:rPr>
              <a:t>διαθέσιμο με άδεια</a:t>
            </a:r>
            <a:r>
              <a:rPr lang="en-US" sz="1050" dirty="0" smtClean="0">
                <a:solidFill>
                  <a:srgbClr val="DADADA">
                    <a:lumMod val="50000"/>
                  </a:srgbClr>
                </a:solidFill>
                <a:latin typeface="+mn-lt"/>
                <a:cs typeface="Calibri" panose="020F0502020204030204" pitchFamily="34" charset="0"/>
              </a:rPr>
              <a:t> </a:t>
            </a:r>
            <a:r>
              <a:rPr lang="en-US" sz="1050" dirty="0">
                <a:latin typeface="+mn-lt"/>
                <a:hlinkClick r:id="rId11"/>
              </a:rPr>
              <a:t>CC BY-ND 2.0</a:t>
            </a:r>
            <a:endParaRPr lang="en-US" sz="105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Μύες </a:t>
            </a:r>
            <a:r>
              <a:rPr lang="el-GR" sz="3200" b="0" dirty="0" smtClean="0"/>
              <a:t>1/4 </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2" descr="This figure shows the muscles of the foot. The top panel shows the lateral view of the dorsal muscles. The bottom left panel shows the superficial muscles of the left sole, the center panel shows the intermediate muscles of the left sole, and the right panel shows the deep muscles of the left sole."/>
          <p:cNvPicPr>
            <a:picLocks noGrp="1" noChangeAspect="1" noChangeArrowheads="1"/>
          </p:cNvPicPr>
          <p:nvPr>
            <p:ph idx="1"/>
          </p:nvPr>
        </p:nvPicPr>
        <p:blipFill>
          <a:blip r:embed="rId2" cstate="print"/>
          <a:srcRect l="32311" t="1757" r="35428" b="66040"/>
          <a:stretch>
            <a:fillRect/>
          </a:stretch>
        </p:blipFill>
        <p:spPr bwMode="auto">
          <a:xfrm>
            <a:off x="611560" y="1700808"/>
            <a:ext cx="5112568" cy="3960440"/>
          </a:xfrm>
          <a:prstGeom prst="rect">
            <a:avLst/>
          </a:prstGeom>
          <a:noFill/>
          <a:ln w="9525">
            <a:noFill/>
            <a:miter lim="800000"/>
            <a:headEnd/>
            <a:tailEnd/>
          </a:ln>
        </p:spPr>
      </p:pic>
      <p:sp>
        <p:nvSpPr>
          <p:cNvPr id="7" name="2 - Θέση περιεχομένου"/>
          <p:cNvSpPr txBox="1">
            <a:spLocks/>
          </p:cNvSpPr>
          <p:nvPr/>
        </p:nvSpPr>
        <p:spPr>
          <a:xfrm>
            <a:off x="323528" y="3212976"/>
            <a:ext cx="395536" cy="2304256"/>
          </a:xfrm>
          <a:prstGeom prst="rect">
            <a:avLst/>
          </a:prstGeom>
          <a:solidFill>
            <a:schemeClr val="accent6">
              <a:lumMod val="20000"/>
              <a:lumOff val="80000"/>
            </a:schemeClr>
          </a:solidFill>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4.</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220072" y="2060848"/>
            <a:ext cx="504056" cy="2160240"/>
          </a:xfrm>
          <a:prstGeom prst="rect">
            <a:avLst/>
          </a:prstGeom>
          <a:solidFill>
            <a:schemeClr val="accent6">
              <a:lumMod val="20000"/>
              <a:lumOff val="8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5.</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6.</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7.</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8.</a:t>
            </a:r>
          </a:p>
        </p:txBody>
      </p:sp>
      <p:sp>
        <p:nvSpPr>
          <p:cNvPr id="9" name="2 - Θέση περιεχομένου"/>
          <p:cNvSpPr txBox="1">
            <a:spLocks/>
          </p:cNvSpPr>
          <p:nvPr/>
        </p:nvSpPr>
        <p:spPr>
          <a:xfrm>
            <a:off x="755576" y="980728"/>
            <a:ext cx="4464496"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Ραχιαίοι επιφανειακοί μύες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5724128" y="908720"/>
            <a:ext cx="3096344" cy="5112568"/>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noProof="0" dirty="0" smtClean="0">
                <a:ln>
                  <a:noFill/>
                </a:ln>
                <a:solidFill>
                  <a:schemeClr val="tx1"/>
                </a:solidFill>
                <a:effectLst/>
                <a:uLnTx/>
                <a:uFillTx/>
                <a:latin typeface="+mn-lt"/>
                <a:ea typeface="+mn-ea"/>
                <a:cs typeface="+mn-cs"/>
              </a:rPr>
              <a:t>1.Αχίλλειος  τένοντας</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2.Μακρός </a:t>
            </a:r>
            <a:r>
              <a:rPr lang="el-GR" sz="2400" baseline="0" dirty="0" err="1" smtClean="0">
                <a:latin typeface="+mn-lt"/>
              </a:rPr>
              <a:t>περονιαίος</a:t>
            </a:r>
            <a:endParaRPr lang="el-GR" sz="2400" baseline="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tabLst/>
              <a:defRPr/>
            </a:pPr>
            <a:r>
              <a:rPr lang="el-GR" sz="2400" dirty="0" smtClean="0">
                <a:latin typeface="+mn-lt"/>
              </a:rPr>
              <a:t>3.Βραχύς </a:t>
            </a:r>
            <a:r>
              <a:rPr lang="el-GR" sz="2400" dirty="0" err="1" smtClean="0">
                <a:latin typeface="+mn-lt"/>
              </a:rPr>
              <a:t>περονιαίος</a:t>
            </a:r>
            <a:endParaRPr lang="el-GR" sz="240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4.Τρίτος </a:t>
            </a:r>
            <a:r>
              <a:rPr lang="el-GR" sz="2400" baseline="0" dirty="0" err="1" smtClean="0">
                <a:latin typeface="+mn-lt"/>
              </a:rPr>
              <a:t>περονιαίος</a:t>
            </a:r>
            <a:endParaRPr lang="el-GR" sz="2400" baseline="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tabLst/>
              <a:defRPr/>
            </a:pPr>
            <a:r>
              <a:rPr lang="el-GR" sz="2400" dirty="0" smtClean="0">
                <a:latin typeface="+mn-lt"/>
              </a:rPr>
              <a:t>5.Πρόσθιος κνημιαίος</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6.Μακρός </a:t>
            </a:r>
            <a:r>
              <a:rPr lang="el-GR" sz="2400" baseline="0" dirty="0" err="1" smtClean="0">
                <a:latin typeface="+mn-lt"/>
              </a:rPr>
              <a:t>εκτείνων</a:t>
            </a:r>
            <a:r>
              <a:rPr lang="el-GR" sz="2400" baseline="0" dirty="0" smtClean="0">
                <a:latin typeface="+mn-lt"/>
              </a:rPr>
              <a:t> των</a:t>
            </a:r>
            <a:r>
              <a:rPr lang="el-GR" sz="2400" dirty="0" smtClean="0">
                <a:latin typeface="+mn-lt"/>
              </a:rPr>
              <a:t> </a:t>
            </a:r>
            <a:r>
              <a:rPr lang="el-GR" sz="2400" baseline="0" dirty="0" smtClean="0">
                <a:latin typeface="+mn-lt"/>
              </a:rPr>
              <a:t>δακτύλων</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dirty="0" smtClean="0">
                <a:latin typeface="+mn-lt"/>
              </a:rPr>
              <a:t>7.Μακρός </a:t>
            </a:r>
            <a:r>
              <a:rPr lang="el-GR" sz="2400" dirty="0" err="1" smtClean="0">
                <a:latin typeface="+mn-lt"/>
              </a:rPr>
              <a:t>εκτείνων</a:t>
            </a:r>
            <a:r>
              <a:rPr lang="el-GR" sz="2400" dirty="0" smtClean="0">
                <a:latin typeface="+mn-lt"/>
              </a:rPr>
              <a:t> του μεγάλου δακτύλου</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8.Βραχύς</a:t>
            </a:r>
            <a:r>
              <a:rPr lang="el-GR" sz="2400" dirty="0" smtClean="0">
                <a:latin typeface="+mn-lt"/>
              </a:rPr>
              <a:t> </a:t>
            </a:r>
            <a:r>
              <a:rPr lang="el-GR" sz="2400" dirty="0" err="1" smtClean="0">
                <a:latin typeface="+mn-lt"/>
              </a:rPr>
              <a:t>εκτείνων</a:t>
            </a:r>
            <a:r>
              <a:rPr lang="el-GR" sz="2400" dirty="0" smtClean="0">
                <a:latin typeface="+mn-lt"/>
              </a:rPr>
              <a:t> τους δακτύλους</a:t>
            </a:r>
            <a:endParaRPr lang="el-GR" sz="2400" baseline="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buAutoNum type="arabicPeriod"/>
              <a:tabLst/>
              <a:defRPr/>
            </a:pPr>
            <a:endParaRPr lang="el-GR" sz="2400" baseline="0" dirty="0" smtClean="0">
              <a:latin typeface="+mn-lt"/>
            </a:endParaRPr>
          </a:p>
          <a:p>
            <a:pPr marL="457200" marR="0" lvl="0" indent="-457200" algn="l" defTabSz="914400" rtl="0" eaLnBrk="1" fontAlgn="auto" latinLnBrk="0" hangingPunct="1">
              <a:lnSpc>
                <a:spcPct val="112000"/>
              </a:lnSpc>
              <a:spcBef>
                <a:spcPts val="1200"/>
              </a:spcBef>
              <a:spcAft>
                <a:spcPts val="0"/>
              </a:spcAft>
              <a:buClrTx/>
              <a:buSzTx/>
              <a:buAutoNum type="arabicPeriod"/>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Ορθογώνιο 2"/>
          <p:cNvSpPr/>
          <p:nvPr/>
        </p:nvSpPr>
        <p:spPr>
          <a:xfrm>
            <a:off x="344334" y="5980836"/>
            <a:ext cx="5076564"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n-US" sz="3200" b="0" dirty="0" smtClean="0"/>
              <a:t>5</a:t>
            </a:r>
            <a:r>
              <a:rPr lang="el-GR" sz="3200" b="0" dirty="0" smtClean="0"/>
              <a:t>/</a:t>
            </a:r>
            <a:r>
              <a:rPr lang="en-US" sz="3200" b="0" dirty="0" smtClean="0"/>
              <a:t>7</a:t>
            </a:r>
            <a:endParaRPr lang="el-GR" sz="3200" b="0" dirty="0"/>
          </a:p>
        </p:txBody>
      </p:sp>
      <p:sp>
        <p:nvSpPr>
          <p:cNvPr id="3" name="2 - Θέση περιεχομένου"/>
          <p:cNvSpPr>
            <a:spLocks noGrp="1"/>
          </p:cNvSpPr>
          <p:nvPr>
            <p:ph idx="1"/>
          </p:nvPr>
        </p:nvSpPr>
        <p:spPr>
          <a:xfrm>
            <a:off x="323528" y="908720"/>
            <a:ext cx="8101408" cy="1008112"/>
          </a:xfrm>
        </p:spPr>
        <p:txBody>
          <a:bodyPr>
            <a:noAutofit/>
          </a:bodyPr>
          <a:lstStyle/>
          <a:p>
            <a:r>
              <a:rPr lang="el-GR" altLang="el-GR" dirty="0" smtClean="0"/>
              <a:t>Στην </a:t>
            </a:r>
            <a:r>
              <a:rPr lang="el-GR" altLang="el-GR" dirty="0" err="1" smtClean="0"/>
              <a:t>υπαστραγαλική</a:t>
            </a:r>
            <a:r>
              <a:rPr lang="el-GR" altLang="el-GR" dirty="0" smtClean="0"/>
              <a:t> άρθρωση, κατά την βάδιση, η κίνηση στα οστά του ταρσού μοιάζει με κίνηση  κοχλία.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pic>
        <p:nvPicPr>
          <p:cNvPr id="5" name="Picture 4" descr="浅蓝：踝关节及足部生物力学基础知识"/>
          <p:cNvPicPr>
            <a:picLocks noChangeAspect="1" noChangeArrowheads="1"/>
          </p:cNvPicPr>
          <p:nvPr/>
        </p:nvPicPr>
        <p:blipFill>
          <a:blip r:embed="rId3"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r="47368"/>
          <a:stretch>
            <a:fillRect/>
          </a:stretch>
        </p:blipFill>
        <p:spPr bwMode="auto">
          <a:xfrm>
            <a:off x="4211960" y="1916832"/>
            <a:ext cx="2187101" cy="396044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 name="Picture 4" descr="浅蓝：踝关节及足部生物力学基础知识"/>
          <p:cNvPicPr>
            <a:picLocks noChangeAspect="1" noChangeArrowheads="1"/>
          </p:cNvPicPr>
          <p:nvPr/>
        </p:nvPicPr>
        <p:blipFill>
          <a:blip r:embed="rId3"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l="55828" t="27713" r="2621" b="5453"/>
          <a:stretch>
            <a:fillRect/>
          </a:stretch>
        </p:blipFill>
        <p:spPr bwMode="auto">
          <a:xfrm>
            <a:off x="6228184" y="1916832"/>
            <a:ext cx="2664296" cy="396044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7" name="2 - Θέση περιεχομένου"/>
          <p:cNvSpPr txBox="1">
            <a:spLocks/>
          </p:cNvSpPr>
          <p:nvPr/>
        </p:nvSpPr>
        <p:spPr>
          <a:xfrm>
            <a:off x="323528" y="1772816"/>
            <a:ext cx="3888432" cy="46805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Συμβαίνει ολίσθηση στις </a:t>
            </a:r>
            <a:r>
              <a:rPr kumimoji="0" lang="el-GR" altLang="el-GR" sz="2400" b="0" i="0" u="none" strike="noStrike" kern="1200" cap="none" spc="0" normalizeH="0" baseline="0" noProof="0" dirty="0" err="1" smtClean="0">
                <a:ln>
                  <a:noFill/>
                </a:ln>
                <a:solidFill>
                  <a:schemeClr val="tx1"/>
                </a:solidFill>
                <a:effectLst/>
                <a:uLnTx/>
                <a:uFillTx/>
                <a:latin typeface="+mn-lt"/>
                <a:ea typeface="+mn-ea"/>
                <a:cs typeface="+mn-cs"/>
              </a:rPr>
              <a:t>μεταταρσο</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altLang="el-GR" sz="2400" b="0" i="0" u="none" strike="noStrike" kern="1200" cap="none" spc="0" normalizeH="0" baseline="0" noProof="0" dirty="0" err="1" smtClean="0">
                <a:ln>
                  <a:noFill/>
                </a:ln>
                <a:solidFill>
                  <a:schemeClr val="tx1"/>
                </a:solidFill>
                <a:effectLst/>
                <a:uLnTx/>
                <a:uFillTx/>
                <a:latin typeface="+mn-lt"/>
                <a:ea typeface="+mn-ea"/>
                <a:cs typeface="+mn-cs"/>
              </a:rPr>
              <a:t>φαλαγγικές</a:t>
            </a: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 αρθρώσεις με συμπίεση στην υπερβολική έκταση. Είναι κίνηση ανάλογη της κίνησης του αστραγάλου.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altLang="el-GR" sz="2400" b="0" i="0" u="none" strike="noStrike" kern="1200" cap="none" spc="0" normalizeH="0" baseline="0" noProof="0" dirty="0" smtClean="0">
                <a:ln>
                  <a:noFill/>
                </a:ln>
                <a:solidFill>
                  <a:schemeClr val="tx1"/>
                </a:solidFill>
                <a:effectLst/>
                <a:uLnTx/>
                <a:uFillTx/>
                <a:latin typeface="+mn-lt"/>
                <a:ea typeface="+mn-ea"/>
                <a:cs typeface="+mn-cs"/>
              </a:rPr>
              <a:t>Η κίνηση στα μικρά δάχτυλα ελέγχεται από τους ενδογενείς και εξωγενείς μύες, όπως στο άνω άκρο.</a:t>
            </a:r>
          </a:p>
        </p:txBody>
      </p:sp>
      <p:sp>
        <p:nvSpPr>
          <p:cNvPr id="8" name="Ορθογώνιο 6"/>
          <p:cNvSpPr/>
          <p:nvPr/>
        </p:nvSpPr>
        <p:spPr>
          <a:xfrm>
            <a:off x="4355976" y="6093296"/>
            <a:ext cx="3635896" cy="276999"/>
          </a:xfrm>
          <a:prstGeom prst="rect">
            <a:avLst/>
          </a:prstGeom>
        </p:spPr>
        <p:txBody>
          <a:bodyPr wrap="square">
            <a:spAutoFit/>
          </a:bodyPr>
          <a:lstStyle/>
          <a:p>
            <a:pPr algn="ctr"/>
            <a:r>
              <a:rPr lang="en-US" sz="1200" dirty="0" smtClean="0">
                <a:latin typeface="+mn-lt"/>
                <a:hlinkClick r:id="rId7"/>
              </a:rPr>
              <a:t>blog.sina.com.cn</a:t>
            </a:r>
            <a:endParaRPr lang="el-GR" sz="1200" dirty="0">
              <a:latin typeface="+mn-lt"/>
            </a:endParaRPr>
          </a:p>
        </p:txBody>
      </p:sp>
    </p:spTree>
    <p:extLst>
      <p:ext uri="{BB962C8B-B14F-4D97-AF65-F5344CB8AC3E}">
        <p14:creationId xmlns:p14="http://schemas.microsoft.com/office/powerpoint/2010/main" xmlns="" val="30273032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n-US" sz="3200" b="0" dirty="0" smtClean="0"/>
              <a:t>6</a:t>
            </a:r>
            <a:r>
              <a:rPr lang="el-GR" sz="3200" b="0" dirty="0" smtClean="0"/>
              <a:t>/</a:t>
            </a:r>
            <a:r>
              <a:rPr lang="en-US" sz="3200" b="0" dirty="0" smtClean="0"/>
              <a:t>7</a:t>
            </a:r>
            <a:endParaRPr lang="el-GR" sz="3200" b="0" dirty="0"/>
          </a:p>
        </p:txBody>
      </p:sp>
      <p:sp>
        <p:nvSpPr>
          <p:cNvPr id="3" name="2 - Θέση περιεχομένου"/>
          <p:cNvSpPr>
            <a:spLocks noGrp="1"/>
          </p:cNvSpPr>
          <p:nvPr>
            <p:ph idx="1"/>
          </p:nvPr>
        </p:nvSpPr>
        <p:spPr/>
        <p:txBody>
          <a:bodyPr/>
          <a:lstStyle/>
          <a:p>
            <a:r>
              <a:rPr lang="el-GR" altLang="el-GR" dirty="0" smtClean="0"/>
              <a:t>Τα φορτία γενικώς μεταδίδονται από  τον αστράγαλο :</a:t>
            </a:r>
          </a:p>
          <a:p>
            <a:pPr lvl="1"/>
            <a:r>
              <a:rPr lang="el-GR" altLang="el-GR" dirty="0" smtClean="0"/>
              <a:t>πίσω στην πτέρνα και </a:t>
            </a:r>
          </a:p>
          <a:p>
            <a:pPr lvl="1"/>
            <a:r>
              <a:rPr lang="el-GR" altLang="el-GR" dirty="0" smtClean="0"/>
              <a:t>εμπρός στο σκαφοειδές και κυβοειδές μέχρι το δεύτερο μετατάρσιο. </a:t>
            </a:r>
          </a:p>
          <a:p>
            <a:r>
              <a:rPr lang="el-GR" altLang="el-GR" dirty="0" smtClean="0"/>
              <a:t>Μόνο ελάχιστο φορτίο μεταφέρεται πλευρικά.</a:t>
            </a:r>
          </a:p>
          <a:p>
            <a:r>
              <a:rPr lang="el-GR" altLang="el-GR" dirty="0" smtClean="0"/>
              <a:t>Τα μαλακά μόρια είναι ικανά:</a:t>
            </a:r>
          </a:p>
          <a:p>
            <a:pPr lvl="1"/>
            <a:r>
              <a:rPr lang="el-GR" altLang="el-GR" dirty="0" smtClean="0"/>
              <a:t>να απορροφούν τον κραδασμό κατά την βάδιση  και </a:t>
            </a:r>
          </a:p>
          <a:p>
            <a:pPr lvl="1"/>
            <a:r>
              <a:rPr lang="el-GR" altLang="el-GR" dirty="0" smtClean="0"/>
              <a:t>να προστατεύουν τις οστικές προεξοχές από την πίεση στην φάση προώθησης και κατά την στάση</a:t>
            </a:r>
            <a:r>
              <a:rPr lang="en-US" altLang="el-GR" dirty="0" smtClean="0"/>
              <a:t>.</a:t>
            </a:r>
            <a:endParaRPr lang="el-GR" alt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spTree>
    <p:extLst>
      <p:ext uri="{BB962C8B-B14F-4D97-AF65-F5344CB8AC3E}">
        <p14:creationId xmlns:p14="http://schemas.microsoft.com/office/powerpoint/2010/main" xmlns="" val="40460153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8098"/>
          </a:xfrm>
        </p:spPr>
        <p:txBody>
          <a:bodyPr>
            <a:normAutofit/>
          </a:bodyPr>
          <a:lstStyle/>
          <a:p>
            <a:pPr eaLnBrk="1" hangingPunct="1"/>
            <a:r>
              <a:rPr lang="el-GR" altLang="el-GR" sz="3600" dirty="0" smtClean="0"/>
              <a:t>Βάδιση </a:t>
            </a:r>
            <a:r>
              <a:rPr lang="en-US" altLang="el-GR" sz="3600" smtClean="0"/>
              <a:t> </a:t>
            </a:r>
            <a:r>
              <a:rPr lang="en-US" altLang="el-GR" sz="3200" b="0" smtClean="0"/>
              <a:t>7</a:t>
            </a:r>
            <a:r>
              <a:rPr lang="el-GR" altLang="el-GR" sz="3200" b="0" dirty="0" smtClean="0"/>
              <a:t>/</a:t>
            </a:r>
            <a:r>
              <a:rPr lang="en-US" altLang="el-GR" sz="3200" b="0" dirty="0" smtClean="0"/>
              <a:t>7</a:t>
            </a:r>
            <a:endParaRPr lang="el-GR" altLang="el-GR" sz="3200" b="0" dirty="0" smtClean="0"/>
          </a:p>
        </p:txBody>
      </p:sp>
      <p:sp>
        <p:nvSpPr>
          <p:cNvPr id="13315" name="Rectangle 3"/>
          <p:cNvSpPr>
            <a:spLocks noGrp="1" noChangeArrowheads="1"/>
          </p:cNvSpPr>
          <p:nvPr>
            <p:ph type="body" idx="1"/>
          </p:nvPr>
        </p:nvSpPr>
        <p:spPr>
          <a:xfrm>
            <a:off x="467544" y="1052736"/>
            <a:ext cx="8229600" cy="5360988"/>
          </a:xfrm>
        </p:spPr>
        <p:txBody>
          <a:bodyPr>
            <a:normAutofit/>
          </a:bodyPr>
          <a:lstStyle/>
          <a:p>
            <a:pPr eaLnBrk="1" hangingPunct="1"/>
            <a:r>
              <a:rPr lang="el-GR" altLang="el-GR" sz="2400" dirty="0" smtClean="0"/>
              <a:t>Η κύρια συμπιεστική δύναμη που αναπτύσσεται στον αστράγαλο κατά την φυσιολογική βάδιση προέρχεται από τον γαστροκνήμιο και τον </a:t>
            </a:r>
            <a:r>
              <a:rPr lang="el-GR" altLang="el-GR" sz="2400" dirty="0" err="1" smtClean="0"/>
              <a:t>υποκνημίδιο</a:t>
            </a:r>
            <a:r>
              <a:rPr lang="el-GR" altLang="el-GR" sz="2400" dirty="0" smtClean="0"/>
              <a:t> μυ, μέσω του αχίλλειου τένοντα.</a:t>
            </a:r>
          </a:p>
          <a:p>
            <a:r>
              <a:rPr lang="el-GR" altLang="el-GR" dirty="0" smtClean="0"/>
              <a:t>Στο δεύτερο ήμισυ της  περιόδου στήριξης, όταν  αρχίζει η περίοδος προώθησης,  </a:t>
            </a:r>
            <a:r>
              <a:rPr lang="el-GR" altLang="el-GR" sz="2400" dirty="0" smtClean="0"/>
              <a:t>η δύναμη </a:t>
            </a:r>
            <a:r>
              <a:rPr lang="el-GR" altLang="el-GR" dirty="0" smtClean="0"/>
              <a:t> που αναπτύσσεται</a:t>
            </a:r>
            <a:r>
              <a:rPr lang="el-GR" altLang="el-GR" sz="2400" dirty="0" smtClean="0"/>
              <a:t> είναι  ίση μόλις   με το 0,8 του βάρους του σώματος</a:t>
            </a:r>
            <a:r>
              <a:rPr lang="en-US" altLang="el-GR" dirty="0"/>
              <a:t>.</a:t>
            </a:r>
            <a:endParaRPr lang="el-GR" altLang="el-GR" sz="2400" dirty="0" smtClean="0"/>
          </a:p>
          <a:p>
            <a:pPr eaLnBrk="1" hangingPunct="1"/>
            <a:r>
              <a:rPr lang="el-GR" altLang="el-GR" sz="2400" dirty="0" smtClean="0"/>
              <a:t>Η δύναμη που αναπτύσσεται από τους μύες της πρόσθιας επιφάνειας της κνήμης είναι μικρή, μόλις το  0,2  του βάρους του σώματος.</a:t>
            </a:r>
            <a:r>
              <a:rPr lang="el-GR" altLang="el-GR" sz="2800"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xmlns="" val="5504147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Αχίλλειος Τένοντας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grpSp>
        <p:nvGrpSpPr>
          <p:cNvPr id="9" name="Ομάδα 8"/>
          <p:cNvGrpSpPr/>
          <p:nvPr/>
        </p:nvGrpSpPr>
        <p:grpSpPr>
          <a:xfrm>
            <a:off x="2843808" y="1206008"/>
            <a:ext cx="3852936" cy="5011231"/>
            <a:chOff x="2843808" y="851376"/>
            <a:chExt cx="3852936" cy="5011231"/>
          </a:xfrm>
        </p:grpSpPr>
        <p:pic>
          <p:nvPicPr>
            <p:cNvPr id="8194" name="Picture 2" descr="Achilles Tend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851376"/>
              <a:ext cx="3636912" cy="501123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 Έλλειψη"/>
            <p:cNvSpPr/>
            <p:nvPr/>
          </p:nvSpPr>
          <p:spPr>
            <a:xfrm>
              <a:off x="2843808" y="1412776"/>
              <a:ext cx="1728192" cy="936104"/>
            </a:xfrm>
            <a:prstGeom prst="ellipse">
              <a:avLst/>
            </a:prstGeom>
            <a:ln>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b="1" dirty="0" smtClean="0">
                  <a:solidFill>
                    <a:prstClr val="black"/>
                  </a:solidFill>
                </a:rPr>
                <a:t>Αχίλλειος τένοντας</a:t>
              </a:r>
            </a:p>
          </p:txBody>
        </p:sp>
        <p:sp>
          <p:nvSpPr>
            <p:cNvPr id="10" name="9 - Έλλειψη"/>
            <p:cNvSpPr/>
            <p:nvPr/>
          </p:nvSpPr>
          <p:spPr>
            <a:xfrm>
              <a:off x="2843808" y="2780928"/>
              <a:ext cx="1296144" cy="720080"/>
            </a:xfrm>
            <a:prstGeom prst="ellipse">
              <a:avLst/>
            </a:prstGeom>
            <a:ln>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b="1" dirty="0" smtClean="0">
                  <a:solidFill>
                    <a:prstClr val="black"/>
                  </a:solidFill>
                </a:rPr>
                <a:t>Πτέρνα </a:t>
              </a:r>
            </a:p>
          </p:txBody>
        </p:sp>
      </p:grpSp>
      <p:sp>
        <p:nvSpPr>
          <p:cNvPr id="13" name="Ορθογώνιο 12"/>
          <p:cNvSpPr/>
          <p:nvPr/>
        </p:nvSpPr>
        <p:spPr>
          <a:xfrm>
            <a:off x="2592288" y="6176337"/>
            <a:ext cx="4572000" cy="276999"/>
          </a:xfrm>
          <a:prstGeom prst="rect">
            <a:avLst/>
          </a:prstGeom>
        </p:spPr>
        <p:txBody>
          <a:bodyPr>
            <a:spAutoFit/>
          </a:bodyPr>
          <a:lstStyle/>
          <a:p>
            <a:pPr algn="ctr"/>
            <a:r>
              <a:rPr lang="en-US" sz="1200" dirty="0" smtClean="0">
                <a:latin typeface="+mn-lt"/>
                <a:hlinkClick r:id="rId3"/>
              </a:rPr>
              <a:t>orthopaedic.com.sg</a:t>
            </a:r>
            <a:endParaRPr lang="el-GR" sz="1200" dirty="0">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39964207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a:t>7</a:t>
            </a:r>
            <a:r>
              <a:rPr lang="en-US" sz="2000" smtClean="0"/>
              <a:t>:</a:t>
            </a:r>
            <a:r>
              <a:rPr lang="el-GR" sz="2000" dirty="0" smtClean="0"/>
              <a:t> </a:t>
            </a:r>
            <a:r>
              <a:rPr lang="el-GR" sz="2000" dirty="0"/>
              <a:t>Αρθρώσεις κάτω άκρων </a:t>
            </a:r>
            <a:r>
              <a:rPr lang="el-GR" sz="2000" dirty="0" smtClean="0"/>
              <a:t>(β’ </a:t>
            </a:r>
            <a:r>
              <a:rPr lang="el-GR" sz="2000" dirty="0"/>
              <a:t>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8739154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3706904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18469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3394561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Μύες </a:t>
            </a:r>
            <a:r>
              <a:rPr lang="el-GR" dirty="0" smtClean="0"/>
              <a:t> </a:t>
            </a:r>
            <a:r>
              <a:rPr lang="en-US" sz="3200" b="0" dirty="0" smtClean="0"/>
              <a:t>2</a:t>
            </a:r>
            <a:r>
              <a:rPr lang="el-GR" sz="3200" b="0" dirty="0" smtClean="0"/>
              <a:t>/4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Picture 2" descr="This figure shows the muscles of the foot. The top panel shows the lateral view of the dorsal muscles. The bottom left panel shows the superficial muscles of the left sole, the center panel shows the intermediate muscles of the left sole, and the right panel shows the deep muscles of the left sole."/>
          <p:cNvPicPr>
            <a:picLocks noGrp="1" noChangeAspect="1" noChangeArrowheads="1"/>
          </p:cNvPicPr>
          <p:nvPr>
            <p:ph idx="1"/>
          </p:nvPr>
        </p:nvPicPr>
        <p:blipFill>
          <a:blip r:embed="rId2" cstate="print"/>
          <a:srcRect l="9995" t="48898" r="76392" b="10024"/>
          <a:stretch>
            <a:fillRect/>
          </a:stretch>
        </p:blipFill>
        <p:spPr bwMode="auto">
          <a:xfrm>
            <a:off x="971600" y="1124744"/>
            <a:ext cx="2376264" cy="5478147"/>
          </a:xfrm>
          <a:prstGeom prst="rect">
            <a:avLst/>
          </a:prstGeom>
          <a:noFill/>
          <a:ln w="9525">
            <a:noFill/>
            <a:miter lim="800000"/>
            <a:headEnd/>
            <a:tailEnd/>
          </a:ln>
        </p:spPr>
      </p:pic>
      <p:sp>
        <p:nvSpPr>
          <p:cNvPr id="8" name="2 - Θέση περιεχομένου"/>
          <p:cNvSpPr txBox="1">
            <a:spLocks/>
          </p:cNvSpPr>
          <p:nvPr/>
        </p:nvSpPr>
        <p:spPr>
          <a:xfrm>
            <a:off x="3707904" y="1340768"/>
            <a:ext cx="5040560"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noProof="0" dirty="0" smtClean="0">
                <a:latin typeface="+mn-lt"/>
              </a:rPr>
              <a:t> </a:t>
            </a:r>
            <a:r>
              <a:rPr lang="el-GR" sz="2400" dirty="0" smtClean="0">
                <a:latin typeface="+mn-lt"/>
              </a:rPr>
              <a:t>Ε</a:t>
            </a:r>
            <a:r>
              <a:rPr lang="el-GR" sz="2400" noProof="0" dirty="0" err="1" smtClean="0">
                <a:latin typeface="+mn-lt"/>
              </a:rPr>
              <a:t>πιφανειακοί</a:t>
            </a:r>
            <a:r>
              <a:rPr lang="el-GR" sz="2400" noProof="0" dirty="0" smtClean="0">
                <a:latin typeface="+mn-lt"/>
              </a:rPr>
              <a:t> </a:t>
            </a:r>
            <a:r>
              <a:rPr lang="el-GR" sz="2400" dirty="0" smtClean="0">
                <a:latin typeface="+mn-lt"/>
              </a:rPr>
              <a:t>μύες του πέλματος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3923928" y="2492896"/>
            <a:ext cx="4752528" cy="2376264"/>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12000"/>
              </a:lnSpc>
              <a:spcBef>
                <a:spcPts val="1200"/>
              </a:spcBef>
              <a:spcAft>
                <a:spcPts val="0"/>
              </a:spcAft>
              <a:buClrTx/>
              <a:buSzTx/>
              <a:tabLst/>
              <a:defRPr/>
            </a:pPr>
            <a:r>
              <a:rPr lang="el-GR" sz="2400" dirty="0" smtClean="0">
                <a:latin typeface="+mn-lt"/>
              </a:rPr>
              <a:t>1.Πελματιαία απονεύρωση</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2. </a:t>
            </a:r>
            <a:r>
              <a:rPr lang="el-GR" sz="2400" dirty="0" err="1" smtClean="0">
                <a:latin typeface="+mn-lt"/>
              </a:rPr>
              <a:t>Α</a:t>
            </a:r>
            <a:r>
              <a:rPr lang="el-GR" sz="2400" baseline="0" dirty="0" err="1" smtClean="0">
                <a:latin typeface="+mn-lt"/>
              </a:rPr>
              <a:t>παγωγός</a:t>
            </a:r>
            <a:r>
              <a:rPr lang="el-GR" sz="2400" baseline="0" dirty="0" smtClean="0">
                <a:latin typeface="+mn-lt"/>
              </a:rPr>
              <a:t> του μεγ</a:t>
            </a:r>
            <a:r>
              <a:rPr lang="el-GR" sz="2400" dirty="0" smtClean="0">
                <a:latin typeface="+mn-lt"/>
              </a:rPr>
              <a:t>άλου</a:t>
            </a:r>
            <a:r>
              <a:rPr lang="en-US" sz="2400" dirty="0" smtClean="0">
                <a:latin typeface="+mn-lt"/>
              </a:rPr>
              <a:t> </a:t>
            </a:r>
            <a:r>
              <a:rPr lang="el-GR" sz="2400" baseline="0" dirty="0" smtClean="0">
                <a:latin typeface="+mn-lt"/>
              </a:rPr>
              <a:t>δακτύλου</a:t>
            </a:r>
          </a:p>
          <a:p>
            <a:pPr marL="457200" marR="0" lvl="0" indent="-4572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noProof="0" dirty="0" smtClean="0">
                <a:ln>
                  <a:noFill/>
                </a:ln>
                <a:solidFill>
                  <a:schemeClr val="tx1"/>
                </a:solidFill>
                <a:effectLst/>
                <a:uLnTx/>
                <a:uFillTx/>
                <a:latin typeface="+mn-lt"/>
                <a:ea typeface="+mn-ea"/>
                <a:cs typeface="+mn-cs"/>
              </a:rPr>
              <a:t>3.Βραχύς καμπτήρας των δακτύλων</a:t>
            </a:r>
          </a:p>
          <a:p>
            <a:pPr marL="457200" marR="0" lvl="0" indent="-457200" algn="l" defTabSz="914400" rtl="0" eaLnBrk="1" fontAlgn="auto" latinLnBrk="0" hangingPunct="1">
              <a:lnSpc>
                <a:spcPct val="112000"/>
              </a:lnSpc>
              <a:spcBef>
                <a:spcPts val="1200"/>
              </a:spcBef>
              <a:spcAft>
                <a:spcPts val="0"/>
              </a:spcAft>
              <a:buClrTx/>
              <a:buSzTx/>
              <a:tabLst/>
              <a:defRPr/>
            </a:pPr>
            <a:r>
              <a:rPr lang="el-GR" sz="2400" baseline="0" dirty="0" smtClean="0">
                <a:latin typeface="+mn-lt"/>
              </a:rPr>
              <a:t>4.Απαγωγός του μικρού δακτύλου</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6" name="15 - Ομάδα"/>
          <p:cNvGrpSpPr/>
          <p:nvPr/>
        </p:nvGrpSpPr>
        <p:grpSpPr>
          <a:xfrm>
            <a:off x="467544" y="1700808"/>
            <a:ext cx="3096344" cy="2880320"/>
            <a:chOff x="467544" y="1700808"/>
            <a:chExt cx="3096344" cy="2880320"/>
          </a:xfrm>
        </p:grpSpPr>
        <p:sp>
          <p:nvSpPr>
            <p:cNvPr id="10" name="2 - Θέση περιεχομένου"/>
            <p:cNvSpPr txBox="1">
              <a:spLocks/>
            </p:cNvSpPr>
            <p:nvPr/>
          </p:nvSpPr>
          <p:spPr>
            <a:xfrm>
              <a:off x="3059832" y="1772816"/>
              <a:ext cx="504056" cy="720080"/>
            </a:xfrm>
            <a:prstGeom prst="rect">
              <a:avLst/>
            </a:prstGeom>
            <a:solidFill>
              <a:schemeClr val="accent6">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000" dirty="0" smtClean="0">
                  <a:latin typeface="+mn-lt"/>
                </a:rPr>
                <a:t> 4.</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2 - Θέση περιεχομένου"/>
            <p:cNvSpPr txBox="1">
              <a:spLocks/>
            </p:cNvSpPr>
            <p:nvPr/>
          </p:nvSpPr>
          <p:spPr>
            <a:xfrm>
              <a:off x="683568" y="1700808"/>
              <a:ext cx="432048" cy="504056"/>
            </a:xfrm>
            <a:prstGeom prst="rect">
              <a:avLst/>
            </a:prstGeom>
            <a:solidFill>
              <a:schemeClr val="accent6">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467544" y="4077072"/>
              <a:ext cx="576064" cy="504056"/>
            </a:xfrm>
            <a:prstGeom prst="rect">
              <a:avLst/>
            </a:prstGeom>
            <a:solidFill>
              <a:schemeClr val="accent6">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400" dirty="0" smtClean="0">
                  <a:latin typeface="+mn-lt"/>
                </a:rPr>
                <a:t>3.</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467544" y="2780928"/>
              <a:ext cx="504056" cy="504056"/>
            </a:xfrm>
            <a:prstGeom prst="rect">
              <a:avLst/>
            </a:prstGeom>
            <a:solidFill>
              <a:schemeClr val="accent6">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lang="el-GR" sz="2400" dirty="0" smtClean="0">
                  <a:latin typeface="+mn-lt"/>
                </a:rPr>
                <a:t>2</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15" name="Ορθογώνιο 14"/>
          <p:cNvSpPr/>
          <p:nvPr/>
        </p:nvSpPr>
        <p:spPr>
          <a:xfrm>
            <a:off x="107504" y="6392830"/>
            <a:ext cx="5076564" cy="461665"/>
          </a:xfrm>
          <a:prstGeom prst="rect">
            <a:avLst/>
          </a:prstGeom>
        </p:spPr>
        <p:txBody>
          <a:bodyPr wrap="square">
            <a:spAutoFit/>
          </a:bodyPr>
          <a:lstStyle/>
          <a:p>
            <a:r>
              <a:rPr lang="en-US" sz="1200" dirty="0">
                <a:latin typeface="+mn-lt"/>
              </a:rPr>
              <a:t>© 27 Μαΐ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387566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11665</TotalTime>
  <Words>5142</Words>
  <Application>Microsoft Office PowerPoint</Application>
  <PresentationFormat>Προβολή στην οθόνη (4:3)</PresentationFormat>
  <Paragraphs>793</Paragraphs>
  <Slides>90</Slides>
  <Notes>26</Notes>
  <HiddenSlides>0</HiddenSlides>
  <MMClips>0</MMClips>
  <ScaleCrop>false</ScaleCrop>
  <HeadingPairs>
    <vt:vector size="4" baseType="variant">
      <vt:variant>
        <vt:lpstr>Θέμα</vt:lpstr>
      </vt:variant>
      <vt:variant>
        <vt:i4>5</vt:i4>
      </vt:variant>
      <vt:variant>
        <vt:lpstr>Τίτλοι διαφανειών</vt:lpstr>
      </vt:variant>
      <vt:variant>
        <vt:i4>90</vt:i4>
      </vt:variant>
    </vt:vector>
  </HeadingPairs>
  <TitlesOfParts>
    <vt:vector size="95" baseType="lpstr">
      <vt:lpstr>TEMPLATE</vt:lpstr>
      <vt:lpstr>Προσαρμοσμένη σχεδίαση</vt:lpstr>
      <vt:lpstr>1_exo-opistho_simeiomata</vt:lpstr>
      <vt:lpstr>OC_template_updated</vt:lpstr>
      <vt:lpstr>1_TEMPLATE</vt:lpstr>
      <vt:lpstr>Βιολογική Μηχανική   Εργονομία (Θ)</vt:lpstr>
      <vt:lpstr>IΙΙ.   Άκρο Πόδι</vt:lpstr>
      <vt:lpstr>Γόνατο, Κνήμη, Άκρο Πόδι</vt:lpstr>
      <vt:lpstr>Άκρο Πόδι 1/2</vt:lpstr>
      <vt:lpstr>Οστά Πέλματος</vt:lpstr>
      <vt:lpstr>Άκρο Πόδι δυνάμεις</vt:lpstr>
      <vt:lpstr>Άκρο Πόδι  2/2</vt:lpstr>
      <vt:lpstr>Μύες 1/4 </vt:lpstr>
      <vt:lpstr>Μύες  2/4 </vt:lpstr>
      <vt:lpstr>Μύες   3/4 </vt:lpstr>
      <vt:lpstr>Μύες 4/4 </vt:lpstr>
      <vt:lpstr>Μύες - Τένοντες 1/2</vt:lpstr>
      <vt:lpstr>Μύες - Τένοντες 2/2</vt:lpstr>
      <vt:lpstr>Σύνδεσμοι</vt:lpstr>
      <vt:lpstr>Οπίσθια Ενότητα του Ποδιού</vt:lpstr>
      <vt:lpstr>Σύνδεσμοι Οπίσθιας Ενότητας   2/2</vt:lpstr>
      <vt:lpstr>Σύνδεσμοι Οπίσθιας Ενότητας  1/2</vt:lpstr>
      <vt:lpstr> Ποδοκνημική Άρθρωση 1/3 </vt:lpstr>
      <vt:lpstr>Ποδοκνημική Άρθρωση 2/3</vt:lpstr>
      <vt:lpstr>Σταθερότητα</vt:lpstr>
      <vt:lpstr>Κινητικότητα</vt:lpstr>
      <vt:lpstr> Ποδοκνημική Άρθρωση 3/3 </vt:lpstr>
      <vt:lpstr>Άξονας Κίνησης</vt:lpstr>
      <vt:lpstr>Πελματιαία κάμψη</vt:lpstr>
      <vt:lpstr>Αστράγαλος</vt:lpstr>
      <vt:lpstr>Κνημοπερονιαία  Άρθρωση</vt:lpstr>
      <vt:lpstr>Ραχιαία - Πελματιαία  Κάμψη</vt:lpstr>
      <vt:lpstr>Ποδοκνημική Άρθρωση σχήμα </vt:lpstr>
      <vt:lpstr>Φυσιολογική Κίνηση</vt:lpstr>
      <vt:lpstr>Παθολογική Κίνηση</vt:lpstr>
      <vt:lpstr>Σφυρά  μετατόπιση</vt:lpstr>
      <vt:lpstr>Φόρτιση</vt:lpstr>
      <vt:lpstr>Υπαστραγαλική Άρθρωση 1/4</vt:lpstr>
      <vt:lpstr>Υπαστραγαλική Άρθρωση 2/4</vt:lpstr>
      <vt:lpstr>Υπαστραγαλική Άρθρωση 3/4</vt:lpstr>
      <vt:lpstr>Κάτω άκρο</vt:lpstr>
      <vt:lpstr>Υπαστραγαλική Άρθρωση 4/4</vt:lpstr>
      <vt:lpstr>Υπαστραγαλική Άρθρωση Σχήμα</vt:lpstr>
      <vt:lpstr>Εγκάρσια Άρθρωση του Ταρσού 1/3</vt:lpstr>
      <vt:lpstr>Εγκάρσια Άρθρωση του Ταρσού 2/3</vt:lpstr>
      <vt:lpstr>Εγκάρσια Άρθρωση του Ταρσού 3/3</vt:lpstr>
      <vt:lpstr>Επιμήκης - Πλάγιος  Άξονας</vt:lpstr>
      <vt:lpstr>Στροφή</vt:lpstr>
      <vt:lpstr>Κάμψη - Έκταση</vt:lpstr>
      <vt:lpstr>Προσθιοπίσθιο Επίπεδο </vt:lpstr>
      <vt:lpstr>Εγκάρσιο Επίπεδο</vt:lpstr>
      <vt:lpstr>Άξονες κίνησης ανακεφαλαίωση </vt:lpstr>
      <vt:lpstr>Μέση Ταρσιαία Άρθρωση 1/2</vt:lpstr>
      <vt:lpstr>Μέση Ταρσιαία Άρθρωση 2/2</vt:lpstr>
      <vt:lpstr>Υπαστραγαλική άρθρωση ΑΚΑ</vt:lpstr>
      <vt:lpstr>Υπαστραγαλική Άρθρωση ΚΚΑ</vt:lpstr>
      <vt:lpstr>Υπτιασμός</vt:lpstr>
      <vt:lpstr>Πρηνισμός - Υπτιασμός</vt:lpstr>
      <vt:lpstr>Πρηνισμός</vt:lpstr>
      <vt:lpstr>Υπαστραγαλική  Άρθρωση  Διάγραμμα</vt:lpstr>
      <vt:lpstr>Υπαστραγαλική Άρθρωση  Πτέρνα</vt:lpstr>
      <vt:lpstr>Μέσο Τμήμα Ποδιού 1/2</vt:lpstr>
      <vt:lpstr>Μέσο Τμήμα Ποδιού 2/2</vt:lpstr>
      <vt:lpstr>Ταρσομετατάρσιες Αρθρώσεις 1/3 </vt:lpstr>
      <vt:lpstr>Ταρσομετατάρσιες αρθρώσεις 2/3</vt:lpstr>
      <vt:lpstr>Ταρσομετατάρσιες αρθρώσεις 3/3</vt:lpstr>
      <vt:lpstr>Άξονας Κίνησης</vt:lpstr>
      <vt:lpstr>Μεταταρσοφαλλαγγικές Αρθρώσεις</vt:lpstr>
      <vt:lpstr>Ποδική Καμάρα 1/2</vt:lpstr>
      <vt:lpstr>Ποδική Καμάρα 2/2</vt:lpstr>
      <vt:lpstr>Εγκάρσια ποδική καμάρα</vt:lpstr>
      <vt:lpstr>Προσθιοπίσθια ποδική καμάρα 1/2</vt:lpstr>
      <vt:lpstr>Πέλμα Αγγεία- Νεύρα </vt:lpstr>
      <vt:lpstr>Προσθιοπίσθια ποδική καμάρα 2/2</vt:lpstr>
      <vt:lpstr>Πελματιαίος Πτερνοσκαφοειδής σύνδεσμος</vt:lpstr>
      <vt:lpstr>Όρθια στάση 1/3</vt:lpstr>
      <vt:lpstr>Όρθια Στάση 2/3</vt:lpstr>
      <vt:lpstr>Όρθια Στάση 3/3</vt:lpstr>
      <vt:lpstr>Κνήμη</vt:lpstr>
      <vt:lpstr>Βάδιση   1/7</vt:lpstr>
      <vt:lpstr>Βάδιση 2/7</vt:lpstr>
      <vt:lpstr>Βάδιση 3/7</vt:lpstr>
      <vt:lpstr>Βάδιση 4/7</vt:lpstr>
      <vt:lpstr>Υποδήματα </vt:lpstr>
      <vt:lpstr>Βάδιση 5/7</vt:lpstr>
      <vt:lpstr>Βάδιση 6/7</vt:lpstr>
      <vt:lpstr>Βάδιση  7/7</vt:lpstr>
      <vt:lpstr>Αχίλλειος Τένοντας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Your User Name</cp:lastModifiedBy>
  <cp:revision>278</cp:revision>
  <dcterms:created xsi:type="dcterms:W3CDTF">2015-03-09T10:26:02Z</dcterms:created>
  <dcterms:modified xsi:type="dcterms:W3CDTF">2015-09-18T06:09:44Z</dcterms:modified>
</cp:coreProperties>
</file>