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70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41" autoAdjust="0"/>
    <p:restoredTop sz="94660"/>
  </p:normalViewPr>
  <p:slideViewPr>
    <p:cSldViewPr>
      <p:cViewPr varScale="1">
        <p:scale>
          <a:sx n="102" d="100"/>
          <a:sy n="10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331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8510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6531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5912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685EE0-E47F-4EC3-93F0-29AEC39C976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6359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73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18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81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37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0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25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36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04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</a:rPr>
              <a:t>Βασικές Αρχές Γεωδαισίας –Τοπογραφίας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Κλίμακες, Σημαντικ</a:t>
            </a:r>
            <a:r>
              <a:rPr lang="el-GR" sz="2800" dirty="0"/>
              <a:t>ά</a:t>
            </a:r>
            <a:r>
              <a:rPr lang="el-GR" sz="2800" dirty="0" smtClean="0"/>
              <a:t> Ψηφία, Βασικοί Υπολογισμοί</a:t>
            </a:r>
            <a:endParaRPr lang="el-GR" sz="2800" dirty="0"/>
          </a:p>
          <a:p>
            <a:endParaRPr lang="en-US" sz="2800" dirty="0"/>
          </a:p>
          <a:p>
            <a:r>
              <a:rPr lang="el-GR" sz="2800" dirty="0"/>
              <a:t>Βασίλης Παγούνης</a:t>
            </a:r>
            <a:br>
              <a:rPr lang="el-GR" sz="2800" dirty="0"/>
            </a:br>
            <a:r>
              <a:rPr lang="el-GR" sz="2800" dirty="0"/>
              <a:t>Αναπληρωτής Καθηγητής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90548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4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30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19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Ανθούλη 2014. Βασίλειος Παγούνης. «Βασικές Αρχές Γεωδαισίας –Τοπογραφίας (Θ). Ενότητα </a:t>
            </a:r>
            <a:r>
              <a:rPr lang="en-US" sz="2000" dirty="0" smtClean="0"/>
              <a:t>3</a:t>
            </a:r>
            <a:r>
              <a:rPr lang="el-GR" sz="2000" dirty="0" smtClean="0"/>
              <a:t>: Κλίμακες, Σημαντικά Ψηφία, Βασικοί Υπολογισμοί».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2477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3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1536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0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Καρτεσιανό Σύστημα Συντεταμένων,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Υπολογισμός Συντεταγμένων,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Υπολογισμός Γωνίας Διεύθυνσης και Απόστασης,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Μετατροπές Συντεταγμένων.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18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Κλίμακα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6066815"/>
            <a:ext cx="9108504" cy="725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200" dirty="0"/>
              <a:t>Η σχέση μιας διάστασης πάνω σε ένα σχέδιο, με την </a:t>
            </a:r>
            <a:r>
              <a:rPr lang="el-GR" sz="2200" dirty="0" smtClean="0"/>
              <a:t>ίδια την διάσταση πάνω </a:t>
            </a:r>
            <a:r>
              <a:rPr lang="el-GR" sz="2200" dirty="0"/>
              <a:t>στο έδαφος καλείται </a:t>
            </a:r>
            <a:r>
              <a:rPr lang="el-GR" sz="2200" dirty="0" smtClean="0"/>
              <a:t> κλίμακα </a:t>
            </a:r>
            <a:r>
              <a:rPr lang="el-GR" sz="2200" dirty="0"/>
              <a:t>του </a:t>
            </a:r>
            <a:r>
              <a:rPr lang="el-GR" sz="2200" dirty="0" smtClean="0"/>
              <a:t>σχεδίου.</a:t>
            </a:r>
            <a:endParaRPr lang="el-GR" sz="2200" dirty="0"/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2673919" y="880890"/>
            <a:ext cx="4005487" cy="5092634"/>
            <a:chOff x="1701" y="935"/>
            <a:chExt cx="2631" cy="3385"/>
          </a:xfrm>
        </p:grpSpPr>
        <p:pic>
          <p:nvPicPr>
            <p:cNvPr id="13" name="Picture 7" descr="IM0088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935"/>
              <a:ext cx="2539" cy="3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3016" y="1661"/>
              <a:ext cx="1316" cy="1543"/>
              <a:chOff x="3016" y="1706"/>
              <a:chExt cx="1316" cy="1543"/>
            </a:xfrm>
          </p:grpSpPr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3016" y="1706"/>
                <a:ext cx="0" cy="154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3062" y="2024"/>
                <a:ext cx="68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742" y="1884"/>
                <a:ext cx="59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 b="1">
                    <a:latin typeface="Verdana" panose="020B0604030504040204" pitchFamily="34" charset="0"/>
                  </a:rPr>
                  <a:t>3 </a:t>
                </a:r>
                <a:r>
                  <a:rPr lang="en-US" sz="1600" b="1">
                    <a:latin typeface="Verdana" panose="020B0604030504040204" pitchFamily="34" charset="0"/>
                  </a:rPr>
                  <a:t>m</a:t>
                </a:r>
                <a:endParaRPr lang="el-GR" sz="1600" b="1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546894" y="1025352"/>
            <a:ext cx="8597106" cy="4851920"/>
            <a:chOff x="317" y="1026"/>
            <a:chExt cx="5647" cy="3225"/>
          </a:xfrm>
        </p:grpSpPr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17" y="1026"/>
            <a:ext cx="5647" cy="3225"/>
          </p:xfrm>
          <a:graphic>
            <a:graphicData uri="http://schemas.openxmlformats.org/presentationml/2006/ole">
              <p:oleObj spid="_x0000_s1034" name="AutoCAD Drawing" r:id="rId4" imgW="8953500" imgH="5114925" progId="">
                <p:embed/>
              </p:oleObj>
            </a:graphicData>
          </a:graphic>
        </p:graphicFrame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2381" y="1842"/>
              <a:ext cx="1315" cy="1725"/>
              <a:chOff x="3016" y="1706"/>
              <a:chExt cx="1316" cy="1543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3016" y="1706"/>
                <a:ext cx="0" cy="154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V="1">
                <a:off x="3062" y="2024"/>
                <a:ext cx="68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742" y="1884"/>
                <a:ext cx="59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 b="1">
                    <a:latin typeface="Verdana" panose="020B0604030504040204" pitchFamily="34" charset="0"/>
                  </a:rPr>
                  <a:t>3</a:t>
                </a:r>
                <a:r>
                  <a:rPr lang="en-US" sz="1600" b="1">
                    <a:latin typeface="Verdana" panose="020B0604030504040204" pitchFamily="34" charset="0"/>
                  </a:rPr>
                  <a:t>0</a:t>
                </a:r>
                <a:r>
                  <a:rPr lang="el-GR" sz="1600" b="1">
                    <a:latin typeface="Verdana" panose="020B0604030504040204" pitchFamily="34" charset="0"/>
                  </a:rPr>
                  <a:t> </a:t>
                </a:r>
                <a:r>
                  <a:rPr lang="en-US" sz="1600" b="1">
                    <a:latin typeface="Verdana" panose="020B0604030504040204" pitchFamily="34" charset="0"/>
                  </a:rPr>
                  <a:t>cm</a:t>
                </a:r>
                <a:endParaRPr lang="el-GR" sz="1600" b="1">
                  <a:latin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593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Παρουσίαση </a:t>
            </a:r>
            <a:r>
              <a:rPr lang="el-GR" dirty="0" smtClean="0"/>
              <a:t>Κλιμάκων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Με αναλογική παρουσίαση.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Με λέξεις.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Με σχεδίαση.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65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Αναλογική </a:t>
            </a:r>
            <a:r>
              <a:rPr lang="el-GR" dirty="0" smtClean="0"/>
              <a:t>Παρουσίαση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5461" y="1124744"/>
            <a:ext cx="8667019" cy="4104456"/>
            <a:chOff x="-363" y="1162"/>
            <a:chExt cx="6123" cy="3458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-363" y="1162"/>
            <a:ext cx="6123" cy="3458"/>
          </p:xfrm>
          <a:graphic>
            <a:graphicData uri="http://schemas.openxmlformats.org/presentationml/2006/ole">
              <p:oleObj spid="_x0000_s3082" name="AutoCAD Drawing" r:id="rId3" imgW="11382375" imgH="7143750" progId="">
                <p:embed/>
              </p:oleObj>
            </a:graphicData>
          </a:graphic>
        </p:graphicFrame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470" y="1797"/>
              <a:ext cx="1497" cy="1225"/>
            </a:xfrm>
            <a:prstGeom prst="ellipse">
              <a:avLst/>
            </a:prstGeom>
            <a:solidFill>
              <a:srgbClr val="FFFF99">
                <a:alpha val="39999"/>
              </a:srgbClr>
            </a:solidFill>
            <a:ln w="444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" name="Freeform 12"/>
          <p:cNvSpPr>
            <a:spLocks/>
          </p:cNvSpPr>
          <p:nvPr/>
        </p:nvSpPr>
        <p:spPr bwMode="auto">
          <a:xfrm>
            <a:off x="6372200" y="3237619"/>
            <a:ext cx="1019037" cy="1405620"/>
          </a:xfrm>
          <a:custGeom>
            <a:avLst/>
            <a:gdLst>
              <a:gd name="T0" fmla="*/ 907 w 907"/>
              <a:gd name="T1" fmla="*/ 0 h 363"/>
              <a:gd name="T2" fmla="*/ 590 w 907"/>
              <a:gd name="T3" fmla="*/ 272 h 363"/>
              <a:gd name="T4" fmla="*/ 0 w 907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7" h="363">
                <a:moveTo>
                  <a:pt x="907" y="0"/>
                </a:moveTo>
                <a:cubicBezTo>
                  <a:pt x="824" y="106"/>
                  <a:pt x="741" y="212"/>
                  <a:pt x="590" y="272"/>
                </a:cubicBezTo>
                <a:cubicBezTo>
                  <a:pt x="439" y="332"/>
                  <a:pt x="219" y="347"/>
                  <a:pt x="0" y="363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25461" y="3989764"/>
            <a:ext cx="6301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τα 10 </a:t>
            </a:r>
            <a:r>
              <a:rPr lang="en-US" sz="2400" dirty="0" err="1">
                <a:latin typeface="+mn-lt"/>
              </a:rPr>
              <a:t>dm</a:t>
            </a:r>
            <a:r>
              <a:rPr lang="el-GR" sz="2400" dirty="0">
                <a:latin typeface="+mn-lt"/>
              </a:rPr>
              <a:t> στο χαρτί είναι 200 </a:t>
            </a:r>
            <a:r>
              <a:rPr lang="en-US" sz="2400" dirty="0">
                <a:latin typeface="+mn-lt"/>
              </a:rPr>
              <a:t>m </a:t>
            </a:r>
            <a:r>
              <a:rPr lang="el-GR" sz="2400" dirty="0">
                <a:latin typeface="+mn-lt"/>
              </a:rPr>
              <a:t>στο </a:t>
            </a:r>
            <a:r>
              <a:rPr lang="el-GR" sz="2400" dirty="0" smtClean="0">
                <a:latin typeface="+mn-lt"/>
              </a:rPr>
              <a:t>έδαφος</a:t>
            </a:r>
          </a:p>
          <a:p>
            <a:pPr algn="ctr"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ή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τα 100</a:t>
            </a:r>
            <a:r>
              <a:rPr lang="en-US" sz="2400" dirty="0">
                <a:latin typeface="+mn-lt"/>
              </a:rPr>
              <a:t> cm</a:t>
            </a:r>
            <a:r>
              <a:rPr lang="el-GR" sz="2400" dirty="0">
                <a:latin typeface="+mn-lt"/>
              </a:rPr>
              <a:t> στο χαρτί είναι 200 </a:t>
            </a:r>
            <a:r>
              <a:rPr lang="en-US" sz="2400" dirty="0">
                <a:latin typeface="+mn-lt"/>
              </a:rPr>
              <a:t>m </a:t>
            </a:r>
            <a:r>
              <a:rPr lang="el-GR" sz="2400" dirty="0">
                <a:latin typeface="+mn-lt"/>
              </a:rPr>
              <a:t>στο </a:t>
            </a:r>
            <a:r>
              <a:rPr lang="el-GR" sz="2400" dirty="0" smtClean="0">
                <a:latin typeface="+mn-lt"/>
              </a:rPr>
              <a:t>έδαφος</a:t>
            </a:r>
          </a:p>
          <a:p>
            <a:pPr algn="ctr"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ή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τα 1000 </a:t>
            </a:r>
            <a:r>
              <a:rPr lang="en-US" sz="2400" dirty="0">
                <a:latin typeface="+mn-lt"/>
              </a:rPr>
              <a:t>mm</a:t>
            </a:r>
            <a:r>
              <a:rPr lang="el-GR" sz="2400" dirty="0">
                <a:latin typeface="+mn-lt"/>
              </a:rPr>
              <a:t> στο χαρτί είναι 200 </a:t>
            </a:r>
            <a:r>
              <a:rPr lang="en-US" sz="2400" dirty="0">
                <a:latin typeface="+mn-lt"/>
              </a:rPr>
              <a:t>m </a:t>
            </a:r>
            <a:r>
              <a:rPr lang="el-GR" sz="2400" dirty="0">
                <a:latin typeface="+mn-lt"/>
              </a:rPr>
              <a:t>στο έδαφος</a:t>
            </a:r>
          </a:p>
        </p:txBody>
      </p:sp>
    </p:spTree>
    <p:extLst>
      <p:ext uri="{BB962C8B-B14F-4D97-AF65-F5344CB8AC3E}">
        <p14:creationId xmlns="" xmlns:p14="http://schemas.microsoft.com/office/powerpoint/2010/main" val="8257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Παρουσίαση με </a:t>
            </a:r>
            <a:r>
              <a:rPr lang="el-GR" dirty="0" smtClean="0"/>
              <a:t>σχεδίαση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59625"/>
            <a:ext cx="8229600" cy="3462184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14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Σημαντικά </a:t>
            </a:r>
            <a:r>
              <a:rPr lang="el-GR" dirty="0" smtClean="0"/>
              <a:t>ψηφία </a:t>
            </a:r>
            <a:r>
              <a:rPr lang="el-GR" dirty="0"/>
              <a:t>στις μ</a:t>
            </a:r>
            <a:r>
              <a:rPr lang="el-GR" dirty="0" smtClean="0"/>
              <a:t>ετρήσεις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5225726" cy="4272242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2" name="Picture 22" descr="t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077123" cy="3025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3635896" y="960777"/>
            <a:ext cx="27145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Υποδιαιρέσεις σε </a:t>
            </a:r>
            <a:r>
              <a:rPr lang="en-US" sz="2200" dirty="0">
                <a:latin typeface="+mn-lt"/>
              </a:rPr>
              <a:t>cm. 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1043607" y="1368260"/>
            <a:ext cx="3574145" cy="3068852"/>
          </a:xfrm>
          <a:prstGeom prst="line">
            <a:avLst/>
          </a:prstGeom>
          <a:noFill/>
          <a:ln w="25400">
            <a:solidFill>
              <a:srgbClr val="82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7493470" y="3501008"/>
            <a:ext cx="201401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778630" y="3228543"/>
            <a:ext cx="88485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 dirty="0">
                <a:latin typeface="+mn-lt"/>
              </a:rPr>
              <a:t>1.932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804248" y="4725144"/>
            <a:ext cx="974382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836356" y="4493990"/>
            <a:ext cx="884858" cy="46230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 dirty="0">
                <a:latin typeface="+mn-lt"/>
              </a:rPr>
              <a:t>1.900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225860" y="594959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Το αποτέλεσμα έχει 5 σημαντικά ψηφία. 4 σίγουρα και 1 αβέβαιο</a:t>
            </a:r>
            <a:endParaRPr lang="el-GR" sz="2400" dirty="0">
              <a:latin typeface="+mn-lt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 flipV="1">
            <a:off x="1331640" y="3356992"/>
            <a:ext cx="2016224" cy="251901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807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Στρογγυλοποίηση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1708" y="968218"/>
            <a:ext cx="3456384" cy="1031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/>
              <a:t>Αριθμός </a:t>
            </a:r>
            <a:r>
              <a:rPr lang="en-US" sz="2400" dirty="0"/>
              <a:t>n </a:t>
            </a:r>
            <a:r>
              <a:rPr lang="el-GR" sz="2400" dirty="0" smtClean="0"/>
              <a:t>ψηφίων </a:t>
            </a:r>
          </a:p>
          <a:p>
            <a:pPr marL="0" indent="0" algn="ctr">
              <a:buNone/>
            </a:pPr>
            <a:r>
              <a:rPr lang="el-GR" sz="2400" b="1" dirty="0"/>
              <a:t>123456,345......</a:t>
            </a:r>
            <a:r>
              <a:rPr lang="el-GR" sz="2400" b="1" dirty="0" smtClean="0"/>
              <a:t>4</a:t>
            </a:r>
            <a:r>
              <a:rPr lang="el-GR" sz="2400" b="1" dirty="0" smtClean="0">
                <a:solidFill>
                  <a:srgbClr val="820000"/>
                </a:solidFill>
              </a:rPr>
              <a:t>6</a:t>
            </a:r>
            <a:r>
              <a:rPr lang="el-GR" sz="2400" b="1" dirty="0" smtClean="0"/>
              <a:t>547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>
            <a:off x="4759870" y="3673889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974580" y="3468003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123456,345......4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955514" y="3807207"/>
            <a:ext cx="2875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+mn-lt"/>
              </a:rPr>
              <a:t>5</a:t>
            </a:r>
          </a:p>
          <a:p>
            <a:r>
              <a:rPr lang="el-GR" sz="2400" dirty="0" smtClean="0">
                <a:latin typeface="+mn-lt"/>
              </a:rPr>
              <a:t>123456,345</a:t>
            </a:r>
            <a:r>
              <a:rPr lang="el-GR" sz="2400" dirty="0">
                <a:latin typeface="+mn-lt"/>
              </a:rPr>
              <a:t>......4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5</a:t>
            </a:r>
            <a:r>
              <a:rPr lang="el-GR" sz="2400" dirty="0">
                <a:latin typeface="+mn-lt"/>
              </a:rPr>
              <a:t>547</a:t>
            </a:r>
          </a:p>
        </p:txBody>
      </p:sp>
      <p:sp>
        <p:nvSpPr>
          <p:cNvPr id="8" name="Δεξιό βέλος 7"/>
          <p:cNvSpPr/>
          <p:nvPr/>
        </p:nvSpPr>
        <p:spPr>
          <a:xfrm>
            <a:off x="4846178" y="4422181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5046588" y="4191348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123456,345......4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967761" y="4798769"/>
            <a:ext cx="2906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5</a:t>
            </a:r>
          </a:p>
          <a:p>
            <a:r>
              <a:rPr lang="el-GR" sz="2400" dirty="0">
                <a:latin typeface="+mn-lt"/>
              </a:rPr>
              <a:t>123456,345......3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5</a:t>
            </a:r>
            <a:r>
              <a:rPr lang="el-GR" sz="2400" dirty="0">
                <a:latin typeface="+mn-lt"/>
              </a:rPr>
              <a:t>547 </a:t>
            </a:r>
          </a:p>
        </p:txBody>
      </p:sp>
      <p:sp>
        <p:nvSpPr>
          <p:cNvPr id="11" name="Δεξιό βέλος 10"/>
          <p:cNvSpPr/>
          <p:nvPr/>
        </p:nvSpPr>
        <p:spPr>
          <a:xfrm>
            <a:off x="4846178" y="5374833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5083906" y="5168101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123456,345......4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1939900" y="5790331"/>
            <a:ext cx="3034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από 6 – 9</a:t>
            </a:r>
          </a:p>
          <a:p>
            <a:r>
              <a:rPr lang="el-GR" sz="2400" dirty="0">
                <a:latin typeface="+mn-lt"/>
              </a:rPr>
              <a:t>123456,345......4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7</a:t>
            </a:r>
            <a:r>
              <a:rPr lang="el-GR" sz="2400" dirty="0">
                <a:latin typeface="+mn-lt"/>
              </a:rPr>
              <a:t>547 </a:t>
            </a:r>
          </a:p>
        </p:txBody>
      </p:sp>
      <p:sp>
        <p:nvSpPr>
          <p:cNvPr id="14" name="Δεξιό βέλος 13"/>
          <p:cNvSpPr/>
          <p:nvPr/>
        </p:nvSpPr>
        <p:spPr>
          <a:xfrm>
            <a:off x="4867882" y="6351586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5083906" y="6120753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123456,345......5 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1878236" y="3103677"/>
            <a:ext cx="3053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από 0 – 4</a:t>
            </a:r>
          </a:p>
          <a:p>
            <a:r>
              <a:rPr lang="el-GR" sz="2400" dirty="0">
                <a:latin typeface="+mn-lt"/>
              </a:rPr>
              <a:t>123456,345......4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3</a:t>
            </a:r>
            <a:r>
              <a:rPr lang="el-GR" sz="2400" dirty="0">
                <a:latin typeface="+mn-lt"/>
              </a:rPr>
              <a:t>547 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225068" y="1734692"/>
            <a:ext cx="362904" cy="26508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979864" y="1907030"/>
            <a:ext cx="1159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+mn-lt"/>
              </a:rPr>
              <a:t>n </a:t>
            </a:r>
            <a:r>
              <a:rPr lang="el-GR" sz="2200" dirty="0">
                <a:latin typeface="+mn-lt"/>
              </a:rPr>
              <a:t>ψηφίο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2791077" y="1743859"/>
            <a:ext cx="482074" cy="338263"/>
          </a:xfrm>
          <a:prstGeom prst="line">
            <a:avLst/>
          </a:prstGeom>
          <a:noFill/>
          <a:ln w="25400">
            <a:solidFill>
              <a:srgbClr val="82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3299210" y="1847464"/>
            <a:ext cx="1443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+mn-lt"/>
              </a:rPr>
              <a:t>n</a:t>
            </a:r>
            <a:r>
              <a:rPr lang="el-GR" sz="2200" dirty="0" smtClean="0">
                <a:latin typeface="+mn-lt"/>
              </a:rPr>
              <a:t>+1</a:t>
            </a:r>
            <a:r>
              <a:rPr lang="en-US" sz="2200" dirty="0" smtClean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ψηφίο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2768271" y="2484671"/>
            <a:ext cx="334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+mn-lt"/>
              </a:rPr>
              <a:t>εξετάζεται το </a:t>
            </a:r>
            <a:r>
              <a:rPr lang="en-US" sz="2400" b="1" dirty="0">
                <a:latin typeface="+mn-lt"/>
              </a:rPr>
              <a:t>n+1 </a:t>
            </a:r>
            <a:r>
              <a:rPr lang="el-GR" sz="2400" b="1" dirty="0">
                <a:latin typeface="+mn-lt"/>
              </a:rPr>
              <a:t>ψηφίο</a:t>
            </a:r>
          </a:p>
        </p:txBody>
      </p:sp>
    </p:spTree>
    <p:extLst>
      <p:ext uri="{BB962C8B-B14F-4D97-AF65-F5344CB8AC3E}">
        <p14:creationId xmlns="" xmlns:p14="http://schemas.microsoft.com/office/powerpoint/2010/main" val="12576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Αριθμητικές </a:t>
            </a:r>
            <a:r>
              <a:rPr lang="el-GR" dirty="0" smtClean="0"/>
              <a:t>Πράξεις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 dirty="0"/>
              <a:t>Πρόσθεση </a:t>
            </a:r>
            <a:r>
              <a:rPr lang="el-GR" sz="2400" dirty="0" smtClean="0"/>
              <a:t>– Αφαίρεση -</a:t>
            </a:r>
            <a:r>
              <a:rPr lang="el-GR" dirty="0" smtClean="0"/>
              <a:t> </a:t>
            </a:r>
            <a:r>
              <a:rPr lang="el-GR" sz="2400" dirty="0"/>
              <a:t>Πολλαπλασιασμός – Διαίρεση ή Μικτή Πράξη</a:t>
            </a:r>
          </a:p>
          <a:p>
            <a:pPr>
              <a:spcBef>
                <a:spcPct val="50000"/>
              </a:spcBef>
            </a:pPr>
            <a:r>
              <a:rPr lang="el-GR" sz="2400" dirty="0"/>
              <a:t>Το αποτέλεσμα δεν θα πρέπει να έχει περισσότερα σημαντικά ψηφία από τον αριθμό με τα </a:t>
            </a:r>
            <a:r>
              <a:rPr lang="el-GR" sz="2400" dirty="0" smtClean="0"/>
              <a:t>λιγότερα </a:t>
            </a:r>
            <a:r>
              <a:rPr lang="el-GR" sz="2400" dirty="0"/>
              <a:t>σημαντικά ψηφία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275856" y="3793497"/>
            <a:ext cx="1584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     1.8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2</a:t>
            </a:r>
            <a:r>
              <a:rPr lang="el-GR" sz="2400" dirty="0" smtClean="0">
                <a:latin typeface="+mn-lt"/>
              </a:rPr>
              <a:t>35</a:t>
            </a:r>
          </a:p>
          <a:p>
            <a:r>
              <a:rPr lang="el-GR" sz="2400" dirty="0" smtClean="0">
                <a:latin typeface="+mn-lt"/>
              </a:rPr>
              <a:t>+ 327.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3</a:t>
            </a:r>
            <a:r>
              <a:rPr lang="el-GR" sz="2400" dirty="0" smtClean="0">
                <a:latin typeface="+mn-lt"/>
              </a:rPr>
              <a:t>3</a:t>
            </a:r>
          </a:p>
          <a:p>
            <a:r>
              <a:rPr lang="el-GR" sz="2400" dirty="0" smtClean="0">
                <a:latin typeface="+mn-lt"/>
              </a:rPr>
              <a:t>   13.7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1</a:t>
            </a:r>
            <a:r>
              <a:rPr lang="el-GR" sz="2400" dirty="0" smtClean="0">
                <a:latin typeface="+mn-lt"/>
              </a:rPr>
              <a:t>3</a:t>
            </a:r>
            <a:endParaRPr lang="el-GR" sz="2400" dirty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--------------</a:t>
            </a:r>
          </a:p>
          <a:p>
            <a:r>
              <a:rPr lang="el-GR" sz="2400" dirty="0" smtClean="0">
                <a:latin typeface="+mn-lt"/>
              </a:rPr>
              <a:t> 342.8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6</a:t>
            </a:r>
            <a:r>
              <a:rPr lang="el-GR" sz="2400" dirty="0" smtClean="0">
                <a:latin typeface="+mn-lt"/>
              </a:rPr>
              <a:t>65</a:t>
            </a:r>
            <a:endParaRPr lang="el-GR" sz="2400" dirty="0">
              <a:latin typeface="+mn-lt"/>
            </a:endParaRPr>
          </a:p>
        </p:txBody>
      </p:sp>
      <p:sp>
        <p:nvSpPr>
          <p:cNvPr id="6" name="Δεξιό βέλος 5"/>
          <p:cNvSpPr/>
          <p:nvPr/>
        </p:nvSpPr>
        <p:spPr>
          <a:xfrm>
            <a:off x="4647913" y="5445224"/>
            <a:ext cx="21602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860032" y="5240086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342.87</a:t>
            </a:r>
          </a:p>
        </p:txBody>
      </p:sp>
    </p:spTree>
    <p:extLst>
      <p:ext uri="{BB962C8B-B14F-4D97-AF65-F5344CB8AC3E}">
        <p14:creationId xmlns="" xmlns:p14="http://schemas.microsoft.com/office/powerpoint/2010/main" val="28666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193</TotalTime>
  <Words>820</Words>
  <Application>Microsoft Office PowerPoint</Application>
  <PresentationFormat>Προβολή στην οθόνη (4:3)</PresentationFormat>
  <Paragraphs>130</Paragraphs>
  <Slides>16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OC_template_updated</vt:lpstr>
      <vt:lpstr>1_OC_template_updated</vt:lpstr>
      <vt:lpstr>2_OC_template_updated</vt:lpstr>
      <vt:lpstr>AutoCAD Drawing</vt:lpstr>
      <vt:lpstr>Βασικές Αρχές Γεωδαισίας –Τοπογραφίας (Θ)</vt:lpstr>
      <vt:lpstr>Περιεχόμενα </vt:lpstr>
      <vt:lpstr>Κλίμακα</vt:lpstr>
      <vt:lpstr>Παρουσίαση Κλιμάκων</vt:lpstr>
      <vt:lpstr>Αναλογική Παρουσίαση</vt:lpstr>
      <vt:lpstr>Παρουσίαση με σχεδίαση</vt:lpstr>
      <vt:lpstr>Σημαντικά ψηφία στις μετρήσεις</vt:lpstr>
      <vt:lpstr>Στρογγυλοποίηση</vt:lpstr>
      <vt:lpstr>Αριθμητικές Πράξεις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sysadmin</cp:lastModifiedBy>
  <cp:revision>14</cp:revision>
  <dcterms:created xsi:type="dcterms:W3CDTF">2014-01-03T10:10:10Z</dcterms:created>
  <dcterms:modified xsi:type="dcterms:W3CDTF">2015-11-04T09:26:16Z</dcterms:modified>
</cp:coreProperties>
</file>