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2" r:id="rId18"/>
    <p:sldId id="273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15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Προγραμματισμός &amp; Εφαρμογές Η/Υ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204665"/>
          </a:xfrm>
        </p:spPr>
        <p:txBody>
          <a:bodyPr>
            <a:normAutofit fontScale="62500" lnSpcReduction="20000"/>
          </a:bodyPr>
          <a:lstStyle/>
          <a:p>
            <a:r>
              <a:rPr lang="el-GR" sz="4500" b="1" dirty="0" smtClean="0"/>
              <a:t>Ενότητα 10</a:t>
            </a:r>
            <a:r>
              <a:rPr lang="el-GR" sz="4500" dirty="0" smtClean="0"/>
              <a:t>:</a:t>
            </a:r>
            <a:r>
              <a:rPr lang="en-US" sz="4500" dirty="0" smtClean="0"/>
              <a:t> </a:t>
            </a:r>
            <a:r>
              <a:rPr lang="el-GR" sz="4500" dirty="0"/>
              <a:t>Εισαγωγή στο Προγραμματισμό με το </a:t>
            </a:r>
            <a:r>
              <a:rPr lang="el-GR" sz="4500" dirty="0" err="1"/>
              <a:t>MatLab</a:t>
            </a:r>
            <a:r>
              <a:rPr lang="el-GR" sz="4500" dirty="0"/>
              <a:t> </a:t>
            </a:r>
            <a:r>
              <a:rPr lang="el-GR" sz="4500" dirty="0" smtClean="0"/>
              <a:t>7.x (Μέρος 1</a:t>
            </a:r>
            <a:r>
              <a:rPr lang="el-GR" sz="4500" baseline="30000" dirty="0" smtClean="0"/>
              <a:t>ο</a:t>
            </a:r>
            <a:r>
              <a:rPr lang="el-GR" sz="4500" dirty="0" smtClean="0"/>
              <a:t>)</a:t>
            </a:r>
            <a:endParaRPr lang="el-GR" sz="4500" dirty="0"/>
          </a:p>
          <a:p>
            <a:endParaRPr lang="en-US" dirty="0" smtClean="0"/>
          </a:p>
          <a:p>
            <a:r>
              <a:rPr lang="el-GR" sz="3800" dirty="0"/>
              <a:t>Δρ. Β.Χ. </a:t>
            </a:r>
            <a:r>
              <a:rPr lang="el-GR" sz="3800" smtClean="0"/>
              <a:t>Μούσας, </a:t>
            </a:r>
            <a:r>
              <a:rPr lang="el-GR" sz="3800" dirty="0"/>
              <a:t>Αναπληρωτής Καθηγητής</a:t>
            </a:r>
          </a:p>
          <a:p>
            <a:r>
              <a:rPr lang="el-GR" sz="3800" dirty="0"/>
              <a:t>Τμήμα Πολιτικών Μηχανικών Τ.Ε. και Μηχανικών Τοπογραφίας </a:t>
            </a:r>
          </a:p>
          <a:p>
            <a:r>
              <a:rPr lang="el-GR" sz="3800" dirty="0"/>
              <a:t>&amp; </a:t>
            </a:r>
            <a:r>
              <a:rPr lang="el-GR" sz="3800" dirty="0" err="1"/>
              <a:t>Γεωπληροφορικής</a:t>
            </a:r>
            <a:r>
              <a:rPr lang="el-GR" sz="3800" dirty="0"/>
              <a:t> Τ.Ε.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0216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Είδη Συναρτήσεων και Προγραμμάτων</a:t>
            </a:r>
            <a:r>
              <a:rPr lang="el-GR" dirty="0">
                <a:solidFill>
                  <a:srgbClr val="004A82"/>
                </a:solidFill>
              </a:rPr>
              <a:t/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(4 </a:t>
            </a:r>
            <a:r>
              <a:rPr lang="el-GR" sz="3600" b="0" dirty="0">
                <a:solidFill>
                  <a:srgbClr val="004A82"/>
                </a:solidFill>
              </a:rPr>
              <a:t>από 5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016224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Συνάρτηση </a:t>
            </a:r>
            <a:r>
              <a:rPr lang="en-US" sz="2400" b="1" dirty="0" smtClean="0"/>
              <a:t>Inline</a:t>
            </a:r>
            <a:r>
              <a:rPr lang="el-GR" sz="2400" b="1" dirty="0" smtClean="0"/>
              <a:t>,</a:t>
            </a:r>
            <a:r>
              <a:rPr lang="el-GR" sz="2400" dirty="0" smtClean="0"/>
              <a:t> είναι μια επίσης απλή συνάρτηση μιας γραμμής (όπως η Ανώνυμη) η οποία δηλώνεται με τη βοήθεια της εντολής </a:t>
            </a:r>
            <a:r>
              <a:rPr lang="en-US" sz="2400" b="1" dirty="0" smtClean="0"/>
              <a:t>inline</a:t>
            </a:r>
            <a:r>
              <a:rPr lang="el-GR" sz="2400" b="1" dirty="0" smtClean="0"/>
              <a:t>()</a:t>
            </a:r>
            <a:r>
              <a:rPr lang="el-GR" sz="2400" dirty="0" smtClean="0"/>
              <a:t>.  Στο όρισμα της εντολής τοποθετείται ο τύπος υπολογισμού της συνάρτησης και οι μεταβλητές της σαν συμβολοσειρά ('</a:t>
            </a:r>
            <a:r>
              <a:rPr lang="en-US" sz="2400" dirty="0" smtClean="0"/>
              <a:t>string</a:t>
            </a:r>
            <a:r>
              <a:rPr lang="el-GR" sz="2400" dirty="0" smtClean="0"/>
              <a:t>'). Π.χ.: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n-US" sz="2000" dirty="0" smtClean="0"/>
          </a:p>
          <a:p>
            <a:endParaRPr lang="el-GR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046" y="3789040"/>
            <a:ext cx="4593907" cy="16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779912" y="5575234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1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Είδη Συναρτήσεων και Προγραμμάτων</a:t>
            </a:r>
            <a:br>
              <a:rPr lang="el-GR" sz="4400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(5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l-GR" sz="3600" b="0" dirty="0" smtClean="0">
                <a:solidFill>
                  <a:srgbClr val="004A82"/>
                </a:solidFill>
              </a:rPr>
              <a:t>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b="1" dirty="0"/>
              <a:t>Υποπρογράμματα Αρχικοποίησης &amp; Εισόδου/Εξόδου (Ι/Ο) </a:t>
            </a:r>
            <a:r>
              <a:rPr lang="el-GR" sz="2400" dirty="0"/>
              <a:t>για αρχικές τιμές, μητρώα, δεδομένα, και διάλογο με τον χρήστη. Συνήθως δεν έχουν ορίσματα γιατί έχουν κοινές μεταβλητές με το κυρίως πρόγραμμα.</a:t>
            </a:r>
          </a:p>
          <a:p>
            <a:pPr>
              <a:spcBef>
                <a:spcPts val="3600"/>
              </a:spcBef>
            </a:pPr>
            <a:r>
              <a:rPr lang="el-GR" sz="2400" b="1" dirty="0"/>
              <a:t>Σύνθετες Εντολές </a:t>
            </a:r>
            <a:r>
              <a:rPr lang="el-GR" sz="2400" dirty="0"/>
              <a:t>είναι εντολές που δημιουργεί ο χρήστης για την εξυπηρέτησή του, ιδίως όταν εργάζεται με το CW, και περιλαμβάνουν δυο ή περισσότερες εντολές </a:t>
            </a:r>
            <a:r>
              <a:rPr lang="el-GR" sz="2400" dirty="0" err="1"/>
              <a:t>MatLab</a:t>
            </a:r>
            <a:r>
              <a:rPr lang="el-GR" sz="2400" dirty="0"/>
              <a:t> που δίνει συχνά ο χρήστης.</a:t>
            </a:r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1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95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81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Βασίλειος Μούσας. </a:t>
            </a:r>
            <a:r>
              <a:rPr lang="el-GR" sz="2000" dirty="0"/>
              <a:t>«Προγραμματισμός &amp; Εφαρμογές Η/Υ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10</a:t>
            </a:r>
            <a:r>
              <a:rPr lang="el-GR" sz="2000" dirty="0" smtClean="0"/>
              <a:t>: </a:t>
            </a:r>
            <a:r>
              <a:rPr lang="el-GR" sz="2000" dirty="0"/>
              <a:t>Εισαγωγή στο Προγραμματισμό με το </a:t>
            </a:r>
            <a:r>
              <a:rPr lang="el-GR" sz="2000" dirty="0" err="1"/>
              <a:t>MatLab</a:t>
            </a:r>
            <a:r>
              <a:rPr lang="el-GR" sz="2000" dirty="0"/>
              <a:t> 7.x (Μέρος 1</a:t>
            </a:r>
            <a:r>
              <a:rPr lang="el-GR" sz="2000" baseline="30000" dirty="0"/>
              <a:t>ο</a:t>
            </a:r>
            <a:r>
              <a:rPr lang="el-GR" sz="2000" dirty="0" smtClean="0"/>
              <a:t>)».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833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093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84077"/>
                </a:solidFill>
              </a:rPr>
              <a:t>Προγράμματα &amp; Συναρτήσεις (</a:t>
            </a:r>
            <a:r>
              <a:rPr lang="en-US" sz="4400" dirty="0">
                <a:solidFill>
                  <a:srgbClr val="084077"/>
                </a:solidFill>
              </a:rPr>
              <a:t>m-files</a:t>
            </a:r>
            <a:r>
              <a:rPr lang="en-US" sz="4400" dirty="0" smtClean="0">
                <a:solidFill>
                  <a:srgbClr val="084077"/>
                </a:solidFill>
              </a:rPr>
              <a:t>)</a:t>
            </a:r>
            <a:r>
              <a:rPr lang="el-GR" sz="4400" dirty="0" smtClean="0">
                <a:solidFill>
                  <a:srgbClr val="084077"/>
                </a:solidFill>
              </a:rPr>
              <a:t/>
            </a:r>
            <a:br>
              <a:rPr lang="el-GR" sz="4400" dirty="0" smtClean="0">
                <a:solidFill>
                  <a:srgbClr val="084077"/>
                </a:solidFill>
              </a:rPr>
            </a:br>
            <a:r>
              <a:rPr lang="el-GR" sz="3600" b="0" dirty="0" smtClean="0">
                <a:solidFill>
                  <a:srgbClr val="084077"/>
                </a:solidFill>
              </a:rPr>
              <a:t>(1 από 2)</a:t>
            </a:r>
            <a:endParaRPr lang="el-GR" sz="3600" b="0" dirty="0">
              <a:solidFill>
                <a:srgbClr val="084077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Κατηγορίες Προγραμμάτων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Τα </a:t>
            </a:r>
            <a:r>
              <a:rPr lang="el-GR" sz="2400" b="1" dirty="0"/>
              <a:t>M-</a:t>
            </a:r>
            <a:r>
              <a:rPr lang="el-GR" sz="2400" b="1" dirty="0" err="1"/>
              <a:t>files</a:t>
            </a:r>
            <a:r>
              <a:rPr lang="el-GR" sz="2400" dirty="0"/>
              <a:t> μπορεί να έχουν είτε τη μορφή </a:t>
            </a:r>
            <a:r>
              <a:rPr lang="el-GR" sz="2400" b="1" dirty="0"/>
              <a:t>προγραμμάτων</a:t>
            </a:r>
            <a:r>
              <a:rPr lang="el-GR" sz="2400" dirty="0"/>
              <a:t> που εκτελούν μια σειρά εντολών </a:t>
            </a:r>
            <a:r>
              <a:rPr lang="el-GR" sz="2400" dirty="0" err="1"/>
              <a:t>MatLab</a:t>
            </a:r>
            <a:r>
              <a:rPr lang="el-GR" sz="2400" dirty="0"/>
              <a:t> ή τη μορφή </a:t>
            </a:r>
            <a:r>
              <a:rPr lang="el-GR" sz="2400" b="1" dirty="0"/>
              <a:t>συναρτήσεων</a:t>
            </a:r>
            <a:r>
              <a:rPr lang="el-GR" sz="2400" dirty="0"/>
              <a:t> που δέχονται ορίσματα και επιστρέφουν τιμές.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 </a:t>
            </a:r>
            <a:r>
              <a:rPr lang="el-GR" sz="2400" b="1" dirty="0"/>
              <a:t>Τα Προγράμματα </a:t>
            </a:r>
            <a:r>
              <a:rPr lang="el-GR" sz="2400" b="1" dirty="0" err="1"/>
              <a:t>MatLab</a:t>
            </a:r>
            <a:r>
              <a:rPr lang="el-GR" sz="2400" b="1" dirty="0"/>
              <a:t> (</a:t>
            </a:r>
            <a:r>
              <a:rPr lang="el-GR" sz="2400" b="1" dirty="0" err="1"/>
              <a:t>scripts</a:t>
            </a:r>
            <a:r>
              <a:rPr lang="el-GR" sz="2400" b="1" dirty="0"/>
              <a:t>) </a:t>
            </a:r>
            <a:r>
              <a:rPr lang="el-GR" sz="2400" dirty="0"/>
              <a:t>είναι χρήσιμα για να αυτοματοποιήσουμε μια σειρά βημάτων που πρέπει να επαναλαμβάνουμε πολλές φορές, δεν δέχονται ούτε επιστρέφουν ορίσματα, και, αποθηκεύουν τις μεταβλητές τους στη </a:t>
            </a:r>
            <a:r>
              <a:rPr lang="el-GR" sz="2400" b="1" dirty="0"/>
              <a:t>κοινή περιοχή εργασίας μαζί με το CW </a:t>
            </a:r>
            <a:r>
              <a:rPr lang="el-GR" sz="2400" dirty="0"/>
              <a:t>ή άλλα προγράμματα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66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84077"/>
                </a:solidFill>
              </a:rPr>
              <a:t>Προγράμματα &amp; Συναρτήσεις (</a:t>
            </a:r>
            <a:r>
              <a:rPr lang="en-US" sz="4400" dirty="0">
                <a:solidFill>
                  <a:srgbClr val="084077"/>
                </a:solidFill>
              </a:rPr>
              <a:t>m-files)</a:t>
            </a:r>
            <a:r>
              <a:rPr lang="el-GR" sz="4400" dirty="0">
                <a:solidFill>
                  <a:srgbClr val="084077"/>
                </a:solidFill>
              </a:rPr>
              <a:t/>
            </a:r>
            <a:br>
              <a:rPr lang="el-GR" sz="4400" dirty="0">
                <a:solidFill>
                  <a:srgbClr val="084077"/>
                </a:solidFill>
              </a:rPr>
            </a:br>
            <a:r>
              <a:rPr lang="el-GR" sz="3600" b="0" dirty="0" smtClean="0">
                <a:solidFill>
                  <a:srgbClr val="084077"/>
                </a:solidFill>
              </a:rPr>
              <a:t>(2 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/>
              <a:t>Οι Συναρτήσεις </a:t>
            </a:r>
            <a:r>
              <a:rPr lang="el-GR" sz="2400" b="1" dirty="0" err="1"/>
              <a:t>MatLab</a:t>
            </a:r>
            <a:r>
              <a:rPr lang="el-GR" sz="2400" b="1" dirty="0"/>
              <a:t> (</a:t>
            </a:r>
            <a:r>
              <a:rPr lang="el-GR" sz="2400" b="1" dirty="0" err="1"/>
              <a:t>functions</a:t>
            </a:r>
            <a:r>
              <a:rPr lang="el-GR" sz="2400" b="1" dirty="0"/>
              <a:t>) </a:t>
            </a:r>
            <a:r>
              <a:rPr lang="el-GR" sz="2400" dirty="0"/>
              <a:t>είναι χρήσιμες για την επέκταση της γλώσσας </a:t>
            </a:r>
            <a:r>
              <a:rPr lang="el-GR" sz="2400" dirty="0" err="1"/>
              <a:t>MatLab</a:t>
            </a:r>
            <a:r>
              <a:rPr lang="el-GR" sz="2400" dirty="0"/>
              <a:t> με </a:t>
            </a:r>
            <a:r>
              <a:rPr lang="el-GR" sz="2400" dirty="0" err="1"/>
              <a:t>υποπρογράμματα</a:t>
            </a:r>
            <a:r>
              <a:rPr lang="el-GR" sz="2400" dirty="0"/>
              <a:t> ή εντολές κατάλληλες για τις ανάγκες των εφαρμογών μας. Οι συναρτήσεις δέχονται και επιστρέφουν ορίσματα από τη κοινή περιοχή εργασίας, αλλά αποθηκεύουν τις ενδιάμεσες μεταβλητές σε </a:t>
            </a:r>
            <a:r>
              <a:rPr lang="el-GR" sz="2400" b="1" dirty="0"/>
              <a:t>δική τους περιοχή εργασίας </a:t>
            </a:r>
            <a:r>
              <a:rPr lang="el-GR" sz="2400" dirty="0"/>
              <a:t>εσωτερική της συνάρτησης.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Τα Βασικά Μέρη ενός </a:t>
            </a:r>
            <a:r>
              <a:rPr lang="en-US" dirty="0" smtClean="0">
                <a:solidFill>
                  <a:srgbClr val="004A82"/>
                </a:solidFill>
              </a:rPr>
              <a:t>m</a:t>
            </a:r>
            <a:r>
              <a:rPr lang="el-GR" dirty="0" smtClean="0">
                <a:solidFill>
                  <a:srgbClr val="004A82"/>
                </a:solidFill>
              </a:rPr>
              <a:t>-</a:t>
            </a:r>
            <a:r>
              <a:rPr lang="en-GB" dirty="0" smtClean="0">
                <a:solidFill>
                  <a:srgbClr val="004A82"/>
                </a:solidFill>
              </a:rPr>
              <a:t>file</a:t>
            </a:r>
            <a:r>
              <a:rPr lang="el-GR" dirty="0" smtClean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(1 από 3)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23" y="1052090"/>
            <a:ext cx="8229600" cy="561727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l-GR" sz="2400" dirty="0" smtClean="0"/>
              <a:t>Τα </a:t>
            </a:r>
            <a:r>
              <a:rPr lang="el-GR" sz="2400" b="1" dirty="0" smtClean="0"/>
              <a:t>βασικά μέρη</a:t>
            </a:r>
            <a:r>
              <a:rPr lang="el-GR" sz="2400" dirty="0" smtClean="0"/>
              <a:t> του κώδικα ενός προγράμματος ή συνάρτησης είναι 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Το </a:t>
            </a:r>
            <a:r>
              <a:rPr lang="el-GR" sz="2400" b="1" dirty="0" smtClean="0"/>
              <a:t>κυρίως σώμα</a:t>
            </a:r>
            <a:r>
              <a:rPr lang="el-GR" sz="2400" dirty="0" smtClean="0"/>
              <a:t> του προγράμματος ή της συνάρτησης. Το κυρίως σώμα περιέχει όλες τις εντολές MatLab που εκτελούν τις λειτουργίες του προγράμματος ή συνάρτησης,  δίνουν τιμές στις μεταβλητές, κάνουν πράξεις, επαναλήψεις, συγκρίσεις, καλούν άλλες συναρτήσεις, διαβάζουν δεδομένα ή τα εκτυπώνουν, κλπ.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sz="2400" dirty="0" smtClean="0"/>
              <a:t>Η πρώτη </a:t>
            </a:r>
            <a:r>
              <a:rPr lang="el-GR" sz="2400" b="1" dirty="0" smtClean="0"/>
              <a:t>γραμμή ορισμού</a:t>
            </a:r>
            <a:r>
              <a:rPr lang="el-GR" sz="2400" dirty="0" smtClean="0"/>
              <a:t> της συνάρτησης (</a:t>
            </a:r>
            <a:r>
              <a:rPr lang="en-US" sz="2400" b="1" dirty="0" smtClean="0"/>
              <a:t>function</a:t>
            </a:r>
            <a:r>
              <a:rPr lang="el-GR" sz="2400" dirty="0" smtClean="0"/>
              <a:t>). Η γραμμή ορισμού περιέχει το όνομα και τα ορίσματα της συνάρτησης (η γραμμή αυτή φυσικά δεν υπάρχει στα προγράμματα). Η σύνταξή της είναι:  </a:t>
            </a:r>
            <a:r>
              <a:rPr lang="en-US" sz="2400" b="1" dirty="0" smtClean="0"/>
              <a:t>function y</a:t>
            </a:r>
            <a:r>
              <a:rPr lang="el-GR" sz="2400" b="1" dirty="0" smtClean="0"/>
              <a:t> = </a:t>
            </a:r>
            <a:r>
              <a:rPr lang="en-US" sz="2400" b="1" dirty="0" err="1" smtClean="0"/>
              <a:t>fff</a:t>
            </a:r>
            <a:r>
              <a:rPr lang="el-GR" sz="2400" b="1" dirty="0" smtClean="0"/>
              <a:t>(</a:t>
            </a:r>
            <a:r>
              <a:rPr lang="en-US" sz="2400" b="1" dirty="0" smtClean="0"/>
              <a:t>x</a:t>
            </a:r>
            <a:r>
              <a:rPr lang="el-GR" sz="2400" b="1" dirty="0" smtClean="0"/>
              <a:t>)</a:t>
            </a:r>
            <a:r>
              <a:rPr lang="el-GR" sz="2400" dirty="0" smtClean="0"/>
              <a:t>, όπου, </a:t>
            </a:r>
            <a:r>
              <a:rPr lang="en-US" sz="2400" dirty="0" smtClean="0"/>
              <a:t>function  </a:t>
            </a:r>
            <a:r>
              <a:rPr lang="el-GR" sz="2400" dirty="0" smtClean="0"/>
              <a:t>είναι η λέξη κλειδί, </a:t>
            </a:r>
            <a:r>
              <a:rPr lang="en-US" sz="2400" dirty="0" err="1" smtClean="0"/>
              <a:t>fff</a:t>
            </a:r>
            <a:r>
              <a:rPr lang="en-US" sz="2400" dirty="0" smtClean="0"/>
              <a:t> </a:t>
            </a:r>
            <a:r>
              <a:rPr lang="el-GR" sz="2400" dirty="0" smtClean="0"/>
              <a:t> είναι το όνομά της και  </a:t>
            </a:r>
            <a:r>
              <a:rPr lang="en-US" sz="2400" dirty="0" smtClean="0"/>
              <a:t>x</a:t>
            </a:r>
            <a:r>
              <a:rPr lang="el-GR" sz="2400" dirty="0" smtClean="0"/>
              <a:t> &amp; </a:t>
            </a:r>
            <a:r>
              <a:rPr lang="en-US" sz="2400" dirty="0" smtClean="0"/>
              <a:t>y </a:t>
            </a:r>
            <a:r>
              <a:rPr lang="el-GR" sz="2400" dirty="0" smtClean="0"/>
              <a:t> είναι τα ορίσματα εισόδου και εξόδου αντίστοιχα.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Τα Βασικά Μέρη ενός </a:t>
            </a:r>
            <a:r>
              <a:rPr lang="en-US" dirty="0">
                <a:solidFill>
                  <a:srgbClr val="004A82"/>
                </a:solidFill>
              </a:rPr>
              <a:t>m</a:t>
            </a:r>
            <a:r>
              <a:rPr lang="el-GR" dirty="0">
                <a:solidFill>
                  <a:srgbClr val="004A82"/>
                </a:solidFill>
              </a:rPr>
              <a:t>-</a:t>
            </a:r>
            <a:r>
              <a:rPr lang="en-GB" dirty="0">
                <a:solidFill>
                  <a:srgbClr val="004A82"/>
                </a:solidFill>
              </a:rPr>
              <a:t>file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(2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l-GR" sz="3200" b="0" dirty="0" smtClean="0">
                <a:solidFill>
                  <a:srgbClr val="004A82"/>
                </a:solidFill>
              </a:rPr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  <a:buNone/>
            </a:pPr>
            <a:r>
              <a:rPr lang="el-GR" sz="2400" dirty="0"/>
              <a:t>Άλλα, προαιρετικά μέρη είναι: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Τα </a:t>
            </a:r>
            <a:r>
              <a:rPr lang="el-GR" sz="2400" b="1" dirty="0"/>
              <a:t>πρώτα σχόλια</a:t>
            </a:r>
            <a:r>
              <a:rPr lang="el-GR" sz="2400" dirty="0"/>
              <a:t> (</a:t>
            </a:r>
            <a:r>
              <a:rPr lang="el-GR" sz="2400" b="1" dirty="0"/>
              <a:t>%</a:t>
            </a:r>
            <a:r>
              <a:rPr lang="el-GR" sz="2400" dirty="0"/>
              <a:t>) του M-</a:t>
            </a:r>
            <a:r>
              <a:rPr lang="en-GB" sz="2400" dirty="0"/>
              <a:t>file</a:t>
            </a:r>
            <a:r>
              <a:rPr lang="el-GR" sz="2400" dirty="0"/>
              <a:t>. Το σύνολο των αρχικών συνεχόμενων σχολίων μέχρι τη πρώτη κενή γραμμή ή εντολή, παίζει το ρόλο </a:t>
            </a:r>
            <a:r>
              <a:rPr lang="en-US" sz="2400" dirty="0"/>
              <a:t>on</a:t>
            </a:r>
            <a:r>
              <a:rPr lang="el-GR" sz="2400" dirty="0"/>
              <a:t>-</a:t>
            </a:r>
            <a:r>
              <a:rPr lang="en-US" sz="2400" dirty="0"/>
              <a:t>line </a:t>
            </a:r>
            <a:r>
              <a:rPr lang="el-GR" sz="2400" dirty="0"/>
              <a:t>βοήθειας προς τον χρήστη για το συγκεκριμένο πρόγραμμα ή τη συνάρτηση.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08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Τα Βασικά Μέρη ενός </a:t>
            </a:r>
            <a:r>
              <a:rPr lang="en-US" dirty="0">
                <a:solidFill>
                  <a:srgbClr val="004A82"/>
                </a:solidFill>
              </a:rPr>
              <a:t>m</a:t>
            </a:r>
            <a:r>
              <a:rPr lang="el-GR" dirty="0">
                <a:solidFill>
                  <a:srgbClr val="004A82"/>
                </a:solidFill>
              </a:rPr>
              <a:t>-</a:t>
            </a:r>
            <a:r>
              <a:rPr lang="en-GB" dirty="0">
                <a:solidFill>
                  <a:srgbClr val="004A82"/>
                </a:solidFill>
              </a:rPr>
              <a:t>file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sz="3200" b="0" dirty="0" smtClean="0">
                <a:solidFill>
                  <a:srgbClr val="004A82"/>
                </a:solidFill>
              </a:rPr>
              <a:t>(3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l-GR" sz="3200" b="0" dirty="0" smtClean="0">
                <a:solidFill>
                  <a:srgbClr val="004A82"/>
                </a:solidFill>
              </a:rPr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25352"/>
            <a:ext cx="8229600" cy="1368152"/>
          </a:xfrm>
        </p:spPr>
        <p:txBody>
          <a:bodyPr>
            <a:noAutofit/>
          </a:bodyPr>
          <a:lstStyle/>
          <a:p>
            <a:pPr lvl="0"/>
            <a:r>
              <a:rPr lang="el-GR" sz="2400" dirty="0" smtClean="0"/>
              <a:t>Τα </a:t>
            </a:r>
            <a:r>
              <a:rPr lang="el-GR" sz="2400" b="1" dirty="0" smtClean="0"/>
              <a:t>σχόλια</a:t>
            </a:r>
            <a:r>
              <a:rPr lang="el-GR" sz="2400" dirty="0" smtClean="0"/>
              <a:t> (</a:t>
            </a:r>
            <a:r>
              <a:rPr lang="el-GR" sz="2400" b="1" dirty="0" smtClean="0"/>
              <a:t>%</a:t>
            </a:r>
            <a:r>
              <a:rPr lang="el-GR" sz="2400" dirty="0" smtClean="0"/>
              <a:t>) ή τα </a:t>
            </a:r>
            <a:r>
              <a:rPr lang="el-GR" sz="2400" b="1" dirty="0" smtClean="0"/>
              <a:t>μπλοκ-σχολίων</a:t>
            </a:r>
            <a:r>
              <a:rPr lang="el-GR" sz="2400" dirty="0" smtClean="0"/>
              <a:t> ( </a:t>
            </a:r>
            <a:r>
              <a:rPr lang="el-GR" sz="2400" b="1" dirty="0" smtClean="0"/>
              <a:t>%{</a:t>
            </a:r>
            <a:r>
              <a:rPr lang="el-GR" sz="2400" dirty="0" smtClean="0"/>
              <a:t> … </a:t>
            </a:r>
            <a:r>
              <a:rPr lang="el-GR" sz="2400" b="1" dirty="0" smtClean="0"/>
              <a:t>%} </a:t>
            </a:r>
            <a:r>
              <a:rPr lang="el-GR" sz="2400" dirty="0" smtClean="0"/>
              <a:t>) που περιέχονται στο κυρίως σώμα. Οι εντολές ή οι ομάδες εντολών που απαιτούν κάποια εξήγηση συνοδεύονται από σχόλια. </a:t>
            </a:r>
          </a:p>
          <a:p>
            <a:pPr lvl="0">
              <a:buNone/>
            </a:pPr>
            <a:r>
              <a:rPr lang="el-GR" sz="2400" dirty="0" smtClean="0"/>
              <a:t>Π.Χ.: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6336704" cy="194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869160"/>
            <a:ext cx="4476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939444" y="6561166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7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Είδη Συναρτήσεων και Προγραμμάτων</a:t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(1 </a:t>
            </a:r>
            <a:r>
              <a:rPr lang="el-GR" sz="3200" b="0" smtClean="0">
                <a:solidFill>
                  <a:srgbClr val="004A82"/>
                </a:solidFill>
              </a:rPr>
              <a:t>από 5)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l-GR" sz="2400" b="1" dirty="0" smtClean="0"/>
              <a:t>Κύρια συνάρτηση</a:t>
            </a:r>
            <a:r>
              <a:rPr lang="el-GR" sz="2400" dirty="0" smtClean="0"/>
              <a:t>, είναι κάθε ανεξάρτητη συνάρτηση MatLab η οποία προορίζεται να χρησιμοποιηθεί από πολλά προγράμματα, αποθηκεύεται στο ομώνυμό της M-</a:t>
            </a:r>
            <a:r>
              <a:rPr lang="en-GB" sz="2400" dirty="0" smtClean="0"/>
              <a:t>file</a:t>
            </a:r>
            <a:r>
              <a:rPr lang="el-GR" sz="2400" dirty="0" smtClean="0"/>
              <a:t> και μπορεί να προστεθεί στις βιβλιοθήκες του πακέτου. 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 </a:t>
            </a:r>
            <a:r>
              <a:rPr lang="el-GR" sz="2400" b="1" dirty="0" err="1" smtClean="0"/>
              <a:t>Υπο</a:t>
            </a:r>
            <a:r>
              <a:rPr lang="el-GR" sz="2400" b="1" dirty="0" smtClean="0"/>
              <a:t>-συνάρτηση,</a:t>
            </a:r>
            <a:r>
              <a:rPr lang="el-GR" sz="2400" dirty="0" smtClean="0"/>
              <a:t> είναι μια κανονική κατά τα άλλα συνάρτηση MatLab που όμως χρησιμοποιείται μόνο από ένα συγκεκριμένο πρόγραμμα. Στη περίπτωση αυτή δεν δημιουργούμε νέο αρχείο M-</a:t>
            </a:r>
            <a:r>
              <a:rPr lang="en-GB" sz="2400" dirty="0" smtClean="0"/>
              <a:t>file</a:t>
            </a:r>
            <a:r>
              <a:rPr lang="el-GR" sz="2400" dirty="0" smtClean="0"/>
              <a:t> αλλά την προσθέτουμε στο M-</a:t>
            </a:r>
            <a:r>
              <a:rPr lang="en-GB" sz="2400" dirty="0" smtClean="0"/>
              <a:t>file</a:t>
            </a:r>
            <a:r>
              <a:rPr lang="el-GR" sz="2400" dirty="0" smtClean="0"/>
              <a:t> του προγράμματος για το οποίο σχεδιάστηκε. Αν βέβαια αργότερα διαπιστώσουμε ότι είναι χρήσιμη και σε άλλα προγράμματα τότε τη αποθηκεύουμε ξεχωριστά σε δικό της M-</a:t>
            </a:r>
            <a:r>
              <a:rPr lang="el-GR" sz="2400" dirty="0" err="1" smtClean="0"/>
              <a:t>file </a:t>
            </a:r>
            <a:r>
              <a:rPr lang="el-GR" sz="2400" dirty="0" smtClean="0"/>
              <a:t>και τη μετατρέπουμε σε Κύρια συνάρτηση.  </a:t>
            </a:r>
          </a:p>
          <a:p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Είδη Συναρτήσεων και Προγραμμάτων</a:t>
            </a:r>
            <a:br>
              <a:rPr lang="el-GR" sz="4400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(2 </a:t>
            </a:r>
            <a:r>
              <a:rPr lang="el-GR" sz="3600" b="0" dirty="0">
                <a:solidFill>
                  <a:srgbClr val="004A82"/>
                </a:solidFill>
              </a:rPr>
              <a:t>από 5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396044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Ανώνυμη συνάρτηση</a:t>
            </a:r>
            <a:r>
              <a:rPr lang="el-GR" sz="2400" dirty="0" smtClean="0"/>
              <a:t>, είναι μια πολύ απλή </a:t>
            </a:r>
            <a:r>
              <a:rPr lang="el-GR" sz="2400" dirty="0" err="1" smtClean="0"/>
              <a:t>Υποσυνάρτηση</a:t>
            </a:r>
            <a:r>
              <a:rPr lang="el-GR" sz="2400" dirty="0" smtClean="0"/>
              <a:t> μιας μόνο γραμμής. Αντί να δημιουργήσουμε ολόκληρη δομή υποπρογράμματος, δημιουργούμε μόνο μια λαβή (</a:t>
            </a:r>
            <a:r>
              <a:rPr lang="en-US" sz="2400" dirty="0" smtClean="0"/>
              <a:t>handle</a:t>
            </a:r>
            <a:r>
              <a:rPr lang="el-GR" sz="2400" dirty="0" smtClean="0"/>
              <a:t>) για τη κλήση της συνάρτησης. Αυτό μπορεί να γίνει μέσα στο πρόγραμμα που τη χρησιμοποιεί, με μια γραμμή που θα είναι ταυτόχρονα, και ο ορισμός της (με </a:t>
            </a:r>
            <a:r>
              <a:rPr lang="el-GR" sz="2400" b="1" dirty="0" smtClean="0"/>
              <a:t>@(</a:t>
            </a:r>
            <a:r>
              <a:rPr lang="en-US" sz="2400" b="1" dirty="0" smtClean="0"/>
              <a:t>x</a:t>
            </a:r>
            <a:r>
              <a:rPr lang="el-GR" sz="2400" b="1" dirty="0" smtClean="0"/>
              <a:t>)</a:t>
            </a:r>
            <a:r>
              <a:rPr lang="el-GR" sz="2400" dirty="0" smtClean="0"/>
              <a:t> αντί </a:t>
            </a:r>
            <a:r>
              <a:rPr lang="en-US" sz="2400" dirty="0" smtClean="0"/>
              <a:t>function</a:t>
            </a:r>
            <a:r>
              <a:rPr lang="el-GR" sz="2400" dirty="0" smtClean="0"/>
              <a:t>), και η πράξη υπολογισμού. Για παράδειγμα, η προηγούμενη συνάρτηση μετατροπής μοιρών σε ακτίνια </a:t>
            </a:r>
            <a:r>
              <a:rPr lang="en-US" sz="2400" dirty="0" smtClean="0"/>
              <a:t>m</a:t>
            </a:r>
            <a:r>
              <a:rPr lang="el-GR" sz="2400" dirty="0" smtClean="0"/>
              <a:t>2</a:t>
            </a:r>
            <a:r>
              <a:rPr lang="en-US" sz="2400" dirty="0" smtClean="0"/>
              <a:t>a</a:t>
            </a:r>
            <a:r>
              <a:rPr lang="el-GR" sz="2400" dirty="0" smtClean="0"/>
              <a:t>.</a:t>
            </a:r>
            <a:r>
              <a:rPr lang="en-US" sz="2400" dirty="0" smtClean="0"/>
              <a:t>m</a:t>
            </a:r>
            <a:r>
              <a:rPr lang="el-GR" sz="2400" dirty="0" smtClean="0"/>
              <a:t>, μπορεί να γραφτεί και σαν ανώνυμη συνάρτηση (</a:t>
            </a:r>
            <a:r>
              <a:rPr lang="en-US" sz="2400" dirty="0" smtClean="0"/>
              <a:t>Am2a)</a:t>
            </a:r>
            <a:r>
              <a:rPr lang="el-GR" sz="2400" dirty="0" smtClean="0"/>
              <a:t> μέσα σε ένα πρόγραμμα, ως εξής: </a:t>
            </a:r>
          </a:p>
          <a:p>
            <a:endParaRPr lang="el-GR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653136"/>
            <a:ext cx="3949452" cy="167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724128" y="6509452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86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Είδη Συναρτήσεων και Προγραμμάτων</a:t>
            </a:r>
            <a:br>
              <a:rPr lang="el-GR" sz="4400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(3 </a:t>
            </a:r>
            <a:r>
              <a:rPr lang="el-GR" sz="3600" b="0" dirty="0">
                <a:solidFill>
                  <a:srgbClr val="004A82"/>
                </a:solidFill>
              </a:rPr>
              <a:t>από 5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  <a:endParaRPr lang="el-GR" sz="36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204863"/>
            <a:ext cx="2066723" cy="2377646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47" y="2555414"/>
            <a:ext cx="3950550" cy="1676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2061" y="4653136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4653135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d963708e83d5eec6ac73aeeee1a98208b52b0a1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11</TotalTime>
  <Words>1249</Words>
  <Application>Microsoft Office PowerPoint</Application>
  <PresentationFormat>On-screen Show (4:3)</PresentationFormat>
  <Paragraphs>117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OC_template_updated</vt:lpstr>
      <vt:lpstr>Προγραμματισμός &amp; Εφαρμογές Η/Υ (Θ)</vt:lpstr>
      <vt:lpstr>Προγράμματα &amp; Συναρτήσεις (m-files) (1 από 2)</vt:lpstr>
      <vt:lpstr>Προγράμματα &amp; Συναρτήσεις (m-files) (2 από 2)</vt:lpstr>
      <vt:lpstr>Τα Βασικά Μέρη ενός m-file (1 από 3)</vt:lpstr>
      <vt:lpstr>Τα Βασικά Μέρη ενός m-file (2 από 3)</vt:lpstr>
      <vt:lpstr>Τα Βασικά Μέρη ενός m-file (3 από 3)</vt:lpstr>
      <vt:lpstr>Είδη Συναρτήσεων και Προγραμμάτων (1 από 5)</vt:lpstr>
      <vt:lpstr>Είδη Συναρτήσεων και Προγραμμάτων (2 από 5)</vt:lpstr>
      <vt:lpstr>Είδη Συναρτήσεων και Προγραμμάτων (3 από 5)</vt:lpstr>
      <vt:lpstr>Είδη Συναρτήσεων και Προγραμμάτων (4 από 5)</vt:lpstr>
      <vt:lpstr>Είδη Συναρτήσεων και Προγραμμάτων (5 από 5)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12</cp:revision>
  <dcterms:created xsi:type="dcterms:W3CDTF">2014-01-20T13:20:45Z</dcterms:created>
  <dcterms:modified xsi:type="dcterms:W3CDTF">2015-02-24T15:59:06Z</dcterms:modified>
</cp:coreProperties>
</file>