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63B0F36-332D-454F-AC76-285875760935}" type="slidenum">
              <a:rPr lang="el-GR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13C06A5-68A0-854A-A20F-DFAADA3E79B7}" type="slidenum">
              <a:rPr lang="el-GR" sz="13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buClrTx/>
                <a:buFontTx/>
                <a:buNone/>
                <a:defRPr/>
              </a:pPr>
              <a:t>9</a:t>
            </a:fld>
            <a:endParaRPr lang="el-GR" sz="1300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35333A6-4AA6-7842-988F-4745D980BAF1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9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95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84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63B0F36-332D-454F-AC76-285875760935}" type="slidenum">
              <a:rPr lang="el-GR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13C06A5-68A0-854A-A20F-DFAADA3E79B7}" type="slidenum">
              <a:rPr lang="el-GR" sz="13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l-GR" sz="1300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35333A6-4AA6-7842-988F-4745D980BAF1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95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5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3670D45-0DD0-E149-803B-453D284F5A54}" type="slidenum">
              <a:rPr lang="el-GR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BA40918-F366-B442-B4E3-30B9FCA57850}" type="slidenum">
              <a:rPr lang="el-GR" sz="13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l-GR" sz="1300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B30F292B-2FE9-CD4A-B9AF-3FC24B219823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133B9A8-2DB2-E243-B7D7-FC22FFC10F37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n-US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4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1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26E53B-7818-FE42-B8F7-C1634F971CE4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1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2A025F4-9D2C-6240-8ECF-92D3777EA695}" type="slidenum">
              <a:rPr lang="el-GR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08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B29E319-81DB-1241-8479-CE23F7738E6F}" type="slidenum">
              <a:rPr lang="el-GR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3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2E7BF1D-8608-5C4E-8DDA-30B8013F97DD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6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48E7359-BCC5-064D-8739-010A378AFB0C}" type="slidenum">
              <a:rPr lang="el-GR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5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5AB5DAF-A032-D94D-8C8F-9E4EDFC4C486}" type="slidenum">
              <a:rPr lang="el-GR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08575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6" y="4861441"/>
            <a:ext cx="5678318" cy="460024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99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63B0F36-332D-454F-AC76-285875760935}" type="slidenum">
              <a:rPr lang="el-GR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23992" y="9721107"/>
            <a:ext cx="3075138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13C06A5-68A0-854A-A20F-DFAADA3E79B7}" type="slidenum">
              <a:rPr lang="el-GR" sz="13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l-GR" sz="1300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023992" y="9721106"/>
            <a:ext cx="3076782" cy="5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35333A6-4AA6-7842-988F-4745D980BAF1}" type="slidenum">
              <a:rPr lang="el-GR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l-GR" sz="13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95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9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quest.umi.com/pqdweb?did=1644702121&amp;am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journals.bc.edu/ojs/index.php/ital/article/view/31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w.interscience.wiley.com/cochrane/clcmr/articles/CMR-8610/fra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zives/03s/cis650/xfilte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opus.com/inward/record.url?eid=2-s2.0-84859829642&amp;partnerID=40&amp;md5=0e0e7c196c4be4fe7f877d773b490419" TargetMode="External"/><Relationship Id="rId4" Type="http://schemas.openxmlformats.org/officeDocument/2006/relationships/hyperlink" Target="http://informationr.net/ir/9-3/paper17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92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1</a:t>
            </a:r>
            <a:r>
              <a:rPr lang="en-US" sz="2600" b="1" dirty="0"/>
              <a:t>2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Βιβλιογραφικές υπηρεσίες- επιλεκτική διάχυση πληροφοριών-ανοιχτά αποθετήρια</a:t>
            </a:r>
            <a:r>
              <a:rPr lang="en-US" sz="2600" dirty="0" smtClean="0"/>
              <a:t> (</a:t>
            </a:r>
            <a:r>
              <a:rPr lang="el-GR" sz="2600" dirty="0" smtClean="0"/>
              <a:t>β’ μέρος)</a:t>
            </a:r>
            <a:endParaRPr lang="el-GR" sz="2600" dirty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fld id="{10A7C140-DA9C-7E4C-996C-A2012418A3A5}" type="slidenum">
              <a:rPr lang="el-GR" sz="1200" smtClean="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  <a:defRPr/>
              </a:pPr>
              <a:t>9</a:t>
            </a:fld>
            <a:endParaRPr lang="el-GR" sz="1200" dirty="0" smtClean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Προτεινόμενη 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Morales del Castillo, J.M., Pedraza Jiménez, R., Ruizz, A.A., Peis, E. and Herrera Viedma, E., 2009. A Semantic Model of Selective Dissemination of Information for Digital Libraries. </a:t>
            </a:r>
            <a:r>
              <a:rPr lang="el-GR" sz="1800" i="1" dirty="0" smtClean="0"/>
              <a:t>Information Technology and Libraries</a:t>
            </a:r>
            <a:r>
              <a:rPr lang="el-GR" sz="1800" dirty="0" smtClean="0"/>
              <a:t>, [online] 28, p.21. Available at: &lt;</a:t>
            </a:r>
            <a:r>
              <a:rPr lang="el-GR" sz="1800" dirty="0" smtClean="0">
                <a:hlinkClick r:id="rId3"/>
              </a:rPr>
              <a:t>http://proquest.umi.com/pqdweb?did=1644702121&amp;amp</a:t>
            </a:r>
            <a:r>
              <a:rPr lang="el-GR" sz="1800" dirty="0" smtClean="0"/>
              <a:t>\nFmt=7&amp;amp\nclientId=40776&amp;amp\nRQT=309&amp;amp\nVName=PQD&gt;.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Morales-del-Castillo, J.M., Pedraza-Jiménez, R., Peis, E. and Herrera-Viedma, E., 2013. A Semantic Model of Selective Dissemination of Information for Digital Libraries. </a:t>
            </a:r>
            <a:r>
              <a:rPr lang="el-GR" sz="1800" i="1" dirty="0" smtClean="0"/>
              <a:t>Information Technology and Libraries</a:t>
            </a:r>
            <a:r>
              <a:rPr lang="el-GR" sz="1800" dirty="0" smtClean="0"/>
              <a:t>, [online] 28, pp.21–30. Available at: &lt;</a:t>
            </a:r>
            <a:r>
              <a:rPr lang="el-GR" sz="1800" dirty="0" smtClean="0">
                <a:hlinkClick r:id="rId4"/>
              </a:rPr>
              <a:t>http://ejournals.bc.edu/ojs/index.php/ital/article/view/3169</a:t>
            </a:r>
            <a:r>
              <a:rPr lang="el-GR" sz="1800" dirty="0" smtClean="0"/>
              <a:t>&gt;.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Morales-Del-Castillo, J.M., Pedraza-Jimenez, R., Ruiz, A.A., Peis, E. and Herrera-Viedma, E., 2009. A Semantic Model of Selective Dissemination of Information for Digital Libraries. </a:t>
            </a:r>
            <a:r>
              <a:rPr lang="el-GR" sz="1800" i="1" dirty="0" smtClean="0"/>
              <a:t>Information Technology and Libraries</a:t>
            </a:r>
            <a:r>
              <a:rPr lang="el-GR" sz="1800" dirty="0" smtClean="0"/>
              <a:t>, [online] 28, pp.21–30. Available at: &lt;&lt;Go to ISI&gt;://000263495300005&gt;.</a:t>
            </a:r>
          </a:p>
        </p:txBody>
      </p:sp>
    </p:spTree>
    <p:extLst>
      <p:ext uri="{BB962C8B-B14F-4D97-AF65-F5344CB8AC3E}">
        <p14:creationId xmlns:p14="http://schemas.microsoft.com/office/powerpoint/2010/main" val="284545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fld id="{10A7C140-DA9C-7E4C-996C-A2012418A3A5}" type="slidenum">
              <a:rPr lang="el-GR" sz="1200" smtClean="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  <a:defRPr/>
              </a:pPr>
              <a:t>10</a:t>
            </a:fld>
            <a:endParaRPr lang="el-GR" sz="1200" dirty="0" smtClean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Προτεινόμενη βιβλιογραφία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Peis, E., Herrera-Viedma, E. and Morales-del-Castillo, J.M., 2008. A semantic service model of selective dissemination of information (SDI) for digital libraries. </a:t>
            </a:r>
            <a:r>
              <a:rPr lang="el-GR" sz="1800" i="1" dirty="0" smtClean="0"/>
              <a:t>Profesional De La Informacion</a:t>
            </a:r>
            <a:r>
              <a:rPr lang="el-GR" sz="1800" dirty="0" smtClean="0"/>
              <a:t>, [online] 17, pp.519–525. Available at: &lt;&lt;Go to ISI&gt;://000259656000005&gt;.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Shultz, M., 2002. </a:t>
            </a:r>
            <a:r>
              <a:rPr lang="el-GR" sz="1800" i="1" dirty="0" smtClean="0"/>
              <a:t>MEDLINE selective dissemination of information (SDI) services: how do they compare? [abstract]</a:t>
            </a:r>
            <a:r>
              <a:rPr lang="el-GR" sz="1800" dirty="0" smtClean="0"/>
              <a:t>. </a:t>
            </a:r>
            <a:r>
              <a:rPr lang="el-GR" sz="1800" i="1" dirty="0" smtClean="0"/>
              <a:t>Medical Library Association Special Supplement MLA ’02 Abstracts; 2002 May 17-23; Dallas, Texas, USA.</a:t>
            </a:r>
            <a:r>
              <a:rPr lang="el-GR" sz="1800" dirty="0" smtClean="0"/>
              <a:t>, Available at: &lt;</a:t>
            </a:r>
            <a:r>
              <a:rPr lang="el-GR" sz="1800" dirty="0" smtClean="0">
                <a:hlinkClick r:id="rId3"/>
              </a:rPr>
              <a:t>http://www.mrw.interscience.wiley.com/cochrane/clcmr/articles/CMR-8610/frame.html</a:t>
            </a:r>
            <a:r>
              <a:rPr lang="el-GR" sz="1800" dirty="0" smtClean="0"/>
              <a:t>&gt;.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Yan, T.W. and Garcia-Molina, H., 1994. Distributed selective dissemination of information. </a:t>
            </a:r>
            <a:r>
              <a:rPr lang="el-GR" sz="1800" i="1" dirty="0" smtClean="0"/>
              <a:t>Proceedings of 3rd International Conference on Parallel and Distributed Information Systems</a:t>
            </a:r>
            <a:r>
              <a:rPr lang="el-GR" sz="1800" dirty="0" smtClean="0"/>
              <a:t>.</a:t>
            </a:r>
            <a:endParaRPr lang="en-GB" sz="1800" dirty="0" smtClean="0"/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/>
              <a:t>Κυριάκη-Μάνεση, Δ. (2014). Υπηρεσίες Πληροφόρησης (σημειώσεις). Αθήνα: Τεχνολογικό Εκπαιδευτικό Ίδρυμα Αθήνας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8778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2015. Ευγενία Βασιλακάκη. «Υπηρεσίες Πληροφόρησης. Ενότητα 12</a:t>
            </a:r>
            <a:r>
              <a:rPr lang="en-US" sz="2000" dirty="0" smtClean="0"/>
              <a:t>: </a:t>
            </a:r>
            <a:r>
              <a:rPr lang="el-GR" sz="2000" dirty="0"/>
              <a:t>Είδη υπηρεσιών πληροφόρησης – Βιβλιογραφικές υπηρεσίες- επιλεκτική διάχυση πληροφοριών-ανοιχτά </a:t>
            </a:r>
            <a:r>
              <a:rPr lang="el-GR" sz="2000" dirty="0" smtClean="0"/>
              <a:t>αποθετήρια (β’ μέρος)».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fld id="{DE494620-134C-E54D-A3B7-602AA2AAE561}" type="slidenum">
              <a:rPr lang="el-GR" sz="1200" smtClean="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  <a:defRPr/>
              </a:pPr>
              <a:t>1</a:t>
            </a:fld>
            <a:endParaRPr lang="el-GR" sz="1200" dirty="0" smtClean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Βιβλιογραφικές Υπηρεσίες (</a:t>
            </a:r>
            <a:r>
              <a:rPr lang="en-US" dirty="0"/>
              <a:t>Bibliographic Services)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Επιλεκτική Διάχυση Πληροφοριών (</a:t>
            </a:r>
            <a:r>
              <a:rPr lang="en-US" dirty="0"/>
              <a:t>Selective Dissemination of Information, SDI)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Ανοιχτά αποθετήρια (</a:t>
            </a:r>
            <a:r>
              <a:rPr lang="en-US" dirty="0"/>
              <a:t>Open Repositories)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1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Επιλεκτική Διάχυση Πληροφοριών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Selective Dissemination of Information, SDI)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</a:t>
            </a:r>
            <a:r>
              <a:rPr lang="el-GR" dirty="0" smtClean="0"/>
              <a:t>) </a:t>
            </a:r>
            <a:r>
              <a:rPr lang="el-GR" sz="3100" b="0" dirty="0" smtClean="0"/>
              <a:t>1/3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“</a:t>
            </a:r>
            <a:r>
              <a:rPr lang="el-GR" u="sng" dirty="0"/>
              <a:t>Προσφορά Υπηρεσίας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ακαδημαϊκές </a:t>
            </a:r>
            <a:r>
              <a:rPr lang="el-GR" dirty="0"/>
              <a:t>βιβλιοθήκες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ειδικές </a:t>
            </a:r>
            <a:r>
              <a:rPr lang="el-GR" dirty="0"/>
              <a:t>βιβλιοθήκες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ερευνητικές </a:t>
            </a:r>
            <a:r>
              <a:rPr lang="el-GR" dirty="0"/>
              <a:t>βιβλιοθήκες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Γιατί οι χρήστες έχουν εξειδικευμένες ανάγκες και απαιτήσεις σε πληροφόρηση”.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447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Επιλεκτική Διάχυση Πληροφοριών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Selective Dissemination of Information, SDI)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</a:t>
            </a:r>
            <a:r>
              <a:rPr lang="el-GR" dirty="0" smtClean="0"/>
              <a:t>) </a:t>
            </a:r>
            <a:r>
              <a:rPr lang="el-GR" sz="31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u="sng" dirty="0"/>
              <a:t>Οφέλη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προσφορά </a:t>
            </a:r>
            <a:r>
              <a:rPr lang="el-GR" dirty="0"/>
              <a:t>πληροφορίας πριν ακόμα τη ζητήσει ο χρήστης.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προσφορά </a:t>
            </a:r>
            <a:r>
              <a:rPr lang="el-GR" dirty="0"/>
              <a:t>τρέχουσας πληροφορίας.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έγκυρη </a:t>
            </a:r>
            <a:r>
              <a:rPr lang="el-GR" dirty="0"/>
              <a:t>και έγκαιρη ενημέρωση του χρήστη.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στοχευμένη </a:t>
            </a:r>
            <a:r>
              <a:rPr lang="el-GR" dirty="0"/>
              <a:t>ικανοποίηση των πληροφοριακών αναγκών του χρήστη.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απόλυτη </a:t>
            </a:r>
            <a:r>
              <a:rPr lang="el-GR" dirty="0"/>
              <a:t>προσαρμογή της πληροφορίας στις πληροφοριακές ανάγκες του χρήστη”.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6576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Επιλεκτική Διάχυση Πληροφοριών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Selective Dissemination of Information, SDI)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l-GR" dirty="0" smtClean="0"/>
              <a:t>Κυριάκη-Μάνεση, </a:t>
            </a:r>
            <a:r>
              <a:rPr lang="el-GR" dirty="0"/>
              <a:t>2014</a:t>
            </a:r>
            <a:r>
              <a:rPr lang="el-GR" dirty="0" smtClean="0"/>
              <a:t>) </a:t>
            </a:r>
            <a:r>
              <a:rPr lang="el-GR" sz="31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u="sng" dirty="0"/>
              <a:t>Προκλήσεις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παροχή </a:t>
            </a:r>
            <a:r>
              <a:rPr lang="el-GR" dirty="0"/>
              <a:t>σε περιορισμένο αριθμό χρηστών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αφορά </a:t>
            </a:r>
            <a:r>
              <a:rPr lang="el-GR" dirty="0"/>
              <a:t>σε συγκεκριμένη κατηγορία χρηστών (πχ. διδακτορικούς φοιτητές, καθηγητές, ερευνητές)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μεγάλο </a:t>
            </a:r>
            <a:r>
              <a:rPr lang="el-GR" dirty="0"/>
              <a:t>κόστος προσφοράς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απαιτείται </a:t>
            </a:r>
            <a:r>
              <a:rPr lang="el-GR" dirty="0"/>
              <a:t>εξειδικευμένος βιβλιοθηκονόμος (πχ. subject librarian)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απαιτείται </a:t>
            </a:r>
            <a:r>
              <a:rPr lang="el-GR" dirty="0"/>
              <a:t>χρόνος για τη σύνταξη της/των λίστας/ών”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871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Ανοικτά Αποθετήρια (</a:t>
            </a:r>
            <a:r>
              <a:rPr lang="en-US" dirty="0"/>
              <a:t>Open Repositories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Αφορά στη δημιουργία μιας Βάσης Δεδομένων με όλο το επιστημονικό υλικό που παράγει η ακαδημαϊκή κοινότητα ενός Ιδρύματος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Η έννοια του Ανοικτού έγκειται στην εξασφάλιση της ελεύθερης πρόσβασης και χρήσης του κάθε τεκμηρίου με τις κατάλληλες άδειες (πχ. creative commons)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512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Ανοικτά Αποθετήρια (Open Repositories</a:t>
            </a:r>
            <a:r>
              <a:rPr lang="el-GR" dirty="0" smtClean="0"/>
              <a:t>)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/>
              <a:t>Λειτουργία Αποθετηρίου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αξιολόγηση </a:t>
            </a:r>
            <a:r>
              <a:rPr lang="el-GR" dirty="0"/>
              <a:t>του προς κατάθεση υλικού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δημιουργία </a:t>
            </a:r>
            <a:r>
              <a:rPr lang="el-GR" dirty="0"/>
              <a:t>μεταδεδομένων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θεματική </a:t>
            </a:r>
            <a:r>
              <a:rPr lang="el-GR" dirty="0"/>
              <a:t>περιγραφή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αποθήκευση </a:t>
            </a:r>
            <a:r>
              <a:rPr lang="el-GR" dirty="0"/>
              <a:t>του ηλεκτρονικού αρχείου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8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Ανοικτά Αποθετήρια (Open Repositories</a:t>
            </a:r>
            <a:r>
              <a:rPr lang="el-GR" dirty="0" smtClean="0"/>
              <a:t>)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Οφέλη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άμεση </a:t>
            </a:r>
            <a:r>
              <a:rPr lang="el-GR" dirty="0"/>
              <a:t>πρόσβαση σε επιστημονική πληροφορία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άλλη </a:t>
            </a:r>
            <a:r>
              <a:rPr lang="el-GR" dirty="0"/>
              <a:t>μία δίοδο δημοσίευσης της πληροφορίας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ελεύθερη </a:t>
            </a:r>
            <a:r>
              <a:rPr lang="el-GR" dirty="0"/>
              <a:t>πρόσβαση στην πληροφορία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άμεση </a:t>
            </a:r>
            <a:r>
              <a:rPr lang="el-GR" dirty="0"/>
              <a:t>δημοσίευση της πληροφορίας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άμεση </a:t>
            </a:r>
            <a:r>
              <a:rPr lang="el-GR" dirty="0"/>
              <a:t>διάθεση της πληροφορίας</a:t>
            </a:r>
          </a:p>
          <a:p>
            <a:pPr>
              <a:buClr>
                <a:srgbClr val="198A8A"/>
              </a:buClr>
            </a:pPr>
            <a:r>
              <a:rPr lang="el-GR" dirty="0" smtClean="0"/>
              <a:t>άμεση </a:t>
            </a:r>
            <a:r>
              <a:rPr lang="el-GR" dirty="0"/>
              <a:t>διάχυση της πληροφορίας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8753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8063" y="792163"/>
            <a:ext cx="79629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fld id="{10A7C140-DA9C-7E4C-996C-A2012418A3A5}" type="slidenum">
              <a:rPr lang="el-GR" sz="1200" smtClean="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  <a:defRPr/>
              </a:pPr>
              <a:t>8</a:t>
            </a:fld>
            <a:endParaRPr lang="el-GR" sz="1200" dirty="0" smtClean="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Προτεινόμενη βιβλιογραφία </a:t>
            </a:r>
            <a:r>
              <a:rPr lang="el-GR" sz="3200" b="0" dirty="0">
                <a:solidFill>
                  <a:prstClr val="white"/>
                </a:solidFill>
              </a:rPr>
              <a:t>1/3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Altinel, M. and Franklin, M., 2000. Efficient filtering of XML documents for selective dissemination of information. </a:t>
            </a:r>
            <a:r>
              <a:rPr lang="el-GR" sz="1800" i="1" dirty="0" smtClean="0"/>
              <a:t>of the 26th International Conference on</a:t>
            </a:r>
            <a:r>
              <a:rPr lang="el-GR" sz="1800" dirty="0" smtClean="0"/>
              <a:t>, [online] pp.53–64. Available at: &lt;</a:t>
            </a:r>
            <a:r>
              <a:rPr lang="el-GR" sz="1800" dirty="0" smtClean="0">
                <a:hlinkClick r:id="rId3"/>
              </a:rPr>
              <a:t>http://www.seas.upenn.edu/~zives/03s/cis650/xfilter.pdf</a:t>
            </a:r>
            <a:r>
              <a:rPr lang="el-GR" sz="1800" dirty="0" smtClean="0"/>
              <a:t>&gt;.</a:t>
            </a:r>
          </a:p>
          <a:p>
            <a:pPr marL="373063" indent="-371475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Amati, G. and Crestani, F., 1999. Probabilistic learning for selective dissemination of information. </a:t>
            </a:r>
            <a:r>
              <a:rPr lang="el-GR" sz="1800" i="1" dirty="0" smtClean="0"/>
              <a:t>Information Processing and Management</a:t>
            </a:r>
            <a:r>
              <a:rPr lang="el-GR" sz="1800" dirty="0" smtClean="0"/>
              <a:t>, 35, pp.633–654.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Duggan, F. and Banwell, L., 2004. Constructing a model of effective information dissemination in a crisis. </a:t>
            </a:r>
            <a:r>
              <a:rPr lang="el-GR" sz="1800" i="1" dirty="0" smtClean="0"/>
              <a:t>Information Research</a:t>
            </a:r>
            <a:r>
              <a:rPr lang="el-GR" sz="1800" dirty="0" smtClean="0"/>
              <a:t>, [online] 9, p.178. Available at: &lt;</a:t>
            </a:r>
            <a:r>
              <a:rPr lang="el-GR" sz="1800" dirty="0" smtClean="0">
                <a:hlinkClick r:id="rId4"/>
              </a:rPr>
              <a:t>http://informationr.net/ir/9-3/paper178.html</a:t>
            </a:r>
            <a:r>
              <a:rPr lang="el-GR" sz="1800" dirty="0" smtClean="0"/>
              <a:t>&gt;.</a:t>
            </a:r>
          </a:p>
          <a:p>
            <a:pPr indent="-341313"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el-GR" sz="1800" dirty="0" smtClean="0"/>
              <a:t>Hossain, M.J. and Islam, S., 2008. Selective dissemination of information (SDI) service: A conceptual paradigm. </a:t>
            </a:r>
            <a:r>
              <a:rPr lang="el-GR" sz="1800" i="1" dirty="0" smtClean="0"/>
              <a:t>International Journal of Information Science and Management</a:t>
            </a:r>
            <a:r>
              <a:rPr lang="el-GR" sz="1800" dirty="0" smtClean="0"/>
              <a:t>, [online] 6, pp.27–44. Available at: &lt;</a:t>
            </a:r>
            <a:r>
              <a:rPr lang="el-GR" sz="1800" dirty="0" smtClean="0">
                <a:hlinkClick r:id="rId5"/>
              </a:rPr>
              <a:t>http://www.scopus.com/inward/record.url?eid=2-s2.0-84859829642&amp;partnerID=40&amp;md5=0e0e7c196c4be4fe7f877d773b490419</a:t>
            </a:r>
            <a:r>
              <a:rPr lang="el-GR" sz="1800" dirty="0" smtClean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250664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255</TotalTime>
  <Words>1368</Words>
  <Application>Microsoft Office PowerPoint</Application>
  <PresentationFormat>Προβολή στην οθόνη (4:3)</PresentationFormat>
  <Paragraphs>148</Paragraphs>
  <Slides>18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8" baseType="lpstr">
      <vt:lpstr>Arial Unicode MS</vt:lpstr>
      <vt:lpstr>SimSun</vt:lpstr>
      <vt:lpstr>Arial</vt:lpstr>
      <vt:lpstr>Calibri</vt:lpstr>
      <vt:lpstr>Corbel</vt:lpstr>
      <vt:lpstr>Courier New</vt:lpstr>
      <vt:lpstr>Times New Roman</vt:lpstr>
      <vt:lpstr>Wingdings</vt:lpstr>
      <vt:lpstr>exo-opistho_simeiomata</vt:lpstr>
      <vt:lpstr>OC_template_updated</vt:lpstr>
      <vt:lpstr>Υπηρεσίες Πληροφόρησης</vt:lpstr>
      <vt:lpstr>Περιεχόμενα</vt:lpstr>
      <vt:lpstr>Επιλεκτική Διάχυση Πληροφοριών  (Selective Dissemination of Information, SDI) (Κυριάκη-Μάνεση, 2014) 1/3</vt:lpstr>
      <vt:lpstr>Επιλεκτική Διάχυση Πληροφοριών  (Selective Dissemination of Information, SDI) (Κυριάκη-Μάνεση, 2014) 2/3</vt:lpstr>
      <vt:lpstr>Επιλεκτική Διάχυση Πληροφοριών  (Selective Dissemination of Information, SDI) (Κυριάκη-Μάνεση, 2014) 3/3</vt:lpstr>
      <vt:lpstr>Ανοικτά Αποθετήρια (Open Repositories) 1/3</vt:lpstr>
      <vt:lpstr>Ανοικτά Αποθετήρια (Open Repositories) 2/3</vt:lpstr>
      <vt:lpstr>Ανοικτά Αποθετήρια (Open Repositories) 3/3</vt:lpstr>
      <vt:lpstr>Προτεινόμενη βιβλιογραφία 1/3</vt:lpstr>
      <vt:lpstr>Προτεινόμενη βιβλιογραφία 2/3</vt:lpstr>
      <vt:lpstr>Προτεινόμενη βιβλιογραφία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Natassa Karap</cp:lastModifiedBy>
  <cp:revision>54</cp:revision>
  <dcterms:created xsi:type="dcterms:W3CDTF">2015-08-04T07:17:47Z</dcterms:created>
  <dcterms:modified xsi:type="dcterms:W3CDTF">2015-09-15T12:21:36Z</dcterms:modified>
</cp:coreProperties>
</file>