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1" r:id="rId3"/>
  </p:sldMasterIdLst>
  <p:notesMasterIdLst>
    <p:notesMasterId r:id="rId31"/>
  </p:notesMasterIdLst>
  <p:handoutMasterIdLst>
    <p:handoutMasterId r:id="rId32"/>
  </p:handoutMasterIdLst>
  <p:sldIdLst>
    <p:sldId id="311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7" r:id="rId18"/>
    <p:sldId id="306" r:id="rId19"/>
    <p:sldId id="308" r:id="rId20"/>
    <p:sldId id="309" r:id="rId21"/>
    <p:sldId id="310" r:id="rId22"/>
    <p:sldId id="291" r:id="rId23"/>
    <p:sldId id="271" r:id="rId24"/>
    <p:sldId id="272" r:id="rId25"/>
    <p:sldId id="273" r:id="rId26"/>
    <p:sldId id="274" r:id="rId27"/>
    <p:sldId id="275" r:id="rId28"/>
    <p:sldId id="276" r:id="rId29"/>
    <p:sldId id="278" r:id="rId3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50DB0-E422-4C45-88C4-D7FB6C2BDCEF}" type="datetimeFigureOut">
              <a:rPr lang="el-GR" smtClean="0"/>
              <a:pPr/>
              <a:t>20/7/2015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B994E-E3A1-4E14-B947-43778668D4E8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91552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96FCB-A24E-42BD-8573-5BE9B15A6E5E}" type="datetimeFigureOut">
              <a:rPr lang="el-GR" smtClean="0"/>
              <a:pPr/>
              <a:t>20/7/2015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C78B4-661C-4EF8-8CDA-1009C8BF2BCC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3495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C78B4-661C-4EF8-8CDA-1009C8BF2BCC}" type="slidenum">
              <a:rPr lang="el-GR" smtClean="0"/>
              <a:pPr/>
              <a:t>4</a:t>
            </a:fld>
            <a:endParaRPr lang="el-G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C78B4-661C-4EF8-8CDA-1009C8BF2BCC}" type="slidenum">
              <a:rPr lang="el-GR" smtClean="0"/>
              <a:pPr/>
              <a:t>5</a:t>
            </a:fld>
            <a:endParaRPr lang="el-G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C78B4-661C-4EF8-8CDA-1009C8BF2BCC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C78B4-661C-4EF8-8CDA-1009C8BF2BCC}" type="slidenum">
              <a:rPr lang="el-GR" smtClean="0"/>
              <a:pPr/>
              <a:t>10</a:t>
            </a:fld>
            <a:endParaRPr lang="el-G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C78B4-661C-4EF8-8CDA-1009C8BF2BCC}" type="slidenum">
              <a:rPr lang="el-GR" smtClean="0"/>
              <a:pPr/>
              <a:t>12</a:t>
            </a:fld>
            <a:endParaRPr lang="el-G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ύλεμα διαγώνιας γωνίας του ορθογωνίου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49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4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26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976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684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91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636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38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extLst/>
          </a:lstStyle>
          <a:p>
            <a:r>
              <a:rPr kumimoji="0" lang="el-GR" dirty="0" err="1" smtClean="0"/>
              <a:t>Kλικ</a:t>
            </a:r>
            <a:r>
              <a:rPr kumimoji="0" lang="el-GR" dirty="0" smtClean="0"/>
              <a:t> για επεξεργασία του τίτλου</a:t>
            </a:r>
            <a:endParaRPr kumimoji="0"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  <a:extLst/>
          </a:lstStyle>
          <a:p>
            <a:pPr lvl="0" eaLnBrk="1" latinLnBrk="0" hangingPunct="1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 eaLnBrk="1" latinLnBrk="0" hangingPunct="1"/>
            <a:r>
              <a:rPr lang="el-GR" dirty="0" smtClean="0"/>
              <a:t>Δεύτερου επιπέδου</a:t>
            </a:r>
          </a:p>
          <a:p>
            <a:pPr lvl="2" eaLnBrk="1" latinLnBrk="0" hangingPunct="1"/>
            <a:r>
              <a:rPr lang="el-GR" dirty="0" smtClean="0"/>
              <a:t>Τρίτου επιπέδου</a:t>
            </a:r>
          </a:p>
          <a:p>
            <a:pPr lvl="3" eaLnBrk="1" latinLnBrk="0" hangingPunct="1"/>
            <a:r>
              <a:rPr lang="el-GR" dirty="0" smtClean="0"/>
              <a:t>Τέταρτου επιπέδου</a:t>
            </a:r>
          </a:p>
          <a:p>
            <a:pPr lvl="4" eaLnBrk="1" latinLnBrk="0" hangingPunct="1"/>
            <a:r>
              <a:rPr lang="el-GR" dirty="0" smtClean="0"/>
              <a:t>Πέμπτου επιπέδου</a:t>
            </a:r>
            <a:endParaRPr kumimoji="0" lang="en-US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0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54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48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5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83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73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010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66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221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07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52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208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10 - Ορθογώνιο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9" name="8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l-GR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ύλεμα διαγώνιας γωνίας του ορθογωνίου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l-GR" dirty="0" err="1" smtClean="0"/>
              <a:t>Kλικ</a:t>
            </a:r>
            <a:r>
              <a:rPr kumimoji="0" lang="el-GR" dirty="0" smtClean="0"/>
              <a:t> για επεξεργασία του τίτλου</a:t>
            </a:r>
            <a:endParaRPr kumimoji="0" lang="en-US" dirty="0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l-GR" dirty="0" err="1" smtClean="0"/>
              <a:t>Kλικ</a:t>
            </a:r>
            <a:r>
              <a:rPr kumimoji="0" lang="el-GR" dirty="0" smtClean="0"/>
              <a:t> για επεξεργασία των στυλ του υποδείγματος</a:t>
            </a:r>
          </a:p>
          <a:p>
            <a:pPr lvl="1" eaLnBrk="1" latinLnBrk="0" hangingPunct="1"/>
            <a:r>
              <a:rPr kumimoji="0" lang="el-GR" dirty="0" smtClean="0"/>
              <a:t>Δεύτερου επιπέδου</a:t>
            </a:r>
          </a:p>
          <a:p>
            <a:pPr lvl="2" eaLnBrk="1" latinLnBrk="0" hangingPunct="1"/>
            <a:r>
              <a:rPr kumimoji="0" lang="el-GR" dirty="0" smtClean="0"/>
              <a:t>Τρίτου επιπέδου</a:t>
            </a:r>
          </a:p>
          <a:p>
            <a:pPr lvl="3" eaLnBrk="1" latinLnBrk="0" hangingPunct="1"/>
            <a:r>
              <a:rPr kumimoji="0" lang="el-GR" dirty="0" smtClean="0"/>
              <a:t>Τέταρτου επιπέδου</a:t>
            </a:r>
          </a:p>
          <a:p>
            <a:pPr lvl="4" eaLnBrk="1" latinLnBrk="0" hangingPunct="1"/>
            <a:r>
              <a:rPr kumimoji="0" lang="el-GR" dirty="0" smtClean="0"/>
              <a:t>Πέμπτου επιπέδου</a:t>
            </a:r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54864" algn="r" rtl="0" eaLnBrk="1" latinLnBrk="0" hangingPunct="1">
        <a:spcBef>
          <a:spcPct val="0"/>
        </a:spcBef>
        <a:buNone/>
        <a:defRPr kumimoji="0" sz="40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Calibri" panose="020F0502020204030204" pitchFamily="34" charset="0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8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43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ictures.4ever.eu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idodaniele.com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Τεχνική Ψιμυθίωσης Θεαμάτων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5</a:t>
            </a:r>
            <a:r>
              <a:rPr lang="el-GR" sz="2800" dirty="0" smtClean="0"/>
              <a:t>:</a:t>
            </a:r>
            <a:r>
              <a:rPr lang="en-US" sz="2800" dirty="0" smtClean="0"/>
              <a:t> Body</a:t>
            </a:r>
            <a:r>
              <a:rPr lang="el-GR" sz="2800" dirty="0" smtClean="0"/>
              <a:t> </a:t>
            </a:r>
            <a:r>
              <a:rPr lang="en-US" sz="2800" dirty="0" smtClean="0"/>
              <a:t>painting</a:t>
            </a:r>
            <a:endParaRPr lang="el-GR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/>
              <a:t>Μικελάτου Ευθυμία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/>
              <a:t>Αισθητικός Κοσμητολόγος  B.Sc., M.Sc.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Αισθητικής και Κοσμητολογίας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600" dirty="0">
                <a:solidFill>
                  <a:prstClr val="black"/>
                </a:solidFill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693477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40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 smtClean="0"/>
              <a:t>5</a:t>
            </a:r>
            <a:endParaRPr lang="el-GR" dirty="0"/>
          </a:p>
        </p:txBody>
      </p:sp>
      <p:pic>
        <p:nvPicPr>
          <p:cNvPr id="4098" name="Picture 2" descr="C:\Users\Efi\Desktop\10945666_10206046966236048_5403907372225777163_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37836" y="1646238"/>
            <a:ext cx="6068328" cy="4525962"/>
          </a:xfrm>
          <a:prstGeom prst="rect">
            <a:avLst/>
          </a:prstGeom>
          <a:noFill/>
        </p:spPr>
      </p:pic>
      <p:sp>
        <p:nvSpPr>
          <p:cNvPr id="4" name="Ορθογώνιο 3"/>
          <p:cNvSpPr/>
          <p:nvPr/>
        </p:nvSpPr>
        <p:spPr>
          <a:xfrm>
            <a:off x="2195736" y="6283889"/>
            <a:ext cx="4499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Δημιουργία </a:t>
            </a:r>
            <a:r>
              <a:rPr lang="el-GR" dirty="0" smtClean="0"/>
              <a:t>φοιτητών στο </a:t>
            </a:r>
            <a:r>
              <a:rPr lang="el-GR" dirty="0"/>
              <a:t>εργαστήριο ΤΨΘ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955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6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φιλοζωική οργάνωση </a:t>
            </a:r>
            <a:r>
              <a:rPr lang="en-US" dirty="0" smtClean="0"/>
              <a:t>Peta </a:t>
            </a:r>
            <a:r>
              <a:rPr lang="el-GR" dirty="0" smtClean="0"/>
              <a:t>χρησιμοποίησε μοντέλα με ζωγραφισμένο σε ολόκληρο το σώμα τους δέρματα άγριων ζώων, σε πορεία διαμαρτυρίας.</a:t>
            </a:r>
          </a:p>
          <a:p>
            <a:r>
              <a:rPr lang="el-GR" dirty="0" smtClean="0"/>
              <a:t> Την δεκαετία του 1960, οι </a:t>
            </a:r>
            <a:r>
              <a:rPr lang="en-US" dirty="0" smtClean="0"/>
              <a:t>hippies</a:t>
            </a:r>
            <a:r>
              <a:rPr lang="el-GR" dirty="0" smtClean="0"/>
              <a:t> διαμαρτύρονταν ζωγραφίζοντας λουλούδια στα μάγουλα και το σήμα της ειρήνης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618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 smtClean="0"/>
              <a:t>7</a:t>
            </a:r>
            <a:endParaRPr lang="el-GR" dirty="0"/>
          </a:p>
        </p:txBody>
      </p:sp>
      <p:pic>
        <p:nvPicPr>
          <p:cNvPr id="5122" name="Picture 2" descr="C:\Users\Efi\Desktop\10941911_10206046965756036_5704262818995009281_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41834" y="1646238"/>
            <a:ext cx="6060331" cy="4525962"/>
          </a:xfrm>
          <a:prstGeom prst="rect">
            <a:avLst/>
          </a:prstGeom>
          <a:noFill/>
        </p:spPr>
      </p:pic>
      <p:sp>
        <p:nvSpPr>
          <p:cNvPr id="4" name="Ορθογώνιο 3"/>
          <p:cNvSpPr/>
          <p:nvPr/>
        </p:nvSpPr>
        <p:spPr>
          <a:xfrm>
            <a:off x="2195736" y="6283889"/>
            <a:ext cx="4499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Δημιουργία </a:t>
            </a:r>
            <a:r>
              <a:rPr lang="el-GR" dirty="0" smtClean="0"/>
              <a:t>φοιτητών στο </a:t>
            </a:r>
            <a:r>
              <a:rPr lang="el-GR" dirty="0"/>
              <a:t>εργαστήριο ΤΨΘ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118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 smtClean="0"/>
              <a:t>8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1710755"/>
          </a:xfrm>
        </p:spPr>
        <p:txBody>
          <a:bodyPr>
            <a:normAutofit lnSpcReduction="10000"/>
          </a:bodyPr>
          <a:lstStyle/>
          <a:p>
            <a:r>
              <a:rPr lang="el-GR" sz="2800" dirty="0" smtClean="0"/>
              <a:t>Σε μεγάλα αθλητικά γεγονότα οι οπαδοί  ζωγραφίζουν το πρόσωπο και το σώμα τους με σύμβολα της ομάδας τους και τα εθνικά σύμβολα τους.</a:t>
            </a:r>
            <a:endParaRPr lang="el-GR" sz="2800" dirty="0"/>
          </a:p>
        </p:txBody>
      </p:sp>
      <p:pic>
        <p:nvPicPr>
          <p:cNvPr id="2050" name="Picture 2" descr="C:\Users\Efi\Desktop\moose,-hands,-bodypainting-1722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56992"/>
            <a:ext cx="5072373" cy="31683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12160" y="6239974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hlinkClick r:id="rId3"/>
              </a:rPr>
              <a:t>http://pictures.4ever.eu/</a:t>
            </a:r>
            <a:endParaRPr lang="el-GR" sz="1200" dirty="0">
              <a:latin typeface="Calibri" panose="020F0502020204030204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280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Μέθοδος υλοποίησης 1/2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b</a:t>
            </a:r>
            <a:r>
              <a:rPr lang="el-GR" dirty="0" smtClean="0"/>
              <a:t>odypainting είναι μια καλλιτεχνική δημιουργία και ως τέτοια προϋποθέτει:</a:t>
            </a:r>
          </a:p>
          <a:p>
            <a:pPr marL="442913" lvl="0"/>
            <a:r>
              <a:rPr lang="el-GR" dirty="0" smtClean="0"/>
              <a:t>Την σύλληψη της πρωτότυπης ιδέας μεταμόρφωσης </a:t>
            </a:r>
            <a:r>
              <a:rPr lang="en-US" dirty="0" smtClean="0"/>
              <a:t>.</a:t>
            </a:r>
            <a:endParaRPr lang="el-GR" dirty="0" smtClean="0"/>
          </a:p>
          <a:p>
            <a:pPr marL="442913" lvl="0"/>
            <a:r>
              <a:rPr lang="el-GR" dirty="0" smtClean="0"/>
              <a:t>Σχεδιασμό σε χαρτί.</a:t>
            </a:r>
          </a:p>
          <a:p>
            <a:pPr marL="442913" lvl="0"/>
            <a:r>
              <a:rPr lang="el-GR" dirty="0" smtClean="0"/>
              <a:t>Απεικόνιση του σχεδίου με σκιτσάρισμα και χρώματα</a:t>
            </a:r>
            <a:r>
              <a:rPr lang="en-US" dirty="0" smtClean="0"/>
              <a:t>.</a:t>
            </a:r>
            <a:endParaRPr lang="el-GR" dirty="0" smtClean="0"/>
          </a:p>
          <a:p>
            <a:pPr marL="442913" lvl="0"/>
            <a:r>
              <a:rPr lang="el-GR" dirty="0" smtClean="0"/>
              <a:t>Ρεαλιστική  </a:t>
            </a:r>
            <a:r>
              <a:rPr lang="el-GR" dirty="0"/>
              <a:t>α</a:t>
            </a:r>
            <a:r>
              <a:rPr lang="el-GR" dirty="0" smtClean="0"/>
              <a:t>πόδοση του σχεδίου</a:t>
            </a:r>
            <a:r>
              <a:rPr lang="en-US" dirty="0" smtClean="0"/>
              <a:t>.</a:t>
            </a: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784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Μέθοδος </a:t>
            </a:r>
            <a:r>
              <a:rPr lang="el-GR" dirty="0" smtClean="0"/>
              <a:t>υλοποίησης 2/2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 smtClean="0"/>
              <a:t>Αποτύπωση του σχεδίου και των χρωμάτων πάνω στα ανθρώπινα μέλη</a:t>
            </a:r>
            <a:r>
              <a:rPr lang="en-US" dirty="0" smtClean="0"/>
              <a:t>.</a:t>
            </a:r>
            <a:endParaRPr lang="el-GR" dirty="0" smtClean="0"/>
          </a:p>
          <a:p>
            <a:pPr lvl="0"/>
            <a:r>
              <a:rPr lang="el-GR" dirty="0" smtClean="0"/>
              <a:t>Επιλογή τεχνικής εφαρμογής (ανάλογα με το γεγονός, ενήλικες, παιδιά, διάρκεια)</a:t>
            </a:r>
            <a:r>
              <a:rPr lang="en-US" dirty="0" smtClean="0"/>
              <a:t>.</a:t>
            </a:r>
            <a:endParaRPr lang="el-GR" dirty="0" smtClean="0"/>
          </a:p>
          <a:p>
            <a:pPr lvl="0"/>
            <a:r>
              <a:rPr lang="el-GR" dirty="0" smtClean="0"/>
              <a:t>Επιλογή υλικών (ασφάλεια, αντοχή)</a:t>
            </a:r>
            <a:r>
              <a:rPr lang="en-US" dirty="0" smtClean="0"/>
              <a:t>.</a:t>
            </a:r>
            <a:endParaRPr lang="el-GR" dirty="0" smtClean="0"/>
          </a:p>
          <a:p>
            <a:pPr lvl="0"/>
            <a:r>
              <a:rPr lang="el-GR" dirty="0" smtClean="0"/>
              <a:t>Άρτια εκτέλεση από τον επαγγελματία (αναλώσιμα υλικά, τεχνικά μέσα, χώρος εργασίας, συνεργασία με το μοντέλο)</a:t>
            </a:r>
            <a:r>
              <a:rPr lang="en-US" dirty="0" smtClean="0"/>
              <a:t>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589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9</a:t>
            </a:r>
          </a:p>
        </p:txBody>
      </p:sp>
      <p:pic>
        <p:nvPicPr>
          <p:cNvPr id="7170" name="Picture 2" descr="C:\Users\Efi\Desktop\3-body-painting-art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63346" y="1646238"/>
            <a:ext cx="3017308" cy="45259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635896" y="6291981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hlinkClick r:id="rId3"/>
              </a:rPr>
              <a:t>http://www.guidodaniele.com/</a:t>
            </a:r>
            <a:endParaRPr lang="el-GR" sz="1200" dirty="0">
              <a:latin typeface="Calibri" panose="020F0502020204030204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1145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Υλικά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</a:t>
            </a:r>
            <a:r>
              <a:rPr lang="en-US" dirty="0" smtClean="0"/>
              <a:t>body painting</a:t>
            </a:r>
            <a:r>
              <a:rPr lang="el-GR" dirty="0" smtClean="0"/>
              <a:t> γίνεται με δύο κυρίως τύπους υλικών: τα λιπαρά και τα υδατικά χρώματα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Εφαρμόζονται με τα χέρια, με το πινέλο, με σφουγγάρι και εναλλακτικά με αερογράφο.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305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Μέθοδοι- υλικά 1/2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 smtClean="0"/>
              <a:t>Μαρκαδόροι: Είναι οικονομικοί, ασφαλείς αλλά χρονοβόροι. Είναι εύχρηστοι για μικρές περιοχές και για τις διαχωριστικές γραμμές των σχεδίων.</a:t>
            </a:r>
          </a:p>
          <a:p>
            <a:pPr lvl="0"/>
            <a:r>
              <a:rPr lang="el-GR" dirty="0" smtClean="0"/>
              <a:t>Αερογράφος : άριστο μέσο, ασφαλές, ευέλικτο και γρήγορο, μεγαλύτερο κόστος </a:t>
            </a:r>
            <a:r>
              <a:rPr lang="en-US" dirty="0" smtClean="0"/>
              <a:t>.</a:t>
            </a:r>
            <a:endParaRPr lang="el-GR" dirty="0" smtClean="0"/>
          </a:p>
          <a:p>
            <a:pPr lvl="0"/>
            <a:r>
              <a:rPr lang="el-GR" dirty="0" smtClean="0"/>
              <a:t>Ακρυλικά χρώματα υφασμάτων: Είναι πολύ πρακτικά , έχουν υπέροχη εμφάνιση,  είναι ασφαλή και  ψεκάζονται με τον αερογράφο.</a:t>
            </a:r>
          </a:p>
          <a:p>
            <a:pPr lvl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2723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Μέθοδοι- υλικά </a:t>
            </a:r>
            <a:r>
              <a:rPr lang="el-GR" dirty="0" smtClean="0"/>
              <a:t>2/2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 smtClean="0"/>
              <a:t>Υγρό λατέξ έχει εντυπωσιακά αποτελέσματα, είναι ευέλικτο υλικό   και έχει πολλές δυνατότητες εφαρμογής.</a:t>
            </a:r>
          </a:p>
          <a:p>
            <a:pPr lvl="0"/>
            <a:r>
              <a:rPr lang="el-GR" dirty="0" smtClean="0"/>
              <a:t>Τέμπερα: Είναι οικονομική, έχει όμορφο αποτέλεσμα όταν είναι υγρή, αλλά έχει  πολύ κακή απόδοση όταν στεγνώνει , κάνει ρωγμές, τρίβεται και λερώνει.</a:t>
            </a:r>
          </a:p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419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Ψιμυθίωση σώματος (</a:t>
            </a:r>
            <a:r>
              <a:rPr lang="en-US" dirty="0" smtClean="0"/>
              <a:t>Body painting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Τις πρώτες μορφές μακιγιάζ σώματος συναντάμε σε πρωτόγονους λαούς, οι οποίοι εξέφραζαν  με αυτό τον τρόπο κάποια γεγονότα της ζωής τους ή το χρησιμοποιούσαν σαν έναν τρόπο επικοινωνίας.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303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Τσιγώνια Αλεξάνδρα - Μικελάτου Έφη,</a:t>
            </a:r>
          </a:p>
          <a:p>
            <a:pPr>
              <a:buNone/>
            </a:pPr>
            <a:r>
              <a:rPr lang="el-GR" i="1" dirty="0" smtClean="0"/>
              <a:t>	Μακιγιάζ Παραστατικών Τεχνών-Τεχνική Προσθετικών υλικών.</a:t>
            </a:r>
            <a:r>
              <a:rPr lang="el-GR" dirty="0" smtClean="0"/>
              <a:t> (2010). Αθήνα, εκδόσεις Δεσμός</a:t>
            </a:r>
            <a:r>
              <a:rPr lang="en-US" dirty="0" smtClean="0"/>
              <a:t>.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501008"/>
            <a:ext cx="4608512" cy="3077142"/>
          </a:xfrm>
          <a:prstGeom prst="rect">
            <a:avLst/>
          </a:prstGeo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663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01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703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Ευθυμία Μικελάτου 2014</a:t>
            </a:r>
            <a:r>
              <a:rPr lang="el-GR" sz="2000" dirty="0"/>
              <a:t>. </a:t>
            </a:r>
            <a:r>
              <a:rPr lang="el-GR" sz="2000" dirty="0" smtClean="0"/>
              <a:t>Ευθυμία Μικελάτου. «Τεχνική Ψιμυθίωσης Θεαμάτων. </a:t>
            </a:r>
            <a:r>
              <a:rPr lang="el-GR" sz="2000" dirty="0"/>
              <a:t>Ενότητα </a:t>
            </a:r>
            <a:r>
              <a:rPr lang="en-US" sz="2000" dirty="0"/>
              <a:t>5</a:t>
            </a:r>
            <a:r>
              <a:rPr lang="el-GR" sz="2000" dirty="0" smtClean="0"/>
              <a:t>: </a:t>
            </a:r>
            <a:r>
              <a:rPr lang="en-US" sz="2000" dirty="0" smtClean="0"/>
              <a:t>Body</a:t>
            </a:r>
            <a:r>
              <a:rPr lang="el-GR" sz="2000" dirty="0" smtClean="0"/>
              <a:t> </a:t>
            </a:r>
            <a:r>
              <a:rPr lang="en-US" sz="2000" dirty="0" smtClean="0"/>
              <a:t>painting</a:t>
            </a:r>
            <a:r>
              <a:rPr lang="el-GR" sz="2000" dirty="0" smtClean="0"/>
              <a:t>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0260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>
                <a:solidFill>
                  <a:prstClr val="black"/>
                </a:solidFill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Ως </a:t>
            </a:r>
            <a:r>
              <a:rPr lang="el-GR" b="1" dirty="0">
                <a:solidFill>
                  <a:prstClr val="black"/>
                </a:solidFill>
              </a:rPr>
              <a:t>Μη Εμπορική</a:t>
            </a:r>
            <a:r>
              <a:rPr lang="el-GR" dirty="0">
                <a:solidFill>
                  <a:prstClr val="black"/>
                </a:solidFill>
              </a:rPr>
              <a:t> ορίζεται η χρήση: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αδειοδόχο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</a:rPr>
              <a:t>τόπο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Ο </a:t>
            </a:r>
            <a:r>
              <a:rPr lang="el-GR" dirty="0">
                <a:solidFill>
                  <a:prstClr val="black"/>
                </a:solidFill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67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δημιουργού.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50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8194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1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1</a:t>
            </a:r>
            <a:endParaRPr lang="el-GR" dirty="0"/>
          </a:p>
        </p:txBody>
      </p:sp>
      <p:pic>
        <p:nvPicPr>
          <p:cNvPr id="12" name="Θέση περιεχομένου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99" y="1556792"/>
            <a:ext cx="3662807" cy="5040560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280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 smtClean="0"/>
              <a:t>2</a:t>
            </a:r>
            <a:endParaRPr lang="el-GR" dirty="0"/>
          </a:p>
        </p:txBody>
      </p:sp>
      <p:pic>
        <p:nvPicPr>
          <p:cNvPr id="4" name="Picture 2" descr="C:\Users\Efi\Desktop\10930873_10206046969036118_5419890511223858708_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42067" y="1646238"/>
            <a:ext cx="6059865" cy="4525962"/>
          </a:xfrm>
          <a:prstGeom prst="rect">
            <a:avLst/>
          </a:prstGeom>
          <a:noFill/>
        </p:spPr>
      </p:pic>
      <p:sp>
        <p:nvSpPr>
          <p:cNvPr id="2" name="Ορθογώνιο 1"/>
          <p:cNvSpPr/>
          <p:nvPr/>
        </p:nvSpPr>
        <p:spPr>
          <a:xfrm>
            <a:off x="2195736" y="6283889"/>
            <a:ext cx="4499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Δημιουργία </a:t>
            </a:r>
            <a:r>
              <a:rPr lang="el-GR" dirty="0" smtClean="0"/>
              <a:t>φοιτητών στο </a:t>
            </a:r>
            <a:r>
              <a:rPr lang="el-GR" dirty="0"/>
              <a:t>εργαστήριο ΤΨΘ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572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Μακιγιάζ σώματος </a:t>
            </a:r>
            <a:r>
              <a:rPr lang="el-GR" sz="3200" dirty="0" smtClean="0"/>
              <a:t>1/2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46237"/>
            <a:ext cx="3250704" cy="4526280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Στη σύγχρονη εποχή το μακιγιάζ σώματος έχει χάσει αυτό τον άμεσο χαρακτήρα επικοινωνίας που είχε και αποτελεί  μια μορφή τέχνης, ένα είδος καλλιτεχνικής έκφρασης.</a:t>
            </a:r>
          </a:p>
          <a:p>
            <a:endParaRPr lang="el-GR" dirty="0"/>
          </a:p>
        </p:txBody>
      </p:sp>
      <p:pic>
        <p:nvPicPr>
          <p:cNvPr id="2050" name="Picture 2" descr="C:\Users\Efi\Desktop\10930909_10206046969876139_8651708238723975757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916832"/>
            <a:ext cx="4820619" cy="3600400"/>
          </a:xfrm>
          <a:prstGeom prst="rect">
            <a:avLst/>
          </a:prstGeom>
          <a:noFill/>
        </p:spPr>
      </p:pic>
      <p:sp>
        <p:nvSpPr>
          <p:cNvPr id="5" name="Ορθογώνιο 4"/>
          <p:cNvSpPr/>
          <p:nvPr/>
        </p:nvSpPr>
        <p:spPr>
          <a:xfrm>
            <a:off x="3866848" y="5661248"/>
            <a:ext cx="4499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Δημιουργία </a:t>
            </a:r>
            <a:r>
              <a:rPr lang="el-GR" dirty="0" smtClean="0"/>
              <a:t>φοιτητών στο </a:t>
            </a:r>
            <a:r>
              <a:rPr lang="el-GR" dirty="0"/>
              <a:t>εργαστήριο ΤΨΘ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76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Μακιγιάζ σώματος </a:t>
            </a:r>
            <a:r>
              <a:rPr lang="el-GR" sz="3200" dirty="0" smtClean="0"/>
              <a:t>2/2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Πολλές εφαρμογές κυρίως στην τηλεόραση , τον κινηματογράφο, το θέατρο, τη φωτογραφία, τη διαφήμιση σε περιπτώσεις που οι ανάγκες του έργου απαιτούν την παραμόρφωση ενός σώματος ή την προσαρμογή του σε ένα σκηνικό. </a:t>
            </a:r>
          </a:p>
          <a:p>
            <a:endParaRPr lang="el-GR" dirty="0"/>
          </a:p>
        </p:txBody>
      </p:sp>
      <p:pic>
        <p:nvPicPr>
          <p:cNvPr id="1026" name="Picture 2" descr="C:\Users\Efi\Desktop\αρχείο λήψη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221088"/>
            <a:ext cx="1885950" cy="2428875"/>
          </a:xfrm>
          <a:prstGeom prst="rect">
            <a:avLst/>
          </a:prstGeom>
          <a:noFill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505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3</a:t>
            </a:r>
            <a:endParaRPr lang="el-GR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84784"/>
            <a:ext cx="6342300" cy="4736906"/>
          </a:xfrm>
        </p:spPr>
      </p:pic>
      <p:sp>
        <p:nvSpPr>
          <p:cNvPr id="4" name="Ορθογώνιο 3"/>
          <p:cNvSpPr/>
          <p:nvPr/>
        </p:nvSpPr>
        <p:spPr>
          <a:xfrm>
            <a:off x="2195736" y="6283889"/>
            <a:ext cx="4499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Δημιουργία </a:t>
            </a:r>
            <a:r>
              <a:rPr lang="el-GR" dirty="0" smtClean="0"/>
              <a:t>φοιτητών στο </a:t>
            </a:r>
            <a:r>
              <a:rPr lang="el-GR" dirty="0"/>
              <a:t>εργαστήριο ΤΨΘ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645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4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052" y="1646238"/>
            <a:ext cx="4263895" cy="4525962"/>
          </a:xfrm>
        </p:spPr>
      </p:pic>
      <p:sp>
        <p:nvSpPr>
          <p:cNvPr id="7" name="TextBox 6"/>
          <p:cNvSpPr txBox="1"/>
          <p:nvPr/>
        </p:nvSpPr>
        <p:spPr>
          <a:xfrm>
            <a:off x="4067944" y="6381328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http://thevargas.com/</a:t>
            </a:r>
            <a:endParaRPr lang="el-GR" sz="1200" dirty="0">
              <a:latin typeface="Calibri" panose="020F0502020204030204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289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Εφαρμογές </a:t>
            </a:r>
            <a:r>
              <a:rPr lang="en-US" dirty="0" smtClean="0"/>
              <a:t>body painting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Σε καρναβαλικές εκδηλώσεις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Σε θρησκευτικές και  εθνικές επετείους</a:t>
            </a:r>
          </a:p>
          <a:p>
            <a:r>
              <a:rPr lang="el-GR" dirty="0" smtClean="0"/>
              <a:t>στην Αυστρία διεξάγεται το φεστιβάλ  </a:t>
            </a:r>
            <a:r>
              <a:rPr lang="en-US" dirty="0" smtClean="0"/>
              <a:t>bp</a:t>
            </a:r>
            <a:r>
              <a:rPr lang="el-GR" dirty="0" smtClean="0"/>
              <a:t> με συμμετοχή πολλών αξιόλογων καλλιτεχνών</a:t>
            </a:r>
          </a:p>
          <a:p>
            <a:r>
              <a:rPr lang="el-GR" dirty="0" smtClean="0"/>
              <a:t>Ο κινηματογράφος, η τηλεόραση και πολλά </a:t>
            </a:r>
            <a:r>
              <a:rPr lang="en-US" dirty="0" smtClean="0"/>
              <a:t>shows </a:t>
            </a:r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5647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Τήξη">
  <a:themeElements>
    <a:clrScheme name="Προσαρμοσμένος 2">
      <a:dk1>
        <a:srgbClr val="00B05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Τήξη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238</TotalTime>
  <Words>1114</Words>
  <Application>Microsoft Office PowerPoint</Application>
  <PresentationFormat>Προβολή στην οθόνη (4:3)</PresentationFormat>
  <Paragraphs>145</Paragraphs>
  <Slides>27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27</vt:i4>
      </vt:variant>
    </vt:vector>
  </HeadingPairs>
  <TitlesOfParts>
    <vt:vector size="30" baseType="lpstr">
      <vt:lpstr>Τήξη</vt:lpstr>
      <vt:lpstr>OC_template_updated</vt:lpstr>
      <vt:lpstr>1_OC_template_updated</vt:lpstr>
      <vt:lpstr>Τεχνική Ψιμυθίωσης Θεαμάτων</vt:lpstr>
      <vt:lpstr>Ψιμυθίωση σώματος (Body painting)</vt:lpstr>
      <vt:lpstr>Παράδειγμα 1</vt:lpstr>
      <vt:lpstr>Παράδειγμα 2</vt:lpstr>
      <vt:lpstr>Μακιγιάζ σώματος 1/2</vt:lpstr>
      <vt:lpstr>Μακιγιάζ σώματος 2/2</vt:lpstr>
      <vt:lpstr>Παράδειγμα 3</vt:lpstr>
      <vt:lpstr>Παράδειγμα 4</vt:lpstr>
      <vt:lpstr>Εφαρμογές body painting</vt:lpstr>
      <vt:lpstr>Παράδειγμα 5</vt:lpstr>
      <vt:lpstr>Παράδειγμα 6</vt:lpstr>
      <vt:lpstr>Παράδειγμα 7</vt:lpstr>
      <vt:lpstr>Παράδειγμα 8</vt:lpstr>
      <vt:lpstr>Μέθοδος υλοποίησης 1/2</vt:lpstr>
      <vt:lpstr>Μέθοδος υλοποίησης 2/2</vt:lpstr>
      <vt:lpstr>Παράδειγμα 9</vt:lpstr>
      <vt:lpstr>Υλικά</vt:lpstr>
      <vt:lpstr>Μέθοδοι- υλικά 1/2</vt:lpstr>
      <vt:lpstr>Μέθοδοι- υλικά 2/2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Τεχνική Ψιμυθίωση Θεαμάτων</dc:title>
  <dc:creator>opencourses@teiath.gr</dc:creator>
  <cp:lastModifiedBy>fkaram2</cp:lastModifiedBy>
  <cp:revision>36</cp:revision>
  <dcterms:created xsi:type="dcterms:W3CDTF">2015-03-22T18:35:29Z</dcterms:created>
  <dcterms:modified xsi:type="dcterms:W3CDTF">2015-07-20T07:39:11Z</dcterms:modified>
</cp:coreProperties>
</file>