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8"/>
  </p:notesMasterIdLst>
  <p:handoutMasterIdLst>
    <p:handoutMasterId r:id="rId29"/>
  </p:handoutMasterIdLst>
  <p:sldIdLst>
    <p:sldId id="256"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8" r:id="rId20"/>
    <p:sldId id="257" r:id="rId21"/>
    <p:sldId id="262" r:id="rId22"/>
    <p:sldId id="264" r:id="rId23"/>
    <p:sldId id="269" r:id="rId24"/>
    <p:sldId id="270" r:id="rId25"/>
    <p:sldId id="266" r:id="rId26"/>
    <p:sldId id="261" r:id="rId27"/>
  </p:sldIdLst>
  <p:sldSz cx="9144000" cy="6858000" type="screen4x3"/>
  <p:notesSz cx="7104063" cy="10234613"/>
  <p:custDataLst>
    <p:tags r:id="rId3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a:t>
            </a:fld>
            <a:endParaRPr lang="el-GR"/>
          </a:p>
        </p:txBody>
      </p:sp>
    </p:spTree>
    <p:extLst>
      <p:ext uri="{BB962C8B-B14F-4D97-AF65-F5344CB8AC3E}">
        <p14:creationId xmlns:p14="http://schemas.microsoft.com/office/powerpoint/2010/main" val="118382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10</a:t>
            </a:fld>
            <a:endParaRPr lang="el-GR"/>
          </a:p>
        </p:txBody>
      </p:sp>
    </p:spTree>
    <p:extLst>
      <p:ext uri="{BB962C8B-B14F-4D97-AF65-F5344CB8AC3E}">
        <p14:creationId xmlns:p14="http://schemas.microsoft.com/office/powerpoint/2010/main" val="2129051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11</a:t>
            </a:fld>
            <a:endParaRPr lang="el-GR"/>
          </a:p>
        </p:txBody>
      </p:sp>
    </p:spTree>
    <p:extLst>
      <p:ext uri="{BB962C8B-B14F-4D97-AF65-F5344CB8AC3E}">
        <p14:creationId xmlns:p14="http://schemas.microsoft.com/office/powerpoint/2010/main" val="2129051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143000" indent="-228600">
              <a:lnSpc>
                <a:spcPct val="112000"/>
              </a:lnSpc>
              <a:spcBef>
                <a:spcPts val="1200"/>
              </a:spcBef>
              <a:buFont typeface="Calibri" panose="020F0502020204030204" pitchFamily="34" charset="0"/>
              <a:buChar char="‒"/>
              <a:defRPr sz="2200"/>
            </a:lvl3pPr>
            <a:lvl4pPr>
              <a:defRPr sz="2400"/>
            </a:lvl4pPr>
            <a:lvl5pPr>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Διαχείριση παραγωγής εντύπου υλικού</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6</a:t>
            </a:r>
            <a:r>
              <a:rPr lang="el-GR" sz="2600" dirty="0" smtClean="0"/>
              <a:t>:</a:t>
            </a:r>
            <a:r>
              <a:rPr lang="en-US" sz="2600" dirty="0" smtClean="0"/>
              <a:t> </a:t>
            </a:r>
            <a:r>
              <a:rPr lang="el-GR" sz="2600" dirty="0" smtClean="0"/>
              <a:t>Οργάνωση </a:t>
            </a:r>
            <a:r>
              <a:rPr lang="el-GR" sz="2600" dirty="0"/>
              <a:t>παραγωγής</a:t>
            </a:r>
            <a:endParaRPr lang="en-US" sz="2600" dirty="0" smtClean="0"/>
          </a:p>
          <a:p>
            <a:pPr>
              <a:spcBef>
                <a:spcPts val="0"/>
              </a:spcBef>
            </a:pPr>
            <a:r>
              <a:rPr lang="el-GR" sz="2200" dirty="0"/>
              <a:t>Δρ. Αναστάσιος </a:t>
            </a:r>
            <a:r>
              <a:rPr lang="el-GR" sz="2200" dirty="0" smtClean="0"/>
              <a:t>Ε.</a:t>
            </a:r>
            <a:r>
              <a:rPr lang="en-US" sz="2200" dirty="0" smtClean="0"/>
              <a:t> </a:t>
            </a:r>
            <a:r>
              <a:rPr lang="el-GR" sz="2200" dirty="0" smtClean="0"/>
              <a:t>Πολίτης, Επίκουρος Καθηγητής</a:t>
            </a:r>
            <a:endParaRPr lang="en-US" sz="2200" dirty="0" smtClean="0"/>
          </a:p>
          <a:p>
            <a:pPr>
              <a:spcBef>
                <a:spcPts val="0"/>
              </a:spcBef>
            </a:pPr>
            <a:r>
              <a:rPr lang="el-GR" sz="2200"/>
              <a:t>Τεχνολογία Γραφικών Τεχνών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Σχεδιασμός του Συστήματος Προγραμματισμού </a:t>
            </a:r>
            <a:r>
              <a:rPr lang="el-GR" dirty="0" smtClean="0"/>
              <a:t>Παραγωγής </a:t>
            </a:r>
            <a:r>
              <a:rPr lang="el-GR" sz="3000" b="0" dirty="0" smtClean="0"/>
              <a:t>2/4</a:t>
            </a:r>
            <a:endParaRPr lang="el-GR" sz="3000" b="0" dirty="0"/>
          </a:p>
        </p:txBody>
      </p:sp>
      <p:sp>
        <p:nvSpPr>
          <p:cNvPr id="3" name="Θέση περιεχομένου 2"/>
          <p:cNvSpPr>
            <a:spLocks noGrp="1"/>
          </p:cNvSpPr>
          <p:nvPr>
            <p:ph idx="1"/>
          </p:nvPr>
        </p:nvSpPr>
        <p:spPr>
          <a:xfrm>
            <a:off x="457200" y="1340768"/>
            <a:ext cx="8229600" cy="4896544"/>
          </a:xfrm>
        </p:spPr>
        <p:txBody>
          <a:bodyPr>
            <a:normAutofit/>
          </a:bodyPr>
          <a:lstStyle/>
          <a:p>
            <a:r>
              <a:rPr lang="el-GR" dirty="0" smtClean="0"/>
              <a:t>Χρησιμοποιούνται </a:t>
            </a:r>
            <a:r>
              <a:rPr lang="el-GR" dirty="0"/>
              <a:t>επίσης, μέσω της στατιστικής τους επεξεργασίας, για τον εντοπισμό προβλημάτων, αδυναμιών και σημείων συμφόρησης κατά την παραγωγική διαδικασία και για την άσκηση των ενεργειών βελτίωσης και ορθολογικής ανασυγκρότησης της παραγωγής. </a:t>
            </a:r>
          </a:p>
          <a:p>
            <a:r>
              <a:rPr lang="el-GR" dirty="0" smtClean="0"/>
              <a:t>Τα </a:t>
            </a:r>
            <a:r>
              <a:rPr lang="el-GR" dirty="0"/>
              <a:t>δεδομένα τα οποία συλλέγονται μέσω του συστήματος προγραμματισμού παραγωγής, οδηγούν στην εξαγωγή πολύτιμων συμπερασμάτων που αφορούν στην λειτουργία των μηχανημάτων και του εξοπλισμού, στην σωστή διάταξη των εργαζομένων στην παραγωγική διαδικασία, στον προσδιορισμό των νεκρών χρόνων, χρόνων προετοιμασίας, ρυθμίσεων, αλλαγών και των καθαρών χρόνων παραγωγής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087691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sz="4000" dirty="0"/>
              <a:t>Σχεδιασμός του Συστήματος Προγραμματισμού Παραγωγής </a:t>
            </a:r>
            <a:r>
              <a:rPr lang="el-GR" sz="3300" b="0" dirty="0" smtClean="0"/>
              <a:t>3/4</a:t>
            </a:r>
            <a:endParaRPr lang="el-GR" sz="3300" dirty="0"/>
          </a:p>
        </p:txBody>
      </p:sp>
      <p:sp>
        <p:nvSpPr>
          <p:cNvPr id="3" name="Θέση περιεχομένου 2"/>
          <p:cNvSpPr>
            <a:spLocks noGrp="1"/>
          </p:cNvSpPr>
          <p:nvPr>
            <p:ph idx="1"/>
          </p:nvPr>
        </p:nvSpPr>
        <p:spPr/>
        <p:txBody>
          <a:bodyPr>
            <a:normAutofit/>
          </a:bodyPr>
          <a:lstStyle/>
          <a:p>
            <a:pPr marL="0" indent="0">
              <a:buNone/>
            </a:pPr>
            <a:r>
              <a:rPr lang="el-GR" dirty="0" smtClean="0"/>
              <a:t>Από </a:t>
            </a:r>
            <a:r>
              <a:rPr lang="el-GR" dirty="0"/>
              <a:t>αυτά τα στοιχεία προκύπτουν αναλύσεις που οδηγούν σε αποφάσεις για</a:t>
            </a:r>
            <a:r>
              <a:rPr lang="el-GR" dirty="0" smtClean="0"/>
              <a:t>:</a:t>
            </a:r>
            <a:endParaRPr lang="el-GR" dirty="0"/>
          </a:p>
          <a:p>
            <a:r>
              <a:rPr lang="el-GR" dirty="0" smtClean="0"/>
              <a:t>Τον </a:t>
            </a:r>
            <a:r>
              <a:rPr lang="el-GR" dirty="0"/>
              <a:t>ορθολογισμό της παραγωγής, </a:t>
            </a:r>
          </a:p>
          <a:p>
            <a:r>
              <a:rPr lang="el-GR" dirty="0" smtClean="0"/>
              <a:t>Τον </a:t>
            </a:r>
            <a:r>
              <a:rPr lang="el-GR" dirty="0"/>
              <a:t>σχεδιασμό και την υλοποίηση επενδυτικών προγραμμάτων με την επιλογή νέου εξοπλισμού, </a:t>
            </a:r>
          </a:p>
          <a:p>
            <a:r>
              <a:rPr lang="el-GR" dirty="0" smtClean="0"/>
              <a:t>Στην </a:t>
            </a:r>
            <a:r>
              <a:rPr lang="el-GR" dirty="0"/>
              <a:t>διαπίστωση των αναγκών για κατάρτιση και επιμόρφωση των εργαζομένων και </a:t>
            </a:r>
          </a:p>
          <a:p>
            <a:r>
              <a:rPr lang="el-GR" dirty="0" smtClean="0"/>
              <a:t>Στον </a:t>
            </a:r>
            <a:r>
              <a:rPr lang="el-GR" dirty="0"/>
              <a:t>προσδιορισμό των αναγκών για νέες προσλήψεις προσωπικού</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91588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Σχεδιασμός του Συστήματος Προγραμματισμού Παραγωγής </a:t>
            </a:r>
            <a:r>
              <a:rPr lang="el-GR" sz="3000" b="0" dirty="0" smtClean="0"/>
              <a:t>4/4</a:t>
            </a:r>
            <a:endParaRPr lang="el-GR" sz="3000" dirty="0"/>
          </a:p>
        </p:txBody>
      </p:sp>
      <p:sp>
        <p:nvSpPr>
          <p:cNvPr id="3" name="Θέση περιεχομένου 2"/>
          <p:cNvSpPr>
            <a:spLocks noGrp="1"/>
          </p:cNvSpPr>
          <p:nvPr>
            <p:ph idx="1"/>
          </p:nvPr>
        </p:nvSpPr>
        <p:spPr/>
        <p:txBody>
          <a:bodyPr>
            <a:normAutofit/>
          </a:bodyPr>
          <a:lstStyle/>
          <a:p>
            <a:r>
              <a:rPr lang="el-GR" dirty="0" smtClean="0"/>
              <a:t>Δίνουν </a:t>
            </a:r>
            <a:r>
              <a:rPr lang="el-GR" dirty="0"/>
              <a:t>την δυνατότητα για αναδιάρθρωση της παραγωγικής διαδικασίας με την μείωση της κατανάλωσης α' υλών και υλικών, </a:t>
            </a:r>
          </a:p>
          <a:p>
            <a:r>
              <a:rPr lang="el-GR" dirty="0" smtClean="0"/>
              <a:t>Την </a:t>
            </a:r>
            <a:r>
              <a:rPr lang="el-GR" dirty="0"/>
              <a:t>δυνατότητα ελαχιστοποίησης της φύρας και των απωλειών σε </a:t>
            </a:r>
            <a:r>
              <a:rPr lang="el-GR" dirty="0" err="1"/>
              <a:t>ημιπροϊόντα</a:t>
            </a:r>
            <a:r>
              <a:rPr lang="el-GR" dirty="0"/>
              <a:t> και τελικά </a:t>
            </a:r>
            <a:r>
              <a:rPr lang="el-GR" dirty="0" smtClean="0"/>
              <a:t>προϊόντα.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697863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Δομικά στοιχεία του συστήματος προγραμματισμού </a:t>
            </a:r>
            <a:r>
              <a:rPr lang="el-GR" dirty="0" smtClean="0"/>
              <a:t>παραγωγής </a:t>
            </a:r>
            <a:r>
              <a:rPr lang="el-GR" sz="3000" b="0" dirty="0" smtClean="0"/>
              <a:t>1/3</a:t>
            </a:r>
            <a:endParaRPr lang="el-GR" sz="3000" b="0" dirty="0"/>
          </a:p>
        </p:txBody>
      </p:sp>
      <p:sp>
        <p:nvSpPr>
          <p:cNvPr id="3" name="Θέση περιεχομένου 2"/>
          <p:cNvSpPr>
            <a:spLocks noGrp="1"/>
          </p:cNvSpPr>
          <p:nvPr>
            <p:ph idx="1"/>
          </p:nvPr>
        </p:nvSpPr>
        <p:spPr>
          <a:xfrm>
            <a:off x="457200" y="1340768"/>
            <a:ext cx="8229600" cy="5040560"/>
          </a:xfrm>
        </p:spPr>
        <p:txBody>
          <a:bodyPr>
            <a:normAutofit/>
          </a:bodyPr>
          <a:lstStyle/>
          <a:p>
            <a:pPr marL="0" indent="0">
              <a:buNone/>
            </a:pPr>
            <a:r>
              <a:rPr lang="el-GR" dirty="0" smtClean="0"/>
              <a:t>Το </a:t>
            </a:r>
            <a:r>
              <a:rPr lang="el-GR" dirty="0"/>
              <a:t>σύστημα προγραμματισμού παραγωγής αποτελείται από επιμέρους στοιχεία τα οποία, συνδυάζονται μεταξύ τους με στόχους: </a:t>
            </a:r>
          </a:p>
          <a:p>
            <a:r>
              <a:rPr lang="el-GR" dirty="0" smtClean="0"/>
              <a:t>Την </a:t>
            </a:r>
            <a:r>
              <a:rPr lang="el-GR" dirty="0"/>
              <a:t>επίτευξη της ομαλής ροής των εργασιών κατά την παραγωγική διαδικασία, με το μικρότερο δυνατό κόστος, </a:t>
            </a:r>
          </a:p>
          <a:p>
            <a:r>
              <a:rPr lang="el-GR" dirty="0" smtClean="0"/>
              <a:t>Με </a:t>
            </a:r>
            <a:r>
              <a:rPr lang="el-GR" dirty="0"/>
              <a:t>διατήρηση της επιθυμητής ποιότητας </a:t>
            </a:r>
          </a:p>
          <a:p>
            <a:r>
              <a:rPr lang="el-GR" dirty="0" smtClean="0"/>
              <a:t>Με </a:t>
            </a:r>
            <a:r>
              <a:rPr lang="el-GR" dirty="0"/>
              <a:t>την εξασφάλιση της συνεχούς και απρόσκοπτης λειτουργίας των μηχανημάτων και της απασχόλησης του προσωπικού</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2522790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Δομικά στοιχεία του συστήματος προγραμματισμού </a:t>
            </a:r>
            <a:r>
              <a:rPr lang="el-GR" dirty="0" smtClean="0"/>
              <a:t>παραγωγής </a:t>
            </a:r>
            <a:r>
              <a:rPr lang="el-GR" sz="3000" b="0" dirty="0" smtClean="0"/>
              <a:t>2/3</a:t>
            </a:r>
            <a:endParaRPr lang="el-GR" sz="3000" b="0" dirty="0"/>
          </a:p>
        </p:txBody>
      </p:sp>
      <p:sp>
        <p:nvSpPr>
          <p:cNvPr id="3" name="Θέση περιεχομένου 2"/>
          <p:cNvSpPr>
            <a:spLocks noGrp="1"/>
          </p:cNvSpPr>
          <p:nvPr>
            <p:ph idx="1"/>
          </p:nvPr>
        </p:nvSpPr>
        <p:spPr>
          <a:xfrm>
            <a:off x="457200" y="1340768"/>
            <a:ext cx="8229600" cy="5040560"/>
          </a:xfrm>
        </p:spPr>
        <p:txBody>
          <a:bodyPr>
            <a:normAutofit/>
          </a:bodyPr>
          <a:lstStyle/>
          <a:p>
            <a:r>
              <a:rPr lang="el-GR" dirty="0" smtClean="0"/>
              <a:t>Τα </a:t>
            </a:r>
            <a:r>
              <a:rPr lang="el-GR" dirty="0"/>
              <a:t>δομικά στοιχεία του συστήματος προγραμματισμού παραγωγής, σχεδιάζονται με βάση την συγκεκριμένη παραγωγική διαδικασία και την ροή εργασίας και παραγωγής (</a:t>
            </a:r>
            <a:r>
              <a:rPr lang="el-GR" dirty="0" err="1"/>
              <a:t>work</a:t>
            </a:r>
            <a:r>
              <a:rPr lang="el-GR" dirty="0"/>
              <a:t> </a:t>
            </a:r>
            <a:r>
              <a:rPr lang="el-GR" dirty="0" err="1"/>
              <a:t>flow</a:t>
            </a:r>
            <a:r>
              <a:rPr lang="el-GR" dirty="0"/>
              <a:t>). </a:t>
            </a:r>
          </a:p>
          <a:p>
            <a:r>
              <a:rPr lang="el-GR" dirty="0" smtClean="0"/>
              <a:t>Τα </a:t>
            </a:r>
            <a:r>
              <a:rPr lang="el-GR" dirty="0"/>
              <a:t>δομικά στοιχεία του συστήματος προγραμματισμού, σχεδιάζονται με τέτοιο τρόπο ώστε να συμπληρώνονται από το τμήμα πωλήσεων και προγραμματισμού, και από τους υπεύθυνους ή τα τμήματα παραγωγής. </a:t>
            </a:r>
          </a:p>
          <a:p>
            <a:r>
              <a:rPr lang="el-GR" dirty="0" smtClean="0"/>
              <a:t>H </a:t>
            </a:r>
            <a:r>
              <a:rPr lang="el-GR" dirty="0"/>
              <a:t>δομή τους πρέπει να είναι λιτή, περιεκτική και με στοιχεία τα οποία να είναι τα απολύτως απαραίτητα, η δε συμπλήρωσή τους πρέπει να είναι όσο το δυνατόν πιο εύκολη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639248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Δομικά στοιχεία του συστήματος προγραμματισμού </a:t>
            </a:r>
            <a:r>
              <a:rPr lang="el-GR" dirty="0" smtClean="0"/>
              <a:t>παραγωγής </a:t>
            </a:r>
            <a:r>
              <a:rPr lang="el-GR" sz="3000" b="0" dirty="0" smtClean="0"/>
              <a:t>3/3</a:t>
            </a:r>
            <a:endParaRPr lang="el-GR" sz="3000" b="0" dirty="0"/>
          </a:p>
        </p:txBody>
      </p:sp>
      <p:sp>
        <p:nvSpPr>
          <p:cNvPr id="3" name="Θέση περιεχομένου 2"/>
          <p:cNvSpPr>
            <a:spLocks noGrp="1"/>
          </p:cNvSpPr>
          <p:nvPr>
            <p:ph idx="1"/>
          </p:nvPr>
        </p:nvSpPr>
        <p:spPr>
          <a:xfrm>
            <a:off x="457200" y="1340768"/>
            <a:ext cx="8229600" cy="5040560"/>
          </a:xfrm>
        </p:spPr>
        <p:txBody>
          <a:bodyPr>
            <a:normAutofit/>
          </a:bodyPr>
          <a:lstStyle/>
          <a:p>
            <a:r>
              <a:rPr lang="el-GR" dirty="0" smtClean="0"/>
              <a:t>Ο </a:t>
            </a:r>
            <a:r>
              <a:rPr lang="el-GR" dirty="0"/>
              <a:t>σχεδιασμός των δομικών στοιχείων του συστήματος, ανεξάρτητα από την μορφή τους (έντυπα ή ηλεκτρονική μορφή), πρέπει να επιτρέπει:</a:t>
            </a:r>
          </a:p>
          <a:p>
            <a:pPr lvl="1"/>
            <a:r>
              <a:rPr lang="el-GR" dirty="0" smtClean="0"/>
              <a:t>Την </a:t>
            </a:r>
            <a:r>
              <a:rPr lang="el-GR" dirty="0"/>
              <a:t>ταξινόμησή τους, </a:t>
            </a:r>
          </a:p>
          <a:p>
            <a:pPr lvl="1"/>
            <a:r>
              <a:rPr lang="el-GR" dirty="0" smtClean="0"/>
              <a:t>Την </a:t>
            </a:r>
            <a:r>
              <a:rPr lang="el-GR" dirty="0"/>
              <a:t>απρόσκοπτη και αποτελεσματική καταγραφή και </a:t>
            </a:r>
          </a:p>
          <a:p>
            <a:pPr lvl="1"/>
            <a:r>
              <a:rPr lang="el-GR" dirty="0" smtClean="0"/>
              <a:t>Την </a:t>
            </a:r>
            <a:r>
              <a:rPr lang="el-GR" dirty="0"/>
              <a:t>επεξεργασία των δεδομένων που συλλέγονται από την παραγωγή μέσα από την συμπλήρωσή τους.</a:t>
            </a:r>
          </a:p>
          <a:p>
            <a:r>
              <a:rPr lang="el-GR" dirty="0" smtClean="0"/>
              <a:t>Η </a:t>
            </a:r>
            <a:r>
              <a:rPr lang="el-GR" dirty="0"/>
              <a:t>μελέτη για τον σχεδιασμό του συστήματος διαχείρισης και προγραμματισμού παραγωγής είναι μία ιδιαίτερα σημαντική και στρατηγικής σημασίας εργασία.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369393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Δομή συστήματος διαχείρισης και προγραμματισμού παραγωγής</a:t>
            </a:r>
          </a:p>
        </p:txBody>
      </p:sp>
      <p:sp>
        <p:nvSpPr>
          <p:cNvPr id="3" name="Θέση περιεχομένου 2"/>
          <p:cNvSpPr>
            <a:spLocks noGrp="1"/>
          </p:cNvSpPr>
          <p:nvPr>
            <p:ph idx="1"/>
          </p:nvPr>
        </p:nvSpPr>
        <p:spPr>
          <a:xfrm>
            <a:off x="457200" y="1412776"/>
            <a:ext cx="8229600" cy="4824536"/>
          </a:xfrm>
        </p:spPr>
        <p:txBody>
          <a:bodyPr/>
          <a:lstStyle/>
          <a:p>
            <a:r>
              <a:rPr lang="el-GR" dirty="0" smtClean="0"/>
              <a:t>Ύπαρξη </a:t>
            </a:r>
            <a:r>
              <a:rPr lang="el-GR" dirty="0"/>
              <a:t>ειδικού γραφείου – τμήματος μέσα στην επιχείρηση. </a:t>
            </a:r>
          </a:p>
          <a:p>
            <a:r>
              <a:rPr lang="el-GR" dirty="0" smtClean="0"/>
              <a:t>Απασχόληση </a:t>
            </a:r>
            <a:r>
              <a:rPr lang="el-GR" dirty="0"/>
              <a:t>εργαζομένων με ιδιαίτερα σημαντική εμπειρία και γνώσεις στο σύνολο της παραγωγικής δραστηριότητας της επιχείρησης και των γραφικών τεχνών.</a:t>
            </a:r>
          </a:p>
          <a:p>
            <a:r>
              <a:rPr lang="el-GR" dirty="0" smtClean="0"/>
              <a:t>Αρμόδιο </a:t>
            </a:r>
            <a:r>
              <a:rPr lang="el-GR" dirty="0"/>
              <a:t>για την εύρυθμη λειτουργία και συντήρηση των μηχανών και </a:t>
            </a:r>
            <a:r>
              <a:rPr lang="el-GR" dirty="0" smtClean="0"/>
              <a:t>εξοπλισμού</a:t>
            </a:r>
            <a:r>
              <a:rPr lang="el-GR" dirty="0"/>
              <a:t>.</a:t>
            </a:r>
          </a:p>
          <a:p>
            <a:r>
              <a:rPr lang="el-GR" dirty="0" smtClean="0"/>
              <a:t>Για </a:t>
            </a:r>
            <a:r>
              <a:rPr lang="el-GR" dirty="0"/>
              <a:t>την έγκαιρη προμήθεια πρώτων υλών και </a:t>
            </a:r>
            <a:r>
              <a:rPr lang="el-GR" dirty="0" smtClean="0"/>
              <a:t>υλικών.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4134674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Τμήμα </a:t>
            </a:r>
            <a:r>
              <a:rPr lang="el-GR" dirty="0"/>
              <a:t>προγραμματισμού </a:t>
            </a:r>
            <a:r>
              <a:rPr lang="el-GR" dirty="0" smtClean="0"/>
              <a:t>παραγωγής </a:t>
            </a:r>
            <a:r>
              <a:rPr lang="el-GR" sz="3000" b="0" dirty="0" smtClean="0"/>
              <a:t>1/2</a:t>
            </a:r>
            <a:endParaRPr lang="el-GR" sz="3000" b="0" dirty="0"/>
          </a:p>
        </p:txBody>
      </p:sp>
      <p:sp>
        <p:nvSpPr>
          <p:cNvPr id="3" name="Θέση περιεχομένου 2"/>
          <p:cNvSpPr>
            <a:spLocks noGrp="1"/>
          </p:cNvSpPr>
          <p:nvPr>
            <p:ph idx="1"/>
          </p:nvPr>
        </p:nvSpPr>
        <p:spPr>
          <a:xfrm>
            <a:off x="457200" y="1196752"/>
            <a:ext cx="8367204" cy="5040560"/>
          </a:xfrm>
        </p:spPr>
        <p:txBody>
          <a:bodyPr>
            <a:noAutofit/>
          </a:bodyPr>
          <a:lstStyle/>
          <a:p>
            <a:pPr marL="0" indent="0">
              <a:buNone/>
            </a:pPr>
            <a:r>
              <a:rPr lang="el-GR" dirty="0" smtClean="0"/>
              <a:t>Το </a:t>
            </a:r>
            <a:r>
              <a:rPr lang="el-GR" dirty="0"/>
              <a:t>τμήμα προγραμματισμού παραγωγής, έχει τα ακόλουθα καθήκοντα</a:t>
            </a:r>
            <a:r>
              <a:rPr lang="el-GR" dirty="0" smtClean="0"/>
              <a:t>:</a:t>
            </a:r>
            <a:endParaRPr lang="el-GR" dirty="0"/>
          </a:p>
          <a:p>
            <a:r>
              <a:rPr lang="el-GR" dirty="0" smtClean="0"/>
              <a:t>Παραλαβή </a:t>
            </a:r>
            <a:r>
              <a:rPr lang="el-GR" dirty="0"/>
              <a:t>των προς εκτέλεση εργασιών.</a:t>
            </a:r>
          </a:p>
          <a:p>
            <a:r>
              <a:rPr lang="el-GR" dirty="0" smtClean="0"/>
              <a:t>Παραγγελία </a:t>
            </a:r>
            <a:r>
              <a:rPr lang="el-GR" dirty="0"/>
              <a:t>- προμήθεια πρώτων υλών και υλικών.</a:t>
            </a:r>
          </a:p>
          <a:p>
            <a:r>
              <a:rPr lang="el-GR" dirty="0" smtClean="0"/>
              <a:t>Προσδιορισμός </a:t>
            </a:r>
            <a:r>
              <a:rPr lang="el-GR" dirty="0"/>
              <a:t>χρόνου παράδοσης (προθεσμία) της τελικής εργασίας ή του προϊόντος.</a:t>
            </a:r>
          </a:p>
          <a:p>
            <a:r>
              <a:rPr lang="el-GR" dirty="0" smtClean="0"/>
              <a:t>Σχεδιασμός </a:t>
            </a:r>
            <a:r>
              <a:rPr lang="el-GR" dirty="0"/>
              <a:t>της ροής παραγωγής, προσδιορισμός των χρόνων παραγωγής και κατανομή της εργασίας στις μονάδες παραγωγής.</a:t>
            </a:r>
          </a:p>
          <a:p>
            <a:r>
              <a:rPr lang="el-GR" dirty="0" smtClean="0"/>
              <a:t>Ανάθεση </a:t>
            </a:r>
            <a:r>
              <a:rPr lang="el-GR" dirty="0"/>
              <a:t>των εργασιών </a:t>
            </a:r>
            <a:r>
              <a:rPr lang="el-GR" dirty="0" smtClean="0"/>
              <a:t>– παραγγελιών </a:t>
            </a:r>
            <a:r>
              <a:rPr lang="el-GR" dirty="0"/>
              <a:t>στα τμήματα παραγωγής</a:t>
            </a:r>
            <a:r>
              <a:rPr lang="el-GR" dirty="0" smtClean="0"/>
              <a:t>.</a:t>
            </a:r>
          </a:p>
          <a:p>
            <a:pPr lvl="0"/>
            <a:r>
              <a:rPr lang="el-GR" dirty="0">
                <a:solidFill>
                  <a:prstClr val="black"/>
                </a:solidFill>
              </a:rPr>
              <a:t>Παρακολούθηση και έλεγχος της ροής παραγωγής των εργασιών - παραγγελιών σε ολόκληρο το φάσμα της παραγωγικής διαδικασίας</a:t>
            </a:r>
            <a:r>
              <a:rPr lang="el-GR" dirty="0" smtClean="0">
                <a:solidFill>
                  <a:prstClr val="black"/>
                </a:solidFill>
              </a:rPr>
              <a:t>.</a:t>
            </a:r>
            <a:endParaRPr lang="el-GR"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923676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Τμήμα </a:t>
            </a:r>
            <a:r>
              <a:rPr lang="el-GR" dirty="0"/>
              <a:t>προγραμματισμού </a:t>
            </a:r>
            <a:r>
              <a:rPr lang="el-GR" dirty="0" smtClean="0"/>
              <a:t>παραγωγής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457200" y="1196752"/>
            <a:ext cx="8291264" cy="5400600"/>
          </a:xfrm>
        </p:spPr>
        <p:txBody>
          <a:bodyPr>
            <a:noAutofit/>
          </a:bodyPr>
          <a:lstStyle/>
          <a:p>
            <a:r>
              <a:rPr lang="el-GR" dirty="0" smtClean="0"/>
              <a:t>Εξασφάλιση </a:t>
            </a:r>
            <a:r>
              <a:rPr lang="el-GR" dirty="0"/>
              <a:t>της περάτωσης της εργασίας και της παράδοσης των προϊόντων στον πελάτη μέσα στις προθεσμίες που έχουν τεθεί.</a:t>
            </a:r>
          </a:p>
          <a:p>
            <a:pPr>
              <a:spcAft>
                <a:spcPts val="1800"/>
              </a:spcAft>
            </a:pPr>
            <a:r>
              <a:rPr lang="el-GR" dirty="0" smtClean="0"/>
              <a:t>Συγκέντρωση </a:t>
            </a:r>
            <a:r>
              <a:rPr lang="el-GR" dirty="0"/>
              <a:t>των δεδομένων παραγωγής για την κάθε συγκεκριμένη παραγγελία (χρόνος παραγωγής, κατανάλωση υλικών), και προώθησή τους στο λογιστήριο (τμήμα οικονομικού).</a:t>
            </a:r>
          </a:p>
          <a:p>
            <a:pPr>
              <a:buFont typeface="Wingdings" panose="05000000000000000000" pitchFamily="2" charset="2"/>
              <a:buChar char="ü"/>
            </a:pPr>
            <a:r>
              <a:rPr lang="el-GR" b="1" dirty="0" smtClean="0">
                <a:solidFill>
                  <a:srgbClr val="004A82"/>
                </a:solidFill>
              </a:rPr>
              <a:t>Το </a:t>
            </a:r>
            <a:r>
              <a:rPr lang="el-GR" b="1" dirty="0">
                <a:solidFill>
                  <a:srgbClr val="004A82"/>
                </a:solidFill>
              </a:rPr>
              <a:t>τμήμα προγραμματισμού παραγωγής βρίσκεται σε συνεργασία με όλα τα άλλα τμήματα της επιχείρησης καθ' όσον είναι αναγκαία η ροή πληροφοριών για την επίτευξη του καλύτερου δυνατού αποτελέσματος</a:t>
            </a:r>
            <a:r>
              <a:rPr lang="el-GR" b="1" dirty="0" smtClean="0">
                <a:solidFill>
                  <a:srgbClr val="004A82"/>
                </a:solidFill>
              </a:rPr>
              <a:t>.</a:t>
            </a:r>
            <a:endParaRPr lang="el-GR" b="1" dirty="0">
              <a:solidFill>
                <a:srgbClr val="004A8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2712668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Autofit/>
          </a:bodyPr>
          <a:lstStyle/>
          <a:p>
            <a:r>
              <a:rPr lang="el-GR" sz="3400" dirty="0"/>
              <a:t>Προσδιορισμός δεδομένων και προδιαγραφών παραγωγής της κάθε εργασίας </a:t>
            </a:r>
          </a:p>
        </p:txBody>
      </p:sp>
      <p:sp>
        <p:nvSpPr>
          <p:cNvPr id="3" name="Θέση περιεχομένου 2"/>
          <p:cNvSpPr>
            <a:spLocks noGrp="1"/>
          </p:cNvSpPr>
          <p:nvPr>
            <p:ph idx="1"/>
          </p:nvPr>
        </p:nvSpPr>
        <p:spPr>
          <a:xfrm>
            <a:off x="457200" y="1412776"/>
            <a:ext cx="8229600" cy="5256584"/>
          </a:xfrm>
        </p:spPr>
        <p:txBody>
          <a:bodyPr/>
          <a:lstStyle/>
          <a:p>
            <a:r>
              <a:rPr lang="el-GR" dirty="0" smtClean="0"/>
              <a:t>Τίτλος εντύπου.</a:t>
            </a:r>
            <a:endParaRPr lang="el-GR" dirty="0"/>
          </a:p>
          <a:p>
            <a:r>
              <a:rPr lang="el-GR" dirty="0" smtClean="0"/>
              <a:t>Είδος εντύπου.</a:t>
            </a:r>
            <a:endParaRPr lang="el-GR" dirty="0"/>
          </a:p>
          <a:p>
            <a:r>
              <a:rPr lang="el-GR" dirty="0" smtClean="0"/>
              <a:t>Τελικές </a:t>
            </a:r>
            <a:r>
              <a:rPr lang="el-GR" dirty="0"/>
              <a:t>διαστάσεις </a:t>
            </a:r>
            <a:r>
              <a:rPr lang="el-GR" dirty="0" smtClean="0"/>
              <a:t>εντύπου.</a:t>
            </a:r>
            <a:endParaRPr lang="el-GR" dirty="0"/>
          </a:p>
          <a:p>
            <a:r>
              <a:rPr lang="el-GR" dirty="0" smtClean="0"/>
              <a:t>Αριθμός σελίδων.</a:t>
            </a:r>
            <a:endParaRPr lang="el-GR" dirty="0"/>
          </a:p>
          <a:p>
            <a:r>
              <a:rPr lang="el-GR" dirty="0" smtClean="0"/>
              <a:t>Αριθμός </a:t>
            </a:r>
            <a:r>
              <a:rPr lang="el-GR" dirty="0"/>
              <a:t>αντιτύπων (</a:t>
            </a:r>
            <a:r>
              <a:rPr lang="el-GR" dirty="0" err="1"/>
              <a:t>Tιράζ</a:t>
            </a:r>
            <a:r>
              <a:rPr lang="el-GR" dirty="0" smtClean="0"/>
              <a:t>).</a:t>
            </a:r>
            <a:endParaRPr lang="el-GR" dirty="0"/>
          </a:p>
          <a:p>
            <a:r>
              <a:rPr lang="el-GR" dirty="0"/>
              <a:t>Χ</a:t>
            </a:r>
            <a:r>
              <a:rPr lang="el-GR" dirty="0" smtClean="0"/>
              <a:t>ρώματα εκτύπωσης.</a:t>
            </a:r>
            <a:endParaRPr lang="el-GR" dirty="0"/>
          </a:p>
          <a:p>
            <a:r>
              <a:rPr lang="el-GR" dirty="0" smtClean="0"/>
              <a:t>Είδος </a:t>
            </a:r>
            <a:r>
              <a:rPr lang="el-GR" dirty="0"/>
              <a:t>&amp; ποιότητα </a:t>
            </a:r>
            <a:r>
              <a:rPr lang="el-GR" dirty="0" smtClean="0"/>
              <a:t>χαρτιού.</a:t>
            </a:r>
            <a:endParaRPr lang="el-GR" dirty="0"/>
          </a:p>
          <a:p>
            <a:r>
              <a:rPr lang="el-GR" dirty="0"/>
              <a:t>Μ</a:t>
            </a:r>
            <a:r>
              <a:rPr lang="el-GR" dirty="0" smtClean="0"/>
              <a:t>έθοδος εκτύπωσης.</a:t>
            </a:r>
            <a:endParaRPr lang="el-GR" dirty="0"/>
          </a:p>
          <a:p>
            <a:r>
              <a:rPr lang="el-GR" dirty="0" smtClean="0"/>
              <a:t>Περατώσεις </a:t>
            </a:r>
            <a:r>
              <a:rPr lang="el-GR" dirty="0"/>
              <a:t>- </a:t>
            </a:r>
            <a:r>
              <a:rPr lang="el-GR" dirty="0">
                <a:solidFill>
                  <a:prstClr val="black"/>
                </a:solidFill>
              </a:rPr>
              <a:t>Μέθοδος</a:t>
            </a:r>
            <a:r>
              <a:rPr lang="el-GR" dirty="0" smtClean="0"/>
              <a:t> </a:t>
            </a:r>
            <a:r>
              <a:rPr lang="el-GR" dirty="0"/>
              <a:t>βιβλιοδεσίας - </a:t>
            </a:r>
            <a:r>
              <a:rPr lang="el-GR" dirty="0" smtClean="0"/>
              <a:t>Ειδικές επεξεργασίες.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291779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Αναστάσιος Πολίτης 2014. </a:t>
            </a:r>
            <a:r>
              <a:rPr lang="el-GR" sz="2000" dirty="0"/>
              <a:t>Αναστάσιος Πολίτης. «Διαχείριση παραγωγής εντύπου υλικού. </a:t>
            </a:r>
            <a:r>
              <a:rPr lang="el-GR" sz="2000" dirty="0" smtClean="0"/>
              <a:t>Ενότητα 6</a:t>
            </a:r>
            <a:r>
              <a:rPr lang="en-US" sz="2000" dirty="0" smtClean="0"/>
              <a:t>:</a:t>
            </a:r>
            <a:r>
              <a:rPr lang="el-GR" sz="2000" dirty="0"/>
              <a:t> Οργάνωση παραγωγής».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16632"/>
            <a:ext cx="8352928" cy="1008112"/>
          </a:xfrm>
        </p:spPr>
        <p:txBody>
          <a:bodyPr>
            <a:noAutofit/>
          </a:bodyPr>
          <a:lstStyle/>
          <a:p>
            <a:r>
              <a:rPr lang="el-GR" dirty="0" smtClean="0"/>
              <a:t>Εργασίες </a:t>
            </a:r>
            <a:r>
              <a:rPr lang="el-GR" dirty="0"/>
              <a:t>στο πλαίσιο της οργάνωσης </a:t>
            </a:r>
            <a:r>
              <a:rPr lang="el-GR" dirty="0" smtClean="0"/>
              <a:t>παραγωγής </a:t>
            </a:r>
            <a:r>
              <a:rPr lang="el-GR" sz="3000" b="0" dirty="0" smtClean="0"/>
              <a:t>1/2</a:t>
            </a:r>
            <a:endParaRPr lang="el-GR" sz="3000" b="0" dirty="0"/>
          </a:p>
        </p:txBody>
      </p:sp>
      <p:sp>
        <p:nvSpPr>
          <p:cNvPr id="3" name="Θέση περιεχομένου 2"/>
          <p:cNvSpPr>
            <a:spLocks noGrp="1"/>
          </p:cNvSpPr>
          <p:nvPr>
            <p:ph idx="1"/>
          </p:nvPr>
        </p:nvSpPr>
        <p:spPr>
          <a:xfrm>
            <a:off x="457200" y="1484784"/>
            <a:ext cx="8219256" cy="5256584"/>
          </a:xfrm>
        </p:spPr>
        <p:txBody>
          <a:bodyPr>
            <a:normAutofit/>
          </a:bodyPr>
          <a:lstStyle/>
          <a:p>
            <a:pPr marL="0" indent="0">
              <a:buNone/>
            </a:pPr>
            <a:r>
              <a:rPr lang="el-GR" dirty="0" smtClean="0"/>
              <a:t>Οι </a:t>
            </a:r>
            <a:r>
              <a:rPr lang="el-GR" dirty="0"/>
              <a:t>εργασίες που παρουσιάζονται κατωτέρω πραγματοποιούνται στο πλαίσιο της οργάνωσης παραγωγής</a:t>
            </a:r>
            <a:r>
              <a:rPr lang="el-GR" dirty="0" smtClean="0"/>
              <a:t>:</a:t>
            </a:r>
            <a:endParaRPr lang="el-GR" dirty="0"/>
          </a:p>
          <a:p>
            <a:pPr>
              <a:buFont typeface="Courier New" panose="02070309020205020404" pitchFamily="49" charset="0"/>
              <a:buChar char="o"/>
            </a:pPr>
            <a:r>
              <a:rPr lang="el-GR" dirty="0" smtClean="0"/>
              <a:t>Παραλαβή </a:t>
            </a:r>
            <a:r>
              <a:rPr lang="el-GR" dirty="0"/>
              <a:t>των προς εκτέλεση εργασιών</a:t>
            </a:r>
            <a:r>
              <a:rPr lang="el-GR" dirty="0" smtClean="0"/>
              <a:t>.</a:t>
            </a:r>
            <a:endParaRPr lang="el-GR" dirty="0"/>
          </a:p>
          <a:p>
            <a:pPr>
              <a:buFont typeface="Courier New" panose="02070309020205020404" pitchFamily="49" charset="0"/>
              <a:buChar char="o"/>
            </a:pPr>
            <a:r>
              <a:rPr lang="el-GR" dirty="0" smtClean="0"/>
              <a:t>Παραγγελία </a:t>
            </a:r>
            <a:r>
              <a:rPr lang="el-GR" dirty="0"/>
              <a:t>- προμήθεια πρώτων υλών και υλικών</a:t>
            </a:r>
            <a:r>
              <a:rPr lang="el-GR" dirty="0" smtClean="0"/>
              <a:t>.</a:t>
            </a:r>
            <a:endParaRPr lang="el-GR" dirty="0"/>
          </a:p>
          <a:p>
            <a:pPr>
              <a:buFont typeface="Courier New" panose="02070309020205020404" pitchFamily="49" charset="0"/>
              <a:buChar char="o"/>
            </a:pPr>
            <a:r>
              <a:rPr lang="el-GR" dirty="0" smtClean="0"/>
              <a:t>Προσδιορισμός </a:t>
            </a:r>
            <a:r>
              <a:rPr lang="el-GR" dirty="0"/>
              <a:t>χρόνου παράδοσης (προθεσμία) της τελικής εργασίας ή του προϊόντος</a:t>
            </a:r>
            <a:r>
              <a:rPr lang="el-GR" dirty="0" smtClean="0"/>
              <a:t>.</a:t>
            </a:r>
            <a:endParaRPr lang="el-GR" dirty="0"/>
          </a:p>
          <a:p>
            <a:pPr>
              <a:buFont typeface="Courier New" panose="02070309020205020404" pitchFamily="49" charset="0"/>
              <a:buChar char="o"/>
            </a:pPr>
            <a:r>
              <a:rPr lang="el-GR" dirty="0" smtClean="0"/>
              <a:t>Σχεδιασμός </a:t>
            </a:r>
            <a:r>
              <a:rPr lang="el-GR" dirty="0"/>
              <a:t>της ροής παραγωγής, προσδιορισμός των χρόνων παραγωγής και κατανομή της εργασίας στις μηχανές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253499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16632"/>
            <a:ext cx="8352928" cy="1008112"/>
          </a:xfrm>
        </p:spPr>
        <p:txBody>
          <a:bodyPr>
            <a:noAutofit/>
          </a:bodyPr>
          <a:lstStyle/>
          <a:p>
            <a:r>
              <a:rPr lang="el-GR" dirty="0" smtClean="0"/>
              <a:t>Εργασίες </a:t>
            </a:r>
            <a:r>
              <a:rPr lang="el-GR" dirty="0"/>
              <a:t>στο πλαίσιο της οργάνωσης </a:t>
            </a:r>
            <a:r>
              <a:rPr lang="el-GR" dirty="0" smtClean="0"/>
              <a:t>παραγωγής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457200" y="1556792"/>
            <a:ext cx="8507288" cy="5184576"/>
          </a:xfrm>
        </p:spPr>
        <p:txBody>
          <a:bodyPr>
            <a:normAutofit/>
          </a:bodyPr>
          <a:lstStyle/>
          <a:p>
            <a:pPr>
              <a:buFont typeface="Courier New" panose="02070309020205020404" pitchFamily="49" charset="0"/>
              <a:buChar char="o"/>
            </a:pPr>
            <a:r>
              <a:rPr lang="el-GR" dirty="0" smtClean="0"/>
              <a:t>Ανάθεση </a:t>
            </a:r>
            <a:r>
              <a:rPr lang="el-GR" dirty="0"/>
              <a:t>των εργασιών - παραγγελιών στα τμήματα παραγωγής</a:t>
            </a:r>
            <a:r>
              <a:rPr lang="el-GR" dirty="0" smtClean="0"/>
              <a:t>.</a:t>
            </a:r>
            <a:endParaRPr lang="el-GR" dirty="0"/>
          </a:p>
          <a:p>
            <a:pPr>
              <a:buFont typeface="Courier New" panose="02070309020205020404" pitchFamily="49" charset="0"/>
              <a:buChar char="o"/>
            </a:pPr>
            <a:r>
              <a:rPr lang="el-GR" dirty="0" smtClean="0"/>
              <a:t>Παρακολούθηση </a:t>
            </a:r>
            <a:r>
              <a:rPr lang="el-GR" dirty="0"/>
              <a:t>και έλεγχος της ροής παραγωγής των εργασιών - παραγγελιών σε ολόκληρο το φάσμα της παραγωγικής διαδικασίας</a:t>
            </a:r>
            <a:r>
              <a:rPr lang="el-GR" dirty="0" smtClean="0"/>
              <a:t>.</a:t>
            </a:r>
          </a:p>
          <a:p>
            <a:pPr>
              <a:buFont typeface="Courier New" panose="02070309020205020404" pitchFamily="49" charset="0"/>
              <a:buChar char="o"/>
            </a:pPr>
            <a:r>
              <a:rPr lang="el-GR" dirty="0" smtClean="0"/>
              <a:t>Εξασφάλιση </a:t>
            </a:r>
            <a:r>
              <a:rPr lang="el-GR" dirty="0"/>
              <a:t>της περάτωσης της εργασίας και της παράδοσης των προϊόντων στον πελάτη μέσα στις προθεσμίες που έχουν τεθεί</a:t>
            </a:r>
            <a:r>
              <a:rPr lang="el-GR" dirty="0" smtClean="0"/>
              <a:t>.</a:t>
            </a:r>
            <a:endParaRPr lang="el-GR" dirty="0"/>
          </a:p>
          <a:p>
            <a:pPr>
              <a:buFont typeface="Courier New" panose="02070309020205020404" pitchFamily="49" charset="0"/>
              <a:buChar char="o"/>
            </a:pPr>
            <a:r>
              <a:rPr lang="el-GR" dirty="0" smtClean="0"/>
              <a:t>Συγκέντρωση </a:t>
            </a:r>
            <a:r>
              <a:rPr lang="el-GR" dirty="0"/>
              <a:t>των δεδομένων παραγωγής για την κάθε συγκεκριμένη παραγγελία (χρόνος παραγωγής, κατανάλωση υλικών), και προώθησή τους στο λογιστήριο (τμήμα οικονομικών).</a:t>
            </a:r>
          </a:p>
          <a:p>
            <a:pPr>
              <a:buFont typeface="Courier New" panose="02070309020205020404" pitchFamily="49" charset="0"/>
              <a:buChar char="o"/>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857824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Υπεύθυνος της διαχείρισης παραγωγής</a:t>
            </a:r>
          </a:p>
        </p:txBody>
      </p:sp>
      <p:sp>
        <p:nvSpPr>
          <p:cNvPr id="3" name="Θέση περιεχομένου 2"/>
          <p:cNvSpPr>
            <a:spLocks noGrp="1"/>
          </p:cNvSpPr>
          <p:nvPr>
            <p:ph idx="1"/>
          </p:nvPr>
        </p:nvSpPr>
        <p:spPr>
          <a:xfrm>
            <a:off x="457200" y="1196752"/>
            <a:ext cx="8363272" cy="5400600"/>
          </a:xfrm>
        </p:spPr>
        <p:txBody>
          <a:bodyPr>
            <a:normAutofit lnSpcReduction="10000"/>
          </a:bodyPr>
          <a:lstStyle/>
          <a:p>
            <a:r>
              <a:rPr lang="el-GR" dirty="0" smtClean="0"/>
              <a:t>Υπολογίζει </a:t>
            </a:r>
            <a:r>
              <a:rPr lang="el-GR" dirty="0"/>
              <a:t>το είδος και την ποιότητα του χαρτιού ή </a:t>
            </a:r>
            <a:r>
              <a:rPr lang="el-GR" dirty="0" err="1"/>
              <a:t>γενικώτερα</a:t>
            </a:r>
            <a:r>
              <a:rPr lang="el-GR" dirty="0"/>
              <a:t> του εκτυπωτικού υποστρώματος, πάντοτε με βάση τις κατευθύνσεις που έχουν δοθεί από τον πελάτη.</a:t>
            </a:r>
          </a:p>
          <a:p>
            <a:r>
              <a:rPr lang="el-GR" dirty="0" smtClean="0"/>
              <a:t>Σε </a:t>
            </a:r>
            <a:r>
              <a:rPr lang="el-GR" dirty="0"/>
              <a:t>συνδυασμό με το μέγεθος του εντύπου, την εκτυπωτική μέθοδο και το σχήμα εκτύπωσης, υπολογίζει την ποσότητα και το κόστος του εκτυπωτικού υποστρώματος.</a:t>
            </a:r>
          </a:p>
          <a:p>
            <a:r>
              <a:rPr lang="el-GR" dirty="0" smtClean="0"/>
              <a:t>Επιλέγει </a:t>
            </a:r>
            <a:r>
              <a:rPr lang="el-GR" dirty="0"/>
              <a:t>την πλέον πρόσφορη μέθοδο εκτύπωσης καθώς και την μηχανή εκτύπωσης ανάλογα με τα χρώματα και την μορφή της εκτύπωσης (τετραχρωμία, εμπρός και πίσω όψη κλπ).</a:t>
            </a:r>
          </a:p>
          <a:p>
            <a:r>
              <a:rPr lang="el-GR" dirty="0" smtClean="0"/>
              <a:t>Προσδιορίζει </a:t>
            </a:r>
            <a:r>
              <a:rPr lang="el-GR" dirty="0"/>
              <a:t>την μέθοδο βιβλιοδεσίας και περάτωσης του εντύπου, ανάλογα πάντοτε με το είδος και τα χαρακτηριστικά του, καθώς επίσης και τις ειδικές εργασίες οι οποίες τυχόν απαιτούνται (επίστρωση βερνικιού, </a:t>
            </a:r>
            <a:r>
              <a:rPr lang="el-GR" dirty="0" err="1"/>
              <a:t>γκοφράρισμα</a:t>
            </a:r>
            <a:r>
              <a:rPr lang="el-GR" dirty="0"/>
              <a:t>, </a:t>
            </a:r>
            <a:r>
              <a:rPr lang="el-GR" dirty="0" err="1"/>
              <a:t>χρυσοτυπία</a:t>
            </a:r>
            <a:r>
              <a:rPr lang="el-GR" dirty="0"/>
              <a:t> </a:t>
            </a:r>
            <a:r>
              <a:rPr lang="el-GR" dirty="0" smtClean="0"/>
              <a:t>κλπ).</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360186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Εργασίες και καθήκοντα στην διαχείριση της παραγωγής του </a:t>
            </a:r>
            <a:r>
              <a:rPr lang="el-GR" dirty="0" smtClean="0"/>
              <a:t>εντύπου </a:t>
            </a:r>
            <a:r>
              <a:rPr lang="el-GR" sz="3000" b="0" dirty="0" smtClean="0"/>
              <a:t>1/2</a:t>
            </a:r>
            <a:endParaRPr lang="el-GR" sz="3000" b="0" dirty="0"/>
          </a:p>
        </p:txBody>
      </p:sp>
      <p:sp>
        <p:nvSpPr>
          <p:cNvPr id="3" name="Θέση περιεχομένου 2"/>
          <p:cNvSpPr>
            <a:spLocks noGrp="1"/>
          </p:cNvSpPr>
          <p:nvPr>
            <p:ph idx="1"/>
          </p:nvPr>
        </p:nvSpPr>
        <p:spPr>
          <a:xfrm>
            <a:off x="457200" y="1412776"/>
            <a:ext cx="8363272" cy="5328592"/>
          </a:xfrm>
        </p:spPr>
        <p:txBody>
          <a:bodyPr>
            <a:normAutofit/>
          </a:bodyPr>
          <a:lstStyle/>
          <a:p>
            <a:pPr>
              <a:spcBef>
                <a:spcPts val="1800"/>
              </a:spcBef>
            </a:pPr>
            <a:r>
              <a:rPr lang="el-GR" sz="2400" dirty="0" smtClean="0"/>
              <a:t>Ανάλυση, </a:t>
            </a:r>
            <a:r>
              <a:rPr lang="el-GR" sz="2400" dirty="0"/>
              <a:t>ταξινόμηση και περιγραφή επεξεργασίας των πρωτοτύπων (</a:t>
            </a:r>
            <a:r>
              <a:rPr lang="el-GR" sz="2400" dirty="0" err="1"/>
              <a:t>Kείμενα</a:t>
            </a:r>
            <a:r>
              <a:rPr lang="el-GR" sz="2400" dirty="0"/>
              <a:t>, </a:t>
            </a:r>
            <a:r>
              <a:rPr lang="el-GR" sz="2400" dirty="0" err="1"/>
              <a:t>Eικόνες</a:t>
            </a:r>
            <a:r>
              <a:rPr lang="el-GR" sz="2400" dirty="0"/>
              <a:t>, Σχέδια, </a:t>
            </a:r>
            <a:r>
              <a:rPr lang="el-GR" sz="2400" dirty="0" smtClean="0"/>
              <a:t>Μακέτες).</a:t>
            </a:r>
            <a:endParaRPr lang="el-GR" sz="2400" dirty="0"/>
          </a:p>
          <a:p>
            <a:pPr>
              <a:spcBef>
                <a:spcPts val="1800"/>
              </a:spcBef>
            </a:pPr>
            <a:r>
              <a:rPr lang="el-GR" sz="2400" dirty="0" smtClean="0"/>
              <a:t>Επιλογή </a:t>
            </a:r>
            <a:r>
              <a:rPr lang="el-GR" sz="2400" dirty="0"/>
              <a:t>σχήματος αναπαραγωγής / μηχανής εκτύπωσης</a:t>
            </a:r>
            <a:r>
              <a:rPr lang="el-GR" sz="2400" dirty="0" smtClean="0"/>
              <a:t>.</a:t>
            </a:r>
            <a:endParaRPr lang="el-GR" sz="2400" dirty="0"/>
          </a:p>
          <a:p>
            <a:pPr>
              <a:spcBef>
                <a:spcPts val="1800"/>
              </a:spcBef>
            </a:pPr>
            <a:r>
              <a:rPr lang="el-GR" sz="2400" dirty="0" smtClean="0"/>
              <a:t>Παραγγελία </a:t>
            </a:r>
            <a:r>
              <a:rPr lang="el-GR" sz="2400" dirty="0"/>
              <a:t>χαρτιού εκτύπωσης</a:t>
            </a:r>
            <a:r>
              <a:rPr lang="el-GR" sz="2400" dirty="0" smtClean="0"/>
              <a:t>.</a:t>
            </a:r>
            <a:endParaRPr lang="el-GR" sz="2400" dirty="0"/>
          </a:p>
          <a:p>
            <a:pPr>
              <a:spcBef>
                <a:spcPts val="1800"/>
              </a:spcBef>
            </a:pPr>
            <a:r>
              <a:rPr lang="el-GR" sz="2400" dirty="0" smtClean="0"/>
              <a:t>Προσδιορισμός </a:t>
            </a:r>
            <a:r>
              <a:rPr lang="el-GR" sz="2400" dirty="0"/>
              <a:t>αριθμού τυπογραφικών φύλλων</a:t>
            </a:r>
            <a:r>
              <a:rPr lang="el-GR" sz="2400" dirty="0" smtClean="0"/>
              <a:t>.</a:t>
            </a:r>
            <a:endParaRPr lang="el-GR" sz="2400" dirty="0"/>
          </a:p>
          <a:p>
            <a:pPr>
              <a:spcBef>
                <a:spcPts val="1800"/>
              </a:spcBef>
            </a:pPr>
            <a:r>
              <a:rPr lang="el-GR" sz="2400" dirty="0" smtClean="0"/>
              <a:t>Προσδιορισμός </a:t>
            </a:r>
            <a:r>
              <a:rPr lang="el-GR" sz="2400" dirty="0" err="1"/>
              <a:t>προεκτυπωτικής</a:t>
            </a:r>
            <a:r>
              <a:rPr lang="el-GR" sz="2400" dirty="0"/>
              <a:t> επεξεργασίας</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724977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Εργασίες και καθήκοντα στην διαχείριση της παραγωγής του </a:t>
            </a:r>
            <a:r>
              <a:rPr lang="el-GR" dirty="0" smtClean="0"/>
              <a:t>εντύπου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457200" y="1412776"/>
            <a:ext cx="8363272" cy="5328592"/>
          </a:xfrm>
        </p:spPr>
        <p:txBody>
          <a:bodyPr>
            <a:normAutofit/>
          </a:bodyPr>
          <a:lstStyle/>
          <a:p>
            <a:pPr>
              <a:spcBef>
                <a:spcPts val="1800"/>
              </a:spcBef>
            </a:pPr>
            <a:r>
              <a:rPr lang="el-GR" sz="2400" dirty="0" smtClean="0"/>
              <a:t>Αριθμός </a:t>
            </a:r>
            <a:r>
              <a:rPr lang="el-GR" sz="2400" dirty="0"/>
              <a:t>αναπαραγωγών – </a:t>
            </a:r>
            <a:r>
              <a:rPr lang="el-GR" sz="2400" dirty="0" err="1"/>
              <a:t>βηματοεπανάληψης</a:t>
            </a:r>
            <a:r>
              <a:rPr lang="el-GR" sz="2400" dirty="0" smtClean="0"/>
              <a:t>.</a:t>
            </a:r>
            <a:endParaRPr lang="el-GR" sz="2400" dirty="0"/>
          </a:p>
          <a:p>
            <a:pPr>
              <a:spcBef>
                <a:spcPts val="1800"/>
              </a:spcBef>
            </a:pPr>
            <a:r>
              <a:rPr lang="el-GR" sz="2400" dirty="0" smtClean="0"/>
              <a:t>Αριθμός </a:t>
            </a:r>
            <a:r>
              <a:rPr lang="el-GR" sz="2400" dirty="0"/>
              <a:t>εκτυπωτικών πλακών</a:t>
            </a:r>
            <a:r>
              <a:rPr lang="el-GR" sz="2400" dirty="0" smtClean="0"/>
              <a:t>.</a:t>
            </a:r>
            <a:endParaRPr lang="el-GR" sz="2400" dirty="0"/>
          </a:p>
          <a:p>
            <a:pPr>
              <a:spcBef>
                <a:spcPts val="1800"/>
              </a:spcBef>
            </a:pPr>
            <a:r>
              <a:rPr lang="el-GR" sz="2400" dirty="0" smtClean="0"/>
              <a:t>Επιλογή </a:t>
            </a:r>
            <a:r>
              <a:rPr lang="el-GR" sz="2400" dirty="0"/>
              <a:t>τρόπου μοντάζ και εκτύπωσης (</a:t>
            </a:r>
            <a:r>
              <a:rPr lang="el-GR" sz="2400" dirty="0" err="1"/>
              <a:t>Tούμπα</a:t>
            </a:r>
            <a:r>
              <a:rPr lang="el-GR" sz="2400" dirty="0"/>
              <a:t> γωνία, τούμπα δόντια</a:t>
            </a:r>
            <a:r>
              <a:rPr lang="el-GR" sz="2400" dirty="0" smtClean="0"/>
              <a:t>).</a:t>
            </a:r>
            <a:endParaRPr lang="el-GR" sz="2400" dirty="0"/>
          </a:p>
          <a:p>
            <a:pPr>
              <a:spcBef>
                <a:spcPts val="1800"/>
              </a:spcBef>
            </a:pPr>
            <a:r>
              <a:rPr lang="el-GR" sz="2400" dirty="0" smtClean="0"/>
              <a:t>Προσδιορισμός </a:t>
            </a:r>
            <a:r>
              <a:rPr lang="el-GR" sz="2400" dirty="0"/>
              <a:t>βιβλιοδετικών εργασιών (κοπές, διπλώσεις, σύνθεση λοιπές εργασίες</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419359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dirty="0"/>
              <a:t>Σχεδιασμός συστήματος διαχείρισης, οργάνωσης </a:t>
            </a:r>
            <a:br>
              <a:rPr lang="el-GR" dirty="0"/>
            </a:br>
            <a:r>
              <a:rPr lang="el-GR" dirty="0"/>
              <a:t>και προγραμματισμού παραγωγής – </a:t>
            </a:r>
            <a:r>
              <a:rPr lang="el-GR" dirty="0" smtClean="0"/>
              <a:t>περιεχόμενο</a:t>
            </a:r>
            <a:endParaRPr lang="el-GR" dirty="0"/>
          </a:p>
        </p:txBody>
      </p:sp>
      <p:sp>
        <p:nvSpPr>
          <p:cNvPr id="3" name="Θέση περιεχομένου 2"/>
          <p:cNvSpPr>
            <a:spLocks noGrp="1"/>
          </p:cNvSpPr>
          <p:nvPr>
            <p:ph idx="1"/>
          </p:nvPr>
        </p:nvSpPr>
        <p:spPr>
          <a:xfrm>
            <a:off x="457200" y="1412776"/>
            <a:ext cx="8229600" cy="4824536"/>
          </a:xfrm>
        </p:spPr>
        <p:txBody>
          <a:bodyPr/>
          <a:lstStyle/>
          <a:p>
            <a:r>
              <a:rPr lang="el-GR" dirty="0"/>
              <a:t>Περιγραφή της ροής εργασιών (</a:t>
            </a:r>
            <a:r>
              <a:rPr lang="el-GR" dirty="0" err="1"/>
              <a:t>work</a:t>
            </a:r>
            <a:r>
              <a:rPr lang="el-GR" dirty="0"/>
              <a:t> </a:t>
            </a:r>
            <a:r>
              <a:rPr lang="el-GR" dirty="0" err="1"/>
              <a:t>flow</a:t>
            </a:r>
            <a:r>
              <a:rPr lang="el-GR" dirty="0"/>
              <a:t>) στους επιμέρους τομείς της παραγωγής των Γραφικών </a:t>
            </a:r>
            <a:r>
              <a:rPr lang="el-GR" dirty="0" smtClean="0"/>
              <a:t>Τεχνών.</a:t>
            </a:r>
            <a:endParaRPr lang="el-GR" dirty="0"/>
          </a:p>
          <a:p>
            <a:r>
              <a:rPr lang="el-GR" dirty="0" smtClean="0"/>
              <a:t>Προσδιορισμός </a:t>
            </a:r>
            <a:r>
              <a:rPr lang="el-GR" dirty="0"/>
              <a:t>των πόρων και μέσων μίας τυπικής παραγωγικής μονάδας Γραφικών </a:t>
            </a:r>
            <a:r>
              <a:rPr lang="el-GR" dirty="0" smtClean="0"/>
              <a:t>Τεχνών.</a:t>
            </a:r>
            <a:endParaRPr lang="el-GR" dirty="0"/>
          </a:p>
          <a:p>
            <a:r>
              <a:rPr lang="el-GR" dirty="0" smtClean="0"/>
              <a:t>Ανάλυση </a:t>
            </a:r>
            <a:r>
              <a:rPr lang="el-GR" dirty="0"/>
              <a:t>ενός τυπικού συστήματος προγραμματισμού παραγωγής.</a:t>
            </a:r>
          </a:p>
          <a:p>
            <a:r>
              <a:rPr lang="el-GR" dirty="0" smtClean="0"/>
              <a:t>Περιγραφή </a:t>
            </a:r>
            <a:r>
              <a:rPr lang="el-GR" dirty="0"/>
              <a:t>των δομικών στοιχείων που απαρτίζουν το σύστημα προγραμματισμού παραγωγής.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57049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Σχεδιασμός του Συστήματος Προγραμματισμού </a:t>
            </a:r>
            <a:r>
              <a:rPr lang="el-GR" dirty="0" smtClean="0"/>
              <a:t>Παραγωγής </a:t>
            </a:r>
            <a:r>
              <a:rPr lang="el-GR" sz="3000" b="0" dirty="0" smtClean="0"/>
              <a:t>1/4</a:t>
            </a:r>
            <a:endParaRPr lang="el-GR" sz="3000" b="0" dirty="0"/>
          </a:p>
        </p:txBody>
      </p:sp>
      <p:sp>
        <p:nvSpPr>
          <p:cNvPr id="3" name="Θέση περιεχομένου 2"/>
          <p:cNvSpPr>
            <a:spLocks noGrp="1"/>
          </p:cNvSpPr>
          <p:nvPr>
            <p:ph idx="1"/>
          </p:nvPr>
        </p:nvSpPr>
        <p:spPr>
          <a:xfrm>
            <a:off x="457200" y="1340768"/>
            <a:ext cx="8229600" cy="4896544"/>
          </a:xfrm>
        </p:spPr>
        <p:txBody>
          <a:bodyPr>
            <a:normAutofit lnSpcReduction="10000"/>
          </a:bodyPr>
          <a:lstStyle/>
          <a:p>
            <a:r>
              <a:rPr lang="el-GR" dirty="0" smtClean="0"/>
              <a:t>Το </a:t>
            </a:r>
            <a:r>
              <a:rPr lang="el-GR" dirty="0"/>
              <a:t>σύστημα προγραμματισμού παραγωγής διαμορφώνεται από την απεικόνιση των δραστηριοτήτων του γραφείου - τμήματος προγραμματισμού σε συγκεκριμένα έντυπα - οδηγούς ή σε ειδικό λογισμικό</a:t>
            </a:r>
            <a:r>
              <a:rPr lang="el-GR" dirty="0" smtClean="0"/>
              <a:t>.</a:t>
            </a:r>
            <a:endParaRPr lang="el-GR" dirty="0"/>
          </a:p>
          <a:p>
            <a:r>
              <a:rPr lang="el-GR" dirty="0" smtClean="0"/>
              <a:t>Τα </a:t>
            </a:r>
            <a:r>
              <a:rPr lang="el-GR" dirty="0"/>
              <a:t>έντυπα ή το λογισμικό, είναι καθορισμένα και τυποποιημένα, περιέχουν οδηγίες και προδιαγραφές και είναι κατασκευασμένα κατά τέτοιο τρόπο έτσι ώστε να συμπληρώνονται με δεδομένα και στοιχεία από την παραγωγή</a:t>
            </a:r>
            <a:r>
              <a:rPr lang="el-GR" dirty="0" smtClean="0"/>
              <a:t>.</a:t>
            </a:r>
            <a:endParaRPr lang="el-GR" dirty="0"/>
          </a:p>
          <a:p>
            <a:r>
              <a:rPr lang="el-GR" dirty="0" smtClean="0"/>
              <a:t>Τα </a:t>
            </a:r>
            <a:r>
              <a:rPr lang="el-GR" dirty="0"/>
              <a:t>δεδομένα αυτά χρησιμοποιούνται για την τελική κοστολόγηση και τιμολόγηση μίας εργασίας, για την ενημέρωση της αποθήκης και των προμηθευτών και για την παραγγελία νέων A' υλών και υλικών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1306400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1_OC_template_updated">
  <a:themeElements>
    <a:clrScheme name="Προσαρμοσμένο 22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54</TotalTime>
  <Words>1804</Words>
  <Application>Microsoft Office PowerPoint</Application>
  <PresentationFormat>Προβολή στην οθόνη (4:3)</PresentationFormat>
  <Paragraphs>175</Paragraphs>
  <Slides>25</Slides>
  <Notes>10</Notes>
  <HiddenSlides>0</HiddenSlides>
  <MMClips>0</MMClips>
  <ScaleCrop>false</ScaleCrop>
  <HeadingPairs>
    <vt:vector size="4" baseType="variant">
      <vt:variant>
        <vt:lpstr>Θέμα</vt:lpstr>
      </vt:variant>
      <vt:variant>
        <vt:i4>2</vt:i4>
      </vt:variant>
      <vt:variant>
        <vt:lpstr>Τίτλοι διαφανειών</vt:lpstr>
      </vt:variant>
      <vt:variant>
        <vt:i4>25</vt:i4>
      </vt:variant>
    </vt:vector>
  </HeadingPairs>
  <TitlesOfParts>
    <vt:vector size="27" baseType="lpstr">
      <vt:lpstr>1_OC_template_updated</vt:lpstr>
      <vt:lpstr>OC_template_updated</vt:lpstr>
      <vt:lpstr>Διαχείριση παραγωγής εντύπου υλικού</vt:lpstr>
      <vt:lpstr>Προσδιορισμός δεδομένων και προδιαγραφών παραγωγής της κάθε εργασίας </vt:lpstr>
      <vt:lpstr>Εργασίες στο πλαίσιο της οργάνωσης παραγωγής 1/2</vt:lpstr>
      <vt:lpstr>Εργασίες στο πλαίσιο της οργάνωσης παραγωγής 2/2</vt:lpstr>
      <vt:lpstr>Ο Υπεύθυνος της διαχείρισης παραγωγής</vt:lpstr>
      <vt:lpstr>Εργασίες και καθήκοντα στην διαχείριση της παραγωγής του εντύπου 1/2</vt:lpstr>
      <vt:lpstr>Εργασίες και καθήκοντα στην διαχείριση της παραγωγής του εντύπου 2/2</vt:lpstr>
      <vt:lpstr>Σχεδιασμός συστήματος διαχείρισης, οργάνωσης  και προγραμματισμού παραγωγής – περιεχόμενο</vt:lpstr>
      <vt:lpstr>Σχεδιασμός του Συστήματος Προγραμματισμού Παραγωγής 1/4</vt:lpstr>
      <vt:lpstr>Σχεδιασμός του Συστήματος Προγραμματισμού Παραγωγής 2/4</vt:lpstr>
      <vt:lpstr>Σχεδιασμός του Συστήματος Προγραμματισμού Παραγωγής 3/4</vt:lpstr>
      <vt:lpstr>Σχεδιασμός του Συστήματος Προγραμματισμού Παραγωγής 4/4</vt:lpstr>
      <vt:lpstr>Δομικά στοιχεία του συστήματος προγραμματισμού παραγωγής 1/3</vt:lpstr>
      <vt:lpstr>Δομικά στοιχεία του συστήματος προγραμματισμού παραγωγής 2/3</vt:lpstr>
      <vt:lpstr>Δομικά στοιχεία του συστήματος προγραμματισμού παραγωγής 3/3</vt:lpstr>
      <vt:lpstr>Δομή συστήματος διαχείρισης και προγραμματισμού παραγωγής</vt:lpstr>
      <vt:lpstr>Τμήμα προγραμματισμού παραγωγής 1/2</vt:lpstr>
      <vt:lpstr>Τμήμα προγραμματισμού παραγωγής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παραγωγής εντύπου υλικού</dc:title>
  <dc:creator>opencourses@teiath.gr</dc:creator>
  <cp:lastModifiedBy>fkaram2</cp:lastModifiedBy>
  <cp:revision>9</cp:revision>
  <dcterms:created xsi:type="dcterms:W3CDTF">2015-03-23T11:14:40Z</dcterms:created>
  <dcterms:modified xsi:type="dcterms:W3CDTF">2015-03-30T11:07:08Z</dcterms:modified>
</cp:coreProperties>
</file>