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2"/>
  </p:notesMasterIdLst>
  <p:handoutMasterIdLst>
    <p:handoutMasterId r:id="rId23"/>
  </p:handoutMasterIdLst>
  <p:sldIdLst>
    <p:sldId id="268" r:id="rId4"/>
    <p:sldId id="258" r:id="rId5"/>
    <p:sldId id="259" r:id="rId6"/>
    <p:sldId id="261" r:id="rId7"/>
    <p:sldId id="260" r:id="rId8"/>
    <p:sldId id="262" r:id="rId9"/>
    <p:sldId id="263" r:id="rId10"/>
    <p:sldId id="267" r:id="rId11"/>
    <p:sldId id="264" r:id="rId12"/>
    <p:sldId id="265" r:id="rId13"/>
    <p:sldId id="275" r:id="rId14"/>
    <p:sldId id="269" r:id="rId15"/>
    <p:sldId id="270" r:id="rId16"/>
    <p:sldId id="271" r:id="rId17"/>
    <p:sldId id="276" r:id="rId18"/>
    <p:sldId id="277" r:id="rId19"/>
    <p:sldId id="273" r:id="rId20"/>
    <p:sldId id="274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15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699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4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7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8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5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1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3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6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6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9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2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6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2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0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5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9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4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3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0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1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Blausen_0617_LumbarPuncture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Epidural_blood_patch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Fm4trH-bSR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eningitis_-_Lumbar_puncture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Spinal_needl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>
                <a:solidFill>
                  <a:schemeClr val="tx1"/>
                </a:solidFill>
                <a:latin typeface="+mj-lt"/>
              </a:rPr>
              <a:t>Χειρουργική Νοσηλευτική </a:t>
            </a:r>
            <a:r>
              <a:rPr lang="el-GR" sz="4000" b="1" dirty="0" smtClean="0">
                <a:solidFill>
                  <a:schemeClr val="tx1"/>
                </a:solidFill>
                <a:latin typeface="+mj-lt"/>
              </a:rPr>
              <a:t>Ι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+mj-lt"/>
              </a:rPr>
              <a:t>(Ε)</a:t>
            </a:r>
            <a:endParaRPr lang="el-GR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9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Οσφυονωτιαία</a:t>
            </a:r>
            <a:r>
              <a:rPr lang="en-US" sz="2800" dirty="0"/>
              <a:t> </a:t>
            </a:r>
            <a:r>
              <a:rPr lang="el-GR" sz="2800" dirty="0"/>
              <a:t>Παρακέντηση </a:t>
            </a:r>
            <a:endParaRPr lang="en-US" sz="2800" dirty="0"/>
          </a:p>
          <a:p>
            <a:endParaRPr lang="en-US" sz="1800" dirty="0" smtClean="0"/>
          </a:p>
          <a:p>
            <a:r>
              <a:rPr lang="el-GR" sz="2400" dirty="0" smtClean="0"/>
              <a:t>Μ. Μπουζίκα, Χ. Τσίου, Β. Κουτσοπούλου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9708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Επιπλοκές οσφυονωτιαίας παρακέντησης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Κεφαλαλγία (αντιμετωπίζεται με ύπτια ή κατάρροπη θέση κεφαλής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Αιμορραγία (επισκληρίδιο αιμάτωμα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Ερεθισμός των ριζών της ιππουρίδας (πόνος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Φλεγμονή (μη άσηπτη τεχνική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04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Παθολογική-Χειρουργική Νοσηλευτική Ι, Osborn K.S., Wraa C.E., Watson A.</a:t>
            </a:r>
          </a:p>
          <a:p>
            <a:pPr lvl="0"/>
            <a:r>
              <a:rPr lang="el-GR" dirty="0"/>
              <a:t>Παθολογική-Χειρουργική Νοσηλευτική, Dewit Susan C.</a:t>
            </a:r>
          </a:p>
          <a:p>
            <a:pPr lvl="0"/>
            <a:r>
              <a:rPr lang="el-GR" dirty="0"/>
              <a:t>Παθολογική-Χειρουργική Νοσηλευτική Κριτική σκέψη κατά τη φροντίδα του ασθενούς, Lemone, Burke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5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61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</a:t>
            </a:r>
            <a:r>
              <a:rPr lang="el-GR" sz="2000" dirty="0" smtClean="0"/>
              <a:t>Μπούζικα 2014</a:t>
            </a:r>
            <a:r>
              <a:rPr lang="el-GR" sz="2000" dirty="0" smtClean="0"/>
              <a:t>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9</a:t>
            </a:r>
            <a:r>
              <a:rPr lang="en-US" sz="2000" dirty="0" smtClean="0"/>
              <a:t>:</a:t>
            </a:r>
            <a:r>
              <a:rPr lang="el-GR" sz="2000" dirty="0" smtClean="0"/>
              <a:t> Οσφιονωτιαία</a:t>
            </a:r>
            <a:r>
              <a:rPr lang="el-GR" sz="2000" dirty="0"/>
              <a:t> </a:t>
            </a:r>
            <a:r>
              <a:rPr lang="el-GR" sz="2000" dirty="0" smtClean="0"/>
              <a:t>παρακέντηση».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721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7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772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Χειρουργική Νοσηλευτική Ι (Ε)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800" dirty="0"/>
              <a:t>Τμήμα Νοσηλευτικής, ΤΕΙ Αθήνας 2013</a:t>
            </a:r>
            <a:br>
              <a:rPr lang="el-GR" sz="2800" dirty="0"/>
            </a:br>
            <a:r>
              <a:rPr lang="el-GR" sz="2800" dirty="0"/>
              <a:t>Το Εργαστήριο Διδάσκεται Σε Ομάδες 20 Ατόμων Από Τους Εξής Καθηγητές:</a:t>
            </a:r>
          </a:p>
          <a:p>
            <a:pPr marL="0" indent="0">
              <a:buNone/>
              <a:defRPr/>
            </a:pPr>
            <a:endParaRPr lang="el-GR" sz="2800" dirty="0" smtClean="0"/>
          </a:p>
          <a:p>
            <a:pPr marL="0" lvl="0" indent="0" algn="ctr"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Μ. Μπουζίκα, Χ. Τσίου, Β. Κουτσοπούλου, Ο. Γκοβίνα, Σ. Παρισσόπουλος, Θ. Στρουμπούκη, Γ. Τούλια, Θ. Κατσούλας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defRPr/>
            </a:pPr>
            <a:endParaRPr lang="el-GR" sz="28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10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Οσφυονωτιαία </a:t>
            </a:r>
            <a:r>
              <a:rPr lang="el-GR" dirty="0">
                <a:solidFill>
                  <a:srgbClr val="004A82"/>
                </a:solidFill>
              </a:rPr>
              <a:t>π</a:t>
            </a:r>
            <a:r>
              <a:rPr lang="el-GR" dirty="0" smtClean="0">
                <a:solidFill>
                  <a:srgbClr val="004A82"/>
                </a:solidFill>
              </a:rPr>
              <a:t>αρακέντηση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(1 από 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Σκοπός: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Λήψη ENY για εξέταση (μικροβιολογική, χημική κ.λ.π</a:t>
            </a:r>
            <a:r>
              <a:rPr lang="el-GR" sz="2400" dirty="0" smtClean="0"/>
              <a:t>.),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Αφαίρεση ΕΝΥ σε αυξημένη ενδοκράνια πίεση για ανακούφιση του αρρώστου και μέτρηση της </a:t>
            </a:r>
            <a:r>
              <a:rPr lang="el-GR" sz="2400" dirty="0" smtClean="0"/>
              <a:t>πιέσεως,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Έγχυση σκιαγραφικής ουσίας για διαγνωστική μελέτη (μυελογραφία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Έγχυση φαρμάκων (αναισθητικά, χημειοθεραπευτικά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Διάγνωση της υπαραχνοειδούς </a:t>
            </a:r>
            <a:r>
              <a:rPr lang="el-GR" sz="2400" dirty="0" smtClean="0"/>
              <a:t>αιμορραγίας.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62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Οσφυονωτιαία </a:t>
            </a:r>
            <a:r>
              <a:rPr lang="el-GR" dirty="0">
                <a:solidFill>
                  <a:srgbClr val="004A82"/>
                </a:solidFill>
              </a:rPr>
              <a:t>π</a:t>
            </a:r>
            <a:r>
              <a:rPr lang="el-GR" dirty="0" smtClean="0">
                <a:solidFill>
                  <a:srgbClr val="004A82"/>
                </a:solidFill>
              </a:rPr>
              <a:t>αρακέντηση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από 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pic>
        <p:nvPicPr>
          <p:cNvPr id="24" name="Θέση περιεχομένου 23" title="Οσφυονωτιαία Παρακέντηση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600400" cy="3600400"/>
          </a:xfrm>
        </p:spPr>
      </p:pic>
      <p:sp>
        <p:nvSpPr>
          <p:cNvPr id="25" name="Rectangle 10"/>
          <p:cNvSpPr/>
          <p:nvPr/>
        </p:nvSpPr>
        <p:spPr>
          <a:xfrm>
            <a:off x="261232" y="5226967"/>
            <a:ext cx="24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Epidural blood patch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4"/>
              </a:rPr>
              <a:t>Gurch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  <p:pic>
        <p:nvPicPr>
          <p:cNvPr id="5" name="Εικόνα 4" title="Οσφυονωτιαία Παρακέντηση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5004048" cy="2502024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>
            <a:off x="4994684" y="5013176"/>
            <a:ext cx="3117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Blausen 0617 LumbarPuncture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</a:rPr>
              <a:t>BruceBlaus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7"/>
              </a:rPr>
              <a:t>CC </a:t>
            </a:r>
            <a:r>
              <a:rPr lang="en-US" sz="1200" dirty="0">
                <a:latin typeface="+mn-lt"/>
                <a:hlinkClick r:id="rId7"/>
              </a:rPr>
              <a:t>BY 3.0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83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Εγκεφαλονωτιαίο υγρό </a:t>
            </a:r>
            <a:r>
              <a:rPr lang="el-GR" dirty="0">
                <a:solidFill>
                  <a:srgbClr val="004A82"/>
                </a:solidFill>
              </a:rPr>
              <a:t>(ΕΝΥ)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ΕΝΥ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κυκλοφορεί στον υπαραχνοειδή χώρο &amp;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παράγεται από τα χοριοειδή πλέγματα των πλαγίων κοιλιών (3ης &amp; 4ης του εγκεφάλου</a:t>
            </a:r>
            <a:r>
              <a:rPr lang="el-GR" sz="2400" dirty="0" smtClean="0"/>
              <a:t>). 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Υπαραχνοειδής χώρος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βρίσκεται μεταξύ αραχνοειδούς &amp; της χοριοειδούς </a:t>
            </a:r>
            <a:r>
              <a:rPr lang="el-GR" sz="2400" dirty="0" smtClean="0"/>
              <a:t>μήνιγγας.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Μήνιγγες είναι τρεις: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Σκληρή,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Αραχνοειδής,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Χοριοειδή.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45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Ενδείξεις οσφυονωτιαίας παρακέντησης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Κωματώδεις </a:t>
            </a:r>
            <a:r>
              <a:rPr lang="el-GR" sz="2400" dirty="0" smtClean="0"/>
              <a:t>καταστάσεις,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Φλεγμονές (βακτηριακή μηνιγγίτιδα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Αύξηση ενδοκράνιας πίεσης (μόνο μετά από ct scan, MRI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Υπαραχνοειδής </a:t>
            </a:r>
            <a:r>
              <a:rPr lang="el-GR" sz="2400" dirty="0" smtClean="0"/>
              <a:t>αιμορραγία,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Κρανιακές </a:t>
            </a:r>
            <a:r>
              <a:rPr lang="el-GR" sz="2400" dirty="0" smtClean="0"/>
              <a:t>κακώσεις,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Χορήγηση φαρμάκων (χημειοθεραπεία, αναισθησία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49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Σημεία και θέσεις </a:t>
            </a:r>
            <a:r>
              <a:rPr lang="el-GR" dirty="0" smtClean="0">
                <a:solidFill>
                  <a:srgbClr val="004A82"/>
                </a:solidFill>
              </a:rPr>
              <a:t>παρακέντησης</a:t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(1 από 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6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Διάστημα μεταξύ 3</a:t>
            </a:r>
            <a:r>
              <a:rPr lang="el-GR" sz="2400" baseline="30000" dirty="0"/>
              <a:t>ου</a:t>
            </a:r>
            <a:r>
              <a:rPr lang="el-GR" sz="2400" dirty="0"/>
              <a:t> - 4</a:t>
            </a:r>
            <a:r>
              <a:rPr lang="el-GR" sz="2400" baseline="30000" dirty="0"/>
              <a:t>ου</a:t>
            </a:r>
            <a:r>
              <a:rPr lang="el-GR" sz="2400" dirty="0"/>
              <a:t> και 4</a:t>
            </a:r>
            <a:r>
              <a:rPr lang="el-GR" sz="2400" baseline="30000" dirty="0"/>
              <a:t>ου</a:t>
            </a:r>
            <a:r>
              <a:rPr lang="el-GR" sz="2400" dirty="0"/>
              <a:t> - 5</a:t>
            </a:r>
            <a:r>
              <a:rPr lang="el-GR" sz="2400" baseline="30000" dirty="0"/>
              <a:t>ου</a:t>
            </a:r>
            <a:r>
              <a:rPr lang="el-GR" sz="2400" dirty="0"/>
              <a:t> οσφυϊκού σπονδύλου (νοητή γραμμή που ενώνει τις </a:t>
            </a:r>
            <a:r>
              <a:rPr lang="el-GR" sz="2400" dirty="0" smtClean="0"/>
              <a:t>λαγόνιες </a:t>
            </a:r>
            <a:r>
              <a:rPr lang="el-GR" sz="2400" dirty="0"/>
              <a:t>ακρολοφίες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Εμβρυική θέση για διάνοιξη μεσοσπονδύλιου </a:t>
            </a:r>
            <a:r>
              <a:rPr lang="el-GR" sz="2400" dirty="0" smtClean="0"/>
              <a:t>διαστήματος,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Καθιστή θέση στο </a:t>
            </a:r>
            <a:r>
              <a:rPr lang="el-GR" sz="2400" dirty="0" smtClean="0"/>
              <a:t>κρεβάτι.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Παρακολουθείστε το παρακάτω βίντεο</a:t>
            </a:r>
            <a:r>
              <a:rPr lang="en-US" sz="2400" dirty="0" smtClean="0"/>
              <a:t>:</a:t>
            </a:r>
            <a:endParaRPr lang="en-GB" sz="2400" dirty="0"/>
          </a:p>
          <a:p>
            <a:endParaRPr lang="el-GR" dirty="0"/>
          </a:p>
        </p:txBody>
      </p:sp>
      <p:pic>
        <p:nvPicPr>
          <p:cNvPr id="6" name="Εικόνα 5" title="Lumbar puncture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6" y="4466893"/>
            <a:ext cx="264160" cy="264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35029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Lumbar puncture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68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Σημεία και θέσεις παρακέντησης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2)</a:t>
            </a:r>
            <a:endParaRPr lang="el-GR" dirty="0"/>
          </a:p>
        </p:txBody>
      </p:sp>
      <p:pic>
        <p:nvPicPr>
          <p:cNvPr id="6" name="Εικόνα 5" title="Σημεία και θέσεις παρακέντησ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979721" cy="4516838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3203848" y="5894685"/>
            <a:ext cx="3349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Meningitis - Lumbar puncture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</a:rPr>
              <a:t>Quibik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00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Υλικό νοσηλείας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19492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Ίδιο με την παρακέντηση </a:t>
            </a:r>
            <a:r>
              <a:rPr lang="el-GR" sz="2400" dirty="0" smtClean="0"/>
              <a:t>θώρακα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Δεν χρειάζεται ογκομετρικό </a:t>
            </a:r>
            <a:r>
              <a:rPr lang="el-GR" sz="2400" dirty="0" smtClean="0"/>
              <a:t>δοχείο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Η βελόνα είναι ειδική με </a:t>
            </a:r>
            <a:r>
              <a:rPr lang="el-GR" sz="2400" dirty="0" smtClean="0"/>
              <a:t>στειλεό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Πιθανή μέτρηση πίεσης </a:t>
            </a:r>
            <a:r>
              <a:rPr lang="el-GR" sz="2400" dirty="0" smtClean="0"/>
              <a:t>ΕΝΥ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pic>
        <p:nvPicPr>
          <p:cNvPr id="6" name="Εικόνα 5" title="Υλικό νοσηλεία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34916"/>
            <a:ext cx="3184128" cy="2388096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4166096" y="6323012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Spinal needles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</a:rPr>
              <a:t>Jojo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84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c143daabc7d7d4113e9540efa8ee5a083a7fa"/>
</p:tagLst>
</file>

<file path=ppt/theme/theme1.xml><?xml version="1.0" encoding="utf-8"?>
<a:theme xmlns:a="http://schemas.openxmlformats.org/drawingml/2006/main" name="OC_template_updated">
  <a:themeElements>
    <a:clrScheme name="Προσαρμοσμένο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79</TotalTime>
  <Words>916</Words>
  <Application>Microsoft Office PowerPoint</Application>
  <PresentationFormat>Προβολή στην οθόνη (4:3)</PresentationFormat>
  <Paragraphs>133</Paragraphs>
  <Slides>18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OC_template_updated</vt:lpstr>
      <vt:lpstr>2_OC_template_updated</vt:lpstr>
      <vt:lpstr>1_OC_template_updated</vt:lpstr>
      <vt:lpstr>Χειρουργική Νοσηλευτική Ι (Ε)</vt:lpstr>
      <vt:lpstr>Χειρουργική Νοσηλευτική Ι (Ε)</vt:lpstr>
      <vt:lpstr>Οσφυονωτιαία παρακέντηση (1 από 2)</vt:lpstr>
      <vt:lpstr>Οσφυονωτιαία παρακέντηση (2 από 2)</vt:lpstr>
      <vt:lpstr>Εγκεφαλονωτιαίο υγρό (ΕΝΥ)</vt:lpstr>
      <vt:lpstr>Ενδείξεις οσφυονωτιαίας παρακέντησης</vt:lpstr>
      <vt:lpstr>Σημεία και θέσεις παρακέντησης (1 από 2)</vt:lpstr>
      <vt:lpstr>Σημεία και θέσεις παρακέντησης (2 από 2)</vt:lpstr>
      <vt:lpstr>Υλικό νοσηλείας</vt:lpstr>
      <vt:lpstr>Επιπλοκές οσφυονωτιαίας παρακέντησης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20</cp:revision>
  <dcterms:created xsi:type="dcterms:W3CDTF">2013-11-14T13:48:46Z</dcterms:created>
  <dcterms:modified xsi:type="dcterms:W3CDTF">2015-03-13T11:37:00Z</dcterms:modified>
</cp:coreProperties>
</file>