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8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92" r:id="rId31"/>
    <p:sldId id="293" r:id="rId32"/>
    <p:sldId id="289" r:id="rId33"/>
    <p:sldId id="29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3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gs_map_traverse_mercator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Quadell" TargetMode="External"/><Relationship Id="rId4" Type="http://schemas.openxmlformats.org/officeDocument/2006/relationships/hyperlink" Target="http://commons.wikimedia.org/wiki/File:Usgs_map_azimuthal_equidistant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568952" cy="2658206"/>
          </a:xfrm>
        </p:spPr>
        <p:txBody>
          <a:bodyPr>
            <a:normAutofit fontScale="62500" lnSpcReduction="20000"/>
          </a:bodyPr>
          <a:lstStyle/>
          <a:p>
            <a:r>
              <a:rPr lang="el-GR" sz="3700" b="1" dirty="0"/>
              <a:t>Ενότητα </a:t>
            </a:r>
            <a:r>
              <a:rPr lang="el-GR" sz="3700" b="1" dirty="0" smtClean="0"/>
              <a:t>8</a:t>
            </a:r>
            <a:r>
              <a:rPr lang="en-US" sz="3700" b="1" dirty="0" smtClean="0"/>
              <a:t>: </a:t>
            </a:r>
            <a:r>
              <a:rPr lang="el-GR" sz="3700" dirty="0"/>
              <a:t>Προβολικά συστήματα </a:t>
            </a:r>
            <a:r>
              <a:rPr lang="el-GR" sz="3700" dirty="0" smtClean="0"/>
              <a:t>που</a:t>
            </a:r>
          </a:p>
          <a:p>
            <a:r>
              <a:rPr lang="el-GR" sz="3700" dirty="0" smtClean="0"/>
              <a:t>χρησιμοποιούνται </a:t>
            </a:r>
            <a:r>
              <a:rPr lang="el-GR" sz="3700" dirty="0"/>
              <a:t>στην Ελλάδα</a:t>
            </a:r>
            <a:endParaRPr lang="en-US" sz="3700" dirty="0"/>
          </a:p>
          <a:p>
            <a:endParaRPr lang="el-GR" sz="2800" dirty="0" smtClean="0"/>
          </a:p>
          <a:p>
            <a:r>
              <a:rPr lang="el-GR" sz="3100" dirty="0" smtClean="0"/>
              <a:t>Βασίλης </a:t>
            </a:r>
            <a:r>
              <a:rPr lang="el-GR" sz="3100" dirty="0"/>
              <a:t>Δ. </a:t>
            </a:r>
            <a:r>
              <a:rPr lang="el-GR" sz="3100" dirty="0" err="1"/>
              <a:t>Ανδριτσάνος</a:t>
            </a:r>
            <a:endParaRPr lang="el-GR" sz="3100" dirty="0"/>
          </a:p>
          <a:p>
            <a:r>
              <a:rPr lang="el-GR" sz="3100" dirty="0"/>
              <a:t>Δρ. Αγρονόμος - Τοπογράφος Μηχανικός ΑΠΘ</a:t>
            </a:r>
          </a:p>
          <a:p>
            <a:r>
              <a:rPr lang="el-GR" sz="3100" dirty="0"/>
              <a:t>Επίκουρος Καθηγητής ΤΕΙ </a:t>
            </a:r>
            <a:r>
              <a:rPr lang="el-GR" sz="3100" dirty="0" smtClean="0"/>
              <a:t>Αθήνας</a:t>
            </a:r>
            <a:endParaRPr lang="en-US" sz="3100" dirty="0" smtClean="0"/>
          </a:p>
          <a:p>
            <a:r>
              <a:rPr lang="el-GR" sz="3100" dirty="0"/>
              <a:t>Τμήμα Πολιτικών Μηχανικών ΤΕ </a:t>
            </a:r>
          </a:p>
          <a:p>
            <a:r>
              <a:rPr lang="el-GR" sz="3100" dirty="0"/>
              <a:t>Κατεύθυνση Μηχανικών Τοπογραφίας &amp; </a:t>
            </a:r>
            <a:r>
              <a:rPr lang="el-GR" sz="3100" dirty="0" err="1"/>
              <a:t>Γεωπληροφορικής</a:t>
            </a:r>
            <a:r>
              <a:rPr lang="el-GR" sz="3100" dirty="0"/>
              <a:t> ΤΕ</a:t>
            </a:r>
          </a:p>
          <a:p>
            <a:endParaRPr lang="el-GR" sz="31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9183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(8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Εγκάρσια </a:t>
            </a:r>
            <a:r>
              <a:rPr lang="el-GR" sz="2400" b="1" dirty="0" err="1"/>
              <a:t>Μερκατορική</a:t>
            </a:r>
            <a:r>
              <a:rPr lang="el-GR" sz="2400" b="1" dirty="0"/>
              <a:t> Απεικόνιση</a:t>
            </a:r>
          </a:p>
          <a:p>
            <a:endParaRPr lang="el-GR" sz="2400" b="1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08865"/>
            <a:ext cx="6586596" cy="328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8754" y="529265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Usgs map traverse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mercator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Peter Mercator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(9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92500"/>
          </a:bodyPr>
          <a:lstStyle/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b="1" dirty="0" err="1">
                <a:solidFill>
                  <a:srgbClr val="000000"/>
                </a:solidFill>
              </a:rPr>
              <a:t>Εγκάρσι</a:t>
            </a:r>
            <a:r>
              <a:rPr lang="en-US" sz="2600" b="1" dirty="0">
                <a:solidFill>
                  <a:srgbClr val="000000"/>
                </a:solidFill>
              </a:rPr>
              <a:t>α Μερκατορική Απεικόνιση (ΤΜ</a:t>
            </a:r>
            <a:r>
              <a:rPr lang="en-US" sz="2600" b="1" dirty="0" smtClean="0">
                <a:solidFill>
                  <a:srgbClr val="000000"/>
                </a:solidFill>
              </a:rPr>
              <a:t>)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Μέγιστος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κύκλος</a:t>
            </a:r>
            <a:r>
              <a:rPr lang="en-US" sz="2600" dirty="0">
                <a:solidFill>
                  <a:srgbClr val="000000"/>
                </a:solidFill>
              </a:rPr>
              <a:t> επα</a:t>
            </a:r>
            <a:r>
              <a:rPr lang="en-US" sz="2600" dirty="0" err="1">
                <a:solidFill>
                  <a:srgbClr val="000000"/>
                </a:solidFill>
              </a:rPr>
              <a:t>φής</a:t>
            </a:r>
            <a:r>
              <a:rPr lang="en-US" sz="2600" dirty="0">
                <a:solidFill>
                  <a:srgbClr val="000000"/>
                </a:solidFill>
              </a:rPr>
              <a:t>: </a:t>
            </a:r>
            <a:r>
              <a:rPr lang="en-US" sz="2600" b="1" dirty="0" err="1">
                <a:solidFill>
                  <a:srgbClr val="000000"/>
                </a:solidFill>
              </a:rPr>
              <a:t>κεντρικός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</a:rPr>
              <a:t>μεσημ</a:t>
            </a:r>
            <a:r>
              <a:rPr lang="en-US" sz="2600" b="1" dirty="0" smtClean="0">
                <a:solidFill>
                  <a:srgbClr val="000000"/>
                </a:solidFill>
              </a:rPr>
              <a:t>βρινός.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Όσο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μεγ</a:t>
            </a:r>
            <a:r>
              <a:rPr lang="en-US" sz="2600" dirty="0">
                <a:solidFill>
                  <a:srgbClr val="000000"/>
                </a:solidFill>
              </a:rPr>
              <a:t>αλώνει η απόσταση από τον κεντρικό μεσημβρινό τόσο το ελλειψοειδές θα απέχει από τον κύλινδρο και οι παραμορφώσεις θα </a:t>
            </a:r>
            <a:r>
              <a:rPr lang="en-US" sz="2600" dirty="0" smtClean="0">
                <a:solidFill>
                  <a:srgbClr val="000000"/>
                </a:solidFill>
              </a:rPr>
              <a:t>αυξάνονται.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Γι</a:t>
            </a:r>
            <a:r>
              <a:rPr lang="en-US" sz="2600" dirty="0">
                <a:solidFill>
                  <a:srgbClr val="000000"/>
                </a:solidFill>
              </a:rPr>
              <a:t>α τον περιορισμό των παραμορφώσεων: </a:t>
            </a:r>
            <a:r>
              <a:rPr lang="en-US" sz="2600" b="1" dirty="0">
                <a:solidFill>
                  <a:srgbClr val="000000"/>
                </a:solidFill>
              </a:rPr>
              <a:t>εύρος ζώνης (6</a:t>
            </a:r>
            <a:r>
              <a:rPr lang="en-US" sz="2600" b="1" dirty="0">
                <a:solidFill>
                  <a:srgbClr val="000000"/>
                </a:solidFill>
                <a:ea typeface="MgOpen Cosmetica" charset="0"/>
                <a:cs typeface="MgOpen Cosmetica" charset="0"/>
              </a:rPr>
              <a:t>°</a:t>
            </a:r>
            <a:r>
              <a:rPr lang="en-US" sz="2600" b="1" dirty="0">
                <a:solidFill>
                  <a:srgbClr val="000000"/>
                </a:solidFill>
              </a:rPr>
              <a:t>, 3</a:t>
            </a:r>
            <a:r>
              <a:rPr lang="en-US" sz="2600" b="1" dirty="0">
                <a:solidFill>
                  <a:srgbClr val="000000"/>
                </a:solidFill>
                <a:ea typeface="MgOpen Cosmetica" charset="0"/>
                <a:cs typeface="MgOpen Cosmetica" charset="0"/>
              </a:rPr>
              <a:t>°</a:t>
            </a:r>
            <a:r>
              <a:rPr lang="en-US" sz="2600" b="1" dirty="0">
                <a:solidFill>
                  <a:srgbClr val="000000"/>
                </a:solidFill>
              </a:rPr>
              <a:t>, 2</a:t>
            </a:r>
            <a:r>
              <a:rPr lang="en-US" sz="2600" b="1" dirty="0" smtClean="0">
                <a:solidFill>
                  <a:srgbClr val="000000"/>
                </a:solidFill>
                <a:ea typeface="MgOpen Cosmetica" charset="0"/>
                <a:cs typeface="MgOpen Cosmetica" charset="0"/>
              </a:rPr>
              <a:t>°).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Γι</a:t>
            </a:r>
            <a:r>
              <a:rPr lang="en-US" sz="2600" dirty="0">
                <a:solidFill>
                  <a:srgbClr val="000000"/>
                </a:solidFill>
              </a:rPr>
              <a:t>α την ομαλότερη κατανομή των παραμορφώσεων εντός του εύρους ζώνης εισάγεται μια τεχνητή παραμόρφωση στον κεντρικό μεσημβρινό (m</a:t>
            </a:r>
            <a:r>
              <a:rPr lang="en-US" sz="2600" baseline="-33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=0.9999 ή m</a:t>
            </a:r>
            <a:r>
              <a:rPr lang="en-US" sz="2600" baseline="-33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=0.9996</a:t>
            </a:r>
            <a:r>
              <a:rPr lang="en-US" sz="2600" dirty="0" smtClean="0">
                <a:solidFill>
                  <a:srgbClr val="000000"/>
                </a:solidFill>
              </a:rPr>
              <a:t>),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600" dirty="0" err="1">
                <a:solidFill>
                  <a:srgbClr val="000000"/>
                </a:solidFill>
              </a:rPr>
              <a:t>Γι</a:t>
            </a:r>
            <a:r>
              <a:rPr lang="en-US" sz="2600" dirty="0">
                <a:solidFill>
                  <a:srgbClr val="000000"/>
                </a:solidFill>
              </a:rPr>
              <a:t>α την αποφυγή αρνητικών τιμών εισάγεται μια σταθερή θετική ποσότητα κατά τον άξονα των τετμημένων (Ε</a:t>
            </a:r>
            <a:r>
              <a:rPr lang="en-US" sz="2600" baseline="-33000" dirty="0">
                <a:solidFill>
                  <a:srgbClr val="000000"/>
                </a:solidFill>
              </a:rPr>
              <a:t>0</a:t>
            </a:r>
            <a:r>
              <a:rPr lang="en-US" sz="2600" dirty="0">
                <a:solidFill>
                  <a:srgbClr val="000000"/>
                </a:solidFill>
              </a:rPr>
              <a:t> = 500000 ή 200000</a:t>
            </a:r>
            <a:r>
              <a:rPr lang="en-US" sz="2600" dirty="0" smtClean="0">
                <a:solidFill>
                  <a:srgbClr val="000000"/>
                </a:solidFill>
              </a:rPr>
              <a:t>).</a:t>
            </a:r>
            <a:endParaRPr lang="en-US" sz="26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3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/>
              <a:lstStyle/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l-GR" sz="2400" b="1" dirty="0" smtClean="0">
                    <a:solidFill>
                      <a:srgbClr val="000000"/>
                    </a:solidFill>
                  </a:rPr>
                  <a:t>Ευθείες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l-GR" sz="2400" b="1" dirty="0" smtClean="0">
                    <a:solidFill>
                      <a:srgbClr val="000000"/>
                    </a:solidFill>
                  </a:rPr>
                  <a:t>εξισώσεις απεικόνισης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ΤΜ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ΥΠΟΛΟΓΙΣΜΟΙ ΣΕ ΑΚΤΙΝΙΑ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!!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 smtClean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3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𝜀</m:t>
                    </m:r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Δλ</m:t>
                    </m:r>
                    <m:r>
                      <a:rPr lang="el-GR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m:rPr>
                        <m:sty m:val="p"/>
                      </m:rPr>
                      <a:rPr lang="el-GR" sz="2400" b="0" i="0" smtClean="0">
                        <a:solidFill>
                          <a:srgbClr val="000000"/>
                        </a:solidFill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l-GR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3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𝜑</m:t>
                        </m:r>
                      </m:e>
                    </m:func>
                  </m:oMath>
                </a14:m>
                <a:r>
                  <a:rPr lang="el-GR" sz="2400" dirty="0" smtClean="0">
                    <a:solidFill>
                      <a:srgbClr val="000000"/>
                    </a:solidFill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l-GR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l-GR" sz="2400" dirty="0" smtClean="0">
                    <a:solidFill>
                      <a:srgbClr val="0000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Δλ</m:t>
                    </m:r>
                    <m:r>
                      <a:rPr lang="el-GR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λ</m:t>
                    </m:r>
                    <m:r>
                      <a:rPr lang="el-GR" sz="24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/>
                <a:stretch>
                  <a:fillRect l="-1111" t="-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1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0405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l-GR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𝜑</m:t>
                            </m:r>
                            <m:func>
                              <m:func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l-GR" sz="2400" b="0" i="1" dirty="0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𝜑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sz="2400" b="0" i="1" dirty="0" smtClean="0">
                                <a:latin typeface="Cambria Math"/>
                              </a:rPr>
                              <m:t>𝜑</m:t>
                            </m:r>
                          </m:e>
                        </m:func>
                      </m:num>
                      <m:den>
                        <m:r>
                          <a:rPr lang="el-GR" sz="2400" b="0" i="1" dirty="0" smtClean="0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l-GR" sz="2400" b="0" i="1" dirty="0" smtClean="0">
                        <a:latin typeface="Cambria Math"/>
                      </a:rPr>
                      <m:t>(5−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+9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720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(61−58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+270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−330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+445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+324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−680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+88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−660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−192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func>
                          <m:r>
                            <a:rPr lang="el-GR" sz="24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40320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(1385−3111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+543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l-GR" sz="2400" b="0" i="1" smtClean="0">
                            <a:latin typeface="Cambria Math"/>
                          </a:rPr>
                          <m:t>𝜑</m:t>
                        </m:r>
                      </m:e>
                    </m:func>
                  </m:oMath>
                </a14:m>
                <a:r>
                  <a:rPr lang="el-G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l-GR" sz="2400" b="0" i="1" smtClean="0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l-GR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l-GR" sz="2400" b="0" i="1" smtClean="0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l-GR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120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5−18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+14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−58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+13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+4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−64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/>
                            </a:rPr>
                            <m:t>−24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5040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(61−479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+179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b="0" dirty="0" smtClean="0"/>
              </a:p>
              <a:p>
                <a:pPr marL="0" indent="0">
                  <a:buNone/>
                </a:pPr>
                <a:r>
                  <a:rPr lang="el-GR" sz="2400" dirty="0" smtClean="0"/>
                  <a:t>  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04056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b="1" dirty="0" smtClean="0">
                    <a:solidFill>
                      <a:srgbClr val="000000"/>
                    </a:solidFill>
                  </a:rPr>
                  <a:t>Αντίστροφες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</a:rPr>
                  <a:t>εξισώσεις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απ</a:t>
                </a:r>
                <a:r>
                  <a:rPr lang="en-US" sz="2400" b="1" dirty="0" err="1">
                    <a:solidFill>
                      <a:srgbClr val="000000"/>
                    </a:solidFill>
                  </a:rPr>
                  <a:t>εικόνισης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ΤΜ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ΥΠΟΛΟΓΙΣΜΟΙ ΣΕ ΑΚΤΙΝΙΑ!!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Δίνοντ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αι οι προβολικές συντεταγμένες και ζητούνται οι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γεωδαιτικές.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𝜑</m:t>
                      </m:r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𝜑</m:t>
                      </m:r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΄−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𝜀</m:t>
                          </m:r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l-GR" sz="2400" dirty="0" smtClean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𝜆</m:t>
                      </m:r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15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16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17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𝜑</m:t>
                        </m:r>
                        <m:r>
                          <a:rPr lang="el-GR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</m:func>
                  </m:oMath>
                </a14:m>
                <a:r>
                  <a:rPr lang="el-GR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</a:t>
                </a:r>
                <a:r>
                  <a:rPr lang="el-GR" sz="24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𝜑</m:t>
                    </m:r>
                    <m:r>
                      <a:rPr lang="el-GR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l-GR" sz="24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𝑄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l-GR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4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endParaRPr lang="en-US" sz="2200" dirty="0">
                  <a:solidFill>
                    <a:srgbClr val="000000"/>
                  </a:solidFill>
                  <a:latin typeface="MgOpen Cosmetica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1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el-G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l-GR" sz="24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24</m:t>
                        </m:r>
                        <m:sSubSup>
                          <m:sSub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l-GR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0" i="0" dirty="0" smtClean="0">
                        <a:latin typeface="Cambria Math"/>
                      </a:rPr>
                      <m:t>(5+3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−9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720</m:t>
                        </m:r>
                        <m:sSubSup>
                          <m:sSub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(61+90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+45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+46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−252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+100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−66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−90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+88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+225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+84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−192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l-GR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40320</m:t>
                        </m:r>
                        <m:sSubSup>
                          <m:sSub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bSup>
                        <m:sSup>
                          <m:sSupPr>
                            <m:ctrlP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Μ</m:t>
                            </m:r>
                          </m:e>
                          <m:sup>
                            <m:r>
                              <a:rPr lang="el-GR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l-GR" sz="2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Ν</m:t>
                                </m:r>
                              </m:e>
                              <m:sup>
                                <m:r>
                                  <a:rPr lang="el-GR" sz="24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l-GR" sz="2400" b="0" i="1" smtClean="0">
                        <a:latin typeface="Cambria Math"/>
                      </a:rPr>
                      <m:t>(1385+3633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+4095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+1575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el-G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2400" b="0" i="1" smtClean="0">
                            <a:latin typeface="Cambria Math"/>
                          </a:rPr>
                          <m:t>6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l-GR" sz="2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l-GR" sz="2400" b="0" i="1" smtClean="0">
                        <a:latin typeface="Cambria Math"/>
                      </a:rPr>
                      <m:t>(1+2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4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16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2400" b="0" i="1" smtClean="0">
                            <a:latin typeface="Cambria Math"/>
                          </a:rPr>
                          <m:t>120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l-GR" sz="2400" b="0" i="1" smtClean="0">
                                <a:latin typeface="Cambria Math"/>
                              </a:rPr>
                              <m:t>𝜑</m:t>
                            </m:r>
                            <m:r>
                              <a:rPr lang="el-GR" sz="2400" b="0" i="1" smtClean="0">
                                <a:latin typeface="Cambria Math"/>
                              </a:rPr>
                              <m:t>′</m:t>
                            </m:r>
                          </m:e>
                        </m:func>
                      </m:den>
                    </m:f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(5+6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+28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+8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+24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l-GR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+24</m:t>
                    </m:r>
                    <m:sSup>
                      <m:sSupPr>
                        <m:ctrl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l-GR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l-GR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l-G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17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5040</m:t>
                          </m:r>
                        </m:den>
                      </m:f>
                      <m:r>
                        <a:rPr lang="el-GR" sz="2400" b="0" i="1" smtClean="0">
                          <a:latin typeface="Cambria Math"/>
                        </a:rPr>
                        <m:t>(61+66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+1320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+720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0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392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b="1" dirty="0" smtClean="0"/>
                  <a:t>Αντίστροφες εξισώσεις απεικόνισης ΤΜ</a:t>
                </a:r>
              </a:p>
              <a:p>
                <a:pPr marL="0" indent="0">
                  <a:buNone/>
                </a:pPr>
                <a:r>
                  <a:rPr lang="el-GR" sz="2400" b="1" dirty="0"/>
                  <a:t>ΥΠΟΛΟΓΙΣΜΟΙ ΣΕ ΑΚΤΙΝΙΑ!!</a:t>
                </a:r>
              </a:p>
              <a:p>
                <a:pPr marL="0" indent="0">
                  <a:buNone/>
                </a:pPr>
                <a:r>
                  <a:rPr lang="el-GR" sz="2400" dirty="0"/>
                  <a:t>Δίνονται οι προβολικές συντεταγμένες και ζητούνται οι </a:t>
                </a:r>
                <a:r>
                  <a:rPr lang="el-GR" sz="2400" dirty="0" smtClean="0"/>
                  <a:t>γεωδαιτικές</a:t>
                </a:r>
                <a:r>
                  <a:rPr lang="en-US" sz="2400" dirty="0" smtClean="0"/>
                  <a:t>,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𝜑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𝜀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′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𝜆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15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17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12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Ο υπ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ολογισμός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του</a:t>
                </a:r>
                <a:r>
                  <a:rPr lang="en-US" sz="2400" dirty="0">
                    <a:solidFill>
                      <a:srgbClr val="000000"/>
                    </a:solidFill>
                  </a:rPr>
                  <a:t> φ' πρα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γμ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ατοποιείται με επαναληπτική διαδικασία από τις αντίστροφες σχέσεις υπολογισμού του πλάτους  σημείου με γνωστό μήκος τόξου από τον παράλληλο αφετηρίας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φ</a:t>
                </a:r>
                <a:r>
                  <a:rPr lang="en-US" sz="2400" baseline="-33000" dirty="0" smtClean="0">
                    <a:solidFill>
                      <a:srgbClr val="000000"/>
                    </a:solidFill>
                  </a:rPr>
                  <a:t>0</a:t>
                </a: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endParaRPr lang="en-US" baseline="-33000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392488"/>
              </a:xfrm>
              <a:blipFill rotWithShape="1">
                <a:blip r:embed="rId2" cstate="print"/>
                <a:stretch>
                  <a:fillRect l="-1111" t="-1110" b="-1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7824" y="5301208"/>
                <a:ext cx="3384376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01208"/>
                <a:ext cx="3384376" cy="84420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8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b="1" dirty="0" smtClean="0"/>
                  <a:t>Η απεικόνιση UTM</a:t>
                </a:r>
                <a:endParaRPr lang="el-GR" sz="2400" b="1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dirty="0"/>
                  <a:t>Αποτελεί παραλλαγή της ΤΜ με παγκόσμια </a:t>
                </a:r>
                <a:r>
                  <a:rPr lang="el-GR" sz="2400" dirty="0" smtClean="0"/>
                  <a:t>εφαρμογή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=0.9996</m:t>
                    </m:r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=500000</m:t>
                    </m:r>
                    <m:r>
                      <a:rPr lang="en-US" sz="2400" b="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</a:rPr>
                      <m:t>=0</m:t>
                    </m:r>
                    <m:r>
                      <a:rPr lang="en-US" sz="2400" b="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/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Ευρος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ζώνης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6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Στην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Ελλάδ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 η προβολή εφαρμόστηκε με το datum ED50 (ελλειψοειδές Hayford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).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Γι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 την Ελλάδα κεντρικοί μεσημβρινοί λ</a:t>
                </a:r>
                <a:r>
                  <a:rPr lang="en-US" sz="2400" baseline="-33000" dirty="0">
                    <a:solidFill>
                      <a:srgbClr val="000000"/>
                    </a:solidFill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</a:rPr>
                  <a:t>= 21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  και 27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Χάρτες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 ΓΥΣ 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1:50000.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967" b="-13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87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b="1" dirty="0" smtClean="0"/>
                  <a:t>Η απεικόνιση TM3</a:t>
                </a:r>
                <a:endParaRPr lang="el-GR" sz="2400" b="1" dirty="0"/>
              </a:p>
              <a:p>
                <a:pPr marL="0" indent="0">
                  <a:buNone/>
                </a:pPr>
                <a:r>
                  <a:rPr lang="el-GR" sz="2400" dirty="0"/>
                  <a:t>Αποτελεί παραλλαγή της </a:t>
                </a:r>
                <a:r>
                  <a:rPr lang="el-GR" sz="2400" dirty="0" smtClean="0"/>
                  <a:t>ΤΜ</a:t>
                </a:r>
                <a:r>
                  <a:rPr lang="en-US" sz="2400" dirty="0" smtClean="0"/>
                  <a:t>.</a:t>
                </a:r>
              </a:p>
              <a:p>
                <a:pPr marL="0" lv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=0.9996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00000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34</m:t>
                        </m:r>
                      </m:e>
                      <m:sup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Ευρος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ζώνης</a:t>
                </a:r>
                <a:r>
                  <a:rPr lang="en-US" sz="2400" dirty="0">
                    <a:solidFill>
                      <a:srgbClr val="000000"/>
                    </a:solidFill>
                  </a:rPr>
                  <a:t> 3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Στην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Ελλάδ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 η προβολή εφαρμόστηκε με το Παλιό Ελληνικό datum  (ελλειψοειδές Bessel, λο στο Αστεροσκοπείο Αθηνών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).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Γι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 την Ελλάδα κεντρικοί μεσημβρινοί λ</a:t>
                </a:r>
                <a:r>
                  <a:rPr lang="en-US" sz="2400" baseline="-33000" dirty="0">
                    <a:solidFill>
                      <a:srgbClr val="000000"/>
                    </a:solidFill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</a:rPr>
                  <a:t>= -3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°, 0°  και +3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Χάρτες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 ΕΠΑ (Επ</a:t>
                </a: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ιχείρηση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Πολεοδομικής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Αν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ασυγκρότησης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).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lvl="0" indent="0">
                  <a:spcBef>
                    <a:spcPts val="2400"/>
                  </a:spcBef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/>
              <a:t>(</a:t>
            </a:r>
            <a:r>
              <a:rPr lang="el-GR" sz="3200" b="0" dirty="0" smtClean="0"/>
              <a:t>17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b="1" dirty="0" smtClean="0"/>
                  <a:t>Η απεικόνιση TM87</a:t>
                </a:r>
                <a:endParaRPr lang="el-GR" sz="2400" b="1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/>
                  <a:t>Αποτελεί παραλλαγή της </a:t>
                </a:r>
                <a:r>
                  <a:rPr lang="el-GR" sz="2400" dirty="0" smtClean="0"/>
                  <a:t>ΤΜ</a:t>
                </a:r>
                <a:r>
                  <a:rPr lang="en-US" sz="2400" dirty="0" smtClean="0"/>
                  <a:t>.</a:t>
                </a:r>
              </a:p>
              <a:p>
                <a:pPr marL="0" lv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=0.9996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00000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Μί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ας 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ζώνης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Στην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Ελλάδ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 η προβολή εφαρμόζεται από το 1990 με το Νεό Ελληνικό datum ΕΓΣΑ87 (ελλειψοειδές GRS80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).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</a:rPr>
                  <a:t>Έν</a:t>
                </a:r>
                <a:r>
                  <a:rPr lang="en-US" sz="2400" dirty="0">
                    <a:solidFill>
                      <a:srgbClr val="000000"/>
                    </a:solidFill>
                  </a:rPr>
                  <a:t>ας κεντρικός μεσημβρινός λ</a:t>
                </a:r>
                <a:r>
                  <a:rPr lang="en-US" sz="2400" baseline="-33000" dirty="0">
                    <a:solidFill>
                      <a:srgbClr val="000000"/>
                    </a:solidFill>
                  </a:rPr>
                  <a:t>0</a:t>
                </a:r>
                <a:r>
                  <a:rPr lang="en-US" sz="2400" dirty="0">
                    <a:solidFill>
                      <a:srgbClr val="000000"/>
                    </a:solidFill>
                  </a:rPr>
                  <a:t>= 24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°.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lvl="0" indent="0" defTabSz="457200" fontAlgn="base" hangingPunct="0">
                  <a:lnSpc>
                    <a:spcPct val="112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None/>
                </a:pP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Χάρτες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κτημ</a:t>
                </a:r>
                <a:r>
                  <a:rPr lang="en-US" sz="2400" dirty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ατολογίου, επίσημη προβολή για την </a:t>
                </a:r>
                <a:r>
                  <a:rPr lang="en-US" sz="2400" dirty="0" smtClean="0">
                    <a:solidFill>
                      <a:srgbClr val="000000"/>
                    </a:solidFill>
                    <a:ea typeface="MgOpen Cosmetica" charset="0"/>
                    <a:cs typeface="MgOpen Cosmetica" charset="0"/>
                  </a:rPr>
                  <a:t>Ελλάδα.</a:t>
                </a:r>
                <a:endParaRPr lang="en-US" sz="2400" dirty="0">
                  <a:solidFill>
                    <a:srgbClr val="000000"/>
                  </a:solidFill>
                  <a:ea typeface="MgOpen Cosmetica" charset="0"/>
                  <a:cs typeface="MgOpen Cosmetica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16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2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Προβολικά συστήματα που χρησιμοποιούνται στην </a:t>
            </a:r>
            <a:r>
              <a:rPr lang="el-GR" sz="2400" dirty="0" smtClean="0"/>
              <a:t>Ελλάδα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Χαρακτηριστικά και διανομή της προβολής </a:t>
            </a:r>
            <a:r>
              <a:rPr lang="el-GR" sz="2400" dirty="0" err="1" smtClean="0"/>
              <a:t>Hatt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Χαρακτηριστικά και διανομή της προβολής </a:t>
            </a:r>
            <a:r>
              <a:rPr lang="el-GR" sz="2400" dirty="0" smtClean="0"/>
              <a:t>TM3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Χαρακτηριστικά και διανομή της προβολής </a:t>
            </a:r>
            <a:r>
              <a:rPr lang="el-GR" sz="2400" dirty="0" smtClean="0"/>
              <a:t>UTM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Χαρακτηριστικά και διανομή της προβολής </a:t>
            </a:r>
            <a:r>
              <a:rPr lang="el-GR" sz="2400" dirty="0" smtClean="0"/>
              <a:t>ΤΜ87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r>
              <a:rPr lang="el-GR" sz="2400" dirty="0"/>
              <a:t>Εφαρμογές μετασχηματισμού </a:t>
            </a:r>
            <a:r>
              <a:rPr lang="el-GR" sz="2400" dirty="0" smtClean="0"/>
              <a:t>συντεταγμένων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4200"/>
              </a:spcBef>
              <a:buFont typeface="Wingdings" pitchFamily="2" charset="2"/>
              <a:buChar char="ü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2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Μετασχηματισμο</a:t>
            </a:r>
            <a:r>
              <a:rPr lang="el-GR" dirty="0"/>
              <a:t>ί</a:t>
            </a:r>
            <a:r>
              <a:rPr lang="el-GR" dirty="0" smtClean="0"/>
              <a:t> Συντεταγμένων</a:t>
            </a:r>
            <a:br>
              <a:rPr lang="el-GR" dirty="0" smtClean="0"/>
            </a:br>
            <a:r>
              <a:rPr lang="el-GR" sz="3200" b="0" dirty="0" smtClean="0"/>
              <a:t>(1 από</a:t>
            </a:r>
            <a:r>
              <a:rPr lang="en-US" sz="3200" b="0" dirty="0" smtClean="0"/>
              <a:t> 5)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Στις πρακτικές εφαρμογές παρουσιάζεται συχνά το πρόβλημα του μετασχηματισμού συντεταγμένων από ένα προβολικό σύστημα σε ένα </a:t>
            </a:r>
            <a:r>
              <a:rPr lang="el-GR" sz="2400" dirty="0" smtClean="0"/>
              <a:t>άλλο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Αξιοποίηση </a:t>
            </a:r>
            <a:r>
              <a:rPr lang="el-GR" sz="2400" dirty="0"/>
              <a:t>παλαιότερων μετρήσεων στο πλαίσιο νέων </a:t>
            </a:r>
            <a:r>
              <a:rPr lang="el-GR" sz="2400" dirty="0" smtClean="0"/>
              <a:t>μελετών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Συνδέσεις </a:t>
            </a:r>
            <a:r>
              <a:rPr lang="el-GR" sz="2400" dirty="0"/>
              <a:t>δικτύων που επιλύθηκαν σε διαφορετικές </a:t>
            </a:r>
            <a:r>
              <a:rPr lang="el-GR" sz="2400" dirty="0" smtClean="0"/>
              <a:t>χρονικές περιόδους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Παλιό </a:t>
            </a:r>
            <a:r>
              <a:rPr lang="el-GR" sz="2400" dirty="0"/>
              <a:t>ρυμοτομικό που πρέπει να ενταχθεί σε χάρτη νέας </a:t>
            </a:r>
            <a:r>
              <a:rPr lang="el-GR" sz="2400" dirty="0" smtClean="0"/>
              <a:t>αποτύπωσης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Μετασχηματισμός: απαίτηση μεταφοράς σε κοινό σύστημα για κοινή αντιμετώπιση </a:t>
            </a:r>
            <a:r>
              <a:rPr lang="el-GR" sz="2400" b="1" dirty="0" smtClean="0"/>
              <a:t>προβλημάτων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7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Μετασχηματισμοί Συντεταγμένων</a:t>
            </a:r>
            <a:br>
              <a:rPr lang="el-GR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Διαδικασία</a:t>
            </a:r>
            <a:r>
              <a:rPr lang="el-GR" sz="2400" dirty="0" smtClean="0"/>
              <a:t>: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b="1" dirty="0" smtClean="0"/>
              <a:t>Προσεγγιστικός </a:t>
            </a:r>
            <a:r>
              <a:rPr lang="el-GR" sz="2400" b="1" dirty="0"/>
              <a:t>μετασχηματισμός </a:t>
            </a:r>
            <a:r>
              <a:rPr lang="el-GR" sz="2400" dirty="0"/>
              <a:t>βάσει της γνώσης μας για τη διαφορά των δύο συστημάτων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0" indent="542925">
              <a:spcBef>
                <a:spcPts val="2400"/>
              </a:spcBef>
              <a:buNone/>
            </a:pPr>
            <a:r>
              <a:rPr lang="el-GR" sz="2400" dirty="0"/>
              <a:t>(ΔΧ, ΔΥ, ΔΖ, </a:t>
            </a:r>
            <a:r>
              <a:rPr lang="el-GR" sz="2400" dirty="0" err="1"/>
              <a:t>εx</a:t>
            </a:r>
            <a:r>
              <a:rPr lang="el-GR" sz="2400" dirty="0"/>
              <a:t>, </a:t>
            </a:r>
            <a:r>
              <a:rPr lang="el-GR" sz="2400" dirty="0" err="1"/>
              <a:t>εy</a:t>
            </a:r>
            <a:r>
              <a:rPr lang="el-GR" sz="2400" dirty="0"/>
              <a:t>, </a:t>
            </a:r>
            <a:r>
              <a:rPr lang="el-GR" sz="2400" dirty="0" err="1"/>
              <a:t>εz</a:t>
            </a:r>
            <a:r>
              <a:rPr lang="el-GR" sz="2400" dirty="0" smtClean="0"/>
              <a:t>)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l-GR" sz="2400" b="1" dirty="0" smtClean="0"/>
              <a:t>Εφαρμογή </a:t>
            </a:r>
            <a:r>
              <a:rPr lang="el-GR" sz="2400" b="1" dirty="0"/>
              <a:t>μετασχηματισμού ομοιότητας </a:t>
            </a:r>
            <a:r>
              <a:rPr lang="el-GR" sz="2400" dirty="0"/>
              <a:t>σε κοινά σημεία και στα δύο συστήματα για τον υπολογισμό των τοπικών παραμέτρων </a:t>
            </a:r>
            <a:r>
              <a:rPr lang="el-GR" sz="2400" dirty="0" smtClean="0"/>
              <a:t>μετασχηματισμού</a:t>
            </a:r>
            <a:r>
              <a:rPr lang="en-US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 startAt="3"/>
            </a:pPr>
            <a:r>
              <a:rPr lang="el-GR" sz="2400" b="1" dirty="0" smtClean="0"/>
              <a:t>Εφαρμογή </a:t>
            </a:r>
            <a:r>
              <a:rPr lang="el-GR" sz="2400" b="1" dirty="0"/>
              <a:t>των παραμέτρων μετασχηματισμού </a:t>
            </a:r>
            <a:r>
              <a:rPr lang="el-GR" sz="2400" dirty="0"/>
              <a:t>στα υπόλοιπα σημεία που </a:t>
            </a:r>
            <a:r>
              <a:rPr lang="el-GR" sz="2400" dirty="0" smtClean="0"/>
              <a:t>ενδιαφέρουν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Μετασχηματισμοί Συντεταγμένων</a:t>
            </a:r>
            <a:br>
              <a:rPr lang="el-GR" dirty="0"/>
            </a:br>
            <a:r>
              <a:rPr lang="el-GR" sz="3200" b="0" dirty="0" smtClean="0"/>
              <a:t>(3 από</a:t>
            </a:r>
            <a:r>
              <a:rPr lang="en-US" sz="3200" b="0" dirty="0" smtClean="0"/>
              <a:t> 5)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Έστω προβολή P1, στο </a:t>
            </a:r>
            <a:r>
              <a:rPr lang="el-GR" sz="2400" b="1" dirty="0" err="1"/>
              <a:t>datum</a:t>
            </a:r>
            <a:r>
              <a:rPr lang="el-GR" sz="2400" b="1" dirty="0"/>
              <a:t> D1 και P2 στο </a:t>
            </a:r>
            <a:r>
              <a:rPr lang="el-GR" sz="2400" b="1" dirty="0" err="1"/>
              <a:t>datum</a:t>
            </a:r>
            <a:r>
              <a:rPr lang="el-GR" sz="2400" b="1" dirty="0"/>
              <a:t> </a:t>
            </a:r>
            <a:r>
              <a:rPr lang="el-GR" sz="2400" b="1" dirty="0" smtClean="0"/>
              <a:t>D2</a:t>
            </a: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r>
              <a:rPr lang="el-GR" sz="2400" b="1" dirty="0" smtClean="0"/>
              <a:t>Προσεγγιστικός μετασχηματισμός</a:t>
            </a:r>
            <a:r>
              <a:rPr lang="en-US" sz="2400" b="1" dirty="0" smtClean="0"/>
              <a:t> 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 marL="0" indent="0">
              <a:buNone/>
            </a:pPr>
            <a:r>
              <a:rPr lang="el-GR" sz="2400" dirty="0"/>
              <a:t>α) (x, y)P1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7704" y="2276872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95736" y="2046039"/>
            <a:ext cx="4175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(φ, λ)</a:t>
            </a:r>
            <a:r>
              <a:rPr lang="en-US" sz="2400" dirty="0">
                <a:latin typeface="+mn-lt"/>
              </a:rPr>
              <a:t>D1: </a:t>
            </a:r>
            <a:r>
              <a:rPr lang="el-GR" sz="2400" dirty="0">
                <a:latin typeface="+mn-lt"/>
              </a:rPr>
              <a:t>εξισώσεις απεικόνισης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773370"/>
            <a:ext cx="4445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β) (φ, λ)D1 και το hP1 (=H+N ή =0)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81570" y="3004202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5206372" y="2773370"/>
            <a:ext cx="1424364" cy="48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dirty="0">
                <a:latin typeface="+mn-lt"/>
                <a:ea typeface="MgOpen Cosmetica" charset="0"/>
                <a:cs typeface="MgOpen Cosmetica" charset="0"/>
              </a:rPr>
              <a:t>(X, Y, Z)D1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336" y="3645023"/>
            <a:ext cx="1794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γ) (Χ, Υ, Ζ)</a:t>
            </a:r>
            <a:r>
              <a:rPr lang="en-US" sz="2400" dirty="0">
                <a:latin typeface="+mn-lt"/>
              </a:rPr>
              <a:t>D1 </a:t>
            </a:r>
            <a:endParaRPr lang="el-GR" sz="2400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07610" y="3839851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2690492" y="3609018"/>
            <a:ext cx="1578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(ΔΧ, ΔΥ, ΔΖ</a:t>
            </a:r>
            <a:r>
              <a:rPr lang="el-GR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83583" y="3803846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4632240" y="3573013"/>
            <a:ext cx="1425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(Χ, Υ, Ζ)</a:t>
            </a:r>
            <a:r>
              <a:rPr lang="en-US" sz="2400" dirty="0">
                <a:latin typeface="+mn-lt"/>
              </a:rPr>
              <a:t>D2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256" y="4509120"/>
            <a:ext cx="1749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δ) (Χ, Υ, Ζ)</a:t>
            </a:r>
            <a:r>
              <a:rPr lang="en-US" sz="2400" dirty="0">
                <a:latin typeface="+mn-lt"/>
              </a:rPr>
              <a:t>D2</a:t>
            </a:r>
            <a:endParaRPr lang="el-GR" sz="2400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14740" y="4703948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2622430" y="4473115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(φ, λ)</a:t>
            </a:r>
            <a:r>
              <a:rPr lang="en-US" sz="2400" dirty="0">
                <a:latin typeface="+mn-lt"/>
              </a:rPr>
              <a:t>D2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3344" y="5452816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ε) (φ, λ)</a:t>
            </a:r>
            <a:r>
              <a:rPr lang="en-US" sz="2400" dirty="0">
                <a:latin typeface="+mn-lt"/>
              </a:rPr>
              <a:t>D2 </a:t>
            </a:r>
            <a:endParaRPr lang="el-GR" sz="2400" dirty="0">
              <a:latin typeface="+mn-l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051720" y="5647644"/>
            <a:ext cx="288032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2382231" y="5416811"/>
            <a:ext cx="4090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(x, y)P2: </a:t>
            </a:r>
            <a:r>
              <a:rPr lang="el-GR" sz="2400" dirty="0">
                <a:latin typeface="+mn-lt"/>
              </a:rPr>
              <a:t>εξισώσεις απεικόνισης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Μετασχηματισμοί Συντεταγμένων</a:t>
            </a:r>
            <a:br>
              <a:rPr lang="el-GR" dirty="0"/>
            </a:br>
            <a:r>
              <a:rPr lang="el-GR" sz="3200" b="0" dirty="0" smtClean="0"/>
              <a:t>(4 από</a:t>
            </a:r>
            <a:r>
              <a:rPr lang="en-US" sz="3200" b="0" dirty="0" smtClean="0"/>
              <a:t> 5)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b="1" dirty="0" smtClean="0"/>
              <a:t>Τελικός μετασχηματισμός</a:t>
            </a:r>
            <a:endParaRPr lang="el-GR" sz="2400" b="1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α) Εφαρμογή του μοντέλου του μετασχηματισμού στα κοινά </a:t>
            </a:r>
            <a:r>
              <a:rPr lang="el-GR" sz="2400" dirty="0" smtClean="0"/>
              <a:t>σημεία,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β) Υπολογισμός των παραμέτρων </a:t>
            </a:r>
            <a:r>
              <a:rPr lang="el-GR" sz="2400" dirty="0" smtClean="0"/>
              <a:t>μετασχηματισμού,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 startAt="3"/>
            </a:pPr>
            <a:r>
              <a:rPr lang="el-GR" sz="2400" b="1" dirty="0" smtClean="0"/>
              <a:t>Εφαρμογή </a:t>
            </a:r>
            <a:r>
              <a:rPr lang="el-GR" sz="2400" b="1" dirty="0"/>
              <a:t>στα μη κοινά </a:t>
            </a:r>
            <a:r>
              <a:rPr lang="el-GR" sz="2400" b="1" dirty="0" smtClean="0"/>
              <a:t>σημεία.</a:t>
            </a:r>
            <a:endParaRPr lang="el-GR" sz="2400" b="1" dirty="0"/>
          </a:p>
          <a:p>
            <a:pPr>
              <a:spcBef>
                <a:spcPts val="36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8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Μετασχηματισμοί Συντεταγμένων</a:t>
            </a:r>
            <a:br>
              <a:rPr lang="el-GR" dirty="0"/>
            </a:br>
            <a:r>
              <a:rPr lang="el-GR" sz="3200" b="0" dirty="0" smtClean="0"/>
              <a:t>(5 από</a:t>
            </a:r>
            <a:r>
              <a:rPr lang="en-US" sz="3200" b="0" dirty="0" smtClean="0"/>
              <a:t> 5)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b="1" dirty="0" smtClean="0"/>
                  <a:t>Πολυώνυμα ΓΥΣ-ΟΚΧΕ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/>
                  <a:t>Μετασχηματισμός από HATT και παλιό Ελληνικό </a:t>
                </a:r>
                <a:r>
                  <a:rPr lang="el-GR" sz="2400" dirty="0" err="1"/>
                  <a:t>datum</a:t>
                </a:r>
                <a:r>
                  <a:rPr lang="el-GR" sz="2400" dirty="0"/>
                  <a:t> σε ΤΜ87 και </a:t>
                </a:r>
                <a:r>
                  <a:rPr lang="el-GR" sz="2400" dirty="0" smtClean="0"/>
                  <a:t>ΕΓΣΑ87.</a:t>
                </a:r>
                <a:endParaRPr lang="el-GR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/>
                  <a:t>Ακρίβεια 10 - 15 </a:t>
                </a:r>
                <a:r>
                  <a:rPr lang="el-GR" sz="2400" dirty="0" err="1" smtClean="0"/>
                  <a:t>cm</a:t>
                </a:r>
                <a:r>
                  <a:rPr lang="el-GR" sz="2400" dirty="0" smtClean="0"/>
                  <a:t>.</a:t>
                </a:r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𝜀</m:t>
                      </m:r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11" t="-967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6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Μεταθέσεις </a:t>
            </a:r>
            <a:r>
              <a:rPr lang="el-GR" dirty="0" smtClean="0"/>
              <a:t>γεωδαιτικών </a:t>
            </a:r>
            <a:r>
              <a:rPr lang="en-US" dirty="0" smtClean="0"/>
              <a:t>datum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61710"/>
              </p:ext>
            </p:extLst>
          </p:nvPr>
        </p:nvGraphicFramePr>
        <p:xfrm>
          <a:off x="251520" y="1484784"/>
          <a:ext cx="864096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1152128"/>
                <a:gridCol w="1152128"/>
                <a:gridCol w="1224136"/>
                <a:gridCol w="1584176"/>
              </a:tblGrid>
              <a:tr h="442848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Μεταθέσεις γεωδαιτικών</a:t>
                      </a:r>
                      <a:r>
                        <a:rPr lang="el-GR" sz="2000" b="1" baseline="0" dirty="0" smtClean="0"/>
                        <a:t> </a:t>
                      </a:r>
                      <a:r>
                        <a:rPr lang="en-US" sz="2000" b="1" baseline="0" dirty="0" smtClean="0"/>
                        <a:t>Datum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</a:t>
                      </a:r>
                      <a:r>
                        <a:rPr lang="en-US" sz="2000" b="1" dirty="0" smtClean="0"/>
                        <a:t>X(m)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</a:t>
                      </a:r>
                      <a:r>
                        <a:rPr lang="en-US" sz="2000" b="1" dirty="0" smtClean="0"/>
                        <a:t>Y(m)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</a:t>
                      </a:r>
                      <a:r>
                        <a:rPr lang="en-US" sz="2000" b="1" dirty="0" smtClean="0"/>
                        <a:t>Z(m)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Ακρίβεια</a:t>
                      </a:r>
                      <a:r>
                        <a:rPr lang="el-GR" sz="2000" b="1" baseline="0" dirty="0" smtClean="0"/>
                        <a:t> (</a:t>
                      </a:r>
                      <a:r>
                        <a:rPr lang="en-US" sz="2000" b="1" baseline="0" dirty="0" smtClean="0"/>
                        <a:t>m)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Παλιό</a:t>
                      </a:r>
                      <a:r>
                        <a:rPr lang="el-GR" sz="2000" baseline="0" dirty="0" smtClean="0"/>
                        <a:t> ελληνικό </a:t>
                      </a:r>
                      <a:r>
                        <a:rPr lang="en-US" sz="2000" baseline="0" dirty="0" smtClean="0"/>
                        <a:t>datum (</a:t>
                      </a:r>
                      <a:r>
                        <a:rPr lang="el-GR" sz="2000" baseline="0" dirty="0" smtClean="0"/>
                        <a:t>ΕΓΣΑ 87)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656.110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298.590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250.800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±5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Παλιό ελληνικό </a:t>
                      </a:r>
                      <a:r>
                        <a:rPr lang="en-US" sz="2000" dirty="0" smtClean="0"/>
                        <a:t>datum (ED 50)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518.000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454.000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661.000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±5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</a:t>
                      </a:r>
                      <a:r>
                        <a:rPr lang="en-US" sz="2000" baseline="0" dirty="0" smtClean="0"/>
                        <a:t> 50 (</a:t>
                      </a:r>
                      <a:r>
                        <a:rPr lang="el-GR" sz="2000" baseline="0" dirty="0" smtClean="0"/>
                        <a:t>ΕΓΣΑ87)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138.110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-115.410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-410.200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±5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Παλιό</a:t>
                      </a:r>
                      <a:r>
                        <a:rPr lang="el-GR" sz="2000" baseline="0" dirty="0" smtClean="0"/>
                        <a:t> ελληνικό </a:t>
                      </a:r>
                      <a:r>
                        <a:rPr lang="en-US" sz="2000" baseline="0" dirty="0" smtClean="0"/>
                        <a:t>datum </a:t>
                      </a:r>
                      <a:r>
                        <a:rPr lang="el-GR" sz="2000" baseline="0" dirty="0" smtClean="0"/>
                        <a:t>(</a:t>
                      </a:r>
                      <a:r>
                        <a:rPr lang="en-US" sz="2000" baseline="0" dirty="0" smtClean="0"/>
                        <a:t>WGS84/ITRF)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456.387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372.620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596.818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±5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ΕΓΣΑ87 (</a:t>
                      </a:r>
                      <a:r>
                        <a:rPr lang="en-US" sz="2000" dirty="0" smtClean="0"/>
                        <a:t>WGS84/ITRF)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-199.723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74.030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246.018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±</a:t>
                      </a:r>
                      <a:r>
                        <a:rPr lang="en-US" sz="2000" dirty="0" smtClean="0"/>
                        <a:t>1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</a:t>
                      </a:r>
                      <a:r>
                        <a:rPr lang="en-US" sz="2000" baseline="0" dirty="0" smtClean="0"/>
                        <a:t> 50 (WGS84/ITRF)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-61.613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-81.380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-164.182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±5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</a:t>
            </a:r>
            <a:r>
              <a:rPr lang="el-GR" dirty="0"/>
              <a:t>ί</a:t>
            </a:r>
            <a:r>
              <a:rPr lang="el-GR" dirty="0" smtClean="0"/>
              <a:t>ληψη – Συμπερ</a:t>
            </a:r>
            <a:r>
              <a:rPr lang="el-GR" dirty="0"/>
              <a:t>ά</a:t>
            </a:r>
            <a:r>
              <a:rPr lang="el-GR" dirty="0" smtClean="0"/>
              <a:t>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 marL="0" indent="0">
              <a:spcBef>
                <a:spcPts val="6000"/>
              </a:spcBef>
              <a:buNone/>
            </a:pPr>
            <a:r>
              <a:rPr lang="el-GR" sz="2400" dirty="0"/>
              <a:t>Προβολικά συστήματα στην </a:t>
            </a:r>
            <a:r>
              <a:rPr lang="el-GR" sz="2400" dirty="0" smtClean="0"/>
              <a:t>Ελλάδα</a:t>
            </a:r>
            <a:endParaRPr lang="el-GR" sz="2400" dirty="0"/>
          </a:p>
          <a:p>
            <a:pPr>
              <a:spcBef>
                <a:spcPts val="6000"/>
              </a:spcBef>
            </a:pPr>
            <a:r>
              <a:rPr lang="el-GR" sz="2400" dirty="0" smtClean="0"/>
              <a:t>Μετασχηματισμοί συντεταγμένων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Πρακτικές </a:t>
            </a:r>
            <a:r>
              <a:rPr lang="el-GR" sz="2400" dirty="0"/>
              <a:t>εφαρμογές μετασχηματισμών </a:t>
            </a:r>
            <a:r>
              <a:rPr lang="el-GR" sz="2400" dirty="0" smtClean="0"/>
              <a:t>συντεταγμένων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6000"/>
              </a:spcBef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4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4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8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8: Προβολικά συστήματα που χρησιμοποιούνται στην </a:t>
            </a:r>
            <a:r>
              <a:rPr lang="el-GR" sz="2000" dirty="0" smtClean="0"/>
              <a:t>Ελλάδα».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585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Προβολικά </a:t>
            </a:r>
            <a:r>
              <a:rPr lang="el-GR" dirty="0" smtClean="0"/>
              <a:t>σ</a:t>
            </a:r>
            <a:r>
              <a:rPr lang="el-GR" dirty="0" smtClean="0"/>
              <a:t>υστήματα στην </a:t>
            </a:r>
            <a:r>
              <a:rPr lang="el-GR" dirty="0" smtClean="0"/>
              <a:t>Ελλάδα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200" b="0" dirty="0" smtClean="0"/>
              <a:t>(1 από</a:t>
            </a:r>
            <a:r>
              <a:rPr lang="en-US" sz="3200" b="0" dirty="0" smtClean="0"/>
              <a:t>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1800"/>
              </a:spcBef>
              <a:buNone/>
            </a:pPr>
            <a:r>
              <a:rPr lang="el-GR" sz="2400" b="1" dirty="0"/>
              <a:t>Α. Πλάγια </a:t>
            </a:r>
            <a:r>
              <a:rPr lang="el-GR" sz="2400" b="1" dirty="0" err="1"/>
              <a:t>ισαπέχουσα</a:t>
            </a:r>
            <a:r>
              <a:rPr lang="el-GR" sz="2400" b="1" dirty="0"/>
              <a:t> αζιμουθιακή απεικόνιση </a:t>
            </a:r>
            <a:r>
              <a:rPr lang="el-GR" sz="2400" b="1" dirty="0" err="1" smtClean="0"/>
              <a:t>Hatt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Χρησιμοποιείται σε συνδυασμό με το παλαιό ελληνικό </a:t>
            </a:r>
            <a:r>
              <a:rPr lang="el-GR" sz="2400" dirty="0" err="1"/>
              <a:t>datum</a:t>
            </a:r>
            <a:r>
              <a:rPr lang="el-GR" sz="2400" dirty="0"/>
              <a:t> (“</a:t>
            </a:r>
            <a:r>
              <a:rPr lang="el-GR" sz="2400" dirty="0" err="1"/>
              <a:t>παλαιο</a:t>
            </a:r>
            <a:r>
              <a:rPr lang="el-GR" sz="2400" dirty="0"/>
              <a:t> </a:t>
            </a:r>
            <a:r>
              <a:rPr lang="el-GR" sz="2400" dirty="0" err="1"/>
              <a:t>Bessel</a:t>
            </a:r>
            <a:r>
              <a:rPr lang="el-GR" sz="2400" dirty="0"/>
              <a:t>”) από την έναρξη των τοπογραφικών </a:t>
            </a:r>
            <a:r>
              <a:rPr lang="el-GR" sz="2400" dirty="0" smtClean="0"/>
              <a:t>εργασιών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Σε σημείο Ο του ελλειψοειδούς εφάπτεται ένα επίπεδο το οποίο αποτελεί την </a:t>
            </a:r>
            <a:r>
              <a:rPr lang="el-GR" sz="2400" dirty="0" err="1"/>
              <a:t>αναπτυκτή</a:t>
            </a:r>
            <a:r>
              <a:rPr lang="el-GR" sz="2400" dirty="0"/>
              <a:t> </a:t>
            </a:r>
            <a:r>
              <a:rPr lang="el-GR" sz="2400" dirty="0" smtClean="0"/>
              <a:t>επιφάνεια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Όσο απομακρυνόμαστε από το κέντρο αυξάνουν οι παραμορφώσεις λόγω της διαφοράς ελλειψοειδούς και επίπεδης </a:t>
            </a:r>
            <a:r>
              <a:rPr lang="el-GR" sz="2400" dirty="0" err="1"/>
              <a:t>αναπτυκτής</a:t>
            </a:r>
            <a:r>
              <a:rPr lang="el-GR" sz="2400" dirty="0"/>
              <a:t> </a:t>
            </a:r>
            <a:r>
              <a:rPr lang="el-GR" sz="2400" dirty="0" smtClean="0"/>
              <a:t>επιφάνειας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Είναι κατάλληλη για μικρές αποστάσεις από το κέντρο: εφαρμόστηκε με διανομές φύλλων για όλη την </a:t>
            </a:r>
            <a:r>
              <a:rPr lang="el-GR" sz="2400" dirty="0" smtClean="0"/>
              <a:t>Ελλάδα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73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3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132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(2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48" y="1484784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Α. Πλάγια </a:t>
            </a:r>
            <a:r>
              <a:rPr lang="el-GR" sz="2400" b="1" dirty="0" err="1"/>
              <a:t>ισαπέχουσα</a:t>
            </a:r>
            <a:r>
              <a:rPr lang="el-GR" sz="2400" b="1" dirty="0"/>
              <a:t> αζιμουθιακή απεικόνιση </a:t>
            </a:r>
            <a:r>
              <a:rPr lang="el-GR" sz="2400" b="1" dirty="0" err="1"/>
              <a:t>Hatt</a:t>
            </a:r>
            <a:endParaRPr lang="el-GR" sz="2400" b="1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Usgs map azimuthal equidis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3599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2995378" y="5081169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Usgs map azimuthal </a:t>
            </a:r>
            <a:r>
              <a:rPr lang="en-US" sz="1200" dirty="0" smtClean="0">
                <a:latin typeface="+mn-lt"/>
                <a:hlinkClick r:id="rId4"/>
              </a:rPr>
              <a:t>equidistant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by </a:t>
            </a:r>
            <a:r>
              <a:rPr lang="en-US" sz="1200" dirty="0" err="1" smtClean="0">
                <a:latin typeface="+mn-lt"/>
                <a:hlinkClick r:id="rId5" tooltip="User:Quadell"/>
              </a:rPr>
              <a:t>Quadell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44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(3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968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b="1" dirty="0" smtClean="0"/>
                  <a:t>Ευθείες σχέσεις απεικόνισης </a:t>
                </a:r>
                <a:r>
                  <a:rPr lang="el-GR" sz="2400" b="1" dirty="0" err="1"/>
                  <a:t>Hatt</a:t>
                </a:r>
                <a:endParaRPr lang="el-GR" sz="2400" b="1" dirty="0"/>
              </a:p>
              <a:p>
                <a:pPr marL="0" indent="0">
                  <a:buNone/>
                </a:pPr>
                <a:r>
                  <a:rPr lang="el-GR" sz="2400" b="1" dirty="0"/>
                  <a:t>ΥΠΟΛΟΓΙΣΜΟΙ ΣΕ ΑΚΤΙΝΙΑ</a:t>
                </a:r>
                <a:r>
                  <a:rPr lang="el-GR" sz="2400" b="1" dirty="0" smtClean="0"/>
                  <a:t>!!!</a:t>
                </a: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Δλ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  <m:r>
                                <a:rPr lang="el-GR" sz="24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ΔλΔ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func>
                        </m:e>
                      </m:func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2+9</m:t>
                          </m:r>
                          <m:sSubSup>
                            <m:sSub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ΔλΔ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  <m:r>
                                <a:rPr lang="el-GR" sz="2400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Δφ</m:t>
                      </m:r>
                      <m:r>
                        <a:rPr lang="el-GR" sz="2400" b="0" i="0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  <m:sup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b="0" i="1" dirty="0" smtClean="0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l-GR" sz="2400" b="0" i="1" dirty="0" smtClean="0">
                                <a:latin typeface="Cambria Math"/>
                              </a:rPr>
                              <m:t>𝜊</m:t>
                            </m:r>
                          </m:sub>
                        </m:sSub>
                      </m:e>
                    </m:func>
                  </m:oMath>
                </a14:m>
                <a:r>
                  <a:rPr lang="el-GR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Δλ</m:t>
                    </m:r>
                    <m:r>
                      <a:rPr lang="el-GR" sz="2400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λ</m:t>
                    </m:r>
                    <m:r>
                      <a:rPr lang="el-GR" sz="24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Δφ</m:t>
                    </m:r>
                    <m:r>
                      <a:rPr lang="el-GR" sz="2400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0" dirty="0" smtClean="0">
                        <a:latin typeface="Cambria Math"/>
                      </a:rPr>
                      <m:t>φ</m:t>
                    </m:r>
                    <m:r>
                      <a:rPr lang="el-GR" sz="2400" b="0" i="0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968552"/>
              </a:xfrm>
              <a:blipFill rotWithShape="1"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1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(4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</p:spPr>
            <p:txBody>
              <a:bodyPr>
                <a:normAutofit fontScale="92500"/>
              </a:bodyPr>
              <a:lstStyle/>
              <a:p>
                <a:pPr marL="0" lvl="0" indent="0">
                  <a:buNone/>
                </a:pPr>
                <a:r>
                  <a:rPr lang="el-GR" sz="2400" b="1" dirty="0" smtClean="0">
                    <a:solidFill>
                      <a:prstClr val="black"/>
                    </a:solidFill>
                  </a:rPr>
                  <a:t>Ευθείες σχέσεις απεικόνισης </a:t>
                </a:r>
                <a:r>
                  <a:rPr lang="el-GR" sz="2400" b="1" dirty="0" err="1">
                    <a:solidFill>
                      <a:prstClr val="black"/>
                    </a:solidFill>
                  </a:rPr>
                  <a:t>Hatt</a:t>
                </a:r>
                <a:endParaRPr lang="el-GR" sz="2400" b="1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l-GR" sz="2400" b="1" dirty="0">
                    <a:solidFill>
                      <a:prstClr val="black"/>
                    </a:solidFill>
                  </a:rPr>
                  <a:t>ΥΠΟΛΟΓΙΣΜΟΙ ΣΕ ΑΚΤΙΝΙΑ!!!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Δφ</m:t>
                      </m:r>
                      <m:r>
                        <a:rPr lang="el-GR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𝜊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(1−4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ΔφΔ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/>
                                </a:rPr>
                                <m:t>(1−2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𝜊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𝜑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  <m:sup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𝜊</m:t>
                            </m:r>
                          </m:sub>
                        </m:sSub>
                      </m:e>
                    </m:func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28592"/>
              </a:xfrm>
              <a:blipFill rotWithShape="1">
                <a:blip r:embed="rId2"/>
                <a:stretch>
                  <a:fillRect l="-889" t="-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6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(5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07288" cy="5472608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l-GR" sz="2400" b="1" dirty="0" smtClean="0">
                    <a:solidFill>
                      <a:prstClr val="black"/>
                    </a:solidFill>
                  </a:rPr>
                  <a:t>Ευθείες σχέσεις απεικόνισης </a:t>
                </a:r>
                <a:r>
                  <a:rPr lang="el-GR" sz="2400" b="1" dirty="0" err="1">
                    <a:solidFill>
                      <a:prstClr val="black"/>
                    </a:solidFill>
                  </a:rPr>
                  <a:t>Hatt</a:t>
                </a:r>
                <a:endParaRPr lang="el-GR" sz="2400" b="1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l-GR" sz="2400" b="1" dirty="0">
                    <a:solidFill>
                      <a:prstClr val="black"/>
                    </a:solidFill>
                  </a:rPr>
                  <a:t>ΥΠΟΛΟΓΙΣΜΟΙ ΣΕ ΑΚΤΙΝΙΑ</a:t>
                </a:r>
                <a:r>
                  <a:rPr lang="el-GR" sz="2400" b="1" dirty="0" smtClean="0">
                    <a:solidFill>
                      <a:prstClr val="black"/>
                    </a:solidFill>
                  </a:rPr>
                  <a:t>!!!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𝜑</m:t>
                      </m:r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+10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l-GR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  <m:sup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𝜊</m:t>
                            </m:r>
                          </m:sub>
                        </m:sSub>
                      </m:e>
                    </m:func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l-GR" sz="2400" dirty="0">
                  <a:solidFill>
                    <a:prstClr val="black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07288" cy="5472608"/>
              </a:xfrm>
              <a:blipFill rotWithShape="1">
                <a:blip r:embed="rId2" cstate="print"/>
                <a:stretch>
                  <a:fillRect l="-1074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(6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896544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l-GR" sz="2400" b="1" dirty="0" smtClean="0">
                    <a:solidFill>
                      <a:prstClr val="black"/>
                    </a:solidFill>
                  </a:rPr>
                  <a:t>Ευθείες σχέσεις απεικόνισης </a:t>
                </a:r>
                <a:r>
                  <a:rPr lang="el-GR" sz="2400" b="1" dirty="0" err="1">
                    <a:solidFill>
                      <a:prstClr val="black"/>
                    </a:solidFill>
                  </a:rPr>
                  <a:t>Hatt</a:t>
                </a:r>
                <a:endParaRPr lang="el-GR" sz="2400" b="1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l-GR" sz="2400" b="1" dirty="0">
                    <a:solidFill>
                      <a:prstClr val="black"/>
                    </a:solidFill>
                  </a:rPr>
                  <a:t>ΥΠΟΛΟΓΙΣΜΟΙ ΣΕ ΑΚΤΙΝΙΑ!!!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/>
                        </a:rPr>
                        <m:t>𝜆</m:t>
                      </m:r>
                      <m:r>
                        <a:rPr lang="el-GR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𝜊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𝑥𝑦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1+3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𝜊</m:t>
                              </m:r>
                            </m:sub>
                            <m:sup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  <m:sup>
                        <m:r>
                          <a:rPr lang="el-GR" sz="24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l-GR" sz="2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𝜊</m:t>
                            </m:r>
                          </m:sub>
                        </m:sSub>
                      </m:e>
                    </m:func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Δφ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φ</m:t>
                    </m:r>
                    <m:r>
                      <a:rPr lang="el-GR" sz="2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896544"/>
              </a:xfrm>
              <a:blipFill rotWithShape="1">
                <a:blip r:embed="rId2"/>
                <a:stretch>
                  <a:fillRect l="-1111" t="-9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11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Προβολικά συστήματα στην Ελλάδα </a:t>
            </a:r>
            <a:r>
              <a:rPr lang="en-US" dirty="0"/>
              <a:t/>
            </a:r>
            <a:br>
              <a:rPr lang="en-US" dirty="0"/>
            </a:br>
            <a:r>
              <a:rPr lang="el-GR" sz="3200" b="0" dirty="0" smtClean="0"/>
              <a:t>(7 </a:t>
            </a:r>
            <a:r>
              <a:rPr lang="el-GR" sz="3200" b="0" dirty="0"/>
              <a:t>από</a:t>
            </a:r>
            <a:r>
              <a:rPr lang="en-US" sz="3200" b="0" dirty="0"/>
              <a:t> 17)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lvl="0" indent="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Το</a:t>
            </a:r>
            <a:r>
              <a:rPr lang="en-US" sz="2400" b="1" dirty="0">
                <a:solidFill>
                  <a:srgbClr val="000000"/>
                </a:solidFill>
              </a:rPr>
              <a:t> π</a:t>
            </a:r>
            <a:r>
              <a:rPr lang="en-US" sz="2400" b="1" dirty="0" err="1">
                <a:solidFill>
                  <a:srgbClr val="000000"/>
                </a:solidFill>
              </a:rPr>
              <a:t>ρό</a:t>
            </a:r>
            <a:r>
              <a:rPr lang="en-US" sz="2400" b="1" dirty="0">
                <a:solidFill>
                  <a:srgbClr val="000000"/>
                </a:solidFill>
              </a:rPr>
              <a:t>βλημα της αλλαγής φύλλου χάρτη στη </a:t>
            </a:r>
            <a:r>
              <a:rPr lang="en-US" sz="2400" b="1" dirty="0" smtClean="0">
                <a:solidFill>
                  <a:srgbClr val="000000"/>
                </a:solidFill>
              </a:rPr>
              <a:t>Hatt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lvl="0" indent="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 err="1">
                <a:solidFill>
                  <a:srgbClr val="000000"/>
                </a:solidFill>
              </a:rPr>
              <a:t>Δίνοντ</a:t>
            </a:r>
            <a:r>
              <a:rPr lang="en-US" sz="2400" dirty="0">
                <a:solidFill>
                  <a:srgbClr val="000000"/>
                </a:solidFill>
              </a:rPr>
              <a:t>αι οι συντεταγμένες ενός σημείου (x, y) ως προς το κέντρο Ο και ζητούνται οι νέες συντεταγμένες (x', y') ως προς το νέο κέντρο </a:t>
            </a:r>
            <a:r>
              <a:rPr lang="en-US" sz="2400" dirty="0" smtClean="0">
                <a:solidFill>
                  <a:srgbClr val="000000"/>
                </a:solidFill>
              </a:rPr>
              <a:t>Ο‘.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Υπ</a:t>
            </a:r>
            <a:r>
              <a:rPr lang="en-US" sz="2400" dirty="0" err="1" smtClean="0">
                <a:solidFill>
                  <a:srgbClr val="000000"/>
                </a:solidFill>
              </a:rPr>
              <a:t>ολογισμός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Δφ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Δλ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με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τις</a:t>
            </a:r>
            <a:r>
              <a:rPr lang="en-US" sz="2400" dirty="0">
                <a:solidFill>
                  <a:srgbClr val="000000"/>
                </a:solidFill>
              </a:rPr>
              <a:t> α</a:t>
            </a:r>
            <a:r>
              <a:rPr lang="en-US" sz="2400" dirty="0" err="1">
                <a:solidFill>
                  <a:srgbClr val="000000"/>
                </a:solidFill>
              </a:rPr>
              <a:t>ντίστροφες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σχέσεις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Υπ</a:t>
            </a:r>
            <a:r>
              <a:rPr lang="en-US" sz="2400" dirty="0" err="1" smtClean="0">
                <a:solidFill>
                  <a:srgbClr val="000000"/>
                </a:solidFill>
              </a:rPr>
              <a:t>ολογίζοντ</a:t>
            </a:r>
            <a:r>
              <a:rPr lang="en-US" sz="2400" dirty="0" smtClean="0">
                <a:solidFill>
                  <a:srgbClr val="000000"/>
                </a:solidFill>
              </a:rPr>
              <a:t>αι </a:t>
            </a:r>
            <a:r>
              <a:rPr lang="en-US" sz="2400" dirty="0">
                <a:solidFill>
                  <a:srgbClr val="000000"/>
                </a:solidFill>
              </a:rPr>
              <a:t>οι γεωδαιτικές φ=Δφ+φ</a:t>
            </a:r>
            <a:r>
              <a:rPr lang="en-US" sz="2400" baseline="-33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 και </a:t>
            </a:r>
            <a:r>
              <a:rPr lang="en-US" sz="2400" dirty="0" smtClean="0">
                <a:solidFill>
                  <a:srgbClr val="000000"/>
                </a:solidFill>
              </a:rPr>
              <a:t>λ=Δλ+λ</a:t>
            </a:r>
            <a:r>
              <a:rPr lang="en-US" sz="2400" baseline="-33000" dirty="0" smtClean="0">
                <a:solidFill>
                  <a:srgbClr val="000000"/>
                </a:solidFill>
              </a:rPr>
              <a:t>0,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Υπ</a:t>
            </a:r>
            <a:r>
              <a:rPr lang="en-US" sz="2400" dirty="0" err="1" smtClean="0">
                <a:solidFill>
                  <a:srgbClr val="000000"/>
                </a:solidFill>
              </a:rPr>
              <a:t>ολογίζοντ</a:t>
            </a:r>
            <a:r>
              <a:rPr lang="en-US" sz="2400" dirty="0" smtClean="0">
                <a:solidFill>
                  <a:srgbClr val="000000"/>
                </a:solidFill>
              </a:rPr>
              <a:t>αι </a:t>
            </a:r>
            <a:r>
              <a:rPr lang="en-US" sz="2400" dirty="0">
                <a:solidFill>
                  <a:srgbClr val="000000"/>
                </a:solidFill>
              </a:rPr>
              <a:t>οι νέες διαφορές ως προς το νέο κέντρο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2925" lvl="0" indent="-98425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Δφ</a:t>
            </a:r>
            <a:r>
              <a:rPr lang="en-US" sz="2400" dirty="0">
                <a:solidFill>
                  <a:srgbClr val="000000"/>
                </a:solidFill>
              </a:rPr>
              <a:t>' = φ - φ</a:t>
            </a:r>
            <a:r>
              <a:rPr lang="en-US" sz="2400" baseline="-33000" dirty="0">
                <a:solidFill>
                  <a:srgbClr val="000000"/>
                </a:solidFill>
              </a:rPr>
              <a:t>0</a:t>
            </a:r>
            <a:r>
              <a:rPr lang="en-US" sz="2400" dirty="0">
                <a:solidFill>
                  <a:srgbClr val="000000"/>
                </a:solidFill>
              </a:rPr>
              <a:t>' και </a:t>
            </a:r>
            <a:r>
              <a:rPr lang="en-US" sz="2400" dirty="0" err="1">
                <a:solidFill>
                  <a:srgbClr val="000000"/>
                </a:solidFill>
              </a:rPr>
              <a:t>Δλ</a:t>
            </a:r>
            <a:r>
              <a:rPr lang="en-US" sz="2400" dirty="0">
                <a:solidFill>
                  <a:srgbClr val="000000"/>
                </a:solidFill>
              </a:rPr>
              <a:t>' = λ - </a:t>
            </a:r>
            <a:r>
              <a:rPr lang="en-US" sz="2400" dirty="0" smtClean="0">
                <a:solidFill>
                  <a:srgbClr val="000000"/>
                </a:solidFill>
              </a:rPr>
              <a:t>λ</a:t>
            </a:r>
            <a:r>
              <a:rPr lang="en-US" sz="2400" baseline="-33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‘,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 startAt="4"/>
            </a:pPr>
            <a:r>
              <a:rPr lang="en-US" sz="2400" dirty="0" smtClean="0">
                <a:solidFill>
                  <a:srgbClr val="000000"/>
                </a:solidFill>
              </a:rPr>
              <a:t>Υπ</a:t>
            </a:r>
            <a:r>
              <a:rPr lang="en-US" sz="2400" dirty="0" err="1" smtClean="0">
                <a:solidFill>
                  <a:srgbClr val="000000"/>
                </a:solidFill>
              </a:rPr>
              <a:t>ολογίζοντ</a:t>
            </a:r>
            <a:r>
              <a:rPr lang="en-US" sz="2400" dirty="0" smtClean="0">
                <a:solidFill>
                  <a:srgbClr val="000000"/>
                </a:solidFill>
              </a:rPr>
              <a:t>αι </a:t>
            </a:r>
            <a:r>
              <a:rPr lang="en-US" sz="2400" dirty="0">
                <a:solidFill>
                  <a:srgbClr val="000000"/>
                </a:solidFill>
              </a:rPr>
              <a:t>οι νέες (x', y') με τις ευθείες εξισώσεις </a:t>
            </a:r>
            <a:r>
              <a:rPr lang="en-US" sz="2400" dirty="0" smtClean="0">
                <a:solidFill>
                  <a:srgbClr val="000000"/>
                </a:solidFill>
              </a:rPr>
              <a:t>απεικόνισης.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a81d7deb11a458322c392eac4333cb1df464c3ad"/>
</p:tagLst>
</file>

<file path=ppt/theme/theme1.xml><?xml version="1.0" encoding="utf-8"?>
<a:theme xmlns:a="http://schemas.openxmlformats.org/drawingml/2006/main" name="OC_template_updated">
  <a:themeElements>
    <a:clrScheme name="Προσαρμοσμένο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452</TotalTime>
  <Words>3825</Words>
  <Application>Microsoft Office PowerPoint</Application>
  <PresentationFormat>On-screen Show (4:3)</PresentationFormat>
  <Paragraphs>298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OC_template_updated</vt:lpstr>
      <vt:lpstr>Γεωδαισία</vt:lpstr>
      <vt:lpstr>Ανάλυση Παρουσίασης</vt:lpstr>
      <vt:lpstr>Προβολικά συστήματα στην Ελλάδα  (1 από 17)</vt:lpstr>
      <vt:lpstr>Προβολικά συστήματα στην Ελλάδα  (2 από 17)</vt:lpstr>
      <vt:lpstr>Προβολικά συστήματα στην Ελλάδα  (3 από 17)</vt:lpstr>
      <vt:lpstr>Προβολικά συστήματα στην Ελλάδα  (4 από 17)</vt:lpstr>
      <vt:lpstr>Προβολικά συστήματα στην Ελλάδα  (5 από 17)</vt:lpstr>
      <vt:lpstr>Προβολικά συστήματα στην Ελλάδα  (6 από 17)</vt:lpstr>
      <vt:lpstr>Προβολικά συστήματα στην Ελλάδα  (7 από 17)</vt:lpstr>
      <vt:lpstr>Προβολικά συστήματα στην Ελλάδα  (8 από 17)</vt:lpstr>
      <vt:lpstr>Προβολικά συστήματα στην Ελλάδα  (9 από 17)</vt:lpstr>
      <vt:lpstr>Προβολικά συστήματα στην Ελλάδα  (10 από 17)</vt:lpstr>
      <vt:lpstr>Προβολικά συστήματα στην Ελλάδα  (11 από 17)</vt:lpstr>
      <vt:lpstr>Προβολικά συστήματα στην Ελλάδα  (12 από 17)</vt:lpstr>
      <vt:lpstr>Προβολικά συστήματα στην Ελλάδα  (13 από 17)</vt:lpstr>
      <vt:lpstr>Προβολικά συστήματα στην Ελλάδα  (14 από 17)</vt:lpstr>
      <vt:lpstr>Προβολικά συστήματα στην Ελλάδα  (15 από 17)</vt:lpstr>
      <vt:lpstr>Προβολικά συστήματα στην Ελλάδα  (16 από 17)</vt:lpstr>
      <vt:lpstr>Προβολικά συστήματα στην Ελλάδα  (17 από 17)</vt:lpstr>
      <vt:lpstr>Μετασχηματισμοί Συντεταγμένων (1 από 5) </vt:lpstr>
      <vt:lpstr>Μετασχηματισμοί Συντεταγμένων (2 από 5)</vt:lpstr>
      <vt:lpstr>Μετασχηματισμοί Συντεταγμένων (3 από 5) </vt:lpstr>
      <vt:lpstr>Μετασχηματισμοί Συντεταγμένων (4 από 5) </vt:lpstr>
      <vt:lpstr>Μετασχηματισμοί Συντεταγμένων (5 από 5) </vt:lpstr>
      <vt:lpstr>Μεταθέσεις γεωδαιτικών datum</vt:lpstr>
      <vt:lpstr>Περίληψη –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133</cp:revision>
  <dcterms:created xsi:type="dcterms:W3CDTF">2013-06-27T13:42:02Z</dcterms:created>
  <dcterms:modified xsi:type="dcterms:W3CDTF">2015-04-08T10:40:46Z</dcterms:modified>
</cp:coreProperties>
</file>