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7" r:id="rId2"/>
    <p:sldMasterId id="2147483719" r:id="rId3"/>
    <p:sldMasterId id="2147483730" r:id="rId4"/>
  </p:sldMasterIdLst>
  <p:notesMasterIdLst>
    <p:notesMasterId r:id="rId48"/>
  </p:notesMasterIdLst>
  <p:handoutMasterIdLst>
    <p:handoutMasterId r:id="rId49"/>
  </p:handoutMasterIdLst>
  <p:sldIdLst>
    <p:sldId id="347" r:id="rId5"/>
    <p:sldId id="303" r:id="rId6"/>
    <p:sldId id="304" r:id="rId7"/>
    <p:sldId id="305" r:id="rId8"/>
    <p:sldId id="307" r:id="rId9"/>
    <p:sldId id="308" r:id="rId10"/>
    <p:sldId id="310" r:id="rId11"/>
    <p:sldId id="311" r:id="rId12"/>
    <p:sldId id="312" r:id="rId13"/>
    <p:sldId id="314" r:id="rId14"/>
    <p:sldId id="315" r:id="rId15"/>
    <p:sldId id="316" r:id="rId16"/>
    <p:sldId id="318" r:id="rId17"/>
    <p:sldId id="321" r:id="rId18"/>
    <p:sldId id="323" r:id="rId19"/>
    <p:sldId id="346" r:id="rId20"/>
    <p:sldId id="325" r:id="rId21"/>
    <p:sldId id="326" r:id="rId22"/>
    <p:sldId id="327" r:id="rId23"/>
    <p:sldId id="328" r:id="rId24"/>
    <p:sldId id="329" r:id="rId25"/>
    <p:sldId id="330" r:id="rId26"/>
    <p:sldId id="331" r:id="rId27"/>
    <p:sldId id="332" r:id="rId28"/>
    <p:sldId id="333" r:id="rId29"/>
    <p:sldId id="334" r:id="rId30"/>
    <p:sldId id="335" r:id="rId31"/>
    <p:sldId id="337" r:id="rId32"/>
    <p:sldId id="338" r:id="rId33"/>
    <p:sldId id="339" r:id="rId34"/>
    <p:sldId id="340" r:id="rId35"/>
    <p:sldId id="341" r:id="rId36"/>
    <p:sldId id="342" r:id="rId37"/>
    <p:sldId id="343" r:id="rId38"/>
    <p:sldId id="344" r:id="rId39"/>
    <p:sldId id="345" r:id="rId40"/>
    <p:sldId id="348" r:id="rId41"/>
    <p:sldId id="349" r:id="rId42"/>
    <p:sldId id="350" r:id="rId43"/>
    <p:sldId id="354" r:id="rId44"/>
    <p:sldId id="355" r:id="rId45"/>
    <p:sldId id="352" r:id="rId46"/>
    <p:sldId id="353" r:id="rId47"/>
  </p:sldIdLst>
  <p:sldSz cx="9144000" cy="6858000" type="screen4x3"/>
  <p:notesSz cx="7104063" cy="10234613"/>
  <p:custDataLst>
    <p:tags r:id="rId50"/>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A2"/>
    <a:srgbClr val="F3EE1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Σκούρο στυλ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6362" autoAdjust="0"/>
  </p:normalViewPr>
  <p:slideViewPr>
    <p:cSldViewPr>
      <p:cViewPr varScale="1">
        <p:scale>
          <a:sx n="109" d="100"/>
          <a:sy n="109"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atin typeface="Arial" charset="0"/>
                <a:cs typeface="+mn-cs"/>
              </a:defRPr>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atin typeface="Arial" charset="0"/>
                <a:cs typeface="+mn-cs"/>
              </a:defRPr>
            </a:lvl1pPr>
          </a:lstStyle>
          <a:p>
            <a:pPr>
              <a:defRPr/>
            </a:pPr>
            <a:fld id="{45E6BD87-805B-448E-9F33-4245FFD36A44}" type="datetimeFigureOut">
              <a:rPr lang="el-GR"/>
              <a:pPr>
                <a:defRPr/>
              </a:pPr>
              <a:t>26/2/2015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atin typeface="Arial" charset="0"/>
                <a:cs typeface="+mn-cs"/>
              </a:defRPr>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smtClean="0"/>
            </a:lvl1pPr>
          </a:lstStyle>
          <a:p>
            <a:pPr>
              <a:defRPr/>
            </a:pPr>
            <a:fld id="{A7352547-F6E5-4D23-A4F1-E652A5B62371}" type="slidenum">
              <a:rPr lang="el-GR"/>
              <a:pPr>
                <a:defRPr/>
              </a:pPr>
              <a:t>‹#›</a:t>
            </a:fld>
            <a:endParaRPr lang="el-GR" dirty="0"/>
          </a:p>
        </p:txBody>
      </p:sp>
    </p:spTree>
    <p:extLst>
      <p:ext uri="{BB962C8B-B14F-4D97-AF65-F5344CB8AC3E}">
        <p14:creationId xmlns:p14="http://schemas.microsoft.com/office/powerpoint/2010/main" val="3690846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eaLnBrk="1" hangingPunct="1">
              <a:defRPr sz="1300">
                <a:latin typeface="Arial" charset="0"/>
                <a:cs typeface="+mn-cs"/>
              </a:defRPr>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eaLnBrk="1" hangingPunct="1">
              <a:defRPr sz="1300">
                <a:latin typeface="Arial" charset="0"/>
                <a:cs typeface="+mn-cs"/>
              </a:defRPr>
            </a:lvl1pPr>
          </a:lstStyle>
          <a:p>
            <a:pPr>
              <a:defRPr/>
            </a:pPr>
            <a:fld id="{9CF314C5-DBDD-435F-BBB0-5C75209BC9CD}" type="datetimeFigureOut">
              <a:rPr lang="el-GR"/>
              <a:pPr>
                <a:defRPr/>
              </a:pPr>
              <a:t>26/2/2015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eaLnBrk="1" hangingPunct="1">
              <a:defRPr sz="1300">
                <a:latin typeface="Arial" charset="0"/>
                <a:cs typeface="+mn-cs"/>
              </a:defRPr>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eaLnBrk="1" hangingPunct="1">
              <a:defRPr sz="1300" smtClean="0"/>
            </a:lvl1pPr>
          </a:lstStyle>
          <a:p>
            <a:pPr>
              <a:defRPr/>
            </a:pPr>
            <a:fld id="{0EE61C19-000D-4157-91EB-30146DFCB8E4}" type="slidenum">
              <a:rPr lang="el-GR"/>
              <a:pPr>
                <a:defRPr/>
              </a:pPr>
              <a:t>‹#›</a:t>
            </a:fld>
            <a:endParaRPr lang="el-GR" dirty="0"/>
          </a:p>
        </p:txBody>
      </p:sp>
    </p:spTree>
    <p:extLst>
      <p:ext uri="{BB962C8B-B14F-4D97-AF65-F5344CB8AC3E}">
        <p14:creationId xmlns:p14="http://schemas.microsoft.com/office/powerpoint/2010/main" val="10718006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extLst>
      <p:ext uri="{BB962C8B-B14F-4D97-AF65-F5344CB8AC3E}">
        <p14:creationId xmlns:p14="http://schemas.microsoft.com/office/powerpoint/2010/main" val="360534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extLst>
      <p:ext uri="{BB962C8B-B14F-4D97-AF65-F5344CB8AC3E}">
        <p14:creationId xmlns:p14="http://schemas.microsoft.com/office/powerpoint/2010/main" val="153711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434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23F3D1-8D6C-44B7-8085-0E20420E2F77}" type="slidenum">
              <a:rPr lang="el-GR" altLang="el-GR"/>
              <a:pPr/>
              <a:t>5</a:t>
            </a:fld>
            <a:endParaRPr lang="el-GR" altLang="el-GR" dirty="0"/>
          </a:p>
        </p:txBody>
      </p:sp>
    </p:spTree>
    <p:extLst>
      <p:ext uri="{BB962C8B-B14F-4D97-AF65-F5344CB8AC3E}">
        <p14:creationId xmlns:p14="http://schemas.microsoft.com/office/powerpoint/2010/main" val="234022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extLst>
      <p:ext uri="{BB962C8B-B14F-4D97-AF65-F5344CB8AC3E}">
        <p14:creationId xmlns:p14="http://schemas.microsoft.com/office/powerpoint/2010/main" val="276050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extLst>
      <p:ext uri="{BB962C8B-B14F-4D97-AF65-F5344CB8AC3E}">
        <p14:creationId xmlns:p14="http://schemas.microsoft.com/office/powerpoint/2010/main" val="145903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C16C5444-CB13-44EF-A302-379157FEA26B}" type="slidenum">
              <a:rPr lang="el-GR"/>
              <a:pPr>
                <a:defRPr/>
              </a:pPr>
              <a:t>‹#›</a:t>
            </a:fld>
            <a:endParaRPr lang="el-GR" dirty="0"/>
          </a:p>
        </p:txBody>
      </p:sp>
    </p:spTree>
    <p:extLst>
      <p:ext uri="{BB962C8B-B14F-4D97-AF65-F5344CB8AC3E}">
        <p14:creationId xmlns:p14="http://schemas.microsoft.com/office/powerpoint/2010/main" val="33953110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E64843BE-26E1-46A0-8012-164F603E4493}" type="slidenum">
              <a:rPr lang="el-GR"/>
              <a:pPr>
                <a:defRPr/>
              </a:pPr>
              <a:t>‹#›</a:t>
            </a:fld>
            <a:endParaRPr lang="el-GR" dirty="0"/>
          </a:p>
        </p:txBody>
      </p:sp>
    </p:spTree>
    <p:extLst>
      <p:ext uri="{BB962C8B-B14F-4D97-AF65-F5344CB8AC3E}">
        <p14:creationId xmlns:p14="http://schemas.microsoft.com/office/powerpoint/2010/main" val="415101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3EE1E"/>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a:solidFill>
                  <a:srgbClr val="F3EE1E"/>
                </a:solidFill>
              </a:defRPr>
            </a:lvl1pPr>
            <a:lvl2pPr>
              <a:defRPr>
                <a:solidFill>
                  <a:srgbClr val="F3EE1E"/>
                </a:solidFill>
              </a:defRPr>
            </a:lvl2pPr>
            <a:lvl3pPr>
              <a:defRPr>
                <a:solidFill>
                  <a:srgbClr val="F3EE1E"/>
                </a:solidFill>
              </a:defRPr>
            </a:lvl3pPr>
            <a:lvl4pPr>
              <a:defRPr>
                <a:solidFill>
                  <a:srgbClr val="F3EE1E"/>
                </a:solidFill>
              </a:defRPr>
            </a:lvl4pPr>
            <a:lvl5pPr>
              <a:defRPr>
                <a:solidFill>
                  <a:srgbClr val="F3EE1E"/>
                </a:solidFill>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a:xfrm>
            <a:off x="6659563" y="6340475"/>
            <a:ext cx="2133600" cy="365125"/>
          </a:xfrm>
        </p:spPr>
        <p:txBody>
          <a:bodyPr/>
          <a:lstStyle>
            <a:lvl1pPr>
              <a:defRPr smtClean="0">
                <a:solidFill>
                  <a:srgbClr val="F3EE1E"/>
                </a:solidFill>
              </a:defRPr>
            </a:lvl1pPr>
          </a:lstStyle>
          <a:p>
            <a:pPr>
              <a:defRPr/>
            </a:pPr>
            <a:fld id="{63BCAB67-3591-4BCB-BB26-A3BA6E6589BA}" type="slidenum">
              <a:rPr lang="el-GR"/>
              <a:pPr>
                <a:defRPr/>
              </a:pPr>
              <a:t>‹#›</a:t>
            </a:fld>
            <a:endParaRPr lang="el-GR" dirty="0"/>
          </a:p>
        </p:txBody>
      </p:sp>
    </p:spTree>
    <p:extLst>
      <p:ext uri="{BB962C8B-B14F-4D97-AF65-F5344CB8AC3E}">
        <p14:creationId xmlns:p14="http://schemas.microsoft.com/office/powerpoint/2010/main" val="5201304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F4CEDCBF-BB92-467E-86EA-AB89416AD312}" type="slidenum">
              <a:rPr lang="el-GR"/>
              <a:pPr>
                <a:defRPr/>
              </a:pPr>
              <a:t>‹#›</a:t>
            </a:fld>
            <a:endParaRPr lang="el-GR" dirty="0"/>
          </a:p>
        </p:txBody>
      </p:sp>
    </p:spTree>
    <p:extLst>
      <p:ext uri="{BB962C8B-B14F-4D97-AF65-F5344CB8AC3E}">
        <p14:creationId xmlns:p14="http://schemas.microsoft.com/office/powerpoint/2010/main" val="1309888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32340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56187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9590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71722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38831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88364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287125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6584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675FC679-F579-409E-8D32-70FCC3227F81}" type="slidenum">
              <a:rPr lang="el-GR"/>
              <a:pPr>
                <a:defRPr/>
              </a:pPr>
              <a:t>‹#›</a:t>
            </a:fld>
            <a:endParaRPr lang="el-GR" dirty="0"/>
          </a:p>
        </p:txBody>
      </p:sp>
    </p:spTree>
    <p:extLst>
      <p:ext uri="{BB962C8B-B14F-4D97-AF65-F5344CB8AC3E}">
        <p14:creationId xmlns:p14="http://schemas.microsoft.com/office/powerpoint/2010/main" val="2663946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933361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6772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p>
        </p:txBody>
      </p:sp>
      <p:sp>
        <p:nvSpPr>
          <p:cNvPr id="8" name="Footer Placeholder 4"/>
          <p:cNvSpPr>
            <a:spLocks noGrp="1"/>
          </p:cNvSpPr>
          <p:nvPr>
            <p:ph type="ftr" sz="quarter" idx="11"/>
          </p:nvPr>
        </p:nvSpPr>
        <p:spPr/>
        <p:txBody>
          <a:bodyPr/>
          <a:lstStyle>
            <a:lvl1pPr>
              <a:defRPr/>
            </a:lvl1pPr>
          </a:lstStyle>
          <a:p>
            <a:pPr>
              <a:defRPr/>
            </a:pPr>
            <a:endParaRPr lang="el-GR" dirty="0"/>
          </a:p>
        </p:txBody>
      </p:sp>
      <p:sp>
        <p:nvSpPr>
          <p:cNvPr id="9" name="Slide Number Placeholder 5"/>
          <p:cNvSpPr>
            <a:spLocks noGrp="1"/>
          </p:cNvSpPr>
          <p:nvPr>
            <p:ph type="sldNum" sz="quarter" idx="12"/>
          </p:nvPr>
        </p:nvSpPr>
        <p:spPr/>
        <p:txBody>
          <a:bodyPr/>
          <a:lstStyle>
            <a:lvl1pPr>
              <a:defRPr/>
            </a:lvl1pPr>
          </a:lstStyle>
          <a:p>
            <a:pPr>
              <a:defRPr/>
            </a:pPr>
            <a:fld id="{611C7B33-F990-49BD-85A0-F1AD328AA7AE}" type="slidenum">
              <a:rPr lang="el-GR"/>
              <a:pPr>
                <a:defRPr/>
              </a:pPr>
              <a:t>‹#›</a:t>
            </a:fld>
            <a:endParaRPr lang="el-GR" dirty="0"/>
          </a:p>
        </p:txBody>
      </p:sp>
    </p:spTree>
    <p:extLst>
      <p:ext uri="{BB962C8B-B14F-4D97-AF65-F5344CB8AC3E}">
        <p14:creationId xmlns:p14="http://schemas.microsoft.com/office/powerpoint/2010/main" val="407861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p>
        </p:txBody>
      </p:sp>
      <p:sp>
        <p:nvSpPr>
          <p:cNvPr id="4" name="Footer Placeholder 4"/>
          <p:cNvSpPr>
            <a:spLocks noGrp="1"/>
          </p:cNvSpPr>
          <p:nvPr>
            <p:ph type="ftr" sz="quarter" idx="11"/>
          </p:nvPr>
        </p:nvSpPr>
        <p:spPr/>
        <p:txBody>
          <a:bodyPr/>
          <a:lstStyle>
            <a:lvl1pPr>
              <a:defRPr/>
            </a:lvl1pPr>
          </a:lstStyle>
          <a:p>
            <a:pPr>
              <a:defRPr/>
            </a:pPr>
            <a:endParaRPr lang="el-GR" dirty="0"/>
          </a:p>
        </p:txBody>
      </p:sp>
      <p:sp>
        <p:nvSpPr>
          <p:cNvPr id="5" name="Slide Number Placeholder 5"/>
          <p:cNvSpPr>
            <a:spLocks noGrp="1"/>
          </p:cNvSpPr>
          <p:nvPr>
            <p:ph type="sldNum" sz="quarter" idx="12"/>
          </p:nvPr>
        </p:nvSpPr>
        <p:spPr/>
        <p:txBody>
          <a:bodyPr/>
          <a:lstStyle>
            <a:lvl1pPr>
              <a:defRPr/>
            </a:lvl1pPr>
          </a:lstStyle>
          <a:p>
            <a:pPr>
              <a:defRPr/>
            </a:pPr>
            <a:fld id="{FC62A8E9-0225-4703-9008-EE5549B8EBF9}" type="slidenum">
              <a:rPr lang="el-GR"/>
              <a:pPr>
                <a:defRPr/>
              </a:pPr>
              <a:t>‹#›</a:t>
            </a:fld>
            <a:endParaRPr lang="el-GR" dirty="0"/>
          </a:p>
        </p:txBody>
      </p:sp>
    </p:spTree>
    <p:extLst>
      <p:ext uri="{BB962C8B-B14F-4D97-AF65-F5344CB8AC3E}">
        <p14:creationId xmlns:p14="http://schemas.microsoft.com/office/powerpoint/2010/main" val="211546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54A450EB-ADD9-46CB-86FE-615596E6B3CE}" type="slidenum">
              <a:rPr lang="el-GR"/>
              <a:pPr>
                <a:defRPr/>
              </a:pPr>
              <a:t>‹#›</a:t>
            </a:fld>
            <a:endParaRPr lang="el-GR" dirty="0"/>
          </a:p>
        </p:txBody>
      </p:sp>
    </p:spTree>
    <p:extLst>
      <p:ext uri="{BB962C8B-B14F-4D97-AF65-F5344CB8AC3E}">
        <p14:creationId xmlns:p14="http://schemas.microsoft.com/office/powerpoint/2010/main" val="293713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dirty="0"/>
          </a:p>
        </p:txBody>
      </p:sp>
      <p:sp>
        <p:nvSpPr>
          <p:cNvPr id="7" name="Slide Number Placeholder 5"/>
          <p:cNvSpPr>
            <a:spLocks noGrp="1"/>
          </p:cNvSpPr>
          <p:nvPr>
            <p:ph type="sldNum" sz="quarter" idx="12"/>
          </p:nvPr>
        </p:nvSpPr>
        <p:spPr/>
        <p:txBody>
          <a:bodyPr/>
          <a:lstStyle>
            <a:lvl1pPr>
              <a:defRPr/>
            </a:lvl1pPr>
          </a:lstStyle>
          <a:p>
            <a:pPr>
              <a:defRPr/>
            </a:pPr>
            <a:fld id="{53591113-59ED-47F9-A9DD-FE5F857564C6}" type="slidenum">
              <a:rPr lang="el-GR"/>
              <a:pPr>
                <a:defRPr/>
              </a:pPr>
              <a:t>‹#›</a:t>
            </a:fld>
            <a:endParaRPr lang="el-GR" dirty="0"/>
          </a:p>
        </p:txBody>
      </p:sp>
    </p:spTree>
    <p:extLst>
      <p:ext uri="{BB962C8B-B14F-4D97-AF65-F5344CB8AC3E}">
        <p14:creationId xmlns:p14="http://schemas.microsoft.com/office/powerpoint/2010/main" val="235788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17C7F446-D24E-45CB-978B-91DE4A5D8F7A}" type="slidenum">
              <a:rPr lang="el-GR"/>
              <a:pPr>
                <a:defRPr/>
              </a:pPr>
              <a:t>‹#›</a:t>
            </a:fld>
            <a:endParaRPr lang="el-GR" dirty="0"/>
          </a:p>
        </p:txBody>
      </p:sp>
    </p:spTree>
    <p:extLst>
      <p:ext uri="{BB962C8B-B14F-4D97-AF65-F5344CB8AC3E}">
        <p14:creationId xmlns:p14="http://schemas.microsoft.com/office/powerpoint/2010/main" val="111194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lvl1pPr>
          </a:lstStyle>
          <a:p>
            <a:pPr>
              <a:defRPr/>
            </a:pPr>
            <a:fld id="{7D4AD7AD-369F-4523-994A-0F69EBFB8AD7}"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97" r:id="rId1"/>
    <p:sldLayoutId id="2147483706"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anose="020F0502020204030204" pitchFamily="34" charset="0"/>
        </a:defRPr>
      </a:lvl2pPr>
      <a:lvl3pPr algn="ctr" rtl="0" eaLnBrk="0" fontAlgn="base" hangingPunct="0">
        <a:spcBef>
          <a:spcPct val="0"/>
        </a:spcBef>
        <a:spcAft>
          <a:spcPct val="0"/>
        </a:spcAft>
        <a:defRPr sz="4000" b="1">
          <a:solidFill>
            <a:schemeClr val="tx1"/>
          </a:solidFill>
          <a:latin typeface="Calibri" panose="020F0502020204030204" pitchFamily="34" charset="0"/>
        </a:defRPr>
      </a:lvl3pPr>
      <a:lvl4pPr algn="ctr" rtl="0" eaLnBrk="0" fontAlgn="base" hangingPunct="0">
        <a:spcBef>
          <a:spcPct val="0"/>
        </a:spcBef>
        <a:spcAft>
          <a:spcPct val="0"/>
        </a:spcAft>
        <a:defRPr sz="4000" b="1">
          <a:solidFill>
            <a:schemeClr val="tx1"/>
          </a:solidFill>
          <a:latin typeface="Calibri" panose="020F0502020204030204" pitchFamily="34" charset="0"/>
        </a:defRPr>
      </a:lvl4pPr>
      <a:lvl5pPr algn="ctr" rtl="0" eaLnBrk="0" fontAlgn="base" hangingPunct="0">
        <a:spcBef>
          <a:spcPct val="0"/>
        </a:spcBef>
        <a:spcAft>
          <a:spcPct val="0"/>
        </a:spcAft>
        <a:defRPr sz="4000" b="1">
          <a:solidFill>
            <a:schemeClr val="tx1"/>
          </a:solidFill>
          <a:latin typeface="Calibri" panose="020F0502020204030204" pitchFamily="34" charset="0"/>
        </a:defRPr>
      </a:lvl5pPr>
      <a:lvl6pPr marL="457200" algn="ctr" rtl="0" fontAlgn="base">
        <a:spcBef>
          <a:spcPct val="0"/>
        </a:spcBef>
        <a:spcAft>
          <a:spcPct val="0"/>
        </a:spcAft>
        <a:defRPr sz="4000" b="1">
          <a:solidFill>
            <a:schemeClr val="tx1"/>
          </a:solidFill>
          <a:latin typeface="Calibri" panose="020F0502020204030204" pitchFamily="34" charset="0"/>
        </a:defRPr>
      </a:lvl6pPr>
      <a:lvl7pPr marL="914400" algn="ctr" rtl="0" fontAlgn="base">
        <a:spcBef>
          <a:spcPct val="0"/>
        </a:spcBef>
        <a:spcAft>
          <a:spcPct val="0"/>
        </a:spcAft>
        <a:defRPr sz="4000" b="1">
          <a:solidFill>
            <a:schemeClr val="tx1"/>
          </a:solidFill>
          <a:latin typeface="Calibri" panose="020F0502020204030204" pitchFamily="34" charset="0"/>
        </a:defRPr>
      </a:lvl7pPr>
      <a:lvl8pPr marL="1371600" algn="ctr" rtl="0" fontAlgn="base">
        <a:spcBef>
          <a:spcPct val="0"/>
        </a:spcBef>
        <a:spcAft>
          <a:spcPct val="0"/>
        </a:spcAft>
        <a:defRPr sz="4000" b="1">
          <a:solidFill>
            <a:schemeClr val="tx1"/>
          </a:solidFill>
          <a:latin typeface="Calibri" panose="020F0502020204030204" pitchFamily="34" charset="0"/>
        </a:defRPr>
      </a:lvl8pPr>
      <a:lvl9pPr marL="1828800" algn="ctr" rtl="0" fontAlgn="base">
        <a:spcBef>
          <a:spcPct val="0"/>
        </a:spcBef>
        <a:spcAft>
          <a:spcPct val="0"/>
        </a:spcAft>
        <a:defRPr sz="4000" b="1">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eaLnBrk="1" hangingPunct="1">
              <a:defRPr/>
            </a:pPr>
            <a:fld id="{7E55E3B3-0445-4CFC-BED8-763D4409E61F}" type="slidenum">
              <a:rPr lang="el-GR" smtClean="0">
                <a:solidFill>
                  <a:prstClr val="black"/>
                </a:solidFill>
                <a:latin typeface="Arial" charset="0"/>
              </a:rPr>
              <a:pPr eaLnBrk="1" hangingPunct="1">
                <a:defRPr/>
              </a:pPr>
              <a:t>‹#›</a:t>
            </a:fld>
            <a:endParaRPr lang="el-GR" dirty="0">
              <a:solidFill>
                <a:prstClr val="black"/>
              </a:solidFill>
              <a:latin typeface="Arial" charset="0"/>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eaLnBrk="1" hangingPunct="1">
              <a:defRPr/>
            </a:pPr>
            <a:fld id="{7E55E3B3-0445-4CFC-BED8-763D4409E61F}" type="slidenum">
              <a:rPr lang="el-GR" smtClean="0">
                <a:solidFill>
                  <a:prstClr val="black"/>
                </a:solidFill>
                <a:latin typeface="Arial" charset="0"/>
              </a:rPr>
              <a:pPr eaLnBrk="1" hangingPunct="1">
                <a:defRPr/>
              </a:pPr>
              <a:t>‹#›</a:t>
            </a:fld>
            <a:endParaRPr lang="el-GR" dirty="0">
              <a:solidFill>
                <a:prstClr val="black"/>
              </a:solidFill>
              <a:latin typeface="Arial" charset="0"/>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eaLnBrk="1" hangingPunct="1">
              <a:defRPr/>
            </a:pPr>
            <a:fld id="{7E55E3B3-0445-4CFC-BED8-763D4409E61F}" type="slidenum">
              <a:rPr lang="el-GR" smtClean="0">
                <a:solidFill>
                  <a:prstClr val="black"/>
                </a:solidFill>
                <a:latin typeface="Arial" charset="0"/>
              </a:rPr>
              <a:pPr eaLnBrk="1" hangingPunct="1">
                <a:defRPr/>
              </a:pPr>
              <a:t>‹#›</a:t>
            </a:fld>
            <a:endParaRPr lang="el-GR" dirty="0">
              <a:solidFill>
                <a:prstClr val="black"/>
              </a:solidFill>
              <a:latin typeface="Arial" charset="0"/>
            </a:endParaRPr>
          </a:p>
        </p:txBody>
      </p:sp>
    </p:spTree>
    <p:extLst>
      <p:ext uri="{BB962C8B-B14F-4D97-AF65-F5344CB8AC3E}">
        <p14:creationId xmlns:p14="http://schemas.microsoft.com/office/powerpoint/2010/main" val="14400789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Giardia_LifeCycle.gi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Cryptosporidiosis_01.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commons.wikimedia.org/wiki/User:Webawa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User:Liftarn" TargetMode="External"/><Relationship Id="rId2" Type="http://schemas.openxmlformats.org/officeDocument/2006/relationships/hyperlink" Target="http://commons.wikimedia.org/wiki/File:Hookworm_LifeCycle.gi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Taenia_LifeCycle.gi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ommons.wikimedia.org/wiki/User:Gomba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Clonorchis_sinensis_LifeCycle.gi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Paragonimus_LifeCycle.gif"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commons.wikimedia.org/wiki/User:Flukem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Trichomonas_LifeCycle.gif"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commons.wikimedia.org/wiki/User:Flukeman" TargetMode="External"/><Relationship Id="rId4" Type="http://schemas.openxmlformats.org/officeDocument/2006/relationships/hyperlink" Target="http://commons.wikimedia.org/wiki/User:Path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Entamoeba_histolytica_Amebiasis_LifeCycle.gif"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commons.wikimedia.org/wiki/User:Path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Ascariasis_LifeCycle_-_CDC_Division_of_Parasitic_Diseases.gif"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commons.wikimedia.org/wiki/User:The_ca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Life_cycle.gif"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commons.wikimedia.org/w/index.php?title=User:Mayttun&amp;action=edit&amp;redlink=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User:Filip_em" TargetMode="External"/><Relationship Id="rId4" Type="http://schemas.openxmlformats.org/officeDocument/2006/relationships/hyperlink" Target="http://commons.wikimedia.org/wiki/File:Dipylidium_LifeCycle.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Clonorchis_sinensis_LifeCycle.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ΠΑΡΑΣΙΤΟΛΟΓΙΑ- ΜΥΚΗΤΟΛΟΓΙΑ  (Ε)</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lvl="0" fontAlgn="base">
              <a:lnSpc>
                <a:spcPct val="80000"/>
              </a:lnSpc>
              <a:spcAft>
                <a:spcPct val="0"/>
              </a:spcAft>
            </a:pPr>
            <a:r>
              <a:rPr lang="el-GR" altLang="el-GR" sz="2400" b="1" dirty="0" smtClean="0">
                <a:solidFill>
                  <a:prstClr val="black"/>
                </a:solidFill>
              </a:rPr>
              <a:t>Ενότητα </a:t>
            </a:r>
            <a:r>
              <a:rPr lang="en-US" altLang="el-GR" sz="2400" b="1" dirty="0" smtClean="0">
                <a:solidFill>
                  <a:prstClr val="black"/>
                </a:solidFill>
              </a:rPr>
              <a:t>2</a:t>
            </a:r>
            <a:r>
              <a:rPr lang="el-GR" altLang="el-GR" sz="2400" dirty="0" smtClean="0">
                <a:solidFill>
                  <a:prstClr val="black"/>
                </a:solidFill>
              </a:rPr>
              <a:t>:</a:t>
            </a:r>
            <a:r>
              <a:rPr lang="en-US" altLang="el-GR" sz="2400" dirty="0" smtClean="0">
                <a:solidFill>
                  <a:prstClr val="black"/>
                </a:solidFill>
              </a:rPr>
              <a:t> </a:t>
            </a:r>
            <a:r>
              <a:rPr lang="el-GR" altLang="el-GR" sz="2400" dirty="0" smtClean="0">
                <a:solidFill>
                  <a:prstClr val="black"/>
                </a:solidFill>
              </a:rPr>
              <a:t>Εισαγωγή</a:t>
            </a:r>
            <a:r>
              <a:rPr lang="en-US" altLang="el-GR" sz="2400" dirty="0" smtClean="0">
                <a:solidFill>
                  <a:prstClr val="black"/>
                </a:solidFill>
              </a:rPr>
              <a:t> (B</a:t>
            </a:r>
            <a:r>
              <a:rPr lang="el-GR" altLang="el-GR" sz="2400" dirty="0" smtClean="0">
                <a:solidFill>
                  <a:prstClr val="black"/>
                </a:solidFill>
              </a:rPr>
              <a:t>’ μέρος)</a:t>
            </a:r>
            <a:endParaRPr lang="en-US" altLang="el-GR" sz="2400" dirty="0" smtClean="0">
              <a:solidFill>
                <a:prstClr val="black"/>
              </a:solidFill>
            </a:endParaRPr>
          </a:p>
          <a:p>
            <a:pPr lvl="0" fontAlgn="base">
              <a:lnSpc>
                <a:spcPct val="80000"/>
              </a:lnSpc>
              <a:spcAft>
                <a:spcPct val="0"/>
              </a:spcAft>
            </a:pPr>
            <a:endParaRPr lang="en-US" altLang="el-GR" sz="1800" dirty="0" smtClean="0">
              <a:solidFill>
                <a:prstClr val="black"/>
              </a:solidFill>
            </a:endParaRPr>
          </a:p>
          <a:p>
            <a:pPr lvl="0" fontAlgn="base">
              <a:lnSpc>
                <a:spcPct val="80000"/>
              </a:lnSpc>
              <a:spcAft>
                <a:spcPct val="0"/>
              </a:spcAft>
            </a:pPr>
            <a:r>
              <a:rPr lang="el-GR" altLang="el-GR" sz="1800" dirty="0" smtClean="0">
                <a:solidFill>
                  <a:prstClr val="black"/>
                </a:solidFill>
              </a:rPr>
              <a:t>Ανθούλα Νικολαΐδου</a:t>
            </a:r>
            <a:endParaRPr lang="en-US" altLang="el-GR" sz="1800" dirty="0" smtClean="0">
              <a:solidFill>
                <a:prstClr val="black"/>
              </a:solidFill>
            </a:endParaRPr>
          </a:p>
          <a:p>
            <a:pPr lvl="0" fontAlgn="base">
              <a:lnSpc>
                <a:spcPct val="80000"/>
              </a:lnSpc>
              <a:spcAft>
                <a:spcPct val="0"/>
              </a:spcAft>
            </a:pPr>
            <a:r>
              <a:rPr lang="en-US" altLang="el-GR" sz="1800" dirty="0" smtClean="0">
                <a:solidFill>
                  <a:prstClr val="black"/>
                </a:solidFill>
              </a:rPr>
              <a:t>T</a:t>
            </a:r>
            <a:r>
              <a:rPr lang="el-GR" altLang="el-GR" sz="1800" dirty="0" smtClean="0">
                <a:solidFill>
                  <a:prstClr val="black"/>
                </a:solidFill>
              </a:rPr>
              <a:t>εχνολόγος Ιατρικών Εργαστηρίων</a:t>
            </a:r>
          </a:p>
          <a:p>
            <a:pPr lvl="0" fontAlgn="base">
              <a:lnSpc>
                <a:spcPct val="80000"/>
              </a:lnSpc>
              <a:spcAft>
                <a:spcPct val="0"/>
              </a:spcAft>
            </a:pPr>
            <a:r>
              <a:rPr lang="en-US" altLang="el-GR" sz="1800" dirty="0" smtClean="0">
                <a:solidFill>
                  <a:prstClr val="black"/>
                </a:solidFill>
              </a:rPr>
              <a:t>Msc Medical Microbiology </a:t>
            </a:r>
            <a:endParaRPr lang="el-GR" altLang="el-GR" sz="1800" dirty="0" smtClean="0">
              <a:solidFill>
                <a:prstClr val="black"/>
              </a:solidFill>
            </a:endParaRPr>
          </a:p>
          <a:p>
            <a:pPr lvl="0" fontAlgn="base">
              <a:lnSpc>
                <a:spcPct val="80000"/>
              </a:lnSpc>
              <a:spcAft>
                <a:spcPct val="0"/>
              </a:spcAft>
            </a:pPr>
            <a:r>
              <a:rPr lang="el-GR" altLang="el-GR" sz="1800" dirty="0" smtClean="0">
                <a:solidFill>
                  <a:prstClr val="black"/>
                </a:solidFill>
              </a:rPr>
              <a:t>Τμήμα Δημόσιας και Κοινοτικής Υγείας</a:t>
            </a:r>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eaLnBrk="1" hangingPunct="1"/>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a:xfrm>
            <a:off x="0" y="188913"/>
            <a:ext cx="9144000" cy="909637"/>
          </a:xfrm>
        </p:spPr>
        <p:txBody>
          <a:bodyPr/>
          <a:lstStyle/>
          <a:p>
            <a:pPr eaLnBrk="1" hangingPunct="1"/>
            <a:r>
              <a:rPr lang="el-GR" altLang="el-GR" dirty="0" smtClean="0"/>
              <a:t>Βιολογικός κύκλος (life cycle) του παρασίτου ορισμός</a:t>
            </a:r>
            <a:endParaRPr lang="el-GR" altLang="el-GR" sz="3200" b="0" dirty="0" smtClean="0"/>
          </a:p>
        </p:txBody>
      </p:sp>
      <p:sp>
        <p:nvSpPr>
          <p:cNvPr id="3" name="Θέση περιεχομένου 2"/>
          <p:cNvSpPr>
            <a:spLocks noGrp="1"/>
          </p:cNvSpPr>
          <p:nvPr>
            <p:ph idx="1"/>
          </p:nvPr>
        </p:nvSpPr>
        <p:spPr>
          <a:xfrm>
            <a:off x="457200" y="1844675"/>
            <a:ext cx="8229600" cy="3384550"/>
          </a:xfrm>
        </p:spPr>
        <p:txBody>
          <a:bodyPr rtlCol="0">
            <a:normAutofit/>
          </a:bodyPr>
          <a:lstStyle/>
          <a:p>
            <a:pPr marL="0" indent="0" eaLnBrk="1" fontAlgn="auto" hangingPunct="1">
              <a:spcAft>
                <a:spcPts val="0"/>
              </a:spcAft>
              <a:buFont typeface="Arial" panose="020B0604020202020204" pitchFamily="34" charset="0"/>
              <a:buNone/>
              <a:defRPr/>
            </a:pPr>
            <a:r>
              <a:rPr lang="el-GR" sz="2400" dirty="0"/>
              <a:t>Όλα τα παράσιτα διέρχονται από </a:t>
            </a:r>
            <a:r>
              <a:rPr lang="el-GR" sz="2400" b="1" dirty="0"/>
              <a:t>διαδοχικά στάδια </a:t>
            </a:r>
            <a:r>
              <a:rPr lang="el-GR" sz="2400" b="1" dirty="0" smtClean="0"/>
              <a:t>εξέλιξης.</a:t>
            </a:r>
            <a:endParaRPr lang="el-GR" sz="2400" b="1" dirty="0"/>
          </a:p>
          <a:p>
            <a:pPr eaLnBrk="1" fontAlgn="auto" hangingPunct="1">
              <a:spcBef>
                <a:spcPts val="3000"/>
              </a:spcBef>
              <a:spcAft>
                <a:spcPts val="0"/>
              </a:spcAft>
              <a:defRPr/>
            </a:pPr>
            <a:r>
              <a:rPr lang="el-GR" sz="2400" dirty="0"/>
              <a:t>Μέχρι να </a:t>
            </a:r>
            <a:r>
              <a:rPr lang="el-GR" sz="2400" dirty="0" smtClean="0"/>
              <a:t>ωριμάσουν, </a:t>
            </a:r>
            <a:endParaRPr lang="el-GR" sz="2400" dirty="0"/>
          </a:p>
          <a:p>
            <a:pPr eaLnBrk="1" fontAlgn="auto" hangingPunct="1">
              <a:spcBef>
                <a:spcPts val="3000"/>
              </a:spcBef>
              <a:spcAft>
                <a:spcPts val="0"/>
              </a:spcAft>
              <a:defRPr/>
            </a:pPr>
            <a:r>
              <a:rPr lang="el-GR" sz="2400" dirty="0"/>
              <a:t>Να μπορούν να </a:t>
            </a:r>
            <a:r>
              <a:rPr lang="el-GR" sz="2400" dirty="0" smtClean="0"/>
              <a:t>αναπαραχθούν, </a:t>
            </a:r>
            <a:endParaRPr lang="el-GR" sz="2400" dirty="0"/>
          </a:p>
          <a:p>
            <a:pPr eaLnBrk="1" fontAlgn="auto" hangingPunct="1">
              <a:spcBef>
                <a:spcPts val="3000"/>
              </a:spcBef>
              <a:spcAft>
                <a:spcPts val="0"/>
              </a:spcAft>
              <a:defRPr/>
            </a:pPr>
            <a:r>
              <a:rPr lang="el-GR" sz="2400" dirty="0"/>
              <a:t>Και να ξαναρχίσει ένας καινούργιος κύκλος ανάπτυξης και ωρίμανσης. </a:t>
            </a:r>
          </a:p>
        </p:txBody>
      </p:sp>
      <p:sp>
        <p:nvSpPr>
          <p:cNvPr id="1843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734A39-16F8-41F4-B88F-6AAE5529A3CE}" type="slidenum">
              <a:rPr lang="el-GR" altLang="el-GR" sz="1200">
                <a:solidFill>
                  <a:srgbClr val="F3EE1E"/>
                </a:solidFill>
                <a:latin typeface="Arial" panose="020B0604020202020204" pitchFamily="34" charset="0"/>
              </a:rPr>
              <a:pPr>
                <a:spcBef>
                  <a:spcPct val="0"/>
                </a:spcBef>
                <a:buFontTx/>
                <a:buNone/>
              </a:pPr>
              <a:t>9</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dirty="0" smtClean="0"/>
              <a:t>Βιολογικός κύκλος –κύκλος εξέλιξης</a:t>
            </a:r>
          </a:p>
        </p:txBody>
      </p:sp>
      <p:sp>
        <p:nvSpPr>
          <p:cNvPr id="19459" name="Θέση περιεχομένου 2"/>
          <p:cNvSpPr>
            <a:spLocks noGrp="1"/>
          </p:cNvSpPr>
          <p:nvPr>
            <p:ph idx="1"/>
          </p:nvPr>
        </p:nvSpPr>
        <p:spPr>
          <a:xfrm>
            <a:off x="468313" y="1773238"/>
            <a:ext cx="8229600" cy="2592387"/>
          </a:xfrm>
        </p:spPr>
        <p:txBody>
          <a:bodyPr/>
          <a:lstStyle/>
          <a:p>
            <a:pPr eaLnBrk="1" hangingPunct="1">
              <a:spcBef>
                <a:spcPts val="4800"/>
              </a:spcBef>
            </a:pPr>
            <a:r>
              <a:rPr lang="el-GR" altLang="el-GR" sz="2400" dirty="0" smtClean="0"/>
              <a:t>Χαρακτηρίζονται   συνολικά τα στάδια εξέλιξης που διέρχεται το παράσιτο από την γέννηση μέχρι την ωρίμανση του. </a:t>
            </a:r>
          </a:p>
          <a:p>
            <a:pPr eaLnBrk="1" hangingPunct="1">
              <a:spcBef>
                <a:spcPts val="4800"/>
              </a:spcBef>
            </a:pPr>
            <a:r>
              <a:rPr lang="el-GR" altLang="el-GR" sz="2400" dirty="0" smtClean="0"/>
              <a:t>Ένα τουλάχιστον  από τα στάδια του βιολογικού κύκλου του παθογόνου παρασίτου αναπτύσσεται σε έναν ξενιστή.</a:t>
            </a:r>
          </a:p>
        </p:txBody>
      </p:sp>
      <p:sp>
        <p:nvSpPr>
          <p:cNvPr id="1946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33C0A1-2E18-47CD-A45B-DE1AF4913B12}" type="slidenum">
              <a:rPr lang="el-GR" altLang="el-GR" sz="1200">
                <a:solidFill>
                  <a:srgbClr val="F3EE1E"/>
                </a:solidFill>
                <a:latin typeface="Arial" panose="020B0604020202020204" pitchFamily="34" charset="0"/>
              </a:rPr>
              <a:pPr>
                <a:spcBef>
                  <a:spcPct val="0"/>
                </a:spcBef>
                <a:buFontTx/>
                <a:buNone/>
              </a:pPr>
              <a:t>10</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Στάδια βιολογικού κύκλου </a:t>
            </a:r>
            <a:r>
              <a:rPr lang="el-GR" b="0" dirty="0" smtClean="0"/>
              <a:t>Παραδείγματα </a:t>
            </a:r>
            <a:r>
              <a:rPr lang="el-GR" sz="3600" b="0" dirty="0" smtClean="0"/>
              <a:t>(1 από 5)</a:t>
            </a:r>
          </a:p>
        </p:txBody>
      </p:sp>
      <p:sp>
        <p:nvSpPr>
          <p:cNvPr id="20483" name="Θέση περιεχομένου 2"/>
          <p:cNvSpPr>
            <a:spLocks noGrp="1"/>
          </p:cNvSpPr>
          <p:nvPr>
            <p:ph idx="1"/>
          </p:nvPr>
        </p:nvSpPr>
        <p:spPr>
          <a:xfrm>
            <a:off x="4494213" y="1443038"/>
            <a:ext cx="4330700" cy="4535487"/>
          </a:xfrm>
        </p:spPr>
        <p:txBody>
          <a:bodyPr/>
          <a:lstStyle/>
          <a:p>
            <a:pPr marL="0" indent="0" eaLnBrk="1" hangingPunct="1">
              <a:spcBef>
                <a:spcPts val="1200"/>
              </a:spcBef>
              <a:buFont typeface="Arial" panose="020B0604020202020204" pitchFamily="34" charset="0"/>
              <a:buNone/>
            </a:pPr>
            <a:r>
              <a:rPr lang="el-GR" altLang="el-GR" sz="2200" dirty="0" smtClean="0"/>
              <a:t>Στις  περισσότερες αμοιβάδες, λάμβλιες κ.α :</a:t>
            </a:r>
          </a:p>
          <a:p>
            <a:pPr marL="0" indent="0" eaLnBrk="1" hangingPunct="1">
              <a:spcBef>
                <a:spcPts val="1200"/>
              </a:spcBef>
              <a:buFont typeface="Calibri" panose="020F0502020204030204" pitchFamily="34" charset="0"/>
              <a:buAutoNum type="arabicPeriod"/>
            </a:pPr>
            <a:r>
              <a:rPr lang="el-GR" altLang="el-GR" sz="2200" dirty="0" smtClean="0"/>
              <a:t>Τροφοζωΐτης. (κινητή μορφή του παρασίτου, προσλαμβάνει τροφή και σπάνια η μολυσματική μορφή του παρασίτου.)</a:t>
            </a:r>
          </a:p>
          <a:p>
            <a:pPr marL="0" indent="0" eaLnBrk="1" hangingPunct="1">
              <a:spcBef>
                <a:spcPts val="1200"/>
              </a:spcBef>
              <a:buFont typeface="Calibri" panose="020F0502020204030204" pitchFamily="34" charset="0"/>
              <a:buAutoNum type="arabicPeriod"/>
            </a:pPr>
            <a:r>
              <a:rPr lang="el-GR" altLang="el-GR" sz="2200" dirty="0" smtClean="0"/>
              <a:t>Κύστης. (ακίνητη μορφή του παρασίτου, δεν προσλαμβάνει τροφή και συνήθως η μολυσματική μορφή του παρασίτου. </a:t>
            </a:r>
          </a:p>
          <a:p>
            <a:pPr marL="0" indent="0" eaLnBrk="1" hangingPunct="1">
              <a:spcBef>
                <a:spcPts val="1200"/>
              </a:spcBef>
              <a:buFont typeface="Calibri" panose="020F0502020204030204" pitchFamily="34" charset="0"/>
              <a:buAutoNum type="arabicPeriod"/>
            </a:pPr>
            <a:r>
              <a:rPr lang="el-GR" altLang="el-GR" sz="2200" dirty="0" smtClean="0"/>
              <a:t>Τροφοζωΐτης. </a:t>
            </a:r>
          </a:p>
          <a:p>
            <a:pPr marL="0" indent="0" eaLnBrk="1" hangingPunct="1"/>
            <a:endParaRPr lang="el-GR" altLang="el-GR" sz="2800" dirty="0" smtClean="0"/>
          </a:p>
        </p:txBody>
      </p:sp>
      <p:pic>
        <p:nvPicPr>
          <p:cNvPr id="20485" name="Picture 11" descr="Life cycle of Giardia intestinal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397000"/>
            <a:ext cx="360045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a:off x="755650" y="6076950"/>
            <a:ext cx="2997200" cy="461963"/>
          </a:xfrm>
          <a:prstGeom prst="rect">
            <a:avLst/>
          </a:prstGeom>
        </p:spPr>
        <p:txBody>
          <a:bodyPr>
            <a:spAutoFit/>
          </a:bodyPr>
          <a:lstStyle/>
          <a:p>
            <a:pPr algn="ctr" eaLnBrk="1" hangingPunct="1">
              <a:defRPr/>
            </a:pPr>
            <a:r>
              <a:rPr lang="en-US" sz="1200" dirty="0">
                <a:solidFill>
                  <a:srgbClr val="F8F8A2"/>
                </a:solidFill>
                <a:latin typeface="+mn-lt"/>
              </a:rPr>
              <a:t>“</a:t>
            </a:r>
            <a:r>
              <a:rPr lang="en-US" sz="1200" dirty="0">
                <a:solidFill>
                  <a:srgbClr val="F3EE1E"/>
                </a:solidFill>
                <a:latin typeface="+mn-lt"/>
                <a:hlinkClick r:id="rId4"/>
              </a:rPr>
              <a:t>Giardia LifeCycle</a:t>
            </a:r>
            <a:r>
              <a:rPr lang="en-US" sz="1200" dirty="0">
                <a:solidFill>
                  <a:srgbClr val="F8F8A2"/>
                </a:solidFill>
                <a:latin typeface="+mn-lt"/>
              </a:rPr>
              <a:t>”,</a:t>
            </a:r>
            <a:r>
              <a:rPr lang="el-GR" sz="1200" dirty="0">
                <a:solidFill>
                  <a:srgbClr val="F3EE1E"/>
                </a:solidFill>
                <a:latin typeface="+mn-lt"/>
              </a:rPr>
              <a:t> </a:t>
            </a:r>
            <a:r>
              <a:rPr lang="el-GR" sz="1200" dirty="0" smtClean="0">
                <a:solidFill>
                  <a:srgbClr val="F8F8A2"/>
                </a:solidFill>
                <a:latin typeface="+mn-lt"/>
              </a:rPr>
              <a:t>από</a:t>
            </a:r>
            <a:r>
              <a:rPr lang="en-US" sz="1200" dirty="0" smtClean="0">
                <a:solidFill>
                  <a:srgbClr val="F8F8A2"/>
                </a:solidFill>
                <a:latin typeface="+mn-lt"/>
              </a:rPr>
              <a:t>  </a:t>
            </a:r>
            <a:r>
              <a:rPr lang="en-US" sz="1200" dirty="0">
                <a:solidFill>
                  <a:srgbClr val="F8F8A2"/>
                </a:solidFill>
                <a:latin typeface="+mn-lt"/>
                <a:hlinkClick r:id="rId5"/>
              </a:rPr>
              <a:t>Patho</a:t>
            </a:r>
            <a:r>
              <a:rPr lang="el-GR" sz="1200" dirty="0">
                <a:solidFill>
                  <a:srgbClr val="F8F8A2"/>
                </a:solidFill>
                <a:latin typeface="+mn-lt"/>
              </a:rPr>
              <a:t> </a:t>
            </a:r>
            <a:r>
              <a:rPr lang="el-GR" sz="1200" dirty="0" smtClean="0">
                <a:solidFill>
                  <a:srgbClr val="F8F8A2"/>
                </a:solidFill>
                <a:latin typeface="+mn-lt"/>
              </a:rPr>
              <a:t>διαθέσιμο ως κοινό κτήμα</a:t>
            </a:r>
            <a:r>
              <a:rPr lang="en-US" sz="1200" dirty="0" smtClean="0">
                <a:solidFill>
                  <a:srgbClr val="F8F8A2"/>
                </a:solidFill>
                <a:latin typeface="+mn-lt"/>
              </a:rPr>
              <a:t>.</a:t>
            </a:r>
            <a:endParaRPr lang="en-US" sz="1200" dirty="0">
              <a:solidFill>
                <a:srgbClr val="F8F8A2"/>
              </a:solidFill>
              <a:latin typeface="+mn-lt"/>
            </a:endParaRPr>
          </a:p>
        </p:txBody>
      </p:sp>
      <p:sp>
        <p:nvSpPr>
          <p:cNvPr id="2048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939E4D-7D43-4DAE-9C02-6882D0257075}" type="slidenum">
              <a:rPr lang="el-GR" altLang="el-GR" sz="1200">
                <a:solidFill>
                  <a:srgbClr val="F3EE1E"/>
                </a:solidFill>
                <a:latin typeface="Arial" panose="020B0604020202020204" pitchFamily="34" charset="0"/>
              </a:rPr>
              <a:pPr>
                <a:spcBef>
                  <a:spcPct val="0"/>
                </a:spcBef>
                <a:buFontTx/>
                <a:buNone/>
              </a:pPr>
              <a:t>11</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Στάδια βιολογικού κύκλου</a:t>
            </a:r>
            <a:br>
              <a:rPr lang="el-GR" sz="4400" dirty="0" smtClean="0"/>
            </a:br>
            <a:r>
              <a:rPr lang="el-GR" sz="3600" b="0" dirty="0" smtClean="0"/>
              <a:t>(2 από 5)</a:t>
            </a:r>
            <a:endParaRPr lang="el-GR" sz="3600" dirty="0" smtClean="0"/>
          </a:p>
        </p:txBody>
      </p:sp>
      <p:sp>
        <p:nvSpPr>
          <p:cNvPr id="3" name="Θέση περιεχομένου 2"/>
          <p:cNvSpPr>
            <a:spLocks noGrp="1"/>
          </p:cNvSpPr>
          <p:nvPr>
            <p:ph idx="1"/>
          </p:nvPr>
        </p:nvSpPr>
        <p:spPr>
          <a:xfrm>
            <a:off x="4645025" y="1387475"/>
            <a:ext cx="4148138" cy="4327525"/>
          </a:xfrm>
        </p:spPr>
        <p:txBody>
          <a:bodyPr rtlCol="0">
            <a:normAutofit/>
          </a:bodyPr>
          <a:lstStyle/>
          <a:p>
            <a:pPr marL="0" indent="0" eaLnBrk="1" fontAlgn="auto" hangingPunct="1">
              <a:spcAft>
                <a:spcPts val="0"/>
              </a:spcAft>
              <a:buFont typeface="Arial" panose="020B0604020202020204" pitchFamily="34" charset="0"/>
              <a:buNone/>
              <a:defRPr/>
            </a:pPr>
            <a:r>
              <a:rPr lang="el-GR" sz="2400" dirty="0"/>
              <a:t>Τοξοπλάσματος  και των  κρυπτοσπορίδιων </a:t>
            </a:r>
          </a:p>
          <a:p>
            <a:pPr marL="514350" indent="-514350" eaLnBrk="1" fontAlgn="auto" hangingPunct="1">
              <a:spcAft>
                <a:spcPts val="0"/>
              </a:spcAft>
              <a:buFont typeface="+mj-lt"/>
              <a:buAutoNum type="arabicPeriod"/>
              <a:defRPr/>
            </a:pPr>
            <a:r>
              <a:rPr lang="el-GR" sz="2400" dirty="0"/>
              <a:t>Άωρη </a:t>
            </a:r>
            <a:r>
              <a:rPr lang="el-GR" sz="2400" dirty="0" smtClean="0"/>
              <a:t>ωοκύστη,</a:t>
            </a:r>
            <a:endParaRPr lang="el-GR" sz="2400" dirty="0"/>
          </a:p>
          <a:p>
            <a:pPr marL="514350" indent="-514350" eaLnBrk="1" fontAlgn="auto" hangingPunct="1">
              <a:spcBef>
                <a:spcPts val="2400"/>
              </a:spcBef>
              <a:spcAft>
                <a:spcPts val="0"/>
              </a:spcAft>
              <a:buFont typeface="+mj-lt"/>
              <a:buAutoNum type="arabicPeriod"/>
              <a:defRPr/>
            </a:pPr>
            <a:r>
              <a:rPr lang="el-GR" sz="2400" dirty="0"/>
              <a:t>Ώριμη </a:t>
            </a:r>
            <a:r>
              <a:rPr lang="el-GR" sz="2400" dirty="0" smtClean="0"/>
              <a:t>ωοκύστη,</a:t>
            </a:r>
            <a:endParaRPr lang="el-GR" sz="2400" dirty="0"/>
          </a:p>
          <a:p>
            <a:pPr marL="514350" indent="-514350" eaLnBrk="1" fontAlgn="auto" hangingPunct="1">
              <a:spcBef>
                <a:spcPts val="2400"/>
              </a:spcBef>
              <a:spcAft>
                <a:spcPts val="0"/>
              </a:spcAft>
              <a:buFont typeface="+mj-lt"/>
              <a:buAutoNum type="arabicPeriod"/>
              <a:defRPr/>
            </a:pPr>
            <a:r>
              <a:rPr lang="el-GR" sz="2400" dirty="0" smtClean="0"/>
              <a:t>Μεροζωίδιο,</a:t>
            </a:r>
            <a:endParaRPr lang="el-GR" sz="2400" dirty="0"/>
          </a:p>
          <a:p>
            <a:pPr marL="514350" indent="-514350" eaLnBrk="1" fontAlgn="auto" hangingPunct="1">
              <a:spcBef>
                <a:spcPts val="2400"/>
              </a:spcBef>
              <a:spcAft>
                <a:spcPts val="0"/>
              </a:spcAft>
              <a:buFont typeface="+mj-lt"/>
              <a:buAutoNum type="arabicPeriod"/>
              <a:defRPr/>
            </a:pPr>
            <a:r>
              <a:rPr lang="el-GR" sz="2400" dirty="0" smtClean="0"/>
              <a:t>Γαμετοκύτταρα,</a:t>
            </a:r>
            <a:endParaRPr lang="el-GR" sz="2400" dirty="0"/>
          </a:p>
          <a:p>
            <a:pPr marL="514350" indent="-514350" eaLnBrk="1" fontAlgn="auto" hangingPunct="1">
              <a:spcBef>
                <a:spcPts val="2400"/>
              </a:spcBef>
              <a:spcAft>
                <a:spcPts val="0"/>
              </a:spcAft>
              <a:buFont typeface="+mj-lt"/>
              <a:buAutoNum type="arabicPeriod"/>
              <a:defRPr/>
            </a:pPr>
            <a:r>
              <a:rPr lang="el-GR" sz="2400" dirty="0"/>
              <a:t>Άωρη </a:t>
            </a:r>
            <a:r>
              <a:rPr lang="el-GR" sz="2400" dirty="0" smtClean="0"/>
              <a:t>ωοκύστη</a:t>
            </a:r>
            <a:r>
              <a:rPr lang="el-GR" sz="2400" dirty="0"/>
              <a:t>.</a:t>
            </a:r>
          </a:p>
        </p:txBody>
      </p:sp>
      <p:pic>
        <p:nvPicPr>
          <p:cNvPr id="22534" name="Εικόνα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88" y="1301750"/>
            <a:ext cx="3427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p:nvSpPr>
        <p:spPr>
          <a:xfrm>
            <a:off x="684213" y="5905500"/>
            <a:ext cx="3382962" cy="461963"/>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Cryptosporidiosis 01</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cs typeface="+mn-cs"/>
                <a:hlinkClick r:id="rId4"/>
              </a:rPr>
              <a:t>Webaware</a:t>
            </a:r>
            <a:r>
              <a:rPr lang="el-GR" sz="1200" dirty="0">
                <a:solidFill>
                  <a:srgbClr val="F8F8A2"/>
                </a:solidFill>
                <a:latin typeface="+mn-lt"/>
                <a:cs typeface="+mn-cs"/>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2253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9A9EDF-07FF-4419-B963-706CE137396C}" type="slidenum">
              <a:rPr lang="el-GR" altLang="el-GR" sz="1200">
                <a:solidFill>
                  <a:srgbClr val="F3EE1E"/>
                </a:solidFill>
                <a:latin typeface="Arial" panose="020B0604020202020204" pitchFamily="34" charset="0"/>
              </a:rPr>
              <a:pPr>
                <a:spcBef>
                  <a:spcPct val="0"/>
                </a:spcBef>
                <a:buFontTx/>
                <a:buNone/>
              </a:pPr>
              <a:t>12</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Στάδια βιολογικού κύκλου</a:t>
            </a:r>
            <a:br>
              <a:rPr lang="el-GR" sz="4400" dirty="0" smtClean="0"/>
            </a:br>
            <a:r>
              <a:rPr lang="el-GR" sz="3600" b="0" dirty="0" smtClean="0"/>
              <a:t>(3 από 5) </a:t>
            </a:r>
            <a:endParaRPr lang="el-GR" sz="3600" dirty="0" smtClean="0"/>
          </a:p>
        </p:txBody>
      </p:sp>
      <p:sp>
        <p:nvSpPr>
          <p:cNvPr id="3" name="Θέση περιεχομένου 2"/>
          <p:cNvSpPr>
            <a:spLocks noGrp="1"/>
          </p:cNvSpPr>
          <p:nvPr>
            <p:ph idx="1"/>
          </p:nvPr>
        </p:nvSpPr>
        <p:spPr>
          <a:xfrm>
            <a:off x="4859338" y="1484313"/>
            <a:ext cx="4043362" cy="4721225"/>
          </a:xfrm>
        </p:spPr>
        <p:txBody>
          <a:bodyPr rtlCol="0">
            <a:normAutofit/>
          </a:bodyPr>
          <a:lstStyle/>
          <a:p>
            <a:pPr marL="0" indent="0" eaLnBrk="1" fontAlgn="auto" hangingPunct="1">
              <a:spcAft>
                <a:spcPts val="0"/>
              </a:spcAft>
              <a:buFont typeface="Arial" panose="020B0604020202020204" pitchFamily="34" charset="0"/>
              <a:buNone/>
              <a:defRPr/>
            </a:pPr>
            <a:r>
              <a:rPr lang="el-GR" sz="2400" dirty="0"/>
              <a:t>Ο νηματώδης έλμινθας Αγκυλόστομα </a:t>
            </a:r>
          </a:p>
          <a:p>
            <a:pPr eaLnBrk="1" fontAlgn="auto" hangingPunct="1">
              <a:spcBef>
                <a:spcPts val="3000"/>
              </a:spcBef>
              <a:spcAft>
                <a:spcPts val="0"/>
              </a:spcAft>
              <a:defRPr/>
            </a:pPr>
            <a:r>
              <a:rPr lang="el-GR" sz="2400" dirty="0"/>
              <a:t>Αυγό (ωό</a:t>
            </a:r>
            <a:r>
              <a:rPr lang="el-GR" sz="2400" dirty="0" smtClean="0"/>
              <a:t>), </a:t>
            </a:r>
            <a:endParaRPr lang="el-GR" sz="2400" dirty="0"/>
          </a:p>
          <a:p>
            <a:pPr eaLnBrk="1" fontAlgn="auto" hangingPunct="1">
              <a:spcBef>
                <a:spcPts val="3000"/>
              </a:spcBef>
              <a:spcAft>
                <a:spcPts val="0"/>
              </a:spcAft>
              <a:defRPr/>
            </a:pPr>
            <a:r>
              <a:rPr lang="el-GR" sz="2400" dirty="0"/>
              <a:t>Ραβδοειδής </a:t>
            </a:r>
            <a:r>
              <a:rPr lang="el-GR" sz="2400" dirty="0" smtClean="0"/>
              <a:t>προνύμφη,</a:t>
            </a:r>
            <a:endParaRPr lang="el-GR" sz="2400" dirty="0"/>
          </a:p>
          <a:p>
            <a:pPr eaLnBrk="1" fontAlgn="auto" hangingPunct="1">
              <a:spcBef>
                <a:spcPts val="3000"/>
              </a:spcBef>
              <a:spcAft>
                <a:spcPts val="0"/>
              </a:spcAft>
              <a:defRPr/>
            </a:pPr>
            <a:r>
              <a:rPr lang="el-GR" sz="2400" dirty="0"/>
              <a:t>Νηματοειδή </a:t>
            </a:r>
            <a:r>
              <a:rPr lang="el-GR" sz="2400" dirty="0" smtClean="0"/>
              <a:t>προνύμφη,</a:t>
            </a:r>
            <a:endParaRPr lang="el-GR" sz="2400" dirty="0"/>
          </a:p>
          <a:p>
            <a:pPr eaLnBrk="1" fontAlgn="auto" hangingPunct="1">
              <a:spcBef>
                <a:spcPts val="3000"/>
              </a:spcBef>
              <a:spcAft>
                <a:spcPts val="0"/>
              </a:spcAft>
              <a:defRPr/>
            </a:pPr>
            <a:r>
              <a:rPr lang="el-GR" sz="2400" dirty="0"/>
              <a:t>Ώριμος </a:t>
            </a:r>
            <a:r>
              <a:rPr lang="el-GR" sz="2400" dirty="0" smtClean="0"/>
              <a:t>έλμινθας,</a:t>
            </a:r>
            <a:endParaRPr lang="el-GR" sz="2400" dirty="0"/>
          </a:p>
          <a:p>
            <a:pPr eaLnBrk="1" fontAlgn="auto" hangingPunct="1">
              <a:spcBef>
                <a:spcPts val="3000"/>
              </a:spcBef>
              <a:spcAft>
                <a:spcPts val="0"/>
              </a:spcAft>
              <a:defRPr/>
            </a:pPr>
            <a:r>
              <a:rPr lang="el-GR" sz="2400" dirty="0"/>
              <a:t>Αυγό. </a:t>
            </a:r>
          </a:p>
          <a:p>
            <a:pPr eaLnBrk="1" fontAlgn="auto" hangingPunct="1">
              <a:spcBef>
                <a:spcPts val="3000"/>
              </a:spcBef>
              <a:spcAft>
                <a:spcPts val="0"/>
              </a:spcAft>
              <a:defRPr/>
            </a:pPr>
            <a:endParaRPr lang="el-GR" dirty="0"/>
          </a:p>
        </p:txBody>
      </p:sp>
      <p:sp>
        <p:nvSpPr>
          <p:cNvPr id="8" name="Rectangle 8"/>
          <p:cNvSpPr/>
          <p:nvPr/>
        </p:nvSpPr>
        <p:spPr>
          <a:xfrm>
            <a:off x="971550" y="5332413"/>
            <a:ext cx="2808288" cy="461962"/>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2"/>
              </a:rPr>
              <a:t>Hookworm LifeCycle</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err="1">
                <a:solidFill>
                  <a:srgbClr val="F8F8A2"/>
                </a:solidFill>
                <a:latin typeface="+mn-lt"/>
                <a:cs typeface="+mn-cs"/>
                <a:hlinkClick r:id="rId3"/>
              </a:rPr>
              <a:t>Liftarn</a:t>
            </a:r>
            <a:r>
              <a:rPr lang="el-GR" sz="1200" dirty="0">
                <a:solidFill>
                  <a:srgbClr val="F8F8A2"/>
                </a:solidFill>
                <a:latin typeface="+mn-lt"/>
                <a:cs typeface="+mn-cs"/>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pic>
        <p:nvPicPr>
          <p:cNvPr id="23558" name="Εικόνα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989138"/>
            <a:ext cx="42481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FA85ED-869F-4046-86C4-CD7B389E2B46}" type="slidenum">
              <a:rPr lang="el-GR" altLang="el-GR" sz="1200">
                <a:solidFill>
                  <a:srgbClr val="F3EE1E"/>
                </a:solidFill>
                <a:latin typeface="Arial" panose="020B0604020202020204" pitchFamily="34" charset="0"/>
              </a:rPr>
              <a:pPr>
                <a:spcBef>
                  <a:spcPct val="0"/>
                </a:spcBef>
                <a:buFontTx/>
                <a:buNone/>
              </a:pPr>
              <a:t>13</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Στάδια βιολογικού κύκλου</a:t>
            </a:r>
            <a:br>
              <a:rPr lang="el-GR" sz="4400" dirty="0" smtClean="0"/>
            </a:br>
            <a:r>
              <a:rPr lang="el-GR" sz="3600" b="0" dirty="0" smtClean="0"/>
              <a:t>(4 από 5) </a:t>
            </a:r>
            <a:endParaRPr lang="el-GR" sz="3600" dirty="0" smtClean="0"/>
          </a:p>
        </p:txBody>
      </p:sp>
      <p:sp>
        <p:nvSpPr>
          <p:cNvPr id="24579" name="Θέση περιεχομένου 2"/>
          <p:cNvSpPr>
            <a:spLocks noGrp="1"/>
          </p:cNvSpPr>
          <p:nvPr>
            <p:ph idx="1"/>
          </p:nvPr>
        </p:nvSpPr>
        <p:spPr>
          <a:xfrm>
            <a:off x="323850" y="1738313"/>
            <a:ext cx="2962275" cy="3889375"/>
          </a:xfrm>
        </p:spPr>
        <p:txBody>
          <a:bodyPr/>
          <a:lstStyle/>
          <a:p>
            <a:pPr marL="0" indent="0" eaLnBrk="1" hangingPunct="1">
              <a:spcBef>
                <a:spcPts val="3000"/>
              </a:spcBef>
              <a:buFont typeface="Arial" panose="020B0604020202020204" pitchFamily="34" charset="0"/>
              <a:buNone/>
            </a:pPr>
            <a:r>
              <a:rPr lang="el-GR" altLang="el-GR" sz="2400" dirty="0" smtClean="0"/>
              <a:t>Η κεστώδης ταινία:</a:t>
            </a:r>
          </a:p>
          <a:p>
            <a:pPr marL="0" indent="0" eaLnBrk="1" hangingPunct="1">
              <a:spcBef>
                <a:spcPts val="3000"/>
              </a:spcBef>
              <a:buFont typeface="Calibri" panose="020F0502020204030204" pitchFamily="34" charset="0"/>
              <a:buAutoNum type="arabicPeriod"/>
            </a:pPr>
            <a:r>
              <a:rPr lang="el-GR" altLang="el-GR" sz="2400" dirty="0" smtClean="0"/>
              <a:t>Ωό,</a:t>
            </a:r>
          </a:p>
          <a:p>
            <a:pPr marL="0" indent="0" eaLnBrk="1" hangingPunct="1">
              <a:spcBef>
                <a:spcPts val="3000"/>
              </a:spcBef>
              <a:buFont typeface="Calibri" panose="020F0502020204030204" pitchFamily="34" charset="0"/>
              <a:buAutoNum type="arabicPeriod"/>
            </a:pPr>
            <a:r>
              <a:rPr lang="el-GR" altLang="el-GR" sz="2400" dirty="0" smtClean="0"/>
              <a:t>Κυστίκερκος,</a:t>
            </a:r>
          </a:p>
          <a:p>
            <a:pPr marL="0" indent="0" eaLnBrk="1" hangingPunct="1">
              <a:spcBef>
                <a:spcPts val="3000"/>
              </a:spcBef>
              <a:buFont typeface="Calibri" panose="020F0502020204030204" pitchFamily="34" charset="0"/>
              <a:buAutoNum type="arabicPeriod"/>
            </a:pPr>
            <a:r>
              <a:rPr lang="el-GR" altLang="el-GR" sz="2400" dirty="0" smtClean="0"/>
              <a:t>Ταινία,</a:t>
            </a:r>
          </a:p>
          <a:p>
            <a:pPr marL="0" indent="0" eaLnBrk="1" hangingPunct="1">
              <a:spcBef>
                <a:spcPts val="3000"/>
              </a:spcBef>
              <a:buFont typeface="Calibri" panose="020F0502020204030204" pitchFamily="34" charset="0"/>
              <a:buAutoNum type="arabicPeriod"/>
            </a:pPr>
            <a:r>
              <a:rPr lang="el-GR" altLang="el-GR" sz="2400" dirty="0" smtClean="0"/>
              <a:t>Ωό.</a:t>
            </a:r>
          </a:p>
          <a:p>
            <a:pPr marL="0" indent="0" eaLnBrk="1" hangingPunct="1"/>
            <a:endParaRPr lang="el-GR" altLang="el-GR" dirty="0" smtClean="0"/>
          </a:p>
        </p:txBody>
      </p:sp>
      <p:pic>
        <p:nvPicPr>
          <p:cNvPr id="24581" name="Θέση περιεχομένου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1484313"/>
            <a:ext cx="4138613"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p:nvSpPr>
        <p:spPr>
          <a:xfrm>
            <a:off x="5021263" y="5880100"/>
            <a:ext cx="2808287" cy="457200"/>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Taenia LifeCycle</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err="1">
                <a:solidFill>
                  <a:srgbClr val="F8F8A2"/>
                </a:solidFill>
                <a:latin typeface="+mn-lt"/>
                <a:cs typeface="+mn-cs"/>
                <a:hlinkClick r:id="rId4"/>
              </a:rPr>
              <a:t>Gombang</a:t>
            </a:r>
            <a:r>
              <a:rPr lang="el-GR" sz="1200" dirty="0">
                <a:solidFill>
                  <a:srgbClr val="F8F8A2"/>
                </a:solidFill>
                <a:latin typeface="+mn-lt"/>
                <a:cs typeface="+mn-cs"/>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2458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ACEDA1-CC66-478F-BF40-6BE4133C4133}" type="slidenum">
              <a:rPr lang="el-GR" altLang="el-GR" sz="1200">
                <a:solidFill>
                  <a:srgbClr val="F3EE1E"/>
                </a:solidFill>
                <a:latin typeface="Arial" panose="020B0604020202020204" pitchFamily="34" charset="0"/>
              </a:rPr>
              <a:pPr>
                <a:spcBef>
                  <a:spcPct val="0"/>
                </a:spcBef>
                <a:buFontTx/>
                <a:buNone/>
              </a:pPr>
              <a:t>14</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pPr eaLnBrk="1" hangingPunct="1"/>
            <a:r>
              <a:rPr lang="el-GR" altLang="el-GR" sz="3600" dirty="0" smtClean="0"/>
              <a:t>Στάδια βιολογικού κύκλου</a:t>
            </a:r>
            <a:r>
              <a:rPr lang="el-GR" altLang="el-GR" sz="3200" dirty="0" smtClean="0"/>
              <a:t/>
            </a:r>
            <a:br>
              <a:rPr lang="el-GR" altLang="el-GR" sz="3200" dirty="0" smtClean="0"/>
            </a:br>
            <a:r>
              <a:rPr lang="el-GR" altLang="el-GR" sz="3600" dirty="0" smtClean="0"/>
              <a:t> </a:t>
            </a:r>
            <a:r>
              <a:rPr lang="el-GR" altLang="el-GR" sz="3200" b="0" dirty="0" smtClean="0"/>
              <a:t>(5 από 5)</a:t>
            </a:r>
            <a:r>
              <a:rPr lang="el-GR" altLang="el-GR" sz="3600" dirty="0" smtClean="0"/>
              <a:t> </a:t>
            </a:r>
          </a:p>
        </p:txBody>
      </p:sp>
      <p:sp>
        <p:nvSpPr>
          <p:cNvPr id="25603" name="Θέση περιεχομένου 2"/>
          <p:cNvSpPr>
            <a:spLocks noGrp="1"/>
          </p:cNvSpPr>
          <p:nvPr>
            <p:ph idx="1"/>
          </p:nvPr>
        </p:nvSpPr>
        <p:spPr/>
        <p:txBody>
          <a:bodyPr/>
          <a:lstStyle/>
          <a:p>
            <a:pPr marL="609600" indent="-609600" eaLnBrk="1" hangingPunct="1">
              <a:lnSpc>
                <a:spcPct val="90000"/>
              </a:lnSpc>
              <a:buFont typeface="Arial" panose="020B0604020202020204" pitchFamily="34" charset="0"/>
              <a:buNone/>
            </a:pPr>
            <a:r>
              <a:rPr lang="el-GR" altLang="el-GR" sz="2400" dirty="0" smtClean="0"/>
              <a:t>Τρηματώδεις </a:t>
            </a:r>
          </a:p>
          <a:p>
            <a:pPr marL="609600" indent="-609600" eaLnBrk="1" hangingPunct="1">
              <a:lnSpc>
                <a:spcPct val="90000"/>
              </a:lnSpc>
              <a:spcBef>
                <a:spcPts val="1200"/>
              </a:spcBef>
              <a:buFont typeface="Arial" panose="020B0604020202020204" pitchFamily="34" charset="0"/>
              <a:buAutoNum type="arabicPeriod"/>
            </a:pPr>
            <a:r>
              <a:rPr lang="el-GR" altLang="el-GR" sz="2400" dirty="0" smtClean="0"/>
              <a:t>Ωό,</a:t>
            </a:r>
          </a:p>
          <a:p>
            <a:pPr marL="609600" indent="-609600" eaLnBrk="1" hangingPunct="1">
              <a:lnSpc>
                <a:spcPct val="90000"/>
              </a:lnSpc>
              <a:spcBef>
                <a:spcPts val="1200"/>
              </a:spcBef>
              <a:buFont typeface="Arial" panose="020B0604020202020204" pitchFamily="34" charset="0"/>
              <a:buAutoNum type="arabicPeriod"/>
            </a:pPr>
            <a:r>
              <a:rPr lang="el-GR" altLang="el-GR" sz="2400" dirty="0" smtClean="0"/>
              <a:t>Μειρακίδιο,</a:t>
            </a:r>
          </a:p>
          <a:p>
            <a:pPr marL="609600" indent="-609600" eaLnBrk="1" hangingPunct="1">
              <a:lnSpc>
                <a:spcPct val="90000"/>
              </a:lnSpc>
              <a:spcBef>
                <a:spcPts val="1200"/>
              </a:spcBef>
              <a:buFont typeface="Arial" panose="020B0604020202020204" pitchFamily="34" charset="0"/>
              <a:buAutoNum type="arabicPeriod"/>
            </a:pPr>
            <a:r>
              <a:rPr lang="el-GR" altLang="el-GR" sz="2400" dirty="0" smtClean="0"/>
              <a:t>Σποκύστεις ή ρέδιες,</a:t>
            </a:r>
          </a:p>
          <a:p>
            <a:pPr marL="609600" indent="-609600" eaLnBrk="1" hangingPunct="1">
              <a:lnSpc>
                <a:spcPct val="90000"/>
              </a:lnSpc>
              <a:spcBef>
                <a:spcPts val="1200"/>
              </a:spcBef>
              <a:buFont typeface="Arial" panose="020B0604020202020204" pitchFamily="34" charset="0"/>
              <a:buAutoNum type="arabicPeriod"/>
            </a:pPr>
            <a:r>
              <a:rPr lang="el-GR" altLang="el-GR" sz="2400" dirty="0" smtClean="0"/>
              <a:t> Κερκάριες,</a:t>
            </a:r>
          </a:p>
          <a:p>
            <a:pPr marL="609600" indent="-609600" eaLnBrk="1" hangingPunct="1">
              <a:lnSpc>
                <a:spcPct val="90000"/>
              </a:lnSpc>
              <a:spcBef>
                <a:spcPts val="1200"/>
              </a:spcBef>
              <a:buFont typeface="Arial" panose="020B0604020202020204" pitchFamily="34" charset="0"/>
              <a:buAutoNum type="arabicPeriod"/>
            </a:pPr>
            <a:r>
              <a:rPr lang="el-GR" altLang="el-GR" sz="2400" dirty="0" smtClean="0"/>
              <a:t>Μετακερκάριες,</a:t>
            </a:r>
          </a:p>
          <a:p>
            <a:pPr marL="609600" indent="-609600" eaLnBrk="1" hangingPunct="1">
              <a:lnSpc>
                <a:spcPct val="90000"/>
              </a:lnSpc>
              <a:spcBef>
                <a:spcPts val="1200"/>
              </a:spcBef>
              <a:buFont typeface="Arial" panose="020B0604020202020204" pitchFamily="34" charset="0"/>
              <a:buAutoNum type="arabicPeriod"/>
            </a:pPr>
            <a:r>
              <a:rPr lang="el-GR" altLang="el-GR" sz="2400" dirty="0" smtClean="0"/>
              <a:t>Ώριμος έλμινθας,</a:t>
            </a:r>
          </a:p>
          <a:p>
            <a:pPr marL="609600" indent="-609600" eaLnBrk="1" hangingPunct="1">
              <a:lnSpc>
                <a:spcPct val="90000"/>
              </a:lnSpc>
              <a:spcBef>
                <a:spcPts val="1200"/>
              </a:spcBef>
              <a:buFont typeface="Arial" panose="020B0604020202020204" pitchFamily="34" charset="0"/>
              <a:buAutoNum type="arabicPeriod"/>
            </a:pPr>
            <a:r>
              <a:rPr lang="el-GR" altLang="el-GR" sz="2400" dirty="0" smtClean="0"/>
              <a:t>Ωό. </a:t>
            </a:r>
          </a:p>
          <a:p>
            <a:pPr marL="609600" indent="-609600" eaLnBrk="1" hangingPunct="1">
              <a:lnSpc>
                <a:spcPct val="90000"/>
              </a:lnSpc>
              <a:buFont typeface="Arial" panose="020B0604020202020204" pitchFamily="34" charset="0"/>
              <a:buNone/>
            </a:pPr>
            <a:endParaRPr lang="el-GR" altLang="el-GR" sz="2400" dirty="0" smtClean="0"/>
          </a:p>
          <a:p>
            <a:pPr marL="609600" indent="-609600" eaLnBrk="1" hangingPunct="1">
              <a:lnSpc>
                <a:spcPct val="90000"/>
              </a:lnSpc>
              <a:buFont typeface="Arial" panose="020B0604020202020204" pitchFamily="34" charset="0"/>
              <a:buNone/>
            </a:pPr>
            <a:endParaRPr lang="el-GR" altLang="el-GR" dirty="0" smtClean="0">
              <a:solidFill>
                <a:srgbClr val="C00000"/>
              </a:solidFill>
            </a:endParaRPr>
          </a:p>
        </p:txBody>
      </p:sp>
      <p:pic>
        <p:nvPicPr>
          <p:cNvPr id="25605" name="Picture 7" descr="Life Cycle of Clonorch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3825" y="1587500"/>
            <a:ext cx="49307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5219700" y="5540375"/>
            <a:ext cx="2808288" cy="457200"/>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4"/>
              </a:rPr>
              <a:t>Clonorchis sinensis LifeCycle</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hlinkClick r:id="rId5"/>
              </a:rPr>
              <a:t>Patho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25604" name="Θέση αριθμού διαφάνειας 3"/>
          <p:cNvSpPr txBox="1">
            <a:spLocks noGrp="1"/>
          </p:cNvSpPr>
          <p:nvPr/>
        </p:nvSpPr>
        <p:spPr bwMode="auto">
          <a:xfrm>
            <a:off x="6754813" y="63738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A400FC2-8E19-426B-85E4-F14C43551BDF}" type="slidenum">
              <a:rPr lang="el-GR" altLang="el-GR" sz="1200">
                <a:solidFill>
                  <a:srgbClr val="F3EE1E"/>
                </a:solidFill>
                <a:latin typeface="Arial" panose="020B0604020202020204" pitchFamily="34" charset="0"/>
              </a:rPr>
              <a:pPr algn="r" eaLnBrk="1" hangingPunct="1">
                <a:spcBef>
                  <a:spcPct val="0"/>
                </a:spcBef>
                <a:buFontTx/>
                <a:buNone/>
              </a:pPr>
              <a:t>15</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a:xfrm>
            <a:off x="0" y="115888"/>
            <a:ext cx="9036050" cy="909637"/>
          </a:xfrm>
        </p:spPr>
        <p:txBody>
          <a:bodyPr/>
          <a:lstStyle/>
          <a:p>
            <a:pPr eaLnBrk="1" hangingPunct="1"/>
            <a:r>
              <a:rPr lang="el-GR" altLang="el-GR" dirty="0" smtClean="0"/>
              <a:t>Βιολογικός κύκλος-κύκλος εξέλιξης</a:t>
            </a:r>
            <a:br>
              <a:rPr lang="el-GR" altLang="el-GR" dirty="0" smtClean="0"/>
            </a:br>
            <a:r>
              <a:rPr lang="el-GR" altLang="el-GR" dirty="0" smtClean="0"/>
              <a:t>διαίρεση</a:t>
            </a:r>
            <a:endParaRPr lang="el-GR" altLang="el-GR" sz="3200" b="0" dirty="0" smtClean="0"/>
          </a:p>
        </p:txBody>
      </p:sp>
      <p:sp>
        <p:nvSpPr>
          <p:cNvPr id="27651" name="Θέση περιεχομένου 2"/>
          <p:cNvSpPr>
            <a:spLocks noGrp="1"/>
          </p:cNvSpPr>
          <p:nvPr>
            <p:ph idx="1"/>
          </p:nvPr>
        </p:nvSpPr>
        <p:spPr>
          <a:xfrm>
            <a:off x="457200" y="2349500"/>
            <a:ext cx="8229600" cy="2232025"/>
          </a:xfrm>
        </p:spPr>
        <p:txBody>
          <a:bodyPr/>
          <a:lstStyle/>
          <a:p>
            <a:pPr eaLnBrk="1" hangingPunct="1">
              <a:spcBef>
                <a:spcPts val="4200"/>
              </a:spcBef>
            </a:pPr>
            <a:r>
              <a:rPr lang="el-GR" altLang="el-GR" sz="2400" dirty="0" smtClean="0"/>
              <a:t>Άμεσος βιολογικός κύκλος (</a:t>
            </a:r>
            <a:r>
              <a:rPr lang="en-US" altLang="el-GR" sz="2400" dirty="0" smtClean="0"/>
              <a:t>direct life cycle- monoxenous)</a:t>
            </a:r>
            <a:r>
              <a:rPr lang="el-GR" altLang="el-GR" sz="2400" dirty="0" smtClean="0"/>
              <a:t>,</a:t>
            </a:r>
            <a:endParaRPr lang="en-US" altLang="el-GR" sz="2400" dirty="0" smtClean="0"/>
          </a:p>
          <a:p>
            <a:pPr eaLnBrk="1" hangingPunct="1">
              <a:spcBef>
                <a:spcPts val="4200"/>
              </a:spcBef>
            </a:pPr>
            <a:r>
              <a:rPr lang="el-GR" altLang="el-GR" sz="2400" dirty="0" smtClean="0"/>
              <a:t>Έμμεσος βιολογικός κύκλος (</a:t>
            </a:r>
            <a:r>
              <a:rPr lang="en-US" altLang="el-GR" sz="2400" dirty="0" smtClean="0"/>
              <a:t>indirect life cycle, heteroxenous).</a:t>
            </a:r>
          </a:p>
          <a:p>
            <a:pPr eaLnBrk="1" hangingPunct="1"/>
            <a:endParaRPr lang="el-GR" altLang="el-GR" sz="2400" dirty="0" smtClean="0"/>
          </a:p>
        </p:txBody>
      </p:sp>
      <p:sp>
        <p:nvSpPr>
          <p:cNvPr id="276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BA3A33-AA76-4C1D-9FD4-5CBE8441622C}" type="slidenum">
              <a:rPr lang="el-GR" altLang="el-GR" sz="1200">
                <a:solidFill>
                  <a:srgbClr val="F3EE1E"/>
                </a:solidFill>
                <a:latin typeface="Arial" panose="020B0604020202020204" pitchFamily="34" charset="0"/>
              </a:rPr>
              <a:pPr>
                <a:spcBef>
                  <a:spcPct val="0"/>
                </a:spcBef>
                <a:buFontTx/>
                <a:buNone/>
              </a:pPr>
              <a:t>16</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n-US" sz="4400" dirty="0" smtClean="0"/>
              <a:t>Μονοξενιστικό είδος </a:t>
            </a:r>
            <a:r>
              <a:rPr lang="el-GR" sz="4400" dirty="0" smtClean="0"/>
              <a:t/>
            </a:r>
            <a:br>
              <a:rPr lang="el-GR" sz="4400" dirty="0" smtClean="0"/>
            </a:br>
            <a:r>
              <a:rPr lang="en-US" b="0" dirty="0" smtClean="0"/>
              <a:t>(monoxenous species, one-host) </a:t>
            </a:r>
            <a:endParaRPr lang="el-GR" b="0" dirty="0" smtClean="0"/>
          </a:p>
        </p:txBody>
      </p:sp>
      <p:sp>
        <p:nvSpPr>
          <p:cNvPr id="28675" name="Θέση περιεχομένου 2"/>
          <p:cNvSpPr>
            <a:spLocks noGrp="1"/>
          </p:cNvSpPr>
          <p:nvPr>
            <p:ph idx="1"/>
          </p:nvPr>
        </p:nvSpPr>
        <p:spPr>
          <a:xfrm>
            <a:off x="539750" y="2349500"/>
            <a:ext cx="8229600" cy="1657350"/>
          </a:xfrm>
        </p:spPr>
        <p:txBody>
          <a:bodyPr/>
          <a:lstStyle/>
          <a:p>
            <a:pPr eaLnBrk="1" hangingPunct="1"/>
            <a:r>
              <a:rPr lang="el-GR" altLang="el-GR" sz="2800" dirty="0" smtClean="0"/>
              <a:t>Έχει άμεσο βιολογικό κύκλο και αναπτύσσεται σε έναν μόνο ξενιστή, π.χ. ιστολυτική αμοιβάδα.</a:t>
            </a:r>
          </a:p>
          <a:p>
            <a:pPr eaLnBrk="1" hangingPunct="1"/>
            <a:endParaRPr lang="el-GR" altLang="el-GR" dirty="0" smtClean="0"/>
          </a:p>
        </p:txBody>
      </p:sp>
      <p:sp>
        <p:nvSpPr>
          <p:cNvPr id="2867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D50CE8-6774-45B1-A34C-134F9249479C}" type="slidenum">
              <a:rPr lang="el-GR" altLang="el-GR" sz="1200">
                <a:solidFill>
                  <a:srgbClr val="F3EE1E"/>
                </a:solidFill>
                <a:latin typeface="Arial" panose="020B0604020202020204" pitchFamily="34" charset="0"/>
              </a:rPr>
              <a:pPr>
                <a:spcBef>
                  <a:spcPct val="0"/>
                </a:spcBef>
                <a:buFontTx/>
                <a:buNone/>
              </a:pPr>
              <a:t>17</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Ετεροξενιστικό ή πολυξενιστικό </a:t>
            </a:r>
            <a:r>
              <a:rPr lang="el-GR" b="0" dirty="0" smtClean="0"/>
              <a:t>(heteroxenous species) </a:t>
            </a:r>
            <a:endParaRPr lang="el-GR" dirty="0" smtClean="0"/>
          </a:p>
        </p:txBody>
      </p:sp>
      <p:sp>
        <p:nvSpPr>
          <p:cNvPr id="29699" name="Θέση περιεχομένου 2"/>
          <p:cNvSpPr>
            <a:spLocks noGrp="1"/>
          </p:cNvSpPr>
          <p:nvPr>
            <p:ph idx="1"/>
          </p:nvPr>
        </p:nvSpPr>
        <p:spPr>
          <a:xfrm>
            <a:off x="231775" y="2274888"/>
            <a:ext cx="4321175" cy="3022600"/>
          </a:xfrm>
        </p:spPr>
        <p:txBody>
          <a:bodyPr/>
          <a:lstStyle/>
          <a:p>
            <a:pPr eaLnBrk="1" hangingPunct="1">
              <a:spcBef>
                <a:spcPts val="2400"/>
              </a:spcBef>
            </a:pPr>
            <a:r>
              <a:rPr lang="el-GR" altLang="el-GR" sz="2400" dirty="0" smtClean="0"/>
              <a:t>Έμμεσο βιολογικό κύκλο.</a:t>
            </a:r>
          </a:p>
          <a:p>
            <a:pPr eaLnBrk="1" hangingPunct="1">
              <a:spcBef>
                <a:spcPts val="2400"/>
              </a:spcBef>
            </a:pPr>
            <a:r>
              <a:rPr lang="el-GR" altLang="el-GR" sz="2400" dirty="0" smtClean="0"/>
              <a:t>Απαραίτητα έναν ή περισσότερους ενδιάμεσους ξενιστές. Π.χ. παραγόνιμος ο βεστερμάνειος.</a:t>
            </a:r>
          </a:p>
          <a:p>
            <a:pPr eaLnBrk="1" hangingPunct="1"/>
            <a:endParaRPr lang="el-GR" altLang="el-GR" dirty="0" smtClean="0"/>
          </a:p>
        </p:txBody>
      </p:sp>
      <p:pic>
        <p:nvPicPr>
          <p:cNvPr id="29701"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0900" y="1590675"/>
            <a:ext cx="4037013"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5508625" y="5305425"/>
            <a:ext cx="2808288" cy="461963"/>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Paragonimus LifeCycle</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err="1">
                <a:solidFill>
                  <a:srgbClr val="F8F8A2"/>
                </a:solidFill>
                <a:latin typeface="+mn-lt"/>
                <a:cs typeface="+mn-cs"/>
                <a:hlinkClick r:id="rId4"/>
              </a:rPr>
              <a:t>Flukeman</a:t>
            </a:r>
            <a:r>
              <a:rPr lang="el-GR" sz="1200" dirty="0">
                <a:solidFill>
                  <a:srgbClr val="F8F8A2"/>
                </a:solidFill>
                <a:latin typeface="+mn-lt"/>
                <a:cs typeface="+mn-cs"/>
                <a:hlinkClick r:id="rId4"/>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2970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C48B9C-B7CB-4E8F-B6C3-312F74B0A176}" type="slidenum">
              <a:rPr lang="el-GR" altLang="el-GR" sz="1200">
                <a:solidFill>
                  <a:srgbClr val="F3EE1E"/>
                </a:solidFill>
                <a:latin typeface="Arial" panose="020B0604020202020204" pitchFamily="34" charset="0"/>
              </a:rPr>
              <a:pPr>
                <a:spcBef>
                  <a:spcPct val="0"/>
                </a:spcBef>
                <a:buFontTx/>
                <a:buNone/>
              </a:pPr>
              <a:t>18</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925" y="115888"/>
            <a:ext cx="9109075" cy="909637"/>
          </a:xfrm>
        </p:spPr>
        <p:txBody>
          <a:bodyPr>
            <a:normAutofit fontScale="90000"/>
          </a:bodyPr>
          <a:lstStyle/>
          <a:p>
            <a:pPr eaLnBrk="1" hangingPunct="1">
              <a:defRPr/>
            </a:pPr>
            <a:r>
              <a:rPr lang="el-GR" sz="4400" dirty="0" smtClean="0"/>
              <a:t>Τελικός ή οριστικός ή κύριος  ξενιστής </a:t>
            </a:r>
            <a:br>
              <a:rPr lang="el-GR" sz="4400" dirty="0" smtClean="0"/>
            </a:br>
            <a:r>
              <a:rPr lang="el-GR" b="0" dirty="0" smtClean="0"/>
              <a:t>(Definitive host - final host)</a:t>
            </a:r>
          </a:p>
        </p:txBody>
      </p:sp>
      <p:sp>
        <p:nvSpPr>
          <p:cNvPr id="7171" name="Θέση περιεχομένου 2"/>
          <p:cNvSpPr>
            <a:spLocks noGrp="1"/>
          </p:cNvSpPr>
          <p:nvPr>
            <p:ph idx="1"/>
          </p:nvPr>
        </p:nvSpPr>
        <p:spPr>
          <a:xfrm>
            <a:off x="450850" y="2060575"/>
            <a:ext cx="8229600" cy="2663825"/>
          </a:xfrm>
        </p:spPr>
        <p:txBody>
          <a:bodyPr/>
          <a:lstStyle/>
          <a:p>
            <a:pPr eaLnBrk="1" hangingPunct="1">
              <a:spcBef>
                <a:spcPts val="4200"/>
              </a:spcBef>
            </a:pPr>
            <a:r>
              <a:rPr lang="el-GR" altLang="el-GR" sz="2400" dirty="0" smtClean="0"/>
              <a:t>Παρασιτείται από   τα ώριμα γενετικά, ενήλικα  παράσιτα </a:t>
            </a:r>
          </a:p>
          <a:p>
            <a:pPr eaLnBrk="1" hangingPunct="1">
              <a:spcBef>
                <a:spcPts val="4200"/>
              </a:spcBef>
            </a:pPr>
            <a:r>
              <a:rPr lang="el-GR" altLang="el-GR" sz="2400" dirty="0" smtClean="0"/>
              <a:t> ή  αμφιγονική αναπαραγωγή  και ζυγωτό.</a:t>
            </a:r>
          </a:p>
          <a:p>
            <a:pPr algn="ctr" eaLnBrk="1" hangingPunct="1">
              <a:spcBef>
                <a:spcPts val="4200"/>
              </a:spcBef>
              <a:buFont typeface="Arial" panose="020B0604020202020204" pitchFamily="34" charset="0"/>
              <a:buNone/>
            </a:pPr>
            <a:r>
              <a:rPr lang="el-GR" altLang="el-GR" sz="2400" dirty="0" smtClean="0"/>
              <a:t>Συνήθως τελικός ξενιστής είναι ο άνθρωπος. </a:t>
            </a:r>
          </a:p>
        </p:txBody>
      </p:sp>
      <p:sp>
        <p:nvSpPr>
          <p:cNvPr id="71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7E042A-942A-478D-825A-A16285678F79}" type="slidenum">
              <a:rPr lang="el-GR" altLang="el-GR" sz="1200">
                <a:solidFill>
                  <a:srgbClr val="F3EE1E"/>
                </a:solidFill>
                <a:latin typeface="Arial" panose="020B0604020202020204" pitchFamily="34" charset="0"/>
              </a:rPr>
              <a:pPr>
                <a:spcBef>
                  <a:spcPct val="0"/>
                </a:spcBef>
                <a:buFontTx/>
                <a:buNone/>
              </a:pPr>
              <a:t>1</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Άμεσος βιολογικός κύκλος </a:t>
            </a:r>
            <a:br>
              <a:rPr lang="el-GR" sz="4400" dirty="0" smtClean="0"/>
            </a:br>
            <a:r>
              <a:rPr lang="el-GR" b="0" dirty="0" smtClean="0"/>
              <a:t>(direct life cycle- monoxenous) </a:t>
            </a:r>
            <a:r>
              <a:rPr lang="el-GR" sz="3600" b="0" dirty="0" smtClean="0"/>
              <a:t>(1 από 3)</a:t>
            </a:r>
          </a:p>
        </p:txBody>
      </p:sp>
      <p:sp>
        <p:nvSpPr>
          <p:cNvPr id="3" name="Θέση περιεχομένου 2"/>
          <p:cNvSpPr>
            <a:spLocks noGrp="1"/>
          </p:cNvSpPr>
          <p:nvPr>
            <p:ph idx="1"/>
          </p:nvPr>
        </p:nvSpPr>
        <p:spPr>
          <a:xfrm>
            <a:off x="611188" y="2420938"/>
            <a:ext cx="8229600" cy="1439862"/>
          </a:xfrm>
        </p:spPr>
        <p:txBody>
          <a:bodyPr rtlCol="0">
            <a:normAutofit/>
          </a:bodyPr>
          <a:lstStyle/>
          <a:p>
            <a:pPr marL="0" indent="0" algn="ctr" eaLnBrk="1" fontAlgn="auto" hangingPunct="1">
              <a:spcAft>
                <a:spcPts val="0"/>
              </a:spcAft>
              <a:buFont typeface="Arial" panose="020B0604020202020204" pitchFamily="34" charset="0"/>
              <a:buNone/>
              <a:defRPr/>
            </a:pPr>
            <a:r>
              <a:rPr lang="el-GR" sz="2800" dirty="0"/>
              <a:t>Για την ολοκλήρωση του κύκλου του παρασίτου απαιτείται ένας μόνο ξενιστής. </a:t>
            </a:r>
          </a:p>
          <a:p>
            <a:pPr eaLnBrk="1" fontAlgn="auto" hangingPunct="1">
              <a:spcAft>
                <a:spcPts val="0"/>
              </a:spcAft>
              <a:defRPr/>
            </a:pPr>
            <a:endParaRPr lang="el-GR" dirty="0"/>
          </a:p>
        </p:txBody>
      </p:sp>
      <p:sp>
        <p:nvSpPr>
          <p:cNvPr id="3072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B5AB70-AF7E-40C5-A46C-AB1992F55A7D}" type="slidenum">
              <a:rPr lang="el-GR" altLang="el-GR" sz="1200">
                <a:solidFill>
                  <a:srgbClr val="F3EE1E"/>
                </a:solidFill>
                <a:latin typeface="Arial" panose="020B0604020202020204" pitchFamily="34" charset="0"/>
              </a:rPr>
              <a:pPr>
                <a:spcBef>
                  <a:spcPct val="0"/>
                </a:spcBef>
                <a:buFontTx/>
                <a:buNone/>
              </a:pPr>
              <a:t>19</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Άμεσος βιολογικός κύκλος</a:t>
            </a:r>
            <a:br>
              <a:rPr lang="el-GR" sz="4400" dirty="0" smtClean="0"/>
            </a:br>
            <a:r>
              <a:rPr lang="el-GR" sz="3600" b="0" dirty="0" smtClean="0"/>
              <a:t>(2 από 3)</a:t>
            </a:r>
          </a:p>
        </p:txBody>
      </p:sp>
      <p:sp>
        <p:nvSpPr>
          <p:cNvPr id="31747" name="Θέση περιεχομένου 2"/>
          <p:cNvSpPr>
            <a:spLocks noGrp="1"/>
          </p:cNvSpPr>
          <p:nvPr>
            <p:ph idx="1"/>
          </p:nvPr>
        </p:nvSpPr>
        <p:spPr>
          <a:xfrm>
            <a:off x="457200" y="1557338"/>
            <a:ext cx="8229600" cy="4175125"/>
          </a:xfrm>
        </p:spPr>
        <p:txBody>
          <a:bodyPr/>
          <a:lstStyle/>
          <a:p>
            <a:pPr marL="609600" indent="-609600" eaLnBrk="1" hangingPunct="1">
              <a:buFont typeface="Arial" panose="020B0604020202020204" pitchFamily="34" charset="0"/>
              <a:buNone/>
            </a:pPr>
            <a:r>
              <a:rPr lang="el-GR" altLang="el-GR" sz="2400" dirty="0" smtClean="0"/>
              <a:t>Το παράσιτο αποβάλλεται από το μολυσμένο ξενιστή.</a:t>
            </a:r>
          </a:p>
          <a:p>
            <a:pPr marL="609600" indent="-609600" eaLnBrk="1" hangingPunct="1">
              <a:spcBef>
                <a:spcPts val="3000"/>
              </a:spcBef>
              <a:buFont typeface="Arial" panose="020B0604020202020204" pitchFamily="34" charset="0"/>
              <a:buAutoNum type="arabicPeriod"/>
            </a:pPr>
            <a:r>
              <a:rPr lang="el-GR" altLang="el-GR" sz="2400" dirty="0" smtClean="0"/>
              <a:t>Μολύνει άλλον ξενιστή, </a:t>
            </a:r>
          </a:p>
          <a:p>
            <a:pPr marL="609600" indent="-609600" eaLnBrk="1" hangingPunct="1">
              <a:spcBef>
                <a:spcPts val="3000"/>
              </a:spcBef>
              <a:buFont typeface="Arial" panose="020B0604020202020204" pitchFamily="34" charset="0"/>
              <a:buAutoNum type="arabicPeriod"/>
            </a:pPr>
            <a:r>
              <a:rPr lang="el-GR" altLang="el-GR" sz="2400" dirty="0" smtClean="0"/>
              <a:t>Χρειάζεται παρασιτικό στάδιο ανάπτυξης στο εξωτερικό περιβάλλον για να μετατραπεί σε μολύνουσα μορφή,</a:t>
            </a:r>
          </a:p>
          <a:p>
            <a:pPr marL="609600" indent="-609600" eaLnBrk="1" hangingPunct="1">
              <a:spcBef>
                <a:spcPts val="3000"/>
              </a:spcBef>
              <a:buFont typeface="Arial" panose="020B0604020202020204" pitchFamily="34" charset="0"/>
              <a:buAutoNum type="arabicPeriod"/>
            </a:pPr>
            <a:r>
              <a:rPr lang="el-GR" altLang="el-GR" sz="2400" dirty="0" smtClean="0"/>
              <a:t>Επιβιώνει στο περιβάλλον αλλά  μπορεί να μολύνει.</a:t>
            </a:r>
          </a:p>
          <a:p>
            <a:pPr marL="609600" indent="-609600" eaLnBrk="1" hangingPunct="1">
              <a:spcBef>
                <a:spcPts val="3000"/>
              </a:spcBef>
            </a:pPr>
            <a:endParaRPr lang="el-GR" altLang="el-GR" dirty="0" smtClean="0"/>
          </a:p>
        </p:txBody>
      </p:sp>
      <p:sp>
        <p:nvSpPr>
          <p:cNvPr id="3174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1411F1-2CF1-4DCF-8DB7-BA8C0F190F39}" type="slidenum">
              <a:rPr lang="el-GR" altLang="el-GR" sz="1200">
                <a:solidFill>
                  <a:srgbClr val="F3EE1E"/>
                </a:solidFill>
                <a:latin typeface="Arial" panose="020B0604020202020204" pitchFamily="34" charset="0"/>
              </a:rPr>
              <a:pPr>
                <a:spcBef>
                  <a:spcPct val="0"/>
                </a:spcBef>
                <a:buFontTx/>
                <a:buNone/>
              </a:pPr>
              <a:t>20</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Άμεσος βιολογικός κύκλος</a:t>
            </a:r>
            <a:br>
              <a:rPr lang="el-GR" sz="4400" dirty="0" smtClean="0"/>
            </a:br>
            <a:r>
              <a:rPr lang="el-GR" sz="3600" b="0" dirty="0" smtClean="0"/>
              <a:t>(3 από 3)</a:t>
            </a:r>
            <a:endParaRPr lang="el-GR" sz="3600" dirty="0" smtClean="0"/>
          </a:p>
        </p:txBody>
      </p:sp>
      <p:sp>
        <p:nvSpPr>
          <p:cNvPr id="32771" name="Θέση περιεχομένου 2"/>
          <p:cNvSpPr>
            <a:spLocks noGrp="1"/>
          </p:cNvSpPr>
          <p:nvPr>
            <p:ph idx="1"/>
          </p:nvPr>
        </p:nvSpPr>
        <p:spPr>
          <a:xfrm>
            <a:off x="442913" y="2420938"/>
            <a:ext cx="8229600" cy="1584325"/>
          </a:xfrm>
        </p:spPr>
        <p:txBody>
          <a:bodyPr/>
          <a:lstStyle/>
          <a:p>
            <a:pPr eaLnBrk="1" hangingPunct="1"/>
            <a:r>
              <a:rPr lang="el-GR" altLang="el-GR" sz="2400" dirty="0" smtClean="0"/>
              <a:t>Τα χρονικά διαστήματα που επιβιώνουν τα παράσιτα στο εξωτερικό περιβάλλον εξαρτώνται από το είδος του παρασίτου και τις συνθήκες. </a:t>
            </a:r>
          </a:p>
          <a:p>
            <a:pPr eaLnBrk="1" hangingPunct="1"/>
            <a:endParaRPr lang="el-GR" altLang="el-GR" dirty="0" smtClean="0"/>
          </a:p>
        </p:txBody>
      </p:sp>
      <p:sp>
        <p:nvSpPr>
          <p:cNvPr id="327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B790C4-B029-4AF7-87D4-8B2BD5E07988}" type="slidenum">
              <a:rPr lang="el-GR" altLang="el-GR" sz="1200">
                <a:solidFill>
                  <a:srgbClr val="F3EE1E"/>
                </a:solidFill>
                <a:latin typeface="Arial" panose="020B0604020202020204" pitchFamily="34" charset="0"/>
              </a:rPr>
              <a:pPr>
                <a:spcBef>
                  <a:spcPct val="0"/>
                </a:spcBef>
                <a:buFontTx/>
                <a:buNone/>
              </a:pPr>
              <a:t>21</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pPr eaLnBrk="1" hangingPunct="1"/>
            <a:r>
              <a:rPr lang="el-GR" altLang="el-GR" dirty="0" smtClean="0"/>
              <a:t>Άμεσος βιολογικός κύκλος </a:t>
            </a:r>
            <a:r>
              <a:rPr lang="el-GR" altLang="el-GR" sz="3600" b="0" dirty="0" smtClean="0"/>
              <a:t>Παραδείγματα</a:t>
            </a:r>
            <a:endParaRPr lang="el-GR" altLang="el-GR" sz="3200" b="0" dirty="0" smtClean="0"/>
          </a:p>
        </p:txBody>
      </p:sp>
      <p:sp>
        <p:nvSpPr>
          <p:cNvPr id="33795" name="Θέση περιεχομένου 2"/>
          <p:cNvSpPr>
            <a:spLocks noGrp="1"/>
          </p:cNvSpPr>
          <p:nvPr>
            <p:ph idx="1"/>
          </p:nvPr>
        </p:nvSpPr>
        <p:spPr/>
        <p:txBody>
          <a:bodyPr/>
          <a:lstStyle/>
          <a:p>
            <a:pPr eaLnBrk="1" hangingPunct="1"/>
            <a:r>
              <a:rPr lang="el-GR" altLang="el-GR" sz="2400" dirty="0" smtClean="0"/>
              <a:t>Η τριχομονάδα του κόλπου έχει μόνον έναν ξενιστή και μεταδίδεται κατευθείαν από τον έναν ξενιστή στον άλλον.</a:t>
            </a:r>
          </a:p>
          <a:p>
            <a:pPr eaLnBrk="1" hangingPunct="1"/>
            <a:endParaRPr lang="el-GR" altLang="el-GR" dirty="0" smtClean="0"/>
          </a:p>
        </p:txBody>
      </p:sp>
      <p:pic>
        <p:nvPicPr>
          <p:cNvPr id="33797"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2205038"/>
            <a:ext cx="3529013"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2808288" y="6213475"/>
            <a:ext cx="3168650" cy="461963"/>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Trichomonas LifeCycle</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cs typeface="+mn-cs"/>
                <a:hlinkClick r:id="rId4"/>
              </a:rPr>
              <a:t>Patho</a:t>
            </a:r>
            <a:r>
              <a:rPr lang="el-GR" sz="1200" dirty="0">
                <a:solidFill>
                  <a:srgbClr val="F8F8A2"/>
                </a:solidFill>
                <a:latin typeface="+mn-lt"/>
                <a:cs typeface="+mn-cs"/>
                <a:hlinkClick r:id="rId5"/>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337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C62B24-D784-4867-BF79-BC8896E9E7B9}" type="slidenum">
              <a:rPr lang="el-GR" altLang="el-GR" sz="1200">
                <a:solidFill>
                  <a:srgbClr val="F3EE1E"/>
                </a:solidFill>
                <a:latin typeface="Arial" panose="020B0604020202020204" pitchFamily="34" charset="0"/>
              </a:rPr>
              <a:pPr>
                <a:spcBef>
                  <a:spcPct val="0"/>
                </a:spcBef>
                <a:buFontTx/>
                <a:buNone/>
              </a:pPr>
              <a:t>22</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pPr eaLnBrk="1" hangingPunct="1"/>
            <a:r>
              <a:rPr lang="el-GR" altLang="el-GR" dirty="0" smtClean="0"/>
              <a:t>Ιστολυτική αμοιβάδα</a:t>
            </a:r>
            <a:endParaRPr lang="el-GR" altLang="el-GR" sz="3200" b="0" dirty="0" smtClean="0"/>
          </a:p>
        </p:txBody>
      </p:sp>
      <p:sp>
        <p:nvSpPr>
          <p:cNvPr id="34819" name="Θέση περιεχομένου 2"/>
          <p:cNvSpPr>
            <a:spLocks noGrp="1"/>
          </p:cNvSpPr>
          <p:nvPr>
            <p:ph idx="1"/>
          </p:nvPr>
        </p:nvSpPr>
        <p:spPr>
          <a:xfrm>
            <a:off x="468313" y="1325563"/>
            <a:ext cx="4402137" cy="4365625"/>
          </a:xfrm>
        </p:spPr>
        <p:txBody>
          <a:bodyPr/>
          <a:lstStyle/>
          <a:p>
            <a:pPr eaLnBrk="1" hangingPunct="1">
              <a:spcBef>
                <a:spcPts val="2400"/>
              </a:spcBef>
              <a:buFont typeface="Arial" panose="020B0604020202020204" pitchFamily="34" charset="0"/>
              <a:buNone/>
            </a:pPr>
            <a:r>
              <a:rPr lang="el-GR" altLang="el-GR" sz="2400" dirty="0" smtClean="0"/>
              <a:t>Έχει μόνον έναν ξενιστή, μπορεί να μεταδοθεί με  κύστεις </a:t>
            </a:r>
          </a:p>
          <a:p>
            <a:pPr eaLnBrk="1" hangingPunct="1">
              <a:spcBef>
                <a:spcPts val="2400"/>
              </a:spcBef>
            </a:pPr>
            <a:r>
              <a:rPr lang="el-GR" altLang="el-GR" sz="2400" dirty="0" smtClean="0"/>
              <a:t>Από ξενιστή σε ξενιστή.</a:t>
            </a:r>
          </a:p>
          <a:p>
            <a:pPr eaLnBrk="1" hangingPunct="1">
              <a:spcBef>
                <a:spcPts val="2400"/>
              </a:spcBef>
            </a:pPr>
            <a:r>
              <a:rPr lang="el-GR" altLang="el-GR" sz="2400" dirty="0" smtClean="0"/>
              <a:t>Οι κύστεις  διατηρούνται στο περιβάλλον, μπορεί να  μολύνουν  χέρια, τροφές, νερό κ.λπ. στην συνέχεια να καταποθούν και να μολύνουν άλλον  άνθρωπο. </a:t>
            </a:r>
          </a:p>
          <a:p>
            <a:pPr eaLnBrk="1" hangingPunct="1"/>
            <a:endParaRPr lang="el-GR" altLang="el-GR" dirty="0" smtClean="0"/>
          </a:p>
        </p:txBody>
      </p:sp>
      <p:pic>
        <p:nvPicPr>
          <p:cNvPr id="34820" name="Εικόνα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4763" y="1127125"/>
            <a:ext cx="36020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a:off x="5435600" y="5735638"/>
            <a:ext cx="3384550" cy="461962"/>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Entamoeba histolytica Amebiasis LifeCycle</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cs typeface="+mn-cs"/>
                <a:hlinkClick r:id="rId4"/>
              </a:rPr>
              <a:t>Patho</a:t>
            </a:r>
            <a:r>
              <a:rPr lang="el-GR" sz="1200" dirty="0">
                <a:solidFill>
                  <a:srgbClr val="F8F8A2"/>
                </a:solidFill>
                <a:latin typeface="+mn-lt"/>
                <a:cs typeface="+mn-cs"/>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3482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4578A2-0117-40DB-991C-87E95E968B77}" type="slidenum">
              <a:rPr lang="el-GR" altLang="el-GR" sz="1200">
                <a:solidFill>
                  <a:srgbClr val="F3EE1E"/>
                </a:solidFill>
                <a:latin typeface="Arial" panose="020B0604020202020204" pitchFamily="34" charset="0"/>
              </a:rPr>
              <a:pPr>
                <a:spcBef>
                  <a:spcPct val="0"/>
                </a:spcBef>
                <a:buFontTx/>
                <a:buNone/>
              </a:pPr>
              <a:t>23</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altLang="el-GR" sz="4400" dirty="0" smtClean="0">
                <a:solidFill>
                  <a:srgbClr val="FFFF00"/>
                </a:solidFill>
              </a:rPr>
              <a:t>Ασκαρίδα </a:t>
            </a:r>
            <a:br>
              <a:rPr lang="el-GR" altLang="el-GR" sz="4400" dirty="0" smtClean="0">
                <a:solidFill>
                  <a:srgbClr val="FFFF00"/>
                </a:solidFill>
              </a:rPr>
            </a:br>
            <a:r>
              <a:rPr lang="el-GR" altLang="el-GR" b="0" dirty="0" smtClean="0">
                <a:solidFill>
                  <a:srgbClr val="FFFF00"/>
                </a:solidFill>
              </a:rPr>
              <a:t>(νηματώδης  έλμινθας)</a:t>
            </a:r>
            <a:endParaRPr lang="el-GR" b="0" dirty="0" smtClean="0"/>
          </a:p>
        </p:txBody>
      </p:sp>
      <p:sp>
        <p:nvSpPr>
          <p:cNvPr id="3" name="Θέση περιεχομένου 2"/>
          <p:cNvSpPr>
            <a:spLocks noGrp="1"/>
          </p:cNvSpPr>
          <p:nvPr>
            <p:ph idx="1"/>
          </p:nvPr>
        </p:nvSpPr>
        <p:spPr>
          <a:xfrm>
            <a:off x="468313" y="2322513"/>
            <a:ext cx="3813175" cy="2736850"/>
          </a:xfrm>
        </p:spPr>
        <p:txBody>
          <a:bodyPr rtlCol="0">
            <a:normAutofit lnSpcReduction="10000"/>
          </a:bodyPr>
          <a:lstStyle/>
          <a:p>
            <a:pPr eaLnBrk="1" fontAlgn="auto" hangingPunct="1">
              <a:spcAft>
                <a:spcPts val="0"/>
              </a:spcAft>
              <a:defRPr/>
            </a:pPr>
            <a:r>
              <a:rPr lang="el-GR" sz="2400" dirty="0"/>
              <a:t>Τα γονιμοποιημένα αυγά της χρειάζονται να παραμείνουν σε υγρό έδαφος δύο εβδομάδες για να γίνουν εμβρυοφόρα που είναι η μολυσματική μορφή του παρασίτου.</a:t>
            </a:r>
          </a:p>
          <a:p>
            <a:pPr eaLnBrk="1" fontAlgn="auto" hangingPunct="1">
              <a:spcAft>
                <a:spcPts val="0"/>
              </a:spcAft>
              <a:defRPr/>
            </a:pPr>
            <a:endParaRPr lang="el-GR" dirty="0"/>
          </a:p>
          <a:p>
            <a:pPr eaLnBrk="1" fontAlgn="auto" hangingPunct="1">
              <a:spcAft>
                <a:spcPts val="0"/>
              </a:spcAft>
              <a:defRPr/>
            </a:pPr>
            <a:endParaRPr lang="el-GR" dirty="0"/>
          </a:p>
          <a:p>
            <a:pPr eaLnBrk="1" fontAlgn="auto" hangingPunct="1">
              <a:spcAft>
                <a:spcPts val="0"/>
              </a:spcAft>
              <a:defRPr/>
            </a:pPr>
            <a:endParaRPr lang="el-GR" dirty="0"/>
          </a:p>
        </p:txBody>
      </p:sp>
      <p:pic>
        <p:nvPicPr>
          <p:cNvPr id="35844"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1557338"/>
            <a:ext cx="38560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5148263" y="5511800"/>
            <a:ext cx="3228975" cy="646113"/>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Ascariasis LifeCycle - CDC Division of Parasitic Diseases</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cs typeface="+mn-cs"/>
                <a:hlinkClick r:id="rId4"/>
              </a:rPr>
              <a:t>The cat</a:t>
            </a:r>
            <a:r>
              <a:rPr lang="el-GR" sz="1200" dirty="0">
                <a:solidFill>
                  <a:srgbClr val="F8F8A2"/>
                </a:solidFill>
                <a:latin typeface="+mn-lt"/>
                <a:cs typeface="+mn-cs"/>
                <a:hlinkClick r:id="rId4"/>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3584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65C110-21BF-42DE-BA06-1051F99EC3B8}" type="slidenum">
              <a:rPr lang="el-GR" altLang="el-GR" sz="1200">
                <a:solidFill>
                  <a:srgbClr val="F3EE1E"/>
                </a:solidFill>
                <a:latin typeface="Arial" panose="020B0604020202020204" pitchFamily="34" charset="0"/>
              </a:rPr>
              <a:pPr>
                <a:spcBef>
                  <a:spcPct val="0"/>
                </a:spcBef>
                <a:buFontTx/>
                <a:buNone/>
              </a:pPr>
              <a:t>24</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pPr eaLnBrk="1" hangingPunct="1"/>
            <a:r>
              <a:rPr lang="el-GR" altLang="el-GR" dirty="0" smtClean="0"/>
              <a:t>Έμμεσος βιολογικός κύκλος </a:t>
            </a:r>
            <a:br>
              <a:rPr lang="el-GR" altLang="el-GR" dirty="0" smtClean="0"/>
            </a:br>
            <a:r>
              <a:rPr lang="el-GR" altLang="el-GR" sz="3600" b="0" dirty="0" smtClean="0"/>
              <a:t>(</a:t>
            </a:r>
            <a:r>
              <a:rPr lang="en-US" altLang="el-GR" sz="3600" b="0" dirty="0" smtClean="0"/>
              <a:t>indirect life cycle, heteroxenous)</a:t>
            </a:r>
            <a:endParaRPr lang="el-GR" altLang="el-GR" sz="3600" b="0" dirty="0" smtClean="0"/>
          </a:p>
        </p:txBody>
      </p:sp>
      <p:sp>
        <p:nvSpPr>
          <p:cNvPr id="36867" name="Θέση περιεχομένου 2"/>
          <p:cNvSpPr>
            <a:spLocks noGrp="1"/>
          </p:cNvSpPr>
          <p:nvPr>
            <p:ph idx="1"/>
          </p:nvPr>
        </p:nvSpPr>
        <p:spPr>
          <a:xfrm>
            <a:off x="474663" y="2781300"/>
            <a:ext cx="8229600" cy="1152525"/>
          </a:xfrm>
        </p:spPr>
        <p:txBody>
          <a:bodyPr/>
          <a:lstStyle/>
          <a:p>
            <a:pPr eaLnBrk="1" hangingPunct="1"/>
            <a:r>
              <a:rPr lang="el-GR" altLang="el-GR" sz="2800" dirty="0" smtClean="0"/>
              <a:t>Για την ανάπτυξη του παρασίτου απαιτούνται  δύο ή περισσότεροι ενδιάμεσοι ξενιστές.</a:t>
            </a:r>
          </a:p>
          <a:p>
            <a:pPr eaLnBrk="1" hangingPunct="1"/>
            <a:endParaRPr lang="el-GR" altLang="el-GR" dirty="0" smtClean="0"/>
          </a:p>
          <a:p>
            <a:pPr eaLnBrk="1" hangingPunct="1"/>
            <a:endParaRPr lang="el-GR" altLang="el-GR" dirty="0" smtClean="0"/>
          </a:p>
        </p:txBody>
      </p:sp>
      <p:sp>
        <p:nvSpPr>
          <p:cNvPr id="368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79A6B0-64B4-4CC7-B858-025E4C2A206D}" type="slidenum">
              <a:rPr lang="el-GR" altLang="el-GR" sz="1200">
                <a:solidFill>
                  <a:srgbClr val="F3EE1E"/>
                </a:solidFill>
                <a:latin typeface="Arial" panose="020B0604020202020204" pitchFamily="34" charset="0"/>
              </a:rPr>
              <a:pPr>
                <a:spcBef>
                  <a:spcPct val="0"/>
                </a:spcBef>
                <a:buFontTx/>
                <a:buNone/>
              </a:pPr>
              <a:t>25</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925" y="115888"/>
            <a:ext cx="9074150" cy="909637"/>
          </a:xfrm>
        </p:spPr>
        <p:txBody>
          <a:bodyPr>
            <a:normAutofit fontScale="90000"/>
          </a:bodyPr>
          <a:lstStyle/>
          <a:p>
            <a:pPr eaLnBrk="1" hangingPunct="1">
              <a:defRPr/>
            </a:pPr>
            <a:r>
              <a:rPr lang="el-GR" sz="3600" dirty="0" smtClean="0"/>
              <a:t>Μολύνον στάδιο (ή μολύνουσα μορφή) παρασίτου </a:t>
            </a:r>
            <a:br>
              <a:rPr lang="el-GR" sz="3600" dirty="0" smtClean="0"/>
            </a:br>
            <a:r>
              <a:rPr lang="el-GR" sz="3600" b="0" dirty="0" smtClean="0"/>
              <a:t>(infective stage of parasite) (1 από 2)</a:t>
            </a:r>
          </a:p>
        </p:txBody>
      </p:sp>
      <p:sp>
        <p:nvSpPr>
          <p:cNvPr id="37891" name="Θέση περιεχομένου 2"/>
          <p:cNvSpPr>
            <a:spLocks noGrp="1"/>
          </p:cNvSpPr>
          <p:nvPr>
            <p:ph idx="1"/>
          </p:nvPr>
        </p:nvSpPr>
        <p:spPr>
          <a:xfrm>
            <a:off x="468313" y="1628775"/>
            <a:ext cx="8229600" cy="4176713"/>
          </a:xfrm>
        </p:spPr>
        <p:txBody>
          <a:bodyPr/>
          <a:lstStyle/>
          <a:p>
            <a:pPr eaLnBrk="1" hangingPunct="1"/>
            <a:r>
              <a:rPr lang="el-GR" altLang="el-GR" sz="2400" dirty="0" smtClean="0"/>
              <a:t>Το στάδιο ή η μορφή του παρασίτου, που μπορεί να εγκατασταθεί και να αναπτυχθεί στον ξενιστή. </a:t>
            </a:r>
          </a:p>
          <a:p>
            <a:pPr eaLnBrk="1" hangingPunct="1">
              <a:spcBef>
                <a:spcPts val="3000"/>
              </a:spcBef>
            </a:pPr>
            <a:r>
              <a:rPr lang="el-GR" altLang="el-GR" sz="2400" dirty="0" smtClean="0"/>
              <a:t>Ιστολυτικής αμοιβάδας είναι η κύστης, αν ο ξενιστής καταπιεί τροφοζωίτες θα καταστραφούν στο στομάχι. </a:t>
            </a:r>
          </a:p>
          <a:p>
            <a:pPr eaLnBrk="1" hangingPunct="1">
              <a:spcBef>
                <a:spcPts val="3000"/>
              </a:spcBef>
            </a:pPr>
            <a:r>
              <a:rPr lang="el-GR" altLang="el-GR" sz="2400" dirty="0" smtClean="0"/>
              <a:t>Στην ένοπλο ταινία για τον άνθρωπο  είναι τα αυγά της ταινίας αλλά μπορεί να μολυνθεί από ωμό ή κακοψημένο κρέας που περιέχει κυστίκερκους.</a:t>
            </a:r>
          </a:p>
          <a:p>
            <a:pPr eaLnBrk="1" hangingPunct="1"/>
            <a:endParaRPr lang="el-GR" altLang="el-GR" dirty="0" smtClean="0"/>
          </a:p>
        </p:txBody>
      </p:sp>
      <p:sp>
        <p:nvSpPr>
          <p:cNvPr id="3789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9A7446-331B-4D88-841A-6769CD62E91D}" type="slidenum">
              <a:rPr lang="el-GR" altLang="el-GR" sz="1200">
                <a:solidFill>
                  <a:srgbClr val="F3EE1E"/>
                </a:solidFill>
                <a:latin typeface="Arial" panose="020B0604020202020204" pitchFamily="34" charset="0"/>
              </a:rPr>
              <a:pPr>
                <a:spcBef>
                  <a:spcPct val="0"/>
                </a:spcBef>
                <a:buFontTx/>
                <a:buNone/>
              </a:pPr>
              <a:t>26</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dirty="0" smtClean="0"/>
              <a:t>Μολύνον στάδιο ένοπλης ταινίας </a:t>
            </a:r>
            <a:r>
              <a:rPr lang="el-GR" sz="3200" b="0" dirty="0" smtClean="0"/>
              <a:t>(2 από 2)</a:t>
            </a:r>
          </a:p>
        </p:txBody>
      </p:sp>
      <p:pic>
        <p:nvPicPr>
          <p:cNvPr id="38915" name="Θέση περιεχομένου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27313" y="1158875"/>
            <a:ext cx="3767137" cy="4921250"/>
          </a:xfrm>
        </p:spPr>
      </p:pic>
      <p:sp>
        <p:nvSpPr>
          <p:cNvPr id="8" name="Rectangle 8"/>
          <p:cNvSpPr/>
          <p:nvPr/>
        </p:nvSpPr>
        <p:spPr>
          <a:xfrm>
            <a:off x="3354388" y="6126163"/>
            <a:ext cx="2457450" cy="460375"/>
          </a:xfrm>
          <a:prstGeom prst="rect">
            <a:avLst/>
          </a:prstGeom>
        </p:spPr>
        <p:txBody>
          <a:bodyPr>
            <a:spAutoFit/>
          </a:bodyPr>
          <a:lstStyle/>
          <a:p>
            <a:pPr algn="ctr" eaLnBrk="1" hangingPunct="1">
              <a:defRPr/>
            </a:pPr>
            <a:r>
              <a:rPr lang="en-US" sz="1200" dirty="0">
                <a:solidFill>
                  <a:srgbClr val="F8F8A2"/>
                </a:solidFill>
                <a:latin typeface="+mn-lt"/>
                <a:cs typeface="+mn-cs"/>
              </a:rPr>
              <a:t>“</a:t>
            </a:r>
            <a:r>
              <a:rPr lang="en-US" sz="1200" dirty="0">
                <a:solidFill>
                  <a:srgbClr val="F3EE1E"/>
                </a:solidFill>
                <a:latin typeface="+mn-lt"/>
                <a:cs typeface="+mn-cs"/>
                <a:hlinkClick r:id="rId3"/>
              </a:rPr>
              <a:t>Life cycle</a:t>
            </a:r>
            <a:r>
              <a:rPr lang="en-US" sz="1200" dirty="0">
                <a:solidFill>
                  <a:srgbClr val="F8F8A2"/>
                </a:solidFill>
                <a:latin typeface="+mn-lt"/>
                <a:cs typeface="+mn-cs"/>
              </a:rPr>
              <a:t>”,</a:t>
            </a:r>
            <a:r>
              <a:rPr lang="el-GR" sz="1200" dirty="0">
                <a:solidFill>
                  <a:srgbClr val="F3EE1E"/>
                </a:solidFill>
                <a:latin typeface="+mn-lt"/>
                <a:cs typeface="+mn-cs"/>
              </a:rPr>
              <a:t> </a:t>
            </a:r>
            <a:r>
              <a:rPr lang="el-GR" sz="1200" dirty="0" smtClean="0">
                <a:solidFill>
                  <a:srgbClr val="F8F8A2"/>
                </a:solidFill>
                <a:latin typeface="+mn-lt"/>
                <a:cs typeface="+mn-cs"/>
              </a:rPr>
              <a:t>από</a:t>
            </a:r>
            <a:r>
              <a:rPr lang="en-US" sz="1200" dirty="0" smtClean="0">
                <a:solidFill>
                  <a:srgbClr val="F8F8A2"/>
                </a:solidFill>
                <a:latin typeface="+mn-lt"/>
                <a:cs typeface="+mn-cs"/>
              </a:rPr>
              <a:t>  </a:t>
            </a:r>
            <a:r>
              <a:rPr lang="en-US" sz="1200" dirty="0">
                <a:solidFill>
                  <a:srgbClr val="F8F8A2"/>
                </a:solidFill>
                <a:latin typeface="+mn-lt"/>
                <a:cs typeface="+mn-cs"/>
                <a:hlinkClick r:id="rId4"/>
              </a:rPr>
              <a:t>Mayttun</a:t>
            </a:r>
            <a:r>
              <a:rPr lang="el-GR" sz="1200" dirty="0">
                <a:solidFill>
                  <a:srgbClr val="F8F8A2"/>
                </a:solidFill>
                <a:latin typeface="+mn-lt"/>
                <a:cs typeface="+mn-cs"/>
              </a:rPr>
              <a:t> </a:t>
            </a:r>
            <a:r>
              <a:rPr lang="el-GR" sz="1200" dirty="0" smtClean="0">
                <a:solidFill>
                  <a:srgbClr val="F8F8A2"/>
                </a:solidFill>
                <a:latin typeface="+mn-lt"/>
                <a:cs typeface="+mn-cs"/>
              </a:rPr>
              <a:t>διαθέσιμο ως κοινό κτήμα</a:t>
            </a:r>
            <a:endParaRPr lang="en-US" sz="1200" dirty="0">
              <a:solidFill>
                <a:srgbClr val="F8F8A2"/>
              </a:solidFill>
              <a:latin typeface="+mn-lt"/>
              <a:cs typeface="+mn-cs"/>
            </a:endParaRPr>
          </a:p>
        </p:txBody>
      </p:sp>
      <p:sp>
        <p:nvSpPr>
          <p:cNvPr id="3891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9015F6-D021-4C7C-AF28-3E9D904B2502}" type="slidenum">
              <a:rPr lang="el-GR" altLang="el-GR" sz="1200">
                <a:solidFill>
                  <a:srgbClr val="F3EE1E"/>
                </a:solidFill>
                <a:latin typeface="Arial" panose="020B0604020202020204" pitchFamily="34" charset="0"/>
              </a:rPr>
              <a:pPr>
                <a:spcBef>
                  <a:spcPct val="0"/>
                </a:spcBef>
                <a:buFontTx/>
                <a:buNone/>
              </a:pPr>
              <a:t>27</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sz="4400" dirty="0"/>
              <a:t>Αναπαραγωγή των </a:t>
            </a:r>
            <a:r>
              <a:rPr lang="el-GR" sz="4400" dirty="0" smtClean="0"/>
              <a:t>παρασίτων</a:t>
            </a:r>
            <a:br>
              <a:rPr lang="el-GR" sz="4400" dirty="0" smtClean="0"/>
            </a:br>
            <a:r>
              <a:rPr lang="el-GR" sz="3600" b="0" dirty="0" smtClean="0"/>
              <a:t>(1 από 2)</a:t>
            </a:r>
            <a:endParaRPr lang="el-GR" sz="3600" b="0" dirty="0"/>
          </a:p>
        </p:txBody>
      </p:sp>
      <p:sp>
        <p:nvSpPr>
          <p:cNvPr id="39939" name="Θέση περιεχομένου 2"/>
          <p:cNvSpPr>
            <a:spLocks noGrp="1"/>
          </p:cNvSpPr>
          <p:nvPr>
            <p:ph idx="1"/>
          </p:nvPr>
        </p:nvSpPr>
        <p:spPr>
          <a:xfrm>
            <a:off x="457200" y="1628775"/>
            <a:ext cx="8229600" cy="4176713"/>
          </a:xfrm>
        </p:spPr>
        <p:txBody>
          <a:bodyPr/>
          <a:lstStyle/>
          <a:p>
            <a:pPr eaLnBrk="1" hangingPunct="1">
              <a:spcBef>
                <a:spcPts val="3000"/>
              </a:spcBef>
            </a:pPr>
            <a:r>
              <a:rPr lang="el-GR" altLang="el-GR" sz="2400" dirty="0" smtClean="0"/>
              <a:t>Κατά την εξέλιξη του βιολογικού του κύκλου μπορεί να αναπαράγεται μία ή περισσότερες φορές.  </a:t>
            </a:r>
          </a:p>
          <a:p>
            <a:pPr eaLnBrk="1" hangingPunct="1">
              <a:spcBef>
                <a:spcPts val="3000"/>
              </a:spcBef>
            </a:pPr>
            <a:r>
              <a:rPr lang="el-GR" altLang="el-GR" sz="2400" dirty="0" smtClean="0"/>
              <a:t>Ανάλογα με το είδος και το στάδιο του κύκλου η αναπαραγωγή γίνεται με μονογονικό τρόπο (αγενής, άφυλη, ασεξουαλική, άζυγος )  ή αμφιγονικά (σεξουαλική, έμφυλη, με δύο γένη, συζυγικός). </a:t>
            </a:r>
          </a:p>
          <a:p>
            <a:pPr eaLnBrk="1" hangingPunct="1">
              <a:spcBef>
                <a:spcPts val="3000"/>
              </a:spcBef>
            </a:pPr>
            <a:r>
              <a:rPr lang="el-GR" altLang="el-GR" sz="2400" dirty="0" smtClean="0"/>
              <a:t>Σε ορισμένα είδη η αμφιγονική αναπαραγωγή ακολουθείται από τη μονογονική. </a:t>
            </a:r>
          </a:p>
          <a:p>
            <a:pPr eaLnBrk="1" hangingPunct="1"/>
            <a:endParaRPr lang="el-GR" altLang="el-GR" dirty="0" smtClean="0"/>
          </a:p>
        </p:txBody>
      </p:sp>
      <p:sp>
        <p:nvSpPr>
          <p:cNvPr id="3994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D35879-92BA-4A09-877B-C1C47FC97D93}" type="slidenum">
              <a:rPr lang="el-GR" altLang="el-GR" sz="1200">
                <a:solidFill>
                  <a:srgbClr val="F3EE1E"/>
                </a:solidFill>
                <a:latin typeface="Arial" panose="020B0604020202020204" pitchFamily="34" charset="0"/>
              </a:rPr>
              <a:pPr>
                <a:spcBef>
                  <a:spcPct val="0"/>
                </a:spcBef>
                <a:buFontTx/>
                <a:buNone/>
              </a:pPr>
              <a:t>28</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a:t>Τελικός ή οριστικός ή κύριος  ξενιστής </a:t>
            </a:r>
            <a:br>
              <a:rPr lang="el-GR" sz="4400" dirty="0"/>
            </a:br>
            <a:r>
              <a:rPr lang="el-GR" b="0" dirty="0" smtClean="0"/>
              <a:t>Παραδείγματα</a:t>
            </a:r>
          </a:p>
        </p:txBody>
      </p:sp>
      <p:sp>
        <p:nvSpPr>
          <p:cNvPr id="8195" name="Θέση περιεχομένου 2"/>
          <p:cNvSpPr>
            <a:spLocks noGrp="1"/>
          </p:cNvSpPr>
          <p:nvPr>
            <p:ph idx="1"/>
          </p:nvPr>
        </p:nvSpPr>
        <p:spPr>
          <a:xfrm>
            <a:off x="1476375" y="1700213"/>
            <a:ext cx="6696075" cy="3384550"/>
          </a:xfrm>
        </p:spPr>
        <p:txBody>
          <a:bodyPr/>
          <a:lstStyle/>
          <a:p>
            <a:pPr eaLnBrk="1" hangingPunct="1">
              <a:spcBef>
                <a:spcPts val="4800"/>
              </a:spcBef>
            </a:pPr>
            <a:r>
              <a:rPr lang="el-GR" altLang="el-GR" sz="2400" dirty="0" smtClean="0"/>
              <a:t>Ο άνθρωπος είναι ο </a:t>
            </a:r>
            <a:r>
              <a:rPr lang="el-GR" altLang="el-GR" sz="2400" b="1" dirty="0" smtClean="0"/>
              <a:t>τελικός ξενιστής</a:t>
            </a:r>
            <a:r>
              <a:rPr lang="el-GR" altLang="el-GR" sz="2400" dirty="0" smtClean="0"/>
              <a:t> για τον τρηματώδη έλμινθα σχιστόσωμα </a:t>
            </a:r>
          </a:p>
          <a:p>
            <a:pPr eaLnBrk="1" hangingPunct="1">
              <a:spcBef>
                <a:spcPts val="4800"/>
              </a:spcBef>
            </a:pPr>
            <a:r>
              <a:rPr lang="el-GR" altLang="el-GR" sz="2400" dirty="0" smtClean="0"/>
              <a:t>Εξαίρεση: </a:t>
            </a:r>
            <a:r>
              <a:rPr lang="el-GR" altLang="el-GR" sz="2400" b="1" dirty="0" smtClean="0"/>
              <a:t>το ανωφελές θηλυκό κουνούπι, τελικός ξενιστής για το πλασμώδιο της ελονοσίας. </a:t>
            </a:r>
          </a:p>
          <a:p>
            <a:pPr eaLnBrk="1" hangingPunct="1">
              <a:spcBef>
                <a:spcPts val="4800"/>
              </a:spcBef>
            </a:pPr>
            <a:endParaRPr lang="el-GR" altLang="el-GR" sz="2400" dirty="0" smtClean="0">
              <a:solidFill>
                <a:srgbClr val="C00000"/>
              </a:solidFill>
            </a:endParaRPr>
          </a:p>
          <a:p>
            <a:pPr eaLnBrk="1" hangingPunct="1">
              <a:spcBef>
                <a:spcPts val="4800"/>
              </a:spcBef>
            </a:pPr>
            <a:endParaRPr lang="el-GR" altLang="el-GR" sz="2400" dirty="0" smtClean="0"/>
          </a:p>
        </p:txBody>
      </p:sp>
      <p:sp>
        <p:nvSpPr>
          <p:cNvPr id="81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82C6D5-1A6D-4E10-9149-18C612FD7F91}" type="slidenum">
              <a:rPr lang="el-GR" altLang="el-GR" sz="1200">
                <a:solidFill>
                  <a:srgbClr val="F3EE1E"/>
                </a:solidFill>
                <a:latin typeface="Arial" panose="020B0604020202020204" pitchFamily="34" charset="0"/>
              </a:rPr>
              <a:pPr>
                <a:spcBef>
                  <a:spcPct val="0"/>
                </a:spcBef>
                <a:buFontTx/>
                <a:buNone/>
              </a:pPr>
              <a:t>2</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sz="4400" dirty="0"/>
              <a:t>Αναπαραγωγή των παρασίτων</a:t>
            </a:r>
            <a:br>
              <a:rPr lang="el-GR" sz="4400" dirty="0"/>
            </a:br>
            <a:r>
              <a:rPr lang="el-GR" sz="3600" b="0" dirty="0" smtClean="0"/>
              <a:t>(2 </a:t>
            </a:r>
            <a:r>
              <a:rPr lang="el-GR" sz="3600" b="0" dirty="0"/>
              <a:t>από </a:t>
            </a:r>
            <a:r>
              <a:rPr lang="el-GR" sz="3600" b="0" dirty="0" smtClean="0"/>
              <a:t>2)</a:t>
            </a:r>
            <a:endParaRPr lang="el-GR" sz="3600" dirty="0"/>
          </a:p>
        </p:txBody>
      </p:sp>
      <p:sp>
        <p:nvSpPr>
          <p:cNvPr id="40963" name="Θέση περιεχομένου 2"/>
          <p:cNvSpPr>
            <a:spLocks noGrp="1"/>
          </p:cNvSpPr>
          <p:nvPr>
            <p:ph idx="1"/>
          </p:nvPr>
        </p:nvSpPr>
        <p:spPr>
          <a:xfrm>
            <a:off x="468313" y="2133600"/>
            <a:ext cx="8229600" cy="1871663"/>
          </a:xfrm>
        </p:spPr>
        <p:txBody>
          <a:bodyPr/>
          <a:lstStyle/>
          <a:p>
            <a:pPr eaLnBrk="1" hangingPunct="1">
              <a:spcBef>
                <a:spcPts val="3000"/>
              </a:spcBef>
            </a:pPr>
            <a:r>
              <a:rPr lang="el-GR" altLang="el-GR" sz="2400" dirty="0" smtClean="0"/>
              <a:t>Δύο γένη, αμφιγονικά.</a:t>
            </a:r>
          </a:p>
          <a:p>
            <a:pPr eaLnBrk="1" hangingPunct="1">
              <a:spcBef>
                <a:spcPts val="3000"/>
              </a:spcBef>
            </a:pPr>
            <a:r>
              <a:rPr lang="el-GR" altLang="el-GR" sz="2400" dirty="0" smtClean="0"/>
              <a:t>Ερμαφρόδιτα, στο ίδιο παράσιτο υπάρχουν αρσενικά και θηλυκά γεννητικά όργανα με διχοτόμηση. </a:t>
            </a:r>
          </a:p>
          <a:p>
            <a:pPr eaLnBrk="1" hangingPunct="1"/>
            <a:endParaRPr lang="el-GR" altLang="el-GR" dirty="0" smtClean="0"/>
          </a:p>
        </p:txBody>
      </p:sp>
      <p:sp>
        <p:nvSpPr>
          <p:cNvPr id="4096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026D52-8A6B-4E2D-A89C-2B5F677CA6FA}" type="slidenum">
              <a:rPr lang="el-GR" altLang="el-GR" sz="1200">
                <a:solidFill>
                  <a:srgbClr val="F3EE1E"/>
                </a:solidFill>
                <a:latin typeface="Arial" panose="020B0604020202020204" pitchFamily="34" charset="0"/>
              </a:rPr>
              <a:pPr>
                <a:spcBef>
                  <a:spcPct val="0"/>
                </a:spcBef>
                <a:buFontTx/>
                <a:buNone/>
              </a:pPr>
              <a:t>29</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Αναπαραγωγή των πρωτόζωων</a:t>
            </a:r>
            <a:br>
              <a:rPr lang="el-GR" sz="4400" dirty="0" smtClean="0"/>
            </a:br>
            <a:r>
              <a:rPr lang="el-GR" sz="3600" b="0" dirty="0" smtClean="0"/>
              <a:t>(1 από 2)</a:t>
            </a:r>
          </a:p>
        </p:txBody>
      </p:sp>
      <p:sp>
        <p:nvSpPr>
          <p:cNvPr id="41987" name="Θέση περιεχομένου 2"/>
          <p:cNvSpPr>
            <a:spLocks noGrp="1"/>
          </p:cNvSpPr>
          <p:nvPr>
            <p:ph idx="1"/>
          </p:nvPr>
        </p:nvSpPr>
        <p:spPr>
          <a:xfrm>
            <a:off x="457200" y="1989138"/>
            <a:ext cx="8229600" cy="2592387"/>
          </a:xfrm>
        </p:spPr>
        <p:txBody>
          <a:bodyPr/>
          <a:lstStyle/>
          <a:p>
            <a:pPr eaLnBrk="1" hangingPunct="1">
              <a:spcBef>
                <a:spcPts val="3600"/>
              </a:spcBef>
            </a:pPr>
            <a:r>
              <a:rPr lang="el-GR" altLang="el-GR" sz="2400" dirty="0" smtClean="0"/>
              <a:t>Διχοτόμηση,</a:t>
            </a:r>
          </a:p>
          <a:p>
            <a:pPr eaLnBrk="1" hangingPunct="1">
              <a:spcBef>
                <a:spcPts val="3600"/>
              </a:spcBef>
            </a:pPr>
            <a:r>
              <a:rPr lang="el-GR" altLang="el-GR" sz="2400" dirty="0" smtClean="0"/>
              <a:t>Σχιζογονία,</a:t>
            </a:r>
          </a:p>
          <a:p>
            <a:pPr eaLnBrk="1" hangingPunct="1">
              <a:spcBef>
                <a:spcPts val="3600"/>
              </a:spcBef>
            </a:pPr>
            <a:r>
              <a:rPr lang="el-GR" altLang="el-GR" sz="2400" dirty="0"/>
              <a:t>Έ</a:t>
            </a:r>
            <a:r>
              <a:rPr lang="el-GR" altLang="el-GR" sz="2400" dirty="0" smtClean="0"/>
              <a:t>μφυλη αναπαραγωγή.</a:t>
            </a:r>
          </a:p>
          <a:p>
            <a:pPr eaLnBrk="1" hangingPunct="1"/>
            <a:endParaRPr lang="el-GR" altLang="el-GR" dirty="0" smtClean="0"/>
          </a:p>
        </p:txBody>
      </p:sp>
      <p:sp>
        <p:nvSpPr>
          <p:cNvPr id="4198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AB943C-103E-44C8-B5E1-7FB444466D56}" type="slidenum">
              <a:rPr lang="el-GR" altLang="el-GR" sz="1200">
                <a:solidFill>
                  <a:srgbClr val="F3EE1E"/>
                </a:solidFill>
                <a:latin typeface="Arial" panose="020B0604020202020204" pitchFamily="34" charset="0"/>
              </a:rPr>
              <a:pPr>
                <a:spcBef>
                  <a:spcPct val="0"/>
                </a:spcBef>
                <a:buFontTx/>
                <a:buNone/>
              </a:pPr>
              <a:t>30</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Αναπαραγωγή των πρωτόζωων</a:t>
            </a:r>
            <a:br>
              <a:rPr lang="el-GR" sz="4400" dirty="0" smtClean="0"/>
            </a:br>
            <a:r>
              <a:rPr lang="el-GR" sz="3600" b="0" dirty="0" smtClean="0"/>
              <a:t>(2 από 2)</a:t>
            </a:r>
            <a:endParaRPr lang="el-GR" sz="3600" dirty="0" smtClean="0"/>
          </a:p>
        </p:txBody>
      </p:sp>
      <p:sp>
        <p:nvSpPr>
          <p:cNvPr id="43011" name="Θέση περιεχομένου 2"/>
          <p:cNvSpPr>
            <a:spLocks noGrp="1"/>
          </p:cNvSpPr>
          <p:nvPr>
            <p:ph idx="1"/>
          </p:nvPr>
        </p:nvSpPr>
        <p:spPr>
          <a:xfrm>
            <a:off x="452438" y="1844675"/>
            <a:ext cx="8229600" cy="2663825"/>
          </a:xfrm>
        </p:spPr>
        <p:txBody>
          <a:bodyPr/>
          <a:lstStyle/>
          <a:p>
            <a:pPr eaLnBrk="1" hangingPunct="1">
              <a:spcBef>
                <a:spcPts val="3000"/>
              </a:spcBef>
            </a:pPr>
            <a:r>
              <a:rPr lang="el-GR" altLang="el-GR" sz="2400" b="1" dirty="0" smtClean="0"/>
              <a:t>Διχοτόμηση: </a:t>
            </a:r>
            <a:r>
              <a:rPr lang="el-GR" altLang="el-GR" sz="2400" dirty="0" smtClean="0"/>
              <a:t>το παράσιτο διαιρείται σε δύο ίσα ή άνισα παράσιτα. Διχοτομείται ο πυρήνας και ακολουθεί το κυτταρόπλασμα. (π.χ. Αμοιβάδες, Λάμβλιες, Λεϊσμάνιες κ.α.)</a:t>
            </a:r>
          </a:p>
          <a:p>
            <a:pPr eaLnBrk="1" hangingPunct="1">
              <a:spcBef>
                <a:spcPts val="3000"/>
              </a:spcBef>
            </a:pPr>
            <a:r>
              <a:rPr lang="el-GR" altLang="el-GR" sz="2400" b="1" dirty="0" smtClean="0"/>
              <a:t>Σχιζογονία :</a:t>
            </a:r>
            <a:r>
              <a:rPr lang="el-GR" altLang="el-GR" sz="2400" dirty="0" smtClean="0"/>
              <a:t> το παράσιτο διαιρείται και παράγονται πολλά παράσιτα. (Κοκκίδια, Πλασμώδια).</a:t>
            </a:r>
          </a:p>
          <a:p>
            <a:pPr eaLnBrk="1" hangingPunct="1">
              <a:spcBef>
                <a:spcPts val="3000"/>
              </a:spcBef>
            </a:pPr>
            <a:endParaRPr lang="el-GR" altLang="el-GR" sz="2400" dirty="0" smtClean="0"/>
          </a:p>
        </p:txBody>
      </p:sp>
      <p:sp>
        <p:nvSpPr>
          <p:cNvPr id="4301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35AF9C-291E-4DAC-A1C7-9D9507299B17}" type="slidenum">
              <a:rPr lang="el-GR" altLang="el-GR" sz="1200">
                <a:solidFill>
                  <a:srgbClr val="F3EE1E"/>
                </a:solidFill>
                <a:latin typeface="Arial" panose="020B0604020202020204" pitchFamily="34" charset="0"/>
              </a:rPr>
              <a:pPr>
                <a:spcBef>
                  <a:spcPct val="0"/>
                </a:spcBef>
                <a:buFontTx/>
                <a:buNone/>
              </a:pPr>
              <a:t>31</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Έμφυλη αναπαραγωγή</a:t>
            </a:r>
            <a:br>
              <a:rPr lang="el-GR" sz="4400" dirty="0" smtClean="0"/>
            </a:br>
            <a:r>
              <a:rPr lang="el-GR" sz="3600" b="0" dirty="0" smtClean="0"/>
              <a:t>(1 από 3)</a:t>
            </a:r>
          </a:p>
        </p:txBody>
      </p:sp>
      <p:sp>
        <p:nvSpPr>
          <p:cNvPr id="3" name="Θέση περιεχομένου 2"/>
          <p:cNvSpPr>
            <a:spLocks noGrp="1"/>
          </p:cNvSpPr>
          <p:nvPr>
            <p:ph idx="1"/>
          </p:nvPr>
        </p:nvSpPr>
        <p:spPr>
          <a:xfrm>
            <a:off x="457200" y="1844675"/>
            <a:ext cx="8229600" cy="3313113"/>
          </a:xfrm>
        </p:spPr>
        <p:txBody>
          <a:bodyPr rtlCol="0">
            <a:normAutofit/>
          </a:bodyPr>
          <a:lstStyle/>
          <a:p>
            <a:pPr marL="0" indent="0" eaLnBrk="1" fontAlgn="auto" hangingPunct="1">
              <a:spcBef>
                <a:spcPts val="3000"/>
              </a:spcBef>
              <a:spcAft>
                <a:spcPts val="0"/>
              </a:spcAft>
              <a:buFont typeface="Arial" panose="020B0604020202020204" pitchFamily="34" charset="0"/>
              <a:buNone/>
              <a:defRPr/>
            </a:pPr>
            <a:r>
              <a:rPr lang="el-GR" sz="2400" dirty="0"/>
              <a:t>Συνένωση δύο κυττάρων (γαμέτες-γαμετοκύτταρα)= το ζυγωτό. </a:t>
            </a:r>
          </a:p>
          <a:p>
            <a:pPr marL="0" indent="0" eaLnBrk="1" fontAlgn="auto" hangingPunct="1">
              <a:spcBef>
                <a:spcPts val="3000"/>
              </a:spcBef>
              <a:spcAft>
                <a:spcPts val="0"/>
              </a:spcAft>
              <a:buFont typeface="Arial" panose="020B0604020202020204" pitchFamily="34" charset="0"/>
              <a:buNone/>
              <a:defRPr/>
            </a:pPr>
            <a:r>
              <a:rPr lang="el-GR" sz="2400" dirty="0"/>
              <a:t>♂ γαμετοκύτταρα= μικρογαμέτες, είναι κινητοί,  μικρότεροι σε μέγεθος από τους θηλυκούς και πολλοί σε αριθμό. </a:t>
            </a:r>
          </a:p>
          <a:p>
            <a:pPr marL="0" indent="0" eaLnBrk="1" fontAlgn="auto" hangingPunct="1">
              <a:spcBef>
                <a:spcPts val="3000"/>
              </a:spcBef>
              <a:spcAft>
                <a:spcPts val="0"/>
              </a:spcAft>
              <a:buFont typeface="Arial" panose="020B0604020202020204" pitchFamily="34" charset="0"/>
              <a:buNone/>
              <a:defRPr/>
            </a:pPr>
            <a:r>
              <a:rPr lang="el-GR" sz="2400" dirty="0"/>
              <a:t>♀ γαμετοκύτταρα= μακρογαμέτες,  δεν είναι συνήθως  κινητοί,  μεγαλύτεροι  σε μέγεθος από τους αρσενικούς και λιγότεροι  σε αριθμό.</a:t>
            </a:r>
          </a:p>
          <a:p>
            <a:pPr eaLnBrk="1" fontAlgn="auto" hangingPunct="1">
              <a:spcAft>
                <a:spcPts val="0"/>
              </a:spcAft>
              <a:defRPr/>
            </a:pPr>
            <a:endParaRPr lang="el-GR" dirty="0"/>
          </a:p>
          <a:p>
            <a:pPr eaLnBrk="1" fontAlgn="auto" hangingPunct="1">
              <a:spcAft>
                <a:spcPts val="0"/>
              </a:spcAft>
              <a:defRPr/>
            </a:pPr>
            <a:endParaRPr lang="el-GR" dirty="0"/>
          </a:p>
        </p:txBody>
      </p:sp>
      <p:sp>
        <p:nvSpPr>
          <p:cNvPr id="4403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336B25-7E47-40F5-9927-E79DB1BFC23B}" type="slidenum">
              <a:rPr lang="el-GR" altLang="el-GR" sz="1200">
                <a:solidFill>
                  <a:srgbClr val="F3EE1E"/>
                </a:solidFill>
                <a:latin typeface="Arial" panose="020B0604020202020204" pitchFamily="34" charset="0"/>
              </a:rPr>
              <a:pPr>
                <a:spcBef>
                  <a:spcPct val="0"/>
                </a:spcBef>
                <a:buFontTx/>
                <a:buNone/>
              </a:pPr>
              <a:t>32</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Έμφυλη αναπαραγωγή</a:t>
            </a:r>
            <a:br>
              <a:rPr lang="el-GR" sz="4400" dirty="0" smtClean="0"/>
            </a:br>
            <a:r>
              <a:rPr lang="el-GR" sz="3600" b="0" dirty="0" smtClean="0"/>
              <a:t>(2 από 3)</a:t>
            </a:r>
            <a:endParaRPr lang="el-GR" sz="3600" dirty="0" smtClean="0"/>
          </a:p>
        </p:txBody>
      </p:sp>
      <p:sp>
        <p:nvSpPr>
          <p:cNvPr id="3" name="Θέση περιεχομένου 2"/>
          <p:cNvSpPr>
            <a:spLocks noGrp="1"/>
          </p:cNvSpPr>
          <p:nvPr>
            <p:ph idx="1"/>
          </p:nvPr>
        </p:nvSpPr>
        <p:spPr>
          <a:xfrm>
            <a:off x="457200" y="2276475"/>
            <a:ext cx="8229600" cy="1728788"/>
          </a:xfrm>
        </p:spPr>
        <p:txBody>
          <a:bodyPr rtlCol="0">
            <a:normAutofit/>
          </a:bodyPr>
          <a:lstStyle/>
          <a:p>
            <a:pPr eaLnBrk="1" fontAlgn="auto" hangingPunct="1">
              <a:spcBef>
                <a:spcPts val="5400"/>
              </a:spcBef>
              <a:spcAft>
                <a:spcPts val="0"/>
              </a:spcAft>
              <a:defRPr/>
            </a:pPr>
            <a:r>
              <a:rPr lang="el-GR" sz="2400" dirty="0"/>
              <a:t>Ο βιολογικός κύκλος εξελίσσεται σε δύο ξενιστές. </a:t>
            </a:r>
          </a:p>
          <a:p>
            <a:pPr eaLnBrk="1" fontAlgn="auto" hangingPunct="1">
              <a:spcBef>
                <a:spcPts val="5400"/>
              </a:spcBef>
              <a:spcAft>
                <a:spcPts val="0"/>
              </a:spcAft>
              <a:defRPr/>
            </a:pPr>
            <a:r>
              <a:rPr lang="el-GR" sz="2400" dirty="0"/>
              <a:t>Στον έναν γίνεται ο μονογονικός και στον άλλο ο </a:t>
            </a:r>
            <a:r>
              <a:rPr lang="el-GR" sz="2400" dirty="0" smtClean="0"/>
              <a:t>αμφιγονικός.</a:t>
            </a:r>
            <a:endParaRPr lang="el-GR" sz="2400" dirty="0"/>
          </a:p>
          <a:p>
            <a:pPr marL="0" indent="0" eaLnBrk="1" fontAlgn="auto" hangingPunct="1">
              <a:spcAft>
                <a:spcPts val="0"/>
              </a:spcAft>
              <a:buFont typeface="Arial" panose="020B0604020202020204" pitchFamily="34" charset="0"/>
              <a:buNone/>
              <a:defRPr/>
            </a:pPr>
            <a:endParaRPr lang="el-GR" dirty="0"/>
          </a:p>
        </p:txBody>
      </p:sp>
      <p:sp>
        <p:nvSpPr>
          <p:cNvPr id="4506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8C31F1-C0FC-4D4C-AA45-52310A53103C}" type="slidenum">
              <a:rPr lang="el-GR" altLang="el-GR" sz="1200">
                <a:solidFill>
                  <a:srgbClr val="F3EE1E"/>
                </a:solidFill>
                <a:latin typeface="Arial" panose="020B0604020202020204" pitchFamily="34" charset="0"/>
              </a:rPr>
              <a:pPr>
                <a:spcBef>
                  <a:spcPct val="0"/>
                </a:spcBef>
                <a:buFontTx/>
                <a:buNone/>
              </a:pPr>
              <a:t>33</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Έμφυλη αναπαραγωγή</a:t>
            </a:r>
            <a:br>
              <a:rPr lang="el-GR" sz="4400" dirty="0" smtClean="0"/>
            </a:br>
            <a:r>
              <a:rPr lang="el-GR" sz="3600" b="0" dirty="0" smtClean="0"/>
              <a:t>(3 από 3)</a:t>
            </a:r>
            <a:endParaRPr lang="el-GR" sz="3600" dirty="0" smtClean="0"/>
          </a:p>
        </p:txBody>
      </p:sp>
      <p:sp>
        <p:nvSpPr>
          <p:cNvPr id="3" name="Θέση περιεχομένου 2"/>
          <p:cNvSpPr>
            <a:spLocks noGrp="1"/>
          </p:cNvSpPr>
          <p:nvPr>
            <p:ph idx="1"/>
          </p:nvPr>
        </p:nvSpPr>
        <p:spPr>
          <a:xfrm>
            <a:off x="476250" y="1989138"/>
            <a:ext cx="8229600" cy="3311525"/>
          </a:xfrm>
        </p:spPr>
        <p:txBody>
          <a:bodyPr rtlCol="0">
            <a:normAutofit/>
          </a:bodyPr>
          <a:lstStyle/>
          <a:p>
            <a:pPr marL="457200" indent="-457200" eaLnBrk="1" fontAlgn="auto" hangingPunct="1">
              <a:spcBef>
                <a:spcPts val="2400"/>
              </a:spcBef>
              <a:spcAft>
                <a:spcPts val="0"/>
              </a:spcAft>
              <a:buFont typeface="+mj-lt"/>
              <a:buAutoNum type="arabicPeriod"/>
              <a:defRPr/>
            </a:pPr>
            <a:r>
              <a:rPr lang="el-GR" sz="2400" dirty="0"/>
              <a:t>Πλασμώδιο της ελονοσίας:</a:t>
            </a:r>
          </a:p>
          <a:p>
            <a:pPr lvl="1" eaLnBrk="1" fontAlgn="auto" hangingPunct="1">
              <a:spcBef>
                <a:spcPts val="1800"/>
              </a:spcBef>
              <a:spcAft>
                <a:spcPts val="0"/>
              </a:spcAft>
              <a:buFont typeface="Arial" panose="020B0604020202020204" pitchFamily="34" charset="0"/>
              <a:buChar char="•"/>
              <a:defRPr/>
            </a:pPr>
            <a:r>
              <a:rPr lang="el-GR" sz="2200" dirty="0"/>
              <a:t>στο θηλυκό ανωφελές κουνούπι λαμβάνει χώρα ο αμφιγονικός ή σπορογονία, </a:t>
            </a:r>
          </a:p>
          <a:p>
            <a:pPr lvl="1" eaLnBrk="1" fontAlgn="auto" hangingPunct="1">
              <a:spcBef>
                <a:spcPts val="1800"/>
              </a:spcBef>
              <a:spcAft>
                <a:spcPts val="0"/>
              </a:spcAft>
              <a:buFont typeface="Arial" panose="020B0604020202020204" pitchFamily="34" charset="0"/>
              <a:buChar char="•"/>
              <a:defRPr/>
            </a:pPr>
            <a:r>
              <a:rPr lang="el-GR" sz="2200" dirty="0"/>
              <a:t>ενώ στον άνθρωπο ο μονογονικός ή σχιζογονικός. </a:t>
            </a:r>
          </a:p>
          <a:p>
            <a:pPr marL="457200" indent="-457200" eaLnBrk="1" fontAlgn="auto" hangingPunct="1">
              <a:spcBef>
                <a:spcPts val="2400"/>
              </a:spcBef>
              <a:spcAft>
                <a:spcPts val="0"/>
              </a:spcAft>
              <a:buFont typeface="+mj-lt"/>
              <a:buAutoNum type="arabicPeriod" startAt="2"/>
              <a:defRPr/>
            </a:pPr>
            <a:r>
              <a:rPr lang="el-GR" sz="2400" dirty="0" smtClean="0"/>
              <a:t>Κοκκκίδια </a:t>
            </a:r>
            <a:r>
              <a:rPr lang="el-GR" sz="2400" dirty="0"/>
              <a:t>υπάρχει εξαίρεση και μονογονική και αμφιγονική αναπαραγωγή γίνονται στον ίδιο ξενιστή. </a:t>
            </a:r>
          </a:p>
          <a:p>
            <a:pPr eaLnBrk="1" fontAlgn="auto" hangingPunct="1">
              <a:spcAft>
                <a:spcPts val="0"/>
              </a:spcAft>
              <a:defRPr/>
            </a:pPr>
            <a:endParaRPr lang="el-GR" dirty="0"/>
          </a:p>
        </p:txBody>
      </p:sp>
      <p:sp>
        <p:nvSpPr>
          <p:cNvPr id="4608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6E2B65-9409-4E37-BFF3-2148DA7DD2B1}" type="slidenum">
              <a:rPr lang="el-GR" altLang="el-GR" sz="1200">
                <a:solidFill>
                  <a:srgbClr val="F3EE1E"/>
                </a:solidFill>
                <a:latin typeface="Arial" panose="020B0604020202020204" pitchFamily="34" charset="0"/>
              </a:rPr>
              <a:pPr>
                <a:spcBef>
                  <a:spcPct val="0"/>
                </a:spcBef>
                <a:buFontTx/>
                <a:buNone/>
              </a:pPr>
              <a:t>34</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eaLnBrk="1" hangingPunct="1"/>
            <a:r>
              <a:rPr lang="el-GR" altLang="el-GR" dirty="0" smtClean="0"/>
              <a:t>Έλμινθες</a:t>
            </a:r>
            <a:endParaRPr lang="el-GR" altLang="el-GR" b="0" dirty="0" smtClean="0"/>
          </a:p>
        </p:txBody>
      </p:sp>
      <p:sp>
        <p:nvSpPr>
          <p:cNvPr id="3" name="Θέση περιεχομένου 2"/>
          <p:cNvSpPr>
            <a:spLocks noGrp="1"/>
          </p:cNvSpPr>
          <p:nvPr>
            <p:ph idx="1"/>
          </p:nvPr>
        </p:nvSpPr>
        <p:spPr>
          <a:xfrm>
            <a:off x="323850" y="1196975"/>
            <a:ext cx="8229600" cy="4248150"/>
          </a:xfrm>
        </p:spPr>
        <p:txBody>
          <a:bodyPr>
            <a:normAutofit fontScale="77500" lnSpcReduction="20000"/>
          </a:bodyPr>
          <a:lstStyle/>
          <a:p>
            <a:pPr marL="0" indent="0" eaLnBrk="1" hangingPunct="1">
              <a:buFont typeface="Arial" panose="020B0604020202020204" pitchFamily="34" charset="0"/>
              <a:buNone/>
              <a:defRPr/>
            </a:pPr>
            <a:r>
              <a:rPr lang="el-GR" sz="3100" dirty="0" smtClean="0"/>
              <a:t>Διγενείς ή ερμαφρόδιτοι.</a:t>
            </a:r>
          </a:p>
          <a:p>
            <a:pPr marL="514350" indent="-514350" eaLnBrk="1" hangingPunct="1">
              <a:spcBef>
                <a:spcPts val="3000"/>
              </a:spcBef>
              <a:buFont typeface="Arial" panose="020B0604020202020204" pitchFamily="34" charset="0"/>
              <a:buAutoNum type="arabicPeriod"/>
              <a:defRPr/>
            </a:pPr>
            <a:r>
              <a:rPr lang="el-GR" sz="3100" dirty="0" smtClean="0"/>
              <a:t>Οι ενήλικες διγενείς έλμινθες (αρσενικοί –θηλυκοί) βρίσκονται στο σώμα του μολυσμένου ατόμου και συνευρίσκονται. </a:t>
            </a:r>
          </a:p>
          <a:p>
            <a:pPr marL="914400" lvl="1" indent="-514350" eaLnBrk="1" hangingPunct="1">
              <a:spcBef>
                <a:spcPts val="3000"/>
              </a:spcBef>
              <a:buFont typeface="Arial" panose="020B0604020202020204" pitchFamily="34" charset="0"/>
              <a:buChar char="•"/>
              <a:defRPr/>
            </a:pPr>
            <a:r>
              <a:rPr lang="el-GR" dirty="0" smtClean="0"/>
              <a:t>Από την ένωση αυτή παράγονται αυγά (ωά) ή προνύμφες.</a:t>
            </a:r>
          </a:p>
          <a:p>
            <a:pPr marL="0" indent="0" eaLnBrk="1" hangingPunct="1">
              <a:spcBef>
                <a:spcPts val="3600"/>
              </a:spcBef>
              <a:buFont typeface="Arial" panose="020B0604020202020204" pitchFamily="34" charset="0"/>
              <a:buNone/>
              <a:defRPr/>
            </a:pPr>
            <a:r>
              <a:rPr lang="el-GR" sz="3400" dirty="0" smtClean="0"/>
              <a:t>2. </a:t>
            </a:r>
            <a:r>
              <a:rPr lang="el-GR" sz="3100" dirty="0" smtClean="0"/>
              <a:t>Οι ερμαφρόδιτοι παράγουν αυγά. </a:t>
            </a:r>
          </a:p>
          <a:p>
            <a:pPr marL="857250" lvl="1" indent="-457200" eaLnBrk="1" hangingPunct="1">
              <a:spcBef>
                <a:spcPts val="3600"/>
              </a:spcBef>
              <a:buFont typeface="Arial" panose="020B0604020202020204" pitchFamily="34" charset="0"/>
              <a:buChar char="•"/>
              <a:defRPr/>
            </a:pPr>
            <a:r>
              <a:rPr lang="el-GR" b="1" dirty="0" smtClean="0"/>
              <a:t>Προνύμφες και νύμφες </a:t>
            </a:r>
            <a:r>
              <a:rPr lang="el-GR" dirty="0" smtClean="0"/>
              <a:t>οι ανώριμες μορφές ορισμένων ελμίνθων και εντόμων.</a:t>
            </a:r>
          </a:p>
          <a:p>
            <a:pPr marL="0" indent="0" eaLnBrk="1" hangingPunct="1">
              <a:spcBef>
                <a:spcPts val="3600"/>
              </a:spcBef>
              <a:defRPr/>
            </a:pPr>
            <a:endParaRPr lang="el-GR" sz="3400" dirty="0" smtClean="0"/>
          </a:p>
          <a:p>
            <a:pPr marL="0" indent="0" eaLnBrk="1" hangingPunct="1">
              <a:spcBef>
                <a:spcPts val="3000"/>
              </a:spcBef>
              <a:defRPr/>
            </a:pPr>
            <a:endParaRPr lang="el-GR" sz="2400" dirty="0" smtClean="0"/>
          </a:p>
          <a:p>
            <a:pPr marL="0" indent="0" eaLnBrk="1" hangingPunct="1">
              <a:spcBef>
                <a:spcPts val="3000"/>
              </a:spcBef>
              <a:defRPr/>
            </a:pPr>
            <a:endParaRPr lang="el-GR" sz="2400" dirty="0" smtClean="0"/>
          </a:p>
        </p:txBody>
      </p:sp>
      <p:sp>
        <p:nvSpPr>
          <p:cNvPr id="4710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1F6301-8D43-48DC-946C-3216B3795A98}" type="slidenum">
              <a:rPr lang="el-GR" altLang="el-GR" sz="1200">
                <a:solidFill>
                  <a:srgbClr val="F3EE1E"/>
                </a:solidFill>
                <a:latin typeface="Arial" panose="020B0604020202020204" pitchFamily="34" charset="0"/>
              </a:rPr>
              <a:pPr>
                <a:spcBef>
                  <a:spcPct val="0"/>
                </a:spcBef>
                <a:buFontTx/>
                <a:buNone/>
              </a:pPr>
              <a:t>35</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Ανθούλα Νικολαΐδου 2014. Ανθούλα Νικολαΐδου. «Παρασιτολογία - </a:t>
            </a:r>
            <a:r>
              <a:rPr lang="en-US" sz="2000" dirty="0" smtClean="0"/>
              <a:t>M</a:t>
            </a:r>
            <a:r>
              <a:rPr lang="el-GR" sz="2000" dirty="0" smtClean="0"/>
              <a:t>υκητολογία  </a:t>
            </a:r>
            <a:r>
              <a:rPr lang="en-US" sz="2000" dirty="0" smtClean="0"/>
              <a:t>(</a:t>
            </a:r>
            <a:r>
              <a:rPr lang="el-GR" sz="2000" dirty="0" smtClean="0"/>
              <a:t>Ε</a:t>
            </a:r>
            <a:r>
              <a:rPr lang="en-US" sz="2000" dirty="0" smtClean="0"/>
              <a:t>)</a:t>
            </a:r>
            <a:r>
              <a:rPr lang="el-GR" sz="2000" dirty="0" smtClean="0"/>
              <a:t>. Ενότητα </a:t>
            </a:r>
            <a:r>
              <a:rPr lang="en-US" sz="2000" dirty="0" smtClean="0"/>
              <a:t>2:</a:t>
            </a:r>
            <a:r>
              <a:rPr lang="el-GR" sz="2000" dirty="0" smtClean="0"/>
              <a:t> </a:t>
            </a:r>
            <a:r>
              <a:rPr lang="el-GR" sz="2000" dirty="0"/>
              <a:t>Εισαγωγή </a:t>
            </a:r>
            <a:r>
              <a:rPr lang="el-GR" sz="2000" dirty="0" smtClean="0"/>
              <a:t>(β’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smtClean="0"/>
              <a:t>Διάμεσος –ενδιάμεσος ξενιστής </a:t>
            </a:r>
            <a:br>
              <a:rPr lang="el-GR" sz="4400" dirty="0" smtClean="0"/>
            </a:br>
            <a:r>
              <a:rPr lang="el-GR" b="0" dirty="0" smtClean="0"/>
              <a:t>(Intermediate host)</a:t>
            </a:r>
          </a:p>
        </p:txBody>
      </p:sp>
      <p:sp>
        <p:nvSpPr>
          <p:cNvPr id="10243" name="Θέση περιεχομένου 2"/>
          <p:cNvSpPr>
            <a:spLocks noGrp="1"/>
          </p:cNvSpPr>
          <p:nvPr>
            <p:ph idx="1"/>
          </p:nvPr>
        </p:nvSpPr>
        <p:spPr>
          <a:xfrm>
            <a:off x="468313" y="2276475"/>
            <a:ext cx="8229600" cy="2366963"/>
          </a:xfrm>
        </p:spPr>
        <p:txBody>
          <a:bodyPr/>
          <a:lstStyle/>
          <a:p>
            <a:pPr eaLnBrk="1" hangingPunct="1">
              <a:spcBef>
                <a:spcPts val="3600"/>
              </a:spcBef>
            </a:pPr>
            <a:r>
              <a:rPr lang="el-GR" altLang="el-GR" sz="2400" dirty="0" smtClean="0"/>
              <a:t>Παρασιτείται για ορισμένο χρονικό διάστημα  από  ανώριμα γενετικά  παράσιτα ή προνυμφικά.</a:t>
            </a:r>
          </a:p>
          <a:p>
            <a:pPr eaLnBrk="1" hangingPunct="1">
              <a:spcBef>
                <a:spcPts val="3600"/>
              </a:spcBef>
            </a:pPr>
            <a:r>
              <a:rPr lang="el-GR" altLang="el-GR" sz="2400" dirty="0" smtClean="0"/>
              <a:t> Ή μονογονική αναπαραγωγή (αγενής, άφυλος). </a:t>
            </a:r>
          </a:p>
        </p:txBody>
      </p:sp>
      <p:sp>
        <p:nvSpPr>
          <p:cNvPr id="1024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9AF013-D866-4BFD-9BA6-30FA1100F577}" type="slidenum">
              <a:rPr lang="el-GR" altLang="el-GR" sz="1200">
                <a:solidFill>
                  <a:srgbClr val="F3EE1E"/>
                </a:solidFill>
                <a:latin typeface="Arial" panose="020B0604020202020204" pitchFamily="34" charset="0"/>
              </a:rPr>
              <a:pPr>
                <a:spcBef>
                  <a:spcPct val="0"/>
                </a:spcBef>
                <a:buFontTx/>
                <a:buNone/>
              </a:pPr>
              <a:t>3</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eaLnBrk="1" hangingPunct="1">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eaLnBrk="1" hangingPunct="1">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eaLnBrk="1" hangingPunct="1">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eaLnBrk="1" hangingPunct="1">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eaLnBrk="1" hangingPunct="1">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3146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eaLnBrk="1" hangingPunct="1"/>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eaLnBrk="1" hangingPunct="1"/>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eaLnBrk="1" hangingPunct="1"/>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eaLnBrk="1" hangingPunct="1"/>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eaLnBrk="1" hangingPunct="1"/>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eaLnBrk="1" hangingPunct="1"/>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eaLnBrk="1" hangingPunct="1"/>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eaLnBrk="1" hangingPunct="1"/>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eaLnBrk="1" hangingPunct="1"/>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eaLnBrk="1" hangingPunct="1"/>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eaLnBrk="1" hangingPunct="1"/>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eaLnBrk="1" hangingPunct="1"/>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0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sz="4400" dirty="0"/>
              <a:t>Διάμεσος –ενδιάμεσος ξενιστής </a:t>
            </a:r>
            <a:br>
              <a:rPr lang="el-GR" sz="4400" dirty="0"/>
            </a:br>
            <a:r>
              <a:rPr lang="el-GR" b="0" dirty="0" smtClean="0"/>
              <a:t>Παράδειγμα</a:t>
            </a:r>
          </a:p>
        </p:txBody>
      </p:sp>
      <p:sp>
        <p:nvSpPr>
          <p:cNvPr id="11267" name="Θέση περιεχομένου 2"/>
          <p:cNvSpPr>
            <a:spLocks noGrp="1"/>
          </p:cNvSpPr>
          <p:nvPr>
            <p:ph sz="half" idx="1"/>
          </p:nvPr>
        </p:nvSpPr>
        <p:spPr>
          <a:xfrm>
            <a:off x="4932363" y="1357313"/>
            <a:ext cx="4038600" cy="4103687"/>
          </a:xfrm>
        </p:spPr>
        <p:txBody>
          <a:bodyPr/>
          <a:lstStyle/>
          <a:p>
            <a:pPr eaLnBrk="1" hangingPunct="1">
              <a:spcBef>
                <a:spcPts val="2400"/>
              </a:spcBef>
            </a:pPr>
            <a:r>
              <a:rPr lang="el-GR" altLang="el-GR" sz="2400" dirty="0" smtClean="0"/>
              <a:t>Σε ορισμένους  παθογόνους </a:t>
            </a:r>
            <a:r>
              <a:rPr lang="el-GR" altLang="el-GR" sz="2400" b="1" dirty="0" smtClean="0"/>
              <a:t>έλμινθες,</a:t>
            </a:r>
            <a:r>
              <a:rPr lang="el-GR" altLang="el-GR" sz="2400" dirty="0" smtClean="0"/>
              <a:t> οι διάμεσοι ξενιστές φιλοξενούν τις </a:t>
            </a:r>
            <a:r>
              <a:rPr lang="el-GR" altLang="el-GR" sz="2400" b="1" dirty="0" smtClean="0"/>
              <a:t>προνύμφες</a:t>
            </a:r>
            <a:r>
              <a:rPr lang="el-GR" altLang="el-GR" sz="2400" dirty="0" smtClean="0"/>
              <a:t>. (π.χ. διπυλίδιο του κυνός -ψύλλος ενδιάμεσος ξενιστής )</a:t>
            </a:r>
          </a:p>
          <a:p>
            <a:pPr eaLnBrk="1" hangingPunct="1">
              <a:spcBef>
                <a:spcPts val="2400"/>
              </a:spcBef>
            </a:pPr>
            <a:r>
              <a:rPr lang="el-GR" altLang="el-GR" sz="2400" dirty="0" smtClean="0"/>
              <a:t>Στους </a:t>
            </a:r>
            <a:r>
              <a:rPr lang="el-GR" altLang="el-GR" sz="2400" b="1" dirty="0" smtClean="0"/>
              <a:t>τρηματώδεις</a:t>
            </a:r>
            <a:r>
              <a:rPr lang="el-GR" altLang="el-GR" sz="2400" dirty="0" smtClean="0"/>
              <a:t> διάμεσοι ξενιστές είναι οι </a:t>
            </a:r>
            <a:r>
              <a:rPr lang="el-GR" altLang="el-GR" sz="2400" b="1" dirty="0" smtClean="0"/>
              <a:t>κοχλίες</a:t>
            </a:r>
            <a:r>
              <a:rPr lang="el-GR" altLang="el-GR" sz="2400" dirty="0" smtClean="0"/>
              <a:t>. </a:t>
            </a:r>
          </a:p>
          <a:p>
            <a:pPr eaLnBrk="1" hangingPunct="1"/>
            <a:endParaRPr lang="el-GR" altLang="el-GR" sz="2800" dirty="0" smtClean="0"/>
          </a:p>
        </p:txBody>
      </p:sp>
      <p:pic>
        <p:nvPicPr>
          <p:cNvPr id="11269" name="Εικόνα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484313"/>
            <a:ext cx="4592637"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p:nvSpPr>
        <p:spPr>
          <a:xfrm>
            <a:off x="976313" y="5229225"/>
            <a:ext cx="2998787" cy="461963"/>
          </a:xfrm>
          <a:prstGeom prst="rect">
            <a:avLst/>
          </a:prstGeom>
        </p:spPr>
        <p:txBody>
          <a:bodyPr>
            <a:spAutoFit/>
          </a:bodyPr>
          <a:lstStyle/>
          <a:p>
            <a:pPr algn="ctr" eaLnBrk="1" hangingPunct="1">
              <a:defRPr/>
            </a:pPr>
            <a:r>
              <a:rPr lang="en-US" sz="1200" dirty="0">
                <a:solidFill>
                  <a:srgbClr val="F8F8A2"/>
                </a:solidFill>
                <a:latin typeface="+mn-lt"/>
              </a:rPr>
              <a:t>“</a:t>
            </a:r>
            <a:r>
              <a:rPr lang="en-US" sz="1200" dirty="0">
                <a:solidFill>
                  <a:srgbClr val="F3EE1E"/>
                </a:solidFill>
                <a:latin typeface="+mn-lt"/>
                <a:hlinkClick r:id="rId4"/>
              </a:rPr>
              <a:t>Dipylidium LifeCycle</a:t>
            </a:r>
            <a:r>
              <a:rPr lang="en-US" sz="1200" dirty="0">
                <a:solidFill>
                  <a:srgbClr val="F8F8A2"/>
                </a:solidFill>
                <a:latin typeface="+mn-lt"/>
              </a:rPr>
              <a:t>”,</a:t>
            </a:r>
            <a:r>
              <a:rPr lang="el-GR" sz="1200" dirty="0">
                <a:solidFill>
                  <a:srgbClr val="F3EE1E"/>
                </a:solidFill>
                <a:latin typeface="+mn-lt"/>
              </a:rPr>
              <a:t> </a:t>
            </a:r>
            <a:r>
              <a:rPr lang="el-GR" sz="1200" dirty="0" smtClean="0">
                <a:solidFill>
                  <a:srgbClr val="F8F8A2"/>
                </a:solidFill>
                <a:latin typeface="+mn-lt"/>
              </a:rPr>
              <a:t>από</a:t>
            </a:r>
            <a:r>
              <a:rPr lang="en-US" sz="1200" dirty="0" smtClean="0">
                <a:solidFill>
                  <a:srgbClr val="F8F8A2"/>
                </a:solidFill>
                <a:latin typeface="+mn-lt"/>
              </a:rPr>
              <a:t>  </a:t>
            </a:r>
            <a:r>
              <a:rPr lang="en-US" sz="1200" dirty="0">
                <a:solidFill>
                  <a:srgbClr val="F8F8A2"/>
                </a:solidFill>
                <a:latin typeface="+mn-lt"/>
                <a:hlinkClick r:id="rId5"/>
              </a:rPr>
              <a:t>Filip em</a:t>
            </a:r>
            <a:r>
              <a:rPr lang="el-GR" sz="1200" dirty="0">
                <a:solidFill>
                  <a:srgbClr val="F8F8A2"/>
                </a:solidFill>
                <a:latin typeface="+mn-lt"/>
                <a:hlinkClick r:id="rId5"/>
              </a:rPr>
              <a:t> </a:t>
            </a:r>
            <a:r>
              <a:rPr lang="el-GR" sz="1200" dirty="0">
                <a:solidFill>
                  <a:srgbClr val="F8F8A2"/>
                </a:solidFill>
                <a:latin typeface="+mn-lt"/>
              </a:rPr>
              <a:t> </a:t>
            </a:r>
            <a:r>
              <a:rPr lang="el-GR" sz="1200" dirty="0" smtClean="0">
                <a:solidFill>
                  <a:srgbClr val="F8F8A2"/>
                </a:solidFill>
                <a:latin typeface="+mn-lt"/>
              </a:rPr>
              <a:t>διαθέσιμο ως κοινό κτήμα</a:t>
            </a:r>
            <a:r>
              <a:rPr lang="en-US" sz="1200" dirty="0" smtClean="0">
                <a:solidFill>
                  <a:srgbClr val="F8F8A2"/>
                </a:solidFill>
                <a:latin typeface="+mn-lt"/>
              </a:rPr>
              <a:t>.</a:t>
            </a:r>
            <a:endParaRPr lang="en-US" sz="1200" dirty="0">
              <a:solidFill>
                <a:srgbClr val="F8F8A2"/>
              </a:solidFill>
              <a:latin typeface="+mn-lt"/>
            </a:endParaRPr>
          </a:p>
        </p:txBody>
      </p:sp>
      <p:sp>
        <p:nvSpPr>
          <p:cNvPr id="112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0797D9-0239-45AC-9D4B-C544C10D4912}" type="slidenum">
              <a:rPr lang="el-GR" altLang="el-GR" sz="1200">
                <a:solidFill>
                  <a:srgbClr val="F3EE1E"/>
                </a:solidFill>
                <a:latin typeface="Arial" panose="020B0604020202020204" pitchFamily="34" charset="0"/>
              </a:rPr>
              <a:pPr>
                <a:spcBef>
                  <a:spcPct val="0"/>
                </a:spcBef>
                <a:buFontTx/>
                <a:buNone/>
              </a:pPr>
              <a:t>4</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dirty="0" smtClean="0"/>
              <a:t>1</a:t>
            </a:r>
            <a:r>
              <a:rPr lang="el-GR" altLang="el-GR" baseline="30000" dirty="0" smtClean="0"/>
              <a:t>ος</a:t>
            </a:r>
            <a:r>
              <a:rPr lang="el-GR" altLang="el-GR" dirty="0" smtClean="0"/>
              <a:t>   και 2</a:t>
            </a:r>
            <a:r>
              <a:rPr lang="el-GR" altLang="el-GR" baseline="30000" dirty="0" smtClean="0"/>
              <a:t>ος</a:t>
            </a:r>
            <a:r>
              <a:rPr lang="el-GR" altLang="el-GR" dirty="0" smtClean="0"/>
              <a:t>  διάμεσοι ξενιστές</a:t>
            </a:r>
          </a:p>
        </p:txBody>
      </p:sp>
      <p:sp>
        <p:nvSpPr>
          <p:cNvPr id="13315" name="Θέση περιεχομένου 2"/>
          <p:cNvSpPr>
            <a:spLocks noGrp="1"/>
          </p:cNvSpPr>
          <p:nvPr>
            <p:ph sz="half" idx="1"/>
          </p:nvPr>
        </p:nvSpPr>
        <p:spPr>
          <a:xfrm>
            <a:off x="4794250" y="1628775"/>
            <a:ext cx="4038600" cy="3887788"/>
          </a:xfrm>
        </p:spPr>
        <p:txBody>
          <a:bodyPr/>
          <a:lstStyle/>
          <a:p>
            <a:pPr eaLnBrk="1" hangingPunct="1">
              <a:spcBef>
                <a:spcPts val="3000"/>
              </a:spcBef>
            </a:pPr>
            <a:r>
              <a:rPr lang="el-GR" altLang="el-GR" sz="2400" dirty="0" smtClean="0"/>
              <a:t>Ορισμένα παράσιτα  για να ολοκληρώσουν τον κύκλο ζωής χρειάζονται δύο διάμεσους ξενιστές</a:t>
            </a:r>
            <a:endParaRPr lang="el-GR" altLang="el-GR" sz="2400" b="1" dirty="0" smtClean="0"/>
          </a:p>
          <a:p>
            <a:pPr eaLnBrk="1" hangingPunct="1">
              <a:spcBef>
                <a:spcPts val="3000"/>
              </a:spcBef>
            </a:pPr>
            <a:r>
              <a:rPr lang="el-GR" altLang="el-GR" sz="2400" dirty="0" smtClean="0"/>
              <a:t>Παράδειγμα ο Οπισθόρχις της γαλής έχει </a:t>
            </a:r>
            <a:r>
              <a:rPr lang="el-GR" altLang="el-GR" sz="2400" b="1" dirty="0" smtClean="0"/>
              <a:t>1</a:t>
            </a:r>
            <a:r>
              <a:rPr lang="el-GR" altLang="el-GR" sz="2400" b="1" baseline="30000" dirty="0" smtClean="0"/>
              <a:t>ο</a:t>
            </a:r>
            <a:r>
              <a:rPr lang="el-GR" altLang="el-GR" sz="2400" b="1" dirty="0" smtClean="0"/>
              <a:t>  ενδιάμεσο ξενιστή κοχλία και 2</a:t>
            </a:r>
            <a:r>
              <a:rPr lang="el-GR" altLang="el-GR" sz="2400" b="1" baseline="30000" dirty="0" smtClean="0"/>
              <a:t>ο</a:t>
            </a:r>
            <a:r>
              <a:rPr lang="el-GR" altLang="el-GR" sz="2400" b="1" dirty="0" smtClean="0"/>
              <a:t>  ψάρι</a:t>
            </a:r>
          </a:p>
        </p:txBody>
      </p:sp>
      <p:pic>
        <p:nvPicPr>
          <p:cNvPr id="13317" name="Εικόνα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484313"/>
            <a:ext cx="45593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p:nvSpPr>
        <p:spPr>
          <a:xfrm>
            <a:off x="960438" y="5157788"/>
            <a:ext cx="2997200" cy="460375"/>
          </a:xfrm>
          <a:prstGeom prst="rect">
            <a:avLst/>
          </a:prstGeom>
        </p:spPr>
        <p:txBody>
          <a:bodyPr>
            <a:spAutoFit/>
          </a:bodyPr>
          <a:lstStyle/>
          <a:p>
            <a:pPr algn="ctr" eaLnBrk="1" hangingPunct="1">
              <a:defRPr/>
            </a:pPr>
            <a:r>
              <a:rPr lang="en-US" sz="1200" dirty="0">
                <a:solidFill>
                  <a:srgbClr val="F8F8A2"/>
                </a:solidFill>
                <a:latin typeface="+mn-lt"/>
              </a:rPr>
              <a:t>“</a:t>
            </a:r>
            <a:r>
              <a:rPr lang="en-US" sz="1200" dirty="0">
                <a:solidFill>
                  <a:srgbClr val="F3EE1E"/>
                </a:solidFill>
                <a:latin typeface="+mn-lt"/>
                <a:hlinkClick r:id="rId4"/>
              </a:rPr>
              <a:t>Clonorchis sinensis LifeCycle</a:t>
            </a:r>
            <a:r>
              <a:rPr lang="en-US" sz="1200" dirty="0">
                <a:solidFill>
                  <a:srgbClr val="F8F8A2"/>
                </a:solidFill>
                <a:latin typeface="+mn-lt"/>
              </a:rPr>
              <a:t>”,</a:t>
            </a:r>
            <a:r>
              <a:rPr lang="el-GR" sz="1200" dirty="0">
                <a:solidFill>
                  <a:srgbClr val="F3EE1E"/>
                </a:solidFill>
                <a:latin typeface="+mn-lt"/>
              </a:rPr>
              <a:t> </a:t>
            </a:r>
            <a:r>
              <a:rPr lang="el-GR" sz="1200" dirty="0" smtClean="0">
                <a:solidFill>
                  <a:srgbClr val="F8F8A2"/>
                </a:solidFill>
                <a:latin typeface="+mn-lt"/>
              </a:rPr>
              <a:t>από</a:t>
            </a:r>
            <a:r>
              <a:rPr lang="en-US" sz="1200" dirty="0" smtClean="0">
                <a:solidFill>
                  <a:srgbClr val="F8F8A2"/>
                </a:solidFill>
                <a:latin typeface="+mn-lt"/>
              </a:rPr>
              <a:t>  </a:t>
            </a:r>
            <a:r>
              <a:rPr lang="en-US" sz="1200" dirty="0">
                <a:solidFill>
                  <a:srgbClr val="F8F8A2"/>
                </a:solidFill>
                <a:latin typeface="+mn-lt"/>
                <a:hlinkClick r:id="rId5"/>
              </a:rPr>
              <a:t>Patho</a:t>
            </a:r>
            <a:r>
              <a:rPr lang="el-GR" sz="1200" dirty="0">
                <a:solidFill>
                  <a:srgbClr val="F8F8A2"/>
                </a:solidFill>
                <a:latin typeface="+mn-lt"/>
              </a:rPr>
              <a:t> </a:t>
            </a:r>
            <a:r>
              <a:rPr lang="el-GR" sz="1200" dirty="0" smtClean="0">
                <a:solidFill>
                  <a:srgbClr val="F8F8A2"/>
                </a:solidFill>
                <a:latin typeface="+mn-lt"/>
              </a:rPr>
              <a:t>διαθέσιμο ως κοινό κτήμα</a:t>
            </a:r>
            <a:r>
              <a:rPr lang="en-US" sz="1200" dirty="0" smtClean="0">
                <a:solidFill>
                  <a:srgbClr val="F8F8A2"/>
                </a:solidFill>
                <a:latin typeface="+mn-lt"/>
              </a:rPr>
              <a:t>.</a:t>
            </a:r>
            <a:endParaRPr lang="en-US" sz="1200" dirty="0">
              <a:solidFill>
                <a:srgbClr val="F8F8A2"/>
              </a:solidFill>
              <a:latin typeface="+mn-lt"/>
            </a:endParaRPr>
          </a:p>
        </p:txBody>
      </p:sp>
      <p:sp>
        <p:nvSpPr>
          <p:cNvPr id="1331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DF9610-846A-473C-8101-B398AD616E16}" type="slidenum">
              <a:rPr lang="el-GR" altLang="el-GR" sz="1200">
                <a:solidFill>
                  <a:srgbClr val="F3EE1E"/>
                </a:solidFill>
                <a:latin typeface="Arial" panose="020B0604020202020204" pitchFamily="34" charset="0"/>
              </a:rPr>
              <a:pPr>
                <a:spcBef>
                  <a:spcPct val="0"/>
                </a:spcBef>
                <a:buFontTx/>
                <a:buNone/>
              </a:pPr>
              <a:t>5</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normAutofit fontScale="90000"/>
          </a:bodyPr>
          <a:lstStyle/>
          <a:p>
            <a:pPr eaLnBrk="1" hangingPunct="1">
              <a:defRPr/>
            </a:pPr>
            <a:r>
              <a:rPr lang="el-GR" sz="4400" dirty="0" smtClean="0"/>
              <a:t>Διαβιβαστής- Μεταδότης </a:t>
            </a:r>
            <a:r>
              <a:rPr lang="el-GR" dirty="0" smtClean="0"/>
              <a:t/>
            </a:r>
            <a:br>
              <a:rPr lang="el-GR" dirty="0" smtClean="0"/>
            </a:br>
            <a:r>
              <a:rPr lang="el-GR" dirty="0" smtClean="0"/>
              <a:t> </a:t>
            </a:r>
            <a:r>
              <a:rPr lang="el-GR" sz="3800" dirty="0" smtClean="0"/>
              <a:t>Βιολογικοί  διαβιβαστές </a:t>
            </a:r>
            <a:r>
              <a:rPr lang="el-GR" sz="3800" b="0" dirty="0" smtClean="0"/>
              <a:t>(</a:t>
            </a:r>
            <a:r>
              <a:rPr lang="en-US" sz="3800" b="0" dirty="0" smtClean="0"/>
              <a:t>Vector biological vector)</a:t>
            </a:r>
            <a:endParaRPr lang="el-GR" sz="3800" b="0" dirty="0" smtClean="0"/>
          </a:p>
        </p:txBody>
      </p:sp>
      <p:sp>
        <p:nvSpPr>
          <p:cNvPr id="15363" name="Θέση περιεχομένου 2"/>
          <p:cNvSpPr>
            <a:spLocks noGrp="1"/>
          </p:cNvSpPr>
          <p:nvPr>
            <p:ph idx="1"/>
          </p:nvPr>
        </p:nvSpPr>
        <p:spPr>
          <a:xfrm>
            <a:off x="468313" y="1700213"/>
            <a:ext cx="8229600" cy="3673475"/>
          </a:xfrm>
        </p:spPr>
        <p:txBody>
          <a:bodyPr/>
          <a:lstStyle/>
          <a:p>
            <a:pPr eaLnBrk="1" hangingPunct="1">
              <a:spcBef>
                <a:spcPts val="4800"/>
              </a:spcBef>
            </a:pPr>
            <a:r>
              <a:rPr lang="el-GR" altLang="el-GR" sz="2400" b="1" dirty="0" smtClean="0"/>
              <a:t>Ζωντανός φορέας</a:t>
            </a:r>
            <a:r>
              <a:rPr lang="el-GR" altLang="el-GR" sz="2400" dirty="0" smtClean="0"/>
              <a:t> ο οποίος μεταφέρει έναν παθογόνο μικροοργανισμό από έναν μολυσμένο άτομο σε έναν άλλο μη μολυσμένο. </a:t>
            </a:r>
          </a:p>
          <a:p>
            <a:pPr eaLnBrk="1" hangingPunct="1">
              <a:spcBef>
                <a:spcPts val="4800"/>
              </a:spcBef>
            </a:pPr>
            <a:r>
              <a:rPr lang="el-GR" altLang="el-GR" sz="2400" dirty="0" smtClean="0"/>
              <a:t>Συνήθως στον έμμεσο βιολογικό κύκλο αναφέρεται στα </a:t>
            </a:r>
            <a:r>
              <a:rPr lang="el-GR" altLang="el-GR" sz="2400" b="1" dirty="0" smtClean="0"/>
              <a:t>αιμομυζητικά αρθρόποδα</a:t>
            </a:r>
            <a:r>
              <a:rPr lang="el-GR" altLang="el-GR" sz="2400" dirty="0" smtClean="0"/>
              <a:t> που είναι ξενιστές και συμμετέχουν  στο βιολογικό κύκλο του παθογόνου παράγοντα όπως οι σκνίπες, μύγα τσε-τσε, κουνούπια  κ.α.</a:t>
            </a:r>
          </a:p>
          <a:p>
            <a:pPr eaLnBrk="1" hangingPunct="1"/>
            <a:endParaRPr lang="el-GR" altLang="el-GR" dirty="0" smtClean="0"/>
          </a:p>
        </p:txBody>
      </p:sp>
      <p:sp>
        <p:nvSpPr>
          <p:cNvPr id="1536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71037F-A495-46F7-A46D-47BFFF0F7DA6}" type="slidenum">
              <a:rPr lang="el-GR" altLang="el-GR" sz="1200">
                <a:solidFill>
                  <a:srgbClr val="F3EE1E"/>
                </a:solidFill>
                <a:latin typeface="Arial" panose="020B0604020202020204" pitchFamily="34" charset="0"/>
              </a:rPr>
              <a:pPr>
                <a:spcBef>
                  <a:spcPct val="0"/>
                </a:spcBef>
                <a:buFontTx/>
                <a:buNone/>
              </a:pPr>
              <a:t>6</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dirty="0" smtClean="0"/>
              <a:t>Βιολογικοί  διαβιβαστές</a:t>
            </a:r>
          </a:p>
        </p:txBody>
      </p:sp>
      <p:sp>
        <p:nvSpPr>
          <p:cNvPr id="16387" name="Θέση περιεχομένου 2"/>
          <p:cNvSpPr>
            <a:spLocks noGrp="1"/>
          </p:cNvSpPr>
          <p:nvPr>
            <p:ph idx="1"/>
          </p:nvPr>
        </p:nvSpPr>
        <p:spPr>
          <a:xfrm>
            <a:off x="539750" y="2060575"/>
            <a:ext cx="8229600" cy="1871663"/>
          </a:xfrm>
        </p:spPr>
        <p:txBody>
          <a:bodyPr/>
          <a:lstStyle/>
          <a:p>
            <a:pPr eaLnBrk="1" hangingPunct="1"/>
            <a:r>
              <a:rPr lang="el-GR" altLang="el-GR" sz="2400" dirty="0" smtClean="0"/>
              <a:t>Παράδειγμα  το κουνούπι μεταδίδει το πλασμώδια της ελονοσίας και είναι τελικός ξενιστής του πλασμωδίου, ο φλεβοτόμος (σκνίπα) είναι ο ενδιάμεσος ξενιστής για την λεϊσμάνια.</a:t>
            </a:r>
          </a:p>
        </p:txBody>
      </p:sp>
      <p:sp>
        <p:nvSpPr>
          <p:cNvPr id="1638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F4E72E-A3AE-48E1-96E4-E311D81B3468}" type="slidenum">
              <a:rPr lang="el-GR" altLang="el-GR" sz="1200">
                <a:solidFill>
                  <a:srgbClr val="F3EE1E"/>
                </a:solidFill>
                <a:latin typeface="Arial" panose="020B0604020202020204" pitchFamily="34" charset="0"/>
              </a:rPr>
              <a:pPr>
                <a:spcBef>
                  <a:spcPct val="0"/>
                </a:spcBef>
                <a:buFontTx/>
                <a:buNone/>
              </a:pPr>
              <a:t>7</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950" y="115888"/>
            <a:ext cx="9036050" cy="909637"/>
          </a:xfrm>
        </p:spPr>
        <p:txBody>
          <a:bodyPr rtlCol="0">
            <a:normAutofit fontScale="90000"/>
          </a:bodyPr>
          <a:lstStyle/>
          <a:p>
            <a:pPr eaLnBrk="1" fontAlgn="auto" hangingPunct="1">
              <a:spcAft>
                <a:spcPts val="0"/>
              </a:spcAft>
              <a:defRPr/>
            </a:pPr>
            <a:r>
              <a:rPr lang="el-GR" sz="4400" dirty="0"/>
              <a:t>Μηχανικός διαβιβαστής  -Μεταφορέας </a:t>
            </a:r>
            <a:r>
              <a:rPr lang="el-GR" sz="4400" dirty="0" smtClean="0"/>
              <a:t/>
            </a:r>
            <a:br>
              <a:rPr lang="el-GR" sz="4400" dirty="0" smtClean="0"/>
            </a:br>
            <a:r>
              <a:rPr lang="el-GR" b="0" dirty="0" smtClean="0"/>
              <a:t>(</a:t>
            </a:r>
            <a:r>
              <a:rPr lang="el-GR" b="0" dirty="0"/>
              <a:t>Mechanical Vector transporter</a:t>
            </a:r>
            <a:r>
              <a:rPr lang="el-GR" b="0" dirty="0" smtClean="0"/>
              <a:t>)</a:t>
            </a:r>
            <a:endParaRPr lang="el-GR" b="0" dirty="0"/>
          </a:p>
        </p:txBody>
      </p:sp>
      <p:sp>
        <p:nvSpPr>
          <p:cNvPr id="17411" name="Θέση περιεχομένου 2"/>
          <p:cNvSpPr>
            <a:spLocks noGrp="1"/>
          </p:cNvSpPr>
          <p:nvPr>
            <p:ph idx="1"/>
          </p:nvPr>
        </p:nvSpPr>
        <p:spPr>
          <a:xfrm>
            <a:off x="684213" y="2205038"/>
            <a:ext cx="8229600" cy="2376487"/>
          </a:xfrm>
        </p:spPr>
        <p:txBody>
          <a:bodyPr/>
          <a:lstStyle/>
          <a:p>
            <a:pPr eaLnBrk="1" hangingPunct="1"/>
            <a:r>
              <a:rPr lang="el-GR" altLang="el-GR" sz="2400" dirty="0" smtClean="0"/>
              <a:t>Είναι το αντικείμενο ή το αρθρόποδο που δεν είναι απαραίτητο στην εξέλιξη  του παθογόνου παράγοντα, αλλά μεταφέρει τον παράγοντα στον ξενιστή μηχανικά. Π.χ. κατσαρίδες, μύγες μεταφέρουν εξωτερικά στο σώμα τις κύστεις εντερικών παρασίτων, μολύνουν τρόφιμα και ποτά.</a:t>
            </a:r>
          </a:p>
        </p:txBody>
      </p:sp>
      <p:sp>
        <p:nvSpPr>
          <p:cNvPr id="1741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79283A-1E1F-46F3-86EF-AEA26BCCBE7B}" type="slidenum">
              <a:rPr lang="el-GR" altLang="el-GR" sz="1200">
                <a:solidFill>
                  <a:srgbClr val="F3EE1E"/>
                </a:solidFill>
                <a:latin typeface="Arial" panose="020B0604020202020204" pitchFamily="34" charset="0"/>
              </a:rPr>
              <a:pPr>
                <a:spcBef>
                  <a:spcPct val="0"/>
                </a:spcBef>
                <a:buFontTx/>
                <a:buNone/>
              </a:pPr>
              <a:t>8</a:t>
            </a:fld>
            <a:endParaRPr lang="el-GR" altLang="el-GR" sz="1200" dirty="0">
              <a:solidFill>
                <a:srgbClr val="F3EE1E"/>
              </a:solidFill>
              <a:latin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4e2ae4d8305e88906e397cc65f532a9104c0"/>
  <p:tag name="ISPRING_RESOURCE_PATHS_HASH_PRESENTER" val="3188e29c46676c5ab96b3abc0d1ba4c894debb"/>
</p:tagLst>
</file>

<file path=ppt/theme/theme1.xml><?xml version="1.0" encoding="utf-8"?>
<a:theme xmlns:a="http://schemas.openxmlformats.org/drawingml/2006/main" name="OC_template_updated">
  <a:themeElements>
    <a:clrScheme name="Προσαρμοσμένο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F8A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1479</TotalTime>
  <Words>1887</Words>
  <Application>Microsoft Office PowerPoint</Application>
  <PresentationFormat>On-screen Show (4:3)</PresentationFormat>
  <Paragraphs>247</Paragraphs>
  <Slides>43</Slides>
  <Notes>12</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OC_template_updated</vt:lpstr>
      <vt:lpstr>1_OC_template_updated</vt:lpstr>
      <vt:lpstr>2_OC_template_updated</vt:lpstr>
      <vt:lpstr>3_OC_template_updated</vt:lpstr>
      <vt:lpstr>ΠΑΡΑΣΙΤΟΛΟΓΙΑ- ΜΥΚΗΤΟΛΟΓΙΑ  (Ε)</vt:lpstr>
      <vt:lpstr>Τελικός ή οριστικός ή κύριος  ξενιστής  (Definitive host - final host)</vt:lpstr>
      <vt:lpstr>Τελικός ή οριστικός ή κύριος  ξενιστής  Παραδείγματα</vt:lpstr>
      <vt:lpstr>Διάμεσος –ενδιάμεσος ξενιστής  (Intermediate host)</vt:lpstr>
      <vt:lpstr>Διάμεσος –ενδιάμεσος ξενιστής  Παράδειγμα</vt:lpstr>
      <vt:lpstr>1ος   και 2ος  διάμεσοι ξενιστές</vt:lpstr>
      <vt:lpstr>Διαβιβαστής- Μεταδότης   Βιολογικοί  διαβιβαστές (Vector biological vector)</vt:lpstr>
      <vt:lpstr>Βιολογικοί  διαβιβαστές</vt:lpstr>
      <vt:lpstr>Μηχανικός διαβιβαστής  -Μεταφορέας  (Mechanical Vector transporter)</vt:lpstr>
      <vt:lpstr>Βιολογικός κύκλος (life cycle) του παρασίτου ορισμός</vt:lpstr>
      <vt:lpstr>Βιολογικός κύκλος –κύκλος εξέλιξης</vt:lpstr>
      <vt:lpstr>Στάδια βιολογικού κύκλου Παραδείγματα (1 από 5)</vt:lpstr>
      <vt:lpstr>Στάδια βιολογικού κύκλου (2 από 5)</vt:lpstr>
      <vt:lpstr>Στάδια βιολογικού κύκλου (3 από 5) </vt:lpstr>
      <vt:lpstr>Στάδια βιολογικού κύκλου (4 από 5) </vt:lpstr>
      <vt:lpstr>Στάδια βιολογικού κύκλου  (5 από 5) </vt:lpstr>
      <vt:lpstr>Βιολογικός κύκλος-κύκλος εξέλιξης διαίρεση</vt:lpstr>
      <vt:lpstr>Μονοξενιστικό είδος  (monoxenous species, one-host) </vt:lpstr>
      <vt:lpstr>Ετεροξενιστικό ή πολυξενιστικό (heteroxenous species) </vt:lpstr>
      <vt:lpstr>Άμεσος βιολογικός κύκλος  (direct life cycle- monoxenous) (1 από 3)</vt:lpstr>
      <vt:lpstr>Άμεσος βιολογικός κύκλος (2 από 3)</vt:lpstr>
      <vt:lpstr>Άμεσος βιολογικός κύκλος (3 από 3)</vt:lpstr>
      <vt:lpstr>Άμεσος βιολογικός κύκλος Παραδείγματα</vt:lpstr>
      <vt:lpstr>Ιστολυτική αμοιβάδα</vt:lpstr>
      <vt:lpstr>Ασκαρίδα  (νηματώδης  έλμινθας)</vt:lpstr>
      <vt:lpstr>Έμμεσος βιολογικός κύκλος  (indirect life cycle, heteroxenous)</vt:lpstr>
      <vt:lpstr>Μολύνον στάδιο (ή μολύνουσα μορφή) παρασίτου  (infective stage of parasite) (1 από 2)</vt:lpstr>
      <vt:lpstr>Μολύνον στάδιο ένοπλης ταινίας (2 από 2)</vt:lpstr>
      <vt:lpstr>Αναπαραγωγή των παρασίτων (1 από 2)</vt:lpstr>
      <vt:lpstr>Αναπαραγωγή των παρασίτων (2 από 2)</vt:lpstr>
      <vt:lpstr>Αναπαραγωγή των πρωτόζωων (1 από 2)</vt:lpstr>
      <vt:lpstr>Αναπαραγωγή των πρωτόζωων (2 από 2)</vt:lpstr>
      <vt:lpstr>Έμφυλη αναπαραγωγή (1 από 3)</vt:lpstr>
      <vt:lpstr>Έμφυλη αναπαραγωγή (2 από 3)</vt:lpstr>
      <vt:lpstr>Έμφυλη αναπαραγωγή (3 από 3)</vt:lpstr>
      <vt:lpstr>Έλμινθες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83</cp:revision>
  <dcterms:created xsi:type="dcterms:W3CDTF">2013-11-01T11:26:03Z</dcterms:created>
  <dcterms:modified xsi:type="dcterms:W3CDTF">2015-02-26T15:37:02Z</dcterms:modified>
</cp:coreProperties>
</file>