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8" r:id="rId3"/>
    <p:sldId id="264" r:id="rId4"/>
    <p:sldId id="265" r:id="rId5"/>
    <p:sldId id="266" r:id="rId6"/>
    <p:sldId id="267" r:id="rId7"/>
    <p:sldId id="262" r:id="rId8"/>
    <p:sldId id="263" r:id="rId9"/>
    <p:sldId id="269" r:id="rId10"/>
    <p:sldId id="271" r:id="rId11"/>
    <p:sldId id="272" r:id="rId12"/>
    <p:sldId id="270" r:id="rId13"/>
    <p:sldId id="274" r:id="rId14"/>
    <p:sldId id="276" r:id="rId15"/>
    <p:sldId id="277" r:id="rId16"/>
    <p:sldId id="278" r:id="rId17"/>
    <p:sldId id="280" r:id="rId18"/>
    <p:sldId id="281" r:id="rId19"/>
    <p:sldId id="282" r:id="rId20"/>
    <p:sldId id="283" r:id="rId21"/>
    <p:sldId id="284" r:id="rId22"/>
    <p:sldId id="286" r:id="rId23"/>
    <p:sldId id="290" r:id="rId24"/>
    <p:sldId id="291" r:id="rId25"/>
    <p:sldId id="288" r:id="rId26"/>
    <p:sldId id="292" r:id="rId27"/>
    <p:sldId id="293" r:id="rId28"/>
    <p:sldId id="294" r:id="rId29"/>
    <p:sldId id="295" r:id="rId30"/>
    <p:sldId id="297" r:id="rId31"/>
    <p:sldId id="296" r:id="rId32"/>
    <p:sldId id="298" r:id="rId33"/>
    <p:sldId id="299" r:id="rId34"/>
    <p:sldId id="300" r:id="rId35"/>
    <p:sldId id="301" r:id="rId36"/>
    <p:sldId id="302" r:id="rId37"/>
    <p:sldId id="303" r:id="rId38"/>
    <p:sldId id="304" r:id="rId3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68" autoAdjust="0"/>
    <p:restoredTop sz="89257" autoAdjust="0"/>
  </p:normalViewPr>
  <p:slideViewPr>
    <p:cSldViewPr snapToGrid="0">
      <p:cViewPr>
        <p:scale>
          <a:sx n="57" d="100"/>
          <a:sy n="57" d="100"/>
        </p:scale>
        <p:origin x="-2562" y="-1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2DAE9B-3D92-463A-B73E-733F305B7C04}" type="datetimeFigureOut">
              <a:rPr lang="el-GR" smtClean="0"/>
              <a:t>31/10/2014</a:t>
            </a:fld>
            <a:endParaRPr lang="el-GR"/>
          </a:p>
        </p:txBody>
      </p:sp>
      <p:sp>
        <p:nvSpPr>
          <p:cNvPr id="4" name="Θέση εικόνας διαφάνειας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781FC3-5127-4013-9932-272D7783F3DD}" type="slidenum">
              <a:rPr lang="el-GR" smtClean="0"/>
              <a:t>‹#›</a:t>
            </a:fld>
            <a:endParaRPr lang="el-GR"/>
          </a:p>
        </p:txBody>
      </p:sp>
    </p:spTree>
    <p:extLst>
      <p:ext uri="{BB962C8B-B14F-4D97-AF65-F5344CB8AC3E}">
        <p14:creationId xmlns:p14="http://schemas.microsoft.com/office/powerpoint/2010/main" val="2748177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Public</a:t>
            </a:r>
            <a:r>
              <a:rPr lang="en-US" baseline="0" dirty="0" smtClean="0"/>
              <a:t> domain</a:t>
            </a:r>
            <a:endParaRPr lang="el-GR" dirty="0"/>
          </a:p>
        </p:txBody>
      </p:sp>
      <p:sp>
        <p:nvSpPr>
          <p:cNvPr id="4" name="Θέση αριθμού διαφάνειας 3"/>
          <p:cNvSpPr>
            <a:spLocks noGrp="1"/>
          </p:cNvSpPr>
          <p:nvPr>
            <p:ph type="sldNum" sz="quarter" idx="10"/>
          </p:nvPr>
        </p:nvSpPr>
        <p:spPr/>
        <p:txBody>
          <a:bodyPr/>
          <a:lstStyle/>
          <a:p>
            <a:fld id="{49781FC3-5127-4013-9932-272D7783F3DD}" type="slidenum">
              <a:rPr lang="el-GR" smtClean="0"/>
              <a:t>8</a:t>
            </a:fld>
            <a:endParaRPr lang="el-GR"/>
          </a:p>
        </p:txBody>
      </p:sp>
    </p:spTree>
    <p:extLst>
      <p:ext uri="{BB962C8B-B14F-4D97-AF65-F5344CB8AC3E}">
        <p14:creationId xmlns:p14="http://schemas.microsoft.com/office/powerpoint/2010/main" val="3370602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710AA480-4809-49FC-83CB-4C3BE7D5B91B}" type="datetimeFigureOut">
              <a:rPr lang="el-GR" smtClean="0"/>
              <a:t>31/10/2014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1635384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10AA480-4809-49FC-83CB-4C3BE7D5B91B}" type="datetimeFigureOut">
              <a:rPr lang="el-GR" smtClean="0"/>
              <a:t>31/10/2014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181419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10AA480-4809-49FC-83CB-4C3BE7D5B91B}" type="datetimeFigureOut">
              <a:rPr lang="el-GR" smtClean="0"/>
              <a:t>31/10/2014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2888241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10AA480-4809-49FC-83CB-4C3BE7D5B91B}" type="datetimeFigureOut">
              <a:rPr lang="el-GR" smtClean="0"/>
              <a:t>31/10/2014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3792442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710AA480-4809-49FC-83CB-4C3BE7D5B91B}" type="datetimeFigureOut">
              <a:rPr lang="el-GR" smtClean="0"/>
              <a:t>31/10/2014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3268126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710AA480-4809-49FC-83CB-4C3BE7D5B91B}" type="datetimeFigureOut">
              <a:rPr lang="el-GR" smtClean="0"/>
              <a:t>31/10/2014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2495951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710AA480-4809-49FC-83CB-4C3BE7D5B91B}" type="datetimeFigureOut">
              <a:rPr lang="el-GR" smtClean="0"/>
              <a:t>31/10/2014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875278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710AA480-4809-49FC-83CB-4C3BE7D5B91B}" type="datetimeFigureOut">
              <a:rPr lang="el-GR" smtClean="0"/>
              <a:t>31/10/2014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1486574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710AA480-4809-49FC-83CB-4C3BE7D5B91B}" type="datetimeFigureOut">
              <a:rPr lang="el-GR" smtClean="0"/>
              <a:t>31/10/2014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3350890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710AA480-4809-49FC-83CB-4C3BE7D5B91B}" type="datetimeFigureOut">
              <a:rPr lang="el-GR" smtClean="0"/>
              <a:t>31/10/2014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715328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710AA480-4809-49FC-83CB-4C3BE7D5B91B}" type="datetimeFigureOut">
              <a:rPr lang="el-GR" smtClean="0"/>
              <a:t>31/10/2014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9BA124-8C20-4C80-BEDE-B2ED576B7ABF}" type="slidenum">
              <a:rPr lang="el-GR" smtClean="0"/>
              <a:t>‹#›</a:t>
            </a:fld>
            <a:endParaRPr lang="el-GR"/>
          </a:p>
        </p:txBody>
      </p:sp>
    </p:spTree>
    <p:extLst>
      <p:ext uri="{BB962C8B-B14F-4D97-AF65-F5344CB8AC3E}">
        <p14:creationId xmlns:p14="http://schemas.microsoft.com/office/powerpoint/2010/main" val="2533897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AA480-4809-49FC-83CB-4C3BE7D5B91B}" type="datetimeFigureOut">
              <a:rPr lang="el-GR" smtClean="0"/>
              <a:t>31/10/2014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BA124-8C20-4C80-BEDE-B2ED576B7ABF}" type="slidenum">
              <a:rPr lang="el-GR" smtClean="0"/>
              <a:t>‹#›</a:t>
            </a:fld>
            <a:endParaRPr lang="el-GR"/>
          </a:p>
        </p:txBody>
      </p:sp>
    </p:spTree>
    <p:extLst>
      <p:ext uri="{BB962C8B-B14F-4D97-AF65-F5344CB8AC3E}">
        <p14:creationId xmlns:p14="http://schemas.microsoft.com/office/powerpoint/2010/main" val="4015138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43675" r="93636">
                        <a14:foregroundMark x1="56484" y1="98364" x2="56484" y2="98364"/>
                        <a14:foregroundMark x1="58313" y1="96727" x2="55449" y2="96727"/>
                        <a14:foregroundMark x1="58313" y1="91818" x2="54018" y2="91818"/>
                        <a14:foregroundMark x1="57916" y1="87758" x2="53699" y2="88545"/>
                        <a14:foregroundMark x1="60780" y1="86909" x2="57916" y2="86909"/>
                        <a14:foregroundMark x1="54336" y1="60545" x2="59029" y2="68121"/>
                        <a14:foregroundMark x1="75815" y1="11515" x2="83691" y2="11818"/>
                        <a14:foregroundMark x1="80111" y1="5818" x2="78679" y2="1455"/>
                        <a14:foregroundMark x1="59745" y1="2000" x2="61893" y2="1758"/>
                      </a14:backgroundRemoval>
                    </a14:imgEffect>
                  </a14:imgLayer>
                </a14:imgProps>
              </a:ext>
              <a:ext uri="{28A0092B-C50C-407E-A947-70E740481C1C}">
                <a14:useLocalDpi xmlns:a14="http://schemas.microsoft.com/office/drawing/2010/main" val="0"/>
              </a:ext>
            </a:extLst>
          </a:blip>
          <a:stretch>
            <a:fillRect/>
          </a:stretch>
        </p:blipFill>
        <p:spPr>
          <a:xfrm rot="5400000">
            <a:off x="3483428" y="441699"/>
            <a:ext cx="5225143" cy="6858000"/>
          </a:xfrm>
          <a:prstGeom prst="rect">
            <a:avLst/>
          </a:prstGeom>
        </p:spPr>
      </p:pic>
      <p:sp>
        <p:nvSpPr>
          <p:cNvPr id="2" name="Τίτλος 1"/>
          <p:cNvSpPr>
            <a:spLocks noGrp="1"/>
          </p:cNvSpPr>
          <p:nvPr>
            <p:ph type="ctrTitle"/>
          </p:nvPr>
        </p:nvSpPr>
        <p:spPr>
          <a:xfrm>
            <a:off x="1523999" y="871030"/>
            <a:ext cx="9144000" cy="2387600"/>
          </a:xfrm>
        </p:spPr>
        <p:txBody>
          <a:bodyPr>
            <a:normAutofit/>
          </a:bodyPr>
          <a:lstStyle/>
          <a:p>
            <a:r>
              <a:rPr lang="el-GR" dirty="0" smtClean="0">
                <a:latin typeface="Microsoft YaHei UI Light" panose="020B0502040204020203" pitchFamily="34" charset="-122"/>
                <a:ea typeface="Microsoft YaHei UI Light" panose="020B0502040204020203" pitchFamily="34" charset="-122"/>
              </a:rPr>
              <a:t>Νεοκλασική αρχιτεκτονική στην Ελλάδα</a:t>
            </a:r>
            <a:endParaRPr lang="el-GR" dirty="0">
              <a:latin typeface="Microsoft YaHei UI Light" panose="020B0502040204020203" pitchFamily="34" charset="-122"/>
              <a:ea typeface="Microsoft YaHei UI Light" panose="020B0502040204020203" pitchFamily="34" charset="-122"/>
            </a:endParaRPr>
          </a:p>
        </p:txBody>
      </p:sp>
      <p:sp>
        <p:nvSpPr>
          <p:cNvPr id="3" name="Υπότιτλος 2"/>
          <p:cNvSpPr>
            <a:spLocks noGrp="1"/>
          </p:cNvSpPr>
          <p:nvPr>
            <p:ph type="subTitle" idx="1"/>
          </p:nvPr>
        </p:nvSpPr>
        <p:spPr>
          <a:xfrm>
            <a:off x="1524000" y="3220715"/>
            <a:ext cx="9144000" cy="1747836"/>
          </a:xfrm>
        </p:spPr>
        <p:txBody>
          <a:bodyPr/>
          <a:lstStyle/>
          <a:p>
            <a:r>
              <a:rPr lang="el-GR" dirty="0" smtClean="0">
                <a:latin typeface="Microsoft YaHei UI Light" panose="020B0502040204020203" pitchFamily="34" charset="-122"/>
                <a:ea typeface="Microsoft YaHei UI Light" panose="020B0502040204020203" pitchFamily="34" charset="-122"/>
              </a:rPr>
              <a:t>βασική τυπολογία, μορφολογία και κατασκευαστικές λογικές</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40513487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5151" y="573460"/>
            <a:ext cx="11196735" cy="830997"/>
          </a:xfrm>
          <a:prstGeom prst="rect">
            <a:avLst/>
          </a:prstGeom>
          <a:noFill/>
        </p:spPr>
        <p:txBody>
          <a:bodyPr wrap="square" rtlCol="0">
            <a:spAutoFit/>
          </a:bodyPr>
          <a:lstStyle/>
          <a:p>
            <a:r>
              <a:rPr lang="el-GR" sz="2400" dirty="0" smtClean="0">
                <a:latin typeface="Microsoft YaHei UI Light" panose="020B0502040204020203" pitchFamily="34" charset="-122"/>
                <a:ea typeface="Microsoft YaHei UI Light" panose="020B0502040204020203" pitchFamily="34" charset="-122"/>
              </a:rPr>
              <a:t>Μερικά σημεία κεντρικής σημασίας που αξίζει να συγκρατήσουμε σχετικά με τον νεοκλασικισμό</a:t>
            </a:r>
          </a:p>
        </p:txBody>
      </p:sp>
      <p:sp>
        <p:nvSpPr>
          <p:cNvPr id="4" name="TextBox 3"/>
          <p:cNvSpPr txBox="1"/>
          <p:nvPr/>
        </p:nvSpPr>
        <p:spPr>
          <a:xfrm>
            <a:off x="7399176" y="1404457"/>
            <a:ext cx="4422710" cy="3970318"/>
          </a:xfrm>
          <a:prstGeom prst="rect">
            <a:avLst/>
          </a:prstGeom>
          <a:noFill/>
        </p:spPr>
        <p:txBody>
          <a:bodyPr wrap="square" rtlCol="0">
            <a:spAutoFit/>
          </a:bodyPr>
          <a:lstStyle/>
          <a:p>
            <a:r>
              <a:rPr lang="el-GR" dirty="0" smtClean="0">
                <a:latin typeface="Microsoft YaHei UI Light" panose="020B0502040204020203" pitchFamily="34" charset="-122"/>
                <a:ea typeface="Microsoft YaHei UI Light" panose="020B0502040204020203" pitchFamily="34" charset="-122"/>
              </a:rPr>
              <a:t>Από τα μεγάλα μέγαρα που μελετήθηκαν από τους αναγνωρισμένους ξένους και Έλληνες αρχιτέκτονες της εποχής, ο ρυθμός απλοποιήθηκε και εκλαϊκεύτηκε από τους ντόπιους αρχιτέκτονες και πρωτομάστορες </a:t>
            </a:r>
            <a:r>
              <a:rPr lang="el-GR" b="1" dirty="0" smtClean="0">
                <a:latin typeface="Microsoft YaHei UI Light" panose="020B0502040204020203" pitchFamily="34" charset="-122"/>
                <a:ea typeface="Microsoft YaHei UI Light" panose="020B0502040204020203" pitchFamily="34" charset="-122"/>
              </a:rPr>
              <a:t>που ‘μορφώθηκαν’ πάνω στα πρώτα επίσημα κτίρια</a:t>
            </a:r>
            <a:r>
              <a:rPr lang="el-GR" dirty="0" smtClean="0">
                <a:latin typeface="Microsoft YaHei UI Light" panose="020B0502040204020203" pitchFamily="34" charset="-122"/>
                <a:ea typeface="Microsoft YaHei UI Light" panose="020B0502040204020203" pitchFamily="34" charset="-122"/>
              </a:rPr>
              <a:t>. Αυτοί προσάρμοσαν με εφευρετικότητα και ελευθερία το πρότυπο του νεοκλασικισμού στην κατά τόπους αρχιτεκτονική παράδοση αλλά και την κλίμακα του εκάστοτε έργου.</a:t>
            </a:r>
          </a:p>
        </p:txBody>
      </p:sp>
      <p:pic>
        <p:nvPicPr>
          <p:cNvPr id="8" name="Εικόνα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356" y="1479101"/>
            <a:ext cx="5847163" cy="3895673"/>
          </a:xfrm>
          <a:prstGeom prst="rect">
            <a:avLst/>
          </a:prstGeom>
        </p:spPr>
      </p:pic>
      <p:sp>
        <p:nvSpPr>
          <p:cNvPr id="9" name="TextBox 8"/>
          <p:cNvSpPr txBox="1"/>
          <p:nvPr/>
        </p:nvSpPr>
        <p:spPr>
          <a:xfrm>
            <a:off x="625151" y="5449418"/>
            <a:ext cx="5972368" cy="646331"/>
          </a:xfrm>
          <a:prstGeom prst="rect">
            <a:avLst/>
          </a:prstGeom>
          <a:noFill/>
        </p:spPr>
        <p:txBody>
          <a:bodyPr wrap="square" rtlCol="0">
            <a:spAutoFit/>
          </a:bodyPr>
          <a:lstStyle/>
          <a:p>
            <a:r>
              <a:rPr lang="el-GR" sz="1200" dirty="0" smtClean="0">
                <a:latin typeface="Microsoft YaHei UI Light" panose="020B0502040204020203" pitchFamily="34" charset="-122"/>
                <a:ea typeface="Microsoft YaHei UI Light" panose="020B0502040204020203" pitchFamily="34" charset="-122"/>
              </a:rPr>
              <a:t>Σύμη: η σημαντική άνοδος των </a:t>
            </a:r>
            <a:r>
              <a:rPr lang="el-GR" sz="1200" dirty="0" err="1" smtClean="0">
                <a:latin typeface="Microsoft YaHei UI Light" panose="020B0502040204020203" pitchFamily="34" charset="-122"/>
                <a:ea typeface="Microsoft YaHei UI Light" panose="020B0502040204020203" pitchFamily="34" charset="-122"/>
              </a:rPr>
              <a:t>ναυτεμπορικών</a:t>
            </a:r>
            <a:r>
              <a:rPr lang="el-GR" sz="1200" dirty="0" smtClean="0">
                <a:latin typeface="Microsoft YaHei UI Light" panose="020B0502040204020203" pitchFamily="34" charset="-122"/>
                <a:ea typeface="Microsoft YaHei UI Light" panose="020B0502040204020203" pitchFamily="34" charset="-122"/>
              </a:rPr>
              <a:t> δραστηριοτήτων και οι πολιτισμικές σχέσεις ανάμεσα στην Αίγυπτο και τις πόλεις της Μικράς Ασίας, συνέβαλαν στο να αναπτυχθεί ένας αστικός κλασικισμός.</a:t>
            </a:r>
          </a:p>
        </p:txBody>
      </p:sp>
    </p:spTree>
    <p:extLst>
      <p:ext uri="{BB962C8B-B14F-4D97-AF65-F5344CB8AC3E}">
        <p14:creationId xmlns:p14="http://schemas.microsoft.com/office/powerpoint/2010/main" val="2503933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5151" y="573460"/>
            <a:ext cx="11196735" cy="830997"/>
          </a:xfrm>
          <a:prstGeom prst="rect">
            <a:avLst/>
          </a:prstGeom>
          <a:noFill/>
        </p:spPr>
        <p:txBody>
          <a:bodyPr wrap="square" rtlCol="0">
            <a:spAutoFit/>
          </a:bodyPr>
          <a:lstStyle/>
          <a:p>
            <a:r>
              <a:rPr lang="el-GR" sz="2400" dirty="0" smtClean="0">
                <a:latin typeface="Microsoft YaHei UI Light" panose="020B0502040204020203" pitchFamily="34" charset="-122"/>
                <a:ea typeface="Microsoft YaHei UI Light" panose="020B0502040204020203" pitchFamily="34" charset="-122"/>
              </a:rPr>
              <a:t>Μερικά σημεία κεντρικής σημασίας που αξίζει να συγκρατήσουμε σχετικά με τον νεοκλασικισμό</a:t>
            </a:r>
          </a:p>
        </p:txBody>
      </p:sp>
      <p:sp>
        <p:nvSpPr>
          <p:cNvPr id="4" name="TextBox 3"/>
          <p:cNvSpPr txBox="1"/>
          <p:nvPr/>
        </p:nvSpPr>
        <p:spPr>
          <a:xfrm>
            <a:off x="7399176" y="1404457"/>
            <a:ext cx="4422710" cy="3970318"/>
          </a:xfrm>
          <a:prstGeom prst="rect">
            <a:avLst/>
          </a:prstGeom>
          <a:noFill/>
        </p:spPr>
        <p:txBody>
          <a:bodyPr wrap="square" rtlCol="0">
            <a:spAutoFit/>
          </a:bodyPr>
          <a:lstStyle/>
          <a:p>
            <a:r>
              <a:rPr lang="el-GR" dirty="0" smtClean="0">
                <a:latin typeface="Microsoft YaHei UI Light" panose="020B0502040204020203" pitchFamily="34" charset="-122"/>
                <a:ea typeface="Microsoft YaHei UI Light" panose="020B0502040204020203" pitchFamily="34" charset="-122"/>
              </a:rPr>
              <a:t>Από τα μεγάλα μέγαρα που μελετήθηκαν από τους αναγνωρισμένους ξένους και Έλληνες αρχιτέκτονες της εποχής, ο ρυθμός απλοποιήθηκε και εκλαϊκεύτηκε από τους ντόπιους αρχιτέκτονες και πρωτομάστορες </a:t>
            </a:r>
            <a:r>
              <a:rPr lang="el-GR" b="1" dirty="0" smtClean="0">
                <a:latin typeface="Microsoft YaHei UI Light" panose="020B0502040204020203" pitchFamily="34" charset="-122"/>
                <a:ea typeface="Microsoft YaHei UI Light" panose="020B0502040204020203" pitchFamily="34" charset="-122"/>
              </a:rPr>
              <a:t>που ‘μορφώθηκαν’ πάνω στα πρώτα επίσημα κτίρια</a:t>
            </a:r>
            <a:r>
              <a:rPr lang="el-GR" dirty="0" smtClean="0">
                <a:latin typeface="Microsoft YaHei UI Light" panose="020B0502040204020203" pitchFamily="34" charset="-122"/>
                <a:ea typeface="Microsoft YaHei UI Light" panose="020B0502040204020203" pitchFamily="34" charset="-122"/>
              </a:rPr>
              <a:t>. Αυτοί προσάρμοσαν με εφευρετικότητα και ελευθερία το πρότυπο του νεοκλασικισμού στην κατά τόπους αρχιτεκτονική παράδοση αλλά και την κλίμακα του εκάστοτε έργου.</a:t>
            </a:r>
          </a:p>
        </p:txBody>
      </p:sp>
      <p:sp>
        <p:nvSpPr>
          <p:cNvPr id="9" name="TextBox 8"/>
          <p:cNvSpPr txBox="1"/>
          <p:nvPr/>
        </p:nvSpPr>
        <p:spPr>
          <a:xfrm>
            <a:off x="625150" y="5449418"/>
            <a:ext cx="6690049" cy="830997"/>
          </a:xfrm>
          <a:prstGeom prst="rect">
            <a:avLst/>
          </a:prstGeom>
          <a:noFill/>
        </p:spPr>
        <p:txBody>
          <a:bodyPr wrap="square" rtlCol="0">
            <a:spAutoFit/>
          </a:bodyPr>
          <a:lstStyle/>
          <a:p>
            <a:r>
              <a:rPr lang="el-GR" sz="1200" dirty="0" smtClean="0">
                <a:latin typeface="Microsoft YaHei UI Light" panose="020B0502040204020203" pitchFamily="34" charset="-122"/>
                <a:ea typeface="Microsoft YaHei UI Light" panose="020B0502040204020203" pitchFamily="34" charset="-122"/>
              </a:rPr>
              <a:t>Κατοικία στην συμβολή των οδών Πειραιώς – Μενάνδρου – Βούλγαρη, γύρω στα 1870 (κατεδαφίστηκε). Η γωνία διαμορφώθηκε κατά μίμηση του χορηγικού μνημείου του Λυσικράτη (335-334 π.Χ.). Εδώ ενδιαφέρον έχει η κλίμακα, καθώς ανάλογα παραδείγματα μορφολογικών χειρισμών βλέπουμε τόσο στην Ευρώπη όσο και στην Αμερική.</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412" y="1519397"/>
            <a:ext cx="5512106" cy="3855378"/>
          </a:xfrm>
          <a:prstGeom prst="rect">
            <a:avLst/>
          </a:prstGeom>
        </p:spPr>
      </p:pic>
    </p:spTree>
    <p:extLst>
      <p:ext uri="{BB962C8B-B14F-4D97-AF65-F5344CB8AC3E}">
        <p14:creationId xmlns:p14="http://schemas.microsoft.com/office/powerpoint/2010/main" val="1950195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5151" y="573460"/>
            <a:ext cx="11196735" cy="830997"/>
          </a:xfrm>
          <a:prstGeom prst="rect">
            <a:avLst/>
          </a:prstGeom>
          <a:noFill/>
        </p:spPr>
        <p:txBody>
          <a:bodyPr wrap="square" rtlCol="0">
            <a:spAutoFit/>
          </a:bodyPr>
          <a:lstStyle/>
          <a:p>
            <a:r>
              <a:rPr lang="el-GR" sz="2400" dirty="0" smtClean="0">
                <a:latin typeface="Microsoft YaHei UI Light" panose="020B0502040204020203" pitchFamily="34" charset="-122"/>
                <a:ea typeface="Microsoft YaHei UI Light" panose="020B0502040204020203" pitchFamily="34" charset="-122"/>
              </a:rPr>
              <a:t>Μερικά σημεία κεντρικής σημασίας που αξίζει να συγκρατήσουμε σχετικά με τον νεοκλασικισμό</a:t>
            </a:r>
          </a:p>
        </p:txBody>
      </p:sp>
      <p:sp>
        <p:nvSpPr>
          <p:cNvPr id="4" name="TextBox 3"/>
          <p:cNvSpPr txBox="1"/>
          <p:nvPr/>
        </p:nvSpPr>
        <p:spPr>
          <a:xfrm>
            <a:off x="7399176" y="1404457"/>
            <a:ext cx="4422710" cy="3939540"/>
          </a:xfrm>
          <a:prstGeom prst="rect">
            <a:avLst/>
          </a:prstGeom>
          <a:noFill/>
        </p:spPr>
        <p:txBody>
          <a:bodyPr wrap="square" rtlCol="0">
            <a:spAutoFit/>
          </a:bodyPr>
          <a:lstStyle/>
          <a:p>
            <a:r>
              <a:rPr lang="el-GR" dirty="0" smtClean="0">
                <a:latin typeface="Microsoft YaHei UI Light" panose="020B0502040204020203" pitchFamily="34" charset="-122"/>
                <a:ea typeface="Microsoft YaHei UI Light" panose="020B0502040204020203" pitchFamily="34" charset="-122"/>
              </a:rPr>
              <a:t>Μαζί με την μαζική παραγωγή τυποποιημένων γύψινων διακοσμήσεων που αντικατέστησαν τα μαρμάρινα, ο νεοκλασικισμός διαδόθηκε βρίσκοντας νέες εκφράσεις, απαλλαγμένες από την αυστηρότητα και το μνημειακό ύφος που χαρακτήριζε την αντίστοιχη αρχιτεκτονική σε άλλες χώρες.</a:t>
            </a:r>
          </a:p>
          <a:p>
            <a:endParaRPr lang="el-GR" dirty="0">
              <a:latin typeface="Microsoft YaHei UI Light" panose="020B0502040204020203" pitchFamily="34" charset="-122"/>
              <a:ea typeface="Microsoft YaHei UI Light" panose="020B0502040204020203" pitchFamily="34" charset="-122"/>
            </a:endParaRPr>
          </a:p>
          <a:p>
            <a:r>
              <a:rPr lang="el-GR" sz="1400" dirty="0" smtClean="0">
                <a:latin typeface="Microsoft YaHei UI Light" panose="020B0502040204020203" pitchFamily="34" charset="-122"/>
                <a:ea typeface="Microsoft YaHei UI Light" panose="020B0502040204020203" pitchFamily="34" charset="-122"/>
              </a:rPr>
              <a:t>Ο νεοκλασικισμός συνεχίστηκε μέχρι τον Μεσοπόλεμο, οπότε και σημειώνεται μια οριστική στροφή στην χρήση του οπλισμένου σκυροδέματος και στις δομικές και μορφολογικές εκφράσεις της ‘μοντέρνας’ αρχιτεκτονικής.</a:t>
            </a:r>
            <a:endParaRPr lang="el-GR" sz="1400" dirty="0">
              <a:latin typeface="Microsoft YaHei UI Light" panose="020B0502040204020203" pitchFamily="34" charset="-122"/>
              <a:ea typeface="Microsoft YaHei UI Light" panose="020B0502040204020203" pitchFamily="34" charset="-122"/>
            </a:endParaRPr>
          </a:p>
        </p:txBody>
      </p:sp>
      <p:sp>
        <p:nvSpPr>
          <p:cNvPr id="5" name="TextBox 4"/>
          <p:cNvSpPr txBox="1"/>
          <p:nvPr/>
        </p:nvSpPr>
        <p:spPr>
          <a:xfrm>
            <a:off x="531844" y="5478695"/>
            <a:ext cx="5589037" cy="461665"/>
          </a:xfrm>
          <a:prstGeom prst="rect">
            <a:avLst/>
          </a:prstGeom>
          <a:noFill/>
        </p:spPr>
        <p:txBody>
          <a:bodyPr wrap="square" rtlCol="0">
            <a:spAutoFit/>
          </a:bodyPr>
          <a:lstStyle/>
          <a:p>
            <a:r>
              <a:rPr lang="el-GR" sz="1200" dirty="0" smtClean="0">
                <a:latin typeface="Microsoft YaHei UI Light" panose="020B0502040204020203" pitchFamily="34" charset="-122"/>
                <a:ea typeface="Microsoft YaHei UI Light" panose="020B0502040204020203" pitchFamily="34" charset="-122"/>
              </a:rPr>
              <a:t>Το σπίτι με τις Καρυάτιδες στην οδό Ασωμάτων, υδατογραφία του Γ. Τσαρούχη. Δεξιά, φωτογραφημένο από τον </a:t>
            </a:r>
            <a:r>
              <a:rPr lang="en-US" sz="1200" dirty="0" smtClean="0">
                <a:latin typeface="Microsoft YaHei UI Light" panose="020B0502040204020203" pitchFamily="34" charset="-122"/>
                <a:ea typeface="Microsoft YaHei UI Light" panose="020B0502040204020203" pitchFamily="34" charset="-122"/>
              </a:rPr>
              <a:t>Henri Cartier-Bresson</a:t>
            </a:r>
            <a:r>
              <a:rPr lang="el-GR" sz="1200" dirty="0" smtClean="0">
                <a:latin typeface="Microsoft YaHei UI Light" panose="020B0502040204020203" pitchFamily="34" charset="-122"/>
                <a:ea typeface="Microsoft YaHei UI Light" panose="020B0502040204020203" pitchFamily="34" charset="-122"/>
              </a:rPr>
              <a:t> το 1953.</a:t>
            </a:r>
          </a:p>
        </p:txBody>
      </p:sp>
      <p:pic>
        <p:nvPicPr>
          <p:cNvPr id="8" name="Εικόνα 7"/>
          <p:cNvPicPr>
            <a:picLocks noChangeAspect="1"/>
          </p:cNvPicPr>
          <p:nvPr/>
        </p:nvPicPr>
        <p:blipFill rotWithShape="1">
          <a:blip r:embed="rId2">
            <a:extLst>
              <a:ext uri="{28A0092B-C50C-407E-A947-70E740481C1C}">
                <a14:useLocalDpi xmlns:a14="http://schemas.microsoft.com/office/drawing/2010/main" val="0"/>
              </a:ext>
            </a:extLst>
          </a:blip>
          <a:srcRect l="4215" r="6897"/>
          <a:stretch/>
        </p:blipFill>
        <p:spPr>
          <a:xfrm>
            <a:off x="4739952" y="2074843"/>
            <a:ext cx="2164702" cy="3247049"/>
          </a:xfrm>
          <a:prstGeom prst="rect">
            <a:avLst/>
          </a:prstGeom>
        </p:spPr>
      </p:pic>
      <p:pic>
        <p:nvPicPr>
          <p:cNvPr id="9" name="Εικόνα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51" y="1457340"/>
            <a:ext cx="3961166" cy="3864552"/>
          </a:xfrm>
          <a:prstGeom prst="rect">
            <a:avLst/>
          </a:prstGeom>
        </p:spPr>
      </p:pic>
    </p:spTree>
    <p:extLst>
      <p:ext uri="{BB962C8B-B14F-4D97-AF65-F5344CB8AC3E}">
        <p14:creationId xmlns:p14="http://schemas.microsoft.com/office/powerpoint/2010/main" val="40964326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152" y="602547"/>
            <a:ext cx="3638159" cy="5014481"/>
          </a:xfrm>
          <a:prstGeom prst="rect">
            <a:avLst/>
          </a:prstGeom>
        </p:spPr>
      </p:pic>
      <p:sp>
        <p:nvSpPr>
          <p:cNvPr id="7" name="TextBox 6"/>
          <p:cNvSpPr txBox="1"/>
          <p:nvPr/>
        </p:nvSpPr>
        <p:spPr>
          <a:xfrm>
            <a:off x="4553340" y="602547"/>
            <a:ext cx="7100594" cy="3693319"/>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Σε μια εξαιρετικά συστηματική τεκμηρίωση των βασικών κτιρίων που εκφράζουν τον νεοκλασικισμό στην Αθήνα (όπου και το ρεύμα βρήκε την πλέον επίσημη έκφρασή του) ο Ν. </a:t>
            </a:r>
            <a:r>
              <a:rPr lang="el-GR" dirty="0" err="1" smtClean="0">
                <a:latin typeface="Microsoft YaHei UI Light" panose="020B0502040204020203" pitchFamily="34" charset="-122"/>
                <a:ea typeface="Microsoft YaHei UI Light" panose="020B0502040204020203" pitchFamily="34" charset="-122"/>
              </a:rPr>
              <a:t>Θανόπουλος</a:t>
            </a:r>
            <a:r>
              <a:rPr lang="el-GR" dirty="0" smtClean="0">
                <a:latin typeface="Microsoft YaHei UI Light" panose="020B0502040204020203" pitchFamily="34" charset="-122"/>
                <a:ea typeface="Microsoft YaHei UI Light" panose="020B0502040204020203" pitchFamily="34" charset="-122"/>
              </a:rPr>
              <a:t> διακρίνει </a:t>
            </a:r>
            <a:r>
              <a:rPr lang="el-GR" b="1" dirty="0" smtClean="0">
                <a:latin typeface="Microsoft YaHei UI Light" panose="020B0502040204020203" pitchFamily="34" charset="-122"/>
                <a:ea typeface="Microsoft YaHei UI Light" panose="020B0502040204020203" pitchFamily="34" charset="-122"/>
              </a:rPr>
              <a:t>δύο κύριες περιόδους</a:t>
            </a:r>
            <a:r>
              <a:rPr lang="el-GR" dirty="0" smtClean="0">
                <a:latin typeface="Microsoft YaHei UI Light" panose="020B0502040204020203" pitchFamily="34" charset="-122"/>
                <a:ea typeface="Microsoft YaHei UI Light" panose="020B0502040204020203" pitchFamily="34" charset="-122"/>
              </a:rPr>
              <a:t>:</a:t>
            </a:r>
          </a:p>
          <a:p>
            <a:pPr algn="r"/>
            <a:endParaRPr lang="el-GR" dirty="0" smtClean="0">
              <a:latin typeface="Microsoft YaHei UI Light" panose="020B0502040204020203" pitchFamily="34" charset="-122"/>
              <a:ea typeface="Microsoft YaHei UI Light" panose="020B0502040204020203" pitchFamily="34" charset="-122"/>
            </a:endParaRPr>
          </a:p>
          <a:p>
            <a:pPr marL="285750" indent="-285750" algn="r">
              <a:buFont typeface="Arial" panose="020B0604020202020204" pitchFamily="34" charset="0"/>
              <a:buChar char="•"/>
            </a:pPr>
            <a:r>
              <a:rPr lang="el-GR" dirty="0">
                <a:latin typeface="Microsoft YaHei UI Light" panose="020B0502040204020203" pitchFamily="34" charset="-122"/>
                <a:ea typeface="Microsoft YaHei UI Light" panose="020B0502040204020203" pitchFamily="34" charset="-122"/>
              </a:rPr>
              <a:t>Α</a:t>
            </a:r>
            <a:r>
              <a:rPr lang="el-GR" dirty="0" smtClean="0">
                <a:latin typeface="Microsoft YaHei UI Light" panose="020B0502040204020203" pitchFamily="34" charset="-122"/>
                <a:ea typeface="Microsoft YaHei UI Light" panose="020B0502040204020203" pitchFamily="34" charset="-122"/>
              </a:rPr>
              <a:t>πό το 1834 (έτος μεταφοράς της πρωτεύουσας στην Αθήνα) μέχρι τα 1870 όπου επικρατεί ένας πρώιμος κλασικισμός με </a:t>
            </a:r>
            <a:r>
              <a:rPr lang="el-GR" b="1" dirty="0" smtClean="0">
                <a:latin typeface="Microsoft YaHei UI Light" panose="020B0502040204020203" pitchFamily="34" charset="-122"/>
                <a:ea typeface="Microsoft YaHei UI Light" panose="020B0502040204020203" pitchFamily="34" charset="-122"/>
              </a:rPr>
              <a:t>λιτές και αυστηρές μορφές</a:t>
            </a:r>
          </a:p>
          <a:p>
            <a:pPr algn="r"/>
            <a:r>
              <a:rPr lang="el-GR" dirty="0" smtClean="0">
                <a:latin typeface="Microsoft YaHei UI Light" panose="020B0502040204020203" pitchFamily="34" charset="-122"/>
                <a:ea typeface="Microsoft YaHei UI Light" panose="020B0502040204020203" pitchFamily="34" charset="-122"/>
              </a:rPr>
              <a:t> </a:t>
            </a:r>
          </a:p>
          <a:p>
            <a:pPr marL="285750" indent="-285750" algn="r">
              <a:buFont typeface="Arial" panose="020B0604020202020204" pitchFamily="34" charset="0"/>
              <a:buChar char="•"/>
            </a:pPr>
            <a:r>
              <a:rPr lang="el-GR" dirty="0" smtClean="0">
                <a:latin typeface="Microsoft YaHei UI Light" panose="020B0502040204020203" pitchFamily="34" charset="-122"/>
                <a:ea typeface="Microsoft YaHei UI Light" panose="020B0502040204020203" pitchFamily="34" charset="-122"/>
              </a:rPr>
              <a:t>Από τα 1870 μέχρι τα μέσα της 2ης δεκαετίας του 20ου αι οπότε επικράτησε ένας όψιμος εκλεκτικισμός που έφερε </a:t>
            </a:r>
            <a:r>
              <a:rPr lang="el-GR" b="1" dirty="0" smtClean="0">
                <a:latin typeface="Microsoft YaHei UI Light" panose="020B0502040204020203" pitchFamily="34" charset="-122"/>
                <a:ea typeface="Microsoft YaHei UI Light" panose="020B0502040204020203" pitchFamily="34" charset="-122"/>
              </a:rPr>
              <a:t>μεγαλύτερη ελευθερία και ένα πλουσιότερο λεξιλόγιο </a:t>
            </a:r>
            <a:r>
              <a:rPr lang="el-GR" dirty="0" smtClean="0">
                <a:latin typeface="Microsoft YaHei UI Light" panose="020B0502040204020203" pitchFamily="34" charset="-122"/>
                <a:ea typeface="Microsoft YaHei UI Light" panose="020B0502040204020203" pitchFamily="34" charset="-122"/>
              </a:rPr>
              <a:t>στο ρεπερτόριο του κλασικισμού</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4000299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152" y="602547"/>
            <a:ext cx="3638159" cy="5014481"/>
          </a:xfrm>
          <a:prstGeom prst="rect">
            <a:avLst/>
          </a:prstGeom>
        </p:spPr>
      </p:pic>
      <p:sp>
        <p:nvSpPr>
          <p:cNvPr id="7" name="TextBox 6"/>
          <p:cNvSpPr txBox="1"/>
          <p:nvPr/>
        </p:nvSpPr>
        <p:spPr>
          <a:xfrm>
            <a:off x="4553340" y="602547"/>
            <a:ext cx="7100594" cy="4801314"/>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Από την πλευρά της οικοδομικής τεχνολογίας, διακρίνει ανάλογα και πάλι δύο υποπεριόδους:</a:t>
            </a:r>
          </a:p>
          <a:p>
            <a:pPr algn="r"/>
            <a:endParaRPr lang="el-GR" dirty="0">
              <a:latin typeface="Microsoft YaHei UI Light" panose="020B0502040204020203" pitchFamily="34" charset="-122"/>
              <a:ea typeface="Microsoft YaHei UI Light" panose="020B0502040204020203" pitchFamily="34" charset="-122"/>
            </a:endParaRPr>
          </a:p>
          <a:p>
            <a:pPr marL="285750" indent="-285750" algn="r">
              <a:buFont typeface="Arial" panose="020B0604020202020204" pitchFamily="34" charset="0"/>
              <a:buChar char="•"/>
            </a:pPr>
            <a:r>
              <a:rPr lang="el-GR" dirty="0" smtClean="0">
                <a:latin typeface="Microsoft YaHei UI Light" panose="020B0502040204020203" pitchFamily="34" charset="-122"/>
                <a:ea typeface="Microsoft YaHei UI Light" panose="020B0502040204020203" pitchFamily="34" charset="-122"/>
              </a:rPr>
              <a:t>Στην μεν πρώτη, που διαρκεί από το έτος μεταφοράς της πρωτεύουσας στην Αθήνα (1834) μέχρι και τα τέλη της οθωνικής περιόδου (δεκαετία 1860), εμφανίζονται ως χαρακτηριστικά </a:t>
            </a:r>
            <a:r>
              <a:rPr lang="el-GR" b="1" dirty="0" smtClean="0">
                <a:latin typeface="Microsoft YaHei UI Light" panose="020B0502040204020203" pitchFamily="34" charset="-122"/>
                <a:ea typeface="Microsoft YaHei UI Light" panose="020B0502040204020203" pitchFamily="34" charset="-122"/>
              </a:rPr>
              <a:t>η κατασκευή του κατακόρυφου φέροντα οργανισμού με τοιχοποιία από λιθοδομή</a:t>
            </a:r>
            <a:r>
              <a:rPr lang="el-GR" dirty="0" smtClean="0">
                <a:latin typeface="Microsoft YaHei UI Light" panose="020B0502040204020203" pitchFamily="34" charset="-122"/>
                <a:ea typeface="Microsoft YaHei UI Light" panose="020B0502040204020203" pitchFamily="34" charset="-122"/>
              </a:rPr>
              <a:t>, σε συνδυασμό με </a:t>
            </a:r>
            <a:r>
              <a:rPr lang="el-GR" b="1" dirty="0" smtClean="0">
                <a:latin typeface="Microsoft YaHei UI Light" panose="020B0502040204020203" pitchFamily="34" charset="-122"/>
                <a:ea typeface="Microsoft YaHei UI Light" panose="020B0502040204020203" pitchFamily="34" charset="-122"/>
              </a:rPr>
              <a:t>πατώματα και στέγες από ξύλο και ανώφλια</a:t>
            </a:r>
            <a:r>
              <a:rPr lang="el-GR" dirty="0" smtClean="0">
                <a:latin typeface="Microsoft YaHei UI Light" panose="020B0502040204020203" pitchFamily="34" charset="-122"/>
                <a:ea typeface="Microsoft YaHei UI Light" panose="020B0502040204020203" pitchFamily="34" charset="-122"/>
              </a:rPr>
              <a:t> (πρέκια)</a:t>
            </a:r>
            <a:r>
              <a:rPr lang="el-GR" b="1" dirty="0" smtClean="0">
                <a:latin typeface="Microsoft YaHei UI Light" panose="020B0502040204020203" pitchFamily="34" charset="-122"/>
                <a:ea typeface="Microsoft YaHei UI Light" panose="020B0502040204020203" pitchFamily="34" charset="-122"/>
              </a:rPr>
              <a:t> ξύλινα ή αψιδωτά από φυσικούς λίθους ή οπτόπλινθους</a:t>
            </a:r>
            <a:r>
              <a:rPr lang="el-GR" dirty="0" smtClean="0">
                <a:latin typeface="Microsoft YaHei UI Light" panose="020B0502040204020203" pitchFamily="34" charset="-122"/>
                <a:ea typeface="Microsoft YaHei UI Light" panose="020B0502040204020203" pitchFamily="34" charset="-122"/>
              </a:rPr>
              <a:t>.</a:t>
            </a:r>
          </a:p>
          <a:p>
            <a:pPr marL="285750" indent="-285750" algn="r">
              <a:buFont typeface="Arial" panose="020B0604020202020204" pitchFamily="34" charset="0"/>
              <a:buChar char="•"/>
            </a:pPr>
            <a:endParaRPr lang="el-GR" dirty="0" smtClean="0">
              <a:latin typeface="Microsoft YaHei UI Light" panose="020B0502040204020203" pitchFamily="34" charset="-122"/>
              <a:ea typeface="Microsoft YaHei UI Light" panose="020B0502040204020203" pitchFamily="34" charset="-122"/>
            </a:endParaRPr>
          </a:p>
          <a:p>
            <a:pPr marL="285750" indent="-285750" algn="r">
              <a:buFont typeface="Arial" panose="020B0604020202020204" pitchFamily="34" charset="0"/>
              <a:buChar char="•"/>
            </a:pPr>
            <a:r>
              <a:rPr lang="el-GR" dirty="0" smtClean="0">
                <a:latin typeface="Microsoft YaHei UI Light" panose="020B0502040204020203" pitchFamily="34" charset="-122"/>
                <a:ea typeface="Microsoft YaHei UI Light" panose="020B0502040204020203" pitchFamily="34" charset="-122"/>
              </a:rPr>
              <a:t>Στην δε δεύτερη, που εκτείνεται από την δεκαετία του 1860 μέχρι την περίοδο του Μεσοπολέμου (δεκαετία του 1920), παρατηρούμε </a:t>
            </a:r>
            <a:r>
              <a:rPr lang="el-GR" b="1" dirty="0" smtClean="0">
                <a:latin typeface="Microsoft YaHei UI Light" panose="020B0502040204020203" pitchFamily="34" charset="-122"/>
                <a:ea typeface="Microsoft YaHei UI Light" panose="020B0502040204020203" pitchFamily="34" charset="-122"/>
              </a:rPr>
              <a:t>την βαθμιαία διείσδυση του σιδήρου στην κατασκευή</a:t>
            </a:r>
            <a:r>
              <a:rPr lang="el-GR" dirty="0" smtClean="0">
                <a:latin typeface="Microsoft YaHei UI Light" panose="020B0502040204020203" pitchFamily="34" charset="-122"/>
                <a:ea typeface="Microsoft YaHei UI Light" panose="020B0502040204020203" pitchFamily="34" charset="-122"/>
              </a:rPr>
              <a:t> (εντονότερα από την δεκαετία του 1870 και μετά), με την εισαγωγή τυποποιημένων σιδηροδοκών για την κατασκευή πατωμάτων και ανωφλιών.</a:t>
            </a:r>
          </a:p>
        </p:txBody>
      </p:sp>
    </p:spTree>
    <p:extLst>
      <p:ext uri="{BB962C8B-B14F-4D97-AF65-F5344CB8AC3E}">
        <p14:creationId xmlns:p14="http://schemas.microsoft.com/office/powerpoint/2010/main" val="34176280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637" y="714514"/>
            <a:ext cx="4922520" cy="4800600"/>
          </a:xfrm>
          <a:prstGeom prst="rect">
            <a:avLst/>
          </a:prstGeom>
        </p:spPr>
      </p:pic>
      <p:sp>
        <p:nvSpPr>
          <p:cNvPr id="7" name="TextBox 6"/>
          <p:cNvSpPr txBox="1"/>
          <p:nvPr/>
        </p:nvSpPr>
        <p:spPr>
          <a:xfrm>
            <a:off x="5878286" y="602547"/>
            <a:ext cx="5775647" cy="3939540"/>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ΟΡΙΖΟΝΤΙΑ ΕΝΝΟΙΑ</a:t>
            </a:r>
          </a:p>
          <a:p>
            <a:pPr algn="r"/>
            <a:r>
              <a:rPr lang="el-GR" i="1" dirty="0" smtClean="0">
                <a:solidFill>
                  <a:srgbClr val="0070C0"/>
                </a:solidFill>
                <a:latin typeface="Microsoft YaHei UI Light" panose="020B0502040204020203" pitchFamily="34" charset="-122"/>
                <a:ea typeface="Microsoft YaHei UI Light" panose="020B0502040204020203" pitchFamily="34" charset="-122"/>
              </a:rPr>
              <a:t>Επιφανειακά</a:t>
            </a:r>
          </a:p>
          <a:p>
            <a:pPr algn="r"/>
            <a:endParaRPr lang="el-GR" dirty="0" smtClean="0">
              <a:latin typeface="Microsoft YaHei UI Light" panose="020B0502040204020203" pitchFamily="34" charset="-122"/>
              <a:ea typeface="Microsoft YaHei UI Light" panose="020B0502040204020203" pitchFamily="34" charset="-122"/>
            </a:endParaRPr>
          </a:p>
          <a:p>
            <a:pPr algn="r"/>
            <a:endParaRPr lang="el-GR" dirty="0" smtClean="0">
              <a:latin typeface="Microsoft YaHei UI Light" panose="020B0502040204020203" pitchFamily="34" charset="-122"/>
              <a:ea typeface="Microsoft YaHei UI Light" panose="020B0502040204020203" pitchFamily="34" charset="-122"/>
            </a:endParaRPr>
          </a:p>
          <a:p>
            <a:pPr algn="r"/>
            <a:r>
              <a:rPr lang="el-GR" b="1" dirty="0" smtClean="0">
                <a:latin typeface="Microsoft YaHei UI Light" panose="020B0502040204020203" pitchFamily="34" charset="-122"/>
                <a:ea typeface="Microsoft YaHei UI Light" panose="020B0502040204020203" pitchFamily="34" charset="-122"/>
              </a:rPr>
              <a:t>Στέγες</a:t>
            </a:r>
          </a:p>
          <a:p>
            <a:pPr algn="r"/>
            <a:r>
              <a:rPr lang="el-GR" sz="1600" dirty="0" smtClean="0">
                <a:latin typeface="Microsoft YaHei UI Light" panose="020B0502040204020203" pitchFamily="34" charset="-122"/>
                <a:ea typeface="Microsoft YaHei UI Light" panose="020B0502040204020203" pitchFamily="34" charset="-122"/>
              </a:rPr>
              <a:t>Πρόκειται για εξωτερικά, μη βατά στοιχεία, με φέρουσα κατασκευή ξύλινη ή μεταλλική ή μικτή, με συνδυασμό μεταλλικών και ξύλινων φορέων και επικάλυψη με κεραμίδια (συνήθως) ή  λαμαρίνα, τα οποία αποτελούνται από κεκλιμένα επίπεδα, που σχηματίζουν δικλινείς έως πολυκλινείς επιφάνειες και μεταφέρουν τα φορτία τους, μόνιμα και κινητά, στα κατακόρυφα φέροντα στοιχεία, απευθείας ή μέσω δοκών. Ειδική περίπτωση αποτελούν οι υαλωτές στεγάσεις με φέρουσα κατασκευή από μεταλλικά τόξα.</a:t>
            </a:r>
            <a:endParaRPr lang="el-GR" sz="1600"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1278667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cstate="print">
            <a:extLst>
              <a:ext uri="{28A0092B-C50C-407E-A947-70E740481C1C}">
                <a14:useLocalDpi xmlns:a14="http://schemas.microsoft.com/office/drawing/2010/main" val="0"/>
              </a:ext>
            </a:extLst>
          </a:blip>
          <a:srcRect l="-434" t="-305" r="434" b="388"/>
          <a:stretch/>
        </p:blipFill>
        <p:spPr>
          <a:xfrm>
            <a:off x="866891" y="718457"/>
            <a:ext cx="4300012" cy="4796657"/>
          </a:xfrm>
          <a:prstGeom prst="rect">
            <a:avLst/>
          </a:prstGeom>
        </p:spPr>
      </p:pic>
      <p:sp>
        <p:nvSpPr>
          <p:cNvPr id="7" name="TextBox 6"/>
          <p:cNvSpPr txBox="1"/>
          <p:nvPr/>
        </p:nvSpPr>
        <p:spPr>
          <a:xfrm>
            <a:off x="5878286" y="602547"/>
            <a:ext cx="5775647"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ΟΡΙΖΟΝΤΙΑ ΕΝΝΟΙΑ</a:t>
            </a:r>
          </a:p>
          <a:p>
            <a:pPr algn="r"/>
            <a:r>
              <a:rPr lang="el-GR" i="1" dirty="0" smtClean="0">
                <a:solidFill>
                  <a:srgbClr val="0070C0"/>
                </a:solidFill>
                <a:latin typeface="Microsoft YaHei UI Light" panose="020B0502040204020203" pitchFamily="34" charset="-122"/>
                <a:ea typeface="Microsoft YaHei UI Light" panose="020B0502040204020203" pitchFamily="34" charset="-122"/>
              </a:rPr>
              <a:t>Επιφανειακά</a:t>
            </a:r>
          </a:p>
        </p:txBody>
      </p:sp>
      <p:sp>
        <p:nvSpPr>
          <p:cNvPr id="4" name="TextBox 3"/>
          <p:cNvSpPr txBox="1"/>
          <p:nvPr/>
        </p:nvSpPr>
        <p:spPr>
          <a:xfrm>
            <a:off x="5589037" y="1390261"/>
            <a:ext cx="6064897" cy="4062651"/>
          </a:xfrm>
          <a:prstGeom prst="rect">
            <a:avLst/>
          </a:prstGeom>
          <a:noFill/>
        </p:spPr>
        <p:txBody>
          <a:bodyPr wrap="square" rtlCol="0">
            <a:spAutoFit/>
          </a:bodyPr>
          <a:lstStyle/>
          <a:p>
            <a:pPr lvl="0" algn="r"/>
            <a:r>
              <a:rPr lang="el-GR" b="1" dirty="0">
                <a:solidFill>
                  <a:prstClr val="black"/>
                </a:solidFill>
                <a:latin typeface="Microsoft YaHei UI Light" panose="020B0502040204020203" pitchFamily="34" charset="-122"/>
                <a:ea typeface="Microsoft YaHei UI Light" panose="020B0502040204020203" pitchFamily="34" charset="-122"/>
              </a:rPr>
              <a:t>Πατώματα</a:t>
            </a:r>
          </a:p>
          <a:p>
            <a:pPr lvl="0" algn="r"/>
            <a:r>
              <a:rPr lang="el-GR" sz="1600" dirty="0">
                <a:solidFill>
                  <a:prstClr val="black"/>
                </a:solidFill>
                <a:latin typeface="Microsoft YaHei UI Light" panose="020B0502040204020203" pitchFamily="34" charset="-122"/>
                <a:ea typeface="Microsoft YaHei UI Light" panose="020B0502040204020203" pitchFamily="34" charset="-122"/>
              </a:rPr>
              <a:t>Πρόκειται για εσωτερικά οριζόντια στοιχεία μικρού πάχους σε σχέση με την επιφάνειά τους, με σκοπό την εκμετάλλευση της τελευταίας για την έδραση ή μετακίνηση ωφέλιμων φορτίων (ατόμων ή αντικειμένων) και την κάλυψη των υποκείμενων χώρων. Διαθέτουν φέρουσα κατασκευή είτε ξύλινη, είτε από σιδηροδοκούς, στο εσωτερικό των κάτω πελμάτων των οποίων εδράζονται θολίσκοι από οπτόπλινθους ή σχιστόπλακες ή κοίλα κεραμικά στοιχεία κλπ., είτε μικτή με συνδυασμό ξυλοδοκών και σιδηροδοκών.</a:t>
            </a:r>
          </a:p>
          <a:p>
            <a:pPr lvl="0" algn="r"/>
            <a:endParaRPr lang="el-GR" sz="1600"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sz="1600" dirty="0">
                <a:solidFill>
                  <a:prstClr val="black"/>
                </a:solidFill>
                <a:latin typeface="Microsoft YaHei UI Light" panose="020B0502040204020203" pitchFamily="34" charset="-122"/>
                <a:ea typeface="Microsoft YaHei UI Light" panose="020B0502040204020203" pitchFamily="34" charset="-122"/>
              </a:rPr>
              <a:t>Μεταφέρουν τα φορτία τους, μόνιμα (ίδιο βάρος και επικαλύψεις) και κινητά (ομοιόμορφα και συγκεντρωμένα), στα κατακόρυφα φέροντα στοιχεία, απευθείας ή μέσω δοκών. </a:t>
            </a:r>
          </a:p>
        </p:txBody>
      </p:sp>
    </p:spTree>
    <p:extLst>
      <p:ext uri="{BB962C8B-B14F-4D97-AF65-F5344CB8AC3E}">
        <p14:creationId xmlns:p14="http://schemas.microsoft.com/office/powerpoint/2010/main" val="10561777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78286" y="602547"/>
            <a:ext cx="5775647"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ΟΡΙΖΟΝΤΙΑ ΕΝΝΟΙΑ</a:t>
            </a:r>
          </a:p>
          <a:p>
            <a:pPr algn="r"/>
            <a:r>
              <a:rPr lang="el-GR" i="1" dirty="0" smtClean="0">
                <a:solidFill>
                  <a:srgbClr val="0070C0"/>
                </a:solidFill>
                <a:latin typeface="Microsoft YaHei UI Light" panose="020B0502040204020203" pitchFamily="34" charset="-122"/>
                <a:ea typeface="Microsoft YaHei UI Light" panose="020B0502040204020203" pitchFamily="34" charset="-122"/>
              </a:rPr>
              <a:t>Επιφανειακά</a:t>
            </a:r>
          </a:p>
        </p:txBody>
      </p:sp>
      <p:sp>
        <p:nvSpPr>
          <p:cNvPr id="4" name="TextBox 3"/>
          <p:cNvSpPr txBox="1"/>
          <p:nvPr/>
        </p:nvSpPr>
        <p:spPr>
          <a:xfrm>
            <a:off x="6307494" y="1390261"/>
            <a:ext cx="5346440" cy="3570208"/>
          </a:xfrm>
          <a:prstGeom prst="rect">
            <a:avLst/>
          </a:prstGeom>
          <a:noFill/>
        </p:spPr>
        <p:txBody>
          <a:bodyPr wrap="square" rtlCol="0">
            <a:spAutoFit/>
          </a:bodyPr>
          <a:lstStyle/>
          <a:p>
            <a:pPr lvl="0" algn="r"/>
            <a:r>
              <a:rPr lang="el-GR" b="1" dirty="0">
                <a:solidFill>
                  <a:prstClr val="black"/>
                </a:solidFill>
                <a:latin typeface="Microsoft YaHei UI Light" panose="020B0502040204020203" pitchFamily="34" charset="-122"/>
                <a:ea typeface="Microsoft YaHei UI Light" panose="020B0502040204020203" pitchFamily="34" charset="-122"/>
              </a:rPr>
              <a:t>Πατώματα</a:t>
            </a:r>
          </a:p>
          <a:p>
            <a:pPr lvl="0" algn="r"/>
            <a:endParaRPr lang="el-GR" sz="1600" dirty="0" smtClean="0">
              <a:solidFill>
                <a:prstClr val="black"/>
              </a:solidFill>
              <a:latin typeface="Microsoft YaHei UI Light" panose="020B0502040204020203" pitchFamily="34" charset="-122"/>
              <a:ea typeface="Microsoft YaHei UI Light" panose="020B0502040204020203" pitchFamily="34" charset="-122"/>
            </a:endParaRPr>
          </a:p>
          <a:p>
            <a:pPr lvl="0" algn="r"/>
            <a:r>
              <a:rPr lang="el-GR" sz="1600" dirty="0" smtClean="0">
                <a:solidFill>
                  <a:prstClr val="black"/>
                </a:solidFill>
                <a:latin typeface="Microsoft YaHei UI Light" panose="020B0502040204020203" pitchFamily="34" charset="-122"/>
                <a:ea typeface="Microsoft YaHei UI Light" panose="020B0502040204020203" pitchFamily="34" charset="-122"/>
              </a:rPr>
              <a:t>Σε </a:t>
            </a:r>
            <a:r>
              <a:rPr lang="el-GR" sz="1600" dirty="0">
                <a:solidFill>
                  <a:prstClr val="black"/>
                </a:solidFill>
                <a:latin typeface="Microsoft YaHei UI Light" panose="020B0502040204020203" pitchFamily="34" charset="-122"/>
                <a:ea typeface="Microsoft YaHei UI Light" panose="020B0502040204020203" pitchFamily="34" charset="-122"/>
              </a:rPr>
              <a:t>ό,τι αφορά την ορολογία, διευκρινίζουμε ότι </a:t>
            </a:r>
            <a:r>
              <a:rPr lang="el-GR" sz="1600" b="1" dirty="0">
                <a:solidFill>
                  <a:prstClr val="black"/>
                </a:solidFill>
                <a:latin typeface="Microsoft YaHei UI Light" panose="020B0502040204020203" pitchFamily="34" charset="-122"/>
                <a:ea typeface="Microsoft YaHei UI Light" panose="020B0502040204020203" pitchFamily="34" charset="-122"/>
              </a:rPr>
              <a:t>με τον όρο 'πάτωμα' αναφερόμαστε στο σύνολο της διατομής του οριζοντίου στοιχείου</a:t>
            </a:r>
            <a:r>
              <a:rPr lang="el-GR" sz="1600" dirty="0">
                <a:solidFill>
                  <a:prstClr val="black"/>
                </a:solidFill>
                <a:latin typeface="Microsoft YaHei UI Light" panose="020B0502040204020203" pitchFamily="34" charset="-122"/>
                <a:ea typeface="Microsoft YaHei UI Light" panose="020B0502040204020203" pitchFamily="34" charset="-122"/>
              </a:rPr>
              <a:t>, </a:t>
            </a:r>
            <a:r>
              <a:rPr lang="el-GR" sz="1600" b="1" dirty="0">
                <a:solidFill>
                  <a:prstClr val="black"/>
                </a:solidFill>
                <a:latin typeface="Microsoft YaHei UI Light" panose="020B0502040204020203" pitchFamily="34" charset="-122"/>
                <a:ea typeface="Microsoft YaHei UI Light" panose="020B0502040204020203" pitchFamily="34" charset="-122"/>
              </a:rPr>
              <a:t>με τον όρο 'δάπεδο' στην επικάλυψή του</a:t>
            </a:r>
            <a:r>
              <a:rPr lang="el-GR" sz="1600" dirty="0">
                <a:solidFill>
                  <a:prstClr val="black"/>
                </a:solidFill>
                <a:latin typeface="Microsoft YaHei UI Light" panose="020B0502040204020203" pitchFamily="34" charset="-122"/>
                <a:ea typeface="Microsoft YaHei UI Light" panose="020B0502040204020203" pitchFamily="34" charset="-122"/>
              </a:rPr>
              <a:t>, η οποία εξασφαλίζει την καταλληλότητα της επάνω επιφάνειας χρήσης του (π.χ. ξύλινα, ψηφιδωτά) και </a:t>
            </a:r>
            <a:r>
              <a:rPr lang="el-GR" sz="1600" b="1" dirty="0">
                <a:solidFill>
                  <a:prstClr val="black"/>
                </a:solidFill>
                <a:latin typeface="Microsoft YaHei UI Light" panose="020B0502040204020203" pitchFamily="34" charset="-122"/>
                <a:ea typeface="Microsoft YaHei UI Light" panose="020B0502040204020203" pitchFamily="34" charset="-122"/>
              </a:rPr>
              <a:t>με τον όρο 'οροφή στην κάλυψη της κάτω επιφάνειάς του </a:t>
            </a:r>
            <a:r>
              <a:rPr lang="el-GR" sz="1600" dirty="0">
                <a:solidFill>
                  <a:prstClr val="black"/>
                </a:solidFill>
                <a:latin typeface="Microsoft YaHei UI Light" panose="020B0502040204020203" pitchFamily="34" charset="-122"/>
                <a:ea typeface="Microsoft YaHei UI Light" panose="020B0502040204020203" pitchFamily="34" charset="-122"/>
              </a:rPr>
              <a:t>(π.χ. επιχρισμένοι οροφοπήχεις (μπαγδατί)).</a:t>
            </a:r>
          </a:p>
          <a:p>
            <a:pPr lvl="0" algn="r"/>
            <a:endParaRPr lang="el-GR" sz="1600"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sz="1600" dirty="0">
                <a:solidFill>
                  <a:prstClr val="black"/>
                </a:solidFill>
                <a:latin typeface="Microsoft YaHei UI Light" panose="020B0502040204020203" pitchFamily="34" charset="-122"/>
                <a:ea typeface="Microsoft YaHei UI Light" panose="020B0502040204020203" pitchFamily="34" charset="-122"/>
              </a:rPr>
              <a:t>Σε ορισμένες περιπτώσεις, για αισθητικούς κυρίως λόγους διαμορφώνεται ανεξάρτητη οροφή (ψευδοροφή) αυτοφερόμενη ή αναρτημένη.</a:t>
            </a:r>
          </a:p>
        </p:txBody>
      </p:sp>
      <p:pic>
        <p:nvPicPr>
          <p:cNvPr id="5" name="Εικόνα 4"/>
          <p:cNvPicPr>
            <a:picLocks noChangeAspect="1"/>
          </p:cNvPicPr>
          <p:nvPr/>
        </p:nvPicPr>
        <p:blipFill rotWithShape="1">
          <a:blip r:embed="rId2" cstate="print">
            <a:extLst>
              <a:ext uri="{28A0092B-C50C-407E-A947-70E740481C1C}">
                <a14:useLocalDpi xmlns:a14="http://schemas.microsoft.com/office/drawing/2010/main" val="0"/>
              </a:ext>
            </a:extLst>
          </a:blip>
          <a:srcRect b="15886"/>
          <a:stretch/>
        </p:blipFill>
        <p:spPr>
          <a:xfrm>
            <a:off x="0" y="602547"/>
            <a:ext cx="6018245" cy="3866816"/>
          </a:xfrm>
          <a:prstGeom prst="rect">
            <a:avLst/>
          </a:prstGeom>
        </p:spPr>
      </p:pic>
      <p:pic>
        <p:nvPicPr>
          <p:cNvPr id="3" name="Εικόνα 2"/>
          <p:cNvPicPr>
            <a:picLocks noChangeAspect="1"/>
          </p:cNvPicPr>
          <p:nvPr/>
        </p:nvPicPr>
        <p:blipFill rotWithShape="1">
          <a:blip r:embed="rId3" cstate="print">
            <a:extLst>
              <a:ext uri="{28A0092B-C50C-407E-A947-70E740481C1C}">
                <a14:useLocalDpi xmlns:a14="http://schemas.microsoft.com/office/drawing/2010/main" val="0"/>
              </a:ext>
            </a:extLst>
          </a:blip>
          <a:srcRect b="24753"/>
          <a:stretch/>
        </p:blipFill>
        <p:spPr>
          <a:xfrm>
            <a:off x="503853" y="4892197"/>
            <a:ext cx="6258004" cy="1474922"/>
          </a:xfrm>
          <a:prstGeom prst="rect">
            <a:avLst/>
          </a:prstGeom>
        </p:spPr>
      </p:pic>
      <p:sp>
        <p:nvSpPr>
          <p:cNvPr id="8" name="TextBox 7"/>
          <p:cNvSpPr txBox="1"/>
          <p:nvPr/>
        </p:nvSpPr>
        <p:spPr>
          <a:xfrm>
            <a:off x="90196" y="4430532"/>
            <a:ext cx="5589037" cy="461665"/>
          </a:xfrm>
          <a:prstGeom prst="rect">
            <a:avLst/>
          </a:prstGeom>
          <a:noFill/>
        </p:spPr>
        <p:txBody>
          <a:bodyPr wrap="square" rtlCol="0">
            <a:spAutoFit/>
          </a:bodyPr>
          <a:lstStyle/>
          <a:p>
            <a:r>
              <a:rPr lang="el-GR" sz="1200" dirty="0" smtClean="0">
                <a:latin typeface="Microsoft YaHei UI Light" panose="020B0502040204020203" pitchFamily="34" charset="-122"/>
                <a:ea typeface="Microsoft YaHei UI Light" panose="020B0502040204020203" pitchFamily="34" charset="-122"/>
              </a:rPr>
              <a:t>Γενική άποψη οροφής με αποκάλυψη τμήματος των επιχρισμένων οροφοπήχεων (μπαγδατί).</a:t>
            </a:r>
          </a:p>
        </p:txBody>
      </p:sp>
    </p:spTree>
    <p:extLst>
      <p:ext uri="{BB962C8B-B14F-4D97-AF65-F5344CB8AC3E}">
        <p14:creationId xmlns:p14="http://schemas.microsoft.com/office/powerpoint/2010/main" val="3636638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78286" y="602547"/>
            <a:ext cx="5775647"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ΟΡΙΖΟΝΤΙΑ ΕΝΝΟΙΑ</a:t>
            </a:r>
          </a:p>
          <a:p>
            <a:pPr algn="r"/>
            <a:r>
              <a:rPr lang="el-GR" i="1" dirty="0" smtClean="0">
                <a:solidFill>
                  <a:srgbClr val="0070C0"/>
                </a:solidFill>
                <a:latin typeface="Microsoft YaHei UI Light" panose="020B0502040204020203" pitchFamily="34" charset="-122"/>
                <a:ea typeface="Microsoft YaHei UI Light" panose="020B0502040204020203" pitchFamily="34" charset="-122"/>
              </a:rPr>
              <a:t>Επιφανειακά</a:t>
            </a:r>
          </a:p>
        </p:txBody>
      </p:sp>
      <p:sp>
        <p:nvSpPr>
          <p:cNvPr id="4" name="TextBox 3"/>
          <p:cNvSpPr txBox="1"/>
          <p:nvPr/>
        </p:nvSpPr>
        <p:spPr>
          <a:xfrm>
            <a:off x="6307494" y="1390261"/>
            <a:ext cx="5346440" cy="3416320"/>
          </a:xfrm>
          <a:prstGeom prst="rect">
            <a:avLst/>
          </a:prstGeom>
          <a:noFill/>
        </p:spPr>
        <p:txBody>
          <a:bodyPr wrap="square" rtlCol="0">
            <a:spAutoFit/>
          </a:bodyPr>
          <a:lstStyle/>
          <a:p>
            <a:pPr lvl="0" algn="r"/>
            <a:r>
              <a:rPr lang="el-GR" b="1" dirty="0" smtClean="0">
                <a:solidFill>
                  <a:prstClr val="black"/>
                </a:solidFill>
                <a:latin typeface="Microsoft YaHei UI Light" panose="020B0502040204020203" pitchFamily="34" charset="-122"/>
                <a:ea typeface="Microsoft YaHei UI Light" panose="020B0502040204020203" pitchFamily="34" charset="-122"/>
              </a:rPr>
              <a:t>Δώματα</a:t>
            </a: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Πρόκειται </a:t>
            </a:r>
            <a:r>
              <a:rPr lang="el-GR" dirty="0">
                <a:solidFill>
                  <a:prstClr val="black"/>
                </a:solidFill>
                <a:latin typeface="Microsoft YaHei UI Light" panose="020B0502040204020203" pitchFamily="34" charset="-122"/>
                <a:ea typeface="Microsoft YaHei UI Light" panose="020B0502040204020203" pitchFamily="34" charset="-122"/>
              </a:rPr>
              <a:t>για ανάλογα με τα πατώματα αλλά εξωτερικά, οριζόντια στοιχεία, που στεγάζουν πλήρως ή σε συνδυασμό και με στέγες, τα κτίρια. Συνήθως διαθέτουν φέρουσα κατασκευή από σιδηροδοκούς, στο εσωτερικό των κάτω πελμάτων των οποίων εδράζονται είτε θολίσκοι από οπτόπλινθους είτε σχιστόπλακες. Μεταξύ της επικάλυψης από πλάκες (συνήθως μαλτεζόπλακες) και των θολίσκων παρεμβάλλεται έρμα (χώμα, κονίαμα, κίσσηρη, κλπ.).</a:t>
            </a:r>
            <a:endParaRPr lang="el-GR" sz="1600" dirty="0">
              <a:solidFill>
                <a:prstClr val="black"/>
              </a:solidFill>
              <a:latin typeface="Microsoft YaHei UI Light" panose="020B0502040204020203" pitchFamily="34" charset="-122"/>
              <a:ea typeface="Microsoft YaHei UI Light" panose="020B0502040204020203" pitchFamily="34" charset="-122"/>
            </a:endParaRPr>
          </a:p>
        </p:txBody>
      </p:sp>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590" y="4140865"/>
            <a:ext cx="6143904" cy="1614197"/>
          </a:xfrm>
          <a:prstGeom prst="rect">
            <a:avLst/>
          </a:prstGeom>
        </p:spPr>
      </p:pic>
      <p:pic>
        <p:nvPicPr>
          <p:cNvPr id="6" name="Εικόνα 5"/>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l="6418" t="6345" r="37954" b="32753"/>
          <a:stretch/>
        </p:blipFill>
        <p:spPr>
          <a:xfrm>
            <a:off x="434391" y="445943"/>
            <a:ext cx="3582955" cy="3694922"/>
          </a:xfrm>
          <a:prstGeom prst="rect">
            <a:avLst/>
          </a:prstGeom>
        </p:spPr>
      </p:pic>
    </p:spTree>
    <p:extLst>
      <p:ext uri="{BB962C8B-B14F-4D97-AF65-F5344CB8AC3E}">
        <p14:creationId xmlns:p14="http://schemas.microsoft.com/office/powerpoint/2010/main" val="4819342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08914" y="602547"/>
            <a:ext cx="5645019"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ΟΡΙΖΟΝΤΙΑ ΕΝΝΟΙΑ</a:t>
            </a:r>
          </a:p>
          <a:p>
            <a:pPr algn="r"/>
            <a:r>
              <a:rPr lang="el-GR" i="1" dirty="0" smtClean="0">
                <a:solidFill>
                  <a:srgbClr val="0070C0"/>
                </a:solidFill>
                <a:latin typeface="Microsoft YaHei UI Light" panose="020B0502040204020203" pitchFamily="34" charset="-122"/>
                <a:ea typeface="Microsoft YaHei UI Light" panose="020B0502040204020203" pitchFamily="34" charset="-122"/>
              </a:rPr>
              <a:t>Επιφανειακά</a:t>
            </a:r>
          </a:p>
        </p:txBody>
      </p:sp>
      <p:sp>
        <p:nvSpPr>
          <p:cNvPr id="4" name="TextBox 3"/>
          <p:cNvSpPr txBox="1"/>
          <p:nvPr/>
        </p:nvSpPr>
        <p:spPr>
          <a:xfrm>
            <a:off x="6344816" y="1682481"/>
            <a:ext cx="5309118" cy="3816429"/>
          </a:xfrm>
          <a:prstGeom prst="rect">
            <a:avLst/>
          </a:prstGeom>
          <a:noFill/>
        </p:spPr>
        <p:txBody>
          <a:bodyPr wrap="square" rtlCol="0">
            <a:spAutoFit/>
          </a:bodyPr>
          <a:lstStyle/>
          <a:p>
            <a:pPr lvl="0" algn="r"/>
            <a:r>
              <a:rPr lang="el-GR" b="1" dirty="0" smtClean="0">
                <a:solidFill>
                  <a:prstClr val="black"/>
                </a:solidFill>
                <a:latin typeface="Microsoft YaHei UI Light" panose="020B0502040204020203" pitchFamily="34" charset="-122"/>
                <a:ea typeface="Microsoft YaHei UI Light" panose="020B0502040204020203" pitchFamily="34" charset="-122"/>
              </a:rPr>
              <a:t>Εξώστες</a:t>
            </a: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Πρόκειται </a:t>
            </a:r>
            <a:r>
              <a:rPr lang="el-GR" dirty="0">
                <a:solidFill>
                  <a:prstClr val="black"/>
                </a:solidFill>
                <a:latin typeface="Microsoft YaHei UI Light" panose="020B0502040204020203" pitchFamily="34" charset="-122"/>
                <a:ea typeface="Microsoft YaHei UI Light" panose="020B0502040204020203" pitchFamily="34" charset="-122"/>
              </a:rPr>
              <a:t>για προεξέχοντα των όψεων φέροντα οριζόντια επιμήκη στοιχεία. </a:t>
            </a:r>
            <a:r>
              <a:rPr lang="el-GR" dirty="0" smtClean="0">
                <a:solidFill>
                  <a:prstClr val="black"/>
                </a:solidFill>
                <a:latin typeface="Microsoft YaHei UI Light" panose="020B0502040204020203" pitchFamily="34" charset="-122"/>
                <a:ea typeface="Microsoft YaHei UI Light" panose="020B0502040204020203" pitchFamily="34" charset="-122"/>
              </a:rPr>
              <a:t>Αποτελούνται </a:t>
            </a:r>
            <a:r>
              <a:rPr lang="el-GR" dirty="0">
                <a:solidFill>
                  <a:prstClr val="black"/>
                </a:solidFill>
                <a:latin typeface="Microsoft YaHei UI Light" panose="020B0502040204020203" pitchFamily="34" charset="-122"/>
                <a:ea typeface="Microsoft YaHei UI Light" panose="020B0502040204020203" pitchFamily="34" charset="-122"/>
              </a:rPr>
              <a:t>συνήθως από μαρμάρινες πλάκες πακτωμένες στην τοιχοποιία, που υποστηρίζονται από μαρμάρινα φουρούσια, πακτωμένα επίσης στην τοιχοποιία και φέρουν στηθαία συνήθως μαρμάρινα ή μεταλλικά</a:t>
            </a:r>
            <a:r>
              <a:rPr lang="el-GR" dirty="0" smtClean="0">
                <a:solidFill>
                  <a:prstClr val="black"/>
                </a:solidFill>
                <a:latin typeface="Microsoft YaHei UI Light" panose="020B0502040204020203" pitchFamily="34" charset="-122"/>
                <a:ea typeface="Microsoft YaHei UI Light" panose="020B0502040204020203" pitchFamily="34" charset="-122"/>
              </a:rPr>
              <a:t>.</a:t>
            </a:r>
          </a:p>
          <a:p>
            <a:pPr lvl="0" algn="r"/>
            <a:endParaRPr lang="el-GR" sz="1600"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sz="1600" dirty="0" smtClean="0">
                <a:solidFill>
                  <a:prstClr val="black"/>
                </a:solidFill>
                <a:latin typeface="Microsoft YaHei UI Light" panose="020B0502040204020203" pitchFamily="34" charset="-122"/>
                <a:ea typeface="Microsoft YaHei UI Light" panose="020B0502040204020203" pitchFamily="34" charset="-122"/>
              </a:rPr>
              <a:t>Στην εκλαϊκευμένη εκδοχή τους είναι δυνατόν να στηρίζονται σε μεταλλικές δοκούς οι οποίες εγκιβωτίζονται σε γύψινες απομιμήσεις των μαρμάρινων φουρουσιών.</a:t>
            </a:r>
            <a:endParaRPr lang="el-GR" sz="1600" dirty="0">
              <a:solidFill>
                <a:prstClr val="black"/>
              </a:solidFill>
              <a:latin typeface="Microsoft YaHei UI Light" panose="020B0502040204020203" pitchFamily="34" charset="-122"/>
              <a:ea typeface="Microsoft YaHei UI Light" panose="020B0502040204020203" pitchFamily="34" charset="-122"/>
            </a:endParaRP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91" y="503853"/>
            <a:ext cx="5733379" cy="2612571"/>
          </a:xfrm>
          <a:prstGeom prst="rect">
            <a:avLst/>
          </a:prstGeo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91" y="3385879"/>
            <a:ext cx="5758715" cy="3033582"/>
          </a:xfrm>
          <a:prstGeom prst="rect">
            <a:avLst/>
          </a:prstGeom>
        </p:spPr>
      </p:pic>
    </p:spTree>
    <p:extLst>
      <p:ext uri="{BB962C8B-B14F-4D97-AF65-F5344CB8AC3E}">
        <p14:creationId xmlns:p14="http://schemas.microsoft.com/office/powerpoint/2010/main" val="1340775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686" y="957111"/>
            <a:ext cx="7456042" cy="5028493"/>
          </a:xfrm>
          <a:prstGeom prst="rect">
            <a:avLst/>
          </a:prstGeom>
        </p:spPr>
      </p:pic>
      <p:sp>
        <p:nvSpPr>
          <p:cNvPr id="7" name="TextBox 6"/>
          <p:cNvSpPr txBox="1"/>
          <p:nvPr/>
        </p:nvSpPr>
        <p:spPr>
          <a:xfrm>
            <a:off x="382555" y="957111"/>
            <a:ext cx="3788227" cy="4154984"/>
          </a:xfrm>
          <a:prstGeom prst="rect">
            <a:avLst/>
          </a:prstGeom>
          <a:noFill/>
        </p:spPr>
        <p:txBody>
          <a:bodyPr wrap="square" rtlCol="0">
            <a:spAutoFit/>
          </a:bodyPr>
          <a:lstStyle/>
          <a:p>
            <a:pPr algn="r"/>
            <a:r>
              <a:rPr lang="el-GR" sz="2400" dirty="0" smtClean="0">
                <a:latin typeface="Microsoft YaHei UI Light" panose="020B0502040204020203" pitchFamily="34" charset="-122"/>
                <a:ea typeface="Microsoft YaHei UI Light" panose="020B0502040204020203" pitchFamily="34" charset="-122"/>
              </a:rPr>
              <a:t>Μερικοί βασικοί τίτλοι βιβλιογραφίας</a:t>
            </a:r>
          </a:p>
          <a:p>
            <a:pPr algn="r"/>
            <a:endParaRPr lang="el-GR" dirty="0" smtClean="0">
              <a:latin typeface="Microsoft YaHei UI Light" panose="020B0502040204020203" pitchFamily="34" charset="-122"/>
              <a:ea typeface="Microsoft YaHei UI Light" panose="020B0502040204020203" pitchFamily="34" charset="-122"/>
            </a:endParaRPr>
          </a:p>
          <a:p>
            <a:pPr algn="r"/>
            <a:endParaRPr lang="el-GR" dirty="0">
              <a:latin typeface="Microsoft YaHei UI Light" panose="020B0502040204020203" pitchFamily="34" charset="-122"/>
              <a:ea typeface="Microsoft YaHei UI Light" panose="020B0502040204020203" pitchFamily="34" charset="-122"/>
            </a:endParaRPr>
          </a:p>
          <a:p>
            <a:pPr algn="r"/>
            <a:r>
              <a:rPr lang="el-GR" dirty="0" smtClean="0">
                <a:latin typeface="Microsoft YaHei UI Light" panose="020B0502040204020203" pitchFamily="34" charset="-122"/>
                <a:ea typeface="Microsoft YaHei UI Light" panose="020B0502040204020203" pitchFamily="34" charset="-122"/>
              </a:rPr>
              <a:t>Οι τίτλοι αυτοί είναι διαθέσιμοι τόσο στην βιβλιοθήκη μας όσο και στην βιβλιοθήκη του Ε.Μ.Π. (κτίριο Αβέρωφ)</a:t>
            </a:r>
          </a:p>
          <a:p>
            <a:pPr algn="r"/>
            <a:endParaRPr lang="el-GR" dirty="0" smtClean="0">
              <a:latin typeface="Microsoft YaHei UI Light" panose="020B0502040204020203" pitchFamily="34" charset="-122"/>
              <a:ea typeface="Microsoft YaHei UI Light" panose="020B0502040204020203" pitchFamily="34" charset="-122"/>
            </a:endParaRPr>
          </a:p>
          <a:p>
            <a:pPr algn="r"/>
            <a:endParaRPr lang="el-GR" dirty="0">
              <a:latin typeface="Microsoft YaHei UI Light" panose="020B0502040204020203" pitchFamily="34" charset="-122"/>
              <a:ea typeface="Microsoft YaHei UI Light" panose="020B0502040204020203" pitchFamily="34" charset="-122"/>
            </a:endParaRPr>
          </a:p>
          <a:p>
            <a:pPr algn="r"/>
            <a:r>
              <a:rPr lang="el-GR" dirty="0" smtClean="0">
                <a:latin typeface="Microsoft YaHei UI Light" panose="020B0502040204020203" pitchFamily="34" charset="-122"/>
                <a:ea typeface="Microsoft YaHei UI Light" panose="020B0502040204020203" pitchFamily="34" charset="-122"/>
              </a:rPr>
              <a:t>Επίσης είναι διαθέσιμοι εμπορικά για όποιον επιθυμεί να σχηματίσει την δική του βιβλιοθήκη.</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21956478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71592" y="602547"/>
            <a:ext cx="5682341"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ΟΡΙΖΟΝΤΙΑ ΕΝΝΟΙΑ</a:t>
            </a:r>
          </a:p>
          <a:p>
            <a:pPr algn="r"/>
            <a:r>
              <a:rPr lang="el-GR" i="1" dirty="0" smtClean="0">
                <a:solidFill>
                  <a:srgbClr val="0070C0"/>
                </a:solidFill>
                <a:latin typeface="Microsoft YaHei UI Light" panose="020B0502040204020203" pitchFamily="34" charset="-122"/>
                <a:ea typeface="Microsoft YaHei UI Light" panose="020B0502040204020203" pitchFamily="34" charset="-122"/>
              </a:rPr>
              <a:t>Επιφανειακά</a:t>
            </a:r>
          </a:p>
        </p:txBody>
      </p:sp>
      <p:sp>
        <p:nvSpPr>
          <p:cNvPr id="4" name="TextBox 3"/>
          <p:cNvSpPr txBox="1"/>
          <p:nvPr/>
        </p:nvSpPr>
        <p:spPr>
          <a:xfrm>
            <a:off x="5143345" y="1682481"/>
            <a:ext cx="6510589" cy="2862322"/>
          </a:xfrm>
          <a:prstGeom prst="rect">
            <a:avLst/>
          </a:prstGeom>
          <a:noFill/>
        </p:spPr>
        <p:txBody>
          <a:bodyPr wrap="square" rtlCol="0">
            <a:spAutoFit/>
          </a:bodyPr>
          <a:lstStyle/>
          <a:p>
            <a:pPr lvl="0" algn="r"/>
            <a:r>
              <a:rPr lang="el-GR" b="1" dirty="0" smtClean="0">
                <a:solidFill>
                  <a:prstClr val="black"/>
                </a:solidFill>
                <a:latin typeface="Microsoft YaHei UI Light" panose="020B0502040204020203" pitchFamily="34" charset="-122"/>
                <a:ea typeface="Microsoft YaHei UI Light" panose="020B0502040204020203" pitchFamily="34" charset="-122"/>
              </a:rPr>
              <a:t>Θόλοι</a:t>
            </a:r>
            <a:endParaRPr lang="el-GR"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Πρόκειται </a:t>
            </a:r>
            <a:r>
              <a:rPr lang="el-GR" dirty="0">
                <a:solidFill>
                  <a:prstClr val="black"/>
                </a:solidFill>
                <a:latin typeface="Microsoft YaHei UI Light" panose="020B0502040204020203" pitchFamily="34" charset="-122"/>
                <a:ea typeface="Microsoft YaHei UI Light" panose="020B0502040204020203" pitchFamily="34" charset="-122"/>
              </a:rPr>
              <a:t>για στοιχεία μορφής είτε κυλινδρικών θόλων για την κάλυψη χώρων </a:t>
            </a:r>
            <a:r>
              <a:rPr lang="el-GR" dirty="0" err="1">
                <a:solidFill>
                  <a:prstClr val="black"/>
                </a:solidFill>
                <a:latin typeface="Microsoft YaHei UI Light" panose="020B0502040204020203" pitchFamily="34" charset="-122"/>
                <a:ea typeface="Microsoft YaHei UI Light" panose="020B0502040204020203" pitchFamily="34" charset="-122"/>
              </a:rPr>
              <a:t>ορθογωνικών</a:t>
            </a:r>
            <a:r>
              <a:rPr lang="el-GR" dirty="0">
                <a:solidFill>
                  <a:prstClr val="black"/>
                </a:solidFill>
                <a:latin typeface="Microsoft YaHei UI Light" panose="020B0502040204020203" pitchFamily="34" charset="-122"/>
                <a:ea typeface="Microsoft YaHei UI Light" panose="020B0502040204020203" pitchFamily="34" charset="-122"/>
              </a:rPr>
              <a:t> κατόψεων, είτε τρούλλων διαφόρων γεωμετρικών μορφών (ημισφαιρικών, χαμηλωμένων), είτε σταυροθολίων κλπ., των οποίων η συγκρότηση από φυσικά ή τεχνητά </a:t>
            </a:r>
            <a:r>
              <a:rPr lang="el-GR" dirty="0" err="1">
                <a:solidFill>
                  <a:prstClr val="black"/>
                </a:solidFill>
                <a:latin typeface="Microsoft YaHei UI Light" panose="020B0502040204020203" pitchFamily="34" charset="-122"/>
                <a:ea typeface="Microsoft YaHei UI Light" panose="020B0502040204020203" pitchFamily="34" charset="-122"/>
              </a:rPr>
              <a:t>λιθοσώματα</a:t>
            </a:r>
            <a:r>
              <a:rPr lang="el-GR" dirty="0">
                <a:solidFill>
                  <a:prstClr val="black"/>
                </a:solidFill>
                <a:latin typeface="Microsoft YaHei UI Light" panose="020B0502040204020203" pitchFamily="34" charset="-122"/>
                <a:ea typeface="Microsoft YaHei UI Light" panose="020B0502040204020203" pitchFamily="34" charset="-122"/>
              </a:rPr>
              <a:t> - </a:t>
            </a:r>
            <a:r>
              <a:rPr lang="el-GR" dirty="0" err="1">
                <a:solidFill>
                  <a:prstClr val="black"/>
                </a:solidFill>
                <a:latin typeface="Microsoft YaHei UI Light" panose="020B0502040204020203" pitchFamily="34" charset="-122"/>
                <a:ea typeface="Microsoft YaHei UI Light" panose="020B0502040204020203" pitchFamily="34" charset="-122"/>
              </a:rPr>
              <a:t>θολίτες</a:t>
            </a:r>
            <a:r>
              <a:rPr lang="el-GR" dirty="0">
                <a:solidFill>
                  <a:prstClr val="black"/>
                </a:solidFill>
                <a:latin typeface="Microsoft YaHei UI Light" panose="020B0502040204020203" pitchFamily="34" charset="-122"/>
                <a:ea typeface="Microsoft YaHei UI Light" panose="020B0502040204020203" pitchFamily="34" charset="-122"/>
              </a:rPr>
              <a:t> - επιτυγχάνεται με την ενσφήνωσή τους είτε μέσω της σφηνοειδούς μορφής των ίδιων των </a:t>
            </a:r>
            <a:r>
              <a:rPr lang="el-GR" dirty="0" err="1">
                <a:solidFill>
                  <a:prstClr val="black"/>
                </a:solidFill>
                <a:latin typeface="Microsoft YaHei UI Light" panose="020B0502040204020203" pitchFamily="34" charset="-122"/>
                <a:ea typeface="Microsoft YaHei UI Light" panose="020B0502040204020203" pitchFamily="34" charset="-122"/>
              </a:rPr>
              <a:t>θολιτών</a:t>
            </a:r>
            <a:r>
              <a:rPr lang="el-GR" dirty="0">
                <a:solidFill>
                  <a:prstClr val="black"/>
                </a:solidFill>
                <a:latin typeface="Microsoft YaHei UI Light" panose="020B0502040204020203" pitchFamily="34" charset="-122"/>
                <a:ea typeface="Microsoft YaHei UI Light" panose="020B0502040204020203" pitchFamily="34" charset="-122"/>
              </a:rPr>
              <a:t>, είτε μέσω της σφηνοειδούς διαμόρφωσης αρμών μεταξύ αυτών, οι οποίοι πληρούνται με κονίαμα</a:t>
            </a:r>
            <a:r>
              <a:rPr lang="el-GR" dirty="0" smtClean="0">
                <a:solidFill>
                  <a:prstClr val="black"/>
                </a:solidFill>
                <a:latin typeface="Microsoft YaHei UI Light" panose="020B0502040204020203" pitchFamily="34" charset="-122"/>
                <a:ea typeface="Microsoft YaHei UI Light" panose="020B0502040204020203" pitchFamily="34" charset="-122"/>
              </a:rPr>
              <a:t>.</a:t>
            </a:r>
            <a:endParaRPr lang="el-GR" sz="1600" dirty="0">
              <a:solidFill>
                <a:prstClr val="black"/>
              </a:solidFill>
              <a:latin typeface="Microsoft YaHei UI Light" panose="020B0502040204020203" pitchFamily="34" charset="-122"/>
              <a:ea typeface="Microsoft YaHei UI Light" panose="020B0502040204020203" pitchFamily="34" charset="-122"/>
            </a:endParaRPr>
          </a:p>
        </p:txBody>
      </p:sp>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392" y="403892"/>
            <a:ext cx="4075176" cy="5900928"/>
          </a:xfrm>
          <a:prstGeom prst="rect">
            <a:avLst/>
          </a:prstGeom>
        </p:spPr>
      </p:pic>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4568" y="4701407"/>
            <a:ext cx="4480560" cy="1776984"/>
          </a:xfrm>
          <a:prstGeom prst="rect">
            <a:avLst/>
          </a:prstGeom>
        </p:spPr>
      </p:pic>
    </p:spTree>
    <p:extLst>
      <p:ext uri="{BB962C8B-B14F-4D97-AF65-F5344CB8AC3E}">
        <p14:creationId xmlns:p14="http://schemas.microsoft.com/office/powerpoint/2010/main" val="40226093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27576" y="602547"/>
            <a:ext cx="5626357"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ΟΡΙΖΟΝΤΙΑ ΕΝΝΟΙΑ</a:t>
            </a:r>
          </a:p>
          <a:p>
            <a:pPr algn="r"/>
            <a:r>
              <a:rPr lang="el-GR" i="1" dirty="0" smtClean="0">
                <a:solidFill>
                  <a:srgbClr val="0070C0"/>
                </a:solidFill>
                <a:latin typeface="Microsoft YaHei UI Light" panose="020B0502040204020203" pitchFamily="34" charset="-122"/>
                <a:ea typeface="Microsoft YaHei UI Light" panose="020B0502040204020203" pitchFamily="34" charset="-122"/>
              </a:rPr>
              <a:t>Επιφανειακά</a:t>
            </a:r>
          </a:p>
        </p:txBody>
      </p:sp>
      <p:sp>
        <p:nvSpPr>
          <p:cNvPr id="4" name="TextBox 3"/>
          <p:cNvSpPr txBox="1"/>
          <p:nvPr/>
        </p:nvSpPr>
        <p:spPr>
          <a:xfrm>
            <a:off x="5299789" y="1682481"/>
            <a:ext cx="6354146" cy="3539430"/>
          </a:xfrm>
          <a:prstGeom prst="rect">
            <a:avLst/>
          </a:prstGeom>
          <a:noFill/>
        </p:spPr>
        <p:txBody>
          <a:bodyPr wrap="square" rtlCol="0">
            <a:spAutoFit/>
          </a:bodyPr>
          <a:lstStyle/>
          <a:p>
            <a:pPr lvl="0" algn="r"/>
            <a:r>
              <a:rPr lang="el-GR" b="1" dirty="0" smtClean="0">
                <a:solidFill>
                  <a:prstClr val="black"/>
                </a:solidFill>
                <a:latin typeface="Microsoft YaHei UI Light" panose="020B0502040204020203" pitchFamily="34" charset="-122"/>
                <a:ea typeface="Microsoft YaHei UI Light" panose="020B0502040204020203" pitchFamily="34" charset="-122"/>
              </a:rPr>
              <a:t>Θόλοι</a:t>
            </a:r>
            <a:endParaRPr lang="el-GR"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Τα </a:t>
            </a:r>
            <a:r>
              <a:rPr lang="el-GR" dirty="0">
                <a:solidFill>
                  <a:prstClr val="black"/>
                </a:solidFill>
                <a:latin typeface="Microsoft YaHei UI Light" panose="020B0502040204020203" pitchFamily="34" charset="-122"/>
                <a:ea typeface="Microsoft YaHei UI Light" panose="020B0502040204020203" pitchFamily="34" charset="-122"/>
              </a:rPr>
              <a:t>στοιχεία αυτά μεταφέρουν τα φορτία τους είτε μέσω δακτυλιοειδών βάσεων, πολυγωνικών τυμπάνων κλπ. (στην περίπτωση τρούλλων) είτε μέσω γραμμικών </a:t>
            </a:r>
            <a:r>
              <a:rPr lang="el-GR" dirty="0" err="1">
                <a:solidFill>
                  <a:prstClr val="black"/>
                </a:solidFill>
                <a:latin typeface="Microsoft YaHei UI Light" panose="020B0502040204020203" pitchFamily="34" charset="-122"/>
                <a:ea typeface="Microsoft YaHei UI Light" panose="020B0502040204020203" pitchFamily="34" charset="-122"/>
              </a:rPr>
              <a:t>θολοδομικών</a:t>
            </a:r>
            <a:r>
              <a:rPr lang="el-GR" dirty="0">
                <a:solidFill>
                  <a:prstClr val="black"/>
                </a:solidFill>
                <a:latin typeface="Microsoft YaHei UI Light" panose="020B0502040204020203" pitchFamily="34" charset="-122"/>
                <a:ea typeface="Microsoft YaHei UI Light" panose="020B0502040204020203" pitchFamily="34" charset="-122"/>
              </a:rPr>
              <a:t> κατασκευών (αψίδων), είτε απ' ευθείας, σε κατακόρυφα </a:t>
            </a:r>
            <a:r>
              <a:rPr lang="el-GR" dirty="0" smtClean="0">
                <a:solidFill>
                  <a:prstClr val="black"/>
                </a:solidFill>
                <a:latin typeface="Microsoft YaHei UI Light" panose="020B0502040204020203" pitchFamily="34" charset="-122"/>
                <a:ea typeface="Microsoft YaHei UI Light" panose="020B0502040204020203" pitchFamily="34" charset="-122"/>
              </a:rPr>
              <a:t>στοιχεία.</a:t>
            </a:r>
          </a:p>
          <a:p>
            <a:pPr lvl="0" algn="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lvl="0" algn="r"/>
            <a:r>
              <a:rPr lang="el-GR" sz="1400" dirty="0" smtClean="0">
                <a:solidFill>
                  <a:prstClr val="black"/>
                </a:solidFill>
                <a:latin typeface="Microsoft YaHei UI Light" panose="020B0502040204020203" pitchFamily="34" charset="-122"/>
                <a:ea typeface="Microsoft YaHei UI Light" panose="020B0502040204020203" pitchFamily="34" charset="-122"/>
              </a:rPr>
              <a:t>Η </a:t>
            </a:r>
            <a:r>
              <a:rPr lang="el-GR" sz="1400" dirty="0">
                <a:solidFill>
                  <a:prstClr val="black"/>
                </a:solidFill>
                <a:latin typeface="Microsoft YaHei UI Light" panose="020B0502040204020203" pitchFamily="34" charset="-122"/>
                <a:ea typeface="Microsoft YaHei UI Light" panose="020B0502040204020203" pitchFamily="34" charset="-122"/>
              </a:rPr>
              <a:t>τοποθέτηση εν σειρά </a:t>
            </a:r>
            <a:r>
              <a:rPr lang="el-GR" sz="1400" dirty="0" err="1">
                <a:solidFill>
                  <a:prstClr val="black"/>
                </a:solidFill>
                <a:latin typeface="Microsoft YaHei UI Light" panose="020B0502040204020203" pitchFamily="34" charset="-122"/>
                <a:ea typeface="Microsoft YaHei UI Light" panose="020B0502040204020203" pitchFamily="34" charset="-122"/>
              </a:rPr>
              <a:t>θολιτών</a:t>
            </a:r>
            <a:r>
              <a:rPr lang="el-GR" sz="1400" dirty="0">
                <a:solidFill>
                  <a:prstClr val="black"/>
                </a:solidFill>
                <a:latin typeface="Microsoft YaHei UI Light" panose="020B0502040204020203" pitchFamily="34" charset="-122"/>
                <a:ea typeface="Microsoft YaHei UI Light" panose="020B0502040204020203" pitchFamily="34" charset="-122"/>
              </a:rPr>
              <a:t>, από την κορυφή των θόλων μέχρι την βάση τους και η άσκηση της προερχόμενης από τα φορτία τους πίεσης, κάθετα </a:t>
            </a:r>
            <a:r>
              <a:rPr lang="el-GR" sz="1400" dirty="0" smtClean="0">
                <a:solidFill>
                  <a:prstClr val="black"/>
                </a:solidFill>
                <a:latin typeface="Microsoft YaHei UI Light" panose="020B0502040204020203" pitchFamily="34" charset="-122"/>
                <a:ea typeface="Microsoft YaHei UI Light" panose="020B0502040204020203" pitchFamily="34" charset="-122"/>
              </a:rPr>
              <a:t>στους </a:t>
            </a:r>
            <a:r>
              <a:rPr lang="el-GR" sz="1400" dirty="0">
                <a:solidFill>
                  <a:prstClr val="black"/>
                </a:solidFill>
                <a:latin typeface="Microsoft YaHei UI Light" panose="020B0502040204020203" pitchFamily="34" charset="-122"/>
                <a:ea typeface="Microsoft YaHei UI Light" panose="020B0502040204020203" pitchFamily="34" charset="-122"/>
              </a:rPr>
              <a:t>μεταξύ αρμούς, έχουν ως αποτέλεσμα την κατ' αυτό τον τρόπο συγκρότηση νοητών καμπυλών, των λεγόμενων 'καμπυλών πίεσης', των οποίων η μορφή εξαρτάται προφανώς από την λεγόμενη οδηγήτρια καμπύλη του θόλου. Οι πιέσεις αυτές καταλήγουν υπό γωνία στα υποκείμενα κατακόρυφα στοιχεία</a:t>
            </a:r>
            <a:r>
              <a:rPr lang="el-GR" sz="1400" dirty="0" smtClean="0">
                <a:solidFill>
                  <a:prstClr val="black"/>
                </a:solidFill>
                <a:latin typeface="Microsoft YaHei UI Light" panose="020B0502040204020203" pitchFamily="34" charset="-122"/>
                <a:ea typeface="Microsoft YaHei UI Light" panose="020B0502040204020203" pitchFamily="34" charset="-122"/>
              </a:rPr>
              <a:t>.</a:t>
            </a:r>
            <a:endParaRPr lang="el-GR" sz="1400" dirty="0">
              <a:solidFill>
                <a:prstClr val="black"/>
              </a:solidFill>
              <a:latin typeface="Microsoft YaHei UI Light" panose="020B0502040204020203" pitchFamily="34" charset="-122"/>
              <a:ea typeface="Microsoft YaHei UI Light" panose="020B0502040204020203" pitchFamily="34" charset="-122"/>
            </a:endParaRPr>
          </a:p>
        </p:txBody>
      </p:sp>
      <p:pic>
        <p:nvPicPr>
          <p:cNvPr id="6" name="Εικόνα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531" y="0"/>
            <a:ext cx="4315272" cy="6568751"/>
          </a:xfrm>
          <a:prstGeom prst="rect">
            <a:avLst/>
          </a:prstGeom>
        </p:spPr>
      </p:pic>
    </p:spTree>
    <p:extLst>
      <p:ext uri="{BB962C8B-B14F-4D97-AF65-F5344CB8AC3E}">
        <p14:creationId xmlns:p14="http://schemas.microsoft.com/office/powerpoint/2010/main" val="540102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08914" y="602547"/>
            <a:ext cx="5645019"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ΟΡΙΖΟΝΤΙΑ ΕΝΝΟΙΑ</a:t>
            </a:r>
          </a:p>
          <a:p>
            <a:pPr algn="r"/>
            <a:r>
              <a:rPr lang="el-GR" i="1" dirty="0" smtClean="0">
                <a:solidFill>
                  <a:srgbClr val="0070C0"/>
                </a:solidFill>
                <a:latin typeface="Microsoft YaHei UI Light" panose="020B0502040204020203" pitchFamily="34" charset="-122"/>
                <a:ea typeface="Microsoft YaHei UI Light" panose="020B0502040204020203" pitchFamily="34" charset="-122"/>
              </a:rPr>
              <a:t>Επιφανειακά</a:t>
            </a:r>
          </a:p>
        </p:txBody>
      </p:sp>
      <p:sp>
        <p:nvSpPr>
          <p:cNvPr id="4" name="TextBox 3"/>
          <p:cNvSpPr txBox="1"/>
          <p:nvPr/>
        </p:nvSpPr>
        <p:spPr>
          <a:xfrm>
            <a:off x="4945224" y="1682481"/>
            <a:ext cx="6708710" cy="2862322"/>
          </a:xfrm>
          <a:prstGeom prst="rect">
            <a:avLst/>
          </a:prstGeom>
          <a:noFill/>
        </p:spPr>
        <p:txBody>
          <a:bodyPr wrap="square" rtlCol="0">
            <a:spAutoFit/>
          </a:bodyPr>
          <a:lstStyle/>
          <a:p>
            <a:pPr lvl="0" algn="r"/>
            <a:r>
              <a:rPr lang="el-GR" b="1" dirty="0" smtClean="0">
                <a:solidFill>
                  <a:prstClr val="black"/>
                </a:solidFill>
                <a:latin typeface="Microsoft YaHei UI Light" panose="020B0502040204020203" pitchFamily="34" charset="-122"/>
                <a:ea typeface="Microsoft YaHei UI Light" panose="020B0502040204020203" pitchFamily="34" charset="-122"/>
              </a:rPr>
              <a:t>Θόλοι</a:t>
            </a:r>
          </a:p>
          <a:p>
            <a:pPr lvl="0" algn="r"/>
            <a:endParaRPr lang="el-GR"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Για </a:t>
            </a:r>
            <a:r>
              <a:rPr lang="el-GR" dirty="0">
                <a:solidFill>
                  <a:prstClr val="black"/>
                </a:solidFill>
                <a:latin typeface="Microsoft YaHei UI Light" panose="020B0502040204020203" pitchFamily="34" charset="-122"/>
                <a:ea typeface="Microsoft YaHei UI Light" panose="020B0502040204020203" pitchFamily="34" charset="-122"/>
              </a:rPr>
              <a:t>την ανακούφιση των υποκείμενων κατακόρυφων στοιχείων από τις ωθήσεις χρησιμοποιούνται, μεταξύ άλλων, ενισχύσεις με αντηρίδες, πράγμα που ασφαλώς </a:t>
            </a:r>
            <a:r>
              <a:rPr lang="el-GR" dirty="0" smtClean="0">
                <a:solidFill>
                  <a:prstClr val="black"/>
                </a:solidFill>
                <a:latin typeface="Microsoft YaHei UI Light" panose="020B0502040204020203" pitchFamily="34" charset="-122"/>
                <a:ea typeface="Microsoft YaHei UI Light" panose="020B0502040204020203" pitchFamily="34" charset="-122"/>
              </a:rPr>
              <a:t>επηρεάζει </a:t>
            </a:r>
            <a:r>
              <a:rPr lang="el-GR" dirty="0">
                <a:solidFill>
                  <a:prstClr val="black"/>
                </a:solidFill>
                <a:latin typeface="Microsoft YaHei UI Light" panose="020B0502040204020203" pitchFamily="34" charset="-122"/>
                <a:ea typeface="Microsoft YaHei UI Light" panose="020B0502040204020203" pitchFamily="34" charset="-122"/>
              </a:rPr>
              <a:t>και την μορφολογία των </a:t>
            </a:r>
            <a:r>
              <a:rPr lang="el-GR" dirty="0" smtClean="0">
                <a:solidFill>
                  <a:prstClr val="black"/>
                </a:solidFill>
                <a:latin typeface="Microsoft YaHei UI Light" panose="020B0502040204020203" pitchFamily="34" charset="-122"/>
                <a:ea typeface="Microsoft YaHei UI Light" panose="020B0502040204020203" pitchFamily="34" charset="-122"/>
              </a:rPr>
              <a:t>κτιρίων, </a:t>
            </a:r>
            <a:r>
              <a:rPr lang="el-GR" dirty="0">
                <a:solidFill>
                  <a:prstClr val="black"/>
                </a:solidFill>
                <a:latin typeface="Microsoft YaHei UI Light" panose="020B0502040204020203" pitchFamily="34" charset="-122"/>
                <a:ea typeface="Microsoft YaHei UI Light" panose="020B0502040204020203" pitchFamily="34" charset="-122"/>
              </a:rPr>
              <a:t>αυξητικοί κατακόρυφοι παράγοντες (π.χ. τοίχοι πλήρωσης υπεράνω των </a:t>
            </a:r>
            <a:r>
              <a:rPr lang="el-GR" dirty="0" err="1">
                <a:solidFill>
                  <a:prstClr val="black"/>
                </a:solidFill>
                <a:latin typeface="Microsoft YaHei UI Light" panose="020B0502040204020203" pitchFamily="34" charset="-122"/>
                <a:ea typeface="Microsoft YaHei UI Light" panose="020B0502040204020203" pitchFamily="34" charset="-122"/>
              </a:rPr>
              <a:t>γεννέσεων</a:t>
            </a:r>
            <a:r>
              <a:rPr lang="el-GR" dirty="0">
                <a:solidFill>
                  <a:prstClr val="black"/>
                </a:solidFill>
                <a:latin typeface="Microsoft YaHei UI Light" panose="020B0502040204020203" pitchFamily="34" charset="-122"/>
                <a:ea typeface="Microsoft YaHei UI Light" panose="020B0502040204020203" pitchFamily="34" charset="-122"/>
              </a:rPr>
              <a:t> των θόλων) κλπ. Τέλος, </a:t>
            </a:r>
            <a:r>
              <a:rPr lang="el-GR" dirty="0" err="1">
                <a:solidFill>
                  <a:prstClr val="black"/>
                </a:solidFill>
                <a:latin typeface="Microsoft YaHei UI Light" panose="020B0502040204020203" pitchFamily="34" charset="-122"/>
                <a:ea typeface="Microsoft YaHei UI Light" panose="020B0502040204020203" pitchFamily="34" charset="-122"/>
              </a:rPr>
              <a:t>θολοδομικές</a:t>
            </a:r>
            <a:r>
              <a:rPr lang="el-GR" dirty="0">
                <a:solidFill>
                  <a:prstClr val="black"/>
                </a:solidFill>
                <a:latin typeface="Microsoft YaHei UI Light" panose="020B0502040204020203" pitchFamily="34" charset="-122"/>
                <a:ea typeface="Microsoft YaHei UI Light" panose="020B0502040204020203" pitchFamily="34" charset="-122"/>
              </a:rPr>
              <a:t> κατασκευές συναντάμε επίσης από </a:t>
            </a:r>
            <a:r>
              <a:rPr lang="el-GR" dirty="0" err="1">
                <a:solidFill>
                  <a:prstClr val="black"/>
                </a:solidFill>
                <a:latin typeface="Microsoft YaHei UI Light" panose="020B0502040204020203" pitchFamily="34" charset="-122"/>
                <a:ea typeface="Microsoft YaHei UI Light" panose="020B0502040204020203" pitchFamily="34" charset="-122"/>
              </a:rPr>
              <a:t>λιθοδέματα</a:t>
            </a:r>
            <a:r>
              <a:rPr lang="el-GR" dirty="0">
                <a:solidFill>
                  <a:prstClr val="black"/>
                </a:solidFill>
                <a:latin typeface="Microsoft YaHei UI Light" panose="020B0502040204020203" pitchFamily="34" charset="-122"/>
                <a:ea typeface="Microsoft YaHei UI Light" panose="020B0502040204020203" pitchFamily="34" charset="-122"/>
              </a:rPr>
              <a:t>, σίδερο, ξύλο, κλπ.</a:t>
            </a:r>
            <a:endParaRPr lang="el-GR" sz="1600" dirty="0">
              <a:solidFill>
                <a:prstClr val="black"/>
              </a:solidFill>
              <a:latin typeface="Microsoft YaHei UI Light" panose="020B0502040204020203" pitchFamily="34" charset="-122"/>
              <a:ea typeface="Microsoft YaHei UI Light" panose="020B0502040204020203" pitchFamily="34" charset="-122"/>
            </a:endParaRPr>
          </a:p>
        </p:txBody>
      </p:sp>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700" y="-176859"/>
            <a:ext cx="3968657" cy="6858000"/>
          </a:xfrm>
          <a:prstGeom prst="rect">
            <a:avLst/>
          </a:prstGeom>
        </p:spPr>
      </p:pic>
    </p:spTree>
    <p:extLst>
      <p:ext uri="{BB962C8B-B14F-4D97-AF65-F5344CB8AC3E}">
        <p14:creationId xmlns:p14="http://schemas.microsoft.com/office/powerpoint/2010/main" val="18812414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08914" y="602547"/>
            <a:ext cx="5645019"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ΟΡΙΖΟΝΤΙΑ ΕΝΝΟΙΑ</a:t>
            </a:r>
          </a:p>
          <a:p>
            <a:pPr algn="r"/>
            <a:r>
              <a:rPr lang="el-GR" i="1" dirty="0" smtClean="0">
                <a:solidFill>
                  <a:srgbClr val="FF0000"/>
                </a:solidFill>
                <a:latin typeface="Microsoft YaHei UI Light" panose="020B0502040204020203" pitchFamily="34" charset="-122"/>
                <a:ea typeface="Microsoft YaHei UI Light" panose="020B0502040204020203" pitchFamily="34" charset="-122"/>
              </a:rPr>
              <a:t>Γραμμικά</a:t>
            </a:r>
          </a:p>
        </p:txBody>
      </p:sp>
      <p:sp>
        <p:nvSpPr>
          <p:cNvPr id="4" name="TextBox 3"/>
          <p:cNvSpPr txBox="1"/>
          <p:nvPr/>
        </p:nvSpPr>
        <p:spPr>
          <a:xfrm>
            <a:off x="4945224" y="1682481"/>
            <a:ext cx="6708710" cy="3693319"/>
          </a:xfrm>
          <a:prstGeom prst="rect">
            <a:avLst/>
          </a:prstGeom>
          <a:noFill/>
        </p:spPr>
        <p:txBody>
          <a:bodyPr wrap="square" rtlCol="0">
            <a:spAutoFit/>
          </a:bodyPr>
          <a:lstStyle/>
          <a:p>
            <a:pPr lvl="0" algn="r"/>
            <a:r>
              <a:rPr lang="el-GR" b="1" dirty="0" smtClean="0">
                <a:solidFill>
                  <a:prstClr val="black"/>
                </a:solidFill>
                <a:latin typeface="Microsoft YaHei UI Light" panose="020B0502040204020203" pitchFamily="34" charset="-122"/>
                <a:ea typeface="Microsoft YaHei UI Light" panose="020B0502040204020203" pitchFamily="34" charset="-122"/>
              </a:rPr>
              <a:t>Ανώφλια</a:t>
            </a:r>
          </a:p>
          <a:p>
            <a:pPr lvl="0" algn="r"/>
            <a:endParaRPr lang="el-GR"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Πρόκειται </a:t>
            </a:r>
            <a:r>
              <a:rPr lang="el-GR" dirty="0">
                <a:solidFill>
                  <a:prstClr val="black"/>
                </a:solidFill>
                <a:latin typeface="Microsoft YaHei UI Light" panose="020B0502040204020203" pitchFamily="34" charset="-122"/>
                <a:ea typeface="Microsoft YaHei UI Light" panose="020B0502040204020203" pitchFamily="34" charset="-122"/>
              </a:rPr>
              <a:t>για στοιχεία ευθύγραμμα ή τοξωτά, μικρής διατομής σε σχέση με το μήκος τους, με σκοπό την γεφύρωση ανοιγμάτων. Μεταφέρουν, πέραν του ιδίου τους βάρους, τα υπεράνω αυτών φορτία των τοίχων στα εκατέρωθεν του ανοίγματος κατακόρυφα στοιχεία. </a:t>
            </a: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lvl="0" algn="r"/>
            <a:endParaRPr lang="el-GR"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Διακρίνονται </a:t>
            </a:r>
            <a:r>
              <a:rPr lang="el-GR" dirty="0">
                <a:solidFill>
                  <a:prstClr val="black"/>
                </a:solidFill>
                <a:latin typeface="Microsoft YaHei UI Light" panose="020B0502040204020203" pitchFamily="34" charset="-122"/>
                <a:ea typeface="Microsoft YaHei UI Light" panose="020B0502040204020203" pitchFamily="34" charset="-122"/>
              </a:rPr>
              <a:t>σε</a:t>
            </a:r>
            <a:r>
              <a:rPr lang="el-GR" dirty="0" smtClean="0">
                <a:solidFill>
                  <a:prstClr val="black"/>
                </a:solidFill>
                <a:latin typeface="Microsoft YaHei UI Light" panose="020B0502040204020203" pitchFamily="34" charset="-122"/>
                <a:ea typeface="Microsoft YaHei UI Light" panose="020B0502040204020203" pitchFamily="34" charset="-122"/>
              </a:rPr>
              <a:t>:</a:t>
            </a:r>
          </a:p>
          <a:p>
            <a:pPr lvl="0" algn="r"/>
            <a:endParaRPr lang="el-GR"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a:t>
            </a:r>
            <a:r>
              <a:rPr lang="el-GR" dirty="0">
                <a:solidFill>
                  <a:prstClr val="black"/>
                </a:solidFill>
                <a:latin typeface="Microsoft YaHei UI Light" panose="020B0502040204020203" pitchFamily="34" charset="-122"/>
                <a:ea typeface="Microsoft YaHei UI Light" panose="020B0502040204020203" pitchFamily="34" charset="-122"/>
              </a:rPr>
              <a:t>α) ολόσωμα, συνήθως από ξυλοδοκούς, με βασικό μειονέκτημα την </a:t>
            </a:r>
            <a:r>
              <a:rPr lang="el-GR" dirty="0" smtClean="0">
                <a:solidFill>
                  <a:prstClr val="black"/>
                </a:solidFill>
                <a:latin typeface="Microsoft YaHei UI Light" panose="020B0502040204020203" pitchFamily="34" charset="-122"/>
                <a:ea typeface="Microsoft YaHei UI Light" panose="020B0502040204020203" pitchFamily="34" charset="-122"/>
              </a:rPr>
              <a:t>φθορά τους </a:t>
            </a:r>
            <a:r>
              <a:rPr lang="el-GR" dirty="0">
                <a:solidFill>
                  <a:prstClr val="black"/>
                </a:solidFill>
                <a:latin typeface="Microsoft YaHei UI Light" panose="020B0502040204020203" pitchFamily="34" charset="-122"/>
                <a:ea typeface="Microsoft YaHei UI Light" panose="020B0502040204020203" pitchFamily="34" charset="-122"/>
              </a:rPr>
              <a:t>με την πάροδο των ετών ή από λίθινες </a:t>
            </a:r>
            <a:r>
              <a:rPr lang="el-GR" dirty="0" smtClean="0">
                <a:solidFill>
                  <a:prstClr val="black"/>
                </a:solidFill>
                <a:latin typeface="Microsoft YaHei UI Light" panose="020B0502040204020203" pitchFamily="34" charset="-122"/>
                <a:ea typeface="Microsoft YaHei UI Light" panose="020B0502040204020203" pitchFamily="34" charset="-122"/>
              </a:rPr>
              <a:t>δοκούς</a:t>
            </a:r>
            <a:endParaRPr lang="el-GR" sz="1600" dirty="0">
              <a:solidFill>
                <a:prstClr val="black"/>
              </a:solidFill>
              <a:latin typeface="Microsoft YaHei UI Light" panose="020B0502040204020203" pitchFamily="34" charset="-122"/>
              <a:ea typeface="Microsoft YaHei UI Light" panose="020B0502040204020203" pitchFamily="34" charset="-122"/>
            </a:endParaRP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813" y="3185098"/>
            <a:ext cx="3829076" cy="2615184"/>
          </a:xfrm>
          <a:prstGeom prst="rect">
            <a:avLst/>
          </a:prstGeom>
        </p:spPr>
      </p:pic>
      <p:pic>
        <p:nvPicPr>
          <p:cNvPr id="5" name="Εικόνα 4"/>
          <p:cNvPicPr>
            <a:picLocks noChangeAspect="1"/>
          </p:cNvPicPr>
          <p:nvPr/>
        </p:nvPicPr>
        <p:blipFill rotWithShape="1">
          <a:blip r:embed="rId3" cstate="print">
            <a:extLst>
              <a:ext uri="{28A0092B-C50C-407E-A947-70E740481C1C}">
                <a14:useLocalDpi xmlns:a14="http://schemas.microsoft.com/office/drawing/2010/main" val="0"/>
              </a:ext>
            </a:extLst>
          </a:blip>
          <a:srcRect r="47347"/>
          <a:stretch/>
        </p:blipFill>
        <p:spPr>
          <a:xfrm>
            <a:off x="638867" y="676619"/>
            <a:ext cx="3758536" cy="2508479"/>
          </a:xfrm>
          <a:prstGeom prst="rect">
            <a:avLst/>
          </a:prstGeom>
        </p:spPr>
      </p:pic>
    </p:spTree>
    <p:extLst>
      <p:ext uri="{BB962C8B-B14F-4D97-AF65-F5344CB8AC3E}">
        <p14:creationId xmlns:p14="http://schemas.microsoft.com/office/powerpoint/2010/main" val="7132396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43600" y="602547"/>
            <a:ext cx="5710333"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ΟΡΙΖΟΝΤΙΑ ΕΝΝΟΙΑ</a:t>
            </a:r>
          </a:p>
          <a:p>
            <a:pPr algn="r"/>
            <a:r>
              <a:rPr lang="el-GR" i="1" dirty="0" smtClean="0">
                <a:solidFill>
                  <a:srgbClr val="FF0000"/>
                </a:solidFill>
                <a:latin typeface="Microsoft YaHei UI Light" panose="020B0502040204020203" pitchFamily="34" charset="-122"/>
                <a:ea typeface="Microsoft YaHei UI Light" panose="020B0502040204020203" pitchFamily="34" charset="-122"/>
              </a:rPr>
              <a:t>Γραμμικά</a:t>
            </a:r>
          </a:p>
        </p:txBody>
      </p:sp>
      <p:sp>
        <p:nvSpPr>
          <p:cNvPr id="4" name="TextBox 3"/>
          <p:cNvSpPr txBox="1"/>
          <p:nvPr/>
        </p:nvSpPr>
        <p:spPr>
          <a:xfrm>
            <a:off x="6344816" y="1682481"/>
            <a:ext cx="5309117" cy="4154984"/>
          </a:xfrm>
          <a:prstGeom prst="rect">
            <a:avLst/>
          </a:prstGeom>
          <a:noFill/>
        </p:spPr>
        <p:txBody>
          <a:bodyPr wrap="square" rtlCol="0">
            <a:spAutoFit/>
          </a:bodyPr>
          <a:lstStyle/>
          <a:p>
            <a:pPr lvl="0" algn="r"/>
            <a:r>
              <a:rPr lang="el-GR" b="1" dirty="0" smtClean="0">
                <a:solidFill>
                  <a:prstClr val="black"/>
                </a:solidFill>
                <a:latin typeface="Microsoft YaHei UI Light" panose="020B0502040204020203" pitchFamily="34" charset="-122"/>
                <a:ea typeface="Microsoft YaHei UI Light" panose="020B0502040204020203" pitchFamily="34" charset="-122"/>
              </a:rPr>
              <a:t>Ανώφλια</a:t>
            </a:r>
            <a:endParaRPr lang="el-GR" dirty="0">
              <a:solidFill>
                <a:prstClr val="black"/>
              </a:solidFill>
              <a:latin typeface="Microsoft YaHei UI Light" panose="020B0502040204020203" pitchFamily="34" charset="-122"/>
              <a:ea typeface="Microsoft YaHei UI Light" panose="020B0502040204020203" pitchFamily="34" charset="-122"/>
            </a:endParaRPr>
          </a:p>
          <a:p>
            <a:pPr lvl="0" algn="r"/>
            <a:endParaRPr lang="el-GR"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a:t>
            </a:r>
            <a:r>
              <a:rPr lang="el-GR" dirty="0">
                <a:solidFill>
                  <a:prstClr val="black"/>
                </a:solidFill>
                <a:latin typeface="Microsoft YaHei UI Light" panose="020B0502040204020203" pitchFamily="34" charset="-122"/>
                <a:ea typeface="Microsoft YaHei UI Light" panose="020B0502040204020203" pitchFamily="34" charset="-122"/>
              </a:rPr>
              <a:t>β) αψιδωτά, που διαμορφώνονται με φυσικούς ή τεχνητούς λίθους (</a:t>
            </a:r>
            <a:r>
              <a:rPr lang="el-GR" dirty="0" err="1">
                <a:solidFill>
                  <a:prstClr val="black"/>
                </a:solidFill>
                <a:latin typeface="Microsoft YaHei UI Light" panose="020B0502040204020203" pitchFamily="34" charset="-122"/>
                <a:ea typeface="Microsoft YaHei UI Light" panose="020B0502040204020203" pitchFamily="34" charset="-122"/>
              </a:rPr>
              <a:t>θολίτες</a:t>
            </a:r>
            <a:r>
              <a:rPr lang="el-GR" dirty="0">
                <a:solidFill>
                  <a:prstClr val="black"/>
                </a:solidFill>
                <a:latin typeface="Microsoft YaHei UI Light" panose="020B0502040204020203" pitchFamily="34" charset="-122"/>
                <a:ea typeface="Microsoft YaHei UI Light" panose="020B0502040204020203" pitchFamily="34" charset="-122"/>
              </a:rPr>
              <a:t>), μεταβιβάζουν συμμετρικά τις πιέσεις από την </a:t>
            </a:r>
            <a:r>
              <a:rPr lang="el-GR" b="1" dirty="0">
                <a:solidFill>
                  <a:prstClr val="black"/>
                </a:solidFill>
                <a:latin typeface="Microsoft YaHei UI Light" panose="020B0502040204020203" pitchFamily="34" charset="-122"/>
                <a:ea typeface="Microsoft YaHei UI Light" panose="020B0502040204020203" pitchFamily="34" charset="-122"/>
              </a:rPr>
              <a:t>κλείδα τους </a:t>
            </a:r>
            <a:r>
              <a:rPr lang="el-GR" dirty="0">
                <a:solidFill>
                  <a:prstClr val="black"/>
                </a:solidFill>
                <a:latin typeface="Microsoft YaHei UI Light" panose="020B0502040204020203" pitchFamily="34" charset="-122"/>
                <a:ea typeface="Microsoft YaHei UI Light" panose="020B0502040204020203" pitchFamily="34" charset="-122"/>
              </a:rPr>
              <a:t>(</a:t>
            </a:r>
            <a:r>
              <a:rPr lang="el-GR" dirty="0" smtClean="0">
                <a:solidFill>
                  <a:prstClr val="black"/>
                </a:solidFill>
                <a:latin typeface="Microsoft YaHei UI Light" panose="020B0502040204020203" pitchFamily="34" charset="-122"/>
                <a:ea typeface="Microsoft YaHei UI Light" panose="020B0502040204020203" pitchFamily="34" charset="-122"/>
              </a:rPr>
              <a:t>σφηνοειδή </a:t>
            </a:r>
            <a:r>
              <a:rPr lang="el-GR" dirty="0">
                <a:solidFill>
                  <a:prstClr val="black"/>
                </a:solidFill>
                <a:latin typeface="Microsoft YaHei UI Light" panose="020B0502040204020203" pitchFamily="34" charset="-122"/>
                <a:ea typeface="Microsoft YaHei UI Light" panose="020B0502040204020203" pitchFamily="34" charset="-122"/>
              </a:rPr>
              <a:t>λίθο στην κορυφή τους) προς τις </a:t>
            </a:r>
            <a:r>
              <a:rPr lang="el-GR" b="1" dirty="0" smtClean="0">
                <a:solidFill>
                  <a:prstClr val="black"/>
                </a:solidFill>
                <a:latin typeface="Microsoft YaHei UI Light" panose="020B0502040204020203" pitchFamily="34" charset="-122"/>
                <a:ea typeface="Microsoft YaHei UI Light" panose="020B0502040204020203" pitchFamily="34" charset="-122"/>
              </a:rPr>
              <a:t>εδράσεις </a:t>
            </a:r>
            <a:r>
              <a:rPr lang="el-GR" b="1" dirty="0">
                <a:solidFill>
                  <a:prstClr val="black"/>
                </a:solidFill>
                <a:latin typeface="Microsoft YaHei UI Light" panose="020B0502040204020203" pitchFamily="34" charset="-122"/>
                <a:ea typeface="Microsoft YaHei UI Light" panose="020B0502040204020203" pitchFamily="34" charset="-122"/>
              </a:rPr>
              <a:t>τους</a:t>
            </a:r>
            <a:r>
              <a:rPr lang="el-GR" dirty="0">
                <a:solidFill>
                  <a:prstClr val="black"/>
                </a:solidFill>
                <a:latin typeface="Microsoft YaHei UI Light" panose="020B0502040204020203" pitchFamily="34" charset="-122"/>
                <a:ea typeface="Microsoft YaHei UI Light" panose="020B0502040204020203" pitchFamily="34" charset="-122"/>
              </a:rPr>
              <a:t>, με αποτέλεσμα την μεταφορά ωθήσεων στα υποκείμενα κατακόρυφα </a:t>
            </a:r>
            <a:r>
              <a:rPr lang="el-GR" dirty="0" smtClean="0">
                <a:solidFill>
                  <a:prstClr val="black"/>
                </a:solidFill>
                <a:latin typeface="Microsoft YaHei UI Light" panose="020B0502040204020203" pitchFamily="34" charset="-122"/>
                <a:ea typeface="Microsoft YaHei UI Light" panose="020B0502040204020203" pitchFamily="34" charset="-122"/>
              </a:rPr>
              <a:t>στοιχεία. </a:t>
            </a:r>
          </a:p>
          <a:p>
            <a:pPr lvl="0" algn="r"/>
            <a:endParaRPr lang="el-GR"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sz="1400" dirty="0" smtClean="0">
                <a:solidFill>
                  <a:prstClr val="black"/>
                </a:solidFill>
                <a:latin typeface="Microsoft YaHei UI Light" panose="020B0502040204020203" pitchFamily="34" charset="-122"/>
                <a:ea typeface="Microsoft YaHei UI Light" panose="020B0502040204020203" pitchFamily="34" charset="-122"/>
              </a:rPr>
              <a:t>Για </a:t>
            </a:r>
            <a:r>
              <a:rPr lang="el-GR" sz="1400" dirty="0">
                <a:solidFill>
                  <a:prstClr val="black"/>
                </a:solidFill>
                <a:latin typeface="Microsoft YaHei UI Light" panose="020B0502040204020203" pitchFamily="34" charset="-122"/>
                <a:ea typeface="Microsoft YaHei UI Light" panose="020B0502040204020203" pitchFamily="34" charset="-122"/>
              </a:rPr>
              <a:t>την ανακούφιση των ανωφλιών από τα υπεράνω αυτών φορτία, εφαρμόζονται τα ανακουφιστικά τόξα, υπερκείμενα των βασικών ανωφλιών (είτε μόνο του συγκεκριμένου κουφώματος είτε περισσότερων κουφωμάτων) τα οποία ενσωματώνονται στην τοιχοποιία, ενίοτε μάλιστα και δεύτερο ανακουφιστικό τόξο, υπεράνω του </a:t>
            </a:r>
            <a:r>
              <a:rPr lang="el-GR" sz="1400" dirty="0" smtClean="0">
                <a:solidFill>
                  <a:prstClr val="black"/>
                </a:solidFill>
                <a:latin typeface="Microsoft YaHei UI Light" panose="020B0502040204020203" pitchFamily="34" charset="-122"/>
                <a:ea typeface="Microsoft YaHei UI Light" panose="020B0502040204020203" pitchFamily="34" charset="-122"/>
              </a:rPr>
              <a:t>πρώτου</a:t>
            </a:r>
            <a:endParaRPr lang="el-GR" sz="1400" dirty="0">
              <a:solidFill>
                <a:prstClr val="black"/>
              </a:solidFill>
              <a:latin typeface="Microsoft YaHei UI Light" panose="020B0502040204020203" pitchFamily="34" charset="-122"/>
              <a:ea typeface="Microsoft YaHei UI Light" panose="020B0502040204020203" pitchFamily="34" charset="-122"/>
            </a:endParaRPr>
          </a:p>
        </p:txBody>
      </p:sp>
      <p:pic>
        <p:nvPicPr>
          <p:cNvPr id="9" name="Εικόνα 8"/>
          <p:cNvPicPr>
            <a:picLocks noChangeAspect="1"/>
          </p:cNvPicPr>
          <p:nvPr/>
        </p:nvPicPr>
        <p:blipFill rotWithShape="1">
          <a:blip r:embed="rId2" cstate="print">
            <a:extLst>
              <a:ext uri="{28A0092B-C50C-407E-A947-70E740481C1C}">
                <a14:useLocalDpi xmlns:a14="http://schemas.microsoft.com/office/drawing/2010/main" val="0"/>
              </a:ext>
            </a:extLst>
          </a:blip>
          <a:srcRect l="51736"/>
          <a:stretch/>
        </p:blipFill>
        <p:spPr>
          <a:xfrm>
            <a:off x="3291467" y="896657"/>
            <a:ext cx="2767117" cy="2014728"/>
          </a:xfrm>
          <a:prstGeom prst="rect">
            <a:avLst/>
          </a:prstGeom>
        </p:spPr>
      </p:pic>
      <p:pic>
        <p:nvPicPr>
          <p:cNvPr id="2" name="Εικόνα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635" y="896657"/>
            <a:ext cx="2514600" cy="4940808"/>
          </a:xfrm>
          <a:prstGeom prst="rect">
            <a:avLst/>
          </a:prstGeom>
        </p:spPr>
      </p:pic>
      <p:pic>
        <p:nvPicPr>
          <p:cNvPr id="3" name="Εικόνα 2"/>
          <p:cNvPicPr>
            <a:picLocks noChangeAspect="1"/>
          </p:cNvPicPr>
          <p:nvPr/>
        </p:nvPicPr>
        <p:blipFill rotWithShape="1">
          <a:blip r:embed="rId4"/>
          <a:srcRect r="32574" b="52196"/>
          <a:stretch/>
        </p:blipFill>
        <p:spPr>
          <a:xfrm>
            <a:off x="3291467" y="3234247"/>
            <a:ext cx="2129324" cy="1244447"/>
          </a:xfrm>
          <a:prstGeom prst="rect">
            <a:avLst/>
          </a:prstGeom>
        </p:spPr>
      </p:pic>
      <p:pic>
        <p:nvPicPr>
          <p:cNvPr id="5" name="Εικόνα 4"/>
          <p:cNvPicPr>
            <a:picLocks noChangeAspect="1"/>
          </p:cNvPicPr>
          <p:nvPr/>
        </p:nvPicPr>
        <p:blipFill rotWithShape="1">
          <a:blip r:embed="rId5"/>
          <a:srcRect t="53047"/>
          <a:stretch/>
        </p:blipFill>
        <p:spPr>
          <a:xfrm>
            <a:off x="3291467" y="4801556"/>
            <a:ext cx="2127688" cy="1222299"/>
          </a:xfrm>
          <a:prstGeom prst="rect">
            <a:avLst/>
          </a:prstGeom>
        </p:spPr>
      </p:pic>
    </p:spTree>
    <p:extLst>
      <p:ext uri="{BB962C8B-B14F-4D97-AF65-F5344CB8AC3E}">
        <p14:creationId xmlns:p14="http://schemas.microsoft.com/office/powerpoint/2010/main" val="37751755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08914" y="602547"/>
            <a:ext cx="5645019"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ΟΡΙΖΟΝΤΙΑ ΕΝΝΟΙΑ</a:t>
            </a:r>
          </a:p>
          <a:p>
            <a:pPr algn="r"/>
            <a:r>
              <a:rPr lang="el-GR" i="1" dirty="0" smtClean="0">
                <a:solidFill>
                  <a:srgbClr val="FF0000"/>
                </a:solidFill>
                <a:latin typeface="Microsoft YaHei UI Light" panose="020B0502040204020203" pitchFamily="34" charset="-122"/>
                <a:ea typeface="Microsoft YaHei UI Light" panose="020B0502040204020203" pitchFamily="34" charset="-122"/>
              </a:rPr>
              <a:t>Γραμμικά</a:t>
            </a:r>
          </a:p>
        </p:txBody>
      </p:sp>
      <p:sp>
        <p:nvSpPr>
          <p:cNvPr id="4" name="TextBox 3"/>
          <p:cNvSpPr txBox="1"/>
          <p:nvPr/>
        </p:nvSpPr>
        <p:spPr>
          <a:xfrm>
            <a:off x="6643396" y="1682481"/>
            <a:ext cx="5010538" cy="1754326"/>
          </a:xfrm>
          <a:prstGeom prst="rect">
            <a:avLst/>
          </a:prstGeom>
          <a:noFill/>
        </p:spPr>
        <p:txBody>
          <a:bodyPr wrap="square" rtlCol="0">
            <a:spAutoFit/>
          </a:bodyPr>
          <a:lstStyle/>
          <a:p>
            <a:pPr lvl="0" algn="r"/>
            <a:r>
              <a:rPr lang="el-GR" b="1" dirty="0" smtClean="0">
                <a:solidFill>
                  <a:prstClr val="black"/>
                </a:solidFill>
                <a:latin typeface="Microsoft YaHei UI Light" panose="020B0502040204020203" pitchFamily="34" charset="-122"/>
                <a:ea typeface="Microsoft YaHei UI Light" panose="020B0502040204020203" pitchFamily="34" charset="-122"/>
              </a:rPr>
              <a:t>Ανώφλια</a:t>
            </a:r>
            <a:endParaRPr lang="el-GR" dirty="0">
              <a:solidFill>
                <a:prstClr val="black"/>
              </a:solidFill>
              <a:latin typeface="Microsoft YaHei UI Light" panose="020B0502040204020203" pitchFamily="34" charset="-122"/>
              <a:ea typeface="Microsoft YaHei UI Light" panose="020B0502040204020203" pitchFamily="34" charset="-122"/>
            </a:endParaRPr>
          </a:p>
          <a:p>
            <a:pPr lvl="0" algn="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a:t>
            </a:r>
            <a:r>
              <a:rPr lang="el-GR" dirty="0">
                <a:solidFill>
                  <a:prstClr val="black"/>
                </a:solidFill>
                <a:latin typeface="Microsoft YaHei UI Light" panose="020B0502040204020203" pitchFamily="34" charset="-122"/>
                <a:ea typeface="Microsoft YaHei UI Light" panose="020B0502040204020203" pitchFamily="34" charset="-122"/>
              </a:rPr>
              <a:t>γ) συγκροτούμενα από σιδηροδοκούς διατομής διπλού ταυ, στο εσωτερικό των κάτω πελμάτων των οποίων εδράζονται </a:t>
            </a:r>
            <a:r>
              <a:rPr lang="el-GR" dirty="0" smtClean="0">
                <a:solidFill>
                  <a:prstClr val="black"/>
                </a:solidFill>
                <a:latin typeface="Microsoft YaHei UI Light" panose="020B0502040204020203" pitchFamily="34" charset="-122"/>
                <a:ea typeface="Microsoft YaHei UI Light" panose="020B0502040204020203" pitchFamily="34" charset="-122"/>
              </a:rPr>
              <a:t>σχιστόπλακες ή </a:t>
            </a:r>
            <a:r>
              <a:rPr lang="el-GR" dirty="0">
                <a:solidFill>
                  <a:prstClr val="black"/>
                </a:solidFill>
                <a:latin typeface="Microsoft YaHei UI Light" panose="020B0502040204020203" pitchFamily="34" charset="-122"/>
                <a:ea typeface="Microsoft YaHei UI Light" panose="020B0502040204020203" pitchFamily="34" charset="-122"/>
              </a:rPr>
              <a:t>οπτόπλινθοι.</a:t>
            </a:r>
            <a:endParaRPr lang="el-GR" sz="1600" dirty="0">
              <a:solidFill>
                <a:prstClr val="black"/>
              </a:solidFill>
              <a:latin typeface="Microsoft YaHei UI Light" panose="020B0502040204020203" pitchFamily="34" charset="-122"/>
              <a:ea typeface="Microsoft YaHei UI Light" panose="020B0502040204020203" pitchFamily="34" charset="-122"/>
            </a:endParaRPr>
          </a:p>
        </p:txBody>
      </p:sp>
      <p:pic>
        <p:nvPicPr>
          <p:cNvPr id="5" name="Εικόνα 4"/>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r="42823"/>
          <a:stretch/>
        </p:blipFill>
        <p:spPr>
          <a:xfrm>
            <a:off x="4945224" y="4321199"/>
            <a:ext cx="2780523" cy="2042278"/>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374" y="602546"/>
            <a:ext cx="3757323" cy="5760931"/>
          </a:xfrm>
          <a:prstGeom prst="rect">
            <a:avLst/>
          </a:prstGeom>
        </p:spPr>
      </p:pic>
    </p:spTree>
    <p:extLst>
      <p:ext uri="{BB962C8B-B14F-4D97-AF65-F5344CB8AC3E}">
        <p14:creationId xmlns:p14="http://schemas.microsoft.com/office/powerpoint/2010/main" val="19323242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08914" y="602547"/>
            <a:ext cx="5645019"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ΟΡΙΖΟΝΤΙΑ ΕΝΝΟΙΑ</a:t>
            </a:r>
          </a:p>
          <a:p>
            <a:pPr algn="r"/>
            <a:r>
              <a:rPr lang="el-GR" i="1" dirty="0" smtClean="0">
                <a:solidFill>
                  <a:srgbClr val="FF0000"/>
                </a:solidFill>
                <a:latin typeface="Microsoft YaHei UI Light" panose="020B0502040204020203" pitchFamily="34" charset="-122"/>
                <a:ea typeface="Microsoft YaHei UI Light" panose="020B0502040204020203" pitchFamily="34" charset="-122"/>
              </a:rPr>
              <a:t>Γραμμικά</a:t>
            </a:r>
          </a:p>
        </p:txBody>
      </p:sp>
      <p:sp>
        <p:nvSpPr>
          <p:cNvPr id="4" name="TextBox 3"/>
          <p:cNvSpPr txBox="1"/>
          <p:nvPr/>
        </p:nvSpPr>
        <p:spPr>
          <a:xfrm>
            <a:off x="4758612" y="1682481"/>
            <a:ext cx="6895322" cy="4524315"/>
          </a:xfrm>
          <a:prstGeom prst="rect">
            <a:avLst/>
          </a:prstGeom>
          <a:noFill/>
        </p:spPr>
        <p:txBody>
          <a:bodyPr wrap="square" rtlCol="0">
            <a:spAutoFit/>
          </a:bodyPr>
          <a:lstStyle/>
          <a:p>
            <a:pPr lvl="0" algn="r"/>
            <a:r>
              <a:rPr lang="el-GR" b="1" dirty="0">
                <a:solidFill>
                  <a:prstClr val="black"/>
                </a:solidFill>
                <a:latin typeface="Microsoft YaHei UI Light" panose="020B0502040204020203" pitchFamily="34" charset="-122"/>
                <a:ea typeface="Microsoft YaHei UI Light" panose="020B0502040204020203" pitchFamily="34" charset="-122"/>
              </a:rPr>
              <a:t>Δοκοί</a:t>
            </a:r>
            <a:endParaRPr lang="el-GR" dirty="0">
              <a:solidFill>
                <a:prstClr val="black"/>
              </a:solidFill>
              <a:latin typeface="Microsoft YaHei UI Light" panose="020B0502040204020203" pitchFamily="34" charset="-122"/>
              <a:ea typeface="Microsoft YaHei UI Light" panose="020B0502040204020203" pitchFamily="34" charset="-122"/>
            </a:endParaRPr>
          </a:p>
          <a:p>
            <a:pPr lvl="0" algn="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a:solidFill>
                  <a:prstClr val="black"/>
                </a:solidFill>
                <a:latin typeface="Microsoft YaHei UI Light" panose="020B0502040204020203" pitchFamily="34" charset="-122"/>
                <a:ea typeface="Microsoft YaHei UI Light" panose="020B0502040204020203" pitchFamily="34" charset="-122"/>
              </a:rPr>
              <a:t>Πρόκειται για ευθύγραμμα ή τοξωτά, μικρής διατομής σε σχέση με το μήκος τους, με σκοπό την επ' αυτών έδραση των υπερκείμενων επιφανειακών φορέων, τα φορτία των οποίων μεταβιβάζουν στα υποκείμενα κατακόρυφα φέροντα στοιχεία (τοίχους, πεσσούς, </a:t>
            </a:r>
            <a:r>
              <a:rPr lang="el-GR" dirty="0" smtClean="0">
                <a:solidFill>
                  <a:prstClr val="black"/>
                </a:solidFill>
                <a:latin typeface="Microsoft YaHei UI Light" panose="020B0502040204020203" pitchFamily="34" charset="-122"/>
                <a:ea typeface="Microsoft YaHei UI Light" panose="020B0502040204020203" pitchFamily="34" charset="-122"/>
              </a:rPr>
              <a:t>υποστυλώματα). </a:t>
            </a:r>
            <a:r>
              <a:rPr lang="el-GR" dirty="0">
                <a:solidFill>
                  <a:prstClr val="black"/>
                </a:solidFill>
                <a:latin typeface="Microsoft YaHei UI Light" panose="020B0502040204020203" pitchFamily="34" charset="-122"/>
                <a:ea typeface="Microsoft YaHei UI Light" panose="020B0502040204020203" pitchFamily="34" charset="-122"/>
              </a:rPr>
              <a:t>Η συγκρότησή τους προσομοιάζει με αυτήν των </a:t>
            </a:r>
            <a:r>
              <a:rPr lang="el-GR" dirty="0" smtClean="0">
                <a:solidFill>
                  <a:prstClr val="black"/>
                </a:solidFill>
                <a:latin typeface="Microsoft YaHei UI Light" panose="020B0502040204020203" pitchFamily="34" charset="-122"/>
                <a:ea typeface="Microsoft YaHei UI Light" panose="020B0502040204020203" pitchFamily="34" charset="-122"/>
              </a:rPr>
              <a:t>ανωφλιών, </a:t>
            </a:r>
            <a:r>
              <a:rPr lang="el-GR" dirty="0">
                <a:solidFill>
                  <a:prstClr val="black"/>
                </a:solidFill>
                <a:latin typeface="Microsoft YaHei UI Light" panose="020B0502040204020203" pitchFamily="34" charset="-122"/>
                <a:ea typeface="Microsoft YaHei UI Light" panose="020B0502040204020203" pitchFamily="34" charset="-122"/>
              </a:rPr>
              <a:t>πρόκειται δηλ. είτε για ξυλοδοκούς, είτε για αψιδωτές δοκούς από φυσικούς ή τεχνητούς λίθους, τοξωτές ή </a:t>
            </a:r>
            <a:r>
              <a:rPr lang="el-GR" dirty="0" smtClean="0">
                <a:solidFill>
                  <a:prstClr val="black"/>
                </a:solidFill>
                <a:latin typeface="Microsoft YaHei UI Light" panose="020B0502040204020203" pitchFamily="34" charset="-122"/>
                <a:ea typeface="Microsoft YaHei UI Light" panose="020B0502040204020203" pitchFamily="34" charset="-122"/>
              </a:rPr>
              <a:t>ευθύγραμμες, </a:t>
            </a:r>
            <a:r>
              <a:rPr lang="el-GR" dirty="0">
                <a:solidFill>
                  <a:prstClr val="black"/>
                </a:solidFill>
                <a:latin typeface="Microsoft YaHei UI Light" panose="020B0502040204020203" pitchFamily="34" charset="-122"/>
                <a:ea typeface="Microsoft YaHei UI Light" panose="020B0502040204020203" pitchFamily="34" charset="-122"/>
              </a:rPr>
              <a:t>ενίοτε ενισχυμένες με μεταλλικές λάμες στην κάτω παρειά, είτε για σιδηροδοκούς διατομής διπλού ταυ, στο εσωτερικό των κάτω πελμάτων των οποίων εδράζονται σχιστόπλακες ή οπτόπλινθοι, είτε για ιδιότυπης μορφής δοκούς, π.χ. με ξύλινο σκελετό και επικάλυψη με επιχρισμένους οροφοπήχεις ή σιδηροδοκούς με επένδυση </a:t>
            </a:r>
            <a:r>
              <a:rPr lang="el-GR" dirty="0" smtClean="0">
                <a:solidFill>
                  <a:prstClr val="black"/>
                </a:solidFill>
                <a:latin typeface="Microsoft YaHei UI Light" panose="020B0502040204020203" pitchFamily="34" charset="-122"/>
                <a:ea typeface="Microsoft YaHei UI Light" panose="020B0502040204020203" pitchFamily="34" charset="-122"/>
              </a:rPr>
              <a:t>ξυλοκατασκευής </a:t>
            </a:r>
            <a:r>
              <a:rPr lang="el-GR" dirty="0">
                <a:solidFill>
                  <a:prstClr val="black"/>
                </a:solidFill>
                <a:latin typeface="Microsoft YaHei UI Light" panose="020B0502040204020203" pitchFamily="34" charset="-122"/>
                <a:ea typeface="Microsoft YaHei UI Light" panose="020B0502040204020203" pitchFamily="34" charset="-122"/>
              </a:rPr>
              <a:t>κλπ.</a:t>
            </a:r>
            <a:endParaRPr lang="el-GR" sz="1600" dirty="0">
              <a:solidFill>
                <a:prstClr val="black"/>
              </a:solidFill>
              <a:latin typeface="Microsoft YaHei UI Light" panose="020B0502040204020203" pitchFamily="34" charset="-122"/>
              <a:ea typeface="Microsoft YaHei UI Light" panose="020B0502040204020203" pitchFamily="34" charset="-122"/>
            </a:endParaRPr>
          </a:p>
        </p:txBody>
      </p:sp>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916" y="564079"/>
            <a:ext cx="3196699" cy="5771715"/>
          </a:xfrm>
          <a:prstGeom prst="rect">
            <a:avLst/>
          </a:prstGeom>
        </p:spPr>
      </p:pic>
    </p:spTree>
    <p:extLst>
      <p:ext uri="{BB962C8B-B14F-4D97-AF65-F5344CB8AC3E}">
        <p14:creationId xmlns:p14="http://schemas.microsoft.com/office/powerpoint/2010/main" val="27929465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12972" y="602547"/>
            <a:ext cx="5840962"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ΚΑΤΑΚΟΡΥΦΗ ΕΝΝΟΙΑ</a:t>
            </a:r>
          </a:p>
          <a:p>
            <a:pPr algn="r"/>
            <a:r>
              <a:rPr lang="el-GR" i="1" dirty="0" smtClean="0">
                <a:solidFill>
                  <a:srgbClr val="0070C0"/>
                </a:solidFill>
                <a:latin typeface="Microsoft YaHei UI Light" panose="020B0502040204020203" pitchFamily="34" charset="-122"/>
                <a:ea typeface="Microsoft YaHei UI Light" panose="020B0502040204020203" pitchFamily="34" charset="-122"/>
              </a:rPr>
              <a:t>Επιφανειακά</a:t>
            </a:r>
          </a:p>
        </p:txBody>
      </p:sp>
      <p:sp>
        <p:nvSpPr>
          <p:cNvPr id="4" name="TextBox 3"/>
          <p:cNvSpPr txBox="1"/>
          <p:nvPr/>
        </p:nvSpPr>
        <p:spPr>
          <a:xfrm>
            <a:off x="5589037" y="1390261"/>
            <a:ext cx="6064897" cy="5293757"/>
          </a:xfrm>
          <a:prstGeom prst="rect">
            <a:avLst/>
          </a:prstGeom>
          <a:noFill/>
        </p:spPr>
        <p:txBody>
          <a:bodyPr wrap="square" rtlCol="0">
            <a:spAutoFit/>
          </a:bodyPr>
          <a:lstStyle/>
          <a:p>
            <a:pPr lvl="0" algn="r"/>
            <a:r>
              <a:rPr lang="el-GR" b="1" dirty="0" smtClean="0">
                <a:solidFill>
                  <a:prstClr val="black"/>
                </a:solidFill>
                <a:latin typeface="Microsoft YaHei UI Light" panose="020B0502040204020203" pitchFamily="34" charset="-122"/>
                <a:ea typeface="Microsoft YaHei UI Light" panose="020B0502040204020203" pitchFamily="34" charset="-122"/>
              </a:rPr>
              <a:t>Τοίχοι</a:t>
            </a:r>
            <a:endParaRPr lang="el-GR" b="1"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sz="1600" dirty="0">
                <a:solidFill>
                  <a:prstClr val="black"/>
                </a:solidFill>
                <a:latin typeface="Microsoft YaHei UI Light" panose="020B0502040204020203" pitchFamily="34" charset="-122"/>
                <a:ea typeface="Microsoft YaHei UI Light" panose="020B0502040204020203" pitchFamily="34" charset="-122"/>
              </a:rPr>
              <a:t>Πρόκειται για στοιχεία μεγάλου μήκους σε σχέση με το πάχος τους. Αποτελούνται είτε από λιθοδομή (</a:t>
            </a:r>
            <a:r>
              <a:rPr lang="el-GR" sz="1600" dirty="0" err="1">
                <a:solidFill>
                  <a:prstClr val="black"/>
                </a:solidFill>
                <a:latin typeface="Microsoft YaHei UI Light" panose="020B0502040204020203" pitchFamily="34" charset="-122"/>
                <a:ea typeface="Microsoft YaHei UI Light" panose="020B0502040204020203" pitchFamily="34" charset="-122"/>
              </a:rPr>
              <a:t>αργολιθοδομή</a:t>
            </a:r>
            <a:r>
              <a:rPr lang="el-GR" sz="1600" dirty="0">
                <a:solidFill>
                  <a:prstClr val="black"/>
                </a:solidFill>
                <a:latin typeface="Microsoft YaHei UI Light" panose="020B0502040204020203" pitchFamily="34" charset="-122"/>
                <a:ea typeface="Microsoft YaHei UI Light" panose="020B0502040204020203" pitchFamily="34" charset="-122"/>
              </a:rPr>
              <a:t> </a:t>
            </a:r>
            <a:r>
              <a:rPr lang="el-GR" sz="1600" dirty="0" smtClean="0">
                <a:solidFill>
                  <a:prstClr val="black"/>
                </a:solidFill>
                <a:latin typeface="Microsoft YaHei UI Light" panose="020B0502040204020203" pitchFamily="34" charset="-122"/>
                <a:ea typeface="Microsoft YaHei UI Light" panose="020B0502040204020203" pitchFamily="34" charset="-122"/>
              </a:rPr>
              <a:t>ή </a:t>
            </a:r>
            <a:r>
              <a:rPr lang="el-GR" sz="1600" dirty="0" err="1">
                <a:solidFill>
                  <a:prstClr val="black"/>
                </a:solidFill>
                <a:latin typeface="Microsoft YaHei UI Light" panose="020B0502040204020203" pitchFamily="34" charset="-122"/>
                <a:ea typeface="Microsoft YaHei UI Light" panose="020B0502040204020203" pitchFamily="34" charset="-122"/>
              </a:rPr>
              <a:t>ημιλαξευτή</a:t>
            </a:r>
            <a:r>
              <a:rPr lang="el-GR" sz="1600" dirty="0">
                <a:solidFill>
                  <a:prstClr val="black"/>
                </a:solidFill>
                <a:latin typeface="Microsoft YaHei UI Light" panose="020B0502040204020203" pitchFamily="34" charset="-122"/>
                <a:ea typeface="Microsoft YaHei UI Light" panose="020B0502040204020203" pitchFamily="34" charset="-122"/>
              </a:rPr>
              <a:t> ή λαξευτή ή συνδυασμό της πρώτης από την εσωτερική πλευρά του τοίχου και μιας από τις δύο άλλες εξωτερικά), είτε από </a:t>
            </a:r>
            <a:r>
              <a:rPr lang="el-GR" sz="1600" dirty="0" err="1">
                <a:solidFill>
                  <a:prstClr val="black"/>
                </a:solidFill>
                <a:latin typeface="Microsoft YaHei UI Light" panose="020B0502040204020203" pitchFamily="34" charset="-122"/>
                <a:ea typeface="Microsoft YaHei UI Light" panose="020B0502040204020203" pitchFamily="34" charset="-122"/>
              </a:rPr>
              <a:t>μπατική</a:t>
            </a:r>
            <a:r>
              <a:rPr lang="el-GR" sz="1600" dirty="0">
                <a:solidFill>
                  <a:prstClr val="black"/>
                </a:solidFill>
                <a:latin typeface="Microsoft YaHei UI Light" panose="020B0502040204020203" pitchFamily="34" charset="-122"/>
                <a:ea typeface="Microsoft YaHei UI Light" panose="020B0502040204020203" pitchFamily="34" charset="-122"/>
              </a:rPr>
              <a:t> ή </a:t>
            </a:r>
            <a:r>
              <a:rPr lang="el-GR" sz="1600" dirty="0" err="1">
                <a:solidFill>
                  <a:prstClr val="black"/>
                </a:solidFill>
                <a:latin typeface="Microsoft YaHei UI Light" panose="020B0502040204020203" pitchFamily="34" charset="-122"/>
                <a:ea typeface="Microsoft YaHei UI Light" panose="020B0502040204020203" pitchFamily="34" charset="-122"/>
              </a:rPr>
              <a:t>υπερμπατική</a:t>
            </a:r>
            <a:r>
              <a:rPr lang="el-GR" sz="1600" dirty="0">
                <a:solidFill>
                  <a:prstClr val="black"/>
                </a:solidFill>
                <a:latin typeface="Microsoft YaHei UI Light" panose="020B0502040204020203" pitchFamily="34" charset="-122"/>
                <a:ea typeface="Microsoft YaHei UI Light" panose="020B0502040204020203" pitchFamily="34" charset="-122"/>
              </a:rPr>
              <a:t> οπτοπλινθοδομή, είτε από μικτή κατασκευή λιθοδομής και </a:t>
            </a:r>
            <a:r>
              <a:rPr lang="el-GR" sz="1600" dirty="0" smtClean="0">
                <a:solidFill>
                  <a:prstClr val="black"/>
                </a:solidFill>
                <a:latin typeface="Microsoft YaHei UI Light" panose="020B0502040204020203" pitchFamily="34" charset="-122"/>
                <a:ea typeface="Microsoft YaHei UI Light" panose="020B0502040204020203" pitchFamily="34" charset="-122"/>
              </a:rPr>
              <a:t>οπτοπλινθοδομής.</a:t>
            </a:r>
          </a:p>
          <a:p>
            <a:pPr lvl="0" algn="r"/>
            <a:endParaRPr lang="el-GR" sz="1600"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sz="1600" dirty="0" smtClean="0">
                <a:solidFill>
                  <a:prstClr val="black"/>
                </a:solidFill>
                <a:latin typeface="Microsoft YaHei UI Light" panose="020B0502040204020203" pitchFamily="34" charset="-122"/>
                <a:ea typeface="Microsoft YaHei UI Light" panose="020B0502040204020203" pitchFamily="34" charset="-122"/>
              </a:rPr>
              <a:t>Συγκροτούν </a:t>
            </a:r>
            <a:r>
              <a:rPr lang="el-GR" sz="1600" dirty="0">
                <a:solidFill>
                  <a:prstClr val="black"/>
                </a:solidFill>
                <a:latin typeface="Microsoft YaHei UI Light" panose="020B0502040204020203" pitchFamily="34" charset="-122"/>
                <a:ea typeface="Microsoft YaHei UI Light" panose="020B0502040204020203" pitchFamily="34" charset="-122"/>
              </a:rPr>
              <a:t>κατά το μεγαλύτερο ποσοστό </a:t>
            </a:r>
            <a:r>
              <a:rPr lang="el-GR" sz="1600" b="1" dirty="0">
                <a:solidFill>
                  <a:prstClr val="black"/>
                </a:solidFill>
                <a:latin typeface="Microsoft YaHei UI Light" panose="020B0502040204020203" pitchFamily="34" charset="-122"/>
                <a:ea typeface="Microsoft YaHei UI Light" panose="020B0502040204020203" pitchFamily="34" charset="-122"/>
              </a:rPr>
              <a:t>τον κατακόρυφο φέροντα οργανισμό των </a:t>
            </a:r>
            <a:r>
              <a:rPr lang="el-GR" sz="1600" b="1" dirty="0" smtClean="0">
                <a:solidFill>
                  <a:prstClr val="black"/>
                </a:solidFill>
                <a:latin typeface="Microsoft YaHei UI Light" panose="020B0502040204020203" pitchFamily="34" charset="-122"/>
                <a:ea typeface="Microsoft YaHei UI Light" panose="020B0502040204020203" pitchFamily="34" charset="-122"/>
              </a:rPr>
              <a:t>κτιρίων</a:t>
            </a:r>
            <a:r>
              <a:rPr lang="el-GR" sz="1600" dirty="0" smtClean="0">
                <a:solidFill>
                  <a:prstClr val="black"/>
                </a:solidFill>
                <a:latin typeface="Microsoft YaHei UI Light" panose="020B0502040204020203" pitchFamily="34" charset="-122"/>
                <a:ea typeface="Microsoft YaHei UI Light" panose="020B0502040204020203" pitchFamily="34" charset="-122"/>
              </a:rPr>
              <a:t>, </a:t>
            </a:r>
            <a:r>
              <a:rPr lang="el-GR" sz="1600" dirty="0">
                <a:solidFill>
                  <a:prstClr val="black"/>
                </a:solidFill>
                <a:latin typeface="Microsoft YaHei UI Light" panose="020B0502040204020203" pitchFamily="34" charset="-122"/>
                <a:ea typeface="Microsoft YaHei UI Light" panose="020B0502040204020203" pitchFamily="34" charset="-122"/>
              </a:rPr>
              <a:t>επί του οποίου εδράζονται τα οριζόντια στοιχεία απευθείας ή μέσω δοκών και μεταφέρουν τα φορτία </a:t>
            </a:r>
            <a:r>
              <a:rPr lang="el-GR" sz="1600" dirty="0" smtClean="0">
                <a:solidFill>
                  <a:prstClr val="black"/>
                </a:solidFill>
                <a:latin typeface="Microsoft YaHei UI Light" panose="020B0502040204020203" pitchFamily="34" charset="-122"/>
                <a:ea typeface="Microsoft YaHei UI Light" panose="020B0502040204020203" pitchFamily="34" charset="-122"/>
              </a:rPr>
              <a:t>τους </a:t>
            </a:r>
            <a:r>
              <a:rPr lang="el-GR" sz="1600" dirty="0">
                <a:solidFill>
                  <a:prstClr val="black"/>
                </a:solidFill>
                <a:latin typeface="Microsoft YaHei UI Light" panose="020B0502040204020203" pitchFamily="34" charset="-122"/>
                <a:ea typeface="Microsoft YaHei UI Light" panose="020B0502040204020203" pitchFamily="34" charset="-122"/>
              </a:rPr>
              <a:t>στο θεμέλιό τους, που διαμορφώνεται με μονόπλευρη ή αμφίπλευρη </a:t>
            </a:r>
            <a:r>
              <a:rPr lang="el-GR" sz="1600" dirty="0" err="1">
                <a:solidFill>
                  <a:prstClr val="black"/>
                </a:solidFill>
                <a:latin typeface="Microsoft YaHei UI Light" panose="020B0502040204020203" pitchFamily="34" charset="-122"/>
                <a:ea typeface="Microsoft YaHei UI Light" panose="020B0502040204020203" pitchFamily="34" charset="-122"/>
              </a:rPr>
              <a:t>διαπλάτυνσή</a:t>
            </a:r>
            <a:r>
              <a:rPr lang="el-GR" sz="1600" dirty="0">
                <a:solidFill>
                  <a:prstClr val="black"/>
                </a:solidFill>
                <a:latin typeface="Microsoft YaHei UI Light" panose="020B0502040204020203" pitchFamily="34" charset="-122"/>
                <a:ea typeface="Microsoft YaHei UI Light" panose="020B0502040204020203" pitchFamily="34" charset="-122"/>
              </a:rPr>
              <a:t> τους (ενίοτε με συνέχιση του τοίχου μέσα στο έδαφος </a:t>
            </a:r>
            <a:r>
              <a:rPr lang="el-GR" sz="1600" dirty="0" err="1">
                <a:solidFill>
                  <a:prstClr val="black"/>
                </a:solidFill>
                <a:latin typeface="Microsoft YaHei UI Light" panose="020B0502040204020203" pitchFamily="34" charset="-122"/>
                <a:ea typeface="Microsoft YaHei UI Light" panose="020B0502040204020203" pitchFamily="34" charset="-122"/>
              </a:rPr>
              <a:t>χρίς</a:t>
            </a:r>
            <a:r>
              <a:rPr lang="el-GR" sz="1600" dirty="0">
                <a:solidFill>
                  <a:prstClr val="black"/>
                </a:solidFill>
                <a:latin typeface="Microsoft YaHei UI Light" panose="020B0502040204020203" pitchFamily="34" charset="-122"/>
                <a:ea typeface="Microsoft YaHei UI Light" panose="020B0502040204020203" pitchFamily="34" charset="-122"/>
              </a:rPr>
              <a:t> </a:t>
            </a:r>
            <a:r>
              <a:rPr lang="el-GR" sz="1600" dirty="0" err="1">
                <a:solidFill>
                  <a:prstClr val="black"/>
                </a:solidFill>
                <a:latin typeface="Microsoft YaHei UI Light" panose="020B0502040204020203" pitchFamily="34" charset="-122"/>
                <a:ea typeface="Microsoft YaHei UI Light" panose="020B0502040204020203" pitchFamily="34" charset="-122"/>
              </a:rPr>
              <a:t>διαπλάτυνση</a:t>
            </a:r>
            <a:r>
              <a:rPr lang="el-GR" sz="1600" dirty="0" smtClean="0">
                <a:solidFill>
                  <a:prstClr val="black"/>
                </a:solidFill>
                <a:latin typeface="Microsoft YaHei UI Light" panose="020B0502040204020203" pitchFamily="34" charset="-122"/>
                <a:ea typeface="Microsoft YaHei UI Light" panose="020B0502040204020203" pitchFamily="34" charset="-122"/>
              </a:rPr>
              <a:t>).</a:t>
            </a:r>
          </a:p>
          <a:p>
            <a:pPr lvl="0" algn="r"/>
            <a:endParaRPr lang="el-GR" sz="1600"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sz="1600" dirty="0">
                <a:solidFill>
                  <a:prstClr val="black"/>
                </a:solidFill>
                <a:latin typeface="Microsoft YaHei UI Light" panose="020B0502040204020203" pitchFamily="34" charset="-122"/>
                <a:ea typeface="Microsoft YaHei UI Light" panose="020B0502040204020203" pitchFamily="34" charset="-122"/>
              </a:rPr>
              <a:t>Π</a:t>
            </a:r>
            <a:r>
              <a:rPr lang="el-GR" sz="1600" dirty="0" smtClean="0">
                <a:solidFill>
                  <a:prstClr val="black"/>
                </a:solidFill>
                <a:latin typeface="Microsoft YaHei UI Light" panose="020B0502040204020203" pitchFamily="34" charset="-122"/>
                <a:ea typeface="Microsoft YaHei UI Light" panose="020B0502040204020203" pitchFamily="34" charset="-122"/>
              </a:rPr>
              <a:t>έραν </a:t>
            </a:r>
            <a:r>
              <a:rPr lang="el-GR" sz="1600" dirty="0">
                <a:solidFill>
                  <a:prstClr val="black"/>
                </a:solidFill>
                <a:latin typeface="Microsoft YaHei UI Light" panose="020B0502040204020203" pitchFamily="34" charset="-122"/>
                <a:ea typeface="Microsoft YaHei UI Light" panose="020B0502040204020203" pitchFamily="34" charset="-122"/>
              </a:rPr>
              <a:t>των φερόντων τοίχων υπάρχουν μη φέροντες διαχωριστικοί τοίχοι (είτε από οπτοπλινθοδομή, είτε </a:t>
            </a:r>
            <a:r>
              <a:rPr lang="el-GR" sz="1600" dirty="0" err="1">
                <a:solidFill>
                  <a:prstClr val="black"/>
                </a:solidFill>
                <a:latin typeface="Microsoft YaHei UI Light" panose="020B0502040204020203" pitchFamily="34" charset="-122"/>
                <a:ea typeface="Microsoft YaHei UI Light" panose="020B0502040204020203" pitchFamily="34" charset="-122"/>
              </a:rPr>
              <a:t>ξυλόπηκτοι</a:t>
            </a:r>
            <a:r>
              <a:rPr lang="el-GR" sz="1600" dirty="0">
                <a:solidFill>
                  <a:prstClr val="black"/>
                </a:solidFill>
                <a:latin typeface="Microsoft YaHei UI Light" panose="020B0502040204020203" pitchFamily="34" charset="-122"/>
                <a:ea typeface="Microsoft YaHei UI Light" panose="020B0502040204020203" pitchFamily="34" charset="-122"/>
              </a:rPr>
              <a:t>), τοίχοι αντιστήριξης για την συγκράτηση της ώθησης των γαιών, τοίχοι περίφραξης κλπ.</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Tree>
    <p:extLst>
      <p:ext uri="{BB962C8B-B14F-4D97-AF65-F5344CB8AC3E}">
        <p14:creationId xmlns:p14="http://schemas.microsoft.com/office/powerpoint/2010/main" val="27775630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12972" y="602547"/>
            <a:ext cx="5840962"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ΚΑΤΑΚΟΡΥΦΗ ΕΝΝΟΙΑ</a:t>
            </a:r>
          </a:p>
          <a:p>
            <a:pPr algn="r"/>
            <a:r>
              <a:rPr lang="el-GR" i="1" dirty="0" smtClean="0">
                <a:solidFill>
                  <a:srgbClr val="0070C0"/>
                </a:solidFill>
                <a:latin typeface="Microsoft YaHei UI Light" panose="020B0502040204020203" pitchFamily="34" charset="-122"/>
                <a:ea typeface="Microsoft YaHei UI Light" panose="020B0502040204020203" pitchFamily="34" charset="-122"/>
              </a:rPr>
              <a:t>Επιφανειακά</a:t>
            </a:r>
          </a:p>
        </p:txBody>
      </p:sp>
      <p:sp>
        <p:nvSpPr>
          <p:cNvPr id="4" name="TextBox 3"/>
          <p:cNvSpPr txBox="1"/>
          <p:nvPr/>
        </p:nvSpPr>
        <p:spPr>
          <a:xfrm>
            <a:off x="5589037" y="1390261"/>
            <a:ext cx="6064897" cy="369332"/>
          </a:xfrm>
          <a:prstGeom prst="rect">
            <a:avLst/>
          </a:prstGeom>
          <a:noFill/>
        </p:spPr>
        <p:txBody>
          <a:bodyPr wrap="square" rtlCol="0">
            <a:spAutoFit/>
          </a:bodyPr>
          <a:lstStyle/>
          <a:p>
            <a:pPr lvl="0" algn="r"/>
            <a:r>
              <a:rPr lang="el-GR" b="1" dirty="0" smtClean="0">
                <a:solidFill>
                  <a:prstClr val="black"/>
                </a:solidFill>
                <a:latin typeface="Microsoft YaHei UI Light" panose="020B0502040204020203" pitchFamily="34" charset="-122"/>
                <a:ea typeface="Microsoft YaHei UI Light" panose="020B0502040204020203" pitchFamily="34" charset="-122"/>
              </a:rPr>
              <a:t>Τοίχοι</a:t>
            </a:r>
            <a:endParaRPr lang="el-GR" b="1" dirty="0">
              <a:solidFill>
                <a:prstClr val="black"/>
              </a:solidFill>
              <a:latin typeface="Microsoft YaHei UI Light" panose="020B0502040204020203" pitchFamily="34" charset="-122"/>
              <a:ea typeface="Microsoft YaHei UI Light" panose="020B0502040204020203" pitchFamily="34" charset="-122"/>
            </a:endParaRPr>
          </a:p>
        </p:txBody>
      </p:sp>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289" y="406598"/>
            <a:ext cx="3072080" cy="5269535"/>
          </a:xfrm>
          <a:prstGeom prst="rect">
            <a:avLst/>
          </a:prstGeo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3831" y="4244719"/>
            <a:ext cx="3207821" cy="1431414"/>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5037" y="1900976"/>
            <a:ext cx="2378897" cy="3775157"/>
          </a:xfrm>
          <a:prstGeom prst="rect">
            <a:avLst/>
          </a:prstGeom>
        </p:spPr>
      </p:pic>
      <p:pic>
        <p:nvPicPr>
          <p:cNvPr id="8" name="Εικόνα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9352" y="1943922"/>
            <a:ext cx="1512301" cy="2124996"/>
          </a:xfrm>
          <a:prstGeom prst="rect">
            <a:avLst/>
          </a:prstGeom>
        </p:spPr>
      </p:pic>
      <p:pic>
        <p:nvPicPr>
          <p:cNvPr id="9" name="Εικόνα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3832" y="2714145"/>
            <a:ext cx="1562136" cy="1354773"/>
          </a:xfrm>
          <a:prstGeom prst="rect">
            <a:avLst/>
          </a:prstGeom>
        </p:spPr>
      </p:pic>
      <p:pic>
        <p:nvPicPr>
          <p:cNvPr id="11" name="Εικόνα 10"/>
          <p:cNvPicPr>
            <a:picLocks noChangeAspect="1"/>
          </p:cNvPicPr>
          <p:nvPr/>
        </p:nvPicPr>
        <p:blipFill>
          <a:blip r:embed="rId7"/>
          <a:stretch>
            <a:fillRect/>
          </a:stretch>
        </p:blipFill>
        <p:spPr>
          <a:xfrm>
            <a:off x="2861752" y="2326565"/>
            <a:ext cx="2181069" cy="1640073"/>
          </a:xfrm>
          <a:prstGeom prst="rect">
            <a:avLst/>
          </a:prstGeom>
        </p:spPr>
      </p:pic>
      <p:pic>
        <p:nvPicPr>
          <p:cNvPr id="12" name="Εικόνα 11"/>
          <p:cNvPicPr>
            <a:picLocks noChangeAspect="1"/>
          </p:cNvPicPr>
          <p:nvPr/>
        </p:nvPicPr>
        <p:blipFill>
          <a:blip r:embed="rId8"/>
          <a:stretch>
            <a:fillRect/>
          </a:stretch>
        </p:blipFill>
        <p:spPr>
          <a:xfrm>
            <a:off x="2841601" y="4168733"/>
            <a:ext cx="2590259" cy="1522438"/>
          </a:xfrm>
          <a:prstGeom prst="rect">
            <a:avLst/>
          </a:prstGeom>
        </p:spPr>
      </p:pic>
      <p:pic>
        <p:nvPicPr>
          <p:cNvPr id="13" name="Εικόνα 12"/>
          <p:cNvPicPr>
            <a:picLocks noChangeAspect="1"/>
          </p:cNvPicPr>
          <p:nvPr/>
        </p:nvPicPr>
        <p:blipFill>
          <a:blip r:embed="rId9"/>
          <a:stretch>
            <a:fillRect/>
          </a:stretch>
        </p:blipFill>
        <p:spPr>
          <a:xfrm>
            <a:off x="2861752" y="432618"/>
            <a:ext cx="2612066" cy="1691852"/>
          </a:xfrm>
          <a:prstGeom prst="rect">
            <a:avLst/>
          </a:prstGeom>
        </p:spPr>
      </p:pic>
    </p:spTree>
    <p:extLst>
      <p:ext uri="{BB962C8B-B14F-4D97-AF65-F5344CB8AC3E}">
        <p14:creationId xmlns:p14="http://schemas.microsoft.com/office/powerpoint/2010/main" val="10280254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12972" y="602547"/>
            <a:ext cx="5840962"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ΚΑΤΑΚΟΡΥΦΗ ΕΝΝΟΙΑ</a:t>
            </a:r>
          </a:p>
          <a:p>
            <a:pPr algn="r"/>
            <a:r>
              <a:rPr lang="el-GR" i="1" dirty="0" smtClean="0">
                <a:solidFill>
                  <a:srgbClr val="0070C0"/>
                </a:solidFill>
                <a:latin typeface="Microsoft YaHei UI Light" panose="020B0502040204020203" pitchFamily="34" charset="-122"/>
                <a:ea typeface="Microsoft YaHei UI Light" panose="020B0502040204020203" pitchFamily="34" charset="-122"/>
              </a:rPr>
              <a:t>Επιφανειακά</a:t>
            </a:r>
          </a:p>
        </p:txBody>
      </p:sp>
      <p:sp>
        <p:nvSpPr>
          <p:cNvPr id="4" name="TextBox 3"/>
          <p:cNvSpPr txBox="1"/>
          <p:nvPr/>
        </p:nvSpPr>
        <p:spPr>
          <a:xfrm>
            <a:off x="5589037" y="1390261"/>
            <a:ext cx="6064897" cy="1754326"/>
          </a:xfrm>
          <a:prstGeom prst="rect">
            <a:avLst/>
          </a:prstGeom>
          <a:noFill/>
        </p:spPr>
        <p:txBody>
          <a:bodyPr wrap="square" rtlCol="0">
            <a:spAutoFit/>
          </a:bodyPr>
          <a:lstStyle/>
          <a:p>
            <a:pPr lvl="0" algn="r"/>
            <a:r>
              <a:rPr lang="el-GR" b="1" dirty="0" smtClean="0">
                <a:solidFill>
                  <a:prstClr val="black"/>
                </a:solidFill>
                <a:latin typeface="Microsoft YaHei UI Light" panose="020B0502040204020203" pitchFamily="34" charset="-122"/>
                <a:ea typeface="Microsoft YaHei UI Light" panose="020B0502040204020203" pitchFamily="34" charset="-122"/>
              </a:rPr>
              <a:t>Πεσσοί</a:t>
            </a: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Πρόκειται </a:t>
            </a:r>
            <a:r>
              <a:rPr lang="el-GR" dirty="0">
                <a:solidFill>
                  <a:prstClr val="black"/>
                </a:solidFill>
                <a:latin typeface="Microsoft YaHei UI Light" panose="020B0502040204020203" pitchFamily="34" charset="-122"/>
                <a:ea typeface="Microsoft YaHei UI Light" panose="020B0502040204020203" pitchFamily="34" charset="-122"/>
              </a:rPr>
              <a:t>για τοίχους μικρού μήκους (δίνουν συχνά την εντύπωση μεγάλων υποστυλωμάτων), με σκοπό είτε την δημιουργία σειράς ανοιγμάτων, είτε την δημιουργία ενιαίων χώρων μεγάλης έκτασης (π.χ. για την έδραση των εσωτερικών αψίδων ναών).</a:t>
            </a:r>
          </a:p>
        </p:txBody>
      </p:sp>
      <p:pic>
        <p:nvPicPr>
          <p:cNvPr id="15" name="Εικόνα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8878"/>
            <a:ext cx="5505061" cy="4128796"/>
          </a:xfrm>
          <a:prstGeom prst="rect">
            <a:avLst/>
          </a:prstGeom>
        </p:spPr>
      </p:pic>
      <p:sp>
        <p:nvSpPr>
          <p:cNvPr id="17" name="TextBox 16"/>
          <p:cNvSpPr txBox="1"/>
          <p:nvPr/>
        </p:nvSpPr>
        <p:spPr>
          <a:xfrm>
            <a:off x="5812972" y="4990654"/>
            <a:ext cx="5029199" cy="461665"/>
          </a:xfrm>
          <a:prstGeom prst="rect">
            <a:avLst/>
          </a:prstGeom>
          <a:noFill/>
        </p:spPr>
        <p:txBody>
          <a:bodyPr wrap="square" rtlCol="0">
            <a:spAutoFit/>
          </a:bodyPr>
          <a:lstStyle/>
          <a:p>
            <a:r>
              <a:rPr lang="el-GR" sz="1200" dirty="0" smtClean="0">
                <a:latin typeface="Microsoft YaHei UI Light" panose="020B0502040204020203" pitchFamily="34" charset="-122"/>
                <a:ea typeface="Microsoft YaHei UI Light" panose="020B0502040204020203" pitchFamily="34" charset="-122"/>
              </a:rPr>
              <a:t>Ο πεσσός που απολήγει σε κεφαλή Καρυάτιδας χωρίζει τα δύο παράθυρα. Βασιλέως Ηρακλείου 4, Πειραιάς.</a:t>
            </a:r>
            <a:endParaRPr lang="el-GR" sz="1200"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733101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2092" y="957111"/>
            <a:ext cx="7516864" cy="4446274"/>
          </a:xfrm>
          <a:prstGeom prst="rect">
            <a:avLst/>
          </a:prstGeom>
        </p:spPr>
      </p:pic>
      <p:sp>
        <p:nvSpPr>
          <p:cNvPr id="7" name="TextBox 6"/>
          <p:cNvSpPr txBox="1"/>
          <p:nvPr/>
        </p:nvSpPr>
        <p:spPr>
          <a:xfrm>
            <a:off x="382555" y="957111"/>
            <a:ext cx="3788227" cy="4154984"/>
          </a:xfrm>
          <a:prstGeom prst="rect">
            <a:avLst/>
          </a:prstGeom>
          <a:noFill/>
        </p:spPr>
        <p:txBody>
          <a:bodyPr wrap="square" rtlCol="0">
            <a:spAutoFit/>
          </a:bodyPr>
          <a:lstStyle/>
          <a:p>
            <a:pPr algn="r"/>
            <a:r>
              <a:rPr lang="el-GR" sz="2400" dirty="0" smtClean="0">
                <a:latin typeface="Microsoft YaHei UI Light" panose="020B0502040204020203" pitchFamily="34" charset="-122"/>
                <a:ea typeface="Microsoft YaHei UI Light" panose="020B0502040204020203" pitchFamily="34" charset="-122"/>
              </a:rPr>
              <a:t>Μερικοί βασικοί τίτλοι βιβλιογραφίας</a:t>
            </a:r>
          </a:p>
          <a:p>
            <a:pPr algn="r"/>
            <a:endParaRPr lang="el-GR" dirty="0" smtClean="0">
              <a:latin typeface="Microsoft YaHei UI Light" panose="020B0502040204020203" pitchFamily="34" charset="-122"/>
              <a:ea typeface="Microsoft YaHei UI Light" panose="020B0502040204020203" pitchFamily="34" charset="-122"/>
            </a:endParaRPr>
          </a:p>
          <a:p>
            <a:pPr algn="r"/>
            <a:endParaRPr lang="el-GR" dirty="0">
              <a:latin typeface="Microsoft YaHei UI Light" panose="020B0502040204020203" pitchFamily="34" charset="-122"/>
              <a:ea typeface="Microsoft YaHei UI Light" panose="020B0502040204020203" pitchFamily="34" charset="-122"/>
            </a:endParaRPr>
          </a:p>
          <a:p>
            <a:pPr algn="r"/>
            <a:r>
              <a:rPr lang="el-GR" dirty="0" smtClean="0">
                <a:latin typeface="Microsoft YaHei UI Light" panose="020B0502040204020203" pitchFamily="34" charset="-122"/>
                <a:ea typeface="Microsoft YaHei UI Light" panose="020B0502040204020203" pitchFamily="34" charset="-122"/>
              </a:rPr>
              <a:t>Οι τίτλοι αυτοί είναι διαθέσιμοι τόσο στην βιβλιοθήκη μας όσο και στην βιβλιοθήκη του Ε.Μ.Π. (κτίριο Αβέρωφ)</a:t>
            </a:r>
          </a:p>
          <a:p>
            <a:pPr algn="r"/>
            <a:endParaRPr lang="el-GR" dirty="0" smtClean="0">
              <a:latin typeface="Microsoft YaHei UI Light" panose="020B0502040204020203" pitchFamily="34" charset="-122"/>
              <a:ea typeface="Microsoft YaHei UI Light" panose="020B0502040204020203" pitchFamily="34" charset="-122"/>
            </a:endParaRPr>
          </a:p>
          <a:p>
            <a:pPr algn="r"/>
            <a:endParaRPr lang="el-GR" dirty="0">
              <a:latin typeface="Microsoft YaHei UI Light" panose="020B0502040204020203" pitchFamily="34" charset="-122"/>
              <a:ea typeface="Microsoft YaHei UI Light" panose="020B0502040204020203" pitchFamily="34" charset="-122"/>
            </a:endParaRPr>
          </a:p>
          <a:p>
            <a:pPr algn="r"/>
            <a:r>
              <a:rPr lang="el-GR" dirty="0" smtClean="0">
                <a:latin typeface="Microsoft YaHei UI Light" panose="020B0502040204020203" pitchFamily="34" charset="-122"/>
                <a:ea typeface="Microsoft YaHei UI Light" panose="020B0502040204020203" pitchFamily="34" charset="-122"/>
              </a:rPr>
              <a:t>Επίσης είναι διαθέσιμοι εμπορικά για όποιον επιθυμεί να σχηματίσει την δική του βιβλιοθήκη.</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41868861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12972" y="602547"/>
            <a:ext cx="5840962"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ΚΑΤΑΚΟΡΥΦΗ ΕΝΝΟΙΑ</a:t>
            </a:r>
          </a:p>
          <a:p>
            <a:pPr algn="r"/>
            <a:r>
              <a:rPr lang="el-GR" i="1" dirty="0" smtClean="0">
                <a:solidFill>
                  <a:srgbClr val="0070C0"/>
                </a:solidFill>
                <a:latin typeface="Microsoft YaHei UI Light" panose="020B0502040204020203" pitchFamily="34" charset="-122"/>
                <a:ea typeface="Microsoft YaHei UI Light" panose="020B0502040204020203" pitchFamily="34" charset="-122"/>
              </a:rPr>
              <a:t>Επιφανειακά</a:t>
            </a:r>
          </a:p>
        </p:txBody>
      </p:sp>
      <p:sp>
        <p:nvSpPr>
          <p:cNvPr id="4" name="TextBox 3"/>
          <p:cNvSpPr txBox="1"/>
          <p:nvPr/>
        </p:nvSpPr>
        <p:spPr>
          <a:xfrm>
            <a:off x="5589037" y="1390261"/>
            <a:ext cx="6064897" cy="1754326"/>
          </a:xfrm>
          <a:prstGeom prst="rect">
            <a:avLst/>
          </a:prstGeom>
          <a:noFill/>
        </p:spPr>
        <p:txBody>
          <a:bodyPr wrap="square" rtlCol="0">
            <a:spAutoFit/>
          </a:bodyPr>
          <a:lstStyle/>
          <a:p>
            <a:pPr lvl="0" algn="r"/>
            <a:r>
              <a:rPr lang="el-GR" b="1" dirty="0" smtClean="0">
                <a:solidFill>
                  <a:prstClr val="black"/>
                </a:solidFill>
                <a:latin typeface="Microsoft YaHei UI Light" panose="020B0502040204020203" pitchFamily="34" charset="-122"/>
                <a:ea typeface="Microsoft YaHei UI Light" panose="020B0502040204020203" pitchFamily="34" charset="-122"/>
              </a:rPr>
              <a:t>Πεσσοί</a:t>
            </a: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Πρόκειται </a:t>
            </a:r>
            <a:r>
              <a:rPr lang="el-GR" dirty="0">
                <a:solidFill>
                  <a:prstClr val="black"/>
                </a:solidFill>
                <a:latin typeface="Microsoft YaHei UI Light" panose="020B0502040204020203" pitchFamily="34" charset="-122"/>
                <a:ea typeface="Microsoft YaHei UI Light" panose="020B0502040204020203" pitchFamily="34" charset="-122"/>
              </a:rPr>
              <a:t>για τοίχους μικρού μήκους (δίνουν συχνά την εντύπωση μεγάλων υποστυλωμάτων), με σκοπό είτε την δημιουργία σειράς ανοιγμάτων, είτε την δημιουργία ενιαίων χώρων μεγάλης έκτασης (π.χ. για την έδραση των εσωτερικών αψίδων ναών).</a:t>
            </a:r>
          </a:p>
        </p:txBody>
      </p:sp>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7701" y="746277"/>
            <a:ext cx="3836731" cy="4890708"/>
          </a:xfrm>
          <a:prstGeom prst="rect">
            <a:avLst/>
          </a:prstGeom>
        </p:spPr>
      </p:pic>
      <p:sp>
        <p:nvSpPr>
          <p:cNvPr id="8" name="TextBox 7"/>
          <p:cNvSpPr txBox="1"/>
          <p:nvPr/>
        </p:nvSpPr>
        <p:spPr>
          <a:xfrm>
            <a:off x="5812972" y="4990654"/>
            <a:ext cx="5029199" cy="646331"/>
          </a:xfrm>
          <a:prstGeom prst="rect">
            <a:avLst/>
          </a:prstGeom>
          <a:noFill/>
        </p:spPr>
        <p:txBody>
          <a:bodyPr wrap="square" rtlCol="0">
            <a:spAutoFit/>
          </a:bodyPr>
          <a:lstStyle/>
          <a:p>
            <a:r>
              <a:rPr lang="el-GR" sz="1200" dirty="0" smtClean="0">
                <a:latin typeface="Microsoft YaHei UI Light" panose="020B0502040204020203" pitchFamily="34" charset="-122"/>
                <a:ea typeface="Microsoft YaHei UI Light" panose="020B0502040204020203" pitchFamily="34" charset="-122"/>
              </a:rPr>
              <a:t>Αίθουσα φαγητού του Υπουργικού Συμβουλίου (σήμερα γραφείο του Προέδρου της Βουλής). Πεσσοί με πρασινόμαυρο μάρμαρο υποστηρίζουν τα σταυροθόλια.</a:t>
            </a:r>
            <a:endParaRPr lang="el-GR" sz="1200"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7974438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12972" y="602547"/>
            <a:ext cx="5840962"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ΚΑΤΑΚΟΡΥΦΗ ΕΝΝΟΙΑ</a:t>
            </a:r>
          </a:p>
          <a:p>
            <a:pPr algn="r"/>
            <a:r>
              <a:rPr lang="el-GR" i="1" dirty="0" smtClean="0">
                <a:solidFill>
                  <a:srgbClr val="FF0000"/>
                </a:solidFill>
                <a:latin typeface="Microsoft YaHei UI Light" panose="020B0502040204020203" pitchFamily="34" charset="-122"/>
                <a:ea typeface="Microsoft YaHei UI Light" panose="020B0502040204020203" pitchFamily="34" charset="-122"/>
              </a:rPr>
              <a:t>Γραμμικά</a:t>
            </a:r>
          </a:p>
        </p:txBody>
      </p:sp>
      <p:sp>
        <p:nvSpPr>
          <p:cNvPr id="4" name="TextBox 3"/>
          <p:cNvSpPr txBox="1"/>
          <p:nvPr/>
        </p:nvSpPr>
        <p:spPr>
          <a:xfrm>
            <a:off x="7837714" y="1390261"/>
            <a:ext cx="3816219" cy="4524315"/>
          </a:xfrm>
          <a:prstGeom prst="rect">
            <a:avLst/>
          </a:prstGeom>
          <a:noFill/>
        </p:spPr>
        <p:txBody>
          <a:bodyPr wrap="square" rtlCol="0">
            <a:spAutoFit/>
          </a:bodyPr>
          <a:lstStyle/>
          <a:p>
            <a:pPr lvl="0" algn="r"/>
            <a:r>
              <a:rPr lang="el-GR" b="1" dirty="0" smtClean="0">
                <a:solidFill>
                  <a:prstClr val="black"/>
                </a:solidFill>
                <a:latin typeface="Microsoft YaHei UI Light" panose="020B0502040204020203" pitchFamily="34" charset="-122"/>
                <a:ea typeface="Microsoft YaHei UI Light" panose="020B0502040204020203" pitchFamily="34" charset="-122"/>
              </a:rPr>
              <a:t>Υποστυλώματα</a:t>
            </a:r>
          </a:p>
          <a:p>
            <a:pPr lvl="0" algn="r"/>
            <a:r>
              <a:rPr lang="el-GR" dirty="0">
                <a:solidFill>
                  <a:prstClr val="black"/>
                </a:solidFill>
                <a:latin typeface="Microsoft YaHei UI Light" panose="020B0502040204020203" pitchFamily="34" charset="-122"/>
                <a:ea typeface="Microsoft YaHei UI Light" panose="020B0502040204020203" pitchFamily="34" charset="-122"/>
              </a:rPr>
              <a:t>Πρόκειται για γραμμικά κατακόρυφα στοιχεία, </a:t>
            </a:r>
            <a:r>
              <a:rPr lang="el-GR" b="1" dirty="0">
                <a:solidFill>
                  <a:prstClr val="black"/>
                </a:solidFill>
                <a:latin typeface="Microsoft YaHei UI Light" panose="020B0502040204020203" pitchFamily="34" charset="-122"/>
                <a:ea typeface="Microsoft YaHei UI Light" panose="020B0502040204020203" pitchFamily="34" charset="-122"/>
              </a:rPr>
              <a:t>αυξημένης αντοχής σε θλίψη</a:t>
            </a:r>
            <a:r>
              <a:rPr lang="el-GR" dirty="0">
                <a:solidFill>
                  <a:prstClr val="black"/>
                </a:solidFill>
                <a:latin typeface="Microsoft YaHei UI Light" panose="020B0502040204020203" pitchFamily="34" charset="-122"/>
                <a:ea typeface="Microsoft YaHei UI Light" panose="020B0502040204020203" pitchFamily="34" charset="-122"/>
              </a:rPr>
              <a:t>, επί των οποίων εδράζονται οριζόντια γραμμικά στοιχεία. </a:t>
            </a: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lvl="0" algn="r"/>
            <a:endParaRPr lang="el-GR"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Συναντούμε </a:t>
            </a:r>
            <a:r>
              <a:rPr lang="el-GR" dirty="0">
                <a:solidFill>
                  <a:prstClr val="black"/>
                </a:solidFill>
                <a:latin typeface="Microsoft YaHei UI Light" panose="020B0502040204020203" pitchFamily="34" charset="-122"/>
                <a:ea typeface="Microsoft YaHei UI Light" panose="020B0502040204020203" pitchFamily="34" charset="-122"/>
              </a:rPr>
              <a:t>συνήθως είτε μαρμάρινους κίονες (όρος που χρησιμοποιείται γενικά για υποστυλώματα από μάρμαρο, είτε κτιστά υποστυλώματα από λιθοδομή ή μικτή κατασκευή λιθοδομής και οπτοπλινθοδομής, είτε σιδερένια διατομής πλήρους ή κοίλης, είτε ακόμα και ξύλινα.</a:t>
            </a:r>
          </a:p>
        </p:txBody>
      </p:sp>
      <p:pic>
        <p:nvPicPr>
          <p:cNvPr id="15" name="Εικόνα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094" y="1465700"/>
            <a:ext cx="2719731" cy="4097614"/>
          </a:xfrm>
          <a:prstGeom prst="rect">
            <a:avLst/>
          </a:prstGeom>
        </p:spPr>
      </p:pic>
      <p:sp>
        <p:nvSpPr>
          <p:cNvPr id="17" name="TextBox 16"/>
          <p:cNvSpPr txBox="1"/>
          <p:nvPr/>
        </p:nvSpPr>
        <p:spPr>
          <a:xfrm>
            <a:off x="220094" y="5591410"/>
            <a:ext cx="7244396" cy="646331"/>
          </a:xfrm>
          <a:prstGeom prst="rect">
            <a:avLst/>
          </a:prstGeom>
          <a:noFill/>
        </p:spPr>
        <p:txBody>
          <a:bodyPr wrap="square" rtlCol="0">
            <a:spAutoFit/>
          </a:bodyPr>
          <a:lstStyle/>
          <a:p>
            <a:r>
              <a:rPr lang="el-GR" sz="1200" dirty="0" smtClean="0">
                <a:latin typeface="Microsoft YaHei UI Light" panose="020B0502040204020203" pitchFamily="34" charset="-122"/>
                <a:ea typeface="Microsoft YaHei UI Light" panose="020B0502040204020203" pitchFamily="34" charset="-122"/>
              </a:rPr>
              <a:t>Αριστερά: Πρόπυλο Παλαιών Ανακτόρων – Βουλή των Ελλήνων. Δεξιά: λίθινο αλλά και μεταλλικό υποστύλωμα – και τα δύο στο Στρατιωτικό Νοσοκομείο (σήμερα στεγάζει το Κέντρο Μελετών Ακρόπολης).</a:t>
            </a:r>
            <a:endParaRPr lang="el-GR" sz="1200" dirty="0">
              <a:latin typeface="Microsoft YaHei UI Light" panose="020B0502040204020203" pitchFamily="34" charset="-122"/>
              <a:ea typeface="Microsoft YaHei UI Light" panose="020B0502040204020203" pitchFamily="34" charset="-122"/>
            </a:endParaRPr>
          </a:p>
        </p:txBody>
      </p:sp>
      <p:pic>
        <p:nvPicPr>
          <p:cNvPr id="2" name="Εικόνα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7780" y="1390261"/>
            <a:ext cx="1966710" cy="4032903"/>
          </a:xfrm>
          <a:prstGeom prst="rect">
            <a:avLst/>
          </a:prstGeom>
        </p:spPr>
      </p:pic>
      <p:pic>
        <p:nvPicPr>
          <p:cNvPr id="3" name="Εικόνα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5133" y="1390261"/>
            <a:ext cx="2184044" cy="4029601"/>
          </a:xfrm>
          <a:prstGeom prst="rect">
            <a:avLst/>
          </a:prstGeom>
        </p:spPr>
      </p:pic>
    </p:spTree>
    <p:extLst>
      <p:ext uri="{BB962C8B-B14F-4D97-AF65-F5344CB8AC3E}">
        <p14:creationId xmlns:p14="http://schemas.microsoft.com/office/powerpoint/2010/main" val="27452332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12972" y="602547"/>
            <a:ext cx="5840962" cy="646331"/>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ΦΕΡΟΝΤΑ ΣΤΟΙΧΕΙΑ ΚΑΤΑ ΤΗΝ ΚΑΤΑΚΟΡΥΦΗ ΕΝΝΟΙΑ</a:t>
            </a:r>
          </a:p>
          <a:p>
            <a:pPr algn="r"/>
            <a:r>
              <a:rPr lang="el-GR" i="1" dirty="0" smtClean="0">
                <a:solidFill>
                  <a:srgbClr val="FF0000"/>
                </a:solidFill>
                <a:latin typeface="Microsoft YaHei UI Light" panose="020B0502040204020203" pitchFamily="34" charset="-122"/>
                <a:ea typeface="Microsoft YaHei UI Light" panose="020B0502040204020203" pitchFamily="34" charset="-122"/>
              </a:rPr>
              <a:t>Γραμμικά</a:t>
            </a:r>
          </a:p>
        </p:txBody>
      </p:sp>
      <p:sp>
        <p:nvSpPr>
          <p:cNvPr id="4" name="TextBox 3"/>
          <p:cNvSpPr txBox="1"/>
          <p:nvPr/>
        </p:nvSpPr>
        <p:spPr>
          <a:xfrm>
            <a:off x="7837714" y="1390261"/>
            <a:ext cx="3816219" cy="2862322"/>
          </a:xfrm>
          <a:prstGeom prst="rect">
            <a:avLst/>
          </a:prstGeom>
          <a:noFill/>
        </p:spPr>
        <p:txBody>
          <a:bodyPr wrap="square" rtlCol="0">
            <a:spAutoFit/>
          </a:bodyPr>
          <a:lstStyle/>
          <a:p>
            <a:pPr lvl="0" algn="r"/>
            <a:r>
              <a:rPr lang="el-GR" b="1" dirty="0" smtClean="0">
                <a:solidFill>
                  <a:prstClr val="black"/>
                </a:solidFill>
                <a:latin typeface="Microsoft YaHei UI Light" panose="020B0502040204020203" pitchFamily="34" charset="-122"/>
                <a:ea typeface="Microsoft YaHei UI Light" panose="020B0502040204020203" pitchFamily="34" charset="-122"/>
              </a:rPr>
              <a:t>Αντηρίδες</a:t>
            </a:r>
          </a:p>
          <a:p>
            <a:pPr lvl="0" algn="r"/>
            <a:endParaRPr lang="el-GR" b="1" dirty="0" smtClean="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a:solidFill>
                  <a:prstClr val="black"/>
                </a:solidFill>
                <a:latin typeface="Microsoft YaHei UI Light" panose="020B0502040204020203" pitchFamily="34" charset="-122"/>
                <a:ea typeface="Microsoft YaHei UI Light" panose="020B0502040204020203" pitchFamily="34" charset="-122"/>
              </a:rPr>
              <a:t>Πρόκειται για γραμμικά κατακόρυφα στοιχεία, διατομής συνήθως ορθογωνικής ή τραπεζοειδούς, με σκοπό την ανακούφιση άλλων κατακόρυφων φερόντων στοιχείων, ως προς την ανάληψη ωθήσεων.</a:t>
            </a:r>
          </a:p>
        </p:txBody>
      </p:sp>
      <p:sp>
        <p:nvSpPr>
          <p:cNvPr id="17" name="TextBox 16"/>
          <p:cNvSpPr txBox="1"/>
          <p:nvPr/>
        </p:nvSpPr>
        <p:spPr>
          <a:xfrm>
            <a:off x="3135086" y="1557961"/>
            <a:ext cx="3306011" cy="461665"/>
          </a:xfrm>
          <a:prstGeom prst="rect">
            <a:avLst/>
          </a:prstGeom>
          <a:noFill/>
        </p:spPr>
        <p:txBody>
          <a:bodyPr wrap="square" rtlCol="0">
            <a:spAutoFit/>
          </a:bodyPr>
          <a:lstStyle/>
          <a:p>
            <a:r>
              <a:rPr lang="el-GR" sz="1200" dirty="0" smtClean="0">
                <a:latin typeface="Microsoft YaHei UI Light" panose="020B0502040204020203" pitchFamily="34" charset="-122"/>
                <a:ea typeface="Microsoft YaHei UI Light" panose="020B0502040204020203" pitchFamily="34" charset="-122"/>
              </a:rPr>
              <a:t>Αγγλικανική Εκκλησία Αγίου Παύλου, Αθήνα, οδός Φιλελλήνων.</a:t>
            </a:r>
            <a:endParaRPr lang="el-GR" sz="1200" dirty="0">
              <a:latin typeface="Microsoft YaHei UI Light" panose="020B0502040204020203" pitchFamily="34" charset="-122"/>
              <a:ea typeface="Microsoft YaHei UI Light" panose="020B0502040204020203" pitchFamily="34" charset="-122"/>
            </a:endParaRPr>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086" y="2328710"/>
            <a:ext cx="4702628" cy="3526971"/>
          </a:xfrm>
          <a:prstGeom prst="rect">
            <a:avLst/>
          </a:prstGeom>
        </p:spPr>
      </p:pic>
      <p:pic>
        <p:nvPicPr>
          <p:cNvPr id="6" name="Εικόνα 5"/>
          <p:cNvPicPr>
            <a:picLocks noChangeAspect="1"/>
          </p:cNvPicPr>
          <p:nvPr/>
        </p:nvPicPr>
        <p:blipFill rotWithShape="1">
          <a:blip r:embed="rId3" cstate="print">
            <a:extLst>
              <a:ext uri="{28A0092B-C50C-407E-A947-70E740481C1C}">
                <a14:useLocalDpi xmlns:a14="http://schemas.microsoft.com/office/drawing/2010/main" val="0"/>
              </a:ext>
            </a:extLst>
          </a:blip>
          <a:srcRect l="7147" r="4704"/>
          <a:stretch/>
        </p:blipFill>
        <p:spPr>
          <a:xfrm>
            <a:off x="223935" y="602547"/>
            <a:ext cx="2761862" cy="5253134"/>
          </a:xfrm>
          <a:prstGeom prst="rect">
            <a:avLst/>
          </a:prstGeom>
        </p:spPr>
      </p:pic>
    </p:spTree>
    <p:extLst>
      <p:ext uri="{BB962C8B-B14F-4D97-AF65-F5344CB8AC3E}">
        <p14:creationId xmlns:p14="http://schemas.microsoft.com/office/powerpoint/2010/main" val="1564277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12972" y="602547"/>
            <a:ext cx="5840962" cy="369332"/>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Η ΕΝΝΟΙΑ ΤΗΣ ΜΗ ΒΛΑΠΤΙΚΗΣ ΠΑΡΕΜΒΑΣΗΣ</a:t>
            </a:r>
          </a:p>
        </p:txBody>
      </p:sp>
      <p:sp>
        <p:nvSpPr>
          <p:cNvPr id="4" name="TextBox 3"/>
          <p:cNvSpPr txBox="1"/>
          <p:nvPr/>
        </p:nvSpPr>
        <p:spPr>
          <a:xfrm>
            <a:off x="5589038" y="1390261"/>
            <a:ext cx="6064896" cy="4247317"/>
          </a:xfrm>
          <a:prstGeom prst="rect">
            <a:avLst/>
          </a:prstGeom>
          <a:noFill/>
        </p:spPr>
        <p:txBody>
          <a:bodyPr wrap="square" rtlCol="0">
            <a:spAutoFit/>
          </a:bodyPr>
          <a:lstStyle/>
          <a:p>
            <a:pPr lvl="0" algn="r"/>
            <a:endParaRPr lang="el-GR" b="1" dirty="0" smtClean="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Η παρέμβαση σε ένα νεοκλασικό κτίριο μας φέρνει εκ των πραγμάτων αντιμέτωπους με την ευθύνη να διαχειριστούμε ένα σοβαρότατο κομμάτι της Ελληνικής αλλά και της διεθνούς πολιτιστικής κληρονομιάς.</a:t>
            </a:r>
          </a:p>
          <a:p>
            <a:pPr lvl="0" algn="r"/>
            <a:endParaRPr lang="el-GR"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Την ίδια στιγμή όμως η αξία ανάμεσα στα διάφορα κτίρια είναι διαφορετική. Με ανάλογο τρόπο ο μελετητής θα πρέπει να διανύσει την απόσταση ανάμεσα στην </a:t>
            </a:r>
            <a:r>
              <a:rPr lang="el-GR" b="1" dirty="0" smtClean="0">
                <a:solidFill>
                  <a:prstClr val="black"/>
                </a:solidFill>
                <a:latin typeface="Microsoft YaHei UI Light" panose="020B0502040204020203" pitchFamily="34" charset="-122"/>
                <a:ea typeface="Microsoft YaHei UI Light" panose="020B0502040204020203" pitchFamily="34" charset="-122"/>
              </a:rPr>
              <a:t>‘αποκατάσταση μνημείων’</a:t>
            </a:r>
            <a:r>
              <a:rPr lang="el-GR" dirty="0" smtClean="0">
                <a:solidFill>
                  <a:prstClr val="black"/>
                </a:solidFill>
                <a:latin typeface="Microsoft YaHei UI Light" panose="020B0502040204020203" pitchFamily="34" charset="-122"/>
                <a:ea typeface="Microsoft YaHei UI Light" panose="020B0502040204020203" pitchFamily="34" charset="-122"/>
              </a:rPr>
              <a:t> (που χαρακτηρίζεται από μια αυστηρή αναστηλωτική δεοντολογία) και την </a:t>
            </a:r>
            <a:r>
              <a:rPr lang="el-GR" b="1" dirty="0" smtClean="0">
                <a:solidFill>
                  <a:prstClr val="black"/>
                </a:solidFill>
                <a:latin typeface="Microsoft YaHei UI Light" panose="020B0502040204020203" pitchFamily="34" charset="-122"/>
                <a:ea typeface="Microsoft YaHei UI Light" panose="020B0502040204020203" pitchFamily="34" charset="-122"/>
              </a:rPr>
              <a:t>‘αναβίωση και </a:t>
            </a:r>
            <a:r>
              <a:rPr lang="el-GR" b="1" dirty="0" err="1" smtClean="0">
                <a:solidFill>
                  <a:prstClr val="black"/>
                </a:solidFill>
                <a:latin typeface="Microsoft YaHei UI Light" panose="020B0502040204020203" pitchFamily="34" charset="-122"/>
                <a:ea typeface="Microsoft YaHei UI Light" panose="020B0502040204020203" pitchFamily="34" charset="-122"/>
              </a:rPr>
              <a:t>επανάχρηση</a:t>
            </a:r>
            <a:r>
              <a:rPr lang="el-GR" b="1" dirty="0" smtClean="0">
                <a:solidFill>
                  <a:prstClr val="black"/>
                </a:solidFill>
                <a:latin typeface="Microsoft YaHei UI Light" panose="020B0502040204020203" pitchFamily="34" charset="-122"/>
                <a:ea typeface="Microsoft YaHei UI Light" panose="020B0502040204020203" pitchFamily="34" charset="-122"/>
              </a:rPr>
              <a:t> ιστορικών κτιρίων’</a:t>
            </a:r>
            <a:r>
              <a:rPr lang="el-GR" dirty="0" smtClean="0">
                <a:solidFill>
                  <a:prstClr val="black"/>
                </a:solidFill>
                <a:latin typeface="Microsoft YaHei UI Light" panose="020B0502040204020203" pitchFamily="34" charset="-122"/>
                <a:ea typeface="Microsoft YaHei UI Light" panose="020B0502040204020203" pitchFamily="34" charset="-122"/>
              </a:rPr>
              <a:t> (η οποία υπαινίσσεται μια περισσότερο αυξημένη συνθετική ελευθερία).</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pic>
        <p:nvPicPr>
          <p:cNvPr id="8" name="Εικόνα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0" y="1748464"/>
            <a:ext cx="5651858" cy="3758486"/>
          </a:xfrm>
          <a:prstGeom prst="rect">
            <a:avLst/>
          </a:prstGeom>
        </p:spPr>
      </p:pic>
    </p:spTree>
    <p:extLst>
      <p:ext uri="{BB962C8B-B14F-4D97-AF65-F5344CB8AC3E}">
        <p14:creationId xmlns:p14="http://schemas.microsoft.com/office/powerpoint/2010/main" val="16140062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12972" y="602547"/>
            <a:ext cx="5840962" cy="369332"/>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Η ΕΝΝΟΙΑ ΤΗΣ ΜΗ ΒΛΑΠΤΙΚΗΣ ΠΑΡΕΜΒΑΣΗΣ</a:t>
            </a:r>
          </a:p>
        </p:txBody>
      </p:sp>
      <p:sp>
        <p:nvSpPr>
          <p:cNvPr id="4" name="TextBox 3"/>
          <p:cNvSpPr txBox="1"/>
          <p:nvPr/>
        </p:nvSpPr>
        <p:spPr>
          <a:xfrm>
            <a:off x="5402424" y="1390261"/>
            <a:ext cx="6251510" cy="3970318"/>
          </a:xfrm>
          <a:prstGeom prst="rect">
            <a:avLst/>
          </a:prstGeom>
          <a:noFill/>
        </p:spPr>
        <p:txBody>
          <a:bodyPr wrap="square" rtlCol="0">
            <a:spAutoFit/>
          </a:bodyPr>
          <a:lstStyle/>
          <a:p>
            <a:pPr lvl="0" algn="r"/>
            <a:endParaRPr lang="el-GR" b="1" dirty="0" smtClean="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Ο πιο βασικός τρόπος να τοποθετηθούμε απέναντι σε αυτό το δίπολο είναι να οριοθετήσουμε το μέτρο της </a:t>
            </a:r>
            <a:r>
              <a:rPr lang="el-GR" b="1" dirty="0" smtClean="0">
                <a:solidFill>
                  <a:prstClr val="black"/>
                </a:solidFill>
                <a:latin typeface="Microsoft YaHei UI Light" panose="020B0502040204020203" pitchFamily="34" charset="-122"/>
                <a:ea typeface="Microsoft YaHei UI Light" panose="020B0502040204020203" pitchFamily="34" charset="-122"/>
              </a:rPr>
              <a:t>βλαπτικής, μη αναστρέψιμης παρέμβασης</a:t>
            </a:r>
            <a:r>
              <a:rPr lang="el-GR" dirty="0" smtClean="0">
                <a:solidFill>
                  <a:prstClr val="black"/>
                </a:solidFill>
                <a:latin typeface="Microsoft YaHei UI Light" panose="020B0502040204020203" pitchFamily="34" charset="-122"/>
                <a:ea typeface="Microsoft YaHei UI Light" panose="020B0502040204020203" pitchFamily="34" charset="-122"/>
              </a:rPr>
              <a:t>.</a:t>
            </a:r>
          </a:p>
          <a:p>
            <a:pPr lvl="0" algn="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Οι κυριότερες βλαπτικές και μη αναστρέψιμες παρεμβάσεις είναι:</a:t>
            </a:r>
          </a:p>
          <a:p>
            <a:pPr lvl="0" algn="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lvl="0" algn="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marL="285750" lvl="0" indent="-285750" algn="r">
              <a:buFont typeface="Arial" panose="020B0604020202020204" pitchFamily="34" charset="0"/>
              <a:buChar char="•"/>
            </a:pPr>
            <a:r>
              <a:rPr lang="el-GR" b="1" dirty="0" smtClean="0">
                <a:solidFill>
                  <a:prstClr val="black"/>
                </a:solidFill>
                <a:latin typeface="Microsoft YaHei UI Light" panose="020B0502040204020203" pitchFamily="34" charset="-122"/>
                <a:ea typeface="Microsoft YaHei UI Light" panose="020B0502040204020203" pitchFamily="34" charset="-122"/>
              </a:rPr>
              <a:t>Το αδιάκριτο και χωρίς μελέτη γκρέμισμα του εσωτερικού του κτιρίου</a:t>
            </a:r>
            <a:r>
              <a:rPr lang="el-GR" dirty="0" smtClean="0">
                <a:solidFill>
                  <a:prstClr val="black"/>
                </a:solidFill>
                <a:latin typeface="Microsoft YaHei UI Light" panose="020B0502040204020203" pitchFamily="34" charset="-122"/>
                <a:ea typeface="Microsoft YaHei UI Light" panose="020B0502040204020203" pitchFamily="34" charset="-122"/>
              </a:rPr>
              <a:t>, που συχνά συμπαρασύρει γλυπτό διάκοσμο, </a:t>
            </a:r>
            <a:r>
              <a:rPr lang="el-GR" dirty="0" err="1" smtClean="0">
                <a:solidFill>
                  <a:prstClr val="black"/>
                </a:solidFill>
                <a:latin typeface="Microsoft YaHei UI Light" panose="020B0502040204020203" pitchFamily="34" charset="-122"/>
                <a:ea typeface="Microsoft YaHei UI Light" panose="020B0502040204020203" pitchFamily="34" charset="-122"/>
              </a:rPr>
              <a:t>οροφογραφίες</a:t>
            </a:r>
            <a:r>
              <a:rPr lang="el-GR" dirty="0" smtClean="0">
                <a:solidFill>
                  <a:prstClr val="black"/>
                </a:solidFill>
                <a:latin typeface="Microsoft YaHei UI Light" panose="020B0502040204020203" pitchFamily="34" charset="-122"/>
                <a:ea typeface="Microsoft YaHei UI Light" panose="020B0502040204020203" pitchFamily="34" charset="-122"/>
              </a:rPr>
              <a:t>, αλλά και συνολικά τις αναλογίες, το μέτρο και την ιδιαίτερη κλίμακα του υφιστάμενου κελύφους.</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pic>
        <p:nvPicPr>
          <p:cNvPr id="2" name="Εικόνα 1"/>
          <p:cNvPicPr>
            <a:picLocks noChangeAspect="1"/>
          </p:cNvPicPr>
          <p:nvPr/>
        </p:nvPicPr>
        <p:blipFill rotWithShape="1">
          <a:blip r:embed="rId2">
            <a:extLst>
              <a:ext uri="{28A0092B-C50C-407E-A947-70E740481C1C}">
                <a14:useLocalDpi xmlns:a14="http://schemas.microsoft.com/office/drawing/2010/main" val="0"/>
              </a:ext>
            </a:extLst>
          </a:blip>
          <a:srcRect r="5950"/>
          <a:stretch/>
        </p:blipFill>
        <p:spPr>
          <a:xfrm>
            <a:off x="-1" y="0"/>
            <a:ext cx="4842589" cy="6858000"/>
          </a:xfrm>
          <a:prstGeom prst="rect">
            <a:avLst/>
          </a:prstGeom>
        </p:spPr>
      </p:pic>
    </p:spTree>
    <p:extLst>
      <p:ext uri="{BB962C8B-B14F-4D97-AF65-F5344CB8AC3E}">
        <p14:creationId xmlns:p14="http://schemas.microsoft.com/office/powerpoint/2010/main" val="26678112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12972" y="602547"/>
            <a:ext cx="5840962" cy="369332"/>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Η ΕΝΝΟΙΑ ΤΗΣ ΜΗ ΒΛΑΠΤΙΚΗΣ ΠΑΡΕΜΒΑΣΗΣ</a:t>
            </a:r>
          </a:p>
        </p:txBody>
      </p:sp>
      <p:sp>
        <p:nvSpPr>
          <p:cNvPr id="4" name="TextBox 3"/>
          <p:cNvSpPr txBox="1"/>
          <p:nvPr/>
        </p:nvSpPr>
        <p:spPr>
          <a:xfrm>
            <a:off x="5290457" y="1390261"/>
            <a:ext cx="6363477" cy="4524315"/>
          </a:xfrm>
          <a:prstGeom prst="rect">
            <a:avLst/>
          </a:prstGeom>
          <a:noFill/>
        </p:spPr>
        <p:txBody>
          <a:bodyPr wrap="square" rtlCol="0">
            <a:spAutoFit/>
          </a:bodyPr>
          <a:lstStyle/>
          <a:p>
            <a:pPr lvl="0" algn="r"/>
            <a:endParaRPr lang="el-GR" b="1" dirty="0" smtClean="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Ο πιο βασικός τρόπος να τοποθετηθούμε απέναντι σε αυτό το δίπολο είναι να οριοθετήσουμε το μέτρο της </a:t>
            </a:r>
            <a:r>
              <a:rPr lang="el-GR" b="1" dirty="0" smtClean="0">
                <a:solidFill>
                  <a:prstClr val="black"/>
                </a:solidFill>
                <a:latin typeface="Microsoft YaHei UI Light" panose="020B0502040204020203" pitchFamily="34" charset="-122"/>
                <a:ea typeface="Microsoft YaHei UI Light" panose="020B0502040204020203" pitchFamily="34" charset="-122"/>
              </a:rPr>
              <a:t>βλαπτικής, μη αναστρέψιμης παρέμβασης</a:t>
            </a:r>
            <a:r>
              <a:rPr lang="el-GR" dirty="0" smtClean="0">
                <a:solidFill>
                  <a:prstClr val="black"/>
                </a:solidFill>
                <a:latin typeface="Microsoft YaHei UI Light" panose="020B0502040204020203" pitchFamily="34" charset="-122"/>
                <a:ea typeface="Microsoft YaHei UI Light" panose="020B0502040204020203" pitchFamily="34" charset="-122"/>
              </a:rPr>
              <a:t>.</a:t>
            </a:r>
          </a:p>
          <a:p>
            <a:pPr lvl="0" algn="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Οι κυριότερες βλαπτικές και μη αναστρέψιμες παρεμβάσεις είναι:</a:t>
            </a:r>
          </a:p>
          <a:p>
            <a:pPr lvl="0" algn="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lvl="0" algn="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marL="285750" lvl="0" indent="-285750" algn="r">
              <a:buFont typeface="Arial" panose="020B0604020202020204" pitchFamily="34" charset="0"/>
              <a:buChar char="•"/>
            </a:pPr>
            <a:r>
              <a:rPr lang="el-GR" b="1" dirty="0" smtClean="0">
                <a:solidFill>
                  <a:prstClr val="black"/>
                </a:solidFill>
                <a:latin typeface="Microsoft YaHei UI Light" panose="020B0502040204020203" pitchFamily="34" charset="-122"/>
                <a:ea typeface="Microsoft YaHei UI Light" panose="020B0502040204020203" pitchFamily="34" charset="-122"/>
              </a:rPr>
              <a:t>Η αδιάκριτη και χωρίς μελέτη αλλοίωση του εξωτερικού και του εσωτερικού διακόσμου.</a:t>
            </a:r>
            <a:r>
              <a:rPr lang="el-GR" dirty="0" smtClean="0">
                <a:solidFill>
                  <a:prstClr val="black"/>
                </a:solidFill>
                <a:latin typeface="Microsoft YaHei UI Light" panose="020B0502040204020203" pitchFamily="34" charset="-122"/>
                <a:ea typeface="Microsoft YaHei UI Light" panose="020B0502040204020203" pitchFamily="34" charset="-122"/>
              </a:rPr>
              <a:t> Εδώ εννοούμε εξίσου τον γλυπτό και ανάγλυφο διάκοσμο, την υφή και την χρωματική ταυτότητα των </a:t>
            </a:r>
            <a:r>
              <a:rPr lang="el-GR" dirty="0" err="1" smtClean="0">
                <a:solidFill>
                  <a:prstClr val="black"/>
                </a:solidFill>
                <a:latin typeface="Microsoft YaHei UI Light" panose="020B0502040204020203" pitchFamily="34" charset="-122"/>
                <a:ea typeface="Microsoft YaHei UI Light" panose="020B0502040204020203" pitchFamily="34" charset="-122"/>
              </a:rPr>
              <a:t>επιχρωματισμών</a:t>
            </a:r>
            <a:r>
              <a:rPr lang="el-GR" dirty="0" smtClean="0">
                <a:solidFill>
                  <a:prstClr val="black"/>
                </a:solidFill>
                <a:latin typeface="Microsoft YaHei UI Light" panose="020B0502040204020203" pitchFamily="34" charset="-122"/>
                <a:ea typeface="Microsoft YaHei UI Light" panose="020B0502040204020203" pitchFamily="34" charset="-122"/>
              </a:rPr>
              <a:t>, τα σχέδια οροφών και δαπέδων, και τα ιδιαίτερα μορφολογικά και διακοσμητικά στοιχεία (π.χ. τύπος κεραμιδιών και ακροκέραμα)</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04702" cy="6858000"/>
          </a:xfrm>
          <a:prstGeom prst="rect">
            <a:avLst/>
          </a:prstGeom>
        </p:spPr>
      </p:pic>
    </p:spTree>
    <p:extLst>
      <p:ext uri="{BB962C8B-B14F-4D97-AF65-F5344CB8AC3E}">
        <p14:creationId xmlns:p14="http://schemas.microsoft.com/office/powerpoint/2010/main" val="23528634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12972" y="602547"/>
            <a:ext cx="5840962" cy="369332"/>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Η ΕΝΝΟΙΑ ΤΗΣ ΜΗ ΒΛΑΠΤΙΚΗΣ ΠΑΡΕΜΒΑΣΗΣ</a:t>
            </a:r>
          </a:p>
        </p:txBody>
      </p:sp>
      <p:sp>
        <p:nvSpPr>
          <p:cNvPr id="4" name="TextBox 3"/>
          <p:cNvSpPr txBox="1"/>
          <p:nvPr/>
        </p:nvSpPr>
        <p:spPr>
          <a:xfrm>
            <a:off x="5085184" y="1390261"/>
            <a:ext cx="6568750" cy="4524315"/>
          </a:xfrm>
          <a:prstGeom prst="rect">
            <a:avLst/>
          </a:prstGeom>
          <a:noFill/>
        </p:spPr>
        <p:txBody>
          <a:bodyPr wrap="square" rtlCol="0">
            <a:spAutoFit/>
          </a:bodyPr>
          <a:lstStyle/>
          <a:p>
            <a:pPr lvl="0" algn="r"/>
            <a:endParaRPr lang="el-GR" b="1" dirty="0" smtClean="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Ο πιο βασικός τρόπος να τοποθετηθούμε απέναντι σε αυτό το δίπολο είναι να οριοθετήσουμε το μέτρο της </a:t>
            </a:r>
            <a:r>
              <a:rPr lang="el-GR" b="1" dirty="0" smtClean="0">
                <a:solidFill>
                  <a:prstClr val="black"/>
                </a:solidFill>
                <a:latin typeface="Microsoft YaHei UI Light" panose="020B0502040204020203" pitchFamily="34" charset="-122"/>
                <a:ea typeface="Microsoft YaHei UI Light" panose="020B0502040204020203" pitchFamily="34" charset="-122"/>
              </a:rPr>
              <a:t>βλαπτικής, μη αναστρέψιμης παρέμβασης</a:t>
            </a:r>
            <a:r>
              <a:rPr lang="el-GR" dirty="0" smtClean="0">
                <a:solidFill>
                  <a:prstClr val="black"/>
                </a:solidFill>
                <a:latin typeface="Microsoft YaHei UI Light" panose="020B0502040204020203" pitchFamily="34" charset="-122"/>
                <a:ea typeface="Microsoft YaHei UI Light" panose="020B0502040204020203" pitchFamily="34" charset="-122"/>
              </a:rPr>
              <a:t>.</a:t>
            </a:r>
          </a:p>
          <a:p>
            <a:pPr lvl="0" algn="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Οι κυριότερες βλαπτικές και μη αναστρέψιμες παρεμβάσεις είναι:</a:t>
            </a:r>
          </a:p>
          <a:p>
            <a:pPr lvl="0" algn="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lvl="0" algn="r"/>
            <a:endParaRPr lang="el-GR" dirty="0" smtClean="0">
              <a:solidFill>
                <a:prstClr val="black"/>
              </a:solidFill>
              <a:latin typeface="Microsoft YaHei UI Light" panose="020B0502040204020203" pitchFamily="34" charset="-122"/>
              <a:ea typeface="Microsoft YaHei UI Light" panose="020B0502040204020203" pitchFamily="34" charset="-122"/>
            </a:endParaRPr>
          </a:p>
          <a:p>
            <a:pPr marL="285750" lvl="0" indent="-285750" algn="r">
              <a:buFont typeface="Arial" panose="020B0604020202020204" pitchFamily="34" charset="0"/>
              <a:buChar char="•"/>
            </a:pPr>
            <a:r>
              <a:rPr lang="el-GR" b="1" dirty="0" smtClean="0">
                <a:solidFill>
                  <a:prstClr val="black"/>
                </a:solidFill>
                <a:latin typeface="Microsoft YaHei UI Light" panose="020B0502040204020203" pitchFamily="34" charset="-122"/>
                <a:ea typeface="Microsoft YaHei UI Light" panose="020B0502040204020203" pitchFamily="34" charset="-122"/>
              </a:rPr>
              <a:t>Η αδιάκριτη καταστροφή των εσωτερικών κουφωμάτων, </a:t>
            </a:r>
            <a:r>
              <a:rPr lang="el-GR" dirty="0" smtClean="0">
                <a:solidFill>
                  <a:prstClr val="black"/>
                </a:solidFill>
                <a:latin typeface="Microsoft YaHei UI Light" panose="020B0502040204020203" pitchFamily="34" charset="-122"/>
                <a:ea typeface="Microsoft YaHei UI Light" panose="020B0502040204020203" pitchFamily="34" charset="-122"/>
              </a:rPr>
              <a:t>τα οποία αποτελούν αποτέλεσμα ξεχωριστού σχεδιασμού και δεν μπορούν να υποκατασταθούν από τυποποιημένα κουφώματα μια και συμμετέχουν στο συνολικό σχέδιο των εσωτερικών και εξωτερικών όψεων. Το ίδιο ισχύει και για τα </a:t>
            </a:r>
            <a:r>
              <a:rPr lang="el-GR" b="1" dirty="0" smtClean="0">
                <a:solidFill>
                  <a:prstClr val="black"/>
                </a:solidFill>
                <a:latin typeface="Microsoft YaHei UI Light" panose="020B0502040204020203" pitchFamily="34" charset="-122"/>
                <a:ea typeface="Microsoft YaHei UI Light" panose="020B0502040204020203" pitchFamily="34" charset="-122"/>
              </a:rPr>
              <a:t>κιγκλιδώματα των εξωστών και της περίφραξης</a:t>
            </a:r>
            <a:r>
              <a:rPr lang="el-GR" dirty="0" smtClean="0">
                <a:solidFill>
                  <a:prstClr val="black"/>
                </a:solidFill>
                <a:latin typeface="Microsoft YaHei UI Light" panose="020B0502040204020203" pitchFamily="34" charset="-122"/>
                <a:ea typeface="Microsoft YaHei UI Light" panose="020B0502040204020203" pitchFamily="34" charset="-122"/>
              </a:rPr>
              <a:t>.</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0261"/>
            <a:ext cx="5364355" cy="3493592"/>
          </a:xfrm>
          <a:prstGeom prst="rect">
            <a:avLst/>
          </a:prstGeom>
        </p:spPr>
      </p:pic>
    </p:spTree>
    <p:extLst>
      <p:ext uri="{BB962C8B-B14F-4D97-AF65-F5344CB8AC3E}">
        <p14:creationId xmlns:p14="http://schemas.microsoft.com/office/powerpoint/2010/main" val="24040210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12972" y="602547"/>
            <a:ext cx="5840962" cy="369332"/>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Η ΕΝΝΟΙΑ ΤΗΣ ΜΗ ΒΛΑΠΤΙΚΗΣ ΠΑΡΕΜΒΑΣΗΣ</a:t>
            </a:r>
          </a:p>
        </p:txBody>
      </p:sp>
      <p:sp>
        <p:nvSpPr>
          <p:cNvPr id="4" name="TextBox 3"/>
          <p:cNvSpPr txBox="1"/>
          <p:nvPr/>
        </p:nvSpPr>
        <p:spPr>
          <a:xfrm>
            <a:off x="5085184" y="1390261"/>
            <a:ext cx="6568750" cy="3416320"/>
          </a:xfrm>
          <a:prstGeom prst="rect">
            <a:avLst/>
          </a:prstGeom>
          <a:noFill/>
        </p:spPr>
        <p:txBody>
          <a:bodyPr wrap="square" rtlCol="0">
            <a:spAutoFit/>
          </a:bodyPr>
          <a:lstStyle/>
          <a:p>
            <a:pPr lvl="0" algn="r"/>
            <a:endParaRPr lang="el-GR" b="1" dirty="0" smtClean="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Τα περισσότερα από τα παραπάνω προβλήματα είναι σχεδόν πάντα προϊόν άγνοιας, βιασύνης, αλόγιστου ναρκισσισμού και επίδειξης, ή ακόμα και η πεποίθηση του ιδιοκτήτη ή του εργολάβου ότι θα γλυτώσουν κάποιο επιπλέον κόστος.</a:t>
            </a:r>
          </a:p>
          <a:p>
            <a:pPr lvl="0" algn="r"/>
            <a:endParaRPr lang="el-GR"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dirty="0" smtClean="0">
                <a:solidFill>
                  <a:prstClr val="black"/>
                </a:solidFill>
                <a:latin typeface="Microsoft YaHei UI Light" panose="020B0502040204020203" pitchFamily="34" charset="-122"/>
                <a:ea typeface="Microsoft YaHei UI Light" panose="020B0502040204020203" pitchFamily="34" charset="-122"/>
              </a:rPr>
              <a:t>Ωστόσο θα πρέπει να αναλογιστεί κανείς το γιατί επιλέγει να ζήσει μέσα σε ένα κομμάτι της ιστορίας. Συχνά ο εκείνος που έχει κάνει την επιλογή χαρακτηρίζεται από μια ιδιαίτερη ευαισθησία που δεν καλύπτεται από ‘γρήγορες’ και επιφανειακές προτάσεις.</a:t>
            </a:r>
          </a:p>
        </p:txBody>
      </p:sp>
      <p:pic>
        <p:nvPicPr>
          <p:cNvPr id="6" name="Εικόνα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1664"/>
            <a:ext cx="4563478" cy="3374672"/>
          </a:xfrm>
          <a:prstGeom prst="rect">
            <a:avLst/>
          </a:prstGeom>
        </p:spPr>
      </p:pic>
    </p:spTree>
    <p:extLst>
      <p:ext uri="{BB962C8B-B14F-4D97-AF65-F5344CB8AC3E}">
        <p14:creationId xmlns:p14="http://schemas.microsoft.com/office/powerpoint/2010/main" val="24370270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12972" y="602547"/>
            <a:ext cx="5840962" cy="369332"/>
          </a:xfrm>
          <a:prstGeom prst="rect">
            <a:avLst/>
          </a:prstGeom>
          <a:noFill/>
        </p:spPr>
        <p:txBody>
          <a:bodyPr wrap="square" rtlCol="0">
            <a:spAutoFit/>
          </a:bodyPr>
          <a:lstStyle/>
          <a:p>
            <a:pPr algn="r"/>
            <a:r>
              <a:rPr lang="el-GR" dirty="0" smtClean="0">
                <a:latin typeface="Microsoft YaHei UI Light" panose="020B0502040204020203" pitchFamily="34" charset="-122"/>
                <a:ea typeface="Microsoft YaHei UI Light" panose="020B0502040204020203" pitchFamily="34" charset="-122"/>
              </a:rPr>
              <a:t>Η ΕΝΝΟΙΑ ΤΗΣ ΜΗ ΒΛΑΠΤΙΚΗΣ ΠΑΡΕΜΒΑΣΗΣ</a:t>
            </a:r>
          </a:p>
        </p:txBody>
      </p:sp>
      <p:sp>
        <p:nvSpPr>
          <p:cNvPr id="4" name="TextBox 3"/>
          <p:cNvSpPr txBox="1"/>
          <p:nvPr/>
        </p:nvSpPr>
        <p:spPr>
          <a:xfrm>
            <a:off x="5085184" y="1390261"/>
            <a:ext cx="6568750" cy="4031873"/>
          </a:xfrm>
          <a:prstGeom prst="rect">
            <a:avLst/>
          </a:prstGeom>
          <a:noFill/>
        </p:spPr>
        <p:txBody>
          <a:bodyPr wrap="square" rtlCol="0">
            <a:spAutoFit/>
          </a:bodyPr>
          <a:lstStyle/>
          <a:p>
            <a:pPr lvl="0" algn="r"/>
            <a:endParaRPr lang="el-GR" b="1" dirty="0" smtClean="0">
              <a:solidFill>
                <a:prstClr val="black"/>
              </a:solidFill>
              <a:latin typeface="Microsoft YaHei UI Light" panose="020B0502040204020203" pitchFamily="34" charset="-122"/>
              <a:ea typeface="Microsoft YaHei UI Light" panose="020B0502040204020203" pitchFamily="34" charset="-122"/>
            </a:endParaRPr>
          </a:p>
          <a:p>
            <a:pPr lvl="0" algn="r"/>
            <a:r>
              <a:rPr lang="el-GR" b="1" dirty="0">
                <a:solidFill>
                  <a:prstClr val="black"/>
                </a:solidFill>
                <a:latin typeface="Microsoft YaHei UI Light" panose="020B0502040204020203" pitchFamily="34" charset="-122"/>
                <a:ea typeface="Microsoft YaHei UI Light" panose="020B0502040204020203" pitchFamily="34" charset="-122"/>
              </a:rPr>
              <a:t>Αυτή την ίδια ευαισθησία θα πρέπει να επιδείξει και ο μελετητής του χώρου</a:t>
            </a:r>
            <a:r>
              <a:rPr lang="el-GR" dirty="0">
                <a:solidFill>
                  <a:prstClr val="black"/>
                </a:solidFill>
                <a:latin typeface="Microsoft YaHei UI Light" panose="020B0502040204020203" pitchFamily="34" charset="-122"/>
                <a:ea typeface="Microsoft YaHei UI Light" panose="020B0502040204020203" pitchFamily="34" charset="-122"/>
              </a:rPr>
              <a:t>. </a:t>
            </a:r>
            <a:r>
              <a:rPr lang="el-GR" dirty="0" smtClean="0">
                <a:solidFill>
                  <a:prstClr val="black"/>
                </a:solidFill>
                <a:latin typeface="Microsoft YaHei UI Light" panose="020B0502040204020203" pitchFamily="34" charset="-122"/>
                <a:ea typeface="Microsoft YaHei UI Light" panose="020B0502040204020203" pitchFamily="34" charset="-122"/>
              </a:rPr>
              <a:t>Θα πρέπει να ξεκινά όχι μόνο από μια βαθιά γνώση των ιδιαίτερων τεχνικών, στιλιστικών και μορφολογικών απαιτήσεων, αλλά και από </a:t>
            </a:r>
            <a:r>
              <a:rPr lang="el-GR" b="1" dirty="0" smtClean="0">
                <a:solidFill>
                  <a:prstClr val="black"/>
                </a:solidFill>
                <a:latin typeface="Microsoft YaHei UI Light" panose="020B0502040204020203" pitchFamily="34" charset="-122"/>
                <a:ea typeface="Microsoft YaHei UI Light" panose="020B0502040204020203" pitchFamily="34" charset="-122"/>
              </a:rPr>
              <a:t>μια βαθιά σεμνότητα απέναντι στον ρόλο που έχει να αναλάβει</a:t>
            </a:r>
            <a:r>
              <a:rPr lang="el-GR" dirty="0" smtClean="0">
                <a:solidFill>
                  <a:prstClr val="black"/>
                </a:solidFill>
                <a:latin typeface="Microsoft YaHei UI Light" panose="020B0502040204020203" pitchFamily="34" charset="-122"/>
                <a:ea typeface="Microsoft YaHei UI Light" panose="020B0502040204020203" pitchFamily="34" charset="-122"/>
              </a:rPr>
              <a:t>.</a:t>
            </a:r>
          </a:p>
          <a:p>
            <a:pPr lvl="0" algn="r"/>
            <a:endParaRPr lang="el-GR" dirty="0">
              <a:solidFill>
                <a:prstClr val="black"/>
              </a:solidFill>
              <a:latin typeface="Microsoft YaHei UI Light" panose="020B0502040204020203" pitchFamily="34" charset="-122"/>
              <a:ea typeface="Microsoft YaHei UI Light" panose="020B0502040204020203" pitchFamily="34" charset="-122"/>
            </a:endParaRPr>
          </a:p>
          <a:p>
            <a:pPr lvl="0" algn="r"/>
            <a:r>
              <a:rPr lang="el-GR" sz="1600" dirty="0" smtClean="0">
                <a:solidFill>
                  <a:prstClr val="black"/>
                </a:solidFill>
                <a:latin typeface="Microsoft YaHei UI Light" panose="020B0502040204020203" pitchFamily="34" charset="-122"/>
                <a:ea typeface="Microsoft YaHei UI Light" panose="020B0502040204020203" pitchFamily="34" charset="-122"/>
              </a:rPr>
              <a:t>Ο μελετητής ενός τέτοιου έργου </a:t>
            </a:r>
            <a:r>
              <a:rPr lang="el-GR" sz="1600" b="1" dirty="0" smtClean="0">
                <a:solidFill>
                  <a:prstClr val="black"/>
                </a:solidFill>
                <a:latin typeface="Microsoft YaHei UI Light" panose="020B0502040204020203" pitchFamily="34" charset="-122"/>
                <a:ea typeface="Microsoft YaHei UI Light" panose="020B0502040204020203" pitchFamily="34" charset="-122"/>
              </a:rPr>
              <a:t>θα πρέπει να είναι προετοιμασμένος να σπουδάσει εκ νέου το αντικείμενο της μελέτης του</a:t>
            </a:r>
            <a:r>
              <a:rPr lang="el-GR" sz="1600" dirty="0" smtClean="0">
                <a:solidFill>
                  <a:prstClr val="black"/>
                </a:solidFill>
                <a:latin typeface="Microsoft YaHei UI Light" panose="020B0502040204020203" pitchFamily="34" charset="-122"/>
                <a:ea typeface="Microsoft YaHei UI Light" panose="020B0502040204020203" pitchFamily="34" charset="-122"/>
              </a:rPr>
              <a:t>, να λειτουργήσει τόσο σαν αρχαιολόγος όσο και σαν αρχιτέκτονας. </a:t>
            </a:r>
            <a:r>
              <a:rPr lang="el-GR" sz="1600" b="1" dirty="0" smtClean="0">
                <a:solidFill>
                  <a:prstClr val="black"/>
                </a:solidFill>
                <a:latin typeface="Microsoft YaHei UI Light" panose="020B0502040204020203" pitchFamily="34" charset="-122"/>
                <a:ea typeface="Microsoft YaHei UI Light" panose="020B0502040204020203" pitchFamily="34" charset="-122"/>
              </a:rPr>
              <a:t>Θα πρέπει να παίξει με το υλικό του με τέτοιο τρόπο ώστε να το αναδείξει με έναν ευρηματικό τρόπο</a:t>
            </a:r>
            <a:r>
              <a:rPr lang="el-GR" sz="1600" dirty="0" smtClean="0">
                <a:solidFill>
                  <a:prstClr val="black"/>
                </a:solidFill>
                <a:latin typeface="Microsoft YaHei UI Light" panose="020B0502040204020203" pitchFamily="34" charset="-122"/>
                <a:ea typeface="Microsoft YaHei UI Light" panose="020B0502040204020203" pitchFamily="34" charset="-122"/>
              </a:rPr>
              <a:t>, αλλά και να μπορεί να αφήσει ένα διακριτό και αναστρέψιμο ίχνος το οποίο να επιτρέψει στο κτίριο το δικαίωμα στην διατήρηση των βασικών του χαρακτηριστικών</a:t>
            </a:r>
            <a:r>
              <a:rPr lang="el-GR" dirty="0" smtClean="0">
                <a:solidFill>
                  <a:prstClr val="black"/>
                </a:solidFill>
                <a:latin typeface="Microsoft YaHei UI Light" panose="020B0502040204020203" pitchFamily="34" charset="-122"/>
                <a:ea typeface="Microsoft YaHei UI Light" panose="020B0502040204020203" pitchFamily="34" charset="-122"/>
              </a:rPr>
              <a:t>.</a:t>
            </a:r>
            <a:endParaRPr lang="el-GR" dirty="0">
              <a:solidFill>
                <a:prstClr val="black"/>
              </a:solidFill>
              <a:latin typeface="Microsoft YaHei UI Light" panose="020B0502040204020203" pitchFamily="34" charset="-122"/>
              <a:ea typeface="Microsoft YaHei UI Light" panose="020B0502040204020203" pitchFamily="34" charset="-122"/>
            </a:endParaRPr>
          </a:p>
        </p:txBody>
      </p:sp>
      <p:pic>
        <p:nvPicPr>
          <p:cNvPr id="6" name="Εικόνα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63478" cy="6858000"/>
          </a:xfrm>
          <a:prstGeom prst="rect">
            <a:avLst/>
          </a:prstGeom>
        </p:spPr>
      </p:pic>
    </p:spTree>
    <p:extLst>
      <p:ext uri="{BB962C8B-B14F-4D97-AF65-F5344CB8AC3E}">
        <p14:creationId xmlns:p14="http://schemas.microsoft.com/office/powerpoint/2010/main" val="1675666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2092" y="957111"/>
            <a:ext cx="7516863" cy="4446274"/>
          </a:xfrm>
          <a:prstGeom prst="rect">
            <a:avLst/>
          </a:prstGeom>
        </p:spPr>
      </p:pic>
      <p:sp>
        <p:nvSpPr>
          <p:cNvPr id="7" name="TextBox 6"/>
          <p:cNvSpPr txBox="1"/>
          <p:nvPr/>
        </p:nvSpPr>
        <p:spPr>
          <a:xfrm>
            <a:off x="382555" y="957111"/>
            <a:ext cx="3788227" cy="4154984"/>
          </a:xfrm>
          <a:prstGeom prst="rect">
            <a:avLst/>
          </a:prstGeom>
          <a:noFill/>
        </p:spPr>
        <p:txBody>
          <a:bodyPr wrap="square" rtlCol="0">
            <a:spAutoFit/>
          </a:bodyPr>
          <a:lstStyle/>
          <a:p>
            <a:pPr algn="r"/>
            <a:r>
              <a:rPr lang="el-GR" sz="2400" dirty="0" smtClean="0">
                <a:latin typeface="Microsoft YaHei UI Light" panose="020B0502040204020203" pitchFamily="34" charset="-122"/>
                <a:ea typeface="Microsoft YaHei UI Light" panose="020B0502040204020203" pitchFamily="34" charset="-122"/>
              </a:rPr>
              <a:t>Μερικοί βασικοί τίτλοι βιβλιογραφίας</a:t>
            </a:r>
          </a:p>
          <a:p>
            <a:pPr algn="r"/>
            <a:endParaRPr lang="el-GR" dirty="0" smtClean="0">
              <a:latin typeface="Microsoft YaHei UI Light" panose="020B0502040204020203" pitchFamily="34" charset="-122"/>
              <a:ea typeface="Microsoft YaHei UI Light" panose="020B0502040204020203" pitchFamily="34" charset="-122"/>
            </a:endParaRPr>
          </a:p>
          <a:p>
            <a:pPr algn="r"/>
            <a:endParaRPr lang="el-GR" dirty="0">
              <a:latin typeface="Microsoft YaHei UI Light" panose="020B0502040204020203" pitchFamily="34" charset="-122"/>
              <a:ea typeface="Microsoft YaHei UI Light" panose="020B0502040204020203" pitchFamily="34" charset="-122"/>
            </a:endParaRPr>
          </a:p>
          <a:p>
            <a:pPr algn="r"/>
            <a:r>
              <a:rPr lang="el-GR" dirty="0" smtClean="0">
                <a:latin typeface="Microsoft YaHei UI Light" panose="020B0502040204020203" pitchFamily="34" charset="-122"/>
                <a:ea typeface="Microsoft YaHei UI Light" panose="020B0502040204020203" pitchFamily="34" charset="-122"/>
              </a:rPr>
              <a:t>Οι τίτλοι αυτοί είναι διαθέσιμοι τόσο στην βιβλιοθήκη μας όσο και στην βιβλιοθήκη του Ε.Μ.Π. (κτίριο Αβέρωφ)</a:t>
            </a:r>
          </a:p>
          <a:p>
            <a:pPr algn="r"/>
            <a:endParaRPr lang="el-GR" dirty="0" smtClean="0">
              <a:latin typeface="Microsoft YaHei UI Light" panose="020B0502040204020203" pitchFamily="34" charset="-122"/>
              <a:ea typeface="Microsoft YaHei UI Light" panose="020B0502040204020203" pitchFamily="34" charset="-122"/>
            </a:endParaRPr>
          </a:p>
          <a:p>
            <a:pPr algn="r"/>
            <a:endParaRPr lang="el-GR" dirty="0">
              <a:latin typeface="Microsoft YaHei UI Light" panose="020B0502040204020203" pitchFamily="34" charset="-122"/>
              <a:ea typeface="Microsoft YaHei UI Light" panose="020B0502040204020203" pitchFamily="34" charset="-122"/>
            </a:endParaRPr>
          </a:p>
          <a:p>
            <a:pPr algn="r"/>
            <a:r>
              <a:rPr lang="el-GR" dirty="0" smtClean="0">
                <a:latin typeface="Microsoft YaHei UI Light" panose="020B0502040204020203" pitchFamily="34" charset="-122"/>
                <a:ea typeface="Microsoft YaHei UI Light" panose="020B0502040204020203" pitchFamily="34" charset="-122"/>
              </a:rPr>
              <a:t>Επίσης είναι διαθέσιμοι εμπορικά για όποιον επιθυμεί να σχηματίσει την δική του βιβλιοθήκη.</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583297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369" y="957110"/>
            <a:ext cx="7442419" cy="4883853"/>
          </a:xfrm>
          <a:prstGeom prst="rect">
            <a:avLst/>
          </a:prstGeom>
        </p:spPr>
      </p:pic>
      <p:sp>
        <p:nvSpPr>
          <p:cNvPr id="7" name="TextBox 6"/>
          <p:cNvSpPr txBox="1"/>
          <p:nvPr/>
        </p:nvSpPr>
        <p:spPr>
          <a:xfrm>
            <a:off x="382555" y="957111"/>
            <a:ext cx="3788227" cy="4154984"/>
          </a:xfrm>
          <a:prstGeom prst="rect">
            <a:avLst/>
          </a:prstGeom>
          <a:noFill/>
        </p:spPr>
        <p:txBody>
          <a:bodyPr wrap="square" rtlCol="0">
            <a:spAutoFit/>
          </a:bodyPr>
          <a:lstStyle/>
          <a:p>
            <a:pPr algn="r"/>
            <a:r>
              <a:rPr lang="el-GR" sz="2400" dirty="0" smtClean="0">
                <a:latin typeface="Microsoft YaHei UI Light" panose="020B0502040204020203" pitchFamily="34" charset="-122"/>
                <a:ea typeface="Microsoft YaHei UI Light" panose="020B0502040204020203" pitchFamily="34" charset="-122"/>
              </a:rPr>
              <a:t>Μερικοί βασικοί τίτλοι βιβλιογραφίας</a:t>
            </a:r>
          </a:p>
          <a:p>
            <a:pPr algn="r"/>
            <a:endParaRPr lang="el-GR" dirty="0" smtClean="0">
              <a:latin typeface="Microsoft YaHei UI Light" panose="020B0502040204020203" pitchFamily="34" charset="-122"/>
              <a:ea typeface="Microsoft YaHei UI Light" panose="020B0502040204020203" pitchFamily="34" charset="-122"/>
            </a:endParaRPr>
          </a:p>
          <a:p>
            <a:pPr algn="r"/>
            <a:endParaRPr lang="el-GR" dirty="0">
              <a:latin typeface="Microsoft YaHei UI Light" panose="020B0502040204020203" pitchFamily="34" charset="-122"/>
              <a:ea typeface="Microsoft YaHei UI Light" panose="020B0502040204020203" pitchFamily="34" charset="-122"/>
            </a:endParaRPr>
          </a:p>
          <a:p>
            <a:pPr algn="r"/>
            <a:r>
              <a:rPr lang="el-GR" dirty="0" smtClean="0">
                <a:latin typeface="Microsoft YaHei UI Light" panose="020B0502040204020203" pitchFamily="34" charset="-122"/>
                <a:ea typeface="Microsoft YaHei UI Light" panose="020B0502040204020203" pitchFamily="34" charset="-122"/>
              </a:rPr>
              <a:t>Οι τίτλοι αυτοί είναι διαθέσιμοι τόσο στην βιβλιοθήκη μας όσο και στην βιβλιοθήκη του Ε.Μ.Π. (κτίριο Αβέρωφ)</a:t>
            </a:r>
          </a:p>
          <a:p>
            <a:pPr algn="r"/>
            <a:endParaRPr lang="el-GR" dirty="0" smtClean="0">
              <a:latin typeface="Microsoft YaHei UI Light" panose="020B0502040204020203" pitchFamily="34" charset="-122"/>
              <a:ea typeface="Microsoft YaHei UI Light" panose="020B0502040204020203" pitchFamily="34" charset="-122"/>
            </a:endParaRPr>
          </a:p>
          <a:p>
            <a:pPr algn="r"/>
            <a:endParaRPr lang="el-GR" dirty="0">
              <a:latin typeface="Microsoft YaHei UI Light" panose="020B0502040204020203" pitchFamily="34" charset="-122"/>
              <a:ea typeface="Microsoft YaHei UI Light" panose="020B0502040204020203" pitchFamily="34" charset="-122"/>
            </a:endParaRPr>
          </a:p>
          <a:p>
            <a:pPr algn="r"/>
            <a:r>
              <a:rPr lang="el-GR" dirty="0" smtClean="0">
                <a:latin typeface="Microsoft YaHei UI Light" panose="020B0502040204020203" pitchFamily="34" charset="-122"/>
                <a:ea typeface="Microsoft YaHei UI Light" panose="020B0502040204020203" pitchFamily="34" charset="-122"/>
              </a:rPr>
              <a:t>Επίσης είναι διαθέσιμοι εμπορικά για όποιον επιθυμεί να σχηματίσει την δική του βιβλιοθήκη.</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4160881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saturation sat="66000"/>
                    </a14:imgEffect>
                  </a14:imgLayer>
                </a14:imgProps>
              </a:ext>
              <a:ext uri="{28A0092B-C50C-407E-A947-70E740481C1C}">
                <a14:useLocalDpi xmlns:a14="http://schemas.microsoft.com/office/drawing/2010/main" val="0"/>
              </a:ext>
            </a:extLst>
          </a:blip>
          <a:srcRect t="7532" r="6723"/>
          <a:stretch/>
        </p:blipFill>
        <p:spPr>
          <a:xfrm>
            <a:off x="4696728" y="677192"/>
            <a:ext cx="7144935" cy="5014481"/>
          </a:xfrm>
          <a:prstGeom prst="rect">
            <a:avLst/>
          </a:prstGeom>
        </p:spPr>
      </p:pic>
      <p:sp>
        <p:nvSpPr>
          <p:cNvPr id="7" name="TextBox 6"/>
          <p:cNvSpPr txBox="1"/>
          <p:nvPr/>
        </p:nvSpPr>
        <p:spPr>
          <a:xfrm>
            <a:off x="382555" y="957111"/>
            <a:ext cx="3788227" cy="4154984"/>
          </a:xfrm>
          <a:prstGeom prst="rect">
            <a:avLst/>
          </a:prstGeom>
          <a:noFill/>
        </p:spPr>
        <p:txBody>
          <a:bodyPr wrap="square" rtlCol="0">
            <a:spAutoFit/>
          </a:bodyPr>
          <a:lstStyle/>
          <a:p>
            <a:pPr algn="r"/>
            <a:r>
              <a:rPr lang="el-GR" sz="2400" dirty="0" smtClean="0">
                <a:latin typeface="Microsoft YaHei UI Light" panose="020B0502040204020203" pitchFamily="34" charset="-122"/>
                <a:ea typeface="Microsoft YaHei UI Light" panose="020B0502040204020203" pitchFamily="34" charset="-122"/>
              </a:rPr>
              <a:t>Μερικοί βασικοί τίτλοι βιβλιογραφίας</a:t>
            </a:r>
          </a:p>
          <a:p>
            <a:pPr algn="r"/>
            <a:endParaRPr lang="el-GR" dirty="0" smtClean="0">
              <a:latin typeface="Microsoft YaHei UI Light" panose="020B0502040204020203" pitchFamily="34" charset="-122"/>
              <a:ea typeface="Microsoft YaHei UI Light" panose="020B0502040204020203" pitchFamily="34" charset="-122"/>
            </a:endParaRPr>
          </a:p>
          <a:p>
            <a:pPr algn="r"/>
            <a:endParaRPr lang="el-GR" dirty="0">
              <a:latin typeface="Microsoft YaHei UI Light" panose="020B0502040204020203" pitchFamily="34" charset="-122"/>
              <a:ea typeface="Microsoft YaHei UI Light" panose="020B0502040204020203" pitchFamily="34" charset="-122"/>
            </a:endParaRPr>
          </a:p>
          <a:p>
            <a:pPr algn="r"/>
            <a:r>
              <a:rPr lang="el-GR" dirty="0" smtClean="0">
                <a:latin typeface="Microsoft YaHei UI Light" panose="020B0502040204020203" pitchFamily="34" charset="-122"/>
                <a:ea typeface="Microsoft YaHei UI Light" panose="020B0502040204020203" pitchFamily="34" charset="-122"/>
              </a:rPr>
              <a:t>Οι τίτλοι αυτοί είναι διαθέσιμοι τόσο στην βιβλιοθήκη μας όσο και στην βιβλιοθήκη του Ε.Μ.Π. (κτίριο Αβέρωφ)</a:t>
            </a:r>
          </a:p>
          <a:p>
            <a:pPr algn="r"/>
            <a:endParaRPr lang="el-GR" dirty="0" smtClean="0">
              <a:latin typeface="Microsoft YaHei UI Light" panose="020B0502040204020203" pitchFamily="34" charset="-122"/>
              <a:ea typeface="Microsoft YaHei UI Light" panose="020B0502040204020203" pitchFamily="34" charset="-122"/>
            </a:endParaRPr>
          </a:p>
          <a:p>
            <a:pPr algn="r"/>
            <a:endParaRPr lang="el-GR" dirty="0">
              <a:latin typeface="Microsoft YaHei UI Light" panose="020B0502040204020203" pitchFamily="34" charset="-122"/>
              <a:ea typeface="Microsoft YaHei UI Light" panose="020B0502040204020203" pitchFamily="34" charset="-122"/>
            </a:endParaRPr>
          </a:p>
          <a:p>
            <a:pPr algn="r"/>
            <a:r>
              <a:rPr lang="el-GR" dirty="0" smtClean="0">
                <a:latin typeface="Microsoft YaHei UI Light" panose="020B0502040204020203" pitchFamily="34" charset="-122"/>
                <a:ea typeface="Microsoft YaHei UI Light" panose="020B0502040204020203" pitchFamily="34" charset="-122"/>
              </a:rPr>
              <a:t>Επίσης είναι διαθέσιμοι εμπορικά για όποιον επιθυμεί να σχηματίσει την δική του βιβλιοθήκη.</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25859580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23928" y="572538"/>
            <a:ext cx="6774024" cy="1200329"/>
          </a:xfrm>
          <a:prstGeom prst="rect">
            <a:avLst/>
          </a:prstGeom>
          <a:noFill/>
        </p:spPr>
        <p:txBody>
          <a:bodyPr wrap="square" rtlCol="0">
            <a:spAutoFit/>
          </a:bodyPr>
          <a:lstStyle/>
          <a:p>
            <a:r>
              <a:rPr lang="el-GR" sz="2400" dirty="0" smtClean="0">
                <a:latin typeface="Microsoft YaHei UI Light" panose="020B0502040204020203" pitchFamily="34" charset="-122"/>
                <a:ea typeface="Microsoft YaHei UI Light" panose="020B0502040204020203" pitchFamily="34" charset="-122"/>
              </a:rPr>
              <a:t>Μερικά σημεία κεντρικής σημασίας που αξίζει να συγκρατήσουμε σχετικά με τον νεοκλασικισμό</a:t>
            </a:r>
          </a:p>
        </p:txBody>
      </p:sp>
      <p:sp>
        <p:nvSpPr>
          <p:cNvPr id="2" name="TextBox 1"/>
          <p:cNvSpPr txBox="1"/>
          <p:nvPr/>
        </p:nvSpPr>
        <p:spPr>
          <a:xfrm>
            <a:off x="4469363" y="1614375"/>
            <a:ext cx="7221894" cy="2585323"/>
          </a:xfrm>
          <a:prstGeom prst="rect">
            <a:avLst/>
          </a:prstGeom>
          <a:noFill/>
        </p:spPr>
        <p:txBody>
          <a:bodyPr wrap="square" rtlCol="0">
            <a:spAutoFit/>
          </a:bodyPr>
          <a:lstStyle/>
          <a:p>
            <a:endParaRPr lang="el-GR" dirty="0" smtClean="0">
              <a:latin typeface="Microsoft YaHei UI Light" panose="020B0502040204020203" pitchFamily="34" charset="-122"/>
              <a:ea typeface="Microsoft YaHei UI Light" panose="020B0502040204020203" pitchFamily="34" charset="-122"/>
            </a:endParaRPr>
          </a:p>
          <a:p>
            <a:pPr marL="342900" indent="-342900">
              <a:buFont typeface="+mj-lt"/>
              <a:buAutoNum type="arabicPeriod"/>
            </a:pPr>
            <a:r>
              <a:rPr lang="el-GR" dirty="0" smtClean="0">
                <a:latin typeface="Microsoft YaHei UI Light" panose="020B0502040204020203" pitchFamily="34" charset="-122"/>
                <a:ea typeface="Microsoft YaHei UI Light" panose="020B0502040204020203" pitchFamily="34" charset="-122"/>
              </a:rPr>
              <a:t>Πρόκειται για ένα </a:t>
            </a:r>
            <a:r>
              <a:rPr lang="el-GR" b="1" dirty="0" smtClean="0">
                <a:latin typeface="Microsoft YaHei UI Light" panose="020B0502040204020203" pitchFamily="34" charset="-122"/>
                <a:ea typeface="Microsoft YaHei UI Light" panose="020B0502040204020203" pitchFamily="34" charset="-122"/>
              </a:rPr>
              <a:t>διεθνές ρεύμα </a:t>
            </a:r>
            <a:r>
              <a:rPr lang="el-GR" dirty="0" smtClean="0">
                <a:latin typeface="Microsoft YaHei UI Light" panose="020B0502040204020203" pitchFamily="34" charset="-122"/>
                <a:ea typeface="Microsoft YaHei UI Light" panose="020B0502040204020203" pitchFamily="34" charset="-122"/>
              </a:rPr>
              <a:t>το οποίο έβρισκε έκφραση σε ολόκληρη την Ευρώπη, κυριαρχώντας από το 1780 περίπου ως τα μέσα του 19ου αιώνα. Τόσο στην αρχιτεκτονική όσο και στις εικαστικές τέχνες δηλώνει τη </a:t>
            </a:r>
            <a:r>
              <a:rPr lang="el-GR" b="1" dirty="0" smtClean="0">
                <a:latin typeface="Microsoft YaHei UI Light" panose="020B0502040204020203" pitchFamily="34" charset="-122"/>
                <a:ea typeface="Microsoft YaHei UI Light" panose="020B0502040204020203" pitchFamily="34" charset="-122"/>
              </a:rPr>
              <a:t>στροφή προς τις κλασικές μορφές </a:t>
            </a:r>
            <a:r>
              <a:rPr lang="el-GR" dirty="0" smtClean="0">
                <a:latin typeface="Microsoft YaHei UI Light" panose="020B0502040204020203" pitchFamily="34" charset="-122"/>
                <a:ea typeface="Microsoft YaHei UI Light" panose="020B0502040204020203" pitchFamily="34" charset="-122"/>
              </a:rPr>
              <a:t>εκφράζοντας μια αντίδραση στην πληθωρικότητα του μπαρόκ και αποτελώντας όχημα επανασύνδεσης με τις κεντρικές αξίες του Διαφωτισμού.</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505" y="339139"/>
            <a:ext cx="3508932" cy="2867456"/>
          </a:xfrm>
          <a:prstGeom prst="rect">
            <a:avLst/>
          </a:prstGeom>
        </p:spPr>
      </p:pic>
      <p:sp>
        <p:nvSpPr>
          <p:cNvPr id="7" name="TextBox 6"/>
          <p:cNvSpPr txBox="1"/>
          <p:nvPr/>
        </p:nvSpPr>
        <p:spPr>
          <a:xfrm>
            <a:off x="550505" y="3219632"/>
            <a:ext cx="3601616" cy="1015663"/>
          </a:xfrm>
          <a:prstGeom prst="rect">
            <a:avLst/>
          </a:prstGeom>
          <a:noFill/>
        </p:spPr>
        <p:txBody>
          <a:bodyPr wrap="square" rtlCol="0">
            <a:spAutoFit/>
          </a:bodyPr>
          <a:lstStyle/>
          <a:p>
            <a:pPr algn="r"/>
            <a:r>
              <a:rPr lang="en-US" sz="1200" dirty="0" smtClean="0">
                <a:latin typeface="Microsoft YaHei UI Light" panose="020B0502040204020203" pitchFamily="34" charset="-122"/>
                <a:ea typeface="Microsoft YaHei UI Light" panose="020B0502040204020203" pitchFamily="34" charset="-122"/>
              </a:rPr>
              <a:t>Pantheon</a:t>
            </a:r>
            <a:r>
              <a:rPr lang="el-GR" sz="1200" dirty="0" smtClean="0">
                <a:latin typeface="Microsoft YaHei UI Light" panose="020B0502040204020203" pitchFamily="34" charset="-122"/>
                <a:ea typeface="Microsoft YaHei UI Light" panose="020B0502040204020203" pitchFamily="34" charset="-122"/>
              </a:rPr>
              <a:t>, Παρίσι (1764-1790)</a:t>
            </a:r>
          </a:p>
          <a:p>
            <a:pPr algn="r"/>
            <a:r>
              <a:rPr lang="el-GR" sz="1200" dirty="0" smtClean="0">
                <a:latin typeface="Microsoft YaHei UI Light" panose="020B0502040204020203" pitchFamily="34" charset="-122"/>
                <a:ea typeface="Microsoft YaHei UI Light" panose="020B0502040204020203" pitchFamily="34" charset="-122"/>
              </a:rPr>
              <a:t>Αρχιτέκτων </a:t>
            </a:r>
            <a:r>
              <a:rPr lang="en-US" sz="1200" dirty="0" smtClean="0">
                <a:latin typeface="Microsoft YaHei UI Light" panose="020B0502040204020203" pitchFamily="34" charset="-122"/>
                <a:ea typeface="Microsoft YaHei UI Light" panose="020B0502040204020203" pitchFamily="34" charset="-122"/>
              </a:rPr>
              <a:t>Jacques-</a:t>
            </a:r>
            <a:r>
              <a:rPr lang="en-US" sz="1200" dirty="0" err="1" smtClean="0">
                <a:latin typeface="Microsoft YaHei UI Light" panose="020B0502040204020203" pitchFamily="34" charset="-122"/>
                <a:ea typeface="Microsoft YaHei UI Light" panose="020B0502040204020203" pitchFamily="34" charset="-122"/>
              </a:rPr>
              <a:t>Germain</a:t>
            </a:r>
            <a:r>
              <a:rPr lang="en-US" sz="1200" dirty="0" smtClean="0">
                <a:latin typeface="Microsoft YaHei UI Light" panose="020B0502040204020203" pitchFamily="34" charset="-122"/>
                <a:ea typeface="Microsoft YaHei UI Light" panose="020B0502040204020203" pitchFamily="34" charset="-122"/>
              </a:rPr>
              <a:t> </a:t>
            </a:r>
            <a:r>
              <a:rPr lang="en-US" sz="1200" b="1" dirty="0" err="1" smtClean="0">
                <a:latin typeface="Microsoft YaHei UI Light" panose="020B0502040204020203" pitchFamily="34" charset="-122"/>
                <a:ea typeface="Microsoft YaHei UI Light" panose="020B0502040204020203" pitchFamily="34" charset="-122"/>
              </a:rPr>
              <a:t>Soufflot</a:t>
            </a:r>
            <a:endParaRPr lang="en-US" sz="1200" b="1" dirty="0" smtClean="0">
              <a:latin typeface="Microsoft YaHei UI Light" panose="020B0502040204020203" pitchFamily="34" charset="-122"/>
              <a:ea typeface="Microsoft YaHei UI Light" panose="020B0502040204020203" pitchFamily="34" charset="-122"/>
            </a:endParaRPr>
          </a:p>
          <a:p>
            <a:pPr algn="r"/>
            <a:endParaRPr lang="en-US" sz="1200" b="1" dirty="0" smtClean="0">
              <a:latin typeface="Microsoft YaHei UI Light" panose="020B0502040204020203" pitchFamily="34" charset="-122"/>
              <a:ea typeface="Microsoft YaHei UI Light" panose="020B0502040204020203" pitchFamily="34" charset="-122"/>
            </a:endParaRPr>
          </a:p>
          <a:p>
            <a:pPr algn="r"/>
            <a:r>
              <a:rPr lang="el-GR" sz="1200" dirty="0" smtClean="0">
                <a:latin typeface="Microsoft YaHei UI Light" panose="020B0502040204020203" pitchFamily="34" charset="-122"/>
                <a:ea typeface="Microsoft YaHei UI Light" panose="020B0502040204020203" pitchFamily="34" charset="-122"/>
              </a:rPr>
              <a:t>Κάτω: Γλυπτοθήκη στο Μόναχο</a:t>
            </a:r>
            <a:r>
              <a:rPr lang="en-US" sz="1200" dirty="0" smtClean="0">
                <a:latin typeface="Microsoft YaHei UI Light" panose="020B0502040204020203" pitchFamily="34" charset="-122"/>
                <a:ea typeface="Microsoft YaHei UI Light" panose="020B0502040204020203" pitchFamily="34" charset="-122"/>
              </a:rPr>
              <a:t> (1816-1830)</a:t>
            </a:r>
          </a:p>
          <a:p>
            <a:pPr algn="r"/>
            <a:r>
              <a:rPr lang="el-GR" sz="1200" dirty="0" smtClean="0">
                <a:latin typeface="Microsoft YaHei UI Light" panose="020B0502040204020203" pitchFamily="34" charset="-122"/>
                <a:ea typeface="Microsoft YaHei UI Light" panose="020B0502040204020203" pitchFamily="34" charset="-122"/>
              </a:rPr>
              <a:t>Αρχιτέκτων </a:t>
            </a:r>
            <a:r>
              <a:rPr lang="en-US" sz="1200" b="1" dirty="0" smtClean="0">
                <a:latin typeface="Microsoft YaHei UI Light" panose="020B0502040204020203" pitchFamily="34" charset="-122"/>
                <a:ea typeface="Microsoft YaHei UI Light" panose="020B0502040204020203" pitchFamily="34" charset="-122"/>
              </a:rPr>
              <a:t>Leo von </a:t>
            </a:r>
            <a:r>
              <a:rPr lang="en-US" sz="1200" b="1" dirty="0" err="1" smtClean="0">
                <a:latin typeface="Microsoft YaHei UI Light" panose="020B0502040204020203" pitchFamily="34" charset="-122"/>
                <a:ea typeface="Microsoft YaHei UI Light" panose="020B0502040204020203" pitchFamily="34" charset="-122"/>
              </a:rPr>
              <a:t>Klenze</a:t>
            </a:r>
            <a:r>
              <a:rPr lang="en-US" sz="1200" b="1" dirty="0" smtClean="0">
                <a:latin typeface="Microsoft YaHei UI Light" panose="020B0502040204020203" pitchFamily="34" charset="-122"/>
                <a:ea typeface="Microsoft YaHei UI Light" panose="020B0502040204020203" pitchFamily="34" charset="-122"/>
              </a:rPr>
              <a:t> </a:t>
            </a:r>
            <a:endParaRPr lang="el-GR" sz="1200" b="1" dirty="0">
              <a:latin typeface="Microsoft YaHei UI Light" panose="020B0502040204020203" pitchFamily="34" charset="-122"/>
              <a:ea typeface="Microsoft YaHei UI Light" panose="020B0502040204020203" pitchFamily="34" charset="-122"/>
            </a:endParaRPr>
          </a:p>
        </p:txBody>
      </p:sp>
      <p:sp>
        <p:nvSpPr>
          <p:cNvPr id="8" name="TextBox 7"/>
          <p:cNvSpPr txBox="1"/>
          <p:nvPr/>
        </p:nvSpPr>
        <p:spPr>
          <a:xfrm>
            <a:off x="4823927" y="4595078"/>
            <a:ext cx="6867330" cy="1200329"/>
          </a:xfrm>
          <a:prstGeom prst="rect">
            <a:avLst/>
          </a:prstGeom>
          <a:noFill/>
        </p:spPr>
        <p:txBody>
          <a:bodyPr wrap="square" rtlCol="0">
            <a:spAutoFit/>
          </a:bodyPr>
          <a:lstStyle/>
          <a:p>
            <a:r>
              <a:rPr lang="el-GR" dirty="0" smtClean="0">
                <a:latin typeface="Microsoft YaHei UI Light" panose="020B0502040204020203" pitchFamily="34" charset="-122"/>
                <a:ea typeface="Microsoft YaHei UI Light" panose="020B0502040204020203" pitchFamily="34" charset="-122"/>
              </a:rPr>
              <a:t>Ο Ρομαντικός Κλασικισμός σε διεθνή κλίμακα υπήρξε κατεξοχήν </a:t>
            </a:r>
            <a:r>
              <a:rPr lang="el-GR" b="1" dirty="0" smtClean="0">
                <a:latin typeface="Microsoft YaHei UI Light" panose="020B0502040204020203" pitchFamily="34" charset="-122"/>
                <a:ea typeface="Microsoft YaHei UI Light" panose="020B0502040204020203" pitchFamily="34" charset="-122"/>
              </a:rPr>
              <a:t>δημόσιος ρυθμός </a:t>
            </a:r>
            <a:r>
              <a:rPr lang="el-GR" dirty="0" smtClean="0">
                <a:latin typeface="Microsoft YaHei UI Light" panose="020B0502040204020203" pitchFamily="34" charset="-122"/>
                <a:ea typeface="Microsoft YaHei UI Light" panose="020B0502040204020203" pitchFamily="34" charset="-122"/>
              </a:rPr>
              <a:t>και χρησιμοποιήθηκε περισσότερο από την επίσημη πολιτεία για μεγάλα μνημειακά κτίρια παρά από ιδιώτες.</a:t>
            </a:r>
            <a:endParaRPr lang="el-GR" dirty="0">
              <a:latin typeface="Microsoft YaHei UI Light" panose="020B0502040204020203" pitchFamily="34" charset="-122"/>
              <a:ea typeface="Microsoft YaHei UI Light" panose="020B0502040204020203" pitchFamily="34" charset="-122"/>
            </a:endParaRPr>
          </a:p>
        </p:txBody>
      </p:sp>
      <p:pic>
        <p:nvPicPr>
          <p:cNvPr id="9" name="Εικόνα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7" y="4235295"/>
            <a:ext cx="3508930" cy="1903596"/>
          </a:xfrm>
          <a:prstGeom prst="rect">
            <a:avLst/>
          </a:prstGeom>
        </p:spPr>
      </p:pic>
    </p:spTree>
    <p:extLst>
      <p:ext uri="{BB962C8B-B14F-4D97-AF65-F5344CB8AC3E}">
        <p14:creationId xmlns:p14="http://schemas.microsoft.com/office/powerpoint/2010/main" val="968834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5151" y="573460"/>
            <a:ext cx="11196735" cy="830997"/>
          </a:xfrm>
          <a:prstGeom prst="rect">
            <a:avLst/>
          </a:prstGeom>
          <a:noFill/>
        </p:spPr>
        <p:txBody>
          <a:bodyPr wrap="square" rtlCol="0">
            <a:spAutoFit/>
          </a:bodyPr>
          <a:lstStyle/>
          <a:p>
            <a:r>
              <a:rPr lang="el-GR" sz="2400" dirty="0" smtClean="0">
                <a:latin typeface="Microsoft YaHei UI Light" panose="020B0502040204020203" pitchFamily="34" charset="-122"/>
                <a:ea typeface="Microsoft YaHei UI Light" panose="020B0502040204020203" pitchFamily="34" charset="-122"/>
              </a:rPr>
              <a:t>Μερικά σημεία κεντρικής σημασίας που αξίζει να συγκρατήσουμε σχετικά με τον νεοκλασικισμό</a:t>
            </a:r>
          </a:p>
        </p:txBody>
      </p:sp>
      <p:sp>
        <p:nvSpPr>
          <p:cNvPr id="2" name="TextBox 1"/>
          <p:cNvSpPr txBox="1"/>
          <p:nvPr/>
        </p:nvSpPr>
        <p:spPr>
          <a:xfrm>
            <a:off x="7044613" y="1404457"/>
            <a:ext cx="4609322" cy="3139321"/>
          </a:xfrm>
          <a:prstGeom prst="rect">
            <a:avLst/>
          </a:prstGeom>
          <a:noFill/>
        </p:spPr>
        <p:txBody>
          <a:bodyPr wrap="square" rtlCol="0">
            <a:spAutoFit/>
          </a:bodyPr>
          <a:lstStyle/>
          <a:p>
            <a:endParaRPr lang="el-GR" dirty="0" smtClean="0">
              <a:latin typeface="Microsoft YaHei UI Light" panose="020B0502040204020203" pitchFamily="34" charset="-122"/>
              <a:ea typeface="Microsoft YaHei UI Light" panose="020B0502040204020203" pitchFamily="34" charset="-122"/>
            </a:endParaRPr>
          </a:p>
          <a:p>
            <a:pPr marL="342900" indent="-342900">
              <a:buFont typeface="+mj-lt"/>
              <a:buAutoNum type="arabicPeriod" startAt="2"/>
            </a:pPr>
            <a:r>
              <a:rPr lang="el-GR" dirty="0" smtClean="0">
                <a:latin typeface="Microsoft YaHei UI Light" panose="020B0502040204020203" pitchFamily="34" charset="-122"/>
                <a:ea typeface="Microsoft YaHei UI Light" panose="020B0502040204020203" pitchFamily="34" charset="-122"/>
              </a:rPr>
              <a:t>Στην Ελλάδα ο Νεοκλασικισμός αρχίζει στα χρόνια του </a:t>
            </a:r>
            <a:r>
              <a:rPr lang="el-GR" dirty="0" err="1" smtClean="0">
                <a:latin typeface="Microsoft YaHei UI Light" panose="020B0502040204020203" pitchFamily="34" charset="-122"/>
                <a:ea typeface="Microsoft YaHei UI Light" panose="020B0502040204020203" pitchFamily="34" charset="-122"/>
              </a:rPr>
              <a:t>Όθωνα</a:t>
            </a:r>
            <a:r>
              <a:rPr lang="el-GR" dirty="0" smtClean="0">
                <a:latin typeface="Microsoft YaHei UI Light" panose="020B0502040204020203" pitchFamily="34" charset="-122"/>
                <a:ea typeface="Microsoft YaHei UI Light" panose="020B0502040204020203" pitchFamily="34" charset="-122"/>
              </a:rPr>
              <a:t>, περί τα 1836-40, οπότε χτίζονται τα ανάκτορά του (σημερινή Βουλή). Πέρα από τα ανάκτορα του </a:t>
            </a:r>
            <a:r>
              <a:rPr lang="el-GR" dirty="0" err="1" smtClean="0">
                <a:latin typeface="Microsoft YaHei UI Light" panose="020B0502040204020203" pitchFamily="34" charset="-122"/>
                <a:ea typeface="Microsoft YaHei UI Light" panose="020B0502040204020203" pitchFamily="34" charset="-122"/>
              </a:rPr>
              <a:t>Όθωνα</a:t>
            </a:r>
            <a:r>
              <a:rPr lang="el-GR" dirty="0" smtClean="0">
                <a:latin typeface="Microsoft YaHei UI Light" panose="020B0502040204020203" pitchFamily="34" charset="-122"/>
                <a:ea typeface="Microsoft YaHei UI Light" panose="020B0502040204020203" pitchFamily="34" charset="-122"/>
              </a:rPr>
              <a:t> στην Αθήνα και σε άλλα αστικά κέντρα (Πειραιάς, Πάτρα, Ερμούπολη, Άργος) ανεγείρονται μια σειρά από κτίρια </a:t>
            </a:r>
            <a:r>
              <a:rPr lang="el-GR" dirty="0">
                <a:latin typeface="Microsoft YaHei UI Light" panose="020B0502040204020203" pitchFamily="34" charset="-122"/>
                <a:ea typeface="Microsoft YaHei UI Light" panose="020B0502040204020203" pitchFamily="34" charset="-122"/>
              </a:rPr>
              <a:t>δ</a:t>
            </a:r>
            <a:r>
              <a:rPr lang="el-GR" dirty="0" smtClean="0">
                <a:latin typeface="Microsoft YaHei UI Light" panose="020B0502040204020203" pitchFamily="34" charset="-122"/>
                <a:ea typeface="Microsoft YaHei UI Light" panose="020B0502040204020203" pitchFamily="34" charset="-122"/>
              </a:rPr>
              <a:t>ημόσιας χρήσης στο Νεοκλασικό ρυθμό.</a:t>
            </a:r>
          </a:p>
        </p:txBody>
      </p:sp>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51" y="1734387"/>
            <a:ext cx="6090772" cy="3640388"/>
          </a:xfrm>
          <a:prstGeom prst="rect">
            <a:avLst/>
          </a:prstGeom>
        </p:spPr>
      </p:pic>
      <p:sp>
        <p:nvSpPr>
          <p:cNvPr id="7" name="TextBox 6"/>
          <p:cNvSpPr txBox="1"/>
          <p:nvPr/>
        </p:nvSpPr>
        <p:spPr>
          <a:xfrm>
            <a:off x="531845" y="5478695"/>
            <a:ext cx="4366726" cy="461665"/>
          </a:xfrm>
          <a:prstGeom prst="rect">
            <a:avLst/>
          </a:prstGeom>
          <a:noFill/>
        </p:spPr>
        <p:txBody>
          <a:bodyPr wrap="square" rtlCol="0">
            <a:spAutoFit/>
          </a:bodyPr>
          <a:lstStyle/>
          <a:p>
            <a:r>
              <a:rPr lang="el-GR" sz="1200" dirty="0" err="1" smtClean="0">
                <a:latin typeface="Microsoft YaHei UI Light" panose="020B0502040204020203" pitchFamily="34" charset="-122"/>
                <a:ea typeface="Microsoft YaHei UI Light" panose="020B0502040204020203" pitchFamily="34" charset="-122"/>
              </a:rPr>
              <a:t>Peter</a:t>
            </a:r>
            <a:r>
              <a:rPr lang="el-GR" sz="1200" dirty="0" smtClean="0">
                <a:latin typeface="Microsoft YaHei UI Light" panose="020B0502040204020203" pitchFamily="34" charset="-122"/>
                <a:ea typeface="Microsoft YaHei UI Light" panose="020B0502040204020203" pitchFamily="34" charset="-122"/>
              </a:rPr>
              <a:t> </a:t>
            </a:r>
            <a:r>
              <a:rPr lang="el-GR" sz="1200" dirty="0" err="1" smtClean="0">
                <a:latin typeface="Microsoft YaHei UI Light" panose="020B0502040204020203" pitchFamily="34" charset="-122"/>
                <a:ea typeface="Microsoft YaHei UI Light" panose="020B0502040204020203" pitchFamily="34" charset="-122"/>
              </a:rPr>
              <a:t>von</a:t>
            </a:r>
            <a:r>
              <a:rPr lang="el-GR" sz="1200" dirty="0" smtClean="0">
                <a:latin typeface="Microsoft YaHei UI Light" panose="020B0502040204020203" pitchFamily="34" charset="-122"/>
                <a:ea typeface="Microsoft YaHei UI Light" panose="020B0502040204020203" pitchFamily="34" charset="-122"/>
              </a:rPr>
              <a:t> </a:t>
            </a:r>
            <a:r>
              <a:rPr lang="el-GR" sz="1200" dirty="0" err="1" smtClean="0">
                <a:latin typeface="Microsoft YaHei UI Light" panose="020B0502040204020203" pitchFamily="34" charset="-122"/>
                <a:ea typeface="Microsoft YaHei UI Light" panose="020B0502040204020203" pitchFamily="34" charset="-122"/>
              </a:rPr>
              <a:t>Hess</a:t>
            </a:r>
            <a:r>
              <a:rPr lang="el-GR" sz="1200" dirty="0" smtClean="0">
                <a:latin typeface="Microsoft YaHei UI Light" panose="020B0502040204020203" pitchFamily="34" charset="-122"/>
                <a:ea typeface="Microsoft YaHei UI Light" panose="020B0502040204020203" pitchFamily="34" charset="-122"/>
              </a:rPr>
              <a:t>, Η υποδοχή του </a:t>
            </a:r>
            <a:r>
              <a:rPr lang="el-GR" sz="1200" dirty="0" err="1" smtClean="0">
                <a:latin typeface="Microsoft YaHei UI Light" panose="020B0502040204020203" pitchFamily="34" charset="-122"/>
                <a:ea typeface="Microsoft YaHei UI Light" panose="020B0502040204020203" pitchFamily="34" charset="-122"/>
              </a:rPr>
              <a:t>Όθωνα</a:t>
            </a:r>
            <a:r>
              <a:rPr lang="el-GR" sz="1200" dirty="0" smtClean="0">
                <a:latin typeface="Microsoft YaHei UI Light" panose="020B0502040204020203" pitchFamily="34" charset="-122"/>
                <a:ea typeface="Microsoft YaHei UI Light" panose="020B0502040204020203" pitchFamily="34" charset="-122"/>
              </a:rPr>
              <a:t> στην Αθήνα. 1839. Νέα Πινακοθήκη του Μονάχου.</a:t>
            </a:r>
            <a:endParaRPr lang="el-GR" sz="1200" dirty="0">
              <a:latin typeface="Microsoft YaHei UI Light" panose="020B0502040204020203" pitchFamily="34" charset="-122"/>
              <a:ea typeface="Microsoft YaHei UI Light" panose="020B0502040204020203" pitchFamily="34" charset="-122"/>
            </a:endParaRPr>
          </a:p>
        </p:txBody>
      </p:sp>
      <p:sp>
        <p:nvSpPr>
          <p:cNvPr id="4" name="TextBox 3"/>
          <p:cNvSpPr txBox="1"/>
          <p:nvPr/>
        </p:nvSpPr>
        <p:spPr>
          <a:xfrm>
            <a:off x="7399176" y="4665386"/>
            <a:ext cx="4422710" cy="1200329"/>
          </a:xfrm>
          <a:prstGeom prst="rect">
            <a:avLst/>
          </a:prstGeom>
          <a:noFill/>
        </p:spPr>
        <p:txBody>
          <a:bodyPr wrap="square" rtlCol="0">
            <a:spAutoFit/>
          </a:bodyPr>
          <a:lstStyle/>
          <a:p>
            <a:r>
              <a:rPr lang="el-GR" dirty="0" smtClean="0">
                <a:latin typeface="Microsoft YaHei UI Light" panose="020B0502040204020203" pitchFamily="34" charset="-122"/>
                <a:ea typeface="Microsoft YaHei UI Light" panose="020B0502040204020203" pitchFamily="34" charset="-122"/>
              </a:rPr>
              <a:t>Πρόκειται για μια </a:t>
            </a:r>
            <a:r>
              <a:rPr lang="el-GR" b="1" dirty="0" smtClean="0">
                <a:latin typeface="Microsoft YaHei UI Light" panose="020B0502040204020203" pitchFamily="34" charset="-122"/>
                <a:ea typeface="Microsoft YaHei UI Light" panose="020B0502040204020203" pitchFamily="34" charset="-122"/>
              </a:rPr>
              <a:t>ιδεολογική προβολή</a:t>
            </a:r>
            <a:r>
              <a:rPr lang="el-GR" dirty="0" smtClean="0">
                <a:latin typeface="Microsoft YaHei UI Light" panose="020B0502040204020203" pitchFamily="34" charset="-122"/>
                <a:ea typeface="Microsoft YaHei UI Light" panose="020B0502040204020203" pitchFamily="34" charset="-122"/>
              </a:rPr>
              <a:t>, κατά την οποία το ιδεώδες του Νεοκλασικισμού επανασυνδέεται με τον ‘τόπο που το γέννησε’.</a:t>
            </a:r>
            <a:endParaRPr lang="el-GR" dirty="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19722922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5151" y="573460"/>
            <a:ext cx="11196735" cy="830997"/>
          </a:xfrm>
          <a:prstGeom prst="rect">
            <a:avLst/>
          </a:prstGeom>
          <a:noFill/>
        </p:spPr>
        <p:txBody>
          <a:bodyPr wrap="square" rtlCol="0">
            <a:spAutoFit/>
          </a:bodyPr>
          <a:lstStyle/>
          <a:p>
            <a:r>
              <a:rPr lang="el-GR" sz="2400" dirty="0" smtClean="0">
                <a:latin typeface="Microsoft YaHei UI Light" panose="020B0502040204020203" pitchFamily="34" charset="-122"/>
                <a:ea typeface="Microsoft YaHei UI Light" panose="020B0502040204020203" pitchFamily="34" charset="-122"/>
              </a:rPr>
              <a:t>Μερικά σημεία κεντρικής σημασίας που αξίζει να συγκρατήσουμε σχετικά με τον νεοκλασικισμό</a:t>
            </a:r>
          </a:p>
        </p:txBody>
      </p:sp>
      <p:sp>
        <p:nvSpPr>
          <p:cNvPr id="7" name="TextBox 6"/>
          <p:cNvSpPr txBox="1"/>
          <p:nvPr/>
        </p:nvSpPr>
        <p:spPr>
          <a:xfrm>
            <a:off x="531845" y="5478695"/>
            <a:ext cx="5103846" cy="646331"/>
          </a:xfrm>
          <a:prstGeom prst="rect">
            <a:avLst/>
          </a:prstGeom>
          <a:noFill/>
        </p:spPr>
        <p:txBody>
          <a:bodyPr wrap="square" rtlCol="0">
            <a:spAutoFit/>
          </a:bodyPr>
          <a:lstStyle/>
          <a:p>
            <a:r>
              <a:rPr lang="el-GR" sz="1200" dirty="0" smtClean="0">
                <a:latin typeface="Microsoft YaHei UI Light" panose="020B0502040204020203" pitchFamily="34" charset="-122"/>
                <a:ea typeface="Microsoft YaHei UI Light" panose="020B0502040204020203" pitchFamily="34" charset="-122"/>
              </a:rPr>
              <a:t>Ιλίου Μέλαθρον (1878-1880), οδός Πανεπιστημίου. Κατοικία του Ερρίκου </a:t>
            </a:r>
            <a:r>
              <a:rPr lang="el-GR" sz="1200" dirty="0" err="1" smtClean="0">
                <a:latin typeface="Microsoft YaHei UI Light" panose="020B0502040204020203" pitchFamily="34" charset="-122"/>
                <a:ea typeface="Microsoft YaHei UI Light" panose="020B0502040204020203" pitchFamily="34" charset="-122"/>
              </a:rPr>
              <a:t>Σλήμαν</a:t>
            </a:r>
            <a:r>
              <a:rPr lang="el-GR" sz="1200" dirty="0" smtClean="0">
                <a:latin typeface="Microsoft YaHei UI Light" panose="020B0502040204020203" pitchFamily="34" charset="-122"/>
                <a:ea typeface="Microsoft YaHei UI Light" panose="020B0502040204020203" pitchFamily="34" charset="-122"/>
              </a:rPr>
              <a:t> σε σχέδια </a:t>
            </a:r>
            <a:r>
              <a:rPr lang="el-GR" sz="1200" dirty="0" err="1" smtClean="0">
                <a:latin typeface="Microsoft YaHei UI Light" panose="020B0502040204020203" pitchFamily="34" charset="-122"/>
                <a:ea typeface="Microsoft YaHei UI Light" panose="020B0502040204020203" pitchFamily="34" charset="-122"/>
              </a:rPr>
              <a:t>Ερνέστου</a:t>
            </a:r>
            <a:r>
              <a:rPr lang="el-GR" sz="1200" dirty="0" smtClean="0">
                <a:latin typeface="Microsoft YaHei UI Light" panose="020B0502040204020203" pitchFamily="34" charset="-122"/>
                <a:ea typeface="Microsoft YaHei UI Light" panose="020B0502040204020203" pitchFamily="34" charset="-122"/>
              </a:rPr>
              <a:t> </a:t>
            </a:r>
            <a:r>
              <a:rPr lang="el-GR" sz="1200" dirty="0" err="1" smtClean="0">
                <a:latin typeface="Microsoft YaHei UI Light" panose="020B0502040204020203" pitchFamily="34" charset="-122"/>
                <a:ea typeface="Microsoft YaHei UI Light" panose="020B0502040204020203" pitchFamily="34" charset="-122"/>
              </a:rPr>
              <a:t>Τσίλερ</a:t>
            </a:r>
            <a:r>
              <a:rPr lang="el-GR" sz="1200" dirty="0" smtClean="0">
                <a:latin typeface="Microsoft YaHei UI Light" panose="020B0502040204020203" pitchFamily="34" charset="-122"/>
                <a:ea typeface="Microsoft YaHei UI Light" panose="020B0502040204020203" pitchFamily="34" charset="-122"/>
              </a:rPr>
              <a:t>,</a:t>
            </a:r>
            <a:r>
              <a:rPr lang="el-GR" sz="1200" dirty="0">
                <a:latin typeface="Microsoft YaHei UI Light" panose="020B0502040204020203" pitchFamily="34" charset="-122"/>
                <a:ea typeface="Microsoft YaHei UI Light" panose="020B0502040204020203" pitchFamily="34" charset="-122"/>
              </a:rPr>
              <a:t> </a:t>
            </a:r>
            <a:r>
              <a:rPr lang="el-GR" sz="1200" dirty="0" smtClean="0">
                <a:latin typeface="Microsoft YaHei UI Light" panose="020B0502040204020203" pitchFamily="34" charset="-122"/>
                <a:ea typeface="Microsoft YaHei UI Light" panose="020B0502040204020203" pitchFamily="34" charset="-122"/>
              </a:rPr>
              <a:t>σήμερα φιλοξενεί το Νομισματικό Μουσείο.</a:t>
            </a:r>
          </a:p>
        </p:txBody>
      </p:sp>
      <p:sp>
        <p:nvSpPr>
          <p:cNvPr id="4" name="TextBox 3"/>
          <p:cNvSpPr txBox="1"/>
          <p:nvPr/>
        </p:nvSpPr>
        <p:spPr>
          <a:xfrm>
            <a:off x="7399176" y="1404457"/>
            <a:ext cx="4422710" cy="4247317"/>
          </a:xfrm>
          <a:prstGeom prst="rect">
            <a:avLst/>
          </a:prstGeom>
          <a:noFill/>
        </p:spPr>
        <p:txBody>
          <a:bodyPr wrap="square" rtlCol="0">
            <a:spAutoFit/>
          </a:bodyPr>
          <a:lstStyle/>
          <a:p>
            <a:r>
              <a:rPr lang="el-GR" dirty="0" smtClean="0">
                <a:latin typeface="Microsoft YaHei UI Light" panose="020B0502040204020203" pitchFamily="34" charset="-122"/>
                <a:ea typeface="Microsoft YaHei UI Light" panose="020B0502040204020203" pitchFamily="34" charset="-122"/>
              </a:rPr>
              <a:t>Στην βάση αυτού του ιδεολογήματος ο νεοκλασικισμός χρησιμοποιήθηκε για να δώσει μια </a:t>
            </a:r>
            <a:r>
              <a:rPr lang="el-GR" b="1" dirty="0" smtClean="0">
                <a:latin typeface="Microsoft YaHei UI Light" panose="020B0502040204020203" pitchFamily="34" charset="-122"/>
                <a:ea typeface="Microsoft YaHei UI Light" panose="020B0502040204020203" pitchFamily="34" charset="-122"/>
              </a:rPr>
              <a:t>‘εθνική ταυτότητα’ </a:t>
            </a:r>
            <a:r>
              <a:rPr lang="el-GR" dirty="0" smtClean="0">
                <a:latin typeface="Microsoft YaHei UI Light" panose="020B0502040204020203" pitchFamily="34" charset="-122"/>
                <a:ea typeface="Microsoft YaHei UI Light" panose="020B0502040204020203" pitchFamily="34" charset="-122"/>
              </a:rPr>
              <a:t>στο νεοσύστατο Ελληνικό Κράτος – που τόσο την χρειαζόταν για να στηριχτεί στα πρώτα του βήματα.</a:t>
            </a:r>
          </a:p>
          <a:p>
            <a:endParaRPr lang="el-GR" dirty="0" smtClean="0">
              <a:latin typeface="Microsoft YaHei UI Light" panose="020B0502040204020203" pitchFamily="34" charset="-122"/>
              <a:ea typeface="Microsoft YaHei UI Light" panose="020B0502040204020203" pitchFamily="34" charset="-122"/>
            </a:endParaRPr>
          </a:p>
          <a:p>
            <a:r>
              <a:rPr lang="el-GR" dirty="0" smtClean="0">
                <a:latin typeface="Microsoft YaHei UI Light" panose="020B0502040204020203" pitchFamily="34" charset="-122"/>
                <a:ea typeface="Microsoft YaHei UI Light" panose="020B0502040204020203" pitchFamily="34" charset="-122"/>
              </a:rPr>
              <a:t>Ακριβώς γι’ αυτό τον λόγο όμως, σε αντίθεση με τα υπόλοιπα ευρωπαϊκά κράτη, </a:t>
            </a:r>
            <a:r>
              <a:rPr lang="el-GR" b="1" dirty="0" smtClean="0">
                <a:latin typeface="Microsoft YaHei UI Light" panose="020B0502040204020203" pitchFamily="34" charset="-122"/>
                <a:ea typeface="Microsoft YaHei UI Light" panose="020B0502040204020203" pitchFamily="34" charset="-122"/>
              </a:rPr>
              <a:t>ο νεοκλασικισμός αφομοιώθηκε όχι μόνο από το επίσημο κράτος αλλά και από ιδιώτες</a:t>
            </a:r>
            <a:r>
              <a:rPr lang="el-GR" dirty="0" smtClean="0">
                <a:latin typeface="Microsoft YaHei UI Light" panose="020B0502040204020203" pitchFamily="34" charset="-122"/>
                <a:ea typeface="Microsoft YaHei UI Light" panose="020B0502040204020203" pitchFamily="34" charset="-122"/>
              </a:rPr>
              <a:t>, και διαδόθηκε σε πόλεις και νησιά, διαγράφοντας μια πλούσια εξελικτική πορεία.</a:t>
            </a:r>
          </a:p>
        </p:txBody>
      </p:sp>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45" y="1404457"/>
            <a:ext cx="6350000" cy="3898900"/>
          </a:xfrm>
          <a:prstGeom prst="rect">
            <a:avLst/>
          </a:prstGeom>
        </p:spPr>
      </p:pic>
    </p:spTree>
    <p:extLst>
      <p:ext uri="{BB962C8B-B14F-4D97-AF65-F5344CB8AC3E}">
        <p14:creationId xmlns:p14="http://schemas.microsoft.com/office/powerpoint/2010/main" val="2592047721"/>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736</TotalTime>
  <Words>3125</Words>
  <Application>Microsoft Office PowerPoint</Application>
  <PresentationFormat>Προσαρμογή</PresentationFormat>
  <Paragraphs>223</Paragraphs>
  <Slides>38</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38</vt:i4>
      </vt:variant>
    </vt:vector>
  </HeadingPairs>
  <TitlesOfParts>
    <vt:vector size="39" baseType="lpstr">
      <vt:lpstr>Θέμα του Office</vt:lpstr>
      <vt:lpstr>Νεοκλασική αρχιτεκτονική στην Ελλάδα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Νεοκλασική αρχιτεκτονική στην Ελλάδα</dc:title>
  <dc:creator>Άγγελος Ψιλόπουλος</dc:creator>
  <cp:lastModifiedBy>natasakar new</cp:lastModifiedBy>
  <cp:revision>57</cp:revision>
  <dcterms:created xsi:type="dcterms:W3CDTF">2014-04-28T15:48:20Z</dcterms:created>
  <dcterms:modified xsi:type="dcterms:W3CDTF">2014-10-31T14:34:25Z</dcterms:modified>
</cp:coreProperties>
</file>