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2"/>
  </p:notesMasterIdLst>
  <p:handoutMasterIdLst>
    <p:handoutMasterId r:id="rId43"/>
  </p:handoutMasterIdLst>
  <p:sldIdLst>
    <p:sldId id="256" r:id="rId3"/>
    <p:sldId id="267" r:id="rId4"/>
    <p:sldId id="268" r:id="rId5"/>
    <p:sldId id="269" r:id="rId6"/>
    <p:sldId id="270" r:id="rId7"/>
    <p:sldId id="271" r:id="rId8"/>
    <p:sldId id="272" r:id="rId9"/>
    <p:sldId id="273"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57" r:id="rId35"/>
    <p:sldId id="262" r:id="rId36"/>
    <p:sldId id="264" r:id="rId37"/>
    <p:sldId id="299" r:id="rId38"/>
    <p:sldId id="300" r:id="rId39"/>
    <p:sldId id="266" r:id="rId40"/>
    <p:sldId id="261"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04258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24591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7834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54253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67599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86767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070981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76114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74984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32377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51305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5238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29239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9093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45243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26734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Thyroid_system.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8_The_Anterior_Pituitary_Complex.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Anterior_thyroid.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FC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Thyroid_hormone_synthesis.p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hyperlink" Target="https://www.youtube.com/channel/UCvrrpNGZ_WUWW4-jtXtbUCA"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qjHwOnV9K8A" TargetMode="External"/><Relationship Id="rId5" Type="http://schemas.openxmlformats.org/officeDocument/2006/relationships/notesSlide" Target="../notesSlides/notesSlide2.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Thyroid_gland_template.gif" TargetMode="External"/><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hyperlink" Target="http://commons.wikimedia.org/wiki/User:Mikael_H%C3%A4ggstr%C3%B6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Thyroid_system.svg"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ommons.wikimedia.org/wiki/User:Mikael_H%C3%A4ggstr%C3%B6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lnSpcReduction="10000"/>
          </a:bodyPr>
          <a:lstStyle/>
          <a:p>
            <a:pPr>
              <a:spcBef>
                <a:spcPts val="0"/>
              </a:spcBef>
              <a:spcAft>
                <a:spcPts val="1800"/>
              </a:spcAft>
            </a:pPr>
            <a:r>
              <a:rPr lang="el-GR" sz="2600" b="1" dirty="0" smtClean="0"/>
              <a:t>Ενότητα </a:t>
            </a:r>
            <a:r>
              <a:rPr lang="en-US" sz="2600" b="1" dirty="0" smtClean="0"/>
              <a:t>5</a:t>
            </a:r>
            <a:r>
              <a:rPr lang="el-GR" sz="2600" dirty="0" smtClean="0"/>
              <a:t>:</a:t>
            </a:r>
            <a:r>
              <a:rPr lang="en-US" sz="2600" dirty="0" smtClean="0"/>
              <a:t> </a:t>
            </a:r>
            <a:r>
              <a:rPr lang="el-GR" sz="2600" dirty="0" smtClean="0"/>
              <a:t>Ενδοκρινικό σύστημα</a:t>
            </a:r>
            <a:r>
              <a:rPr lang="en-US" sz="2600" dirty="0" smtClean="0"/>
              <a:t> -</a:t>
            </a:r>
            <a:r>
              <a:rPr lang="el-GR" sz="2600" dirty="0" smtClean="0"/>
              <a:t> Φυσιολογία Θυρεοειδής αδένας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Ιώδιο </a:t>
            </a:r>
            <a:r>
              <a:rPr lang="el-GR" sz="3200" b="0" dirty="0" smtClean="0"/>
              <a:t>1/2</a:t>
            </a:r>
            <a:endParaRPr lang="en-US" sz="3200" b="0" dirty="0"/>
          </a:p>
        </p:txBody>
      </p:sp>
      <p:sp>
        <p:nvSpPr>
          <p:cNvPr id="3" name="2 - Θέση περιεχομένου"/>
          <p:cNvSpPr>
            <a:spLocks noGrp="1"/>
          </p:cNvSpPr>
          <p:nvPr>
            <p:ph idx="1"/>
          </p:nvPr>
        </p:nvSpPr>
        <p:spPr>
          <a:xfrm>
            <a:off x="457200" y="1124744"/>
            <a:ext cx="8507288" cy="5328592"/>
          </a:xfrm>
        </p:spPr>
        <p:txBody>
          <a:bodyPr>
            <a:noAutofit/>
          </a:bodyPr>
          <a:lstStyle/>
          <a:p>
            <a:r>
              <a:rPr lang="el-GR" sz="2200" dirty="0" smtClean="0"/>
              <a:t>Το Ιώδιο αποτελεί το κύριο συστατικό των</a:t>
            </a:r>
            <a:r>
              <a:rPr lang="en-US" sz="2200" dirty="0" smtClean="0"/>
              <a:t> </a:t>
            </a:r>
            <a:r>
              <a:rPr lang="el-GR" sz="2200" dirty="0" smtClean="0"/>
              <a:t>θυρεοειδικών  ορμονών Τ3, Τ4.</a:t>
            </a:r>
          </a:p>
          <a:p>
            <a:r>
              <a:rPr lang="el-GR" sz="2200" dirty="0" smtClean="0"/>
              <a:t>Ο θυρεοειδής αδένας περιέχει 20-30 φορές</a:t>
            </a:r>
            <a:r>
              <a:rPr lang="en-US" sz="2200" dirty="0" smtClean="0"/>
              <a:t> </a:t>
            </a:r>
            <a:r>
              <a:rPr lang="el-GR" sz="2200" dirty="0" smtClean="0"/>
              <a:t>υψηλότερη συγκέντρωση Ιωδίου από αυτή του αίματος (παθολογικά η αύξηση μπορεί να είναι</a:t>
            </a:r>
            <a:r>
              <a:rPr lang="en-US" sz="2200" dirty="0" smtClean="0"/>
              <a:t> </a:t>
            </a:r>
            <a:r>
              <a:rPr lang="el-GR" sz="2200" dirty="0" smtClean="0"/>
              <a:t>ανώτερη </a:t>
            </a:r>
            <a:r>
              <a:rPr lang="en-US" sz="2200" dirty="0" smtClean="0"/>
              <a:t> </a:t>
            </a:r>
            <a:r>
              <a:rPr lang="el-GR" sz="2200" dirty="0" smtClean="0"/>
              <a:t>μέχρι 100 φορέ</a:t>
            </a:r>
            <a:r>
              <a:rPr lang="el-GR" sz="2200" dirty="0"/>
              <a:t>ς</a:t>
            </a:r>
            <a:r>
              <a:rPr lang="el-GR" sz="2200" dirty="0" smtClean="0"/>
              <a:t>).</a:t>
            </a:r>
          </a:p>
          <a:p>
            <a:r>
              <a:rPr lang="el-GR" sz="2200" dirty="0" smtClean="0"/>
              <a:t>Η πρόσληψη του Ιωδίου από τον θυρεοειδή αδένα γίνεται με ενεργό μεταφορά με τη δράση της αντλίας Νατρίου-Καλίου ΑΤΡ-άσης και ρυθμό κάθαρσης 25 ml/min.</a:t>
            </a:r>
          </a:p>
          <a:p>
            <a:r>
              <a:rPr lang="el-GR" sz="2200" dirty="0" smtClean="0"/>
              <a:t>Ο ρυθμός κάθαρσης του Ιωδίου αυξάνεται με την παρουσία ιόντων SCN, NO</a:t>
            </a:r>
            <a:r>
              <a:rPr lang="el-GR" sz="2200" baseline="-25000" dirty="0" smtClean="0"/>
              <a:t>3</a:t>
            </a:r>
            <a:r>
              <a:rPr lang="el-GR" sz="2200" dirty="0" smtClean="0"/>
              <a:t>, ClO</a:t>
            </a:r>
            <a:r>
              <a:rPr lang="el-GR" sz="2200" baseline="-25000" dirty="0" smtClean="0"/>
              <a:t>4</a:t>
            </a:r>
            <a:r>
              <a:rPr lang="el-GR" sz="2200" dirty="0" smtClean="0"/>
              <a:t> </a:t>
            </a:r>
          </a:p>
          <a:p>
            <a:r>
              <a:rPr lang="el-GR" sz="2200" dirty="0" smtClean="0"/>
              <a:t>Το Ιώδιο μέσα στα επιθηλιακά κύτταρα οξειδώνεται σε μοριακό Ιώδιο με τη δράση μιας υπεροξειδάσης και του Η</a:t>
            </a:r>
            <a:r>
              <a:rPr lang="el-GR" sz="2200" baseline="-25000" dirty="0" smtClean="0"/>
              <a:t>2</a:t>
            </a:r>
            <a:r>
              <a:rPr lang="el-GR" sz="2200" dirty="0" smtClean="0"/>
              <a:t>Ο</a:t>
            </a:r>
            <a:r>
              <a:rPr lang="el-GR" sz="2200" baseline="-25000" dirty="0" smtClean="0"/>
              <a:t>2</a:t>
            </a:r>
            <a:r>
              <a:rPr lang="el-GR" sz="2200" dirty="0" smtClean="0"/>
              <a:t>  που παράγεται στα μιτοχόνδρια.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35491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Ιώδιο </a:t>
            </a:r>
            <a:r>
              <a:rPr lang="el-GR" sz="3200" b="0" dirty="0" smtClean="0"/>
              <a:t>2/2</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Η ημερήσια πρόσληψη με τις τροφές και το ύδωρ σε Ιώδιο είναι 10- 200 μg (συνήθως 150-500 μg).</a:t>
            </a:r>
          </a:p>
          <a:p>
            <a:r>
              <a:rPr lang="el-GR" dirty="0" smtClean="0"/>
              <a:t>Προσλαμβάνεται με ιοντική ή μοριακή μορφή (το μοριακό Ιώδιο μετά την απορρόφηση από το γαστρεντερικό ανάγεται σε ιοντικό).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24196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Υποθάλαμος, υπόφυση και θυρεοειδής</a:t>
            </a:r>
            <a:endParaRPr lang="en-US" sz="3600" b="1" dirty="0"/>
          </a:p>
        </p:txBody>
      </p:sp>
      <p:pic>
        <p:nvPicPr>
          <p:cNvPr id="2050" name="Picture 2" descr="File:Thyroid syste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980728"/>
            <a:ext cx="4752528" cy="55155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p:nvPr/>
        </p:nvSpPr>
        <p:spPr>
          <a:xfrm>
            <a:off x="1483939" y="6518888"/>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Thyroid </a:t>
            </a:r>
            <a:r>
              <a:rPr lang="en-US" sz="1200" dirty="0" smtClean="0">
                <a:solidFill>
                  <a:prstClr val="black"/>
                </a:solidFill>
                <a:latin typeface="Calibri"/>
                <a:hlinkClick r:id="rId4"/>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57626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Ανώτερα κέντρα, υποθάλαμος, υπόφυση</a:t>
            </a:r>
            <a:endParaRPr lang="en-US" sz="3600" b="1" dirty="0"/>
          </a:p>
        </p:txBody>
      </p:sp>
      <p:pic>
        <p:nvPicPr>
          <p:cNvPr id="3074" name="Picture 2" descr="File:1808 The An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836712"/>
            <a:ext cx="66198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p:nvPr/>
        </p:nvSpPr>
        <p:spPr>
          <a:xfrm>
            <a:off x="1007604" y="6551712"/>
            <a:ext cx="71287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1808 The Anterior 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667113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t>Υποθάλαμος, υπόφυση, θυρεοειδής και περιφερικοί στόχοι</a:t>
            </a:r>
            <a:endParaRPr lang="en-US" sz="3600" dirty="0"/>
          </a:p>
        </p:txBody>
      </p:sp>
      <p:pic>
        <p:nvPicPr>
          <p:cNvPr id="11266" name="Picture 2" descr="C:\Users\THOMAS\Desktop\Text.jpg"/>
          <p:cNvPicPr>
            <a:picLocks noGrp="1" noChangeAspect="1" noChangeArrowheads="1"/>
          </p:cNvPicPr>
          <p:nvPr>
            <p:ph idx="1"/>
          </p:nvPr>
        </p:nvPicPr>
        <p:blipFill>
          <a:blip r:embed="rId3" cstate="print"/>
          <a:stretch>
            <a:fillRect/>
          </a:stretch>
        </p:blipFill>
        <p:spPr bwMode="auto">
          <a:xfrm>
            <a:off x="1907704" y="1916832"/>
            <a:ext cx="5843308" cy="4062925"/>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435604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Θυρεοσφαιρίνη (</a:t>
            </a:r>
            <a:r>
              <a:rPr lang="en-US" sz="3600" b="1" dirty="0" smtClean="0"/>
              <a:t>TG)</a:t>
            </a:r>
            <a:endParaRPr lang="en-US" sz="3600" b="1" dirty="0"/>
          </a:p>
        </p:txBody>
      </p:sp>
      <p:sp>
        <p:nvSpPr>
          <p:cNvPr id="3" name="2 - Θέση περιεχομένου"/>
          <p:cNvSpPr>
            <a:spLocks noGrp="1"/>
          </p:cNvSpPr>
          <p:nvPr>
            <p:ph idx="1"/>
          </p:nvPr>
        </p:nvSpPr>
        <p:spPr/>
        <p:txBody>
          <a:bodyPr>
            <a:normAutofit/>
          </a:bodyPr>
          <a:lstStyle/>
          <a:p>
            <a:pPr marL="0" indent="0">
              <a:buNone/>
            </a:pPr>
            <a:r>
              <a:rPr lang="el-GR" sz="2200" dirty="0" smtClean="0"/>
              <a:t>Είναι μια υδατοδιαλυτή πρωτεΐνη με Μ.Β 660 kDa, που περιέχει ιώδιο.</a:t>
            </a:r>
          </a:p>
          <a:p>
            <a:pPr marL="0" indent="0">
              <a:buNone/>
            </a:pPr>
            <a:r>
              <a:rPr lang="el-GR" sz="2200" dirty="0" smtClean="0"/>
              <a:t>Περιέχει 115 μόρια τυροσίνης καθένα από τα οποία είναι πιθανή θέση ιωδίωσης.</a:t>
            </a:r>
          </a:p>
          <a:p>
            <a:pPr marL="0" indent="0">
              <a:buNone/>
            </a:pPr>
            <a:r>
              <a:rPr lang="el-GR" sz="2200" dirty="0" smtClean="0"/>
              <a:t>Εκκρίνεται από τα θυλακιώδη</a:t>
            </a:r>
            <a:r>
              <a:rPr lang="el-GR" sz="2200" dirty="0"/>
              <a:t> </a:t>
            </a:r>
            <a:r>
              <a:rPr lang="el-GR" sz="2200" dirty="0" smtClean="0"/>
              <a:t>κύτταρα, είναι το κύριο συστατικό του κολλοειδούς και αποτελεί πρόδρομο ουσία των θυρεοειδικών ορμονών, με</a:t>
            </a:r>
            <a:r>
              <a:rPr lang="el-GR" sz="2200" dirty="0"/>
              <a:t> </a:t>
            </a:r>
            <a:r>
              <a:rPr lang="el-GR" sz="2200" dirty="0" smtClean="0"/>
              <a:t>αποτέλεσμα να χαρακτηρίζεται ως προορμόνη. Η σύνθεσή της διεγείρεται από την θυρεοειδοτρόπο ορμόνη (TSH)  και γίνεται στα ριβοσωμάτια του ενδοπλασματικού</a:t>
            </a:r>
            <a:r>
              <a:rPr lang="el-GR" sz="2200" dirty="0"/>
              <a:t> </a:t>
            </a:r>
            <a:r>
              <a:rPr lang="el-GR" sz="2200" dirty="0" smtClean="0"/>
              <a:t>δικτύου.</a:t>
            </a:r>
          </a:p>
          <a:p>
            <a:pPr marL="0" indent="0">
              <a:buNone/>
            </a:pPr>
            <a:r>
              <a:rPr lang="el-GR" sz="2200" dirty="0" smtClean="0"/>
              <a:t>Στη συνέχεια το μόριό της διέρχεται από τη συσκευή Golgi  όπου γλυκοζυλιώνεται και απεκκρίνεται στο κολλοειδές των θυλακίων.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9128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Ορμόνες του θυρεοειδούς, σύνθεση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363272" cy="5040560"/>
          </a:xfrm>
        </p:spPr>
        <p:txBody>
          <a:bodyPr>
            <a:noAutofit/>
          </a:bodyPr>
          <a:lstStyle/>
          <a:p>
            <a:r>
              <a:rPr lang="el-GR" sz="2200" dirty="0" smtClean="0"/>
              <a:t>Οι </a:t>
            </a:r>
            <a:r>
              <a:rPr lang="el-GR" sz="2200" dirty="0"/>
              <a:t>ορμόνες του θυρεοειδούς Τ3 (τρι-ιωδοθυρονίνη) και Τ4 (θυροξίνη) συντίθενται μέσα στον αδένα. Παράγεται περισσότερη Τ4 από ότι Τ3, αλλά η Τ4 μετατρέπεται σε κάποιους περιφερικούς ιστούς (όπως το ήπαρ, ο νεφρός και οι μύες) στην πιο δραστήρια Τ3 με αποϊωδίωση. </a:t>
            </a:r>
            <a:endParaRPr lang="en-US" sz="2200" dirty="0" smtClean="0"/>
          </a:p>
          <a:p>
            <a:r>
              <a:rPr lang="el-GR" sz="2200" dirty="0" smtClean="0"/>
              <a:t>Η </a:t>
            </a:r>
            <a:r>
              <a:rPr lang="el-GR" sz="2200" dirty="0"/>
              <a:t>σύνθεση αυτών περιλαμβάνει την συμπύκνωση του ιωδίου από τα θυλακιώδη κύτταρα χρησιμοποιώντας μία Na+-K+-ATPαση αντλία. Όταν το ιώδιο βρεθεί μέσα στα κύτταρα οξειδώνεται γρήγορα σε μία πιο δραστήρια μορφή. Αυτή στη συνέχεια ενώνεται με αμινοξέα τυροσίνης για να σχηματίσει την θυρεοσφαιρίνη. </a:t>
            </a:r>
            <a:r>
              <a:rPr lang="el-GR" sz="2200" dirty="0" smtClean="0"/>
              <a:t>Πριν </a:t>
            </a:r>
            <a:r>
              <a:rPr lang="el-GR" sz="2200" dirty="0"/>
              <a:t>την έκκριση της θυρεοσφαιρίνης μέσα στο κολλοειδές υφίσταται αντίδραση σύζευξης (coupling) για να σχηματίσει Τ3 ή Τ4, η οποία παραμένει προσκολλημένη στην πρωτεΐνη. </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458345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Ορμόνες του θυρεοειδούς, σύνθεση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229600" cy="5400600"/>
          </a:xfrm>
        </p:spPr>
        <p:txBody>
          <a:bodyPr>
            <a:noAutofit/>
          </a:bodyPr>
          <a:lstStyle/>
          <a:p>
            <a:r>
              <a:rPr lang="el-GR" sz="2200" dirty="0" smtClean="0"/>
              <a:t>Όταν </a:t>
            </a:r>
            <a:r>
              <a:rPr lang="el-GR" sz="2200" dirty="0"/>
              <a:t>διεγείρονται τα θυλακιώδη κύτταρα από την θυρεοτροπίνη (thyroid stimulating hormone ή TSH) που παράγεται από την υπόφυση, το κολλοειδές απορροφάται από τα κύτταρα με ενδοκύττωση όπου τα ένζυμα διασπούν την θυρεοσφαιρίνη και απελευθερώνουν τις ιωδιωμένες μονάδες. </a:t>
            </a:r>
            <a:endParaRPr lang="en-US" sz="2200" dirty="0" smtClean="0"/>
          </a:p>
          <a:p>
            <a:r>
              <a:rPr lang="el-GR" sz="2200" dirty="0" smtClean="0"/>
              <a:t>Ο </a:t>
            </a:r>
            <a:r>
              <a:rPr lang="el-GR" sz="2200" dirty="0"/>
              <a:t>έλεγχος της απελευθέρωσης της TSH ρυθμίζεται από μία άλλη ορμόνη που ονομάζεται </a:t>
            </a:r>
            <a:r>
              <a:rPr lang="el-GR" sz="2200" dirty="0" smtClean="0"/>
              <a:t>εκλυτική της θυρεοτροπίνης ορμόνη </a:t>
            </a:r>
            <a:r>
              <a:rPr lang="el-GR" sz="2200" dirty="0"/>
              <a:t>(</a:t>
            </a:r>
            <a:r>
              <a:rPr lang="el-GR" sz="2200" dirty="0" smtClean="0"/>
              <a:t>thyrotrop(h)in </a:t>
            </a:r>
            <a:r>
              <a:rPr lang="el-GR" sz="2200" dirty="0"/>
              <a:t>releasing hormone, TRH) η οποία συντίθεται και εκκρίνεται από τον υποθάλαμο. </a:t>
            </a:r>
            <a:endParaRPr lang="en-US" sz="2200" dirty="0" smtClean="0"/>
          </a:p>
          <a:p>
            <a:r>
              <a:rPr lang="el-GR" sz="2200" dirty="0" smtClean="0"/>
              <a:t>Ο </a:t>
            </a:r>
            <a:r>
              <a:rPr lang="el-GR" sz="2200" dirty="0"/>
              <a:t>έλεγχος ολόκληρου του συστήματος γίνεται δια μέσου ενός αρνητικού τροφοδοτικού μηχανισμού με δράση της Τ3 και της Τ4 στην υπόφυση και τον υποθάλαμο για να αποτρέψουν ή να περιορίσουν την απελευθέρωση της TSH και της TRH αντιστοίχως.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26193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Ορμόνες του θυρεοειδούς, έκκριση και δράση </a:t>
            </a:r>
            <a:r>
              <a:rPr lang="el-GR" sz="3300" b="0" dirty="0" smtClean="0"/>
              <a:t>1/2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a:t>Όταν η Τ3 και η Τ4 ελευθερώνονται στην κυκλοφορία, ενώνονται με πρωτεΐνες του πλάσματος, κυρίως την θυροδεσμευτική σφαιρίνη (thyroxine-binding globulin, TBG). Λιγότερο από το 1% αυτών των ιωδοθυρονινών είναι ελεύθερες στην κυκλοφορία – και αυτές αποτελούν τις δραστικές μορφές.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664788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Ορμόνες του θυρεοειδούς, έκκριση και δράση </a:t>
            </a:r>
            <a:r>
              <a:rPr lang="el-GR" sz="3300" b="0" dirty="0"/>
              <a:t>2</a:t>
            </a:r>
            <a:r>
              <a:rPr lang="el-GR" sz="3300" b="0" dirty="0" smtClean="0"/>
              <a:t>/2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n-US" dirty="0" smtClean="0"/>
              <a:t>H </a:t>
            </a:r>
            <a:r>
              <a:rPr lang="el-GR" dirty="0" smtClean="0"/>
              <a:t>δράση </a:t>
            </a:r>
            <a:r>
              <a:rPr lang="el-GR" dirty="0"/>
              <a:t>των Τ3 και Τ4 στην περιφέρεια συμπεριλαμβάνει την </a:t>
            </a:r>
            <a:r>
              <a:rPr lang="el-GR" dirty="0" smtClean="0"/>
              <a:t>αύξηση </a:t>
            </a:r>
            <a:r>
              <a:rPr lang="el-GR" dirty="0"/>
              <a:t>του βασικού μεταβολισμού των περισσοτέρων κυττάρων του ανθρωπίνου σώματος, αυξάνοντας την λιπόλυση και τον μεταβολισμό των υδατανθράκων, ενδυναμώνοντας την επίδραση των κατεχολαμινών στην καρδιά και το κεντρικό νευρικό σύστημα και την αύξηση του μεταβολισμού των πρωτεϊνών, ιδιαίτερα την διάσπαση.  Από </a:t>
            </a:r>
            <a:r>
              <a:rPr lang="el-GR" dirty="0" smtClean="0"/>
              <a:t>αυτές τις δράσεις, είναι φανερό ότι </a:t>
            </a:r>
            <a:r>
              <a:rPr lang="el-GR" dirty="0"/>
              <a:t>οποιαδήποτε διαταραχή της ισορροπίας των ορμονών του θυρεοειδή όπως σε υπερ- ή υπό-θυρεοειδισμό θα υπάρξουν δραστικές αλλαγές στο σώμα.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661006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Ανατομικά στοιχεία θυρεοειδούς</a:t>
            </a:r>
            <a:endParaRPr lang="en-US" b="1" dirty="0"/>
          </a:p>
        </p:txBody>
      </p:sp>
      <p:pic>
        <p:nvPicPr>
          <p:cNvPr id="4" name="Picture 2" descr="File:Anterior thyro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1772816"/>
            <a:ext cx="6572250" cy="3800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07604" y="6021288"/>
            <a:ext cx="71287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Anterior </a:t>
            </a:r>
            <a:r>
              <a:rPr lang="en-US" sz="1200" dirty="0" smtClean="0">
                <a:solidFill>
                  <a:prstClr val="black"/>
                </a:solidFill>
                <a:latin typeface="Calibri"/>
                <a:hlinkClick r:id="rId3"/>
              </a:rPr>
              <a:t>thyroid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51783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Παραγωγή θυρεοειδικών ορμονών</a:t>
            </a:r>
            <a:endParaRPr lang="en-US" sz="4000" b="1" dirty="0"/>
          </a:p>
        </p:txBody>
      </p:sp>
      <p:pic>
        <p:nvPicPr>
          <p:cNvPr id="4098" name="Picture 2" descr="File:Thyroid hormone synthe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40768"/>
            <a:ext cx="7620000" cy="4772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1483939" y="6309320"/>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Thyroid hormone </a:t>
            </a:r>
            <a:r>
              <a:rPr lang="en-US" sz="1200" dirty="0" smtClean="0">
                <a:solidFill>
                  <a:prstClr val="black"/>
                </a:solidFill>
                <a:latin typeface="Calibri"/>
                <a:hlinkClick r:id="rId4"/>
              </a:rPr>
              <a:t>synthesis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13271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της </a:t>
            </a:r>
            <a:r>
              <a:rPr lang="en-US" sz="4000" b="1" dirty="0" smtClean="0"/>
              <a:t>TSH</a:t>
            </a:r>
            <a:endParaRPr lang="en-US" sz="4000" b="1" dirty="0"/>
          </a:p>
        </p:txBody>
      </p:sp>
      <p:sp>
        <p:nvSpPr>
          <p:cNvPr id="3" name="2 - Θέση περιεχομένου"/>
          <p:cNvSpPr>
            <a:spLocks noGrp="1"/>
          </p:cNvSpPr>
          <p:nvPr>
            <p:ph idx="1"/>
          </p:nvPr>
        </p:nvSpPr>
        <p:spPr/>
        <p:txBody>
          <a:bodyPr>
            <a:normAutofit/>
          </a:bodyPr>
          <a:lstStyle/>
          <a:p>
            <a:r>
              <a:rPr lang="el-GR" dirty="0" smtClean="0"/>
              <a:t>Ανάπτυξη κολλοειδών σταγονιδίων.</a:t>
            </a:r>
          </a:p>
          <a:p>
            <a:r>
              <a:rPr lang="el-GR" dirty="0" smtClean="0"/>
              <a:t>Επαναρρόφηση και υδρόλυση θυρεοσφαιρίνης</a:t>
            </a:r>
            <a:r>
              <a:rPr lang="el-GR" dirty="0"/>
              <a:t> </a:t>
            </a:r>
            <a:r>
              <a:rPr lang="el-GR" dirty="0" smtClean="0"/>
              <a:t>(TG).</a:t>
            </a:r>
          </a:p>
          <a:p>
            <a:r>
              <a:rPr lang="el-GR" dirty="0" smtClean="0"/>
              <a:t>Αύξηση των κυττάρων, της αγγείωσης και του μεγέθους του αδένα.</a:t>
            </a:r>
          </a:p>
          <a:p>
            <a:r>
              <a:rPr lang="el-GR" dirty="0" smtClean="0"/>
              <a:t>Αύξηση της πρόσληψης του ιωδίου.</a:t>
            </a:r>
          </a:p>
          <a:p>
            <a:r>
              <a:rPr lang="el-GR" dirty="0" smtClean="0"/>
              <a:t>Αύξηση της ενσωμάτωσης του ιωδίου στην TG.</a:t>
            </a:r>
          </a:p>
          <a:p>
            <a:r>
              <a:rPr lang="el-GR" dirty="0" smtClean="0"/>
              <a:t>Αύξηση της έκκρισης των θυρεοειδικών ορμονών.</a:t>
            </a:r>
          </a:p>
          <a:p>
            <a:r>
              <a:rPr lang="el-GR" dirty="0" smtClean="0"/>
              <a:t>Αύξηση της πρόσληψης της γλυκόζης.</a:t>
            </a:r>
          </a:p>
          <a:p>
            <a:r>
              <a:rPr lang="el-GR" dirty="0" smtClean="0"/>
              <a:t>Αύξηση της κατανάλωσης του οξυγόνου.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832923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Κυκλοφορία των θυρεοειδικών ορμονών</a:t>
            </a:r>
            <a:endParaRPr lang="en-US" sz="3600" b="1" dirty="0"/>
          </a:p>
        </p:txBody>
      </p:sp>
      <p:sp>
        <p:nvSpPr>
          <p:cNvPr id="3" name="2 - Θέση περιεχομένου"/>
          <p:cNvSpPr>
            <a:spLocks noGrp="1"/>
          </p:cNvSpPr>
          <p:nvPr>
            <p:ph idx="1"/>
          </p:nvPr>
        </p:nvSpPr>
        <p:spPr/>
        <p:txBody>
          <a:bodyPr>
            <a:normAutofit/>
          </a:bodyPr>
          <a:lstStyle/>
          <a:p>
            <a:r>
              <a:rPr lang="el-GR" dirty="0"/>
              <a:t>Στην κυκλοφορία οι θυρεοιδικές ορμόνες </a:t>
            </a:r>
            <a:r>
              <a:rPr lang="el-GR" dirty="0" smtClean="0"/>
              <a:t>κυκλοφορούν</a:t>
            </a:r>
            <a:r>
              <a:rPr lang="en-US" dirty="0" smtClean="0"/>
              <a:t> </a:t>
            </a:r>
            <a:r>
              <a:rPr lang="el-GR" dirty="0" smtClean="0"/>
              <a:t>ενωμένες</a:t>
            </a:r>
            <a:r>
              <a:rPr lang="el-GR" b="1" dirty="0" smtClean="0"/>
              <a:t> με </a:t>
            </a:r>
            <a:r>
              <a:rPr lang="el-GR" b="1" dirty="0"/>
              <a:t>μία α-σφαιρίνη</a:t>
            </a:r>
            <a:r>
              <a:rPr lang="el-GR" dirty="0"/>
              <a:t> </a:t>
            </a:r>
            <a:r>
              <a:rPr lang="el-GR" b="1" dirty="0"/>
              <a:t>(Thyroxin binding protein).</a:t>
            </a:r>
            <a:r>
              <a:rPr lang="el-GR" dirty="0"/>
              <a:t> </a:t>
            </a:r>
            <a:endParaRPr lang="el-GR" dirty="0" smtClean="0"/>
          </a:p>
          <a:p>
            <a:r>
              <a:rPr lang="el-GR" dirty="0" smtClean="0"/>
              <a:t>Μικρό </a:t>
            </a:r>
            <a:r>
              <a:rPr lang="el-GR" dirty="0"/>
              <a:t>ποσοστό (0,1%) θυροξίνης και Τ3 παραμένουν αδέσμευτες ( free T3 &amp;T4) και αυτές είναι που </a:t>
            </a:r>
            <a:r>
              <a:rPr lang="el-GR" dirty="0" smtClean="0"/>
              <a:t>μετρώνται </a:t>
            </a:r>
            <a:r>
              <a:rPr lang="el-GR" dirty="0"/>
              <a:t>εργαστηριακά στους ορμονικούς </a:t>
            </a:r>
            <a:r>
              <a:rPr lang="el-GR" dirty="0" smtClean="0"/>
              <a:t>προσδιορισμούς.</a:t>
            </a:r>
            <a:br>
              <a:rPr lang="el-GR" dirty="0" smtClean="0"/>
            </a:br>
            <a:r>
              <a:rPr lang="el-GR" dirty="0" smtClean="0"/>
              <a:t/>
            </a:r>
            <a:br>
              <a:rPr lang="el-GR" dirty="0" smtClean="0"/>
            </a:br>
            <a:r>
              <a:rPr lang="el-GR" b="1" dirty="0"/>
              <a:t>ΑΠΟΙΩΔΙΟΠΟΙΗΣΗ ΤΩΝ ΟΡΜΟΝΩΝ ΣΤΗΝ ΠΕΡΙΦΕΡΕΙΑ</a:t>
            </a:r>
            <a:br>
              <a:rPr lang="el-GR" b="1" dirty="0"/>
            </a:br>
            <a:r>
              <a:rPr lang="el-GR" b="1" dirty="0"/>
              <a:t>Το απελευθερούμενο ιώδιο επαναπροσλαμβάνεται </a:t>
            </a:r>
            <a:r>
              <a:rPr lang="el-GR" b="1" dirty="0" smtClean="0"/>
              <a:t>από </a:t>
            </a:r>
            <a:r>
              <a:rPr lang="el-GR" b="1" dirty="0"/>
              <a:t>τον αδένα .</a:t>
            </a:r>
            <a:r>
              <a:rPr lang="el-GR" dirty="0" smtClean="0"/>
              <a:t/>
            </a:r>
            <a:br>
              <a:rPr lang="el-GR" dirty="0" smtClean="0"/>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65827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Επίδραση των θυρεοειδικών ορμονών</a:t>
            </a:r>
            <a:endParaRPr lang="en-US" sz="3600" b="1" dirty="0"/>
          </a:p>
        </p:txBody>
      </p:sp>
      <p:sp>
        <p:nvSpPr>
          <p:cNvPr id="3" name="2 - Θέση περιεχομένου"/>
          <p:cNvSpPr>
            <a:spLocks noGrp="1"/>
          </p:cNvSpPr>
          <p:nvPr>
            <p:ph idx="1"/>
          </p:nvPr>
        </p:nvSpPr>
        <p:spPr/>
        <p:txBody>
          <a:bodyPr>
            <a:normAutofit/>
          </a:bodyPr>
          <a:lstStyle/>
          <a:p>
            <a:pPr fontAlgn="base"/>
            <a:r>
              <a:rPr lang="el-GR" dirty="0" smtClean="0"/>
              <a:t>Προάγουν </a:t>
            </a:r>
            <a:r>
              <a:rPr lang="el-GR" dirty="0"/>
              <a:t>την ωρίμανση του σκελετού και του εγκεφάλου του </a:t>
            </a:r>
            <a:r>
              <a:rPr lang="el-GR" dirty="0" smtClean="0"/>
              <a:t>εμβρύου.</a:t>
            </a:r>
          </a:p>
          <a:p>
            <a:pPr fontAlgn="base"/>
            <a:r>
              <a:rPr lang="el-GR" dirty="0" smtClean="0"/>
              <a:t>Προκαλούν αύξηση </a:t>
            </a:r>
            <a:r>
              <a:rPr lang="el-GR" dirty="0"/>
              <a:t>του βασικού </a:t>
            </a:r>
            <a:r>
              <a:rPr lang="el-GR" dirty="0" smtClean="0"/>
              <a:t>μεταβολισμού.</a:t>
            </a:r>
          </a:p>
          <a:p>
            <a:pPr fontAlgn="base"/>
            <a:r>
              <a:rPr lang="el-GR" dirty="0"/>
              <a:t>Αύξηση του ρυθμού και της συσταλτικότητας της </a:t>
            </a:r>
            <a:r>
              <a:rPr lang="el-GR" dirty="0" smtClean="0"/>
              <a:t>καρδιάς.</a:t>
            </a:r>
          </a:p>
          <a:p>
            <a:pPr fontAlgn="base"/>
            <a:r>
              <a:rPr lang="el-GR" dirty="0"/>
              <a:t>Αύξηση της κινητικότητας του </a:t>
            </a:r>
            <a:r>
              <a:rPr lang="el-GR" dirty="0" smtClean="0"/>
              <a:t>εντέρου.</a:t>
            </a:r>
          </a:p>
          <a:p>
            <a:pPr fontAlgn="base"/>
            <a:r>
              <a:rPr lang="el-GR" dirty="0"/>
              <a:t>Αύξηση της αποδόμησης των </a:t>
            </a:r>
            <a:r>
              <a:rPr lang="el-GR" dirty="0" smtClean="0"/>
              <a:t>οστών.</a:t>
            </a:r>
          </a:p>
          <a:p>
            <a:pPr fontAlgn="base"/>
            <a:r>
              <a:rPr lang="el-GR" dirty="0"/>
              <a:t>Αύξηση του σακχάρου και ελάττωση της χοληστερίνης του </a:t>
            </a:r>
            <a:r>
              <a:rPr lang="el-GR" dirty="0" smtClean="0"/>
              <a:t>αίματος.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654991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Βιοχημικές δράσεις των θυρεοειδικών ορμονών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Οι ελεύθερες θυρεοειδικές ορμόνες δρουν μετά από σύνδεσή τους σε υποδοχείς του πυρήνα του κυττάρου στόχου, οι κυριότερες δε δράσεις τους είναι</a:t>
            </a:r>
          </a:p>
          <a:p>
            <a:r>
              <a:rPr lang="el-GR" sz="2200" dirty="0" smtClean="0"/>
              <a:t>Προκαλούν κατανάλωση του οξυγόνου, παραγωγή θερμότητας και ελευθέρων ριζών, με αποτέλεσμα την αύξηση του βασικού μεταβολισμού, την ευαισθησία στη ζέστη στον υπερθυρεοειδισμό και το αντίθετο στον υποθυρεοειδισμό. </a:t>
            </a:r>
          </a:p>
          <a:p>
            <a:r>
              <a:rPr lang="el-GR" sz="2200" dirty="0" smtClean="0"/>
              <a:t>Στο καρδιαγγειακό σύστημα δρουν στην παραγωγή της μυοσίνης, των β αδρενεργικών υποδοχέων, με αποτέλεσμα ισχυρή θετική ινότροπο και χρονότροπο</a:t>
            </a:r>
            <a:r>
              <a:rPr lang="el-GR" sz="2200" dirty="0"/>
              <a:t> </a:t>
            </a:r>
            <a:r>
              <a:rPr lang="el-GR" sz="2200" dirty="0" smtClean="0"/>
              <a:t>δράση στο μυοκάρδιο.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977534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Βιοχημικές δράσεις των θυρεοειδικών ορμονών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Στο αιμοποιητικό σύστημα αυξάνουν την παραγωγή της ερυθροποιητίνης. </a:t>
            </a:r>
          </a:p>
          <a:p>
            <a:r>
              <a:rPr lang="el-GR" sz="2200" dirty="0" smtClean="0"/>
              <a:t>Αυξάνουν την γλυκονεογένεση, την γλυκογονόλυση και την απορρόφηση της γλυκόζης από το έντερο. </a:t>
            </a:r>
          </a:p>
          <a:p>
            <a:r>
              <a:rPr lang="el-GR" sz="2200" dirty="0" smtClean="0"/>
              <a:t>Ελαττώνουν τα επίπεδα της χοληστερόλης και αυξάνουν την λιπόλυση. </a:t>
            </a:r>
          </a:p>
          <a:p>
            <a:r>
              <a:rPr lang="el-GR" sz="2200" dirty="0" smtClean="0"/>
              <a:t>Δρουν επίσης στο γαστρεντερικό και στο νευρομυϊκό σύστημα, στο σκελετό και τους πνεύμονες.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60197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Κυκλοφορία θυρεοειδικών ορμονών στο αίμα</a:t>
            </a:r>
            <a:endParaRPr lang="en-US" sz="3600" b="1" dirty="0"/>
          </a:p>
        </p:txBody>
      </p:sp>
      <p:sp>
        <p:nvSpPr>
          <p:cNvPr id="3" name="2 - Θέση περιεχομένου"/>
          <p:cNvSpPr>
            <a:spLocks noGrp="1"/>
          </p:cNvSpPr>
          <p:nvPr>
            <p:ph idx="1"/>
          </p:nvPr>
        </p:nvSpPr>
        <p:spPr/>
        <p:txBody>
          <a:bodyPr>
            <a:normAutofit lnSpcReduction="10000"/>
          </a:bodyPr>
          <a:lstStyle/>
          <a:p>
            <a:r>
              <a:rPr lang="el-GR" dirty="0" smtClean="0"/>
              <a:t>Στο αίμα το μεγαλύτερο μέρος των Τ3 </a:t>
            </a:r>
            <a:r>
              <a:rPr lang="el-GR" dirty="0"/>
              <a:t> </a:t>
            </a:r>
            <a:r>
              <a:rPr lang="el-GR" dirty="0" smtClean="0"/>
              <a:t>και Τ4 </a:t>
            </a:r>
            <a:r>
              <a:rPr lang="el-GR" dirty="0"/>
              <a:t> </a:t>
            </a:r>
            <a:r>
              <a:rPr lang="el-GR" dirty="0" smtClean="0"/>
              <a:t>είναι συνδεδεμένο με τρεις κυρίως πρωτεΐνες μεταφοράς: την θυρεοδεσμευτική</a:t>
            </a:r>
            <a:r>
              <a:rPr lang="el-GR" dirty="0"/>
              <a:t> </a:t>
            </a:r>
            <a:r>
              <a:rPr lang="el-GR" dirty="0" smtClean="0"/>
              <a:t>σφαιρίνη</a:t>
            </a:r>
            <a:r>
              <a:rPr lang="el-GR" dirty="0"/>
              <a:t> </a:t>
            </a:r>
            <a:r>
              <a:rPr lang="el-GR" dirty="0" smtClean="0"/>
              <a:t>(TBG),  τη θυρεοδεσμευτική προλευκωματίνη</a:t>
            </a:r>
            <a:r>
              <a:rPr lang="el-GR" dirty="0"/>
              <a:t> </a:t>
            </a:r>
            <a:r>
              <a:rPr lang="el-GR" dirty="0" smtClean="0"/>
              <a:t>(TBPA)  και</a:t>
            </a:r>
            <a:r>
              <a:rPr lang="el-GR" dirty="0"/>
              <a:t> </a:t>
            </a:r>
            <a:r>
              <a:rPr lang="el-GR" dirty="0" smtClean="0"/>
              <a:t>τη λευκωματίνη</a:t>
            </a:r>
            <a:r>
              <a:rPr lang="el-GR" dirty="0"/>
              <a:t> </a:t>
            </a:r>
            <a:r>
              <a:rPr lang="el-GR" dirty="0" smtClean="0"/>
              <a:t>(ΑLB). </a:t>
            </a:r>
          </a:p>
          <a:p>
            <a:r>
              <a:rPr lang="el-GR" dirty="0" smtClean="0"/>
              <a:t>H TBG είναι μία γλυκοπρωτεΐνη που συνθέτεται στο ήπαρ κα συνδέει το 70-75%  των Τ3 </a:t>
            </a:r>
            <a:r>
              <a:rPr lang="el-GR" dirty="0"/>
              <a:t> </a:t>
            </a:r>
            <a:r>
              <a:rPr lang="el-GR" dirty="0" smtClean="0"/>
              <a:t>και Τ4. </a:t>
            </a:r>
          </a:p>
          <a:p>
            <a:r>
              <a:rPr lang="el-GR" dirty="0" smtClean="0"/>
              <a:t>Η TBPA </a:t>
            </a:r>
            <a:r>
              <a:rPr lang="el-GR" dirty="0"/>
              <a:t> </a:t>
            </a:r>
            <a:r>
              <a:rPr lang="el-GR" dirty="0" smtClean="0"/>
              <a:t>συμμετέχει περισσότερο στη μεταφορά της Τ4  παρά της Τ3 και μεταφέρει το 5-10%  της Τ4, ενώ η λευκωματίνη</a:t>
            </a:r>
            <a:r>
              <a:rPr lang="el-GR" dirty="0"/>
              <a:t> </a:t>
            </a:r>
            <a:r>
              <a:rPr lang="el-GR" dirty="0" smtClean="0"/>
              <a:t>συμμετέχει στο 25% περίπου της μεταφοράς των Τ3 και Τ4. </a:t>
            </a:r>
          </a:p>
          <a:p>
            <a:r>
              <a:rPr lang="el-GR" dirty="0" smtClean="0"/>
              <a:t>Το μικρό (&lt;1%) ελεύθερο κλάσμα των ολικών ορμονών είναι υπεύθυνο για τη βιολογική δραστηριότητα των ορμονών.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913396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Υποθυρεοειδισμός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Η επιδημιολογία </a:t>
            </a:r>
            <a:r>
              <a:rPr lang="el-GR" dirty="0" smtClean="0"/>
              <a:t>του υποθυρεοειδισμού ποικίλλει ανάλογα με το φύλο, την ηλικία καθώς και τους γεωγραφικούς και περιβαλλοντικούς παράγοντες (πιο σημαντικός θεωρείται ο παράγων ιωδίου στην δίαιτα).  </a:t>
            </a:r>
            <a:endParaRPr lang="en-US" dirty="0" smtClean="0"/>
          </a:p>
          <a:p>
            <a:r>
              <a:rPr lang="el-GR" dirty="0" smtClean="0"/>
              <a:t>Πάνω από 5-10% των ανθρώπων πάνω από την ηλικία των 65 ετών μπορεί να πάσχουν από υποθυρεοειδισμό.</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688796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Υποθυρεοειδισμός </a:t>
            </a:r>
            <a:r>
              <a:rPr lang="el-GR" sz="32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smtClean="0"/>
              <a:t>Ο υποθυρεοειδισμός μπορεί να προκύψει ως αποτέλεσμα μιας διαταραχής αυτού καθ’ αυτού του αδένα (</a:t>
            </a:r>
            <a:r>
              <a:rPr lang="el-GR" b="1" dirty="0" smtClean="0"/>
              <a:t>πρωτοπαθής</a:t>
            </a:r>
            <a:r>
              <a:rPr lang="el-GR" dirty="0" smtClean="0"/>
              <a:t> υποθυρεοειδισμός) ή από έλλειψη έκκρισης της </a:t>
            </a:r>
            <a:r>
              <a:rPr lang="en-US" dirty="0" smtClean="0"/>
              <a:t>TSH </a:t>
            </a:r>
            <a:r>
              <a:rPr lang="el-GR" dirty="0" smtClean="0"/>
              <a:t>(</a:t>
            </a:r>
            <a:r>
              <a:rPr lang="el-GR" b="1" dirty="0" smtClean="0"/>
              <a:t>δευτεροπαθής</a:t>
            </a:r>
            <a:r>
              <a:rPr lang="el-GR" dirty="0" smtClean="0"/>
              <a:t> υποθυρεοειδισμός) ή από έλλειψη έκκρισης του </a:t>
            </a:r>
            <a:r>
              <a:rPr lang="en-US" dirty="0" smtClean="0"/>
              <a:t>TRH </a:t>
            </a:r>
            <a:r>
              <a:rPr lang="el-GR" dirty="0" smtClean="0"/>
              <a:t>(</a:t>
            </a:r>
            <a:r>
              <a:rPr lang="el-GR" b="1" dirty="0" smtClean="0"/>
              <a:t>τριτοπαθής</a:t>
            </a:r>
            <a:r>
              <a:rPr lang="el-GR" dirty="0" smtClean="0"/>
              <a:t> ή υποθαλαμικός υποθυρεοειδισμός).  </a:t>
            </a:r>
          </a:p>
          <a:p>
            <a:r>
              <a:rPr lang="el-GR" dirty="0" smtClean="0"/>
              <a:t>Η ανεπάρκεια του θυρεοειδούς μπορεί επίσης να προέλθει από </a:t>
            </a:r>
            <a:r>
              <a:rPr lang="el-GR" b="1" dirty="0" smtClean="0"/>
              <a:t>περιφερική αντίσταση </a:t>
            </a:r>
            <a:r>
              <a:rPr lang="el-GR" dirty="0" smtClean="0"/>
              <a:t>των ιστών στην δράση των θυρεοειδικών ορμονών (</a:t>
            </a:r>
            <a:r>
              <a:rPr lang="en-US" dirty="0" smtClean="0"/>
              <a:t>peripheral resistance</a:t>
            </a:r>
            <a:r>
              <a:rPr lang="el-GR" dirty="0" smtClean="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006839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Υποθυρεοειδισμός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Ο πρωτοπαθής υποθυρεοειδισμός οφείλεται σε διαταραχή </a:t>
            </a:r>
            <a:r>
              <a:rPr lang="el-GR" b="1" dirty="0" smtClean="0"/>
              <a:t>αυτού καθ’ αυτού του αδένα.  </a:t>
            </a:r>
            <a:endParaRPr lang="en-US" b="1" dirty="0" smtClean="0"/>
          </a:p>
          <a:p>
            <a:r>
              <a:rPr lang="el-GR" dirty="0" smtClean="0"/>
              <a:t>Είναι η </a:t>
            </a:r>
            <a:r>
              <a:rPr lang="el-GR" b="1" dirty="0" smtClean="0"/>
              <a:t>πιο συχνή αιτία </a:t>
            </a:r>
            <a:r>
              <a:rPr lang="el-GR" dirty="0" smtClean="0"/>
              <a:t>και αριθμεί περίπου το 98% των περιπτώσεων.</a:t>
            </a:r>
          </a:p>
          <a:p>
            <a:r>
              <a:rPr lang="el-GR" b="1" dirty="0" smtClean="0"/>
              <a:t>Χρόνια Θυρεοειδίτις-(</a:t>
            </a:r>
            <a:r>
              <a:rPr lang="en-US" b="1" dirty="0" smtClean="0"/>
              <a:t>Hashimoto</a:t>
            </a:r>
            <a:r>
              <a:rPr lang="el-GR" b="1" dirty="0" smtClean="0"/>
              <a:t>’</a:t>
            </a:r>
            <a:r>
              <a:rPr lang="en-US" b="1" dirty="0" smtClean="0"/>
              <a:t>s</a:t>
            </a:r>
            <a:r>
              <a:rPr lang="el-GR" b="1" dirty="0" smtClean="0"/>
              <a:t>) .</a:t>
            </a:r>
            <a:endParaRPr lang="el-GR" dirty="0" smtClean="0"/>
          </a:p>
          <a:p>
            <a:pPr marL="355600" indent="0">
              <a:spcBef>
                <a:spcPts val="300"/>
              </a:spcBef>
              <a:buNone/>
            </a:pPr>
            <a:r>
              <a:rPr lang="el-GR" dirty="0" smtClean="0"/>
              <a:t>Η χρόνια θυρεοειδίτιδα οφείλεται σχεδόν πάντοτε στην θυρεοειδίτιδα </a:t>
            </a:r>
            <a:r>
              <a:rPr lang="en-US" dirty="0" smtClean="0"/>
              <a:t>Hashimoto </a:t>
            </a:r>
            <a:r>
              <a:rPr lang="el-GR" dirty="0" smtClean="0"/>
              <a:t>που είναι και η πιο συχνή αιτία του υποθυρεοειδισμού.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538598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Θυρεοειδ</a:t>
            </a:r>
            <a:r>
              <a:rPr lang="el-GR" dirty="0" smtClean="0"/>
              <a:t>ής - Αγγείωση</a:t>
            </a:r>
            <a:endParaRPr lang="en-US" b="1" dirty="0"/>
          </a:p>
        </p:txBody>
      </p:sp>
      <p:sp>
        <p:nvSpPr>
          <p:cNvPr id="3" name="Ορθογώνιο 2"/>
          <p:cNvSpPr/>
          <p:nvPr/>
        </p:nvSpPr>
        <p:spPr>
          <a:xfrm>
            <a:off x="2381592" y="5661248"/>
            <a:ext cx="4380815" cy="276999"/>
          </a:xfrm>
          <a:prstGeom prst="rect">
            <a:avLst/>
          </a:prstGeom>
        </p:spPr>
        <p:txBody>
          <a:bodyPr wrap="none">
            <a:spAutoFit/>
          </a:bodyPr>
          <a:lstStyle/>
          <a:p>
            <a:r>
              <a:rPr lang="en-US" sz="1200" dirty="0">
                <a:solidFill>
                  <a:prstClr val="black"/>
                </a:solidFill>
                <a:latin typeface="Calibri"/>
                <a:hlinkClick r:id="rId6"/>
              </a:rPr>
              <a:t>Thyroid </a:t>
            </a:r>
            <a:r>
              <a:rPr lang="en-US" sz="1200" dirty="0" smtClean="0">
                <a:solidFill>
                  <a:prstClr val="black"/>
                </a:solidFill>
                <a:latin typeface="Calibri"/>
                <a:hlinkClick r:id="rId6"/>
              </a:rPr>
              <a:t>Animation</a:t>
            </a:r>
            <a:r>
              <a:rPr lang="el-GR" sz="1200" dirty="0" smtClean="0">
                <a:solidFill>
                  <a:prstClr val="black"/>
                </a:solidFill>
                <a:latin typeface="Calibri"/>
              </a:rPr>
              <a:t> από </a:t>
            </a:r>
            <a:r>
              <a:rPr lang="en-US" sz="1200" dirty="0">
                <a:solidFill>
                  <a:prstClr val="black"/>
                </a:solidFill>
                <a:latin typeface="Calibri"/>
                <a:hlinkClick r:id="rId7"/>
              </a:rPr>
              <a:t>Columbia University Department of Surgery</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controls>
      <mc:AlternateContent xmlns:mc="http://schemas.openxmlformats.org/markup-compatibility/2006">
        <mc:Choice xmlns:v="urn:schemas-microsoft-com:vml" Requires="v">
          <p:control spid="2068"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77744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Υπερθυρεοειδισμός (θυρεοτοξίκωση)</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b="1" dirty="0" smtClean="0"/>
              <a:t>Αιτιολογία του υπερθυρεοειδισμού</a:t>
            </a:r>
            <a:endParaRPr lang="el-GR" dirty="0" smtClean="0"/>
          </a:p>
          <a:p>
            <a:r>
              <a:rPr lang="el-GR" dirty="0" smtClean="0"/>
              <a:t>Η θυρεοτοξίκωση αναφέρεται στην παρουσία υπερβολικών ποσοτήτων θυρεοειδικών ορμονών οιασδήποτε αιτιολογίας που μπορεί να δημιουργούν η όχι συμπτώματα. </a:t>
            </a:r>
          </a:p>
          <a:p>
            <a:r>
              <a:rPr lang="el-GR" dirty="0" smtClean="0"/>
              <a:t>Ο υπερθυρεοειδισμός αναφέρεται σε περίσσεια θυρεοειδικών ορμονών από υπερδραστηριότητα του θυρεοειδούς αδένα υπερβολική έκκριση η υπερβολική παραγωγή), ωστόσο οι δύο όροι στην κλινική πράξη χρησιμοποιούνται με την ίδια έννοια.  </a:t>
            </a:r>
          </a:p>
          <a:p>
            <a:pPr>
              <a:buNone/>
            </a:pPr>
            <a:r>
              <a:rPr lang="el-GR" dirty="0" smtClean="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465278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Κατηγοριοποίηση υπερθυρεοειδισμού αναλόγως της </a:t>
            </a:r>
            <a:r>
              <a:rPr lang="en-US" sz="3600" b="1" dirty="0" smtClean="0"/>
              <a:t>TSH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686800" cy="5400600"/>
          </a:xfrm>
        </p:spPr>
        <p:txBody>
          <a:bodyPr>
            <a:noAutofit/>
          </a:bodyPr>
          <a:lstStyle/>
          <a:p>
            <a:pPr marL="0" indent="0">
              <a:lnSpc>
                <a:spcPct val="110000"/>
              </a:lnSpc>
              <a:spcBef>
                <a:spcPts val="600"/>
              </a:spcBef>
              <a:buNone/>
            </a:pPr>
            <a:r>
              <a:rPr lang="el-GR" sz="2200" b="1" dirty="0" smtClean="0"/>
              <a:t>Οι αιτίες του υπερθυρεοειδισμού </a:t>
            </a:r>
            <a:r>
              <a:rPr lang="el-GR" sz="2200" dirty="0" smtClean="0"/>
              <a:t>που βασίζονται στην μέτρηση της </a:t>
            </a:r>
            <a:r>
              <a:rPr lang="en-US" sz="2200" dirty="0" smtClean="0"/>
              <a:t>TSH</a:t>
            </a:r>
            <a:r>
              <a:rPr lang="el-GR" sz="2200" dirty="0" smtClean="0"/>
              <a:t> είναι:</a:t>
            </a:r>
          </a:p>
          <a:p>
            <a:pPr>
              <a:lnSpc>
                <a:spcPct val="110000"/>
              </a:lnSpc>
              <a:spcBef>
                <a:spcPts val="600"/>
              </a:spcBef>
              <a:buFont typeface="Wingdings" panose="05000000000000000000" pitchFamily="2" charset="2"/>
              <a:buChar char="Ø"/>
            </a:pPr>
            <a:r>
              <a:rPr lang="el-GR" sz="2200" b="1" dirty="0" smtClean="0"/>
              <a:t>Χαμηλή </a:t>
            </a:r>
            <a:r>
              <a:rPr lang="en-US" sz="2200" b="1" dirty="0" smtClean="0"/>
              <a:t>TSH </a:t>
            </a:r>
            <a:endParaRPr lang="el-GR" sz="2200" dirty="0" smtClean="0"/>
          </a:p>
          <a:p>
            <a:pPr lvl="1">
              <a:lnSpc>
                <a:spcPct val="110000"/>
              </a:lnSpc>
              <a:spcBef>
                <a:spcPts val="600"/>
              </a:spcBef>
              <a:buFont typeface="Arial" panose="020B0604020202020204" pitchFamily="34" charset="0"/>
              <a:buChar char="•"/>
            </a:pPr>
            <a:r>
              <a:rPr lang="el-GR" sz="2200" b="1" dirty="0" smtClean="0"/>
              <a:t>Πρωτοπαθή</a:t>
            </a:r>
            <a:r>
              <a:rPr lang="el-GR" sz="2200" dirty="0" smtClean="0"/>
              <a:t>ς</a:t>
            </a:r>
          </a:p>
          <a:p>
            <a:pPr lvl="1">
              <a:lnSpc>
                <a:spcPct val="110000"/>
              </a:lnSpc>
              <a:spcBef>
                <a:spcPts val="600"/>
              </a:spcBef>
            </a:pPr>
            <a:r>
              <a:rPr lang="el-GR" sz="2200" dirty="0" smtClean="0"/>
              <a:t>Νόσος </a:t>
            </a:r>
            <a:r>
              <a:rPr lang="en-US" sz="2200" dirty="0" smtClean="0"/>
              <a:t>Graves </a:t>
            </a:r>
            <a:r>
              <a:rPr lang="el-GR" sz="2200" dirty="0" smtClean="0"/>
              <a:t>(Νόσος </a:t>
            </a:r>
            <a:r>
              <a:rPr lang="en-US" sz="2200" dirty="0" smtClean="0"/>
              <a:t>Graves</a:t>
            </a:r>
            <a:r>
              <a:rPr lang="el-GR" sz="2200" dirty="0" smtClean="0"/>
              <a:t>=60% των παθήσεων με θυρεοτοξίκως</a:t>
            </a:r>
            <a:r>
              <a:rPr lang="el-GR" sz="2200" dirty="0"/>
              <a:t>)</a:t>
            </a:r>
            <a:endParaRPr lang="el-GR" sz="2200" dirty="0" smtClean="0"/>
          </a:p>
          <a:p>
            <a:pPr lvl="1">
              <a:lnSpc>
                <a:spcPct val="110000"/>
              </a:lnSpc>
              <a:spcBef>
                <a:spcPts val="600"/>
              </a:spcBef>
            </a:pPr>
            <a:r>
              <a:rPr lang="el-GR" sz="2200" dirty="0" smtClean="0"/>
              <a:t>Τοξική πολυοζώδης βρογχοκήλη</a:t>
            </a:r>
          </a:p>
          <a:p>
            <a:pPr lvl="1">
              <a:lnSpc>
                <a:spcPct val="110000"/>
              </a:lnSpc>
              <a:spcBef>
                <a:spcPts val="600"/>
              </a:spcBef>
            </a:pPr>
            <a:r>
              <a:rPr lang="el-GR" sz="2200" dirty="0" smtClean="0"/>
              <a:t>Υπερθυρεοειδική φάση θυρεοειδίτιδων (επώδυνος υποξεία=</a:t>
            </a:r>
            <a:r>
              <a:rPr lang="en-US" sz="2200" dirty="0" smtClean="0"/>
              <a:t>De Quervain</a:t>
            </a:r>
            <a:r>
              <a:rPr lang="el-GR" sz="2200" dirty="0" smtClean="0"/>
              <a:t>, ανώδυνος λεμφοκυτταρική, μετά τοκετό θυρεοειδίτιδα)</a:t>
            </a:r>
          </a:p>
          <a:p>
            <a:pPr lvl="1">
              <a:lnSpc>
                <a:spcPct val="110000"/>
              </a:lnSpc>
              <a:spcBef>
                <a:spcPts val="600"/>
              </a:spcBef>
            </a:pPr>
            <a:r>
              <a:rPr lang="el-GR" sz="2200" dirty="0" smtClean="0"/>
              <a:t>Τοξικό αδένωμα</a:t>
            </a:r>
          </a:p>
          <a:p>
            <a:pPr lvl="1">
              <a:lnSpc>
                <a:spcPct val="110000"/>
              </a:lnSpc>
              <a:spcBef>
                <a:spcPts val="600"/>
              </a:spcBef>
            </a:pPr>
            <a:r>
              <a:rPr lang="el-GR" sz="2200" dirty="0" smtClean="0"/>
              <a:t>Μετά χρήση ιωδίου</a:t>
            </a:r>
          </a:p>
          <a:p>
            <a:pPr lvl="1">
              <a:lnSpc>
                <a:spcPct val="110000"/>
              </a:lnSpc>
              <a:spcBef>
                <a:spcPts val="600"/>
              </a:spcBef>
            </a:pPr>
            <a:r>
              <a:rPr lang="el-GR" sz="2200" dirty="0" smtClean="0"/>
              <a:t>Μεταστατικό καρκίνωμα του θυρεοειδούς</a:t>
            </a:r>
          </a:p>
          <a:p>
            <a:pPr lvl="1">
              <a:lnSpc>
                <a:spcPct val="110000"/>
              </a:lnSpc>
              <a:spcBef>
                <a:spcPts val="600"/>
              </a:spcBef>
            </a:pPr>
            <a:r>
              <a:rPr lang="el-GR" sz="2200" dirty="0" smtClean="0"/>
              <a:t>Υπερβολικές ποσότητες β-</a:t>
            </a:r>
            <a:r>
              <a:rPr lang="en-US" sz="2200" dirty="0" smtClean="0"/>
              <a:t>HCG</a:t>
            </a:r>
            <a:r>
              <a:rPr lang="el-GR" sz="2200" dirty="0" smtClean="0"/>
              <a:t> από μύλη κύηση η χοριοκαρκίνωμα</a:t>
            </a:r>
          </a:p>
          <a:p>
            <a:pPr>
              <a:lnSpc>
                <a:spcPct val="110000"/>
              </a:lnSpc>
              <a:spcBef>
                <a:spcPts val="600"/>
              </a:spcBef>
            </a:pP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86034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Κατηγοριοποίηση υπερθυρεοειδισμού αναλόγως της </a:t>
            </a:r>
            <a:r>
              <a:rPr lang="en-US" sz="3600" dirty="0"/>
              <a:t>TSH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b="1" dirty="0" smtClean="0"/>
              <a:t>Έκτοπα/Εξωγενή (σπάνια</a:t>
            </a:r>
            <a:r>
              <a:rPr lang="el-GR" dirty="0" smtClean="0"/>
              <a:t>) </a:t>
            </a:r>
          </a:p>
          <a:p>
            <a:pPr lvl="1"/>
            <a:r>
              <a:rPr lang="en-US" dirty="0" smtClean="0"/>
              <a:t>Factitia </a:t>
            </a:r>
            <a:r>
              <a:rPr lang="el-GR" dirty="0" smtClean="0"/>
              <a:t>θυρεοτοξίκωση (από υπερβολική λήψη θυρεοειδικών ορμονών, συνήθως Τ3, σπάνια)</a:t>
            </a:r>
          </a:p>
          <a:p>
            <a:pPr lvl="1"/>
            <a:r>
              <a:rPr lang="en-US" dirty="0" smtClean="0"/>
              <a:t>Struma ovarii</a:t>
            </a:r>
            <a:r>
              <a:rPr lang="el-GR" dirty="0" smtClean="0"/>
              <a:t> (που παράγει θυρεοειδική ορμόνη, σπάνια)</a:t>
            </a:r>
          </a:p>
          <a:p>
            <a:pPr>
              <a:buFont typeface="Wingdings" panose="05000000000000000000" pitchFamily="2" charset="2"/>
              <a:buChar char="Ø"/>
            </a:pPr>
            <a:r>
              <a:rPr lang="el-GR" b="1" dirty="0" smtClean="0"/>
              <a:t>Αυξημένη η παρά φύση φυσιολογική </a:t>
            </a:r>
            <a:r>
              <a:rPr lang="en-US" b="1" dirty="0" smtClean="0"/>
              <a:t>TSH</a:t>
            </a:r>
            <a:endParaRPr lang="el-GR" dirty="0" smtClean="0"/>
          </a:p>
          <a:p>
            <a:pPr lvl="1"/>
            <a:r>
              <a:rPr lang="el-GR" dirty="0" smtClean="0"/>
              <a:t>Αδένωμα που παράγει </a:t>
            </a:r>
            <a:r>
              <a:rPr lang="en-US" dirty="0" smtClean="0"/>
              <a:t>TSH </a:t>
            </a:r>
            <a:r>
              <a:rPr lang="el-GR" dirty="0" smtClean="0"/>
              <a:t>(σπάνιο)</a:t>
            </a:r>
          </a:p>
          <a:p>
            <a:pPr lvl="1"/>
            <a:r>
              <a:rPr lang="el-GR" dirty="0" smtClean="0"/>
              <a:t>Αντίσταση στις θυρεοειδικές ορμόνες (μπορεί να μην υπάρχουν συμπτώματα, σπάνιο)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03988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l-GR" sz="2000" dirty="0"/>
              <a:t>5: Ενδοκρινικό σύστημα - Φυσιολογία Θυρεοειδής αδένας».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82856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918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Λοβοί θυρεοειδούς</a:t>
            </a:r>
            <a:endParaRPr lang="en-US" b="1" dirty="0"/>
          </a:p>
        </p:txBody>
      </p:sp>
      <p:pic>
        <p:nvPicPr>
          <p:cNvPr id="2050" name="Picture 2" descr="File:Thyroid gland templa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548" y="2296849"/>
            <a:ext cx="2682905" cy="2340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967878" y="4911551"/>
            <a:ext cx="320824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Thyroid gland </a:t>
            </a:r>
            <a:r>
              <a:rPr lang="en-US" sz="1200" dirty="0" smtClean="0">
                <a:solidFill>
                  <a:prstClr val="black"/>
                </a:solidFill>
                <a:latin typeface="Calibri"/>
                <a:hlinkClick r:id="rId3"/>
              </a:rPr>
              <a:t>template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843063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 θυρεοειδικό σύστημα</a:t>
            </a:r>
            <a:endParaRPr lang="en-US" b="1" dirty="0"/>
          </a:p>
        </p:txBody>
      </p:sp>
      <p:pic>
        <p:nvPicPr>
          <p:cNvPr id="3074" name="Picture 2" descr="File:Thyroid syste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742" y="1124744"/>
            <a:ext cx="4644516" cy="53901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83939" y="6518888"/>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Thyroid </a:t>
            </a:r>
            <a:r>
              <a:rPr lang="en-US" sz="1200" dirty="0" smtClean="0">
                <a:solidFill>
                  <a:prstClr val="black"/>
                </a:solidFill>
                <a:latin typeface="Calibri"/>
                <a:hlinkClick r:id="rId3"/>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544069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Δομή του θυρεοειδούς</a:t>
            </a:r>
            <a:r>
              <a:rPr lang="en-US" b="1" dirty="0" smtClean="0"/>
              <a:t> </a:t>
            </a:r>
            <a:r>
              <a:rPr lang="el-GR" sz="3200" b="0" dirty="0" smtClean="0"/>
              <a:t>1</a:t>
            </a:r>
            <a:r>
              <a:rPr lang="en-US" sz="3200" b="0" dirty="0" smtClean="0"/>
              <a:t>/</a:t>
            </a:r>
            <a:r>
              <a:rPr lang="el-GR" sz="3200" b="0" dirty="0" smtClean="0"/>
              <a:t>4</a:t>
            </a:r>
            <a:endParaRPr lang="en-US" sz="3200" b="0" dirty="0"/>
          </a:p>
        </p:txBody>
      </p:sp>
      <p:sp>
        <p:nvSpPr>
          <p:cNvPr id="3" name="2 - Θέση περιεχομένου"/>
          <p:cNvSpPr>
            <a:spLocks noGrp="1"/>
          </p:cNvSpPr>
          <p:nvPr>
            <p:ph idx="1"/>
          </p:nvPr>
        </p:nvSpPr>
        <p:spPr/>
        <p:txBody>
          <a:bodyPr>
            <a:noAutofit/>
          </a:bodyPr>
          <a:lstStyle/>
          <a:p>
            <a:r>
              <a:rPr lang="el-GR" sz="2200" dirty="0"/>
              <a:t>Ο θυρεοειδής είναι ένα ενδοκρινές όργανο, που βρίσκεται στο πρόσθιο μέρος του τραχήλου. Η θέση του, κοντά στο θυρεοειδή χόνδρο, έδωσε στο όργανο το όνομά του από την ελληνική λέξη «θύρος», που σημαίνει ασπίδα – αρχικά θεωρούνταν ότι προστατεύει τον λάρυγγα. Εμβρυολογικά ο θυρεοειδής αναπτύσσεται στην βάση της γλώσσας από την ένωση τριών δομών και κατεβαίνει από εκεί κατά την διάρκεια της κύησης στην τελική του θέση στο πρόσθιο τμήμα του τραχήλου</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75564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Δομή του θυρεοειδούς</a:t>
            </a:r>
            <a:r>
              <a:rPr lang="en-US" b="1" dirty="0" smtClean="0"/>
              <a:t> </a:t>
            </a:r>
            <a:r>
              <a:rPr lang="el-GR" sz="3200" b="0" dirty="0"/>
              <a:t>2</a:t>
            </a:r>
            <a:r>
              <a:rPr lang="en-US" sz="3200" b="0" dirty="0" smtClean="0"/>
              <a:t>/</a:t>
            </a:r>
            <a:r>
              <a:rPr lang="el-GR" sz="3200" b="0" dirty="0" smtClean="0"/>
              <a:t>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 </a:t>
            </a:r>
            <a:r>
              <a:rPr lang="el-GR" sz="2200" dirty="0"/>
              <a:t>ώριμος θυρεοειδής αποτελείται από δύο λοβούς που ενώνονται στον ισθμό και περιβάλλονται από μία λεπτή κάψα. Το παρέγχυμα του θυρεοειδούς χωρίζεται με ινώδη χιτώνα σε </a:t>
            </a:r>
            <a:r>
              <a:rPr lang="el-GR" sz="2200" dirty="0" smtClean="0"/>
              <a:t>λοβία </a:t>
            </a:r>
            <a:r>
              <a:rPr lang="el-GR" sz="2200" dirty="0"/>
              <a:t>καθένα από τα οποία αποτελείται από πολυάριθμες λειτουργικές μονάδες γνωστές ως θυλάκια. Κάθε θυλάκιο καλύπτεται από κυβοειδή θυλακιώδη κύτταρα και είναι γεμάτο με κολλοειδές που περιέχει θυρεοσφαιρίνη. Ο θυρεοειδής είναι ιδιαίτερα αγγειοβριθές όργανο και έχει ένα ευρύ δίκτυο από τριχοειδή και αρτηρίες το οποίο περιβάλλει και τροφοδοτεί τα θυλάκια. Κάθε θυλάκιο περιβάλλεται από βασική μεμβράνη, ανάμεσα στις οποίες βρίσκονται τα παραθυλακιώδη κύτταρα που περιέχουν καλσιτονίνη (εκκριτικά κύτταρα C). </a:t>
            </a:r>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905169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Δομή του θυρεοειδούς</a:t>
            </a:r>
            <a:r>
              <a:rPr lang="en-US" dirty="0"/>
              <a:t> </a:t>
            </a:r>
            <a:r>
              <a:rPr lang="el-GR" sz="3200" b="0" dirty="0" smtClean="0"/>
              <a:t>3</a:t>
            </a:r>
            <a:r>
              <a:rPr lang="en-US" sz="3200" b="0" dirty="0" smtClean="0"/>
              <a:t>/</a:t>
            </a:r>
            <a:r>
              <a:rPr lang="el-GR" sz="3200" b="0" dirty="0" smtClean="0"/>
              <a:t>4</a:t>
            </a:r>
            <a:endParaRPr lang="en-US" dirty="0"/>
          </a:p>
        </p:txBody>
      </p:sp>
      <p:sp>
        <p:nvSpPr>
          <p:cNvPr id="3" name="2 - Θέση περιεχομένου"/>
          <p:cNvSpPr>
            <a:spLocks noGrp="1"/>
          </p:cNvSpPr>
          <p:nvPr>
            <p:ph idx="1"/>
          </p:nvPr>
        </p:nvSpPr>
        <p:spPr/>
        <p:txBody>
          <a:bodyPr>
            <a:noAutofit/>
          </a:bodyPr>
          <a:lstStyle/>
          <a:p>
            <a:r>
              <a:rPr lang="el-GR" sz="2200" dirty="0"/>
              <a:t>Οι δύο τύποι κυττάρων μπορούν εύκολα να διακριθούν ειδικά με ηλεκτρονικό μικροσκόπιο καθώς διαφέρουν μορφολογικά. Τα θυλακιώδη κύτταρα έχουν έναν πυρήνα τοποθετημένο στην βάση του κυττάρου, με ομοιογενή χρωματίνη και τραχύ ενδοπλασματικό δίκτυο το οποίο είναι καλά σχηματισμένο. Υπάρχουν επίσης στην κορυφή του κυττάρου εκκριτικά κυστίδια και μικρά μιτοχόνδρια. Τα κύτταρα C αντίθετα έχουν πολυάριθμα νευροεκκριτικά κοκκία που περιέχουν </a:t>
            </a:r>
            <a:r>
              <a:rPr lang="el-GR" sz="2200" dirty="0" smtClean="0"/>
              <a:t>καλσιτονίνη.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508462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Μικροσκοπική ανατομική των θυλακίων</a:t>
            </a:r>
            <a:endParaRPr lang="en-US" sz="3600" b="1" dirty="0"/>
          </a:p>
        </p:txBody>
      </p:sp>
      <p:pic>
        <p:nvPicPr>
          <p:cNvPr id="4098" name="Picture 2" descr="C:\Users\THOMAS\Desktop\Picture in --------------------.gif"/>
          <p:cNvPicPr>
            <a:picLocks noGrp="1" noChangeAspect="1" noChangeArrowheads="1"/>
          </p:cNvPicPr>
          <p:nvPr>
            <p:ph idx="1"/>
          </p:nvPr>
        </p:nvPicPr>
        <p:blipFill>
          <a:blip r:embed="rId2" cstate="print"/>
          <a:stretch>
            <a:fillRect/>
          </a:stretch>
        </p:blipFill>
        <p:spPr bwMode="auto">
          <a:xfrm>
            <a:off x="3264136" y="1596323"/>
            <a:ext cx="2615729" cy="4136933"/>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8710649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qjHwOnV9K8A"/>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TotalTime>
  <Words>2383</Words>
  <Application>Microsoft Office PowerPoint</Application>
  <PresentationFormat>Προβολή στην οθόνη (4:3)</PresentationFormat>
  <Paragraphs>220</Paragraphs>
  <Slides>39</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39</vt:i4>
      </vt:variant>
    </vt:vector>
  </HeadingPairs>
  <TitlesOfParts>
    <vt:vector size="41" baseType="lpstr">
      <vt:lpstr>template</vt:lpstr>
      <vt:lpstr>1_template Φυσιολογία</vt:lpstr>
      <vt:lpstr>Παθολογία Ενδοκρινών Αδένων</vt:lpstr>
      <vt:lpstr>Ανατομικά στοιχεία θυρεοειδούς</vt:lpstr>
      <vt:lpstr>Θυρεοειδής - Αγγείωση</vt:lpstr>
      <vt:lpstr>Λοβοί θυρεοειδούς</vt:lpstr>
      <vt:lpstr>Το θυρεοειδικό σύστημα</vt:lpstr>
      <vt:lpstr>Δομή του θυρεοειδούς 1/4</vt:lpstr>
      <vt:lpstr>Δομή του θυρεοειδούς 2/4</vt:lpstr>
      <vt:lpstr>Δομή του θυρεοειδούς 3/4</vt:lpstr>
      <vt:lpstr>Μικροσκοπική ανατομική των θυλακίων</vt:lpstr>
      <vt:lpstr>Ιώδιο 1/2</vt:lpstr>
      <vt:lpstr>Ιώδιο 2/2</vt:lpstr>
      <vt:lpstr>Υποθάλαμος, υπόφυση και θυρεοειδής</vt:lpstr>
      <vt:lpstr>Ανώτερα κέντρα, υποθάλαμος, υπόφυση</vt:lpstr>
      <vt:lpstr>Υποθάλαμος, υπόφυση, θυρεοειδής και περιφερικοί στόχοι</vt:lpstr>
      <vt:lpstr>Θυρεοσφαιρίνη (TG)</vt:lpstr>
      <vt:lpstr>Ορμόνες του θυρεοειδούς, σύνθεση 1/2</vt:lpstr>
      <vt:lpstr>Ορμόνες του θυρεοειδούς, σύνθεση 2/2</vt:lpstr>
      <vt:lpstr>Ορμόνες του θυρεοειδούς, έκκριση και δράση 1/2</vt:lpstr>
      <vt:lpstr>Ορμόνες του θυρεοειδούς, έκκριση και δράση 2/2</vt:lpstr>
      <vt:lpstr>Παραγωγή θυρεοειδικών ορμονών</vt:lpstr>
      <vt:lpstr>Δράση της TSH</vt:lpstr>
      <vt:lpstr>Κυκλοφορία των θυρεοειδικών ορμονών</vt:lpstr>
      <vt:lpstr>Επίδραση των θυρεοειδικών ορμονών</vt:lpstr>
      <vt:lpstr>Βιοχημικές δράσεις των θυρεοειδικών ορμονών 1/2</vt:lpstr>
      <vt:lpstr>Βιοχημικές δράσεις των θυρεοειδικών ορμονών 2/2</vt:lpstr>
      <vt:lpstr>Κυκλοφορία θυρεοειδικών ορμονών στο αίμα</vt:lpstr>
      <vt:lpstr>Υποθυρεοειδισμός 1/3</vt:lpstr>
      <vt:lpstr>Υποθυρεοειδισμός 2/3</vt:lpstr>
      <vt:lpstr>Υποθυρεοειδισμός 3/3</vt:lpstr>
      <vt:lpstr>Υπερθυρεοειδισμός (θυρεοτοξίκωση)</vt:lpstr>
      <vt:lpstr>Κατηγοριοποίηση υπερθυρεοειδισμού αναλόγως της TSH 1/2</vt:lpstr>
      <vt:lpstr>Κατηγοριοποίηση υπερθυρεοειδισμού αναλόγως της TSH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fkaram2</cp:lastModifiedBy>
  <cp:revision>34</cp:revision>
  <dcterms:created xsi:type="dcterms:W3CDTF">2014-10-09T13:54:03Z</dcterms:created>
  <dcterms:modified xsi:type="dcterms:W3CDTF">2015-02-13T13:16:11Z</dcterms:modified>
</cp:coreProperties>
</file>