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  <p:sldMasterId id="2147483673" r:id="rId3"/>
  </p:sldMasterIdLst>
  <p:notesMasterIdLst>
    <p:notesMasterId r:id="rId30"/>
  </p:notesMasterIdLst>
  <p:sldIdLst>
    <p:sldId id="286" r:id="rId4"/>
    <p:sldId id="256" r:id="rId5"/>
    <p:sldId id="261" r:id="rId6"/>
    <p:sldId id="263" r:id="rId7"/>
    <p:sldId id="262" r:id="rId8"/>
    <p:sldId id="264" r:id="rId9"/>
    <p:sldId id="265" r:id="rId10"/>
    <p:sldId id="267" r:id="rId11"/>
    <p:sldId id="266" r:id="rId12"/>
    <p:sldId id="268" r:id="rId13"/>
    <p:sldId id="271" r:id="rId14"/>
    <p:sldId id="273" r:id="rId15"/>
    <p:sldId id="274" r:id="rId16"/>
    <p:sldId id="282" r:id="rId17"/>
    <p:sldId id="283" r:id="rId18"/>
    <p:sldId id="275" r:id="rId19"/>
    <p:sldId id="272" r:id="rId20"/>
    <p:sldId id="277" r:id="rId21"/>
    <p:sldId id="294" r:id="rId22"/>
    <p:sldId id="287" r:id="rId23"/>
    <p:sldId id="288" r:id="rId24"/>
    <p:sldId id="289" r:id="rId25"/>
    <p:sldId id="290" r:id="rId26"/>
    <p:sldId id="291" r:id="rId27"/>
    <p:sldId id="292" r:id="rId28"/>
    <p:sldId id="293" r:id="rId2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D77D2-96A7-488B-AA80-0B58F377D221}" type="datetimeFigureOut">
              <a:rPr lang="el-GR" smtClean="0"/>
              <a:t>25/6/2016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C1879F-DA1B-4C2E-8DAD-F6B8DD5A99B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3096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9190" indent="-179190">
              <a:buFont typeface="Arial" pitchFamily="34" charset="0"/>
              <a:buChar char="•"/>
            </a:pPr>
            <a:endParaRPr lang="el-GR" b="0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1879F-DA1B-4C2E-8DAD-F6B8DD5A99B0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5614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1879F-DA1B-4C2E-8DAD-F6B8DD5A99B0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3268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20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21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23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25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26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14458-DA4C-4D65-992C-7B915A4C252B}" type="datetime1">
              <a:rPr lang="el-GR" smtClean="0"/>
              <a:t>25/6/2016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1075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9C9CF-990A-496D-B538-8EF2A61057C1}" type="datetime1">
              <a:rPr lang="el-GR" smtClean="0"/>
              <a:t>25/6/2016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1700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0D0D5-973F-4867-B678-B7677AF0E1F6}" type="datetime1">
              <a:rPr lang="el-GR" smtClean="0"/>
              <a:t>25/6/2016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5204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4368" y="6356350"/>
            <a:ext cx="802432" cy="363599"/>
          </a:xfrm>
          <a:prstGeom prst="rect">
            <a:avLst/>
          </a:prstGeom>
          <a:solidFill>
            <a:srgbClr val="004B82"/>
          </a:solidFill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3491880" y="6356349"/>
            <a:ext cx="4235495" cy="363600"/>
          </a:xfrm>
          <a:prstGeom prst="rect">
            <a:avLst/>
          </a:prstGeom>
          <a:solidFill>
            <a:srgbClr val="004B82"/>
          </a:solidFill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700" dirty="0" smtClean="0">
                <a:solidFill>
                  <a:prstClr val="white"/>
                </a:solidFill>
              </a:rPr>
              <a:t>ΔΙΕΥΘΥΝΣΕΙΣ ΤΟΥ ΠΡΩΤΟΚΟΛΛΟΥ ΔΙΑΔΙΚΤΥΟΥ</a:t>
            </a:r>
            <a:endParaRPr lang="el-GR" sz="17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7472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57E0AA-84E1-46E7-A0B8-80624A869209}" type="datetime1">
              <a:rPr lang="el-GR" smtClean="0">
                <a:solidFill>
                  <a:prstClr val="black"/>
                </a:solidFill>
                <a:latin typeface="Arial" charset="0"/>
              </a:rPr>
              <a:t>25/6/2016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584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22CC50-B88A-45E2-B01E-26872552AB0A}" type="datetime1">
              <a:rPr lang="el-GR" smtClean="0">
                <a:solidFill>
                  <a:prstClr val="black"/>
                </a:solidFill>
                <a:latin typeface="Arial" charset="0"/>
              </a:rPr>
              <a:t>25/6/2016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7855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A86465-70E4-40D7-BB6D-E094966D495D}" type="datetime1">
              <a:rPr lang="el-GR" smtClean="0">
                <a:solidFill>
                  <a:prstClr val="black"/>
                </a:solidFill>
                <a:latin typeface="Arial" charset="0"/>
              </a:rPr>
              <a:t>25/6/2016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247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4C36C0-3E6E-47DB-AFB0-81D2E457B29E}" type="datetime1">
              <a:rPr lang="el-GR" smtClean="0">
                <a:solidFill>
                  <a:prstClr val="black"/>
                </a:solidFill>
                <a:latin typeface="Arial" charset="0"/>
              </a:rPr>
              <a:t>25/6/2016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124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6133F5-7DB6-4D58-88A5-20D51FF5C441}" type="datetime1">
              <a:rPr lang="el-GR" smtClean="0">
                <a:solidFill>
                  <a:prstClr val="black"/>
                </a:solidFill>
                <a:latin typeface="Arial" charset="0"/>
              </a:rPr>
              <a:t>25/6/2016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5690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73366F-6124-494E-B4E8-64FB828F147C}" type="datetime1">
              <a:rPr lang="el-GR" smtClean="0">
                <a:solidFill>
                  <a:prstClr val="black"/>
                </a:solidFill>
                <a:latin typeface="Arial" charset="0"/>
              </a:rPr>
              <a:t>25/6/2016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5893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F73374-7B16-4981-9B0B-74CCC4B1CE3F}" type="datetime1">
              <a:rPr lang="el-GR" smtClean="0">
                <a:solidFill>
                  <a:prstClr val="black"/>
                </a:solidFill>
                <a:latin typeface="Arial" charset="0"/>
              </a:rPr>
              <a:t>25/6/2016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795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2CFBE-D4D3-44E4-863F-A068565E2D8C}" type="datetime1">
              <a:rPr lang="el-GR" smtClean="0"/>
              <a:t>25/6/2016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48340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F72AE8-7940-4888-989A-AB3FB3C7CAB4}" type="datetime1">
              <a:rPr lang="el-GR" smtClean="0">
                <a:solidFill>
                  <a:prstClr val="black"/>
                </a:solidFill>
                <a:latin typeface="Arial" charset="0"/>
              </a:rPr>
              <a:t>25/6/2016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653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BC8DBC-FA01-4177-AF76-CE5D28BC95DD}" type="datetime1">
              <a:rPr lang="el-GR" smtClean="0">
                <a:solidFill>
                  <a:prstClr val="black"/>
                </a:solidFill>
                <a:latin typeface="Arial" charset="0"/>
              </a:rPr>
              <a:t>25/6/2016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533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37206E-61ED-4486-978C-F16E6C101407}" type="datetime1">
              <a:rPr lang="el-GR" smtClean="0">
                <a:solidFill>
                  <a:prstClr val="black"/>
                </a:solidFill>
                <a:latin typeface="Arial" charset="0"/>
              </a:rPr>
              <a:t>25/6/2016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F619538-E60B-4485-A912-883356A81C0E}" type="slidenum">
              <a:rPr lang="el-GR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5519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πίνακα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15D6D4-D1E1-4AA2-9157-948B50E484CD}" type="slidenum">
              <a:rPr lang="en-US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3498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3289FA-CF44-44FD-B4FA-4560D6DE099E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t>25/6/2016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767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BA10E2-FF51-4498-9E28-EAAD9F6F990C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t>25/6/2016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640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2E033A-DB78-4360-87E7-494128A548CD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t>25/6/2016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068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D2550B-C3E6-490F-8D4C-3AD16623FEA5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t>25/6/2016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455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E92FAE-DBE7-4FAA-9ABF-E8D637D3D20C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t>25/6/2016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161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800634-4A19-4AAF-AC54-1CDCA8FD1FF1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t>25/6/2016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620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6C0CA-C405-45A3-BD1A-3D9D6A9A22B1}" type="datetime1">
              <a:rPr lang="el-GR" smtClean="0"/>
              <a:t>25/6/2016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49475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F19EAF-4D3F-4E4B-BFA0-6636A7688199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t>25/6/2016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252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13BDAE-9643-4413-BED8-5397CD525AF7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t>25/6/2016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028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28237A-12B5-41CB-B92D-5371DF7E22B0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t>25/6/2016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304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2E908E-43FB-4D16-9654-52DC23C7C967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t>25/6/2016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219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09513-E408-40C7-95F1-391DEDCC8AA4}" type="datetime1">
              <a:rPr lang="el-GR" smtClean="0"/>
              <a:t>25/6/2016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6253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229C3-E4A7-4D9E-B476-72FE09420B73}" type="datetime1">
              <a:rPr lang="el-GR" smtClean="0"/>
              <a:t>25/6/2016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6089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52F0B-1B95-4982-A278-EBEE1D2F709B}" type="datetime1">
              <a:rPr lang="el-GR" smtClean="0"/>
              <a:t>25/6/2016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6413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04F2-C120-4BCB-B9D3-3660DB797837}" type="datetime1">
              <a:rPr lang="el-GR" smtClean="0"/>
              <a:t>25/6/2016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2595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ECCB1-5A1B-4B0A-B030-B2DC47E50819}" type="datetime1">
              <a:rPr lang="el-GR" smtClean="0"/>
              <a:t>25/6/2016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045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6320-6045-4CF8-98F7-04AD4B08FAE0}" type="datetime1">
              <a:rPr lang="el-GR" smtClean="0"/>
              <a:t>25/6/2016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7622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C4D5B-DAC2-4A79-8554-37E1CB61B539}" type="datetime1">
              <a:rPr lang="el-GR" smtClean="0"/>
              <a:t>25/6/2016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934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12727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ACC094-1524-4C18-A519-8097B92C001B}" type="datetime1">
              <a:rPr lang="el-GR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t>25/6/2016</a:t>
            </a:fld>
            <a:endParaRPr lang="el-GR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036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ocp.teiath.gr/courses/CS_UNDER110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88022" y="1170865"/>
            <a:ext cx="8496944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4400" b="1" dirty="0" smtClean="0">
                <a:solidFill>
                  <a:schemeClr val="tx1"/>
                </a:solidFill>
                <a:latin typeface="+mn-lt"/>
              </a:rPr>
              <a:t>Δίκτυα Υπολογιστών ΙΙ (Ε)</a:t>
            </a:r>
            <a:endParaRPr lang="el-GR" sz="4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51520" y="2636912"/>
            <a:ext cx="8640960" cy="230425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sz="2800" dirty="0" smtClean="0"/>
              <a:t>Εργαστηριακή Άσκηση - Υπηρεσία </a:t>
            </a:r>
            <a:r>
              <a:rPr lang="en-US" sz="2800" dirty="0"/>
              <a:t>email</a:t>
            </a:r>
            <a:endParaRPr lang="el-GR" sz="2800" dirty="0"/>
          </a:p>
          <a:p>
            <a:pPr>
              <a:spcBef>
                <a:spcPts val="600"/>
              </a:spcBef>
            </a:pPr>
            <a:endParaRPr lang="el-GR" sz="1600" dirty="0" smtClean="0"/>
          </a:p>
          <a:p>
            <a:pPr>
              <a:spcBef>
                <a:spcPts val="0"/>
              </a:spcBef>
            </a:pPr>
            <a:r>
              <a:rPr lang="el-GR" sz="2400" dirty="0" smtClean="0">
                <a:cs typeface="Arial" charset="0"/>
              </a:rPr>
              <a:t>Ιφιγένεια </a:t>
            </a:r>
            <a:r>
              <a:rPr lang="el-GR" sz="2400" dirty="0" err="1" smtClean="0">
                <a:cs typeface="Arial" charset="0"/>
              </a:rPr>
              <a:t>Φουντά</a:t>
            </a:r>
            <a:endParaRPr lang="el-GR" sz="2400" dirty="0" smtClean="0">
              <a:cs typeface="Arial" charset="0"/>
            </a:endParaRPr>
          </a:p>
          <a:p>
            <a:pPr>
              <a:spcBef>
                <a:spcPts val="0"/>
              </a:spcBef>
            </a:pPr>
            <a:endParaRPr lang="el-GR" sz="800" dirty="0" smtClean="0">
              <a:cs typeface="Arial" charset="0"/>
            </a:endParaRPr>
          </a:p>
          <a:p>
            <a:pPr>
              <a:spcBef>
                <a:spcPts val="0"/>
              </a:spcBef>
            </a:pPr>
            <a:r>
              <a:rPr lang="el-GR" sz="2400" dirty="0" smtClean="0"/>
              <a:t>Τμήμα</a:t>
            </a:r>
            <a:r>
              <a:rPr lang="en-US" sz="2400" dirty="0" smtClean="0"/>
              <a:t> </a:t>
            </a:r>
            <a:r>
              <a:rPr lang="el-GR" sz="2400" dirty="0" smtClean="0"/>
              <a:t>Μηχανικών Πληροφορικής Τ.Ε.</a:t>
            </a:r>
          </a:p>
        </p:txBody>
      </p:sp>
      <p:pic>
        <p:nvPicPr>
          <p:cNvPr id="6" name="Picture 5" descr="λογότυπο έργου Ανοιχτά Ακαδημαϊκά Μαθήματα" title="λογότυπο έργου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ου Τεχνολογικού Εκπαιδευτικού Ιδρύμτος Αθηνών" title="λογότυπο ΤΕΙ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white"/>
                </a:solidFill>
              </a:rPr>
              <a:pPr>
                <a:defRPr/>
              </a:pPr>
              <a:t>1</a:t>
            </a:fld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600" dirty="0">
                <a:solidFill>
                  <a:prstClr val="black"/>
                </a:solidFill>
              </a:rPr>
              <a:t>Ανοικτά Ακαδημαϊκά </a:t>
            </a:r>
            <a:r>
              <a:rPr lang="el-GR" sz="1600" dirty="0" smtClean="0">
                <a:solidFill>
                  <a:prstClr val="black"/>
                </a:solidFill>
              </a:rPr>
              <a:t>Μαθήματα στο ΤΕΙ Αθήνας</a:t>
            </a:r>
            <a:endParaRPr lang="el-GR" sz="1600" dirty="0">
              <a:solidFill>
                <a:prstClr val="black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841114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3" name="Picture 12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4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803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Υπηρεσία </a:t>
            </a:r>
            <a:r>
              <a:rPr lang="en-US" dirty="0"/>
              <a:t>email</a:t>
            </a:r>
            <a:endParaRPr lang="el-GR" dirty="0"/>
          </a:p>
        </p:txBody>
      </p:sp>
      <p:sp>
        <p:nvSpPr>
          <p:cNvPr id="12" name="Θέση περιεχομένου 11"/>
          <p:cNvSpPr>
            <a:spLocks noGrp="1"/>
          </p:cNvSpPr>
          <p:nvPr>
            <p:ph idx="1"/>
          </p:nvPr>
        </p:nvSpPr>
        <p:spPr>
          <a:xfrm>
            <a:off x="457200" y="1600200"/>
            <a:ext cx="7439998" cy="39890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CH" sz="2400" b="1" dirty="0" smtClean="0"/>
              <a:t>B5: </a:t>
            </a:r>
            <a:r>
              <a:rPr lang="el-GR" sz="2400" b="1" dirty="0" smtClean="0"/>
              <a:t>Επισκόπηση </a:t>
            </a:r>
            <a:r>
              <a:rPr lang="el-GR" sz="2400" b="1" dirty="0"/>
              <a:t>των πινάκων δρομολόγησης  των </a:t>
            </a:r>
            <a:r>
              <a:rPr lang="el-GR" sz="2400" b="1" dirty="0" smtClean="0"/>
              <a:t>δρομολογητών</a:t>
            </a:r>
            <a:r>
              <a:rPr lang="de-CH" sz="2400" b="1" dirty="0" smtClean="0"/>
              <a:t> </a:t>
            </a:r>
            <a:r>
              <a:rPr lang="el-GR" sz="2400" b="1" dirty="0" smtClean="0">
                <a:solidFill>
                  <a:srgbClr val="FF0000"/>
                </a:solidFill>
              </a:rPr>
              <a:t>μέσω </a:t>
            </a:r>
            <a:r>
              <a:rPr lang="de-CH" sz="2400" b="1" dirty="0">
                <a:solidFill>
                  <a:srgbClr val="FF0000"/>
                </a:solidFill>
              </a:rPr>
              <a:t>CLI</a:t>
            </a:r>
            <a:endParaRPr lang="el-GR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CH" sz="2400" b="1" dirty="0" smtClean="0"/>
              <a:t>B</a:t>
            </a:r>
            <a:r>
              <a:rPr lang="en-US" sz="2400" b="1" dirty="0" smtClean="0"/>
              <a:t>6</a:t>
            </a:r>
            <a:r>
              <a:rPr lang="de-CH" sz="2400" b="1" dirty="0" smtClean="0"/>
              <a:t>:</a:t>
            </a:r>
            <a:r>
              <a:rPr lang="el-GR" sz="2400" b="1" dirty="0" smtClean="0"/>
              <a:t> Επισκόπηση των διασυνδέσεων των δρομολογητών </a:t>
            </a:r>
            <a:r>
              <a:rPr lang="el-GR" sz="2400" b="1" dirty="0" smtClean="0">
                <a:solidFill>
                  <a:srgbClr val="FF0000"/>
                </a:solidFill>
              </a:rPr>
              <a:t>μέσω </a:t>
            </a:r>
            <a:r>
              <a:rPr lang="de-CH" sz="2400" b="1" dirty="0" smtClean="0">
                <a:solidFill>
                  <a:srgbClr val="FF0000"/>
                </a:solidFill>
              </a:rPr>
              <a:t>CLI</a:t>
            </a:r>
          </a:p>
          <a:p>
            <a:pPr marL="0" indent="0">
              <a:buNone/>
            </a:pPr>
            <a:endParaRPr lang="el-GR" dirty="0"/>
          </a:p>
        </p:txBody>
      </p:sp>
      <p:graphicFrame>
        <p:nvGraphicFramePr>
          <p:cNvPr id="5" name="Πίνακας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163641"/>
              </p:ext>
            </p:extLst>
          </p:nvPr>
        </p:nvGraphicFramePr>
        <p:xfrm>
          <a:off x="588386" y="4955254"/>
          <a:ext cx="6935942" cy="841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35942"/>
              </a:tblGrid>
              <a:tr h="4600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Router</a:t>
                      </a:r>
                      <a:r>
                        <a:rPr lang="el-GR" sz="2400" dirty="0" smtClean="0">
                          <a:effectLst/>
                        </a:rPr>
                        <a:t># </a:t>
                      </a:r>
                      <a:r>
                        <a:rPr lang="en-US" sz="2400" b="1" dirty="0" smtClean="0"/>
                        <a:t>show  </a:t>
                      </a:r>
                      <a:r>
                        <a:rPr lang="en-US" sz="2400" b="1" dirty="0" err="1" smtClean="0"/>
                        <a:t>ip</a:t>
                      </a:r>
                      <a:r>
                        <a:rPr lang="en-US" sz="2400" b="1" dirty="0" smtClean="0"/>
                        <a:t> route</a:t>
                      </a:r>
                      <a:r>
                        <a:rPr lang="el-GR" sz="2400" b="1" dirty="0" smtClean="0"/>
                        <a:t> </a:t>
                      </a:r>
                      <a:r>
                        <a:rPr lang="el-GR" sz="2400" dirty="0" smtClean="0">
                          <a:effectLst/>
                        </a:rPr>
                        <a:t> </a:t>
                      </a:r>
                      <a:endParaRPr lang="de-CH" sz="24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Router</a:t>
                      </a:r>
                      <a:r>
                        <a:rPr lang="el-GR" sz="2400" dirty="0" smtClean="0">
                          <a:effectLst/>
                        </a:rPr>
                        <a:t># </a:t>
                      </a:r>
                      <a:r>
                        <a:rPr lang="de-CH" sz="2400" dirty="0" err="1" smtClean="0">
                          <a:effectLst/>
                        </a:rPr>
                        <a:t>show</a:t>
                      </a:r>
                      <a:r>
                        <a:rPr lang="de-CH" sz="2400" dirty="0" smtClean="0">
                          <a:effectLst/>
                        </a:rPr>
                        <a:t> </a:t>
                      </a:r>
                      <a:r>
                        <a:rPr lang="de-CH" sz="2400" dirty="0" err="1" smtClean="0">
                          <a:effectLst/>
                        </a:rPr>
                        <a:t>ip</a:t>
                      </a:r>
                      <a:r>
                        <a:rPr lang="de-CH" sz="2400" dirty="0" smtClean="0">
                          <a:effectLst/>
                        </a:rPr>
                        <a:t> </a:t>
                      </a:r>
                      <a:r>
                        <a:rPr lang="de-CH" sz="2400" dirty="0" err="1" smtClean="0">
                          <a:effectLst/>
                        </a:rPr>
                        <a:t>int</a:t>
                      </a:r>
                      <a:r>
                        <a:rPr lang="de-CH" sz="2400" dirty="0" smtClean="0">
                          <a:effectLst/>
                        </a:rPr>
                        <a:t> </a:t>
                      </a:r>
                      <a:r>
                        <a:rPr lang="de-CH" sz="2400" dirty="0" err="1" smtClean="0">
                          <a:effectLst/>
                        </a:rPr>
                        <a:t>brief</a:t>
                      </a:r>
                      <a:endParaRPr lang="el-G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796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Υπηρεσία </a:t>
            </a:r>
            <a:r>
              <a:rPr lang="en-US" dirty="0"/>
              <a:t>email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>
          <a:xfrm>
            <a:off x="457200" y="1600200"/>
            <a:ext cx="649106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CH" sz="2800" b="1" dirty="0" smtClean="0"/>
              <a:t>B7:</a:t>
            </a:r>
            <a:r>
              <a:rPr lang="el-GR" sz="2800" b="1" dirty="0" smtClean="0"/>
              <a:t> </a:t>
            </a:r>
            <a:r>
              <a:rPr lang="el-GR" sz="2800" b="1" dirty="0"/>
              <a:t>Επισκόπηση των διασυνδέσεων των υπολογιστών μέσω του εργαλείου </a:t>
            </a:r>
            <a:r>
              <a:rPr lang="de-CH" sz="2800" b="1" dirty="0" err="1">
                <a:solidFill>
                  <a:srgbClr val="FF0000"/>
                </a:solidFill>
              </a:rPr>
              <a:t>inspect</a:t>
            </a:r>
            <a:r>
              <a:rPr lang="de-CH" sz="2800" b="1" dirty="0"/>
              <a:t> </a:t>
            </a:r>
            <a:r>
              <a:rPr lang="el-GR" sz="2800" b="1" dirty="0"/>
              <a:t>του</a:t>
            </a:r>
            <a:r>
              <a:rPr lang="en-US" sz="2800" b="1" dirty="0"/>
              <a:t> </a:t>
            </a:r>
            <a:r>
              <a:rPr lang="de-CH" sz="2800" b="1" dirty="0"/>
              <a:t>Packet Tracer</a:t>
            </a:r>
            <a:endParaRPr lang="de-CH" sz="2800" dirty="0"/>
          </a:p>
          <a:p>
            <a:pPr marL="0" indent="0">
              <a:buNone/>
            </a:pPr>
            <a:r>
              <a:rPr lang="el-GR" sz="2800" b="1" dirty="0" smtClean="0"/>
              <a:t>Β</a:t>
            </a:r>
            <a:r>
              <a:rPr lang="en-US" sz="2800" b="1" dirty="0" smtClean="0"/>
              <a:t>8</a:t>
            </a:r>
            <a:r>
              <a:rPr lang="el-GR" sz="2800" b="1" dirty="0" smtClean="0"/>
              <a:t>: Έλεγχος </a:t>
            </a:r>
            <a:r>
              <a:rPr lang="el-GR" sz="2800" b="1" dirty="0"/>
              <a:t>της επικοινωνίας μεταξύ των δικτυακών συσκευών του διαδικτύου μας μέσω </a:t>
            </a:r>
            <a:r>
              <a:rPr lang="el-GR" sz="2800" b="1" dirty="0" smtClean="0"/>
              <a:t>του </a:t>
            </a:r>
            <a:r>
              <a:rPr lang="el-GR" sz="2800" b="1" dirty="0"/>
              <a:t>εργαλείου </a:t>
            </a:r>
            <a:r>
              <a:rPr lang="de-CH" sz="2800" b="1" dirty="0" err="1">
                <a:solidFill>
                  <a:srgbClr val="FF0000"/>
                </a:solidFill>
              </a:rPr>
              <a:t>inspect</a:t>
            </a:r>
            <a:r>
              <a:rPr lang="de-CH" sz="2800" b="1" dirty="0"/>
              <a:t> </a:t>
            </a:r>
            <a:r>
              <a:rPr lang="el-GR" sz="2800" b="1" dirty="0"/>
              <a:t>του</a:t>
            </a:r>
            <a:r>
              <a:rPr lang="en-US" sz="2800" b="1" dirty="0"/>
              <a:t> </a:t>
            </a:r>
            <a:r>
              <a:rPr lang="de-CH" sz="2800" b="1" dirty="0"/>
              <a:t>Packet Tracer</a:t>
            </a:r>
            <a:endParaRPr lang="de-CH" sz="2800" dirty="0"/>
          </a:p>
          <a:p>
            <a:pPr marL="0" indent="0">
              <a:buNone/>
            </a:pPr>
            <a:endParaRPr lang="el-GR" sz="2800" i="1" dirty="0"/>
          </a:p>
          <a:p>
            <a:pPr marL="0" indent="0">
              <a:buNone/>
            </a:pPr>
            <a:endParaRPr lang="el-GR" sz="36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632730"/>
            <a:ext cx="933450" cy="364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653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>
          <a:xfrm>
            <a:off x="467544" y="-75276"/>
            <a:ext cx="8229600" cy="1143000"/>
          </a:xfrm>
        </p:spPr>
        <p:txBody>
          <a:bodyPr/>
          <a:lstStyle/>
          <a:p>
            <a:r>
              <a:rPr lang="el-GR" dirty="0"/>
              <a:t>Υπηρεσία </a:t>
            </a:r>
            <a:r>
              <a:rPr lang="en-US" dirty="0"/>
              <a:t>email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>
          <a:xfrm>
            <a:off x="323528" y="1196752"/>
            <a:ext cx="2064436" cy="69847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b="1" dirty="0" smtClean="0"/>
              <a:t>Γ. Στους </a:t>
            </a:r>
            <a:r>
              <a:rPr lang="el-GR" sz="2000" b="1" dirty="0"/>
              <a:t>δύο </a:t>
            </a:r>
            <a:r>
              <a:rPr lang="de-CH" sz="2000" b="1" dirty="0" err="1"/>
              <a:t>servers</a:t>
            </a:r>
            <a:r>
              <a:rPr lang="de-CH" sz="2000" b="1" dirty="0"/>
              <a:t> </a:t>
            </a:r>
            <a:r>
              <a:rPr lang="de-CH" sz="2000" b="1" dirty="0">
                <a:solidFill>
                  <a:srgbClr val="FF0000"/>
                </a:solidFill>
              </a:rPr>
              <a:t>teiath.gr</a:t>
            </a:r>
            <a:r>
              <a:rPr lang="de-CH" sz="2000" b="1" dirty="0"/>
              <a:t> &amp; </a:t>
            </a:r>
            <a:r>
              <a:rPr lang="de-CH" sz="2000" b="1" dirty="0">
                <a:solidFill>
                  <a:srgbClr val="FF0000"/>
                </a:solidFill>
              </a:rPr>
              <a:t>ntua.gr</a:t>
            </a:r>
            <a:r>
              <a:rPr lang="de-CH" sz="2000" b="1" dirty="0"/>
              <a:t> </a:t>
            </a:r>
            <a:r>
              <a:rPr lang="el-GR" sz="2000" b="1" dirty="0"/>
              <a:t>του διαδικτύου </a:t>
            </a:r>
            <a:r>
              <a:rPr lang="el-GR" sz="2000" b="1" dirty="0" smtClean="0"/>
              <a:t>μας: </a:t>
            </a:r>
          </a:p>
          <a:p>
            <a:pPr marL="0" indent="0">
              <a:buNone/>
            </a:pPr>
            <a:r>
              <a:rPr lang="el-GR" sz="2000" b="1" dirty="0" smtClean="0"/>
              <a:t> Γ1. </a:t>
            </a:r>
            <a:r>
              <a:rPr lang="el-GR" sz="2000" dirty="0" smtClean="0"/>
              <a:t>Ενεργοποιούμε την υπηρεσία </a:t>
            </a:r>
            <a:r>
              <a:rPr lang="de-CH" sz="2000" dirty="0" smtClean="0"/>
              <a:t>email </a:t>
            </a:r>
            <a:endParaRPr lang="el-GR" sz="2000" dirty="0" smtClean="0"/>
          </a:p>
          <a:p>
            <a:pPr marL="0" indent="0">
              <a:buNone/>
            </a:pPr>
            <a:r>
              <a:rPr lang="el-GR" sz="2000" b="1" dirty="0" smtClean="0"/>
              <a:t>Γ2. </a:t>
            </a:r>
            <a:r>
              <a:rPr lang="el-GR" sz="2000" dirty="0" smtClean="0"/>
              <a:t>δημιουργούμε τους αντίστοιχους χρήστες </a:t>
            </a:r>
            <a:r>
              <a:rPr lang="de-CH" sz="2000" dirty="0" err="1" smtClean="0"/>
              <a:t>free</a:t>
            </a:r>
            <a:r>
              <a:rPr lang="de-CH" sz="2000" dirty="0" smtClean="0"/>
              <a:t> &amp; </a:t>
            </a:r>
            <a:r>
              <a:rPr lang="de-CH" sz="2000" dirty="0" err="1" smtClean="0"/>
              <a:t>snob</a:t>
            </a:r>
            <a:endParaRPr lang="el-GR" sz="2000" dirty="0"/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1966" y="1196752"/>
            <a:ext cx="6142857" cy="5380952"/>
          </a:xfrm>
          <a:prstGeom prst="rect">
            <a:avLst/>
          </a:prstGeom>
        </p:spPr>
      </p:pic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888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>
          <a:xfrm>
            <a:off x="474617" y="0"/>
            <a:ext cx="8229600" cy="1143000"/>
          </a:xfrm>
        </p:spPr>
        <p:txBody>
          <a:bodyPr/>
          <a:lstStyle/>
          <a:p>
            <a:r>
              <a:rPr lang="el-GR" dirty="0"/>
              <a:t>Υπηρεσία </a:t>
            </a:r>
            <a:r>
              <a:rPr lang="en-US" dirty="0"/>
              <a:t>email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>
          <a:xfrm>
            <a:off x="179512" y="1916832"/>
            <a:ext cx="2016224" cy="19736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b="1" dirty="0" smtClean="0"/>
              <a:t>Δ:  </a:t>
            </a:r>
            <a:r>
              <a:rPr lang="el-GR" sz="2000" b="1" dirty="0"/>
              <a:t>Διαμόρφωση των εφαρμογών </a:t>
            </a:r>
            <a:r>
              <a:rPr lang="el-GR" sz="2000" b="1" dirty="0">
                <a:solidFill>
                  <a:srgbClr val="FF0000"/>
                </a:solidFill>
              </a:rPr>
              <a:t>email </a:t>
            </a:r>
            <a:r>
              <a:rPr lang="el-GR" sz="2000" b="1" dirty="0" err="1">
                <a:solidFill>
                  <a:srgbClr val="FF0000"/>
                </a:solidFill>
              </a:rPr>
              <a:t>browser</a:t>
            </a:r>
            <a:r>
              <a:rPr lang="el-GR" sz="2000" b="1" dirty="0">
                <a:solidFill>
                  <a:srgbClr val="FF0000"/>
                </a:solidFill>
              </a:rPr>
              <a:t> </a:t>
            </a:r>
            <a:r>
              <a:rPr lang="el-GR" sz="2000" b="1" dirty="0"/>
              <a:t>στα </a:t>
            </a:r>
            <a:r>
              <a:rPr lang="el-GR" sz="2000" b="1" dirty="0" err="1" smtClean="0"/>
              <a:t>PCs</a:t>
            </a:r>
            <a:r>
              <a:rPr lang="el-GR" sz="2000" b="1" dirty="0" smtClean="0"/>
              <a:t> του διαδικτύου μας</a:t>
            </a:r>
            <a:endParaRPr lang="el-GR" sz="2000" b="1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268760"/>
            <a:ext cx="6105525" cy="4600575"/>
          </a:xfrm>
          <a:prstGeom prst="rect">
            <a:avLst/>
          </a:prstGeom>
        </p:spPr>
      </p:pic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6526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>
          <a:xfrm>
            <a:off x="474617" y="0"/>
            <a:ext cx="8229600" cy="1143000"/>
          </a:xfrm>
        </p:spPr>
        <p:txBody>
          <a:bodyPr/>
          <a:lstStyle/>
          <a:p>
            <a:r>
              <a:rPr lang="el-GR" dirty="0"/>
              <a:t>Υπηρεσία </a:t>
            </a:r>
            <a:r>
              <a:rPr lang="en-US" dirty="0"/>
              <a:t>email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>
          <a:xfrm>
            <a:off x="179512" y="2636912"/>
            <a:ext cx="2016224" cy="1800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b="1" dirty="0" smtClean="0"/>
              <a:t>Δ:  </a:t>
            </a:r>
            <a:r>
              <a:rPr lang="el-GR" sz="2000" dirty="0"/>
              <a:t>Διαμόρφωση των εφαρμογών email </a:t>
            </a:r>
            <a:r>
              <a:rPr lang="el-GR" sz="2000" dirty="0" err="1"/>
              <a:t>browser</a:t>
            </a:r>
            <a:r>
              <a:rPr lang="el-GR" sz="2000" dirty="0"/>
              <a:t> στα </a:t>
            </a:r>
            <a:r>
              <a:rPr lang="el-GR" sz="2000" dirty="0" err="1" smtClean="0"/>
              <a:t>PCs</a:t>
            </a:r>
            <a:r>
              <a:rPr lang="el-GR" sz="2000" dirty="0" smtClean="0"/>
              <a:t> του διαδικτύου μας</a:t>
            </a:r>
            <a:endParaRPr lang="el-GR" sz="2000" dirty="0"/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340768"/>
            <a:ext cx="6320818" cy="4968552"/>
          </a:xfrm>
          <a:prstGeom prst="rect">
            <a:avLst/>
          </a:prstGeom>
        </p:spPr>
      </p:pic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293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>
          <a:xfrm>
            <a:off x="474617" y="0"/>
            <a:ext cx="8229600" cy="1143000"/>
          </a:xfrm>
        </p:spPr>
        <p:txBody>
          <a:bodyPr/>
          <a:lstStyle/>
          <a:p>
            <a:r>
              <a:rPr lang="el-GR" dirty="0"/>
              <a:t>Υπηρεσία </a:t>
            </a:r>
            <a:r>
              <a:rPr lang="en-US" dirty="0"/>
              <a:t>email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>
          <a:xfrm>
            <a:off x="98345" y="2276872"/>
            <a:ext cx="1944216" cy="17281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Δ:  </a:t>
            </a:r>
            <a:r>
              <a:rPr lang="el-GR" sz="2000" dirty="0"/>
              <a:t>Διαμόρφωση των εφαρμογών email </a:t>
            </a:r>
            <a:r>
              <a:rPr lang="el-GR" sz="2000" dirty="0" err="1"/>
              <a:t>browser</a:t>
            </a:r>
            <a:r>
              <a:rPr lang="el-GR" sz="2000" dirty="0"/>
              <a:t> στα </a:t>
            </a:r>
            <a:r>
              <a:rPr lang="el-GR" sz="2000" dirty="0" err="1" smtClean="0"/>
              <a:t>PCs</a:t>
            </a:r>
            <a:r>
              <a:rPr lang="el-GR" sz="2000" dirty="0" smtClean="0"/>
              <a:t> του διαδικτύου μας</a:t>
            </a:r>
            <a:endParaRPr lang="el-GR" sz="2000" dirty="0"/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1143285"/>
            <a:ext cx="6499322" cy="5382059"/>
          </a:xfrm>
          <a:prstGeom prst="rect">
            <a:avLst/>
          </a:prstGeom>
        </p:spPr>
      </p:pic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0505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l-GR" dirty="0"/>
              <a:t>Υπηρεσία </a:t>
            </a:r>
            <a:r>
              <a:rPr lang="en-US" dirty="0"/>
              <a:t>email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>
          <a:xfrm>
            <a:off x="212792" y="2286000"/>
            <a:ext cx="2520280" cy="2376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dirty="0" smtClean="0"/>
              <a:t>Ε: Ενεργοποίηση &amp; </a:t>
            </a:r>
            <a:r>
              <a:rPr lang="el-GR" sz="2400" b="1" dirty="0"/>
              <a:t>διαμόρφωση της υπηρεσίας DNS στους εξυπηρετητές </a:t>
            </a:r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792" y="1143000"/>
            <a:ext cx="6190476" cy="5428571"/>
          </a:xfrm>
          <a:prstGeom prst="rect">
            <a:avLst/>
          </a:prstGeom>
        </p:spPr>
      </p:pic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909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4</a:t>
            </a:r>
            <a:r>
              <a:rPr lang="el-GR" baseline="30000" dirty="0" smtClean="0"/>
              <a:t>η</a:t>
            </a:r>
            <a:r>
              <a:rPr lang="el-GR" dirty="0" smtClean="0"/>
              <a:t> εργαστηριακή άσκηση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800" b="1" dirty="0"/>
              <a:t>Ε:  Εγκατάσταση των υπηρεσιών WWW &amp; DNS στους αντίστοιχους </a:t>
            </a:r>
            <a:r>
              <a:rPr lang="el-GR" sz="2800" b="1" dirty="0" err="1"/>
              <a:t>διακομιστές</a:t>
            </a:r>
            <a:r>
              <a:rPr lang="el-GR" sz="2800" b="1" dirty="0"/>
              <a:t> του διαδικτύου μας </a:t>
            </a:r>
            <a:endParaRPr lang="el-GR" sz="2800" dirty="0"/>
          </a:p>
          <a:p>
            <a:pPr marL="0" indent="0">
              <a:buNone/>
            </a:pPr>
            <a:r>
              <a:rPr lang="el-GR" sz="2800" b="1" dirty="0" smtClean="0"/>
              <a:t>Βήμα </a:t>
            </a:r>
            <a:r>
              <a:rPr lang="el-GR" sz="2800" b="1" dirty="0"/>
              <a:t>Ε.1:  </a:t>
            </a:r>
            <a:r>
              <a:rPr lang="el-GR" sz="2800" dirty="0"/>
              <a:t>θα εγκατασταθεί η υπηρεσία </a:t>
            </a:r>
            <a:r>
              <a:rPr lang="en-US" sz="2800" dirty="0"/>
              <a:t>DNS</a:t>
            </a:r>
            <a:r>
              <a:rPr lang="el-GR" sz="2800" dirty="0"/>
              <a:t> στον </a:t>
            </a:r>
            <a:r>
              <a:rPr lang="en-US" sz="2800" dirty="0"/>
              <a:t>DNS</a:t>
            </a:r>
            <a:r>
              <a:rPr lang="el-GR" sz="2800" dirty="0"/>
              <a:t>_</a:t>
            </a:r>
            <a:r>
              <a:rPr lang="en-US" sz="2800" dirty="0"/>
              <a:t>Server</a:t>
            </a:r>
            <a:r>
              <a:rPr lang="el-GR" sz="2800" dirty="0"/>
              <a:t>, στη βάση του οποίου θα δημιουργηθούν εγγραφές τύπου Α για όλες τις δικτυακές συσκευές.</a:t>
            </a:r>
          </a:p>
          <a:p>
            <a:pPr marL="0" indent="0">
              <a:buNone/>
            </a:pPr>
            <a:endParaRPr lang="el-GR" sz="3600" dirty="0"/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958980"/>
              </p:ext>
            </p:extLst>
          </p:nvPr>
        </p:nvGraphicFramePr>
        <p:xfrm>
          <a:off x="323528" y="116632"/>
          <a:ext cx="8496943" cy="627068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140881"/>
                <a:gridCol w="965038"/>
                <a:gridCol w="552647"/>
                <a:gridCol w="1060286"/>
                <a:gridCol w="4778091"/>
              </a:tblGrid>
              <a:tr h="58296">
                <a:tc gridSpan="5"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; Authoritative data for </a:t>
                      </a:r>
                      <a:r>
                        <a:rPr lang="en-US" dirty="0" smtClean="0"/>
                        <a:t>cs.vu.nl</a:t>
                      </a:r>
                      <a:endParaRPr lang="el-GR" dirty="0"/>
                    </a:p>
                  </a:txBody>
                  <a:tcPr marL="6350" marR="635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l-GR" dirty="0"/>
                    </a:p>
                  </a:txBody>
                  <a:tcPr marL="6350" marR="6350" marT="0" marB="0" anchor="ctr"/>
                </a:tc>
              </a:tr>
              <a:tr h="198120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b="1" dirty="0" smtClean="0"/>
                        <a:t>όνομα περιοχής</a:t>
                      </a:r>
                      <a:endParaRPr lang="el-GR" b="1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b="1" dirty="0" smtClean="0"/>
                        <a:t>χρόνος</a:t>
                      </a:r>
                      <a:r>
                        <a:rPr lang="el-GR" b="1" baseline="0" dirty="0" smtClean="0"/>
                        <a:t> ζωής</a:t>
                      </a:r>
                      <a:endParaRPr lang="el-GR" b="1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b="1" dirty="0" smtClean="0"/>
                        <a:t>κλάση</a:t>
                      </a:r>
                      <a:endParaRPr lang="el-GR" b="1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b="1" dirty="0" smtClean="0"/>
                        <a:t>τύπος εγγραφής</a:t>
                      </a:r>
                      <a:endParaRPr lang="el-GR" b="1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b="1" dirty="0" smtClean="0"/>
                        <a:t>τιμή</a:t>
                      </a:r>
                      <a:endParaRPr lang="el-GR" b="1" dirty="0"/>
                    </a:p>
                  </a:txBody>
                  <a:tcPr marL="6350" marR="6350" marT="0" marB="0" anchor="ctr"/>
                </a:tc>
              </a:tr>
              <a:tr h="198120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cs.vu.nl.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86400</a:t>
                      </a:r>
                      <a:endParaRPr lang="el-GR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SOA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star boss (9527,7200,7200,241920,86400)</a:t>
                      </a:r>
                      <a:endParaRPr lang="el-GR" dirty="0"/>
                    </a:p>
                  </a:txBody>
                  <a:tcPr marL="6350" marR="6350" marT="0" marB="0" anchor="ctr"/>
                </a:tc>
              </a:tr>
              <a:tr h="194945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cs.vu.nl.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86400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MX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1 zephyr</a:t>
                      </a:r>
                      <a:endParaRPr lang="el-GR"/>
                    </a:p>
                  </a:txBody>
                  <a:tcPr marL="6350" marR="6350" marT="0" marB="0" anchor="ctr"/>
                </a:tc>
              </a:tr>
              <a:tr h="186055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cs.vu.nl.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86400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MX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2 top</a:t>
                      </a:r>
                      <a:endParaRPr lang="el-GR"/>
                    </a:p>
                  </a:txBody>
                  <a:tcPr marL="6350" marR="6350" marT="0" marB="0" anchor="ctr"/>
                </a:tc>
              </a:tr>
              <a:tr h="286385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cs.vu.nl.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86400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NS</a:t>
                      </a:r>
                      <a:endParaRPr lang="el-GR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star</a:t>
                      </a:r>
                      <a:endParaRPr lang="el-GR"/>
                    </a:p>
                  </a:txBody>
                  <a:tcPr marL="6350" marR="6350" marT="0" marB="0" anchor="ctr"/>
                </a:tc>
              </a:tr>
              <a:tr h="289560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star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86400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A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130.37.56.205</a:t>
                      </a:r>
                      <a:endParaRPr lang="el-GR" dirty="0"/>
                    </a:p>
                  </a:txBody>
                  <a:tcPr marL="6350" marR="6350" marT="0" marB="0" anchor="ctr"/>
                </a:tc>
              </a:tr>
              <a:tr h="198120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zephyr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86400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A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130.37.20.10</a:t>
                      </a:r>
                      <a:endParaRPr lang="el-GR" dirty="0"/>
                    </a:p>
                  </a:txBody>
                  <a:tcPr marL="6350" marR="6350" marT="0" marB="0" anchor="ctr"/>
                </a:tc>
              </a:tr>
              <a:tr h="189230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top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86400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A</a:t>
                      </a:r>
                      <a:endParaRPr lang="el-GR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130.37.20.11</a:t>
                      </a:r>
                      <a:endParaRPr lang="el-GR" dirty="0"/>
                    </a:p>
                  </a:txBody>
                  <a:tcPr marL="6350" marR="6350" marT="0" marB="0" anchor="ctr"/>
                </a:tc>
              </a:tr>
              <a:tr h="189230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WWW</a:t>
                      </a:r>
                      <a:endParaRPr lang="el-GR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86400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CNAME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star.cs.vu.nl</a:t>
                      </a:r>
                      <a:endParaRPr lang="el-GR" dirty="0"/>
                    </a:p>
                  </a:txBody>
                  <a:tcPr marL="6350" marR="6350" marT="0" marB="0" anchor="ctr"/>
                </a:tc>
              </a:tr>
              <a:tr h="295910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ftp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86400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CNAME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zephyr.cs.vu.nl</a:t>
                      </a:r>
                      <a:endParaRPr lang="el-GR"/>
                    </a:p>
                  </a:txBody>
                  <a:tcPr marL="6350" marR="6350" marT="0" marB="0" anchor="ctr"/>
                </a:tc>
              </a:tr>
              <a:tr h="283210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flits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86400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A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130.37.16.112</a:t>
                      </a:r>
                      <a:endParaRPr lang="el-GR" dirty="0"/>
                    </a:p>
                  </a:txBody>
                  <a:tcPr marL="6350" marR="6350" marT="0" marB="0" anchor="ctr"/>
                </a:tc>
              </a:tr>
              <a:tr h="191770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flits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86400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A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192.31.231.165</a:t>
                      </a:r>
                      <a:endParaRPr lang="el-GR" dirty="0"/>
                    </a:p>
                  </a:txBody>
                  <a:tcPr marL="6350" marR="6350" marT="0" marB="0" anchor="ctr"/>
                </a:tc>
              </a:tr>
              <a:tr h="191770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flits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86400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MX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1 flits</a:t>
                      </a:r>
                      <a:endParaRPr lang="el-GR"/>
                    </a:p>
                  </a:txBody>
                  <a:tcPr marL="6350" marR="6350" marT="0" marB="0" anchor="ctr"/>
                </a:tc>
              </a:tr>
              <a:tr h="201295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flits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86400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MX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2 zephyr</a:t>
                      </a:r>
                      <a:endParaRPr lang="el-GR"/>
                    </a:p>
                  </a:txBody>
                  <a:tcPr marL="6350" marR="6350" marT="0" marB="0" anchor="ctr"/>
                </a:tc>
              </a:tr>
              <a:tr h="283210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flits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86400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MX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3 top</a:t>
                      </a:r>
                      <a:endParaRPr lang="el-GR"/>
                    </a:p>
                  </a:txBody>
                  <a:tcPr marL="6350" marR="6350" marT="0" marB="0" anchor="ctr"/>
                </a:tc>
              </a:tr>
              <a:tr h="283210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rowboat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 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A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130.37.56.201</a:t>
                      </a:r>
                      <a:endParaRPr lang="el-GR"/>
                    </a:p>
                  </a:txBody>
                  <a:tcPr marL="6350" marR="6350" marT="0" marB="0" anchor="ctr"/>
                </a:tc>
              </a:tr>
              <a:tr h="1949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 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 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MX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1 rowboat</a:t>
                      </a:r>
                      <a:endParaRPr lang="el-GR"/>
                    </a:p>
                  </a:txBody>
                  <a:tcPr marL="6350" marR="6350" marT="0" marB="0" anchor="ctr"/>
                </a:tc>
              </a:tr>
              <a:tr h="3016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 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 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MX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2 zephyr</a:t>
                      </a:r>
                      <a:endParaRPr lang="el-GR" dirty="0"/>
                    </a:p>
                  </a:txBody>
                  <a:tcPr marL="6350" marR="6350" marT="0" marB="0" anchor="ctr"/>
                </a:tc>
              </a:tr>
              <a:tr h="40709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little-sister</a:t>
                      </a:r>
                      <a:endParaRPr lang="el-GR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 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A</a:t>
                      </a:r>
                      <a:endParaRPr lang="el-GR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130.37.62.23</a:t>
                      </a:r>
                      <a:endParaRPr lang="el-GR" dirty="0"/>
                    </a:p>
                  </a:txBody>
                  <a:tcPr marL="6350" marR="6350" marT="0" marB="0" anchor="ctr"/>
                </a:tc>
              </a:tr>
              <a:tr h="255905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 err="1" smtClean="0"/>
                        <a:t>laserjet</a:t>
                      </a:r>
                      <a:endParaRPr lang="el-GR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A</a:t>
                      </a:r>
                      <a:endParaRPr lang="el-GR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502410" algn="r"/>
                          <a:tab pos="1682750" algn="ctr"/>
                          <a:tab pos="3331210" algn="r"/>
                        </a:tabLst>
                      </a:pPr>
                      <a:r>
                        <a:rPr lang="en-US" dirty="0"/>
                        <a:t>192.31.231.216</a:t>
                      </a:r>
                      <a:endParaRPr lang="el-GR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" name="Δεξιό βέλος 1"/>
          <p:cNvSpPr/>
          <p:nvPr/>
        </p:nvSpPr>
        <p:spPr>
          <a:xfrm flipH="1">
            <a:off x="6444208" y="2420888"/>
            <a:ext cx="864096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17</a:t>
            </a:fld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323528" y="6487759"/>
            <a:ext cx="727280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CN5E by Tanenbaum &amp; </a:t>
            </a:r>
            <a:r>
              <a:rPr lang="en-US" sz="1200" i="1" dirty="0" err="1"/>
              <a:t>Wetherall</a:t>
            </a:r>
            <a:r>
              <a:rPr lang="en-US" sz="1200" i="1" dirty="0"/>
              <a:t>, © Pearson Education-Prentice Hall and D. </a:t>
            </a:r>
            <a:r>
              <a:rPr lang="en-US" sz="1200" i="1" dirty="0" err="1"/>
              <a:t>Wetherall</a:t>
            </a:r>
            <a:r>
              <a:rPr lang="en-US" sz="1200" i="1" dirty="0"/>
              <a:t>, 2011</a:t>
            </a:r>
            <a:endParaRPr lang="el-GR" sz="1200" i="1" dirty="0"/>
          </a:p>
        </p:txBody>
      </p:sp>
    </p:spTree>
    <p:extLst>
      <p:ext uri="{BB962C8B-B14F-4D97-AF65-F5344CB8AC3E}">
        <p14:creationId xmlns:p14="http://schemas.microsoft.com/office/powerpoint/2010/main" val="157963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Υπηρεσία </a:t>
            </a:r>
            <a:r>
              <a:rPr lang="en-US" dirty="0"/>
              <a:t>email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dirty="0" smtClean="0"/>
              <a:t>ΣΤ: Έλεγχος </a:t>
            </a:r>
            <a:r>
              <a:rPr lang="el-GR" sz="2400" b="1" dirty="0"/>
              <a:t>της λειτουργικότητας της Υπηρεσίας email </a:t>
            </a:r>
          </a:p>
          <a:p>
            <a:pPr marL="0" indent="0">
              <a:buNone/>
            </a:pPr>
            <a:r>
              <a:rPr lang="el-GR" sz="2400" dirty="0" smtClean="0"/>
              <a:t>Θα </a:t>
            </a:r>
            <a:r>
              <a:rPr lang="el-GR" sz="2400" dirty="0"/>
              <a:t>γίνουν οι απαραίτητοι έλεγχοι για να διαπιστώσουμε τη λειτουργικότητα της υπηρεσίας  </a:t>
            </a:r>
            <a:r>
              <a:rPr lang="de-CH" sz="2400" dirty="0" smtClean="0"/>
              <a:t>mail</a:t>
            </a:r>
            <a:endParaRPr lang="el-GR" sz="2400" dirty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436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Υπηρεσία </a:t>
            </a:r>
            <a:r>
              <a:rPr lang="en-US" dirty="0"/>
              <a:t>email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hlinkClick r:id="rId2"/>
              </a:rPr>
              <a:t>Δίκτυα Υπολογιστών ΙΙ (Θ)</a:t>
            </a:r>
            <a:r>
              <a:rPr lang="el-GR" dirty="0"/>
              <a:t>, </a:t>
            </a:r>
            <a:endParaRPr lang="el-GR" dirty="0" smtClean="0"/>
          </a:p>
          <a:p>
            <a:pPr marL="355600" indent="0">
              <a:buNone/>
            </a:pPr>
            <a:r>
              <a:rPr lang="el-GR" dirty="0" smtClean="0"/>
              <a:t>Ενότητα 3</a:t>
            </a:r>
            <a:r>
              <a:rPr lang="el-GR" dirty="0"/>
              <a:t>: Παραδοσιακές Εφαρμογές </a:t>
            </a:r>
            <a:r>
              <a:rPr lang="el-GR" dirty="0" smtClean="0"/>
              <a:t>Διαδικτύου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543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Υπηρεσία </a:t>
            </a:r>
            <a:r>
              <a:rPr lang="en-US" dirty="0" smtClean="0"/>
              <a:t>email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Παραμετροποίηση </a:t>
            </a:r>
            <a:r>
              <a:rPr lang="el-GR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και παροχή </a:t>
            </a:r>
            <a:r>
              <a:rPr lang="el-G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της υπηρεσίας </a:t>
            </a:r>
            <a:r>
              <a:rPr lang="de-CH" sz="3600" b="1" dirty="0" smtClean="0">
                <a:solidFill>
                  <a:srgbClr val="FF0000"/>
                </a:solidFill>
              </a:rPr>
              <a:t>email</a:t>
            </a:r>
            <a:r>
              <a:rPr lang="de-CH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l-G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στο διαδίκτυο –πρωτόκολλα </a:t>
            </a:r>
            <a:r>
              <a:rPr lang="de-CH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SMTP &amp; POP</a:t>
            </a:r>
            <a:r>
              <a:rPr lang="el-G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  <a:p>
            <a:pPr marL="0" indent="0">
              <a:buNone/>
            </a:pPr>
            <a:endParaRPr lang="el-GR" sz="2400" b="1" dirty="0" smtClean="0"/>
          </a:p>
          <a:p>
            <a:pPr marL="0" indent="0">
              <a:buNone/>
            </a:pPr>
            <a:r>
              <a:rPr lang="el-GR" sz="2400" b="1" dirty="0" smtClean="0"/>
              <a:t>Στόχος εργασίας: </a:t>
            </a:r>
            <a:r>
              <a:rPr lang="el-GR" sz="2400" dirty="0" smtClean="0"/>
              <a:t>η </a:t>
            </a:r>
            <a:r>
              <a:rPr lang="el-GR" sz="2400" dirty="0"/>
              <a:t>κατανόηση της αρχιτεκτονικής της παραδοσιακής εφαρμογής του </a:t>
            </a:r>
            <a:r>
              <a:rPr lang="en-US" sz="2400" dirty="0"/>
              <a:t>Internet</a:t>
            </a:r>
            <a:r>
              <a:rPr lang="el-GR" sz="2400" dirty="0"/>
              <a:t>  </a:t>
            </a:r>
            <a:r>
              <a:rPr lang="en-US" sz="2400" b="1" dirty="0"/>
              <a:t>email</a:t>
            </a:r>
            <a:r>
              <a:rPr lang="el-GR" sz="2400" dirty="0"/>
              <a:t>, των χρησιμοποιούμενων από αυτή πρωτοκόλλων </a:t>
            </a:r>
            <a:r>
              <a:rPr lang="en-US" sz="2400" dirty="0"/>
              <a:t>SMTP</a:t>
            </a:r>
            <a:r>
              <a:rPr lang="el-GR" sz="2400" dirty="0"/>
              <a:t> &amp; </a:t>
            </a:r>
            <a:r>
              <a:rPr lang="en-US" sz="2400" dirty="0"/>
              <a:t>POP </a:t>
            </a:r>
            <a:r>
              <a:rPr lang="el-GR" sz="2400" dirty="0"/>
              <a:t> αλλά και της μεθοδολογίας (βηματισμού) για </a:t>
            </a:r>
            <a:r>
              <a:rPr lang="el-GR" sz="2400" dirty="0" smtClean="0"/>
              <a:t>την </a:t>
            </a:r>
            <a:r>
              <a:rPr lang="el-GR" sz="2400" dirty="0"/>
              <a:t>παραμετροποίηση, έλεγχο και παροχή της υπηρεσίας στους χρήστες του διαδικτύου. </a:t>
            </a:r>
            <a:endParaRPr lang="el-GR" sz="3600" dirty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082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Ερωτήσεις</a:t>
            </a:r>
            <a:r>
              <a:rPr lang="en-US" dirty="0" smtClean="0"/>
              <a:t>;</a:t>
            </a:r>
            <a:endParaRPr lang="el-GR" dirty="0"/>
          </a:p>
        </p:txBody>
      </p:sp>
      <p:grpSp>
        <p:nvGrpSpPr>
          <p:cNvPr id="2" name="Ομάδα 1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6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9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3628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6674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Ιφιγένεια </a:t>
            </a:r>
            <a:r>
              <a:rPr lang="el-GR" sz="2000" dirty="0" err="1" smtClean="0"/>
              <a:t>Φουντά</a:t>
            </a:r>
            <a:r>
              <a:rPr lang="el-GR" sz="2000" dirty="0" smtClean="0"/>
              <a:t> 2014. Ιφιγένεια </a:t>
            </a:r>
            <a:r>
              <a:rPr lang="el-GR" sz="2000" dirty="0" err="1" smtClean="0"/>
              <a:t>Φουντά</a:t>
            </a:r>
            <a:r>
              <a:rPr lang="el-GR" sz="2000" dirty="0" smtClean="0"/>
              <a:t>. «Δίκτυα Υπολογιστών ΙΙ (Ε)</a:t>
            </a:r>
            <a:r>
              <a:rPr lang="en-US" sz="2000" dirty="0" smtClean="0"/>
              <a:t>.</a:t>
            </a:r>
            <a:r>
              <a:rPr lang="el-GR" sz="2000" dirty="0"/>
              <a:t> </a:t>
            </a:r>
            <a:r>
              <a:rPr lang="el-GR" sz="2000" dirty="0"/>
              <a:t>Εργαστηριακή Άσκηση - Υπηρεσία </a:t>
            </a:r>
            <a:r>
              <a:rPr lang="en-US" sz="2000" dirty="0"/>
              <a:t>email</a:t>
            </a:r>
            <a:r>
              <a:rPr lang="el-GR" sz="2000" dirty="0" smtClean="0"/>
              <a:t>». </a:t>
            </a:r>
            <a:r>
              <a:rPr lang="el-GR" sz="2000" dirty="0" smtClean="0"/>
              <a:t>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62008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800" dirty="0" err="1"/>
              <a:t>κ.λ.π</a:t>
            </a:r>
            <a:r>
              <a:rPr lang="el-GR" sz="1800" dirty="0"/>
              <a:t>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</a:t>
            </a:r>
            <a:r>
              <a:rPr lang="el-GR" sz="1800" smtClean="0"/>
              <a:t>ζητηθεί άδεια  </a:t>
            </a:r>
            <a:r>
              <a:rPr lang="el-GR" sz="1800" dirty="0" smtClean="0"/>
              <a:t>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el-GR" dirty="0">
                <a:solidFill>
                  <a:prstClr val="black"/>
                </a:solidFill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</a:endParaRPr>
          </a:p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el-GR" dirty="0" smtClean="0">
                <a:solidFill>
                  <a:prstClr val="black"/>
                </a:solidFill>
              </a:rPr>
              <a:t>Ως </a:t>
            </a:r>
            <a:r>
              <a:rPr lang="el-GR" b="1" dirty="0">
                <a:solidFill>
                  <a:prstClr val="black"/>
                </a:solidFill>
              </a:rPr>
              <a:t>Μη Εμπορική</a:t>
            </a:r>
            <a:r>
              <a:rPr lang="el-GR" dirty="0">
                <a:solidFill>
                  <a:prstClr val="black"/>
                </a:solidFill>
              </a:rPr>
              <a:t> ορίζεται η χρήση:</a:t>
            </a:r>
          </a:p>
          <a:p>
            <a:pPr marL="342900" indent="-34290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>
                <a:solidFill>
                  <a:prstClr val="black"/>
                </a:solidFill>
              </a:rPr>
              <a:t>αδειοδόχο</a:t>
            </a:r>
            <a:endParaRPr lang="el-GR" dirty="0">
              <a:solidFill>
                <a:prstClr val="black"/>
              </a:solidFill>
            </a:endParaRPr>
          </a:p>
          <a:p>
            <a:pPr marL="342900" indent="-34290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</a:rPr>
              <a:t>που</a:t>
            </a:r>
            <a:r>
              <a:rPr lang="en-GB" dirty="0">
                <a:solidFill>
                  <a:prstClr val="black"/>
                </a:solidFill>
              </a:rPr>
              <a:t> </a:t>
            </a:r>
            <a:r>
              <a:rPr lang="el-GR" dirty="0">
                <a:solidFill>
                  <a:prstClr val="black"/>
                </a:solidFill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</a:rPr>
              <a:t>που</a:t>
            </a:r>
            <a:r>
              <a:rPr lang="en-GB" dirty="0">
                <a:solidFill>
                  <a:prstClr val="black"/>
                </a:solidFill>
              </a:rPr>
              <a:t> </a:t>
            </a:r>
            <a:r>
              <a:rPr lang="el-GR" dirty="0">
                <a:solidFill>
                  <a:prstClr val="black"/>
                </a:solidFill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</a:rPr>
              <a:t> </a:t>
            </a:r>
            <a:r>
              <a:rPr lang="el-GR" dirty="0" err="1">
                <a:solidFill>
                  <a:prstClr val="black"/>
                </a:solidFill>
              </a:rPr>
              <a:t>αδειοδόχο</a:t>
            </a:r>
            <a:r>
              <a:rPr lang="en-GB" dirty="0">
                <a:solidFill>
                  <a:prstClr val="black"/>
                </a:solidFill>
              </a:rPr>
              <a:t> </a:t>
            </a:r>
            <a:r>
              <a:rPr lang="el-GR" dirty="0">
                <a:solidFill>
                  <a:prstClr val="black"/>
                </a:solidFill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</a:rPr>
              <a:t>τόπο</a:t>
            </a:r>
            <a:endParaRPr lang="en-US" dirty="0" smtClean="0">
              <a:solidFill>
                <a:prstClr val="black"/>
              </a:solidFill>
            </a:endParaRPr>
          </a:p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el-GR" dirty="0" smtClean="0">
                <a:solidFill>
                  <a:prstClr val="black"/>
                </a:solidFill>
              </a:rPr>
              <a:t>Ο </a:t>
            </a:r>
            <a:r>
              <a:rPr lang="el-GR" dirty="0">
                <a:solidFill>
                  <a:prstClr val="black"/>
                </a:solidFill>
              </a:rPr>
              <a:t>δικαιούχος μπορεί να παρέχει στον </a:t>
            </a:r>
            <a:r>
              <a:rPr lang="el-GR" dirty="0" err="1">
                <a:solidFill>
                  <a:prstClr val="black"/>
                </a:solidFill>
              </a:rPr>
              <a:t>αδειοδόχο</a:t>
            </a:r>
            <a:r>
              <a:rPr lang="el-GR" dirty="0">
                <a:solidFill>
                  <a:prstClr val="black"/>
                </a:solidFill>
              </a:rPr>
              <a:t>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</a:rPr>
              <a:t>.</a:t>
            </a:r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88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και διάθεση του έργου ή του παράγωγου αυτού με την ίδια άδεια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δημιουργού.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άδεια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979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91734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</a:t>
            </a:r>
            <a:r>
              <a:rPr lang="el-GR" sz="2000" b="1" smtClean="0"/>
              <a:t>ΤΕΙ Αθήνας</a:t>
            </a:r>
            <a:r>
              <a:rPr lang="el-GR" sz="2000" smtClean="0"/>
              <a:t>» </a:t>
            </a:r>
            <a:r>
              <a:rPr lang="el-GR" sz="2000" dirty="0" smtClean="0"/>
              <a:t>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67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Υπηρεσία </a:t>
            </a:r>
            <a:r>
              <a:rPr lang="en-US" dirty="0"/>
              <a:t>email</a:t>
            </a:r>
            <a:endParaRPr lang="el-GR" dirty="0"/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813" y="1628800"/>
            <a:ext cx="7254374" cy="4626515"/>
          </a:xfrm>
          <a:prstGeom prst="rect">
            <a:avLst/>
          </a:prstGeom>
        </p:spPr>
      </p:pic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74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Υπηρεσία </a:t>
            </a:r>
            <a:r>
              <a:rPr lang="en-US" dirty="0"/>
              <a:t>email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l-GR" sz="3600" b="1" dirty="0"/>
              <a:t>Ενότητες εργασίας: </a:t>
            </a:r>
            <a:r>
              <a:rPr lang="el-GR" sz="3600" dirty="0"/>
              <a:t>Η εργασία μας θα υλοποιηθεί σε </a:t>
            </a:r>
            <a:r>
              <a:rPr lang="el-GR" sz="3600" dirty="0" smtClean="0"/>
              <a:t>7 ενότητες</a:t>
            </a:r>
            <a:r>
              <a:rPr lang="el-GR" sz="3600" dirty="0"/>
              <a:t>:</a:t>
            </a:r>
          </a:p>
          <a:p>
            <a:pPr marL="0" indent="0">
              <a:buNone/>
            </a:pPr>
            <a:r>
              <a:rPr lang="el-GR" sz="3600" dirty="0" smtClean="0"/>
              <a:t>Α</a:t>
            </a:r>
            <a:r>
              <a:rPr lang="el-GR" sz="3600" dirty="0"/>
              <a:t>. Μελέτη του σεναρίου  της εργασίας</a:t>
            </a:r>
          </a:p>
          <a:p>
            <a:pPr marL="0" indent="0">
              <a:buNone/>
            </a:pPr>
            <a:r>
              <a:rPr lang="el-GR" sz="3600" dirty="0"/>
              <a:t>Β. </a:t>
            </a:r>
            <a:r>
              <a:rPr lang="el-GR" sz="3600" dirty="0" smtClean="0"/>
              <a:t>Μελέτη</a:t>
            </a:r>
            <a:r>
              <a:rPr lang="de-CH" sz="3600" dirty="0" smtClean="0"/>
              <a:t>, </a:t>
            </a:r>
            <a:r>
              <a:rPr lang="el-GR" sz="3600" dirty="0" smtClean="0"/>
              <a:t>Υλοποίηση </a:t>
            </a:r>
            <a:r>
              <a:rPr lang="el-GR" sz="3600" dirty="0"/>
              <a:t>&amp; Έλεγχος του διαδικτύου </a:t>
            </a:r>
          </a:p>
          <a:p>
            <a:pPr marL="0" indent="0">
              <a:buNone/>
            </a:pPr>
            <a:r>
              <a:rPr lang="el-GR" sz="3600" dirty="0"/>
              <a:t>Γ . </a:t>
            </a:r>
            <a:r>
              <a:rPr lang="el-GR" sz="3600" dirty="0" smtClean="0"/>
              <a:t>Ενεργοποίηση </a:t>
            </a:r>
            <a:r>
              <a:rPr lang="el-GR" sz="3600" dirty="0"/>
              <a:t>&amp; διαμόρφωση της υπηρεσίας email στους εξυπηρετητές</a:t>
            </a:r>
          </a:p>
          <a:p>
            <a:pPr marL="0" indent="0">
              <a:buNone/>
            </a:pPr>
            <a:r>
              <a:rPr lang="el-GR" sz="3600" dirty="0"/>
              <a:t>Δ. Διαμόρφωση των εφαρμογών email </a:t>
            </a:r>
            <a:r>
              <a:rPr lang="el-GR" sz="3600" dirty="0" err="1"/>
              <a:t>browser</a:t>
            </a:r>
            <a:r>
              <a:rPr lang="el-GR" sz="3600" dirty="0"/>
              <a:t> στα </a:t>
            </a:r>
            <a:r>
              <a:rPr lang="el-GR" sz="3600" dirty="0" err="1"/>
              <a:t>PCs</a:t>
            </a:r>
            <a:endParaRPr lang="el-GR" sz="3600" dirty="0"/>
          </a:p>
          <a:p>
            <a:pPr marL="0" indent="0">
              <a:buNone/>
            </a:pPr>
            <a:r>
              <a:rPr lang="el-GR" sz="3600" dirty="0"/>
              <a:t>Ε. Ενεργοποίηση</a:t>
            </a:r>
            <a:r>
              <a:rPr lang="el-GR" sz="3600" dirty="0" smtClean="0"/>
              <a:t> </a:t>
            </a:r>
            <a:r>
              <a:rPr lang="el-GR" sz="3600" dirty="0"/>
              <a:t>&amp; διαμόρφωση της υπηρεσίας DNS στους εξυπηρετητές </a:t>
            </a:r>
          </a:p>
          <a:p>
            <a:pPr marL="0" indent="0">
              <a:buNone/>
            </a:pPr>
            <a:r>
              <a:rPr lang="el-GR" sz="3600" dirty="0"/>
              <a:t>ΣΤ. Έλεγχος της λειτουργικότητας της Υπηρεσίας email </a:t>
            </a:r>
          </a:p>
          <a:p>
            <a:pPr marL="0" indent="0">
              <a:buNone/>
            </a:pPr>
            <a:r>
              <a:rPr lang="el-GR" sz="3600" dirty="0"/>
              <a:t>Ζ.  </a:t>
            </a:r>
            <a:r>
              <a:rPr lang="el-GR" sz="3600" dirty="0" err="1"/>
              <a:t>Bonus</a:t>
            </a:r>
            <a:r>
              <a:rPr lang="el-GR" sz="3600" dirty="0"/>
              <a:t>++</a:t>
            </a:r>
          </a:p>
          <a:p>
            <a:pPr marL="0" indent="0">
              <a:buNone/>
            </a:pPr>
            <a:endParaRPr lang="el-GR" sz="3600" dirty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221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Υπηρεσία </a:t>
            </a:r>
            <a:r>
              <a:rPr lang="en-US" dirty="0"/>
              <a:t>email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600" b="1" dirty="0" smtClean="0"/>
              <a:t>A</a:t>
            </a:r>
            <a:r>
              <a:rPr lang="el-GR" sz="2600" b="1" dirty="0" smtClean="0"/>
              <a:t>. Σενάριο </a:t>
            </a:r>
            <a:r>
              <a:rPr lang="el-GR" sz="2600" b="1" dirty="0"/>
              <a:t>εργασίας:</a:t>
            </a:r>
            <a:r>
              <a:rPr lang="el-GR" sz="2600" dirty="0"/>
              <a:t> </a:t>
            </a:r>
            <a:endParaRPr lang="el-GR" sz="2600" dirty="0" smtClean="0"/>
          </a:p>
          <a:p>
            <a:r>
              <a:rPr lang="el-GR" sz="1800" dirty="0" smtClean="0"/>
              <a:t>Το </a:t>
            </a:r>
            <a:r>
              <a:rPr lang="el-GR" sz="1800" dirty="0"/>
              <a:t>διαδίκτυο </a:t>
            </a:r>
            <a:r>
              <a:rPr lang="el-GR" sz="1800" dirty="0" smtClean="0"/>
              <a:t>θα </a:t>
            </a:r>
            <a:r>
              <a:rPr lang="el-GR" sz="1800" dirty="0"/>
              <a:t>υλοποιηθεί με τη βοήθεια του </a:t>
            </a:r>
            <a:r>
              <a:rPr lang="en-US" sz="1800" dirty="0"/>
              <a:t>Packet </a:t>
            </a:r>
            <a:r>
              <a:rPr lang="en-US" sz="1800" dirty="0" smtClean="0"/>
              <a:t>tracer</a:t>
            </a:r>
            <a:r>
              <a:rPr lang="el-GR" sz="1800" dirty="0" smtClean="0"/>
              <a:t>. </a:t>
            </a:r>
            <a:endParaRPr lang="el-GR" sz="1800" dirty="0"/>
          </a:p>
          <a:p>
            <a:pPr lvl="0"/>
            <a:r>
              <a:rPr lang="el-GR" sz="1800" dirty="0"/>
              <a:t>Ο δρομολογητής router0 βρίσκεται στο ΤΕΙ Αθήνας (</a:t>
            </a:r>
            <a:r>
              <a:rPr lang="el-GR" sz="1800" dirty="0" err="1"/>
              <a:t>domain</a:t>
            </a:r>
            <a:r>
              <a:rPr lang="el-GR" sz="1800" b="1" dirty="0"/>
              <a:t> teiath.gr</a:t>
            </a:r>
            <a:r>
              <a:rPr lang="el-GR" sz="1800" dirty="0"/>
              <a:t>), ενώ 0 router1 βρίσκεται στο ΕΜΠ (</a:t>
            </a:r>
            <a:r>
              <a:rPr lang="el-GR" sz="1800" dirty="0" err="1"/>
              <a:t>domain</a:t>
            </a:r>
            <a:r>
              <a:rPr lang="el-GR" sz="1800" b="1" dirty="0"/>
              <a:t> </a:t>
            </a:r>
            <a:r>
              <a:rPr lang="de-CH" sz="1800" b="1" dirty="0" err="1" smtClean="0"/>
              <a:t>ntua</a:t>
            </a:r>
            <a:r>
              <a:rPr lang="el-GR" sz="1800" b="1" dirty="0" smtClean="0"/>
              <a:t>.</a:t>
            </a:r>
            <a:r>
              <a:rPr lang="el-GR" sz="1800" b="1" dirty="0" err="1" smtClean="0"/>
              <a:t>gr</a:t>
            </a:r>
            <a:r>
              <a:rPr lang="el-GR" sz="1800" dirty="0"/>
              <a:t>). Οι δύο δρομολογητές διασυνδέονται μέσω οπτικής ίνας </a:t>
            </a:r>
            <a:r>
              <a:rPr lang="el-GR" sz="1800" dirty="0" smtClean="0"/>
              <a:t>(!). </a:t>
            </a:r>
            <a:endParaRPr lang="el-GR" sz="1800" dirty="0"/>
          </a:p>
          <a:p>
            <a:pPr lvl="0"/>
            <a:r>
              <a:rPr lang="el-GR" sz="1800" dirty="0"/>
              <a:t>Στον Server0 θα εγκαταστήσουμε διακομιστή email με </a:t>
            </a:r>
            <a:r>
              <a:rPr lang="el-GR" sz="1800" dirty="0" err="1"/>
              <a:t>domain</a:t>
            </a:r>
            <a:r>
              <a:rPr lang="el-GR" sz="1800" dirty="0"/>
              <a:t> </a:t>
            </a:r>
            <a:r>
              <a:rPr lang="el-GR" sz="1800" dirty="0" err="1"/>
              <a:t>name</a:t>
            </a:r>
            <a:r>
              <a:rPr lang="el-GR" sz="1800" dirty="0"/>
              <a:t> </a:t>
            </a:r>
            <a:r>
              <a:rPr lang="el-GR" sz="1800" b="1" dirty="0"/>
              <a:t>teiath.gr</a:t>
            </a:r>
            <a:r>
              <a:rPr lang="el-GR" sz="1800" dirty="0"/>
              <a:t>, ο οποίος θα υποστηρίζει μεταξύ άλλων και τον χρήστη με </a:t>
            </a:r>
            <a:r>
              <a:rPr lang="el-GR" sz="1800" dirty="0" err="1"/>
              <a:t>username</a:t>
            </a:r>
            <a:r>
              <a:rPr lang="el-GR" sz="1800" dirty="0"/>
              <a:t> </a:t>
            </a:r>
            <a:r>
              <a:rPr lang="el-GR" sz="1800" b="1" dirty="0" err="1"/>
              <a:t>free</a:t>
            </a:r>
            <a:r>
              <a:rPr lang="el-GR" sz="1800" dirty="0"/>
              <a:t> &amp; </a:t>
            </a:r>
            <a:r>
              <a:rPr lang="el-GR" sz="1800" dirty="0" err="1"/>
              <a:t>password</a:t>
            </a:r>
            <a:r>
              <a:rPr lang="el-GR" sz="1800" dirty="0"/>
              <a:t> </a:t>
            </a:r>
            <a:r>
              <a:rPr lang="el-GR" sz="1800" b="1" dirty="0" err="1"/>
              <a:t>free</a:t>
            </a:r>
            <a:endParaRPr lang="el-GR" sz="1800" b="1" dirty="0"/>
          </a:p>
          <a:p>
            <a:pPr lvl="0"/>
            <a:r>
              <a:rPr lang="el-GR" sz="1800" dirty="0"/>
              <a:t>Στον Server1 θα εγκαταστήσουμε διακομιστή email με </a:t>
            </a:r>
            <a:r>
              <a:rPr lang="el-GR" sz="1800" dirty="0" err="1"/>
              <a:t>domain</a:t>
            </a:r>
            <a:r>
              <a:rPr lang="el-GR" sz="1800" dirty="0"/>
              <a:t> </a:t>
            </a:r>
            <a:r>
              <a:rPr lang="el-GR" sz="1800" dirty="0" err="1"/>
              <a:t>name</a:t>
            </a:r>
            <a:r>
              <a:rPr lang="el-GR" sz="1800" dirty="0"/>
              <a:t> </a:t>
            </a:r>
            <a:r>
              <a:rPr lang="el-GR" sz="1800" b="1" dirty="0"/>
              <a:t>ntua.gr</a:t>
            </a:r>
            <a:r>
              <a:rPr lang="el-GR" sz="1800" dirty="0"/>
              <a:t>, ο οποίος </a:t>
            </a:r>
            <a:r>
              <a:rPr lang="el-GR" sz="1800" dirty="0" smtClean="0"/>
              <a:t>θα υποστηρίζει </a:t>
            </a:r>
            <a:r>
              <a:rPr lang="el-GR" sz="1800" dirty="0"/>
              <a:t>μεταξύ άλλων και χρήστη με </a:t>
            </a:r>
            <a:r>
              <a:rPr lang="el-GR" sz="1800" dirty="0" err="1"/>
              <a:t>username</a:t>
            </a:r>
            <a:r>
              <a:rPr lang="el-GR" sz="1800" dirty="0"/>
              <a:t> </a:t>
            </a:r>
            <a:r>
              <a:rPr lang="el-GR" sz="1800" b="1" dirty="0" err="1"/>
              <a:t>snob</a:t>
            </a:r>
            <a:r>
              <a:rPr lang="el-GR" sz="1800" dirty="0"/>
              <a:t> &amp; </a:t>
            </a:r>
            <a:r>
              <a:rPr lang="el-GR" sz="1800" dirty="0" err="1"/>
              <a:t>password</a:t>
            </a:r>
            <a:r>
              <a:rPr lang="el-GR" sz="1800" dirty="0"/>
              <a:t> </a:t>
            </a:r>
            <a:r>
              <a:rPr lang="el-GR" sz="1800" b="1" dirty="0" err="1"/>
              <a:t>snob</a:t>
            </a:r>
            <a:endParaRPr lang="el-GR" sz="1800" b="1" dirty="0"/>
          </a:p>
          <a:p>
            <a:pPr lvl="0"/>
            <a:r>
              <a:rPr lang="el-GR" sz="1800" dirty="0" err="1"/>
              <a:t>Στo</a:t>
            </a:r>
            <a:r>
              <a:rPr lang="el-GR" sz="1800" dirty="0"/>
              <a:t> PC0, θα διαμορφώσουμε  email </a:t>
            </a:r>
            <a:r>
              <a:rPr lang="el-GR" sz="1800" dirty="0" err="1"/>
              <a:t>browser</a:t>
            </a:r>
            <a:r>
              <a:rPr lang="el-GR" sz="1800" dirty="0"/>
              <a:t> για τον χρήστη </a:t>
            </a:r>
            <a:r>
              <a:rPr lang="el-GR" sz="1800" b="1" dirty="0"/>
              <a:t>free@teiath.gr</a:t>
            </a:r>
          </a:p>
          <a:p>
            <a:r>
              <a:rPr lang="el-GR" sz="1800" dirty="0" err="1"/>
              <a:t>Στo</a:t>
            </a:r>
            <a:r>
              <a:rPr lang="el-GR" sz="1800" dirty="0"/>
              <a:t> PC1 , θα διαμορφώσουμε email </a:t>
            </a:r>
            <a:r>
              <a:rPr lang="el-GR" sz="1800" dirty="0" err="1"/>
              <a:t>browser</a:t>
            </a:r>
            <a:r>
              <a:rPr lang="el-GR" sz="1800" dirty="0"/>
              <a:t> για τον χρήστη </a:t>
            </a:r>
            <a:r>
              <a:rPr lang="de-CH" sz="1800" b="1" dirty="0" smtClean="0"/>
              <a:t>snob@ntua.gr</a:t>
            </a:r>
            <a:endParaRPr lang="el-GR" sz="1800" b="1" dirty="0"/>
          </a:p>
          <a:p>
            <a:pPr lvl="0"/>
            <a:r>
              <a:rPr lang="el-GR" sz="1800" dirty="0"/>
              <a:t>Και στους δύο </a:t>
            </a:r>
            <a:r>
              <a:rPr lang="el-GR" sz="1800" dirty="0" err="1"/>
              <a:t>Servers</a:t>
            </a:r>
            <a:r>
              <a:rPr lang="el-GR" sz="1800" dirty="0"/>
              <a:t> θα εγκαταστήσουμε και θα διαμορφώσουμε κατάλληλα την υπηρεσία </a:t>
            </a:r>
            <a:r>
              <a:rPr lang="el-GR" sz="1800" b="1" dirty="0"/>
              <a:t>DNS</a:t>
            </a:r>
            <a:r>
              <a:rPr lang="el-GR" sz="1800" dirty="0"/>
              <a:t>, προκειμένου να υποστηριχτεί η υπηρεσία </a:t>
            </a:r>
            <a:r>
              <a:rPr lang="el-GR" sz="1800" dirty="0" err="1"/>
              <a:t>mail</a:t>
            </a:r>
            <a:r>
              <a:rPr lang="el-GR" sz="1800" dirty="0"/>
              <a:t> στο διαδίκτυό μας.</a:t>
            </a:r>
          </a:p>
          <a:p>
            <a:pPr marL="0" indent="0">
              <a:buNone/>
            </a:pPr>
            <a:endParaRPr lang="el-GR" sz="3600" dirty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390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Υπηρεσία </a:t>
            </a:r>
            <a:r>
              <a:rPr lang="en-US" dirty="0"/>
              <a:t>email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>
          <a:xfrm>
            <a:off x="611560" y="1300331"/>
            <a:ext cx="8229600" cy="162461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600" b="1" dirty="0" smtClean="0"/>
              <a:t>B</a:t>
            </a:r>
            <a:r>
              <a:rPr lang="el-GR" sz="2600" b="1" dirty="0" smtClean="0"/>
              <a:t>. </a:t>
            </a:r>
            <a:r>
              <a:rPr lang="el-GR" sz="2600" b="1" dirty="0"/>
              <a:t>Μελέτη του διαδικτύου του σχήματος</a:t>
            </a:r>
            <a:endParaRPr lang="el-GR" sz="2600" dirty="0"/>
          </a:p>
          <a:p>
            <a:pPr marL="0" indent="0">
              <a:buNone/>
            </a:pPr>
            <a:r>
              <a:rPr lang="el-GR" sz="2600" b="1" dirty="0"/>
              <a:t>Β1.</a:t>
            </a:r>
            <a:r>
              <a:rPr lang="el-GR" sz="2800" b="1" dirty="0"/>
              <a:t> </a:t>
            </a:r>
            <a:r>
              <a:rPr lang="el-GR" sz="2600" dirty="0" smtClean="0"/>
              <a:t>Εντοπίζουμε </a:t>
            </a:r>
            <a:r>
              <a:rPr lang="el-GR" sz="2600" dirty="0"/>
              <a:t>και καταγράφουμε </a:t>
            </a:r>
            <a:r>
              <a:rPr lang="el-GR" sz="2600" dirty="0" smtClean="0"/>
              <a:t>από το σχήμα μας:</a:t>
            </a:r>
          </a:p>
          <a:p>
            <a:r>
              <a:rPr lang="el-GR" sz="2600" dirty="0" smtClean="0"/>
              <a:t>το </a:t>
            </a:r>
            <a:r>
              <a:rPr lang="el-GR" sz="2600" dirty="0"/>
              <a:t>πλήθος και το είδος των δικτύων </a:t>
            </a:r>
            <a:endParaRPr lang="el-GR" sz="2600" dirty="0" smtClean="0"/>
          </a:p>
          <a:p>
            <a:r>
              <a:rPr lang="el-GR" sz="2600" dirty="0" smtClean="0"/>
              <a:t>τις </a:t>
            </a:r>
            <a:r>
              <a:rPr lang="en-US" sz="2600" dirty="0"/>
              <a:t>IP </a:t>
            </a:r>
            <a:r>
              <a:rPr lang="el-GR" sz="2600" dirty="0"/>
              <a:t>διευθύνσεις </a:t>
            </a:r>
            <a:r>
              <a:rPr lang="el-GR" sz="2600" dirty="0" smtClean="0"/>
              <a:t>των </a:t>
            </a:r>
            <a:r>
              <a:rPr lang="el-GR" sz="2600" dirty="0"/>
              <a:t>δικτύων . </a:t>
            </a:r>
          </a:p>
          <a:p>
            <a:pPr marL="0" indent="0">
              <a:spcBef>
                <a:spcPts val="0"/>
              </a:spcBef>
              <a:buNone/>
            </a:pPr>
            <a:endParaRPr lang="el-GR" sz="3600" dirty="0"/>
          </a:p>
          <a:p>
            <a:pPr marL="0" indent="0">
              <a:buNone/>
            </a:pPr>
            <a:endParaRPr lang="el-GR" sz="3600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3050792"/>
            <a:ext cx="5855114" cy="3734129"/>
          </a:xfrm>
          <a:prstGeom prst="rect">
            <a:avLst/>
          </a:prstGeom>
        </p:spPr>
      </p:pic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950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Υπηρεσία </a:t>
            </a:r>
            <a:r>
              <a:rPr lang="en-US" dirty="0"/>
              <a:t>email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sz="half" idx="1"/>
          </p:nvPr>
        </p:nvSpPr>
        <p:spPr>
          <a:xfrm>
            <a:off x="179512" y="1340769"/>
            <a:ext cx="8280920" cy="129614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l-GR" sz="3400" b="1" dirty="0" smtClean="0"/>
              <a:t>Β</a:t>
            </a:r>
            <a:r>
              <a:rPr lang="en-US" sz="3400" b="1" dirty="0" smtClean="0"/>
              <a:t>2</a:t>
            </a:r>
            <a:r>
              <a:rPr lang="el-GR" sz="3400" b="1" dirty="0" smtClean="0"/>
              <a:t>. </a:t>
            </a:r>
            <a:r>
              <a:rPr lang="el-GR" sz="3400" b="1" dirty="0"/>
              <a:t>Υλοποίηση του διαδικτύου με τη βοήθεια του </a:t>
            </a:r>
            <a:r>
              <a:rPr lang="en-US" sz="3400" b="1" dirty="0"/>
              <a:t>Packet Tracer</a:t>
            </a:r>
            <a:endParaRPr lang="el-GR" sz="3400" b="1" dirty="0"/>
          </a:p>
          <a:p>
            <a:pPr marL="0" indent="0">
              <a:buNone/>
            </a:pPr>
            <a:r>
              <a:rPr lang="el-GR" sz="3400" dirty="0" smtClean="0"/>
              <a:t>Προσοχή στην επιλογή του κατάλληλου δρομολογητή από την εργαλειοθήκη με τα απαιτούμενα </a:t>
            </a:r>
            <a:r>
              <a:rPr lang="de-CH" sz="3400" dirty="0" err="1" smtClean="0"/>
              <a:t>interfaces</a:t>
            </a:r>
            <a:r>
              <a:rPr lang="de-CH" sz="3400" dirty="0" smtClean="0"/>
              <a:t> </a:t>
            </a:r>
            <a:r>
              <a:rPr lang="el-GR" sz="3400" dirty="0" smtClean="0"/>
              <a:t> </a:t>
            </a:r>
            <a:r>
              <a:rPr lang="de-CH" sz="3400" dirty="0" smtClean="0"/>
              <a:t>(CFE -</a:t>
            </a:r>
            <a:r>
              <a:rPr lang="de-CH" sz="3400" dirty="0" err="1" smtClean="0"/>
              <a:t>Coper</a:t>
            </a:r>
            <a:r>
              <a:rPr lang="de-CH" sz="3400" dirty="0" smtClean="0"/>
              <a:t> Fast Ethernet  &amp; FFE -Fiber Fast Ethernet)</a:t>
            </a:r>
            <a:r>
              <a:rPr lang="el-GR" sz="3400" dirty="0" smtClean="0"/>
              <a:t>.</a:t>
            </a:r>
            <a:endParaRPr lang="el-GR" sz="3400" dirty="0"/>
          </a:p>
          <a:p>
            <a:pPr marL="0" indent="0">
              <a:buNone/>
            </a:pPr>
            <a:endParaRPr lang="el-GR" sz="3600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073" y="2924944"/>
            <a:ext cx="7277797" cy="3168352"/>
          </a:xfrm>
          <a:prstGeom prst="rect">
            <a:avLst/>
          </a:prstGeom>
        </p:spPr>
      </p:pic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916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l-GR" dirty="0"/>
              <a:t>Υπηρεσία </a:t>
            </a:r>
            <a:r>
              <a:rPr lang="en-US" dirty="0"/>
              <a:t>email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sz="half" idx="1"/>
          </p:nvPr>
        </p:nvSpPr>
        <p:spPr>
          <a:xfrm>
            <a:off x="179512" y="1340768"/>
            <a:ext cx="7704856" cy="85496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400" b="1" dirty="0" smtClean="0"/>
              <a:t>B</a:t>
            </a:r>
            <a:r>
              <a:rPr lang="el-GR" sz="2400" b="1" dirty="0" smtClean="0"/>
              <a:t>.</a:t>
            </a:r>
            <a:r>
              <a:rPr lang="en-US" sz="2400" b="1" dirty="0" smtClean="0"/>
              <a:t>3</a:t>
            </a:r>
            <a:r>
              <a:rPr lang="el-GR" sz="2400" b="1" dirty="0" smtClean="0"/>
              <a:t>:</a:t>
            </a:r>
            <a:r>
              <a:rPr lang="el-GR" sz="2400" dirty="0" smtClean="0"/>
              <a:t>  ενεργοποιούμε τις διασυνδέσεις των δρομολογητών &amp; αποδίδουμε δικτυακά στοιχεία στις διασυνδέσεις των δρομολογητών &amp; υπολογιστών</a:t>
            </a:r>
            <a:endParaRPr lang="el-GR" sz="2400" dirty="0"/>
          </a:p>
        </p:txBody>
      </p:sp>
      <p:pic>
        <p:nvPicPr>
          <p:cNvPr id="9" name="Εικόνα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215529"/>
            <a:ext cx="6912768" cy="4408654"/>
          </a:xfrm>
          <a:prstGeom prst="rect">
            <a:avLst/>
          </a:prstGeom>
        </p:spPr>
      </p:pic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28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Υπηρεσία </a:t>
            </a:r>
            <a:r>
              <a:rPr lang="en-US" dirty="0"/>
              <a:t>email</a:t>
            </a:r>
            <a:endParaRPr lang="el-GR" dirty="0"/>
          </a:p>
        </p:txBody>
      </p:sp>
      <p:sp>
        <p:nvSpPr>
          <p:cNvPr id="12" name="Θέση περιεχομένου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dirty="0" smtClean="0"/>
              <a:t>Β</a:t>
            </a:r>
            <a:r>
              <a:rPr lang="en-US" sz="2400" b="1" dirty="0" smtClean="0"/>
              <a:t>4</a:t>
            </a:r>
            <a:r>
              <a:rPr lang="el-GR" sz="2400" b="1" dirty="0" smtClean="0"/>
              <a:t>: Εφαρμόζουμε Στατική Δρομολόγηση </a:t>
            </a:r>
            <a:r>
              <a:rPr lang="el-GR" sz="2400" b="1" dirty="0"/>
              <a:t>στους δρομολογητές του διαδικτύου </a:t>
            </a:r>
            <a:r>
              <a:rPr lang="el-GR" sz="2400" b="1" dirty="0">
                <a:solidFill>
                  <a:srgbClr val="FF0000"/>
                </a:solidFill>
              </a:rPr>
              <a:t>μέσω </a:t>
            </a:r>
            <a:r>
              <a:rPr lang="de-CH" sz="2400" b="1" dirty="0">
                <a:solidFill>
                  <a:srgbClr val="FF0000"/>
                </a:solidFill>
              </a:rPr>
              <a:t>CLI. </a:t>
            </a:r>
            <a:endParaRPr lang="el-GR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l-GR" sz="2400" dirty="0" smtClean="0"/>
              <a:t>ενημερώνουμε </a:t>
            </a:r>
            <a:r>
              <a:rPr lang="el-GR" sz="2400" dirty="0"/>
              <a:t>δηλαδή κάθε δρομολογητή </a:t>
            </a:r>
            <a:r>
              <a:rPr lang="el-GR" sz="2400" dirty="0" smtClean="0"/>
              <a:t>για τα </a:t>
            </a:r>
            <a:r>
              <a:rPr lang="el-GR" sz="2400" dirty="0"/>
              <a:t>δίκτυα του διαδικτύου τα οποία δεν </a:t>
            </a:r>
            <a:r>
              <a:rPr lang="el-GR" sz="2400" dirty="0" smtClean="0"/>
              <a:t>γνωρίζει</a:t>
            </a:r>
          </a:p>
          <a:p>
            <a:pPr marL="0" indent="0">
              <a:buNone/>
            </a:pPr>
            <a:endParaRPr lang="el-GR" dirty="0"/>
          </a:p>
        </p:txBody>
      </p:sp>
      <p:graphicFrame>
        <p:nvGraphicFramePr>
          <p:cNvPr id="14" name="Πίνακας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834543"/>
              </p:ext>
            </p:extLst>
          </p:nvPr>
        </p:nvGraphicFramePr>
        <p:xfrm>
          <a:off x="575556" y="4077072"/>
          <a:ext cx="7992888" cy="12724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92888"/>
              </a:tblGrid>
              <a:tr h="12724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Router</a:t>
                      </a:r>
                      <a:r>
                        <a:rPr lang="el-GR" sz="2400" dirty="0">
                          <a:effectLst/>
                        </a:rPr>
                        <a:t>(</a:t>
                      </a:r>
                      <a:r>
                        <a:rPr lang="en-US" sz="2400" dirty="0" err="1">
                          <a:effectLst/>
                        </a:rPr>
                        <a:t>config</a:t>
                      </a:r>
                      <a:r>
                        <a:rPr lang="el-GR" sz="2400" dirty="0">
                          <a:effectLst/>
                        </a:rPr>
                        <a:t>)#  </a:t>
                      </a:r>
                      <a:r>
                        <a:rPr lang="en-US" sz="2400" dirty="0" err="1">
                          <a:effectLst/>
                        </a:rPr>
                        <a:t>ip</a:t>
                      </a:r>
                      <a:r>
                        <a:rPr lang="en-US" sz="2400" dirty="0">
                          <a:effectLst/>
                        </a:rPr>
                        <a:t> route</a:t>
                      </a:r>
                      <a:r>
                        <a:rPr lang="el-GR" sz="2400" dirty="0">
                          <a:effectLst/>
                        </a:rPr>
                        <a:t> </a:t>
                      </a:r>
                      <a:r>
                        <a:rPr lang="en-US" sz="2400" dirty="0" smtClean="0">
                          <a:effectLst/>
                        </a:rPr>
                        <a:t>&lt;</a:t>
                      </a:r>
                      <a:r>
                        <a:rPr lang="en-US" sz="2400" dirty="0" err="1" smtClean="0">
                          <a:effectLst/>
                        </a:rPr>
                        <a:t>ip</a:t>
                      </a:r>
                      <a:r>
                        <a:rPr lang="el-GR" sz="2400" dirty="0" smtClean="0">
                          <a:effectLst/>
                        </a:rPr>
                        <a:t> </a:t>
                      </a:r>
                      <a:r>
                        <a:rPr lang="el-GR" sz="2400" dirty="0">
                          <a:effectLst/>
                        </a:rPr>
                        <a:t>δικτύου </a:t>
                      </a:r>
                      <a:r>
                        <a:rPr lang="el-GR" sz="2400" dirty="0" smtClean="0">
                          <a:effectLst/>
                        </a:rPr>
                        <a:t>προορισμού</a:t>
                      </a:r>
                      <a:r>
                        <a:rPr lang="en-US" sz="2400" dirty="0" smtClean="0">
                          <a:effectLst/>
                        </a:rPr>
                        <a:t>&gt;</a:t>
                      </a:r>
                      <a:r>
                        <a:rPr lang="el-GR" sz="2400" dirty="0" smtClean="0">
                          <a:effectLst/>
                        </a:rPr>
                        <a:t>   </a:t>
                      </a:r>
                      <a:r>
                        <a:rPr lang="en-US" sz="2400" dirty="0" smtClean="0">
                          <a:effectLst/>
                        </a:rPr>
                        <a:t>&lt;</a:t>
                      </a:r>
                      <a:r>
                        <a:rPr lang="el-GR" sz="2400" dirty="0" smtClean="0">
                          <a:effectLst/>
                        </a:rPr>
                        <a:t>μάσκα  </a:t>
                      </a:r>
                      <a:r>
                        <a:rPr lang="el-GR" sz="2400" dirty="0">
                          <a:effectLst/>
                        </a:rPr>
                        <a:t>δικτύου </a:t>
                      </a:r>
                      <a:r>
                        <a:rPr lang="el-GR" sz="2400" dirty="0" smtClean="0">
                          <a:effectLst/>
                        </a:rPr>
                        <a:t>προορισμού</a:t>
                      </a:r>
                      <a:r>
                        <a:rPr lang="en-US" sz="2400" dirty="0" smtClean="0">
                          <a:effectLst/>
                        </a:rPr>
                        <a:t>&gt;</a:t>
                      </a:r>
                      <a:r>
                        <a:rPr lang="el-GR" sz="2400" dirty="0" smtClean="0">
                          <a:effectLst/>
                        </a:rPr>
                        <a:t>   </a:t>
                      </a:r>
                      <a:r>
                        <a:rPr lang="en-US" sz="2400" dirty="0" smtClean="0">
                          <a:effectLst/>
                        </a:rPr>
                        <a:t>&lt;</a:t>
                      </a:r>
                      <a:r>
                        <a:rPr lang="en-US" sz="2400" dirty="0" err="1" smtClean="0">
                          <a:effectLst/>
                        </a:rPr>
                        <a:t>ip</a:t>
                      </a:r>
                      <a:r>
                        <a:rPr lang="el-GR" sz="2400" dirty="0" smtClean="0">
                          <a:effectLst/>
                        </a:rPr>
                        <a:t> </a:t>
                      </a:r>
                      <a:r>
                        <a:rPr lang="el-GR" sz="2400" dirty="0">
                          <a:effectLst/>
                        </a:rPr>
                        <a:t>επόμενου  βήματος προς το δίκτυο </a:t>
                      </a:r>
                      <a:r>
                        <a:rPr lang="el-GR" sz="2400" dirty="0" smtClean="0">
                          <a:effectLst/>
                        </a:rPr>
                        <a:t>προορισμού</a:t>
                      </a:r>
                      <a:r>
                        <a:rPr lang="en-US" sz="2400" dirty="0" smtClean="0">
                          <a:effectLst/>
                        </a:rPr>
                        <a:t>&gt;</a:t>
                      </a:r>
                      <a:r>
                        <a:rPr lang="el-GR" sz="2400" dirty="0" smtClean="0">
                          <a:effectLst/>
                        </a:rPr>
                        <a:t>  </a:t>
                      </a:r>
                      <a:endParaRPr lang="el-G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814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846</TotalTime>
  <Words>1406</Words>
  <Application>Microsoft Office PowerPoint</Application>
  <PresentationFormat>Προβολή στην οθόνη (4:3)</PresentationFormat>
  <Paragraphs>256</Paragraphs>
  <Slides>26</Slides>
  <Notes>9</Notes>
  <HiddenSlides>0</HiddenSlides>
  <MMClips>0</MMClips>
  <ScaleCrop>false</ScaleCrop>
  <HeadingPairs>
    <vt:vector size="4" baseType="variant">
      <vt:variant>
        <vt:lpstr>Θέμα</vt:lpstr>
      </vt:variant>
      <vt:variant>
        <vt:i4>3</vt:i4>
      </vt:variant>
      <vt:variant>
        <vt:lpstr>Τίτλοι διαφανειών</vt:lpstr>
      </vt:variant>
      <vt:variant>
        <vt:i4>26</vt:i4>
      </vt:variant>
    </vt:vector>
  </HeadingPairs>
  <TitlesOfParts>
    <vt:vector size="29" baseType="lpstr">
      <vt:lpstr>Θέμα του Office</vt:lpstr>
      <vt:lpstr>OC_template_updated</vt:lpstr>
      <vt:lpstr>1_OC_template_updated</vt:lpstr>
      <vt:lpstr>Δίκτυα Υπολογιστών ΙΙ (Ε)</vt:lpstr>
      <vt:lpstr>Υπηρεσία email</vt:lpstr>
      <vt:lpstr>Υπηρεσία email</vt:lpstr>
      <vt:lpstr>Υπηρεσία email</vt:lpstr>
      <vt:lpstr>Υπηρεσία email</vt:lpstr>
      <vt:lpstr>Υπηρεσία email</vt:lpstr>
      <vt:lpstr>Υπηρεσία email</vt:lpstr>
      <vt:lpstr>Υπηρεσία email</vt:lpstr>
      <vt:lpstr>Υπηρεσία email</vt:lpstr>
      <vt:lpstr>Υπηρεσία email</vt:lpstr>
      <vt:lpstr>Υπηρεσία email</vt:lpstr>
      <vt:lpstr>Υπηρεσία email</vt:lpstr>
      <vt:lpstr>Υπηρεσία email</vt:lpstr>
      <vt:lpstr>Υπηρεσία email</vt:lpstr>
      <vt:lpstr>Υπηρεσία email</vt:lpstr>
      <vt:lpstr>Υπηρεσία email</vt:lpstr>
      <vt:lpstr>4η εργαστηριακή άσκηση</vt:lpstr>
      <vt:lpstr>Υπηρεσία email</vt:lpstr>
      <vt:lpstr>Υπηρεσία email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4η εργαστηριακή άσκηση</dc:title>
  <dc:creator>opencourses</dc:creator>
  <cp:lastModifiedBy>edunet</cp:lastModifiedBy>
  <cp:revision>40</cp:revision>
  <dcterms:created xsi:type="dcterms:W3CDTF">2015-04-02T08:44:45Z</dcterms:created>
  <dcterms:modified xsi:type="dcterms:W3CDTF">2016-06-25T17:16:13Z</dcterms:modified>
</cp:coreProperties>
</file>