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7" r:id="rId2"/>
    <p:sldMasterId id="2147483696" r:id="rId3"/>
  </p:sldMasterIdLst>
  <p:notesMasterIdLst>
    <p:notesMasterId r:id="rId22"/>
  </p:notesMasterIdLst>
  <p:handoutMasterIdLst>
    <p:handoutMasterId r:id="rId23"/>
  </p:handoutMasterIdLst>
  <p:sldIdLst>
    <p:sldId id="256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57" r:id="rId15"/>
    <p:sldId id="262" r:id="rId16"/>
    <p:sldId id="264" r:id="rId17"/>
    <p:sldId id="269" r:id="rId18"/>
    <p:sldId id="270" r:id="rId19"/>
    <p:sldId id="266" r:id="rId20"/>
    <p:sldId id="261" r:id="rId21"/>
  </p:sldIdLst>
  <p:sldSz cx="9144000" cy="6858000" type="screen4x3"/>
  <p:notesSz cx="7104063" cy="10234613"/>
  <p:custDataLst>
    <p:tags r:id="rId2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7C3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114" d="100"/>
          <a:sy n="114" d="100"/>
        </p:scale>
        <p:origin x="-172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27/3/2015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27/3/2015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DBE7C3"/>
          </a:solidFill>
        </p:spPr>
        <p:txBody>
          <a:bodyPr>
            <a:normAutofit/>
          </a:bodyPr>
          <a:lstStyle>
            <a:lvl1pPr marL="268288" indent="0"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5040560"/>
          </a:xfrm>
        </p:spPr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001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5352"/>
          </a:xfrm>
          <a:solidFill>
            <a:srgbClr val="DBE7C3"/>
          </a:solidFill>
        </p:spPr>
        <p:txBody>
          <a:bodyPr>
            <a:normAutofit/>
          </a:bodyPr>
          <a:lstStyle>
            <a:lvl1pPr marL="268288" indent="0"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184576"/>
          </a:xfrm>
        </p:spPr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4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Κοσμητολογία ΙΙ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30425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3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Παρασκευή αποφολιδωτικής κρέμας για όλα τα δέρματα</a:t>
            </a:r>
            <a:endParaRPr lang="en-US" sz="2600" dirty="0" smtClean="0"/>
          </a:p>
          <a:p>
            <a:pPr lvl="0">
              <a:spcBef>
                <a:spcPts val="0"/>
              </a:spcBef>
            </a:pPr>
            <a:r>
              <a:rPr lang="el-GR" sz="2200" dirty="0">
                <a:solidFill>
                  <a:prstClr val="black"/>
                </a:solidFill>
              </a:rPr>
              <a:t>Δρ. Φωτεινή Μέλλου, Μ</a:t>
            </a:r>
            <a:r>
              <a:rPr lang="en-US" sz="2200" dirty="0">
                <a:solidFill>
                  <a:prstClr val="black"/>
                </a:solidFill>
              </a:rPr>
              <a:t>sc,</a:t>
            </a:r>
            <a:endParaRPr lang="el-GR" sz="2200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</a:pPr>
            <a:r>
              <a:rPr lang="el-GR" sz="2200" dirty="0">
                <a:solidFill>
                  <a:prstClr val="black"/>
                </a:solidFill>
              </a:rPr>
              <a:t>Εργαστηριακός Συνεργάτης</a:t>
            </a:r>
            <a:endParaRPr lang="en-US" sz="2200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</a:pPr>
            <a:r>
              <a:rPr lang="el-GR" sz="2200" dirty="0">
                <a:solidFill>
                  <a:prstClr val="black"/>
                </a:solidFill>
              </a:rPr>
              <a:t>Τμήμα Αισθητικής και Κοσμητολογίας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Ανάμιξη των φάσεων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472608"/>
          </a:xfrm>
        </p:spPr>
        <p:txBody>
          <a:bodyPr>
            <a:noAutofit/>
          </a:bodyPr>
          <a:lstStyle/>
          <a:p>
            <a:pPr>
              <a:lnSpc>
                <a:spcPct val="105000"/>
              </a:lnSpc>
              <a:spcBef>
                <a:spcPts val="900"/>
              </a:spcBef>
              <a:spcAft>
                <a:spcPts val="600"/>
              </a:spcAft>
              <a:defRPr/>
            </a:pPr>
            <a:r>
              <a:rPr lang="el-GR" sz="2200" dirty="0"/>
              <a:t>Μεταφορά της </a:t>
            </a:r>
            <a:r>
              <a:rPr lang="el-GR" sz="2200" b="1" dirty="0" smtClean="0"/>
              <a:t>υδατικής φάσης  ΙΙ </a:t>
            </a:r>
            <a:r>
              <a:rPr lang="el-GR" sz="2200" dirty="0"/>
              <a:t>στη </a:t>
            </a:r>
            <a:r>
              <a:rPr lang="el-GR" altLang="el-GR" sz="2200" b="1" dirty="0" smtClean="0"/>
              <a:t>λιπαρή</a:t>
            </a:r>
            <a:r>
              <a:rPr lang="el-GR" sz="2200" dirty="0" smtClean="0"/>
              <a:t> </a:t>
            </a:r>
            <a:r>
              <a:rPr lang="el-GR" sz="2200" dirty="0"/>
              <a:t>(σιγά σιγά </a:t>
            </a:r>
            <a:r>
              <a:rPr lang="el-GR" sz="2200" dirty="0" smtClean="0"/>
              <a:t>και </a:t>
            </a:r>
            <a:r>
              <a:rPr lang="el-GR" sz="2200" dirty="0"/>
              <a:t>με συνεχή ανάδευση</a:t>
            </a:r>
            <a:r>
              <a:rPr lang="el-GR" sz="2200" dirty="0" smtClean="0"/>
              <a:t>).</a:t>
            </a:r>
            <a:endParaRPr lang="el-GR" sz="2200" dirty="0"/>
          </a:p>
          <a:p>
            <a:pPr>
              <a:lnSpc>
                <a:spcPct val="105000"/>
              </a:lnSpc>
              <a:spcBef>
                <a:spcPts val="900"/>
              </a:spcBef>
              <a:spcAft>
                <a:spcPts val="600"/>
              </a:spcAft>
              <a:defRPr/>
            </a:pPr>
            <a:r>
              <a:rPr lang="el-GR" sz="2200" dirty="0" smtClean="0"/>
              <a:t>Ανάδευση  </a:t>
            </a:r>
            <a:r>
              <a:rPr lang="el-GR" sz="2200" dirty="0"/>
              <a:t>στο ατμόλουτρο, 5- 10΄, 6</a:t>
            </a:r>
            <a:r>
              <a:rPr lang="el-GR" altLang="el-GR" sz="2200" dirty="0"/>
              <a:t>7</a:t>
            </a:r>
            <a:r>
              <a:rPr lang="el-GR" altLang="el-GR" sz="2200" baseline="30000" dirty="0"/>
              <a:t>ο</a:t>
            </a:r>
            <a:r>
              <a:rPr lang="en-US" altLang="el-GR" sz="2200" dirty="0"/>
              <a:t>C ±</a:t>
            </a:r>
            <a:r>
              <a:rPr lang="en-US" altLang="el-GR" sz="2200" dirty="0" smtClean="0"/>
              <a:t>2</a:t>
            </a:r>
            <a:r>
              <a:rPr lang="el-GR" altLang="el-GR" sz="2200" dirty="0" smtClean="0"/>
              <a:t>.</a:t>
            </a:r>
            <a:endParaRPr lang="el-GR" sz="2200" dirty="0"/>
          </a:p>
          <a:p>
            <a:pPr>
              <a:lnSpc>
                <a:spcPct val="105000"/>
              </a:lnSpc>
              <a:spcBef>
                <a:spcPts val="900"/>
              </a:spcBef>
              <a:spcAft>
                <a:spcPts val="600"/>
              </a:spcAft>
              <a:defRPr/>
            </a:pPr>
            <a:r>
              <a:rPr lang="el-GR" sz="2200" b="1" dirty="0" smtClean="0"/>
              <a:t>Εξαγωγή </a:t>
            </a:r>
            <a:r>
              <a:rPr lang="el-GR" sz="2200" b="1" dirty="0" smtClean="0"/>
              <a:t>γουδι</a:t>
            </a:r>
            <a:r>
              <a:rPr lang="en-US" sz="2200" b="1" dirty="0" smtClean="0"/>
              <a:t>o</a:t>
            </a:r>
            <a:r>
              <a:rPr lang="el-GR" sz="2200" b="1" dirty="0"/>
              <a:t>ύ</a:t>
            </a:r>
            <a:r>
              <a:rPr lang="en-US" sz="2200" b="1" dirty="0" smtClean="0"/>
              <a:t> </a:t>
            </a:r>
            <a:r>
              <a:rPr lang="el-GR" sz="2200" b="1" dirty="0" smtClean="0"/>
              <a:t>από ατμόλουτρο.</a:t>
            </a:r>
          </a:p>
          <a:p>
            <a:pPr>
              <a:lnSpc>
                <a:spcPct val="105000"/>
              </a:lnSpc>
              <a:spcBef>
                <a:spcPts val="900"/>
              </a:spcBef>
              <a:spcAft>
                <a:spcPts val="600"/>
              </a:spcAft>
              <a:defRPr/>
            </a:pPr>
            <a:r>
              <a:rPr lang="el-GR" sz="2200" b="1" dirty="0" smtClean="0"/>
              <a:t>Ψύξη στο περιβάλλον</a:t>
            </a:r>
            <a:r>
              <a:rPr lang="el-GR" sz="2200" dirty="0" smtClean="0"/>
              <a:t>, ανάδευση.</a:t>
            </a:r>
            <a:endParaRPr lang="en-US" sz="2200" dirty="0"/>
          </a:p>
          <a:p>
            <a:pPr>
              <a:lnSpc>
                <a:spcPct val="105000"/>
              </a:lnSpc>
              <a:spcBef>
                <a:spcPts val="900"/>
              </a:spcBef>
              <a:spcAft>
                <a:spcPts val="600"/>
              </a:spcAft>
              <a:defRPr/>
            </a:pPr>
            <a:r>
              <a:rPr lang="el-GR" sz="2200" dirty="0"/>
              <a:t>Προσθήκη</a:t>
            </a:r>
            <a:r>
              <a:rPr lang="en-US" sz="2200" dirty="0"/>
              <a:t>:</a:t>
            </a:r>
            <a:endParaRPr lang="el-GR" sz="2200" dirty="0"/>
          </a:p>
          <a:p>
            <a:pPr lvl="1" indent="-387350">
              <a:lnSpc>
                <a:spcPct val="105000"/>
              </a:lnSpc>
              <a:spcBef>
                <a:spcPts val="900"/>
              </a:spcBef>
              <a:defRPr/>
            </a:pPr>
            <a:r>
              <a:rPr lang="el-GR" sz="2200" b="1" dirty="0" smtClean="0"/>
              <a:t>Υδατική φάση Ι </a:t>
            </a:r>
            <a:r>
              <a:rPr lang="el-GR" sz="2200" dirty="0" smtClean="0"/>
              <a:t>55- </a:t>
            </a:r>
            <a:r>
              <a:rPr lang="el-GR" sz="2200" dirty="0"/>
              <a:t>60</a:t>
            </a:r>
            <a:r>
              <a:rPr lang="el-GR" altLang="el-GR" sz="2200" baseline="30000" dirty="0"/>
              <a:t>ο</a:t>
            </a:r>
            <a:r>
              <a:rPr lang="en-US" altLang="el-GR" sz="2200" dirty="0" smtClean="0"/>
              <a:t>C</a:t>
            </a:r>
            <a:r>
              <a:rPr lang="el-GR" altLang="el-GR" sz="2200" dirty="0" smtClean="0"/>
              <a:t>,</a:t>
            </a:r>
            <a:endParaRPr lang="el-GR" sz="2200" dirty="0"/>
          </a:p>
          <a:p>
            <a:pPr lvl="1" indent="-387350">
              <a:lnSpc>
                <a:spcPct val="105000"/>
              </a:lnSpc>
              <a:spcBef>
                <a:spcPts val="900"/>
              </a:spcBef>
              <a:defRPr/>
            </a:pPr>
            <a:r>
              <a:rPr lang="en-US" sz="2200" dirty="0"/>
              <a:t>Perfume</a:t>
            </a:r>
            <a:r>
              <a:rPr lang="el-GR" sz="2200" dirty="0"/>
              <a:t> </a:t>
            </a:r>
            <a:r>
              <a:rPr lang="el-GR" sz="2200" dirty="0" smtClean="0"/>
              <a:t>45</a:t>
            </a:r>
            <a:r>
              <a:rPr lang="el-GR" altLang="el-GR" sz="2200" baseline="30000" dirty="0" smtClean="0"/>
              <a:t>ο</a:t>
            </a:r>
            <a:r>
              <a:rPr lang="en-US" altLang="el-GR" sz="2200" dirty="0" smtClean="0"/>
              <a:t>C</a:t>
            </a:r>
            <a:r>
              <a:rPr lang="el-GR" altLang="el-GR" sz="2200" dirty="0" smtClean="0"/>
              <a:t>,</a:t>
            </a:r>
            <a:endParaRPr lang="el-GR" sz="2200" dirty="0"/>
          </a:p>
          <a:p>
            <a:pPr lvl="1" indent="-387350">
              <a:lnSpc>
                <a:spcPct val="105000"/>
              </a:lnSpc>
              <a:spcBef>
                <a:spcPts val="900"/>
              </a:spcBef>
              <a:defRPr/>
            </a:pPr>
            <a:r>
              <a:rPr lang="en-US" altLang="el-GR" sz="2200" dirty="0" smtClean="0"/>
              <a:t>Almond shell granules </a:t>
            </a:r>
            <a:r>
              <a:rPr lang="el-GR" sz="2200" dirty="0" smtClean="0"/>
              <a:t>40</a:t>
            </a:r>
            <a:r>
              <a:rPr lang="el-GR" altLang="el-GR" sz="2200" baseline="30000" dirty="0" smtClean="0"/>
              <a:t>ο</a:t>
            </a:r>
            <a:r>
              <a:rPr lang="en-US" altLang="el-GR" sz="2200" dirty="0" smtClean="0"/>
              <a:t>C</a:t>
            </a:r>
            <a:r>
              <a:rPr lang="el-GR" altLang="el-GR" sz="2200" dirty="0" smtClean="0"/>
              <a:t>,</a:t>
            </a:r>
            <a:endParaRPr lang="el-GR" sz="2200" dirty="0"/>
          </a:p>
          <a:p>
            <a:pPr lvl="1" indent="-387350">
              <a:lnSpc>
                <a:spcPct val="105000"/>
              </a:lnSpc>
              <a:spcBef>
                <a:spcPts val="900"/>
              </a:spcBef>
              <a:defRPr/>
            </a:pPr>
            <a:r>
              <a:rPr lang="en-US" sz="2200" dirty="0"/>
              <a:t>Aloe vera gel</a:t>
            </a:r>
            <a:r>
              <a:rPr lang="el-GR" sz="2200" dirty="0"/>
              <a:t> </a:t>
            </a:r>
            <a:r>
              <a:rPr lang="el-GR" sz="2200" dirty="0" smtClean="0"/>
              <a:t>&lt;</a:t>
            </a:r>
            <a:r>
              <a:rPr lang="el-GR" sz="2200" dirty="0"/>
              <a:t>35</a:t>
            </a:r>
            <a:r>
              <a:rPr lang="el-GR" altLang="el-GR" sz="2200" baseline="30000" dirty="0"/>
              <a:t>ο</a:t>
            </a:r>
            <a:r>
              <a:rPr lang="en-US" altLang="el-GR" sz="2200" dirty="0" smtClean="0"/>
              <a:t>C</a:t>
            </a:r>
            <a:r>
              <a:rPr lang="el-GR" altLang="el-GR" sz="2200" dirty="0" smtClean="0"/>
              <a:t>.</a:t>
            </a:r>
            <a:endParaRPr lang="en-US" sz="2200" dirty="0"/>
          </a:p>
          <a:p>
            <a:pPr>
              <a:lnSpc>
                <a:spcPct val="105000"/>
              </a:lnSpc>
              <a:spcBef>
                <a:spcPts val="900"/>
              </a:spcBef>
              <a:defRPr/>
            </a:pPr>
            <a:r>
              <a:rPr lang="el-GR" sz="2200" b="1" dirty="0" smtClean="0"/>
              <a:t>Γουδί σε ψυχρό υδατόλουτρο</a:t>
            </a:r>
            <a:r>
              <a:rPr lang="el-GR" sz="2200" dirty="0" smtClean="0"/>
              <a:t>, </a:t>
            </a:r>
            <a:r>
              <a:rPr lang="en-US" sz="2200" dirty="0"/>
              <a:t>25</a:t>
            </a:r>
            <a:r>
              <a:rPr lang="el-GR" sz="2200" dirty="0"/>
              <a:t>-</a:t>
            </a:r>
            <a:r>
              <a:rPr lang="en-US" sz="2200" dirty="0"/>
              <a:t>28</a:t>
            </a:r>
            <a:r>
              <a:rPr lang="el-GR" sz="2200" baseline="30000" dirty="0"/>
              <a:t>ο</a:t>
            </a:r>
            <a:r>
              <a:rPr lang="en-US" sz="2200" dirty="0" smtClean="0"/>
              <a:t>C</a:t>
            </a:r>
            <a:r>
              <a:rPr lang="el-GR" sz="2200" dirty="0" smtClean="0"/>
              <a:t>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9750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Παρατηρήσεις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el-GR" altLang="el-GR" dirty="0" smtClean="0"/>
              <a:t>Υπολογισμός απώλειας ύδατος</a:t>
            </a:r>
          </a:p>
          <a:p>
            <a:pPr lvl="1" indent="-387350">
              <a:lnSpc>
                <a:spcPct val="120000"/>
              </a:lnSpc>
              <a:defRPr/>
            </a:pPr>
            <a:r>
              <a:rPr lang="el-GR" altLang="el-GR" dirty="0" smtClean="0"/>
              <a:t>Προσθήκη στο τέλος της παρασκευαστικής διαδικασίας,</a:t>
            </a:r>
          </a:p>
          <a:p>
            <a:pPr lvl="1" indent="-387350">
              <a:lnSpc>
                <a:spcPct val="120000"/>
              </a:lnSpc>
              <a:defRPr/>
            </a:pPr>
            <a:r>
              <a:rPr lang="el-GR" altLang="el-GR" dirty="0" smtClean="0"/>
              <a:t>Σταδιακά και συνεχή ανάδευση.</a:t>
            </a:r>
          </a:p>
          <a:p>
            <a:pPr>
              <a:lnSpc>
                <a:spcPct val="120000"/>
              </a:lnSpc>
              <a:defRPr/>
            </a:pPr>
            <a:r>
              <a:rPr lang="el-GR" altLang="el-GR" dirty="0" smtClean="0"/>
              <a:t>Μέτρηση </a:t>
            </a:r>
            <a:r>
              <a:rPr lang="en-US" altLang="el-GR" dirty="0" smtClean="0"/>
              <a:t>p</a:t>
            </a:r>
            <a:r>
              <a:rPr lang="el-GR" altLang="el-GR" dirty="0" smtClean="0"/>
              <a:t>Η</a:t>
            </a:r>
            <a:endParaRPr lang="en-US" altLang="el-GR" dirty="0" smtClean="0"/>
          </a:p>
          <a:p>
            <a:pPr lvl="1" indent="-387350">
              <a:lnSpc>
                <a:spcPct val="120000"/>
              </a:lnSpc>
              <a:defRPr/>
            </a:pPr>
            <a:r>
              <a:rPr lang="el-GR" altLang="el-GR" dirty="0" smtClean="0"/>
              <a:t>Υδατικό διάλυμα 10</a:t>
            </a:r>
            <a:r>
              <a:rPr lang="en-US" altLang="el-GR" dirty="0" smtClean="0"/>
              <a:t> </a:t>
            </a:r>
            <a:r>
              <a:rPr lang="el-GR" altLang="el-GR" dirty="0" smtClean="0"/>
              <a:t>% Β/Β.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2582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Φωτεινή Μέλλου 2014. Φωτεινή Μέλλου. </a:t>
            </a:r>
            <a:r>
              <a:rPr lang="el-GR" sz="2000" dirty="0"/>
              <a:t>«Κοσμητολογία ΙΙ (Ε). </a:t>
            </a:r>
            <a:r>
              <a:rPr lang="el-GR" sz="2000" dirty="0" smtClean="0"/>
              <a:t>Ενότητα 3</a:t>
            </a:r>
            <a:r>
              <a:rPr lang="en-US" sz="2000" dirty="0" smtClean="0"/>
              <a:t>:</a:t>
            </a:r>
            <a:r>
              <a:rPr lang="el-GR" sz="2000" dirty="0"/>
              <a:t> Παρασκευή αποφολιδωτικής κρέμας για όλα τα δέρματα».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Παρασκευή αποφολιδωτικής κρέμας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για </a:t>
            </a:r>
            <a:r>
              <a:rPr lang="el-GR" dirty="0"/>
              <a:t>όλα τα δέρματα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Απομάκρυνση ανωτέρων στρωμάτων κερατίνης στιβάδας → λεία, απαλή, στιλπνή </a:t>
            </a:r>
            <a:r>
              <a:rPr lang="el-GR" altLang="el-GR" dirty="0" smtClean="0"/>
              <a:t>επιδερμίδα.</a:t>
            </a:r>
            <a:endParaRPr lang="en-US" altLang="el-GR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l-GR" altLang="el-GR" dirty="0"/>
              <a:t>Λειαντικές ουσίες (μικρά σωματίδια</a:t>
            </a:r>
            <a:r>
              <a:rPr lang="el-GR" altLang="el-GR" dirty="0" smtClean="0"/>
              <a:t>)</a:t>
            </a:r>
          </a:p>
          <a:p>
            <a:pPr marL="355600" inden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l-GR" altLang="el-GR" dirty="0"/>
              <a:t>φυσικές (σπέρματα αμυγδάλων, βερίκοκων, </a:t>
            </a:r>
            <a:r>
              <a:rPr lang="el-GR" altLang="el-GR" dirty="0" smtClean="0"/>
              <a:t>ροδάκινων)</a:t>
            </a:r>
          </a:p>
          <a:p>
            <a:pPr marL="355600" inden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l-GR" altLang="el-GR" dirty="0" smtClean="0"/>
              <a:t>συνθετικές </a:t>
            </a:r>
            <a:r>
              <a:rPr lang="el-GR" altLang="el-GR" dirty="0"/>
              <a:t>(πολυαιθυλένιο, πολυπροπυλένιο κλπ</a:t>
            </a:r>
            <a:r>
              <a:rPr lang="el-GR" altLang="el-GR" dirty="0" smtClean="0"/>
              <a:t>).</a:t>
            </a:r>
            <a:endParaRPr lang="en-US" altLang="el-GR" dirty="0"/>
          </a:p>
          <a:p>
            <a:pPr>
              <a:spcAft>
                <a:spcPts val="600"/>
              </a:spcAft>
            </a:pPr>
            <a:r>
              <a:rPr lang="el-GR" altLang="el-GR" dirty="0"/>
              <a:t>Εκπλυνόμενα γαλακτώματα </a:t>
            </a:r>
            <a:r>
              <a:rPr lang="en-US" altLang="el-GR" dirty="0"/>
              <a:t>O/W </a:t>
            </a:r>
            <a:r>
              <a:rPr lang="el-GR" altLang="el-GR" dirty="0"/>
              <a:t>ή </a:t>
            </a:r>
            <a:r>
              <a:rPr lang="el-GR" altLang="el-GR" dirty="0" smtClean="0"/>
              <a:t>πηκτώματα.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7506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Γαλακτωματοποιητές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5040560"/>
          </a:xfrm>
        </p:spPr>
        <p:txBody>
          <a:bodyPr>
            <a:noAutofit/>
          </a:bodyPr>
          <a:lstStyle/>
          <a:p>
            <a:pPr>
              <a:spcAft>
                <a:spcPts val="300"/>
              </a:spcAft>
            </a:pPr>
            <a:r>
              <a:rPr lang="en-US" altLang="el-GR" sz="2200" b="1" dirty="0"/>
              <a:t>XALIFIN</a:t>
            </a:r>
            <a:r>
              <a:rPr lang="el-GR" altLang="el-GR" sz="2200" b="1" dirty="0"/>
              <a:t> 15 </a:t>
            </a:r>
            <a:r>
              <a:rPr lang="el-GR" altLang="el-GR" sz="2200" dirty="0"/>
              <a:t>(</a:t>
            </a:r>
            <a:r>
              <a:rPr lang="en-US" altLang="el-GR" sz="2200" i="1" dirty="0"/>
              <a:t>C</a:t>
            </a:r>
            <a:r>
              <a:rPr lang="el-GR" altLang="el-GR" sz="2200" i="1" dirty="0"/>
              <a:t>12-15 </a:t>
            </a:r>
            <a:r>
              <a:rPr lang="en-US" altLang="el-GR" sz="2200" i="1" dirty="0"/>
              <a:t>Acid PEG</a:t>
            </a:r>
            <a:r>
              <a:rPr lang="el-GR" altLang="el-GR" sz="2200" i="1" dirty="0"/>
              <a:t>- 8 </a:t>
            </a:r>
            <a:r>
              <a:rPr lang="en-US" altLang="el-GR" sz="2200" i="1" dirty="0"/>
              <a:t>Ester</a:t>
            </a:r>
            <a:r>
              <a:rPr lang="el-GR" altLang="el-GR" sz="2200" dirty="0"/>
              <a:t>)* </a:t>
            </a:r>
            <a:r>
              <a:rPr lang="el-GR" altLang="el-GR" sz="2200" dirty="0" smtClean="0"/>
              <a:t>μη </a:t>
            </a:r>
            <a:r>
              <a:rPr lang="el-GR" altLang="el-GR" sz="2200" dirty="0"/>
              <a:t>ιονικός </a:t>
            </a:r>
            <a:r>
              <a:rPr lang="en-US" altLang="el-GR" sz="2200" dirty="0"/>
              <a:t>O</a:t>
            </a:r>
            <a:r>
              <a:rPr lang="el-GR" altLang="el-GR" sz="2200" dirty="0"/>
              <a:t>/</a:t>
            </a:r>
            <a:r>
              <a:rPr lang="en-US" altLang="el-GR" sz="2200" dirty="0"/>
              <a:t>W</a:t>
            </a:r>
            <a:r>
              <a:rPr lang="el-GR" altLang="el-GR" sz="2200" dirty="0"/>
              <a:t>  </a:t>
            </a:r>
            <a:r>
              <a:rPr lang="el-GR" altLang="el-GR" sz="2200" dirty="0" smtClean="0"/>
              <a:t>γαλακτωματοποιητής.</a:t>
            </a:r>
            <a:endParaRPr lang="en-US" altLang="el-GR" sz="2200" dirty="0"/>
          </a:p>
          <a:p>
            <a:pPr>
              <a:spcAft>
                <a:spcPts val="300"/>
              </a:spcAft>
            </a:pPr>
            <a:r>
              <a:rPr lang="en-US" altLang="el-GR" sz="2200" b="1" dirty="0"/>
              <a:t>SABOWAX FL65 </a:t>
            </a:r>
            <a:r>
              <a:rPr lang="en-US" altLang="el-GR" sz="2200" dirty="0"/>
              <a:t>(</a:t>
            </a:r>
            <a:r>
              <a:rPr lang="en-US" altLang="el-GR" sz="2200" i="1" dirty="0" smtClean="0"/>
              <a:t>glyceryl </a:t>
            </a:r>
            <a:r>
              <a:rPr lang="en-US" altLang="el-GR" sz="2200" i="1" dirty="0"/>
              <a:t>stearate &amp; PEG -100 stearate</a:t>
            </a:r>
            <a:r>
              <a:rPr lang="en-US" altLang="el-GR" sz="2200" dirty="0"/>
              <a:t>) </a:t>
            </a:r>
            <a:r>
              <a:rPr lang="en-US" altLang="el-GR" sz="2200" dirty="0" smtClean="0"/>
              <a:t>O/W </a:t>
            </a:r>
            <a:r>
              <a:rPr lang="el-GR" altLang="el-GR" sz="2200" dirty="0"/>
              <a:t>μη ιονικός</a:t>
            </a:r>
            <a:r>
              <a:rPr lang="en-US" altLang="el-GR" sz="2200" dirty="0"/>
              <a:t> </a:t>
            </a:r>
            <a:r>
              <a:rPr lang="el-GR" altLang="el-GR" sz="2200" dirty="0" smtClean="0"/>
              <a:t>γαλακτωματοποιητής.</a:t>
            </a:r>
            <a:endParaRPr lang="el-GR" altLang="el-GR" sz="2200" dirty="0"/>
          </a:p>
          <a:p>
            <a:pPr>
              <a:spcAft>
                <a:spcPts val="300"/>
              </a:spcAft>
            </a:pPr>
            <a:r>
              <a:rPr lang="en-US" altLang="el-GR" sz="2200" b="1" dirty="0"/>
              <a:t>Cetyl alcohol </a:t>
            </a:r>
            <a:r>
              <a:rPr lang="el-GR" altLang="el-GR" sz="2200" dirty="0"/>
              <a:t>Σταθεροποιητής (</a:t>
            </a:r>
            <a:r>
              <a:rPr lang="el-GR" altLang="el-GR" sz="2200" dirty="0" smtClean="0"/>
              <a:t>δευτεροταγής γαλακτωματοποιητής) </a:t>
            </a:r>
            <a:r>
              <a:rPr lang="en-US" altLang="el-GR" sz="2200" dirty="0"/>
              <a:t>O</a:t>
            </a:r>
            <a:r>
              <a:rPr lang="el-GR" altLang="el-GR" sz="2200" dirty="0"/>
              <a:t>/</a:t>
            </a:r>
            <a:r>
              <a:rPr lang="en-US" altLang="el-GR" sz="2200" dirty="0"/>
              <a:t>W</a:t>
            </a:r>
            <a:r>
              <a:rPr lang="el-GR" altLang="el-GR" sz="2200" dirty="0"/>
              <a:t> &amp; </a:t>
            </a:r>
            <a:r>
              <a:rPr lang="en-US" altLang="el-GR" sz="2200" dirty="0"/>
              <a:t>W</a:t>
            </a:r>
            <a:r>
              <a:rPr lang="el-GR" altLang="el-GR" sz="2200" dirty="0"/>
              <a:t>/Ο γαλακτώματα, </a:t>
            </a:r>
            <a:r>
              <a:rPr lang="el-GR" altLang="el-GR" sz="2200" dirty="0" smtClean="0"/>
              <a:t>μαλακτικό</a:t>
            </a:r>
            <a:r>
              <a:rPr lang="el-GR" altLang="el-GR" sz="2200" dirty="0"/>
              <a:t>, ↑ ιξώδες, ↑ </a:t>
            </a:r>
            <a:r>
              <a:rPr lang="el-GR" altLang="el-GR" sz="2200" dirty="0" smtClean="0"/>
              <a:t>αδιαφάνεια.</a:t>
            </a:r>
            <a:endParaRPr lang="en-US" altLang="el-GR" sz="2200" dirty="0"/>
          </a:p>
          <a:p>
            <a:pPr>
              <a:spcAft>
                <a:spcPts val="300"/>
              </a:spcAft>
            </a:pPr>
            <a:r>
              <a:rPr lang="en-US" altLang="el-GR" sz="2200" b="1" dirty="0"/>
              <a:t>CARBOPOL </a:t>
            </a:r>
            <a:r>
              <a:rPr lang="el-GR" altLang="el-GR" sz="2200" b="1" dirty="0"/>
              <a:t>940  </a:t>
            </a:r>
            <a:r>
              <a:rPr lang="el-GR" altLang="el-GR" sz="2200" dirty="0"/>
              <a:t>++αμίνες/αλκάλια → πηκτώματα υψηλού ιξώδους, </a:t>
            </a:r>
            <a:r>
              <a:rPr lang="el-GR" altLang="el-GR" sz="2200" dirty="0" smtClean="0"/>
              <a:t>σταθεροποίηση γαλακτωμάτων</a:t>
            </a:r>
            <a:r>
              <a:rPr lang="el-GR" altLang="el-GR" sz="2200" dirty="0"/>
              <a:t>/ εναιωρημάτων/ </a:t>
            </a:r>
            <a:r>
              <a:rPr lang="el-GR" altLang="el-GR" sz="2200" dirty="0" smtClean="0"/>
              <a:t>πηκτών.</a:t>
            </a:r>
            <a:endParaRPr lang="en-US" altLang="el-GR" sz="2200" dirty="0"/>
          </a:p>
          <a:p>
            <a:pPr>
              <a:spcAft>
                <a:spcPts val="300"/>
              </a:spcAft>
            </a:pPr>
            <a:r>
              <a:rPr lang="en-US" altLang="el-GR" sz="2200" b="1" dirty="0"/>
              <a:t>Triethanolamine</a:t>
            </a:r>
            <a:r>
              <a:rPr lang="en-US" altLang="el-GR" sz="2200" dirty="0"/>
              <a:t> </a:t>
            </a:r>
            <a:r>
              <a:rPr lang="el-GR" altLang="el-GR" sz="2200" dirty="0" smtClean="0"/>
              <a:t>εξουδετέρωση </a:t>
            </a:r>
            <a:r>
              <a:rPr lang="el-GR" altLang="el-GR" sz="2200" dirty="0"/>
              <a:t>των </a:t>
            </a:r>
            <a:r>
              <a:rPr lang="en-US" altLang="el-GR" sz="2200" dirty="0"/>
              <a:t>carbomers </a:t>
            </a:r>
            <a:r>
              <a:rPr lang="el-GR" altLang="el-GR" sz="2200" dirty="0"/>
              <a:t>→ </a:t>
            </a:r>
            <a:r>
              <a:rPr lang="el-GR" altLang="el-GR" sz="2200" dirty="0" smtClean="0"/>
              <a:t>πηκτώματα.</a:t>
            </a:r>
            <a:endParaRPr lang="el-GR" alt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4 - Ορθογώνιο"/>
          <p:cNvSpPr>
            <a:spLocks noChangeArrowheads="1"/>
          </p:cNvSpPr>
          <p:nvPr/>
        </p:nvSpPr>
        <p:spPr bwMode="auto">
          <a:xfrm>
            <a:off x="470327" y="6021288"/>
            <a:ext cx="16534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l-GR" sz="1600" i="1" dirty="0">
                <a:latin typeface="+mn-lt"/>
              </a:rPr>
              <a:t>*  </a:t>
            </a:r>
            <a:r>
              <a:rPr lang="el-GR" altLang="el-GR" sz="1600" i="1" dirty="0">
                <a:latin typeface="+mn-lt"/>
              </a:rPr>
              <a:t>Ονομασία </a:t>
            </a:r>
            <a:r>
              <a:rPr lang="en-US" altLang="el-GR" sz="1600" i="1" dirty="0">
                <a:latin typeface="+mn-lt"/>
              </a:rPr>
              <a:t>INCI </a:t>
            </a:r>
            <a:endParaRPr lang="el-GR" altLang="el-GR" sz="16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990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Συντηρητικά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altLang="el-GR" b="1" dirty="0" smtClean="0"/>
              <a:t>GERMALL </a:t>
            </a:r>
            <a:r>
              <a:rPr lang="en-US" altLang="el-GR" b="1" dirty="0"/>
              <a:t>115 </a:t>
            </a:r>
            <a:r>
              <a:rPr lang="en-US" altLang="el-GR" dirty="0"/>
              <a:t>(</a:t>
            </a:r>
            <a:r>
              <a:rPr lang="en-US" altLang="el-GR" i="1" dirty="0"/>
              <a:t>imidazolidinyl urea</a:t>
            </a:r>
            <a:r>
              <a:rPr lang="en-US" altLang="el-GR" dirty="0"/>
              <a:t>) + &amp; - </a:t>
            </a:r>
            <a:r>
              <a:rPr lang="el-GR" altLang="el-GR" dirty="0"/>
              <a:t>κατά </a:t>
            </a:r>
            <a:r>
              <a:rPr lang="en-US" altLang="el-GR" dirty="0"/>
              <a:t>Gram </a:t>
            </a:r>
            <a:r>
              <a:rPr lang="el-GR" altLang="el-GR" dirty="0"/>
              <a:t>βακτηρίων</a:t>
            </a:r>
            <a:r>
              <a:rPr lang="en-US" altLang="el-GR" dirty="0"/>
              <a:t>, </a:t>
            </a:r>
            <a:r>
              <a:rPr lang="el-GR" altLang="el-GR" dirty="0"/>
              <a:t>Θ</a:t>
            </a:r>
            <a:r>
              <a:rPr lang="en-US" altLang="el-GR" dirty="0"/>
              <a:t>&gt;80</a:t>
            </a:r>
            <a:r>
              <a:rPr lang="el-GR" altLang="el-GR" baseline="30000" dirty="0"/>
              <a:t>ο</a:t>
            </a:r>
            <a:r>
              <a:rPr lang="el-GR" altLang="el-GR" dirty="0"/>
              <a:t> </a:t>
            </a:r>
            <a:r>
              <a:rPr lang="en-US" altLang="el-GR" dirty="0"/>
              <a:t>C </a:t>
            </a:r>
            <a:r>
              <a:rPr lang="en-US" altLang="el-GR" dirty="0" smtClean="0"/>
              <a:t>→</a:t>
            </a:r>
            <a:r>
              <a:rPr lang="el-GR" altLang="el-GR" dirty="0" smtClean="0"/>
              <a:t> φορμαλδεΰδη.</a:t>
            </a:r>
            <a:endParaRPr lang="el-GR" altLang="el-GR" dirty="0"/>
          </a:p>
          <a:p>
            <a:r>
              <a:rPr lang="en-US" altLang="el-GR" b="1" dirty="0"/>
              <a:t>PHENOCHEM </a:t>
            </a:r>
            <a:r>
              <a:rPr lang="el-GR" altLang="el-GR" dirty="0"/>
              <a:t> </a:t>
            </a:r>
            <a:r>
              <a:rPr lang="el-GR" altLang="el-GR" dirty="0" smtClean="0"/>
              <a:t>αντιμικροβιακό  </a:t>
            </a:r>
            <a:r>
              <a:rPr lang="el-GR" altLang="el-GR" dirty="0"/>
              <a:t>(+ &amp; - κατά </a:t>
            </a:r>
            <a:r>
              <a:rPr lang="en-US" altLang="el-GR" dirty="0"/>
              <a:t>Gram </a:t>
            </a:r>
            <a:r>
              <a:rPr lang="el-GR" altLang="el-GR" dirty="0"/>
              <a:t>βακτηρίων</a:t>
            </a:r>
            <a:r>
              <a:rPr lang="el-GR" altLang="el-GR" dirty="0" smtClean="0"/>
              <a:t>).</a:t>
            </a:r>
            <a:endParaRPr lang="el-GR" alt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20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Ουσίες για αποφολιδωτικές </a:t>
            </a:r>
            <a:r>
              <a:rPr lang="el-GR" dirty="0" smtClean="0"/>
              <a:t>κρέμες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l-GR" b="1" dirty="0"/>
              <a:t>Paraffinum liquidum  </a:t>
            </a:r>
            <a:r>
              <a:rPr lang="el-GR" altLang="el-GR" dirty="0"/>
              <a:t>λιπαντικό</a:t>
            </a:r>
            <a:r>
              <a:rPr lang="en-US" altLang="el-GR" dirty="0"/>
              <a:t>, </a:t>
            </a:r>
            <a:r>
              <a:rPr lang="el-GR" altLang="el-GR" dirty="0"/>
              <a:t>μαλακτικό</a:t>
            </a:r>
            <a:r>
              <a:rPr lang="en-US" altLang="el-GR" dirty="0"/>
              <a:t>, </a:t>
            </a:r>
            <a:r>
              <a:rPr lang="el-GR" altLang="el-GR" dirty="0"/>
              <a:t>αποφρακτικό υμένιο</a:t>
            </a:r>
            <a:r>
              <a:rPr lang="en-US" altLang="el-GR" dirty="0"/>
              <a:t> (↓ </a:t>
            </a:r>
            <a:r>
              <a:rPr lang="el-GR" altLang="el-GR" dirty="0"/>
              <a:t>απώλεια </a:t>
            </a:r>
            <a:r>
              <a:rPr lang="el-GR" altLang="el-GR" dirty="0" smtClean="0"/>
              <a:t>ύδατος </a:t>
            </a:r>
            <a:r>
              <a:rPr lang="en-US" altLang="el-GR" dirty="0" smtClean="0"/>
              <a:t>→ </a:t>
            </a:r>
            <a:r>
              <a:rPr lang="el-GR" altLang="el-GR" dirty="0" smtClean="0"/>
              <a:t>ενυδάτωση</a:t>
            </a:r>
            <a:r>
              <a:rPr lang="en-US" altLang="el-GR" dirty="0" smtClean="0"/>
              <a:t>)</a:t>
            </a:r>
            <a:r>
              <a:rPr lang="el-GR" altLang="el-GR" dirty="0" smtClean="0"/>
              <a:t>.</a:t>
            </a:r>
            <a:endParaRPr lang="el-GR" altLang="el-GR" dirty="0"/>
          </a:p>
          <a:p>
            <a:r>
              <a:rPr lang="en-US" altLang="el-GR" b="1" dirty="0"/>
              <a:t>Propylene glycol </a:t>
            </a:r>
            <a:r>
              <a:rPr lang="el-GR" altLang="el-GR" dirty="0"/>
              <a:t>υγραντικό (υγροσκοπική</a:t>
            </a:r>
            <a:r>
              <a:rPr lang="el-GR" altLang="el-GR" dirty="0" smtClean="0"/>
              <a:t>).</a:t>
            </a:r>
            <a:endParaRPr lang="en-US" altLang="el-GR" dirty="0"/>
          </a:p>
          <a:p>
            <a:r>
              <a:rPr lang="en-US" altLang="el-GR" b="1" dirty="0"/>
              <a:t>Bisabolol </a:t>
            </a:r>
            <a:r>
              <a:rPr lang="el-GR" altLang="el-GR" dirty="0" smtClean="0"/>
              <a:t>αντιφλεγμονώδες</a:t>
            </a:r>
            <a:r>
              <a:rPr lang="el-GR" altLang="el-GR" dirty="0"/>
              <a:t>, </a:t>
            </a:r>
            <a:r>
              <a:rPr lang="el-GR" altLang="el-GR" dirty="0" smtClean="0"/>
              <a:t>αντιερεθιστικό.</a:t>
            </a:r>
            <a:endParaRPr lang="el-GR" altLang="el-GR" dirty="0"/>
          </a:p>
          <a:p>
            <a:r>
              <a:rPr lang="en-US" altLang="el-GR" b="1" dirty="0"/>
              <a:t>Allantoin </a:t>
            </a:r>
            <a:r>
              <a:rPr lang="el-GR" altLang="el-GR" dirty="0" smtClean="0"/>
              <a:t>επουλωτικό</a:t>
            </a:r>
            <a:r>
              <a:rPr lang="el-GR" altLang="el-GR" dirty="0"/>
              <a:t>, </a:t>
            </a:r>
            <a:r>
              <a:rPr lang="el-GR" altLang="el-GR" dirty="0" smtClean="0"/>
              <a:t>αντιφλογιστικό.</a:t>
            </a:r>
            <a:endParaRPr lang="el-GR" altLang="el-GR" dirty="0"/>
          </a:p>
          <a:p>
            <a:r>
              <a:rPr lang="en-US" altLang="el-GR" b="1" dirty="0"/>
              <a:t>Stearic acid </a:t>
            </a:r>
            <a:r>
              <a:rPr lang="el-GR" altLang="el-GR" dirty="0"/>
              <a:t>→ λεπτό ματ μη κολλώδες, </a:t>
            </a:r>
            <a:r>
              <a:rPr lang="el-GR" altLang="el-GR" dirty="0" smtClean="0"/>
              <a:t>μη </a:t>
            </a:r>
            <a:r>
              <a:rPr lang="el-GR" altLang="el-GR" dirty="0"/>
              <a:t>λιπαρό </a:t>
            </a:r>
            <a:r>
              <a:rPr lang="el-GR" altLang="el-GR" dirty="0" smtClean="0"/>
              <a:t>υμένιο.</a:t>
            </a:r>
            <a:endParaRPr lang="el-GR" altLang="el-GR" dirty="0"/>
          </a:p>
          <a:p>
            <a:r>
              <a:rPr lang="en-US" altLang="el-GR" b="1" dirty="0"/>
              <a:t>Octyldodecanol</a:t>
            </a:r>
            <a:r>
              <a:rPr lang="el-GR" altLang="el-GR" b="1" dirty="0"/>
              <a:t> </a:t>
            </a:r>
            <a:r>
              <a:rPr lang="el-GR" altLang="el-GR" dirty="0" smtClean="0"/>
              <a:t>μαλακτικό</a:t>
            </a:r>
            <a:r>
              <a:rPr lang="el-GR" altLang="el-GR" dirty="0"/>
              <a:t>, λιπαντικό, βελτιώνει την ικανότητα απλώματος, πορώδες </a:t>
            </a:r>
            <a:r>
              <a:rPr lang="el-GR" altLang="el-GR" dirty="0" smtClean="0"/>
              <a:t>υμένιο </a:t>
            </a:r>
            <a:r>
              <a:rPr lang="el-GR" altLang="el-GR" dirty="0"/>
              <a:t>(αναπνοή &amp; εφίδρωση του δέρματος</a:t>
            </a:r>
            <a:r>
              <a:rPr lang="el-GR" altLang="el-GR" dirty="0" smtClean="0"/>
              <a:t>).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7673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Ουσίες για αποφολιδωτικές </a:t>
            </a:r>
            <a:r>
              <a:rPr lang="el-GR" dirty="0" smtClean="0"/>
              <a:t>κρέμες </a:t>
            </a:r>
            <a:r>
              <a:rPr lang="el-GR" sz="3000" b="0" dirty="0"/>
              <a:t>2</a:t>
            </a:r>
            <a:r>
              <a:rPr lang="el-GR" sz="3000" b="0" dirty="0" smtClean="0"/>
              <a:t>/2</a:t>
            </a:r>
            <a:endParaRPr lang="el-GR" sz="3000" b="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2000"/>
              </a:lnSpc>
              <a:buFont typeface="Wingdings" pitchFamily="2" charset="2"/>
              <a:buChar char="ü"/>
            </a:pPr>
            <a:r>
              <a:rPr lang="en-US" altLang="el-GR" b="1" dirty="0"/>
              <a:t>Aloe vera gel</a:t>
            </a:r>
            <a:r>
              <a:rPr lang="el-GR" altLang="el-GR" b="1" dirty="0"/>
              <a:t> </a:t>
            </a:r>
            <a:r>
              <a:rPr lang="el-GR" altLang="el-GR" dirty="0"/>
              <a:t>(</a:t>
            </a:r>
            <a:r>
              <a:rPr lang="en-US" altLang="el-GR" i="1" dirty="0"/>
              <a:t>aloe barbadensis gel</a:t>
            </a:r>
            <a:r>
              <a:rPr lang="el-GR" altLang="el-GR" dirty="0"/>
              <a:t>) </a:t>
            </a:r>
            <a:r>
              <a:rPr lang="el-GR" altLang="el-GR" dirty="0" smtClean="0"/>
              <a:t>αντιφλεγμονώδες</a:t>
            </a:r>
            <a:r>
              <a:rPr lang="el-GR" altLang="el-GR" dirty="0"/>
              <a:t>, ενυδατικό, μαλακτικό, </a:t>
            </a:r>
            <a:r>
              <a:rPr lang="el-GR" altLang="el-GR" dirty="0" smtClean="0"/>
              <a:t>επουλωτικό</a:t>
            </a:r>
            <a:r>
              <a:rPr lang="el-GR" altLang="el-GR" dirty="0"/>
              <a:t>, βακτηριοστατικό, (σταθερή σε </a:t>
            </a:r>
            <a:r>
              <a:rPr lang="en-US" altLang="el-GR" dirty="0"/>
              <a:t>pH</a:t>
            </a:r>
            <a:r>
              <a:rPr lang="el-GR" altLang="el-GR" dirty="0"/>
              <a:t> ≤ 7,5</a:t>
            </a:r>
            <a:r>
              <a:rPr lang="el-GR" altLang="el-GR" dirty="0" smtClean="0"/>
              <a:t>).</a:t>
            </a:r>
            <a:endParaRPr lang="en-US" altLang="el-GR" dirty="0"/>
          </a:p>
          <a:p>
            <a:pPr>
              <a:lnSpc>
                <a:spcPct val="122000"/>
              </a:lnSpc>
              <a:buFont typeface="Wingdings" pitchFamily="2" charset="2"/>
              <a:buChar char="ü"/>
            </a:pPr>
            <a:r>
              <a:rPr lang="en-US" altLang="el-GR" b="1" dirty="0"/>
              <a:t>Octyl palmitate </a:t>
            </a:r>
            <a:r>
              <a:rPr lang="el-GR" altLang="el-GR" dirty="0" smtClean="0"/>
              <a:t>μαλακτικό</a:t>
            </a:r>
            <a:r>
              <a:rPr lang="el-GR" altLang="el-GR" dirty="0"/>
              <a:t>, λιπαντικό, ↑ ευκολία απλώματος, → </a:t>
            </a:r>
            <a:r>
              <a:rPr lang="el-GR" altLang="el-GR" dirty="0" smtClean="0"/>
              <a:t>απαλό,</a:t>
            </a:r>
            <a:r>
              <a:rPr lang="el-GR" altLang="el-GR" b="1" dirty="0" smtClean="0"/>
              <a:t> </a:t>
            </a:r>
            <a:r>
              <a:rPr lang="el-GR" altLang="el-GR" dirty="0" smtClean="0"/>
              <a:t>μη </a:t>
            </a:r>
            <a:r>
              <a:rPr lang="el-GR" altLang="el-GR" dirty="0"/>
              <a:t>λιπαρό </a:t>
            </a:r>
            <a:r>
              <a:rPr lang="el-GR" altLang="el-GR" dirty="0" smtClean="0"/>
              <a:t>και κολλώδες</a:t>
            </a:r>
            <a:r>
              <a:rPr lang="el-GR" altLang="el-GR" dirty="0"/>
              <a:t>, πορώδες υμένιο, </a:t>
            </a:r>
            <a:r>
              <a:rPr lang="el-GR" altLang="el-GR" dirty="0" smtClean="0"/>
              <a:t>διαλύτης.</a:t>
            </a:r>
            <a:endParaRPr lang="en-US" altLang="el-GR" dirty="0"/>
          </a:p>
          <a:p>
            <a:pPr>
              <a:lnSpc>
                <a:spcPct val="122000"/>
              </a:lnSpc>
              <a:buFont typeface="Wingdings" pitchFamily="2" charset="2"/>
              <a:buChar char="ü"/>
            </a:pPr>
            <a:r>
              <a:rPr lang="en-US" altLang="el-GR" b="1" dirty="0"/>
              <a:t>Almond shell granules</a:t>
            </a:r>
            <a:r>
              <a:rPr lang="en-US" altLang="el-GR" dirty="0"/>
              <a:t> </a:t>
            </a:r>
            <a:r>
              <a:rPr lang="el-GR" altLang="el-GR" dirty="0" smtClean="0"/>
              <a:t>αποφολιδωτικό</a:t>
            </a:r>
            <a:r>
              <a:rPr lang="el-GR" altLang="el-GR" dirty="0"/>
              <a:t>, λειαντικό</a:t>
            </a:r>
            <a:r>
              <a:rPr lang="en-US" altLang="el-GR" dirty="0"/>
              <a:t>, </a:t>
            </a:r>
            <a:r>
              <a:rPr lang="el-GR" altLang="el-GR" dirty="0"/>
              <a:t>↑ κυκλοφορίας αίματος </a:t>
            </a:r>
            <a:r>
              <a:rPr lang="el-GR" altLang="el-GR" dirty="0" smtClean="0"/>
              <a:t>και κυτταρικός πολλαπλασιασμός.</a:t>
            </a:r>
            <a:endParaRPr lang="el-GR" altLang="el-GR" dirty="0"/>
          </a:p>
          <a:p>
            <a:pPr>
              <a:lnSpc>
                <a:spcPct val="122000"/>
              </a:lnSpc>
            </a:pP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9757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Παρασκευή της λιπαρής φάσης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el-GR" altLang="el-GR" dirty="0"/>
              <a:t>Ζύγιση σε </a:t>
            </a:r>
            <a:r>
              <a:rPr lang="el-GR" altLang="el-GR" b="1" dirty="0"/>
              <a:t>γουδί</a:t>
            </a:r>
            <a:r>
              <a:rPr lang="el-GR" altLang="el-GR" dirty="0"/>
              <a:t> των </a:t>
            </a:r>
            <a:r>
              <a:rPr lang="el-GR" altLang="el-GR" dirty="0" smtClean="0"/>
              <a:t>συστατικών.</a:t>
            </a:r>
            <a:endParaRPr lang="el-GR" altLang="el-GR" dirty="0"/>
          </a:p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el-GR" altLang="el-GR" dirty="0"/>
              <a:t>Τοποθέτηση στο ατμόλουτρο</a:t>
            </a:r>
            <a:r>
              <a:rPr lang="en-US" altLang="el-GR" dirty="0"/>
              <a:t>, </a:t>
            </a:r>
            <a:r>
              <a:rPr lang="el-GR" altLang="el-GR" dirty="0"/>
              <a:t>7</a:t>
            </a:r>
            <a:r>
              <a:rPr lang="en-US" altLang="el-GR" dirty="0"/>
              <a:t>0</a:t>
            </a:r>
            <a:r>
              <a:rPr lang="el-GR" altLang="el-GR" baseline="30000" dirty="0"/>
              <a:t>ο</a:t>
            </a:r>
            <a:r>
              <a:rPr lang="en-US" altLang="el-GR" dirty="0"/>
              <a:t>C </a:t>
            </a:r>
            <a:r>
              <a:rPr lang="el-GR" altLang="el-GR" dirty="0"/>
              <a:t>, </a:t>
            </a:r>
            <a:r>
              <a:rPr lang="el-GR" altLang="el-GR" dirty="0" smtClean="0"/>
              <a:t>ανάδευση.</a:t>
            </a:r>
            <a:endParaRPr lang="en-US" altLang="el-GR" dirty="0"/>
          </a:p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el-GR" altLang="el-GR" dirty="0"/>
              <a:t>ΠΡΙΝ την ανάμιξη,</a:t>
            </a:r>
            <a:r>
              <a:rPr lang="en-US" altLang="el-GR" dirty="0"/>
              <a:t> </a:t>
            </a:r>
            <a:r>
              <a:rPr lang="el-GR" altLang="el-GR" dirty="0"/>
              <a:t>απευθείας ζύγιση: </a:t>
            </a:r>
          </a:p>
          <a:p>
            <a:pPr lvl="1" indent="-387350">
              <a:lnSpc>
                <a:spcPct val="150000"/>
              </a:lnSpc>
              <a:defRPr/>
            </a:pPr>
            <a:r>
              <a:rPr lang="en-US" dirty="0" smtClean="0"/>
              <a:t>Bisabolol</a:t>
            </a:r>
            <a:r>
              <a:rPr lang="el-GR" dirty="0" smtClean="0"/>
              <a:t>.</a:t>
            </a:r>
            <a:endParaRPr lang="el-GR" dirty="0"/>
          </a:p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el-GR" altLang="el-GR" dirty="0"/>
              <a:t>Ανάδευση, 70</a:t>
            </a:r>
            <a:r>
              <a:rPr lang="el-GR" altLang="el-GR" baseline="30000" dirty="0"/>
              <a:t>ο</a:t>
            </a:r>
            <a:r>
              <a:rPr lang="en-US" altLang="el-GR" dirty="0"/>
              <a:t>C ±</a:t>
            </a:r>
            <a:r>
              <a:rPr lang="en-US" altLang="el-GR" dirty="0" smtClean="0"/>
              <a:t>2</a:t>
            </a:r>
            <a:r>
              <a:rPr lang="el-GR" altLang="el-GR" dirty="0" smtClean="0"/>
              <a:t>.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429000"/>
            <a:ext cx="2303512" cy="24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911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Παρασκευή της </a:t>
            </a:r>
            <a:r>
              <a:rPr lang="el-GR" dirty="0" smtClean="0"/>
              <a:t>υδατικής φάσης 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altLang="el-GR" dirty="0"/>
              <a:t>Ζύγιση:</a:t>
            </a:r>
          </a:p>
          <a:p>
            <a:pPr marL="754063" lvl="1" indent="-398463">
              <a:defRPr/>
            </a:pPr>
            <a:r>
              <a:rPr lang="el-GR" dirty="0" smtClean="0"/>
              <a:t>Νερού, </a:t>
            </a:r>
            <a:r>
              <a:rPr lang="en-US" dirty="0"/>
              <a:t>GERMALL 115</a:t>
            </a:r>
            <a:r>
              <a:rPr lang="el-GR" dirty="0"/>
              <a:t>, </a:t>
            </a:r>
            <a:r>
              <a:rPr lang="el-GR" altLang="el-GR" dirty="0" smtClean="0"/>
              <a:t>ανάδευση.</a:t>
            </a:r>
            <a:endParaRPr lang="el-GR" dirty="0"/>
          </a:p>
          <a:p>
            <a:pPr>
              <a:defRPr/>
            </a:pPr>
            <a:r>
              <a:rPr lang="el-GR" altLang="el-GR" dirty="0"/>
              <a:t>Ηλεκτρικός </a:t>
            </a:r>
            <a:r>
              <a:rPr lang="el-GR" altLang="el-GR" dirty="0" smtClean="0"/>
              <a:t>αναδευτήρας.</a:t>
            </a:r>
            <a:endParaRPr lang="el-GR" altLang="el-GR" dirty="0"/>
          </a:p>
          <a:p>
            <a:pPr>
              <a:defRPr/>
            </a:pPr>
            <a:r>
              <a:rPr lang="el-GR" altLang="el-GR" dirty="0"/>
              <a:t>Ζύγιση, προσθήκη, ανάδευση</a:t>
            </a:r>
          </a:p>
          <a:p>
            <a:pPr marL="754063" lvl="1" indent="-398463">
              <a:defRPr/>
            </a:pPr>
            <a:r>
              <a:rPr lang="en-US" dirty="0"/>
              <a:t>CARBOPOL </a:t>
            </a:r>
            <a:r>
              <a:rPr lang="el-GR" dirty="0"/>
              <a:t>940 (συσσωματώματα</a:t>
            </a:r>
            <a:r>
              <a:rPr lang="el-GR" dirty="0" smtClean="0"/>
              <a:t>).</a:t>
            </a:r>
            <a:endParaRPr lang="el-GR" altLang="el-GR" dirty="0"/>
          </a:p>
          <a:p>
            <a:pPr>
              <a:defRPr/>
            </a:pPr>
            <a:r>
              <a:rPr lang="el-GR" altLang="el-GR" dirty="0" smtClean="0"/>
              <a:t>Ανάδευση </a:t>
            </a:r>
            <a:r>
              <a:rPr lang="el-GR" altLang="el-GR" dirty="0"/>
              <a:t>15</a:t>
            </a:r>
            <a:r>
              <a:rPr lang="el-GR" altLang="el-GR" dirty="0" smtClean="0"/>
              <a:t>΄.</a:t>
            </a:r>
            <a:endParaRPr lang="el-GR" alt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grpSp>
        <p:nvGrpSpPr>
          <p:cNvPr id="5" name="17 - Ομάδα"/>
          <p:cNvGrpSpPr>
            <a:grpSpLocks/>
          </p:cNvGrpSpPr>
          <p:nvPr/>
        </p:nvGrpSpPr>
        <p:grpSpPr bwMode="auto">
          <a:xfrm>
            <a:off x="6372225" y="2348880"/>
            <a:ext cx="2016199" cy="3239889"/>
            <a:chOff x="683494" y="3645025"/>
            <a:chExt cx="1605477" cy="2808873"/>
          </a:xfrm>
        </p:grpSpPr>
        <p:pic>
          <p:nvPicPr>
            <p:cNvPr id="6" name="Picture 1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494" y="5247023"/>
              <a:ext cx="1605477" cy="120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4869160"/>
              <a:ext cx="590229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3645025"/>
              <a:ext cx="589931" cy="1008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28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Παρασκευή της υδατικής </a:t>
            </a:r>
            <a:r>
              <a:rPr lang="el-GR" dirty="0" smtClean="0"/>
              <a:t>φάσης ΙΙ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l-GR" dirty="0" smtClean="0"/>
              <a:t>Ζύγιση </a:t>
            </a:r>
            <a:r>
              <a:rPr lang="el-GR" dirty="0"/>
              <a:t>υπόλοιπου </a:t>
            </a:r>
            <a:r>
              <a:rPr lang="el-GR" dirty="0" smtClean="0"/>
              <a:t>νερού.</a:t>
            </a:r>
            <a:endParaRPr lang="el-GR" dirty="0"/>
          </a:p>
          <a:p>
            <a:pPr>
              <a:spcAft>
                <a:spcPts val="600"/>
              </a:spcAft>
              <a:defRPr/>
            </a:pPr>
            <a:r>
              <a:rPr lang="el-GR" altLang="el-GR" dirty="0"/>
              <a:t>Θέρμανση στην πλάκα  θέρμανσης, 75</a:t>
            </a:r>
            <a:r>
              <a:rPr lang="el-GR" altLang="el-GR" baseline="30000" dirty="0"/>
              <a:t>ο</a:t>
            </a:r>
            <a:r>
              <a:rPr lang="en-US" altLang="el-GR" dirty="0" smtClean="0"/>
              <a:t>C</a:t>
            </a:r>
            <a:r>
              <a:rPr lang="el-GR" altLang="el-GR" dirty="0" smtClean="0"/>
              <a:t>.</a:t>
            </a:r>
            <a:endParaRPr lang="el-GR" dirty="0"/>
          </a:p>
          <a:p>
            <a:pPr>
              <a:spcAft>
                <a:spcPts val="600"/>
              </a:spcAft>
              <a:defRPr/>
            </a:pPr>
            <a:r>
              <a:rPr lang="el-GR" dirty="0"/>
              <a:t>Προσθήκη</a:t>
            </a:r>
            <a:r>
              <a:rPr lang="en-US" dirty="0"/>
              <a:t>:</a:t>
            </a:r>
            <a:endParaRPr lang="el-GR" dirty="0"/>
          </a:p>
          <a:p>
            <a:pPr lvl="1" indent="-387350">
              <a:defRPr/>
            </a:pPr>
            <a:r>
              <a:rPr lang="en-US" dirty="0" smtClean="0"/>
              <a:t>Allantoin</a:t>
            </a:r>
            <a:r>
              <a:rPr lang="el-GR" dirty="0" smtClean="0"/>
              <a:t>,</a:t>
            </a:r>
            <a:endParaRPr lang="en-US" dirty="0"/>
          </a:p>
          <a:p>
            <a:pPr lvl="1" indent="-387350">
              <a:defRPr/>
            </a:pPr>
            <a:r>
              <a:rPr lang="en-US" dirty="0"/>
              <a:t>Propylene </a:t>
            </a:r>
            <a:r>
              <a:rPr lang="en-US" dirty="0" smtClean="0"/>
              <a:t>glycol</a:t>
            </a:r>
            <a:r>
              <a:rPr lang="el-GR" dirty="0" smtClean="0"/>
              <a:t>,</a:t>
            </a:r>
            <a:endParaRPr lang="el-GR" dirty="0"/>
          </a:p>
          <a:p>
            <a:pPr lvl="1" indent="-387350">
              <a:defRPr/>
            </a:pPr>
            <a:r>
              <a:rPr lang="en-US" dirty="0" smtClean="0"/>
              <a:t>Triethanolamine</a:t>
            </a:r>
            <a:r>
              <a:rPr lang="el-GR" dirty="0" smtClean="0"/>
              <a:t>.</a:t>
            </a:r>
            <a:endParaRPr lang="el-GR" dirty="0"/>
          </a:p>
          <a:p>
            <a:pPr>
              <a:spcBef>
                <a:spcPts val="600"/>
              </a:spcBef>
              <a:defRPr/>
            </a:pPr>
            <a:r>
              <a:rPr lang="el-GR" altLang="el-GR" dirty="0" smtClean="0"/>
              <a:t>Ανάδευση</a:t>
            </a:r>
            <a:r>
              <a:rPr lang="en-US" altLang="el-GR" dirty="0" smtClean="0"/>
              <a:t> </a:t>
            </a:r>
            <a:r>
              <a:rPr lang="el-GR" altLang="el-GR" dirty="0"/>
              <a:t>μέχρι πλήρους διάλυσης, 72</a:t>
            </a:r>
            <a:r>
              <a:rPr lang="el-GR" altLang="el-GR" baseline="30000" dirty="0"/>
              <a:t>ο</a:t>
            </a:r>
            <a:r>
              <a:rPr lang="en-US" altLang="el-GR" dirty="0"/>
              <a:t>C ±</a:t>
            </a:r>
            <a:r>
              <a:rPr lang="en-US" altLang="el-GR" dirty="0" smtClean="0"/>
              <a:t>2</a:t>
            </a:r>
            <a:r>
              <a:rPr lang="el-GR" alt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1167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xo-opistho_simeiomata">
  <a:themeElements>
    <a:clrScheme name="Προσαρμοσμένο 2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37</TotalTime>
  <Words>1122</Words>
  <Application>Microsoft Office PowerPoint</Application>
  <PresentationFormat>Προβολή στην οθόνη (4:3)</PresentationFormat>
  <Paragraphs>141</Paragraphs>
  <Slides>18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18</vt:i4>
      </vt:variant>
    </vt:vector>
  </HeadingPairs>
  <TitlesOfParts>
    <vt:vector size="21" baseType="lpstr">
      <vt:lpstr>template</vt:lpstr>
      <vt:lpstr>1_exo-opistho_simeiomata</vt:lpstr>
      <vt:lpstr>OC_template_updated</vt:lpstr>
      <vt:lpstr>Κοσμητολογία ΙΙ (Ε)</vt:lpstr>
      <vt:lpstr>Παρασκευή αποφολιδωτικής κρέμας  για όλα τα δέρματα</vt:lpstr>
      <vt:lpstr>Γαλακτωματοποιητές</vt:lpstr>
      <vt:lpstr>Συντηρητικά </vt:lpstr>
      <vt:lpstr>Ουσίες για αποφολιδωτικές κρέμες 1/2</vt:lpstr>
      <vt:lpstr>Ουσίες για αποφολιδωτικές κρέμες 2/2</vt:lpstr>
      <vt:lpstr>Παρασκευή της λιπαρής φάσης</vt:lpstr>
      <vt:lpstr>Παρασκευή της υδατικής φάσης Ι</vt:lpstr>
      <vt:lpstr>Παρασκευή της υδατικής φάσης ΙΙ</vt:lpstr>
      <vt:lpstr>Ανάμιξη των φάσεων</vt:lpstr>
      <vt:lpstr>Παρατηρήσεις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Κοσμητολογία ΙΙ (Ε)</dc:title>
  <dc:creator>opencourses@teiath.gr</dc:creator>
  <cp:lastModifiedBy>natasakar new</cp:lastModifiedBy>
  <cp:revision>14</cp:revision>
  <dcterms:created xsi:type="dcterms:W3CDTF">2015-03-12T14:01:03Z</dcterms:created>
  <dcterms:modified xsi:type="dcterms:W3CDTF">2015-03-27T11:11:56Z</dcterms:modified>
</cp:coreProperties>
</file>