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7" r:id="rId2"/>
    <p:sldMasterId id="2147483696" r:id="rId3"/>
  </p:sldMasterIdLst>
  <p:notesMasterIdLst>
    <p:notesMasterId r:id="rId21"/>
  </p:notesMasterIdLst>
  <p:handoutMasterIdLst>
    <p:handoutMasterId r:id="rId22"/>
  </p:handoutMasterIdLst>
  <p:sldIdLst>
    <p:sldId id="256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57" r:id="rId14"/>
    <p:sldId id="262" r:id="rId15"/>
    <p:sldId id="264" r:id="rId16"/>
    <p:sldId id="269" r:id="rId17"/>
    <p:sldId id="270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7C3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7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A61F-53F1-49B5-BFAB-A8CE5B034A0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810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600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53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184576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Κοσμητολογία ΙΙ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4000" cy="22322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5</a:t>
            </a:r>
            <a:r>
              <a:rPr lang="el-GR" sz="2600" dirty="0" smtClean="0"/>
              <a:t>: Παρασκευή ενυδατικής κρέμας ημέρας για λιπαρά  δέρματα</a:t>
            </a:r>
            <a:r>
              <a:rPr lang="en-US" sz="2600" dirty="0" smtClean="0"/>
              <a:t> </a:t>
            </a:r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Δρ. Φωτεινή Μέλλου, Μ</a:t>
            </a:r>
            <a:r>
              <a:rPr lang="en-US" sz="2200" dirty="0">
                <a:solidFill>
                  <a:prstClr val="black"/>
                </a:solidFill>
              </a:rPr>
              <a:t>sc,</a:t>
            </a:r>
            <a:endParaRPr lang="el-GR" sz="22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Εργαστηριακός Συνεργάτης</a:t>
            </a:r>
            <a:endParaRPr lang="en-US" sz="22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Παρατηρήσεις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Υπολογισμός απώλειας ύδατος</a:t>
            </a:r>
          </a:p>
          <a:p>
            <a:pPr lvl="1" indent="-387350"/>
            <a:r>
              <a:rPr lang="el-GR" altLang="el-GR" dirty="0" smtClean="0"/>
              <a:t>Προσθήκη στο τέλος της παρασκευαστικής διαδικασίας.</a:t>
            </a:r>
            <a:endParaRPr lang="el-GR" altLang="el-GR" dirty="0"/>
          </a:p>
          <a:p>
            <a:r>
              <a:rPr lang="el-GR" altLang="el-GR" dirty="0" smtClean="0"/>
              <a:t>Μέτρηση </a:t>
            </a:r>
            <a:r>
              <a:rPr lang="en-US" altLang="el-GR" dirty="0"/>
              <a:t>p</a:t>
            </a:r>
            <a:r>
              <a:rPr lang="el-GR" altLang="el-GR" dirty="0"/>
              <a:t>Η</a:t>
            </a:r>
            <a:endParaRPr lang="en-US" altLang="el-GR" dirty="0"/>
          </a:p>
          <a:p>
            <a:pPr lvl="1" indent="-387350"/>
            <a:r>
              <a:rPr lang="el-GR" altLang="el-GR" dirty="0" smtClean="0"/>
              <a:t>Υδατικό διάλυμα 10</a:t>
            </a:r>
            <a:r>
              <a:rPr lang="en-US" altLang="el-GR" dirty="0" smtClean="0"/>
              <a:t> </a:t>
            </a:r>
            <a:r>
              <a:rPr lang="el-GR" altLang="el-GR" dirty="0"/>
              <a:t>% </a:t>
            </a:r>
            <a:r>
              <a:rPr lang="el-GR" altLang="el-GR" dirty="0" smtClean="0"/>
              <a:t>Β/Β.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5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Φωτεινή Μέλλου 2014. Φωτεινή Μέλλου. </a:t>
            </a:r>
            <a:r>
              <a:rPr lang="el-GR" sz="2000" dirty="0"/>
              <a:t>«Κοσμητολογία ΙΙ (Ε). </a:t>
            </a:r>
            <a:r>
              <a:rPr lang="el-GR" sz="2000" dirty="0" smtClean="0"/>
              <a:t>Ενότητα 5</a:t>
            </a:r>
            <a:r>
              <a:rPr lang="en-US" sz="2000" dirty="0" smtClean="0"/>
              <a:t>:</a:t>
            </a:r>
            <a:r>
              <a:rPr lang="el-GR" sz="2000" dirty="0"/>
              <a:t> Παρασκευή ενυδατικής κρέμας ημέρας για λιπαρά  δέρματα».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ενυδατικής κρέμας ημέρας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για </a:t>
            </a:r>
            <a:r>
              <a:rPr lang="el-GR" dirty="0"/>
              <a:t>λιπαρά  δέρματα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altLang="el-GR" dirty="0"/>
              <a:t>Γαλακτώματα </a:t>
            </a:r>
            <a:r>
              <a:rPr lang="en-US" altLang="el-GR" dirty="0"/>
              <a:t>O/W  </a:t>
            </a:r>
            <a:r>
              <a:rPr lang="el-GR" altLang="el-GR" dirty="0" smtClean="0"/>
              <a:t>-</a:t>
            </a:r>
            <a:r>
              <a:rPr lang="en-US" altLang="el-GR" dirty="0" smtClean="0"/>
              <a:t>  </a:t>
            </a:r>
            <a:r>
              <a:rPr lang="el-GR" altLang="el-GR" dirty="0"/>
              <a:t>Σπάνια </a:t>
            </a:r>
            <a:r>
              <a:rPr lang="en-US" altLang="el-GR" dirty="0"/>
              <a:t>W/O </a:t>
            </a:r>
            <a:r>
              <a:rPr lang="el-GR" altLang="el-GR" dirty="0"/>
              <a:t>ή </a:t>
            </a:r>
            <a:r>
              <a:rPr lang="en-US" altLang="el-GR" dirty="0" smtClean="0"/>
              <a:t>W/O/W</a:t>
            </a:r>
            <a:endParaRPr lang="el-GR" altLang="el-GR" dirty="0"/>
          </a:p>
          <a:p>
            <a:pPr>
              <a:spcAft>
                <a:spcPts val="600"/>
              </a:spcAft>
            </a:pPr>
            <a:r>
              <a:rPr lang="el-GR" altLang="el-GR" dirty="0"/>
              <a:t>Δράση λόγω περιεκτικότητας </a:t>
            </a:r>
            <a:r>
              <a:rPr lang="el-GR" altLang="el-GR" dirty="0" smtClean="0"/>
              <a:t>σε:</a:t>
            </a:r>
            <a:endParaRPr lang="el-GR" altLang="el-GR" dirty="0"/>
          </a:p>
          <a:p>
            <a:pPr lvl="1" indent="-387350"/>
            <a:r>
              <a:rPr lang="el-GR" altLang="el-GR" dirty="0"/>
              <a:t>Υγραντικές ουσίες (γλυκερίνη, υαλουρονικό οξύ, προπυλενογλυκόλη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 lvl="1" indent="-387350"/>
            <a:r>
              <a:rPr lang="el-GR" altLang="el-GR" dirty="0"/>
              <a:t>Ενεργές ουσίες (βιταμίνες, κηραμίδια, φυτικά έλαια πλούσια σε </a:t>
            </a:r>
            <a:r>
              <a:rPr lang="en-US" altLang="el-GR" dirty="0"/>
              <a:t>PUFA</a:t>
            </a:r>
            <a:r>
              <a:rPr lang="el-GR" altLang="el-GR" dirty="0" smtClean="0"/>
              <a:t>).</a:t>
            </a:r>
            <a:endParaRPr lang="el-GR" altLang="el-GR" dirty="0">
              <a:latin typeface="Book Antiqua" pitchFamily="18" charset="0"/>
            </a:endParaRPr>
          </a:p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23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Γαλακτωματοποιητές και</a:t>
            </a:r>
            <a:br>
              <a:rPr lang="el-GR" dirty="0" smtClean="0"/>
            </a:br>
            <a:r>
              <a:rPr lang="el-GR" dirty="0" smtClean="0"/>
              <a:t>συντηρητικά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el-GR" altLang="el-GR" b="1" dirty="0" smtClean="0"/>
              <a:t>Γαλακτωματοποιητές: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altLang="el-GR" b="1" dirty="0" smtClean="0"/>
              <a:t>XALIFIN </a:t>
            </a:r>
            <a:r>
              <a:rPr lang="en-US" altLang="el-GR" b="1" dirty="0"/>
              <a:t>15 </a:t>
            </a:r>
            <a:r>
              <a:rPr lang="en-US" altLang="el-GR" dirty="0"/>
              <a:t>(</a:t>
            </a:r>
            <a:r>
              <a:rPr lang="en-US" altLang="el-GR" i="1" dirty="0"/>
              <a:t>C12-15 Acid PEG- 8 Ester</a:t>
            </a:r>
            <a:r>
              <a:rPr lang="en-US" altLang="el-GR" dirty="0"/>
              <a:t>)* </a:t>
            </a:r>
            <a:r>
              <a:rPr lang="el-GR" altLang="el-GR" dirty="0" smtClean="0"/>
              <a:t>μη </a:t>
            </a:r>
            <a:r>
              <a:rPr lang="el-GR" altLang="el-GR" dirty="0"/>
              <a:t>ιονικός </a:t>
            </a:r>
            <a:r>
              <a:rPr lang="en-US" altLang="el-GR" dirty="0"/>
              <a:t>O/W  </a:t>
            </a:r>
            <a:r>
              <a:rPr lang="el-GR" altLang="el-GR" dirty="0" smtClean="0"/>
              <a:t>γαλακτωματοποιητής.</a:t>
            </a:r>
            <a:endParaRPr lang="el-GR" altLang="el-GR" dirty="0"/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altLang="el-GR" dirty="0" smtClean="0"/>
              <a:t>Cetyl </a:t>
            </a:r>
            <a:r>
              <a:rPr lang="en-US" altLang="el-GR" dirty="0"/>
              <a:t>alcohol </a:t>
            </a:r>
            <a:r>
              <a:rPr lang="el-GR" altLang="el-GR" dirty="0"/>
              <a:t>δευτεροταγής </a:t>
            </a:r>
            <a:r>
              <a:rPr lang="el-GR" altLang="el-GR" dirty="0" smtClean="0"/>
              <a:t>γαλακτωματοποιητής.</a:t>
            </a:r>
          </a:p>
          <a:p>
            <a:pPr marL="0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el-GR" altLang="el-GR" b="1" dirty="0" smtClean="0"/>
              <a:t>Συντηρητικά:</a:t>
            </a:r>
          </a:p>
          <a:p>
            <a:r>
              <a:rPr lang="en-US" altLang="el-GR" b="1" dirty="0" smtClean="0"/>
              <a:t>GERMALL </a:t>
            </a:r>
            <a:r>
              <a:rPr lang="en-US" altLang="el-GR" b="1" dirty="0"/>
              <a:t>115</a:t>
            </a:r>
            <a:r>
              <a:rPr lang="el-GR" altLang="el-GR" b="1" dirty="0"/>
              <a:t> </a:t>
            </a:r>
            <a:r>
              <a:rPr lang="el-GR" altLang="el-GR" dirty="0"/>
              <a:t>(</a:t>
            </a:r>
            <a:r>
              <a:rPr lang="en-US" altLang="el-GR" i="1" dirty="0"/>
              <a:t>imidazolidinyl urea</a:t>
            </a:r>
            <a:r>
              <a:rPr lang="el-GR" altLang="el-GR" dirty="0" smtClean="0"/>
              <a:t>).</a:t>
            </a:r>
          </a:p>
          <a:p>
            <a:r>
              <a:rPr lang="en-US" altLang="el-GR" b="1" dirty="0" smtClean="0"/>
              <a:t>PHENOCHEM </a:t>
            </a:r>
            <a:r>
              <a:rPr lang="el-GR" altLang="el-GR" dirty="0" smtClean="0"/>
              <a:t> </a:t>
            </a:r>
            <a:r>
              <a:rPr lang="el-GR" altLang="el-GR" dirty="0"/>
              <a:t>αντιμικροβιακά  (+ &amp; - κατά </a:t>
            </a:r>
            <a:r>
              <a:rPr lang="en-US" altLang="el-GR" dirty="0"/>
              <a:t>Gram </a:t>
            </a:r>
            <a:r>
              <a:rPr lang="el-GR" altLang="el-GR" dirty="0" smtClean="0"/>
              <a:t>βακτηρίων</a:t>
            </a:r>
            <a:r>
              <a:rPr lang="en-US" altLang="el-GR" dirty="0" smtClean="0"/>
              <a:t>)</a:t>
            </a:r>
            <a:r>
              <a:rPr lang="el-GR" altLang="el-GR" dirty="0" smtClean="0"/>
              <a:t>.</a:t>
            </a:r>
            <a:endParaRPr lang="el-GR" dirty="0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611560" y="6165304"/>
            <a:ext cx="16630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1600" dirty="0">
                <a:latin typeface="+mn-lt"/>
              </a:rPr>
              <a:t>*  </a:t>
            </a:r>
            <a:r>
              <a:rPr lang="el-GR" altLang="el-GR" sz="1600" dirty="0">
                <a:latin typeface="+mn-lt"/>
              </a:rPr>
              <a:t>Ονομασία </a:t>
            </a:r>
            <a:r>
              <a:rPr lang="en-US" altLang="el-GR" sz="1600" dirty="0">
                <a:latin typeface="+mn-lt"/>
              </a:rPr>
              <a:t>INCI </a:t>
            </a:r>
            <a:endParaRPr lang="el-GR" altLang="el-GR" sz="1600" dirty="0">
              <a:latin typeface="+mn-lt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523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Ουσίες για λιπαρά </a:t>
            </a:r>
            <a:r>
              <a:rPr lang="el-GR" dirty="0" smtClean="0"/>
              <a:t>δέρματα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/>
              <a:t>Β</a:t>
            </a:r>
            <a:r>
              <a:rPr lang="en-US" altLang="el-GR" b="1" dirty="0"/>
              <a:t>urdock</a:t>
            </a:r>
            <a:r>
              <a:rPr lang="en-US" altLang="el-GR" b="1" dirty="0"/>
              <a:t> extract </a:t>
            </a:r>
            <a:r>
              <a:rPr lang="el-GR" altLang="el-GR" dirty="0" smtClean="0"/>
              <a:t>αντισμηγματορροϊκό</a:t>
            </a:r>
            <a:r>
              <a:rPr lang="el-GR" altLang="el-GR" dirty="0"/>
              <a:t>.</a:t>
            </a:r>
          </a:p>
          <a:p>
            <a:r>
              <a:rPr lang="en-US" altLang="el-GR" b="1" dirty="0"/>
              <a:t>Jojoba oil </a:t>
            </a:r>
            <a:r>
              <a:rPr lang="el-GR" altLang="el-GR" dirty="0" smtClean="0"/>
              <a:t>για </a:t>
            </a:r>
            <a:r>
              <a:rPr lang="el-GR" altLang="el-GR" dirty="0"/>
              <a:t>έλεγχο </a:t>
            </a:r>
            <a:r>
              <a:rPr lang="el-GR" altLang="el-GR" dirty="0" smtClean="0"/>
              <a:t>σμηγματόρροιας.</a:t>
            </a:r>
            <a:endParaRPr lang="el-GR" altLang="el-GR" dirty="0"/>
          </a:p>
          <a:p>
            <a:r>
              <a:rPr lang="en-US" altLang="el-GR" b="1" dirty="0"/>
              <a:t>SEBOPESSINA </a:t>
            </a:r>
            <a:r>
              <a:rPr lang="en-US" altLang="el-GR" dirty="0"/>
              <a:t>(</a:t>
            </a:r>
            <a:r>
              <a:rPr lang="en-US" altLang="el-GR" i="1" dirty="0"/>
              <a:t>glycine soja sterol</a:t>
            </a:r>
            <a:r>
              <a:rPr lang="el-GR" altLang="el-GR" i="1" dirty="0"/>
              <a:t> </a:t>
            </a:r>
            <a:r>
              <a:rPr lang="en-US" altLang="el-GR" i="1" dirty="0"/>
              <a:t>&amp; polyisoprene</a:t>
            </a:r>
            <a:r>
              <a:rPr lang="en-US" altLang="el-GR" dirty="0"/>
              <a:t>) (</a:t>
            </a:r>
            <a:r>
              <a:rPr lang="el-GR" altLang="el-GR" dirty="0"/>
              <a:t>φυτοστερόλες σόγιας</a:t>
            </a:r>
            <a:r>
              <a:rPr lang="en-US" altLang="el-GR" dirty="0"/>
              <a:t>)</a:t>
            </a:r>
            <a:r>
              <a:rPr lang="el-GR" altLang="el-GR" dirty="0"/>
              <a:t> μη φαγεσορογόνος </a:t>
            </a:r>
            <a:r>
              <a:rPr lang="el-GR" altLang="el-GR" dirty="0" smtClean="0"/>
              <a:t>μαλακτικές </a:t>
            </a:r>
            <a:r>
              <a:rPr lang="el-GR" altLang="el-GR" dirty="0"/>
              <a:t>ιδιότητες, ρύθμιση έκκρισης σμηγματογόνων αδένων, δευτεροταγής </a:t>
            </a:r>
            <a:r>
              <a:rPr lang="el-GR" altLang="el-GR" dirty="0" smtClean="0"/>
              <a:t>γαλακτωματοποιητής</a:t>
            </a:r>
            <a:r>
              <a:rPr lang="el-GR" altLang="el-GR" dirty="0"/>
              <a:t>.</a:t>
            </a:r>
          </a:p>
          <a:p>
            <a:r>
              <a:rPr lang="en-US" altLang="el-GR" b="1" dirty="0"/>
              <a:t>POLYTRAP 6603  </a:t>
            </a:r>
            <a:r>
              <a:rPr lang="el-GR" altLang="el-GR" dirty="0"/>
              <a:t>προσροφά την περίσσεια του </a:t>
            </a:r>
            <a:r>
              <a:rPr lang="el-GR" altLang="el-GR" dirty="0" smtClean="0"/>
              <a:t>σμήγματος.</a:t>
            </a:r>
            <a:endParaRPr lang="en-US" altLang="el-GR" dirty="0"/>
          </a:p>
          <a:p>
            <a:r>
              <a:rPr lang="en-US" altLang="el-GR" b="1" dirty="0"/>
              <a:t>Watercress extract </a:t>
            </a:r>
            <a:r>
              <a:rPr lang="en-US" altLang="el-GR" dirty="0"/>
              <a:t>(</a:t>
            </a:r>
            <a:r>
              <a:rPr lang="el-GR" altLang="el-GR" dirty="0"/>
              <a:t>νεροκάρδαμο</a:t>
            </a:r>
            <a:r>
              <a:rPr lang="el-GR" altLang="el-GR" dirty="0" smtClean="0"/>
              <a:t>).</a:t>
            </a:r>
            <a:endParaRPr lang="el-GR" alt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286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Παρασκευή της λιπαρής φάσης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altLang="el-GR" dirty="0"/>
              <a:t>Ζύγιση του γουδιού </a:t>
            </a:r>
            <a:r>
              <a:rPr lang="el-GR" altLang="el-GR" dirty="0" smtClean="0"/>
              <a:t>και γουδοχεριού. </a:t>
            </a:r>
            <a:endParaRPr lang="en-US" altLang="el-GR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altLang="el-GR" dirty="0"/>
              <a:t>Ζύγιση στο γουδί των </a:t>
            </a:r>
            <a:r>
              <a:rPr lang="el-GR" altLang="el-GR" dirty="0" smtClean="0"/>
              <a:t>συστατικών.</a:t>
            </a:r>
            <a:endParaRPr lang="el-GR" altLang="el-GR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altLang="el-GR" dirty="0"/>
              <a:t>Τοποθέτηση στο </a:t>
            </a:r>
            <a:r>
              <a:rPr lang="el-GR" altLang="el-GR" dirty="0" smtClean="0"/>
              <a:t>ατμόλουτρο.</a:t>
            </a:r>
            <a:endParaRPr lang="el-GR" altLang="el-GR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altLang="el-GR" dirty="0"/>
              <a:t>Θερμοκρασία 70</a:t>
            </a:r>
            <a:r>
              <a:rPr lang="el-GR" altLang="el-GR" baseline="30000" dirty="0"/>
              <a:t>ο</a:t>
            </a:r>
            <a:r>
              <a:rPr lang="en-US" altLang="el-GR" dirty="0"/>
              <a:t>C ±</a:t>
            </a:r>
            <a:r>
              <a:rPr lang="en-US" altLang="el-GR" dirty="0" smtClean="0"/>
              <a:t>2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656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Παρασκευή της υδατικής </a:t>
            </a:r>
            <a:br>
              <a:rPr lang="el-GR" dirty="0" smtClean="0"/>
            </a:br>
            <a:r>
              <a:rPr lang="el-GR" dirty="0" smtClean="0"/>
              <a:t>φάσης Ι και ΙΙ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l-GR" b="1" dirty="0"/>
              <a:t>Παρασκευή της υδατικής φάσης Ι</a:t>
            </a:r>
            <a:endParaRPr lang="el-GR" b="1" dirty="0" smtClean="0"/>
          </a:p>
          <a:p>
            <a:pPr>
              <a:buFont typeface="Arial" charset="0"/>
              <a:buChar char="•"/>
              <a:defRPr/>
            </a:pPr>
            <a:r>
              <a:rPr lang="el-GR" dirty="0" smtClean="0"/>
              <a:t>Θερμοκρασία </a:t>
            </a:r>
            <a:r>
              <a:rPr lang="el-GR" dirty="0"/>
              <a:t>μέχρι 40 </a:t>
            </a:r>
            <a:r>
              <a:rPr lang="el-GR" baseline="30000" dirty="0"/>
              <a:t>ο</a:t>
            </a:r>
            <a:r>
              <a:rPr lang="en-US" dirty="0" smtClean="0"/>
              <a:t>C →</a:t>
            </a:r>
            <a:r>
              <a:rPr lang="el-GR" dirty="0" smtClean="0"/>
              <a:t> </a:t>
            </a:r>
            <a:r>
              <a:rPr lang="el-GR" strike="sngStrike" dirty="0" smtClean="0"/>
              <a:t>αλλοίωση</a:t>
            </a:r>
            <a:r>
              <a:rPr lang="el-GR" dirty="0" smtClean="0"/>
              <a:t>  </a:t>
            </a:r>
            <a:r>
              <a:rPr lang="en-US" dirty="0"/>
              <a:t>GERMALL </a:t>
            </a:r>
            <a:r>
              <a:rPr lang="en-US" dirty="0" smtClean="0"/>
              <a:t>115,</a:t>
            </a:r>
            <a:endParaRPr lang="el-GR" dirty="0" smtClean="0"/>
          </a:p>
          <a:p>
            <a:pPr>
              <a:buNone/>
              <a:defRPr/>
            </a:pPr>
            <a:r>
              <a:rPr lang="en-US" dirty="0" smtClean="0"/>
              <a:t>      (</a:t>
            </a:r>
            <a:r>
              <a:rPr lang="el-GR" dirty="0" smtClean="0"/>
              <a:t>Θερμοκρασίες</a:t>
            </a:r>
            <a:r>
              <a:rPr lang="en-US" dirty="0" smtClean="0"/>
              <a:t> </a:t>
            </a:r>
            <a:r>
              <a:rPr lang="el-GR" dirty="0"/>
              <a:t>&gt; 80 </a:t>
            </a:r>
            <a:r>
              <a:rPr lang="el-GR" baseline="30000" dirty="0"/>
              <a:t>ο</a:t>
            </a:r>
            <a:r>
              <a:rPr lang="en-US" dirty="0"/>
              <a:t>C</a:t>
            </a:r>
            <a:r>
              <a:rPr lang="el-GR" dirty="0"/>
              <a:t> → </a:t>
            </a:r>
            <a:r>
              <a:rPr lang="el-GR" dirty="0" smtClean="0"/>
              <a:t>φορμαλδεΰδη</a:t>
            </a:r>
            <a:r>
              <a:rPr lang="en-US" dirty="0" smtClean="0"/>
              <a:t>)</a:t>
            </a:r>
            <a:endParaRPr lang="el-GR" dirty="0" smtClean="0"/>
          </a:p>
          <a:p>
            <a:pPr marL="0" indent="0">
              <a:buNone/>
              <a:defRPr/>
            </a:pPr>
            <a:r>
              <a:rPr lang="el-GR" b="1" dirty="0"/>
              <a:t>Παρασκευή της υδατικής φάσης </a:t>
            </a:r>
            <a:r>
              <a:rPr lang="el-GR" b="1" dirty="0" smtClean="0"/>
              <a:t>ΙΙ</a:t>
            </a:r>
          </a:p>
          <a:p>
            <a:r>
              <a:rPr lang="el-GR" altLang="el-GR" dirty="0"/>
              <a:t>Όχι θέρμανση → καταστροφή μοριακού δικτύου του υαλουρονικού νατρίου (</a:t>
            </a:r>
            <a:r>
              <a:rPr lang="el-GR" altLang="el-GR" dirty="0" smtClean="0"/>
              <a:t>πολυμερές δισακχαρίτη </a:t>
            </a:r>
            <a:r>
              <a:rPr lang="el-GR" altLang="el-GR" dirty="0"/>
              <a:t>με μακριές </a:t>
            </a:r>
            <a:r>
              <a:rPr lang="el-GR" altLang="el-GR" dirty="0" smtClean="0"/>
              <a:t>και </a:t>
            </a:r>
            <a:r>
              <a:rPr lang="el-GR" altLang="el-GR" dirty="0"/>
              <a:t>ευθείες αλυσίδες σε μορφή σπείρας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 marL="0" indent="0">
              <a:buNone/>
              <a:defRPr/>
            </a:pP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655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Παρασκευή της υδατικής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φάσης ΙΙΙ και Ι</a:t>
            </a:r>
            <a:r>
              <a:rPr lang="en-US" dirty="0" smtClean="0"/>
              <a:t>V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l-GR" b="1" dirty="0"/>
              <a:t>Παρασκευή της υδατικής </a:t>
            </a:r>
            <a:r>
              <a:rPr lang="el-GR" b="1" dirty="0" smtClean="0"/>
              <a:t>φάσης ΙΙΙ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altLang="el-GR" dirty="0"/>
              <a:t>Sepigel </a:t>
            </a:r>
            <a:r>
              <a:rPr lang="en-US" altLang="el-GR" dirty="0" smtClean="0"/>
              <a:t>305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 marL="35560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l-GR" altLang="el-GR" dirty="0" smtClean="0"/>
              <a:t>Σταθεροποιεί </a:t>
            </a:r>
            <a:r>
              <a:rPr lang="el-GR" altLang="el-GR" dirty="0"/>
              <a:t>γαλακτώματα </a:t>
            </a:r>
            <a:r>
              <a:rPr lang="en-US" altLang="el-GR" dirty="0"/>
              <a:t>O/W</a:t>
            </a:r>
            <a:r>
              <a:rPr lang="el-GR" altLang="el-GR" dirty="0"/>
              <a:t>  (αύξηση ιξώδους εξωτερικής φάσης &amp; του προϊόντος</a:t>
            </a:r>
            <a:r>
              <a:rPr lang="el-GR" altLang="el-GR" dirty="0" smtClean="0"/>
              <a:t>).</a:t>
            </a:r>
            <a:endParaRPr lang="el-GR" dirty="0" smtClean="0"/>
          </a:p>
          <a:p>
            <a:pPr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l-GR" b="1" dirty="0"/>
              <a:t>Παρασκευή της υδατικής φάσης </a:t>
            </a:r>
            <a:r>
              <a:rPr lang="el-GR" b="1" dirty="0" smtClean="0"/>
              <a:t>Ι</a:t>
            </a:r>
            <a:r>
              <a:rPr lang="en-US" b="1" dirty="0"/>
              <a:t>V</a:t>
            </a:r>
            <a:endParaRPr lang="el-GR" b="1" dirty="0"/>
          </a:p>
          <a:p>
            <a:pPr>
              <a:lnSpc>
                <a:spcPct val="12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l-GR" altLang="el-GR" dirty="0"/>
              <a:t>Ζύγιση νερού (αφαίρεση από το συνολικό ποσό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>
              <a:lnSpc>
                <a:spcPct val="12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l-GR" altLang="el-GR" dirty="0"/>
              <a:t>Θερμοκρασία 75 </a:t>
            </a:r>
            <a:r>
              <a:rPr lang="el-GR" altLang="el-GR" baseline="30000" dirty="0"/>
              <a:t>ο</a:t>
            </a:r>
            <a:r>
              <a:rPr lang="en-US" altLang="el-GR" dirty="0" smtClean="0"/>
              <a:t>C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>
              <a:lnSpc>
                <a:spcPct val="12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l-GR" altLang="el-GR" dirty="0"/>
              <a:t>Προσθήκη προπυλενογλυκόλης</a:t>
            </a:r>
            <a:r>
              <a:rPr lang="en-US" altLang="el-GR" dirty="0"/>
              <a:t> (propylene glycol</a:t>
            </a:r>
            <a:r>
              <a:rPr lang="en-US" altLang="el-GR" dirty="0" smtClean="0"/>
              <a:t>)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>
              <a:lnSpc>
                <a:spcPct val="12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l-GR" altLang="el-GR" dirty="0"/>
              <a:t>Θερμοκρασία 70 </a:t>
            </a:r>
            <a:r>
              <a:rPr lang="el-GR" altLang="el-GR" baseline="30000" dirty="0"/>
              <a:t>ο</a:t>
            </a:r>
            <a:r>
              <a:rPr lang="en-US" altLang="el-GR" dirty="0" smtClean="0"/>
              <a:t>C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44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Παρασκευή διασποράς του </a:t>
            </a:r>
            <a:br>
              <a:rPr lang="el-GR" dirty="0" smtClean="0"/>
            </a:br>
            <a:r>
              <a:rPr lang="el-GR" dirty="0" smtClean="0"/>
              <a:t>πολυμερούς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altLang="el-GR" dirty="0"/>
              <a:t>Ζύγιση ξεχωριστά των </a:t>
            </a:r>
            <a:r>
              <a:rPr lang="en-US" altLang="el-GR" dirty="0"/>
              <a:t>DOW CORNING 245 (</a:t>
            </a:r>
            <a:r>
              <a:rPr lang="en-US" altLang="el-GR" i="1" dirty="0"/>
              <a:t>cyclomethicone</a:t>
            </a:r>
            <a:r>
              <a:rPr lang="en-US" altLang="el-GR" dirty="0" smtClean="0"/>
              <a:t>)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POLYTRAP 6603</a:t>
            </a:r>
            <a:r>
              <a:rPr lang="el-GR" altLang="el-GR" dirty="0" smtClean="0"/>
              <a:t>.</a:t>
            </a:r>
            <a:endParaRPr lang="en-US" altLang="el-GR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altLang="el-GR" dirty="0" smtClean="0"/>
              <a:t>Μεταφορά </a:t>
            </a:r>
            <a:r>
              <a:rPr lang="el-GR" altLang="el-GR" dirty="0"/>
              <a:t>του </a:t>
            </a:r>
            <a:r>
              <a:rPr lang="el-GR" altLang="el-GR" b="1" dirty="0"/>
              <a:t>πρώτου στο δεύτερο σιγά-σιγά </a:t>
            </a:r>
            <a:r>
              <a:rPr lang="el-GR" altLang="el-GR" dirty="0"/>
              <a:t>με </a:t>
            </a:r>
            <a:r>
              <a:rPr lang="el-GR" altLang="el-GR" dirty="0" smtClean="0"/>
              <a:t>ανάδευση.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01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Ανάμιξη των φάσεων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96752"/>
            <a:ext cx="8651304" cy="55446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defRPr/>
            </a:pPr>
            <a:r>
              <a:rPr lang="el-GR" b="1" dirty="0" smtClean="0"/>
              <a:t>Υδατική </a:t>
            </a:r>
            <a:r>
              <a:rPr lang="en-US" b="1" dirty="0" smtClean="0"/>
              <a:t>IV </a:t>
            </a:r>
            <a:r>
              <a:rPr lang="el-GR" dirty="0"/>
              <a:t>σ</a:t>
            </a:r>
            <a:r>
              <a:rPr lang="el-GR" dirty="0" smtClean="0"/>
              <a:t>τη </a:t>
            </a:r>
            <a:r>
              <a:rPr lang="el-GR" b="1" dirty="0" smtClean="0"/>
              <a:t>λιπαρή</a:t>
            </a:r>
            <a:r>
              <a:rPr lang="el-GR" dirty="0" smtClean="0"/>
              <a:t>, ανάδευση (68 </a:t>
            </a:r>
            <a:r>
              <a:rPr lang="el-GR" baseline="30000" dirty="0" smtClean="0"/>
              <a:t>ο</a:t>
            </a:r>
            <a:r>
              <a:rPr lang="en-US" dirty="0" smtClean="0"/>
              <a:t>C ±2</a:t>
            </a:r>
            <a:r>
              <a:rPr lang="el-GR" dirty="0" smtClean="0"/>
              <a:t>).</a:t>
            </a:r>
          </a:p>
          <a:p>
            <a:pPr>
              <a:lnSpc>
                <a:spcPct val="110000"/>
              </a:lnSpc>
              <a:spcBef>
                <a:spcPts val="900"/>
              </a:spcBef>
              <a:defRPr/>
            </a:pPr>
            <a:r>
              <a:rPr lang="el-GR" dirty="0" smtClean="0"/>
              <a:t>Εξαγωγή από ατμόλουτρο.</a:t>
            </a:r>
          </a:p>
          <a:p>
            <a:pPr>
              <a:lnSpc>
                <a:spcPct val="110000"/>
              </a:lnSpc>
              <a:spcBef>
                <a:spcPts val="900"/>
              </a:spcBef>
              <a:defRPr/>
            </a:pPr>
            <a:r>
              <a:rPr lang="el-GR" dirty="0" smtClean="0"/>
              <a:t>Προσθήκη</a:t>
            </a:r>
            <a:r>
              <a:rPr lang="en-US" dirty="0" smtClean="0"/>
              <a:t>:</a:t>
            </a:r>
            <a:endParaRPr lang="el-GR" dirty="0" smtClean="0"/>
          </a:p>
          <a:p>
            <a:pPr marL="896938" lvl="1" indent="-381000">
              <a:defRPr/>
            </a:pPr>
            <a:r>
              <a:rPr lang="el-GR" dirty="0">
                <a:solidFill>
                  <a:prstClr val="black"/>
                </a:solidFill>
              </a:rPr>
              <a:t>Υδατική φάση ΙΙΙ, 60 </a:t>
            </a:r>
            <a:r>
              <a:rPr lang="el-GR" baseline="30000" dirty="0">
                <a:solidFill>
                  <a:prstClr val="black"/>
                </a:solidFill>
              </a:rPr>
              <a:t>ο</a:t>
            </a:r>
            <a:r>
              <a:rPr lang="en-US" dirty="0" smtClean="0">
                <a:solidFill>
                  <a:prstClr val="black"/>
                </a:solidFill>
              </a:rPr>
              <a:t>C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 marL="896938" lvl="1" indent="-381000">
              <a:defRPr/>
            </a:pPr>
            <a:r>
              <a:rPr lang="en-US" dirty="0">
                <a:solidFill>
                  <a:prstClr val="black"/>
                </a:solidFill>
              </a:rPr>
              <a:t>Perfume, 45 </a:t>
            </a:r>
            <a:r>
              <a:rPr lang="el-GR" baseline="30000" dirty="0">
                <a:solidFill>
                  <a:prstClr val="black"/>
                </a:solidFill>
              </a:rPr>
              <a:t>ο</a:t>
            </a:r>
            <a:r>
              <a:rPr lang="en-US" dirty="0" smtClean="0">
                <a:solidFill>
                  <a:prstClr val="black"/>
                </a:solidFill>
              </a:rPr>
              <a:t>C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  <a:p>
            <a:pPr marL="896938" lvl="1" indent="-381000">
              <a:defRPr/>
            </a:pPr>
            <a:r>
              <a:rPr lang="el-GR" dirty="0">
                <a:solidFill>
                  <a:prstClr val="black"/>
                </a:solidFill>
              </a:rPr>
              <a:t>Υδατική φάση Ι</a:t>
            </a:r>
            <a:r>
              <a:rPr lang="en-US" dirty="0">
                <a:solidFill>
                  <a:prstClr val="black"/>
                </a:solidFill>
              </a:rPr>
              <a:t>, 42 </a:t>
            </a:r>
            <a:r>
              <a:rPr lang="el-GR" baseline="30000" dirty="0">
                <a:solidFill>
                  <a:prstClr val="black"/>
                </a:solidFill>
              </a:rPr>
              <a:t>ο</a:t>
            </a:r>
            <a:r>
              <a:rPr lang="en-US" dirty="0" smtClean="0">
                <a:solidFill>
                  <a:prstClr val="black"/>
                </a:solidFill>
              </a:rPr>
              <a:t>C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  <a:p>
            <a:pPr marL="896938" lvl="1" indent="-381000">
              <a:defRPr/>
            </a:pPr>
            <a:r>
              <a:rPr lang="el-GR" dirty="0">
                <a:solidFill>
                  <a:prstClr val="black"/>
                </a:solidFill>
              </a:rPr>
              <a:t>Διασπορά του πολυμερούς</a:t>
            </a:r>
            <a:r>
              <a:rPr lang="en-US" dirty="0">
                <a:solidFill>
                  <a:prstClr val="black"/>
                </a:solidFill>
              </a:rPr>
              <a:t>, 40 </a:t>
            </a:r>
            <a:r>
              <a:rPr lang="el-GR" baseline="30000" dirty="0">
                <a:solidFill>
                  <a:prstClr val="black"/>
                </a:solidFill>
              </a:rPr>
              <a:t>ο</a:t>
            </a:r>
            <a:r>
              <a:rPr lang="en-US" dirty="0" smtClean="0">
                <a:solidFill>
                  <a:prstClr val="black"/>
                </a:solidFill>
              </a:rPr>
              <a:t>C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  <a:p>
            <a:pPr marL="896938" lvl="1" indent="-381000">
              <a:defRPr/>
            </a:pPr>
            <a:r>
              <a:rPr lang="el-GR" dirty="0">
                <a:solidFill>
                  <a:prstClr val="black"/>
                </a:solidFill>
              </a:rPr>
              <a:t>Γουδί σε ψυχρό </a:t>
            </a:r>
            <a:r>
              <a:rPr lang="el-GR" dirty="0" smtClean="0">
                <a:solidFill>
                  <a:prstClr val="black"/>
                </a:solidFill>
              </a:rPr>
              <a:t>υδατόλουτρο.</a:t>
            </a:r>
            <a:endParaRPr lang="en-US" dirty="0">
              <a:solidFill>
                <a:prstClr val="black"/>
              </a:solidFill>
            </a:endParaRPr>
          </a:p>
          <a:p>
            <a:pPr marL="896938" lvl="1" indent="-381000">
              <a:defRPr/>
            </a:pPr>
            <a:r>
              <a:rPr lang="el-GR" dirty="0">
                <a:solidFill>
                  <a:prstClr val="black"/>
                </a:solidFill>
              </a:rPr>
              <a:t>Εκχυλίσματα, </a:t>
            </a:r>
            <a:r>
              <a:rPr lang="en-US" dirty="0">
                <a:solidFill>
                  <a:prstClr val="black"/>
                </a:solidFill>
              </a:rPr>
              <a:t>aloe vera gel (aloe barbadensis gel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 marL="896938" lvl="1" indent="-381000">
              <a:defRPr/>
            </a:pPr>
            <a:r>
              <a:rPr lang="el-GR" dirty="0">
                <a:solidFill>
                  <a:prstClr val="black"/>
                </a:solidFill>
              </a:rPr>
              <a:t>Υδατική φάση </a:t>
            </a:r>
            <a:r>
              <a:rPr lang="el-GR" dirty="0" smtClean="0">
                <a:solidFill>
                  <a:prstClr val="black"/>
                </a:solidFill>
              </a:rPr>
              <a:t>ΙΙ.</a:t>
            </a:r>
            <a:endParaRPr lang="el-GR" dirty="0">
              <a:solidFill>
                <a:prstClr val="black"/>
              </a:solidFill>
            </a:endParaRPr>
          </a:p>
          <a:p>
            <a:pPr>
              <a:lnSpc>
                <a:spcPts val="1920"/>
              </a:lnSpc>
              <a:defRPr/>
            </a:pPr>
            <a:endParaRPr lang="el-GR" dirty="0" smtClean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41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o-opistho_simeiomata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58</TotalTime>
  <Words>1006</Words>
  <Application>Microsoft Office PowerPoint</Application>
  <PresentationFormat>Προβολή στην οθόνη (4:3)</PresentationFormat>
  <Paragraphs>133</Paragraphs>
  <Slides>17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17</vt:i4>
      </vt:variant>
    </vt:vector>
  </HeadingPairs>
  <TitlesOfParts>
    <vt:vector size="20" baseType="lpstr">
      <vt:lpstr>template</vt:lpstr>
      <vt:lpstr>1_exo-opistho_simeiomata</vt:lpstr>
      <vt:lpstr>OC_template_updated</vt:lpstr>
      <vt:lpstr>Κοσμητολογία ΙΙ (Ε)</vt:lpstr>
      <vt:lpstr>Παρασκευή ενυδατικής κρέμας ημέρας  για λιπαρά  δέρματα</vt:lpstr>
      <vt:lpstr>Γαλακτωματοποιητές και συντηρητικά</vt:lpstr>
      <vt:lpstr>Ουσίες για λιπαρά δέρματα</vt:lpstr>
      <vt:lpstr>Παρασκευή της λιπαρής φάσης</vt:lpstr>
      <vt:lpstr>Παρασκευή της υδατικής  φάσης Ι και ΙΙ</vt:lpstr>
      <vt:lpstr>Παρασκευή της υδατικής  φάσης ΙΙΙ και ΙV</vt:lpstr>
      <vt:lpstr>Παρασκευή διασποράς του  πολυμερούς</vt:lpstr>
      <vt:lpstr>Ανάμιξη των φάσεων</vt:lpstr>
      <vt:lpstr>Παρατηρήσεις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ΙΙ (Ε)</dc:title>
  <dc:creator>opencourses@teiath.gr</dc:creator>
  <cp:lastModifiedBy>natasakar new</cp:lastModifiedBy>
  <cp:revision>14</cp:revision>
  <dcterms:created xsi:type="dcterms:W3CDTF">2015-03-13T08:14:01Z</dcterms:created>
  <dcterms:modified xsi:type="dcterms:W3CDTF">2015-03-27T11:13:54Z</dcterms:modified>
</cp:coreProperties>
</file>