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5"/>
  </p:notesMasterIdLst>
  <p:handoutMasterIdLst>
    <p:handoutMasterId r:id="rId46"/>
  </p:handoutMasterIdLst>
  <p:sldIdLst>
    <p:sldId id="256" r:id="rId2"/>
    <p:sldId id="294" r:id="rId3"/>
    <p:sldId id="29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2" r:id="rId27"/>
    <p:sldId id="283" r:id="rId28"/>
    <p:sldId id="284" r:id="rId29"/>
    <p:sldId id="286" r:id="rId30"/>
    <p:sldId id="287" r:id="rId31"/>
    <p:sldId id="288" r:id="rId32"/>
    <p:sldId id="289" r:id="rId33"/>
    <p:sldId id="290" r:id="rId34"/>
    <p:sldId id="285" r:id="rId35"/>
    <p:sldId id="291" r:id="rId36"/>
    <p:sldId id="293" r:id="rId37"/>
    <p:sldId id="296" r:id="rId38"/>
    <p:sldId id="297" r:id="rId39"/>
    <p:sldId id="298" r:id="rId40"/>
    <p:sldId id="299" r:id="rId41"/>
    <p:sldId id="300" r:id="rId42"/>
    <p:sldId id="301" r:id="rId43"/>
    <p:sldId id="302"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274E1E"/>
    <a:srgbClr val="83134E"/>
    <a:srgbClr val="CE5308"/>
    <a:srgbClr val="FFFFCC"/>
    <a:srgbClr val="F8A968"/>
    <a:srgbClr val="FFCC99"/>
    <a:srgbClr val="E97E09"/>
    <a:srgbClr val="885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3662" autoAdjust="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25/2/2015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25/2/2015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97716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219193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spcBef>
                <a:spcPts val="1200"/>
              </a:spcBef>
              <a:buFont typeface="Wingdings" panose="05000000000000000000" pitchFamily="2" charset="2"/>
              <a:buChar char="Ø"/>
              <a:defRPr sz="2400"/>
            </a:lvl1pPr>
            <a:lvl2pPr>
              <a:spcBef>
                <a:spcPts val="600"/>
              </a:spcBef>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el.wikipedia.org/wiki/%CE%A3%CF%85%CE%BD%CE%AC%CF%81%CF%84%CE%B7%CF%83%CE%B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ancerresearchuk.org/cancer-help/about-cancer/what-is-cancer/body/genes-and-d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Τεχνητή Νοημοσύνη (Θ)</a:t>
            </a:r>
            <a:endParaRPr lang="el-GR" sz="1600" b="1" dirty="0">
              <a:solidFill>
                <a:schemeClr val="tx1"/>
              </a:solidFill>
              <a:latin typeface="+mn-lt"/>
            </a:endParaRPr>
          </a:p>
        </p:txBody>
      </p:sp>
      <p:sp>
        <p:nvSpPr>
          <p:cNvPr id="3" name="Υπότιτλος 2"/>
          <p:cNvSpPr>
            <a:spLocks noGrp="1"/>
          </p:cNvSpPr>
          <p:nvPr>
            <p:ph type="subTitle" idx="1"/>
          </p:nvPr>
        </p:nvSpPr>
        <p:spPr>
          <a:xfrm>
            <a:off x="611560" y="3081486"/>
            <a:ext cx="8004955" cy="1752600"/>
          </a:xfrm>
        </p:spPr>
        <p:txBody>
          <a:bodyPr>
            <a:noAutofit/>
          </a:bodyPr>
          <a:lstStyle/>
          <a:p>
            <a:r>
              <a:rPr lang="el-GR" sz="2800" b="1" dirty="0" smtClean="0"/>
              <a:t>Ενότητα </a:t>
            </a:r>
            <a:r>
              <a:rPr lang="en-US" sz="2800" b="1" dirty="0" smtClean="0"/>
              <a:t>12</a:t>
            </a:r>
            <a:r>
              <a:rPr lang="el-GR" sz="2800" dirty="0" smtClean="0"/>
              <a:t>:</a:t>
            </a:r>
            <a:r>
              <a:rPr lang="en-US" sz="2800" dirty="0" smtClean="0"/>
              <a:t> </a:t>
            </a:r>
            <a:r>
              <a:rPr lang="el-GR" sz="2800" dirty="0" smtClean="0"/>
              <a:t>Γενετικοί Αλγόριθμοι </a:t>
            </a:r>
            <a:endParaRPr lang="en-US" sz="2800" dirty="0" smtClean="0"/>
          </a:p>
          <a:p>
            <a:pPr>
              <a:spcBef>
                <a:spcPts val="0"/>
              </a:spcBef>
            </a:pPr>
            <a:r>
              <a:rPr lang="el-GR" sz="2800" dirty="0" smtClean="0"/>
              <a:t>(</a:t>
            </a:r>
            <a:r>
              <a:rPr lang="en-US" sz="2800" dirty="0" smtClean="0"/>
              <a:t>Genetic Algorithms)</a:t>
            </a:r>
          </a:p>
          <a:p>
            <a:endParaRPr lang="en-US" sz="1800" dirty="0" smtClean="0"/>
          </a:p>
          <a:p>
            <a:pPr>
              <a:spcBef>
                <a:spcPts val="0"/>
              </a:spcBef>
            </a:pPr>
            <a:r>
              <a:rPr lang="el-GR" sz="2400" dirty="0"/>
              <a:t>Κατερίνα Γεωργούλη</a:t>
            </a:r>
          </a:p>
          <a:p>
            <a:pPr>
              <a:spcBef>
                <a:spcPts val="0"/>
              </a:spcBef>
            </a:pPr>
            <a:r>
              <a:rPr lang="el-GR" sz="2400" dirty="0"/>
              <a:t>Τμήμα Μηχανικών Πληροφορικής ΤΕ</a:t>
            </a:r>
          </a:p>
        </p:txBody>
      </p:sp>
      <p:pic>
        <p:nvPicPr>
          <p:cNvPr id="4098" name="Picture 2" descr="File:DNA Double Heli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65105"/>
            <a:ext cx="1979712" cy="24981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20067220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Πληθυσμός</a:t>
            </a:r>
          </a:p>
        </p:txBody>
      </p:sp>
      <p:sp>
        <p:nvSpPr>
          <p:cNvPr id="3" name="Θέση περιεχομένου 2"/>
          <p:cNvSpPr>
            <a:spLocks noGrp="1"/>
          </p:cNvSpPr>
          <p:nvPr>
            <p:ph idx="1"/>
          </p:nvPr>
        </p:nvSpPr>
        <p:spPr/>
        <p:txBody>
          <a:bodyPr/>
          <a:lstStyle/>
          <a:p>
            <a:r>
              <a:rPr lang="el-GR" dirty="0"/>
              <a:t>Ο ΓΑ δημιουργεί με τυχαίο τρόπο τον αρχικό πληθυσμό ο οποίος καλείται αρχική </a:t>
            </a:r>
            <a:r>
              <a:rPr lang="el-GR" b="1" dirty="0">
                <a:solidFill>
                  <a:srgbClr val="004A82"/>
                </a:solidFill>
              </a:rPr>
              <a:t>γενεά.</a:t>
            </a:r>
          </a:p>
          <a:p>
            <a:r>
              <a:rPr lang="el-GR" dirty="0"/>
              <a:t>Ο χρόνος στην εξέλιξη της διαδικασίας υπολογίζεται σε διακριτά διαστήματα - </a:t>
            </a:r>
            <a:r>
              <a:rPr lang="el-GR" b="1" dirty="0">
                <a:solidFill>
                  <a:srgbClr val="004A82"/>
                </a:solidFill>
              </a:rPr>
              <a:t>γενεές,</a:t>
            </a:r>
            <a:r>
              <a:rPr lang="el-GR" dirty="0"/>
              <a:t> π.χ. Ν(t): ο πληθυσμός κατά τη γενεά t.</a:t>
            </a:r>
          </a:p>
          <a:p>
            <a:r>
              <a:rPr lang="el-GR" i="1" dirty="0"/>
              <a:t>Σε οποιαδήποτε χρονική στιγμή, το όλο σύστημα περιέχει έναν </a:t>
            </a:r>
            <a:r>
              <a:rPr lang="el-GR" b="1" i="1" dirty="0">
                <a:solidFill>
                  <a:srgbClr val="820000"/>
                </a:solidFill>
              </a:rPr>
              <a:t>πληθυσμό</a:t>
            </a:r>
            <a:r>
              <a:rPr lang="el-GR" i="1" dirty="0"/>
              <a:t> από Ν συμβολοσειρές που αναπαριστούν το σύνολο των πιθανών λύσεων στο πρόβλημα.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706900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Συνάρτηση καταλληλότητας</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ü"/>
            </a:pPr>
            <a:r>
              <a:rPr lang="el-GR" dirty="0"/>
              <a:t>Για την αναπαραγωγή απαιτείται η ύπαρξη μιας συνάρτησης απόδοσης (</a:t>
            </a:r>
            <a:r>
              <a:rPr lang="el-GR" b="1" dirty="0">
                <a:solidFill>
                  <a:srgbClr val="004A82"/>
                </a:solidFill>
              </a:rPr>
              <a:t>συνάρτηση προσαρμογής, συνάρτηση καταλληλότητας ή αντικειμενική συνάρτηση</a:t>
            </a:r>
            <a:r>
              <a:rPr lang="el-GR" dirty="0"/>
              <a:t>) (</a:t>
            </a:r>
            <a:r>
              <a:rPr lang="el-GR" b="1" i="1" dirty="0">
                <a:solidFill>
                  <a:srgbClr val="820000"/>
                </a:solidFill>
              </a:rPr>
              <a:t>fitness function</a:t>
            </a:r>
            <a:r>
              <a:rPr lang="el-GR" dirty="0"/>
              <a:t>). </a:t>
            </a:r>
          </a:p>
          <a:p>
            <a:pPr marL="0" indent="0">
              <a:spcBef>
                <a:spcPts val="4200"/>
              </a:spcBef>
              <a:buNone/>
            </a:pPr>
            <a:r>
              <a:rPr lang="el-GR" i="1" dirty="0" smtClean="0"/>
              <a:t>Η </a:t>
            </a:r>
            <a:r>
              <a:rPr lang="el-GR" i="1" dirty="0"/>
              <a:t>ορθή επιλογή της συνάρτηση απόδοσης αποτελεί ένα από τα σημαντικότερα θέματα της ανάπτυξης ενός Γ.Α.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879944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Αναπαραγωγή</a:t>
            </a:r>
          </a:p>
        </p:txBody>
      </p:sp>
      <p:sp>
        <p:nvSpPr>
          <p:cNvPr id="3" name="Θέση περιεχομένου 2"/>
          <p:cNvSpPr>
            <a:spLocks noGrp="1"/>
          </p:cNvSpPr>
          <p:nvPr>
            <p:ph idx="1"/>
          </p:nvPr>
        </p:nvSpPr>
        <p:spPr>
          <a:xfrm>
            <a:off x="457926" y="1556792"/>
            <a:ext cx="8229600" cy="3816424"/>
          </a:xfrm>
        </p:spPr>
        <p:txBody>
          <a:bodyPr/>
          <a:lstStyle/>
          <a:p>
            <a:pPr marL="0" indent="0">
              <a:buNone/>
            </a:pPr>
            <a:r>
              <a:rPr lang="el-GR" dirty="0"/>
              <a:t>Η προοδευτική βελτίωση του πληθυσμού επιτυγχάνεται με τις ενέργειες των </a:t>
            </a:r>
            <a:r>
              <a:rPr lang="el-GR" b="1" dirty="0">
                <a:solidFill>
                  <a:srgbClr val="004A82"/>
                </a:solidFill>
              </a:rPr>
              <a:t>γενετικών τελεστών </a:t>
            </a:r>
            <a:r>
              <a:rPr lang="el-GR" dirty="0"/>
              <a:t>που επιδρούν στην </a:t>
            </a:r>
            <a:r>
              <a:rPr lang="el-GR" b="1" dirty="0">
                <a:solidFill>
                  <a:srgbClr val="820000"/>
                </a:solidFill>
              </a:rPr>
              <a:t>αναπαραγωγή</a:t>
            </a:r>
            <a:r>
              <a:rPr lang="el-GR" dirty="0"/>
              <a:t>, σύμφωνα με την ικανότητα των ατόμων, εφαρμόζοντας τις τεχνικές της </a:t>
            </a:r>
          </a:p>
          <a:p>
            <a:pPr>
              <a:buFont typeface="Wingdings" panose="05000000000000000000" pitchFamily="2" charset="2"/>
              <a:buChar char="ü"/>
            </a:pPr>
            <a:r>
              <a:rPr lang="el-GR" b="1" dirty="0">
                <a:solidFill>
                  <a:srgbClr val="004A82"/>
                </a:solidFill>
              </a:rPr>
              <a:t>διασταύρωσης </a:t>
            </a:r>
            <a:r>
              <a:rPr lang="el-GR" dirty="0"/>
              <a:t>(crossover) και της</a:t>
            </a:r>
          </a:p>
          <a:p>
            <a:pPr>
              <a:buFont typeface="Wingdings" panose="05000000000000000000" pitchFamily="2" charset="2"/>
              <a:buChar char="ü"/>
            </a:pPr>
            <a:r>
              <a:rPr lang="el-GR" b="1" dirty="0">
                <a:solidFill>
                  <a:srgbClr val="004A82"/>
                </a:solidFill>
              </a:rPr>
              <a:t>μετάλλαξης</a:t>
            </a:r>
            <a:r>
              <a:rPr lang="el-GR" dirty="0"/>
              <a:t> (mutation) </a:t>
            </a:r>
          </a:p>
          <a:p>
            <a:pPr marL="0" indent="0">
              <a:buNone/>
            </a:pPr>
            <a:r>
              <a:rPr lang="el-GR" dirty="0"/>
              <a:t>πάνω σε έναν πληθυσμό μιας γενεάς για τη δημιουργία απογόνων στην επόμενη γενεά.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549393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Σχηματική λειτουργία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aphicFrame>
        <p:nvGraphicFramePr>
          <p:cNvPr id="5" name="Object 9"/>
          <p:cNvGraphicFramePr>
            <a:graphicFrameLocks noGrp="1" noChangeAspect="1"/>
          </p:cNvGraphicFramePr>
          <p:nvPr>
            <p:ph idx="1"/>
            <p:extLst>
              <p:ext uri="{D42A27DB-BD31-4B8C-83A1-F6EECF244321}">
                <p14:modId xmlns:p14="http://schemas.microsoft.com/office/powerpoint/2010/main" val="2941091572"/>
              </p:ext>
            </p:extLst>
          </p:nvPr>
        </p:nvGraphicFramePr>
        <p:xfrm>
          <a:off x="1043608" y="1340768"/>
          <a:ext cx="7139136" cy="4325366"/>
        </p:xfrm>
        <a:graphic>
          <a:graphicData uri="http://schemas.openxmlformats.org/presentationml/2006/ole">
            <mc:AlternateContent xmlns:mc="http://schemas.openxmlformats.org/markup-compatibility/2006">
              <mc:Choice xmlns:v="urn:schemas-microsoft-com:vml" Requires="v">
                <p:oleObj spid="_x0000_s2068" name="Εικόνα" r:id="rId3" imgW="4221130" imgH="2557928" progId="Word.Picture.8">
                  <p:embed/>
                </p:oleObj>
              </mc:Choice>
              <mc:Fallback>
                <p:oleObj name="Εικόνα" r:id="rId3" imgW="4221130" imgH="2557928" progId="Word.Picture.8">
                  <p:embed/>
                  <p:pic>
                    <p:nvPicPr>
                      <p:cNvPr id="0" name="Picture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340768"/>
                        <a:ext cx="7139136" cy="43253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7491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Αλγόριθμος λειτουργίας Γ.Α. </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Αρχικοποίηση ενός πληθυσμού.     </a:t>
            </a:r>
          </a:p>
          <a:p>
            <a:pPr marL="457200" indent="-457200">
              <a:buFont typeface="+mj-lt"/>
              <a:buAutoNum type="arabicPeriod"/>
            </a:pPr>
            <a:r>
              <a:rPr lang="el-GR" dirty="0" smtClean="0"/>
              <a:t>Εκτίμηση </a:t>
            </a:r>
            <a:r>
              <a:rPr lang="el-GR" dirty="0"/>
              <a:t>της απόδοσης κάθε δομής (χρωμοσώματος)  στον πληθυσμό. </a:t>
            </a:r>
          </a:p>
          <a:p>
            <a:pPr marL="457200" indent="-457200">
              <a:buFont typeface="+mj-lt"/>
              <a:buAutoNum type="arabicPeriod"/>
            </a:pPr>
            <a:r>
              <a:rPr lang="el-GR" dirty="0" smtClean="0"/>
              <a:t>Δημιουργία </a:t>
            </a:r>
            <a:r>
              <a:rPr lang="el-GR" dirty="0"/>
              <a:t>νέων δομών «ζευγαρώνοντας» επιλεγμένες υπάρχουσες δομές (γονείς) βάσει των γενετικών τελεστών.</a:t>
            </a:r>
          </a:p>
          <a:p>
            <a:pPr marL="457200" indent="-457200">
              <a:buFont typeface="+mj-lt"/>
              <a:buAutoNum type="arabicPeriod"/>
            </a:pPr>
            <a:r>
              <a:rPr lang="el-GR" dirty="0" smtClean="0"/>
              <a:t>Εκτίμηση </a:t>
            </a:r>
            <a:r>
              <a:rPr lang="el-GR" dirty="0"/>
              <a:t>της απόδοσης των νέων δομών και εισαγωγή τους στον πληθυσμό.</a:t>
            </a:r>
          </a:p>
          <a:p>
            <a:pPr marL="457200" indent="-457200">
              <a:buFont typeface="+mj-lt"/>
              <a:buAutoNum type="arabicPeriod"/>
            </a:pPr>
            <a:r>
              <a:rPr lang="el-GR" dirty="0" smtClean="0"/>
              <a:t>Διαγραφή </a:t>
            </a:r>
            <a:r>
              <a:rPr lang="el-GR" dirty="0"/>
              <a:t>των ανίσχυρων παλαιών δομών.</a:t>
            </a:r>
          </a:p>
          <a:p>
            <a:pPr marL="457200" indent="-457200">
              <a:buFont typeface="+mj-lt"/>
              <a:buAutoNum type="arabicPeriod"/>
            </a:pPr>
            <a:r>
              <a:rPr lang="el-GR" dirty="0" smtClean="0"/>
              <a:t>Αν </a:t>
            </a:r>
            <a:r>
              <a:rPr lang="el-GR" dirty="0"/>
              <a:t>ο χρόνος τελείωσε  ή ολοκληρώθηκε ο επιτρεπόμενος αριθμός νέων γενεών τότε τέλος διαδικασίας αλλιώς επιστροφή στο βήμα 3.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819338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a:t>
            </a:r>
          </a:p>
        </p:txBody>
      </p:sp>
      <p:sp>
        <p:nvSpPr>
          <p:cNvPr id="3" name="Θέση περιεχομένου 2"/>
          <p:cNvSpPr>
            <a:spLocks noGrp="1"/>
          </p:cNvSpPr>
          <p:nvPr>
            <p:ph idx="1"/>
          </p:nvPr>
        </p:nvSpPr>
        <p:spPr>
          <a:xfrm>
            <a:off x="457200" y="1091283"/>
            <a:ext cx="8229600" cy="5630192"/>
          </a:xfrm>
        </p:spPr>
        <p:txBody>
          <a:bodyPr>
            <a:noAutofit/>
          </a:bodyPr>
          <a:lstStyle/>
          <a:p>
            <a:pPr marL="0" indent="0">
              <a:lnSpc>
                <a:spcPct val="80000"/>
              </a:lnSpc>
              <a:buNone/>
              <a:tabLst>
                <a:tab pos="182563" algn="l"/>
                <a:tab pos="533400" algn="l"/>
              </a:tabLst>
            </a:pPr>
            <a:r>
              <a:rPr lang="el-GR" altLang="el-GR" sz="2200" dirty="0"/>
              <a:t>Σε ένα πρόβλημα βελτιστοποίησης της λειτουργίας μιας συσκευής με πέντε διακόπτες εισόδου και μια έξοδο θα μπορούσε να γίνει η παρακάτω κωδικοποίηση για μια αρχική σειρά πιθανών καταστάσεων των διακοπτών (όπου 0=κλειστός και 1=ανοικτός):</a:t>
            </a:r>
            <a:endParaRPr lang="el-GR" altLang="el-GR" sz="2200" b="1" dirty="0"/>
          </a:p>
          <a:p>
            <a:pPr marL="0" indent="365125">
              <a:lnSpc>
                <a:spcPct val="80000"/>
              </a:lnSpc>
              <a:buNone/>
              <a:tabLst>
                <a:tab pos="182563" algn="l"/>
                <a:tab pos="533400" algn="l"/>
              </a:tabLst>
            </a:pPr>
            <a:r>
              <a:rPr lang="el-GR" altLang="el-GR" sz="2200" b="1" dirty="0">
                <a:solidFill>
                  <a:srgbClr val="820000"/>
                </a:solidFill>
              </a:rPr>
              <a:t>01101</a:t>
            </a:r>
          </a:p>
          <a:p>
            <a:pPr marL="0" indent="365125">
              <a:lnSpc>
                <a:spcPct val="80000"/>
              </a:lnSpc>
              <a:buNone/>
              <a:tabLst>
                <a:tab pos="182563" algn="l"/>
                <a:tab pos="533400" algn="l"/>
              </a:tabLst>
            </a:pPr>
            <a:r>
              <a:rPr lang="el-GR" altLang="el-GR" sz="2200" b="1" dirty="0">
                <a:solidFill>
                  <a:srgbClr val="820000"/>
                </a:solidFill>
              </a:rPr>
              <a:t>11000</a:t>
            </a:r>
            <a:r>
              <a:rPr lang="el-GR" altLang="el-GR" sz="2200" dirty="0">
                <a:solidFill>
                  <a:srgbClr val="FF3300"/>
                </a:solidFill>
              </a:rPr>
              <a:t> </a:t>
            </a:r>
            <a:r>
              <a:rPr lang="el-GR" altLang="el-GR" sz="2200" dirty="0" smtClean="0"/>
              <a:t>{</a:t>
            </a:r>
            <a:r>
              <a:rPr lang="el-GR" altLang="el-GR" sz="2200" dirty="0"/>
              <a:t>αρχικός πληθυσμός μεγέθους 4}</a:t>
            </a:r>
          </a:p>
          <a:p>
            <a:pPr marL="0" indent="365125">
              <a:lnSpc>
                <a:spcPct val="80000"/>
              </a:lnSpc>
              <a:buNone/>
              <a:tabLst>
                <a:tab pos="182563" algn="l"/>
                <a:tab pos="533400" algn="l"/>
              </a:tabLst>
            </a:pPr>
            <a:r>
              <a:rPr lang="el-GR" altLang="el-GR" sz="2200" b="1" dirty="0">
                <a:solidFill>
                  <a:srgbClr val="820000"/>
                </a:solidFill>
              </a:rPr>
              <a:t>01000</a:t>
            </a:r>
          </a:p>
          <a:p>
            <a:pPr marL="0" indent="365125">
              <a:lnSpc>
                <a:spcPct val="80000"/>
              </a:lnSpc>
              <a:buNone/>
              <a:tabLst>
                <a:tab pos="182563" algn="l"/>
                <a:tab pos="533400" algn="l"/>
              </a:tabLst>
            </a:pPr>
            <a:r>
              <a:rPr lang="el-GR" altLang="el-GR" sz="2200" b="1" dirty="0" smtClean="0">
                <a:solidFill>
                  <a:srgbClr val="820000"/>
                </a:solidFill>
              </a:rPr>
              <a:t>10011</a:t>
            </a:r>
            <a:endParaRPr lang="el-GR" altLang="el-GR" sz="2200" dirty="0">
              <a:solidFill>
                <a:schemeClr val="accent2"/>
              </a:solidFill>
            </a:endParaRPr>
          </a:p>
          <a:p>
            <a:pPr marL="0" indent="0">
              <a:lnSpc>
                <a:spcPct val="80000"/>
              </a:lnSpc>
              <a:buNone/>
              <a:tabLst>
                <a:tab pos="182563" algn="l"/>
                <a:tab pos="533400" algn="l"/>
              </a:tabLst>
            </a:pPr>
            <a:r>
              <a:rPr lang="el-GR" altLang="el-GR" sz="2200" b="1" dirty="0">
                <a:solidFill>
                  <a:srgbClr val="004A82"/>
                </a:solidFill>
              </a:rPr>
              <a:t>Δομικό κομμάτι ή σχήμα δομής: </a:t>
            </a:r>
            <a:r>
              <a:rPr lang="el-GR" altLang="el-GR" sz="2200" dirty="0"/>
              <a:t>λίστα από συνδυασμούς χαρακτήρων του επιλεχθέντος αλφαβήτου και από το σύμβολο *..</a:t>
            </a:r>
          </a:p>
          <a:p>
            <a:pPr marL="0" indent="0">
              <a:buNone/>
              <a:tabLst>
                <a:tab pos="182563" algn="l"/>
                <a:tab pos="533400" algn="l"/>
              </a:tabLst>
            </a:pPr>
            <a:r>
              <a:rPr lang="el-GR" altLang="el-GR" sz="2200" dirty="0" smtClean="0"/>
              <a:t>Για </a:t>
            </a:r>
            <a:r>
              <a:rPr lang="el-GR" altLang="el-GR" sz="2200" dirty="0"/>
              <a:t>παράδειγμα η δομή 01101 περιέχει 32 σχήματα μεταξύ των άλλων και τα εξής: 0**0*   </a:t>
            </a:r>
            <a:r>
              <a:rPr lang="el-GR" altLang="el-GR" sz="2200" dirty="0" smtClean="0"/>
              <a:t>0****   </a:t>
            </a:r>
            <a:r>
              <a:rPr lang="el-GR" altLang="el-GR" sz="2200" dirty="0"/>
              <a:t>011*1  *****   0*1*1   </a:t>
            </a:r>
            <a:r>
              <a:rPr lang="el-GR" altLang="el-GR" sz="2200" dirty="0" smtClean="0"/>
              <a:t>01101</a:t>
            </a:r>
            <a:endParaRPr lang="el-GR" altLang="el-GR" sz="2200" b="1" dirty="0"/>
          </a:p>
          <a:p>
            <a:pPr marL="0" indent="0">
              <a:lnSpc>
                <a:spcPct val="80000"/>
              </a:lnSpc>
              <a:buNone/>
              <a:tabLst>
                <a:tab pos="182563" algn="l"/>
                <a:tab pos="533400" algn="l"/>
              </a:tabLst>
            </a:pPr>
            <a:r>
              <a:rPr lang="el-GR" altLang="el-GR" sz="2200" dirty="0"/>
              <a:t>Η θεωρία των σχημάτων λέει πως σχήματα με τιμή απόδοσης πάνω του μέσου όρου τείνουν να επικρατήσουν, ενώ αντίθετα σχήματα με τιμή κάτω του μέσου όρου τείνουν να εξαλειφθούν</a:t>
            </a:r>
            <a:r>
              <a:rPr lang="el-GR" altLang="el-GR" dirty="0" smtClean="0"/>
              <a:t>.</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122753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Επιλογή </a:t>
            </a:r>
            <a:r>
              <a:rPr lang="el-GR" dirty="0" smtClean="0"/>
              <a:t>γονέων </a:t>
            </a:r>
            <a:endParaRPr lang="el-GR" dirty="0"/>
          </a:p>
        </p:txBody>
      </p:sp>
      <p:sp>
        <p:nvSpPr>
          <p:cNvPr id="3" name="Θέση περιεχομένου 2"/>
          <p:cNvSpPr>
            <a:spLocks noGrp="1"/>
          </p:cNvSpPr>
          <p:nvPr>
            <p:ph idx="1"/>
          </p:nvPr>
        </p:nvSpPr>
        <p:spPr>
          <a:xfrm>
            <a:off x="457200" y="1772816"/>
            <a:ext cx="8229600" cy="3024336"/>
          </a:xfrm>
        </p:spPr>
        <p:txBody>
          <a:bodyPr/>
          <a:lstStyle/>
          <a:p>
            <a:pPr marL="0" indent="0">
              <a:buNone/>
            </a:pPr>
            <a:r>
              <a:rPr lang="el-GR" b="1" dirty="0">
                <a:solidFill>
                  <a:srgbClr val="004A82"/>
                </a:solidFill>
              </a:rPr>
              <a:t>Ρουλέτα γονικής επιλογής:</a:t>
            </a:r>
            <a:r>
              <a:rPr lang="el-GR" dirty="0"/>
              <a:t> Τεχνική της γονικής επιλογής για την αναπαραγωγή των ισχυρότερων γονικών χρωμοσωμάτων στη νέα γενεά. </a:t>
            </a:r>
          </a:p>
          <a:p>
            <a:pPr marL="0" indent="0">
              <a:buNone/>
            </a:pPr>
            <a:r>
              <a:rPr lang="el-GR" b="1" dirty="0">
                <a:solidFill>
                  <a:srgbClr val="004A82"/>
                </a:solidFill>
              </a:rPr>
              <a:t>Σκοπός:</a:t>
            </a:r>
            <a:r>
              <a:rPr lang="el-GR" dirty="0"/>
              <a:t> να δοθούν περισσότερες πιθανότητες αναπαραγωγής σε εκείνα τα μέλη του πληθυσμού που είναι ισχυρότερα βάσει της εκτίμησης της συνάρτησης απόδοση.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980159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Βήματα αλγορίθμου </a:t>
            </a:r>
            <a:r>
              <a:rPr lang="el-GR" dirty="0" smtClean="0"/>
              <a:t>επιλογής</a:t>
            </a:r>
            <a:endParaRPr lang="el-GR" dirty="0"/>
          </a:p>
        </p:txBody>
      </p:sp>
      <p:sp>
        <p:nvSpPr>
          <p:cNvPr id="3" name="Θέση περιεχομένου 2"/>
          <p:cNvSpPr>
            <a:spLocks noGrp="1"/>
          </p:cNvSpPr>
          <p:nvPr>
            <p:ph idx="1"/>
          </p:nvPr>
        </p:nvSpPr>
        <p:spPr>
          <a:xfrm>
            <a:off x="457200" y="1700808"/>
            <a:ext cx="8229600" cy="3744416"/>
          </a:xfrm>
          <a:ln>
            <a:solidFill>
              <a:schemeClr val="tx1"/>
            </a:solidFill>
          </a:ln>
        </p:spPr>
        <p:txBody>
          <a:bodyPr/>
          <a:lstStyle/>
          <a:p>
            <a:pPr marL="457200" indent="-457200">
              <a:buFont typeface="+mj-lt"/>
              <a:buAutoNum type="arabicPeriod"/>
            </a:pPr>
            <a:r>
              <a:rPr lang="el-GR" dirty="0"/>
              <a:t>Άθροισε την απόδοση όλων των μελών του πληθυσμού. </a:t>
            </a:r>
          </a:p>
          <a:p>
            <a:pPr marL="400050" lvl="1" indent="0">
              <a:buNone/>
            </a:pPr>
            <a:r>
              <a:rPr lang="en-US" dirty="0" smtClean="0"/>
              <a:t> </a:t>
            </a:r>
            <a:r>
              <a:rPr lang="el-GR" dirty="0" smtClean="0"/>
              <a:t>Κάλεσε </a:t>
            </a:r>
            <a:r>
              <a:rPr lang="el-GR" dirty="0"/>
              <a:t>το άθροισμα </a:t>
            </a:r>
            <a:r>
              <a:rPr lang="el-GR" b="1" dirty="0">
                <a:solidFill>
                  <a:srgbClr val="004A82"/>
                </a:solidFill>
              </a:rPr>
              <a:t>συνολική απόδοση.</a:t>
            </a:r>
          </a:p>
          <a:p>
            <a:pPr marL="457200" indent="-457200">
              <a:buFont typeface="+mj-lt"/>
              <a:buAutoNum type="arabicPeriod" startAt="2"/>
            </a:pPr>
            <a:r>
              <a:rPr lang="el-GR" dirty="0" smtClean="0"/>
              <a:t>Δημιούργησε </a:t>
            </a:r>
            <a:r>
              <a:rPr lang="el-GR" dirty="0"/>
              <a:t>έναν </a:t>
            </a:r>
            <a:r>
              <a:rPr lang="el-GR" b="1" dirty="0">
                <a:solidFill>
                  <a:srgbClr val="004A82"/>
                </a:solidFill>
              </a:rPr>
              <a:t>τυχαίο αριθμό n </a:t>
            </a:r>
            <a:r>
              <a:rPr lang="el-GR" dirty="0"/>
              <a:t>μεταξύ 0 και της συνολικής </a:t>
            </a:r>
            <a:r>
              <a:rPr lang="el-GR" dirty="0" smtClean="0"/>
              <a:t>απόδοσης</a:t>
            </a:r>
            <a:r>
              <a:rPr lang="el-GR" dirty="0"/>
              <a:t>.</a:t>
            </a:r>
          </a:p>
          <a:p>
            <a:pPr marL="457200" indent="-457200">
              <a:buFont typeface="+mj-lt"/>
              <a:buAutoNum type="arabicPeriod" startAt="2"/>
            </a:pPr>
            <a:r>
              <a:rPr lang="el-GR" dirty="0" smtClean="0"/>
              <a:t>Επέστρεψε </a:t>
            </a:r>
            <a:r>
              <a:rPr lang="el-GR" dirty="0"/>
              <a:t>το πρώτο μέλος του πληθυσμού του οποίου η απόδοση 	προστιθέμενη στην απόδοση των προηγούμενων μελών </a:t>
            </a:r>
            <a:r>
              <a:rPr lang="el-GR" dirty="0" smtClean="0"/>
              <a:t>είναι</a:t>
            </a:r>
            <a:r>
              <a:rPr lang="en-US" dirty="0" smtClean="0"/>
              <a:t> </a:t>
            </a:r>
            <a:r>
              <a:rPr lang="el-GR" dirty="0" smtClean="0"/>
              <a:t>μεγαλύτερη </a:t>
            </a:r>
            <a:r>
              <a:rPr lang="el-GR" dirty="0"/>
              <a:t>ή ίση με το </a:t>
            </a:r>
            <a:r>
              <a:rPr lang="el-GR" b="1" dirty="0"/>
              <a:t>n</a:t>
            </a:r>
            <a:r>
              <a:rPr lang="el-GR" dirty="0"/>
              <a:t>.</a:t>
            </a:r>
          </a:p>
          <a:p>
            <a:pPr marL="457200" indent="-457200">
              <a:buFont typeface="+mj-lt"/>
              <a:buAutoNum type="arabicPeriod" startAt="2"/>
            </a:pPr>
            <a:r>
              <a:rPr lang="el-GR" dirty="0" smtClean="0"/>
              <a:t>Επανάλαβε </a:t>
            </a:r>
            <a:r>
              <a:rPr lang="el-GR" dirty="0"/>
              <a:t>τη διαδικασία τόσες φορές όσες ο πληθυσμός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392950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Τιμές </a:t>
            </a:r>
            <a:r>
              <a:rPr lang="el-GR" dirty="0" smtClean="0"/>
              <a:t>προσαρμογής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pSp>
        <p:nvGrpSpPr>
          <p:cNvPr id="5" name="Group 288"/>
          <p:cNvGrpSpPr>
            <a:grpSpLocks/>
          </p:cNvGrpSpPr>
          <p:nvPr/>
        </p:nvGrpSpPr>
        <p:grpSpPr bwMode="auto">
          <a:xfrm>
            <a:off x="990600" y="1412776"/>
            <a:ext cx="7162800" cy="4191000"/>
            <a:chOff x="-3" y="-3"/>
            <a:chExt cx="4063" cy="1541"/>
          </a:xfrm>
        </p:grpSpPr>
        <p:grpSp>
          <p:nvGrpSpPr>
            <p:cNvPr id="6" name="Group 286"/>
            <p:cNvGrpSpPr>
              <a:grpSpLocks/>
            </p:cNvGrpSpPr>
            <p:nvPr/>
          </p:nvGrpSpPr>
          <p:grpSpPr bwMode="auto">
            <a:xfrm>
              <a:off x="0" y="0"/>
              <a:ext cx="4057" cy="1535"/>
              <a:chOff x="0" y="0"/>
              <a:chExt cx="4057" cy="1535"/>
            </a:xfrm>
          </p:grpSpPr>
          <p:grpSp>
            <p:nvGrpSpPr>
              <p:cNvPr id="8" name="Group 265"/>
              <p:cNvGrpSpPr>
                <a:grpSpLocks/>
              </p:cNvGrpSpPr>
              <p:nvPr/>
            </p:nvGrpSpPr>
            <p:grpSpPr bwMode="auto">
              <a:xfrm>
                <a:off x="0" y="0"/>
                <a:ext cx="542" cy="384"/>
                <a:chOff x="0" y="0"/>
                <a:chExt cx="542" cy="384"/>
              </a:xfrm>
            </p:grpSpPr>
            <p:sp>
              <p:nvSpPr>
                <p:cNvPr id="39" name="Rectangle 253"/>
                <p:cNvSpPr>
                  <a:spLocks noChangeArrowheads="1"/>
                </p:cNvSpPr>
                <p:nvPr/>
              </p:nvSpPr>
              <p:spPr bwMode="auto">
                <a:xfrm>
                  <a:off x="43" y="0"/>
                  <a:ext cx="456" cy="3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b="1" dirty="0">
                      <a:solidFill>
                        <a:srgbClr val="004A82"/>
                      </a:solidFill>
                      <a:latin typeface="+mn-lt"/>
                      <a:cs typeface="Times New Roman" panose="02020603050405020304" pitchFamily="18" charset="0"/>
                    </a:rPr>
                    <a:t>Α/Α</a:t>
                  </a:r>
                </a:p>
                <a:p>
                  <a:pPr algn="ctr">
                    <a:spcBef>
                      <a:spcPct val="0"/>
                    </a:spcBef>
                    <a:buFontTx/>
                    <a:buNone/>
                  </a:pPr>
                  <a:endParaRPr lang="el-GR" altLang="el-GR" sz="2200" dirty="0">
                    <a:latin typeface="+mn-lt"/>
                  </a:endParaRPr>
                </a:p>
              </p:txBody>
            </p:sp>
            <p:sp>
              <p:nvSpPr>
                <p:cNvPr id="40" name="Rectangle 264"/>
                <p:cNvSpPr>
                  <a:spLocks noChangeArrowheads="1"/>
                </p:cNvSpPr>
                <p:nvPr/>
              </p:nvSpPr>
              <p:spPr bwMode="auto">
                <a:xfrm>
                  <a:off x="0" y="0"/>
                  <a:ext cx="542" cy="384"/>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9" name="Group 267"/>
              <p:cNvGrpSpPr>
                <a:grpSpLocks/>
              </p:cNvGrpSpPr>
              <p:nvPr/>
            </p:nvGrpSpPr>
            <p:grpSpPr bwMode="auto">
              <a:xfrm>
                <a:off x="542" y="0"/>
                <a:ext cx="808" cy="384"/>
                <a:chOff x="542" y="0"/>
                <a:chExt cx="808" cy="384"/>
              </a:xfrm>
            </p:grpSpPr>
            <p:sp>
              <p:nvSpPr>
                <p:cNvPr id="37" name="Rectangle 254"/>
                <p:cNvSpPr>
                  <a:spLocks noChangeArrowheads="1"/>
                </p:cNvSpPr>
                <p:nvPr/>
              </p:nvSpPr>
              <p:spPr bwMode="auto">
                <a:xfrm>
                  <a:off x="585" y="0"/>
                  <a:ext cx="722" cy="3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b="1" dirty="0">
                      <a:solidFill>
                        <a:srgbClr val="004A82"/>
                      </a:solidFill>
                      <a:latin typeface="+mn-lt"/>
                      <a:cs typeface="Times New Roman" panose="02020603050405020304" pitchFamily="18" charset="0"/>
                    </a:rPr>
                    <a:t>ΜΕΛΟΣ</a:t>
                  </a:r>
                </a:p>
                <a:p>
                  <a:pPr algn="ctr">
                    <a:spcBef>
                      <a:spcPct val="0"/>
                    </a:spcBef>
                    <a:buFontTx/>
                    <a:buNone/>
                  </a:pPr>
                  <a:endParaRPr lang="el-GR" altLang="el-GR" sz="2000" dirty="0"/>
                </a:p>
              </p:txBody>
            </p:sp>
            <p:sp>
              <p:nvSpPr>
                <p:cNvPr id="38" name="Rectangle 266"/>
                <p:cNvSpPr>
                  <a:spLocks noChangeArrowheads="1"/>
                </p:cNvSpPr>
                <p:nvPr/>
              </p:nvSpPr>
              <p:spPr bwMode="auto">
                <a:xfrm>
                  <a:off x="542" y="0"/>
                  <a:ext cx="808" cy="384"/>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0" name="Group 269"/>
              <p:cNvGrpSpPr>
                <a:grpSpLocks/>
              </p:cNvGrpSpPr>
              <p:nvPr/>
            </p:nvGrpSpPr>
            <p:grpSpPr bwMode="auto">
              <a:xfrm>
                <a:off x="1350" y="0"/>
                <a:ext cx="1711" cy="384"/>
                <a:chOff x="1350" y="0"/>
                <a:chExt cx="1711" cy="384"/>
              </a:xfrm>
            </p:grpSpPr>
            <p:sp>
              <p:nvSpPr>
                <p:cNvPr id="35" name="Rectangle 255"/>
                <p:cNvSpPr>
                  <a:spLocks noChangeArrowheads="1"/>
                </p:cNvSpPr>
                <p:nvPr/>
              </p:nvSpPr>
              <p:spPr bwMode="auto">
                <a:xfrm>
                  <a:off x="1393" y="0"/>
                  <a:ext cx="1625" cy="3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b="1" dirty="0">
                      <a:solidFill>
                        <a:srgbClr val="004A82"/>
                      </a:solidFill>
                      <a:latin typeface="+mn-lt"/>
                      <a:cs typeface="Times New Roman" panose="02020603050405020304" pitchFamily="18" charset="0"/>
                    </a:rPr>
                    <a:t>ΤΙΜΗ ΠΡΟΣΑΡΜΟΓΗΣ</a:t>
                  </a:r>
                </a:p>
                <a:p>
                  <a:pPr algn="ctr">
                    <a:spcBef>
                      <a:spcPct val="0"/>
                    </a:spcBef>
                    <a:buFontTx/>
                    <a:buNone/>
                  </a:pPr>
                  <a:endParaRPr lang="el-GR" altLang="el-GR" sz="2000" dirty="0"/>
                </a:p>
              </p:txBody>
            </p:sp>
            <p:sp>
              <p:nvSpPr>
                <p:cNvPr id="36" name="Rectangle 268"/>
                <p:cNvSpPr>
                  <a:spLocks noChangeArrowheads="1"/>
                </p:cNvSpPr>
                <p:nvPr/>
              </p:nvSpPr>
              <p:spPr bwMode="auto">
                <a:xfrm>
                  <a:off x="1350" y="0"/>
                  <a:ext cx="1711" cy="384"/>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1" name="Group 271"/>
              <p:cNvGrpSpPr>
                <a:grpSpLocks/>
              </p:cNvGrpSpPr>
              <p:nvPr/>
            </p:nvGrpSpPr>
            <p:grpSpPr bwMode="auto">
              <a:xfrm>
                <a:off x="3061" y="0"/>
                <a:ext cx="996" cy="384"/>
                <a:chOff x="3061" y="0"/>
                <a:chExt cx="996" cy="384"/>
              </a:xfrm>
            </p:grpSpPr>
            <p:sp>
              <p:nvSpPr>
                <p:cNvPr id="33" name="Rectangle 256"/>
                <p:cNvSpPr>
                  <a:spLocks noChangeArrowheads="1"/>
                </p:cNvSpPr>
                <p:nvPr/>
              </p:nvSpPr>
              <p:spPr bwMode="auto">
                <a:xfrm>
                  <a:off x="3104" y="0"/>
                  <a:ext cx="910" cy="3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b="1" dirty="0">
                      <a:solidFill>
                        <a:srgbClr val="004A82"/>
                      </a:solidFill>
                      <a:latin typeface="+mn-lt"/>
                      <a:cs typeface="Times New Roman" panose="02020603050405020304" pitchFamily="18" charset="0"/>
                    </a:rPr>
                    <a:t>% ΤΟΥ ΣΥΝΟΛΟΥ</a:t>
                  </a:r>
                </a:p>
                <a:p>
                  <a:pPr algn="ctr">
                    <a:spcBef>
                      <a:spcPct val="0"/>
                    </a:spcBef>
                    <a:buFontTx/>
                    <a:buNone/>
                  </a:pPr>
                  <a:endParaRPr lang="el-GR" altLang="el-GR" sz="2200" dirty="0">
                    <a:latin typeface="+mn-lt"/>
                  </a:endParaRPr>
                </a:p>
              </p:txBody>
            </p:sp>
            <p:sp>
              <p:nvSpPr>
                <p:cNvPr id="34" name="Rectangle 270"/>
                <p:cNvSpPr>
                  <a:spLocks noChangeArrowheads="1"/>
                </p:cNvSpPr>
                <p:nvPr/>
              </p:nvSpPr>
              <p:spPr bwMode="auto">
                <a:xfrm>
                  <a:off x="3061" y="0"/>
                  <a:ext cx="996" cy="384"/>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2" name="Group 273"/>
              <p:cNvGrpSpPr>
                <a:grpSpLocks/>
              </p:cNvGrpSpPr>
              <p:nvPr/>
            </p:nvGrpSpPr>
            <p:grpSpPr bwMode="auto">
              <a:xfrm>
                <a:off x="0" y="384"/>
                <a:ext cx="542" cy="748"/>
                <a:chOff x="0" y="384"/>
                <a:chExt cx="542" cy="748"/>
              </a:xfrm>
            </p:grpSpPr>
            <p:sp>
              <p:nvSpPr>
                <p:cNvPr id="31" name="Rectangle 257"/>
                <p:cNvSpPr>
                  <a:spLocks noChangeArrowheads="1"/>
                </p:cNvSpPr>
                <p:nvPr/>
              </p:nvSpPr>
              <p:spPr bwMode="auto">
                <a:xfrm>
                  <a:off x="43" y="384"/>
                  <a:ext cx="456" cy="74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dirty="0">
                      <a:latin typeface="+mn-lt"/>
                      <a:cs typeface="Times New Roman" panose="02020603050405020304" pitchFamily="18" charset="0"/>
                    </a:rPr>
                    <a:t>1</a:t>
                  </a:r>
                </a:p>
                <a:p>
                  <a:pPr algn="ctr">
                    <a:spcBef>
                      <a:spcPct val="0"/>
                    </a:spcBef>
                    <a:buFontTx/>
                    <a:buNone/>
                  </a:pPr>
                  <a:r>
                    <a:rPr lang="el-GR" altLang="el-GR" sz="2200" dirty="0">
                      <a:latin typeface="+mn-lt"/>
                      <a:cs typeface="Times New Roman" panose="02020603050405020304" pitchFamily="18" charset="0"/>
                    </a:rPr>
                    <a:t>2</a:t>
                  </a:r>
                </a:p>
                <a:p>
                  <a:pPr algn="ctr">
                    <a:spcBef>
                      <a:spcPct val="0"/>
                    </a:spcBef>
                    <a:buFontTx/>
                    <a:buNone/>
                  </a:pPr>
                  <a:r>
                    <a:rPr lang="el-GR" altLang="el-GR" sz="2200" dirty="0">
                      <a:latin typeface="+mn-lt"/>
                      <a:cs typeface="Times New Roman" panose="02020603050405020304" pitchFamily="18" charset="0"/>
                    </a:rPr>
                    <a:t>3</a:t>
                  </a:r>
                </a:p>
                <a:p>
                  <a:pPr algn="ctr">
                    <a:spcBef>
                      <a:spcPct val="0"/>
                    </a:spcBef>
                    <a:buFontTx/>
                    <a:buNone/>
                  </a:pPr>
                  <a:r>
                    <a:rPr lang="el-GR" altLang="el-GR" sz="2200" dirty="0">
                      <a:latin typeface="+mn-lt"/>
                      <a:cs typeface="Times New Roman" panose="02020603050405020304" pitchFamily="18" charset="0"/>
                    </a:rPr>
                    <a:t>4</a:t>
                  </a:r>
                </a:p>
                <a:p>
                  <a:pPr algn="ctr">
                    <a:spcBef>
                      <a:spcPct val="0"/>
                    </a:spcBef>
                    <a:buFontTx/>
                    <a:buNone/>
                  </a:pPr>
                  <a:endParaRPr lang="el-GR" altLang="el-GR" sz="2200" dirty="0">
                    <a:latin typeface="+mn-lt"/>
                  </a:endParaRPr>
                </a:p>
              </p:txBody>
            </p:sp>
            <p:sp>
              <p:nvSpPr>
                <p:cNvPr id="32" name="Rectangle 272"/>
                <p:cNvSpPr>
                  <a:spLocks noChangeArrowheads="1"/>
                </p:cNvSpPr>
                <p:nvPr/>
              </p:nvSpPr>
              <p:spPr bwMode="auto">
                <a:xfrm>
                  <a:off x="0" y="384"/>
                  <a:ext cx="542" cy="748"/>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3" name="Group 275"/>
              <p:cNvGrpSpPr>
                <a:grpSpLocks/>
              </p:cNvGrpSpPr>
              <p:nvPr/>
            </p:nvGrpSpPr>
            <p:grpSpPr bwMode="auto">
              <a:xfrm>
                <a:off x="542" y="384"/>
                <a:ext cx="808" cy="748"/>
                <a:chOff x="542" y="384"/>
                <a:chExt cx="808" cy="748"/>
              </a:xfrm>
            </p:grpSpPr>
            <p:sp>
              <p:nvSpPr>
                <p:cNvPr id="29" name="Rectangle 258"/>
                <p:cNvSpPr>
                  <a:spLocks noChangeArrowheads="1"/>
                </p:cNvSpPr>
                <p:nvPr/>
              </p:nvSpPr>
              <p:spPr bwMode="auto">
                <a:xfrm>
                  <a:off x="585" y="384"/>
                  <a:ext cx="722" cy="74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dirty="0">
                      <a:latin typeface="+mn-lt"/>
                      <a:cs typeface="Times New Roman" panose="02020603050405020304" pitchFamily="18" charset="0"/>
                    </a:rPr>
                    <a:t>01101</a:t>
                  </a:r>
                </a:p>
                <a:p>
                  <a:pPr algn="ctr">
                    <a:spcBef>
                      <a:spcPct val="0"/>
                    </a:spcBef>
                    <a:buFontTx/>
                    <a:buNone/>
                  </a:pPr>
                  <a:r>
                    <a:rPr lang="el-GR" altLang="el-GR" sz="2200" dirty="0">
                      <a:latin typeface="+mn-lt"/>
                      <a:cs typeface="Times New Roman" panose="02020603050405020304" pitchFamily="18" charset="0"/>
                    </a:rPr>
                    <a:t>11000</a:t>
                  </a:r>
                </a:p>
                <a:p>
                  <a:pPr algn="ctr">
                    <a:spcBef>
                      <a:spcPct val="0"/>
                    </a:spcBef>
                    <a:buFontTx/>
                    <a:buNone/>
                  </a:pPr>
                  <a:r>
                    <a:rPr lang="el-GR" altLang="el-GR" sz="2200" dirty="0">
                      <a:latin typeface="+mn-lt"/>
                      <a:cs typeface="Times New Roman" panose="02020603050405020304" pitchFamily="18" charset="0"/>
                    </a:rPr>
                    <a:t>01000</a:t>
                  </a:r>
                </a:p>
                <a:p>
                  <a:pPr algn="ctr">
                    <a:spcBef>
                      <a:spcPct val="0"/>
                    </a:spcBef>
                    <a:buFontTx/>
                    <a:buNone/>
                  </a:pPr>
                  <a:r>
                    <a:rPr lang="el-GR" altLang="el-GR" sz="2200" dirty="0">
                      <a:latin typeface="+mn-lt"/>
                      <a:cs typeface="Times New Roman" panose="02020603050405020304" pitchFamily="18" charset="0"/>
                    </a:rPr>
                    <a:t>10011</a:t>
                  </a:r>
                </a:p>
                <a:p>
                  <a:pPr algn="ctr">
                    <a:spcBef>
                      <a:spcPct val="0"/>
                    </a:spcBef>
                    <a:buFontTx/>
                    <a:buNone/>
                  </a:pPr>
                  <a:endParaRPr lang="el-GR" altLang="el-GR" sz="2000" dirty="0"/>
                </a:p>
              </p:txBody>
            </p:sp>
            <p:sp>
              <p:nvSpPr>
                <p:cNvPr id="30" name="Rectangle 274"/>
                <p:cNvSpPr>
                  <a:spLocks noChangeArrowheads="1"/>
                </p:cNvSpPr>
                <p:nvPr/>
              </p:nvSpPr>
              <p:spPr bwMode="auto">
                <a:xfrm>
                  <a:off x="542" y="384"/>
                  <a:ext cx="808" cy="748"/>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4" name="Group 277"/>
              <p:cNvGrpSpPr>
                <a:grpSpLocks/>
              </p:cNvGrpSpPr>
              <p:nvPr/>
            </p:nvGrpSpPr>
            <p:grpSpPr bwMode="auto">
              <a:xfrm>
                <a:off x="1350" y="384"/>
                <a:ext cx="1711" cy="748"/>
                <a:chOff x="1350" y="384"/>
                <a:chExt cx="1711" cy="748"/>
              </a:xfrm>
            </p:grpSpPr>
            <p:sp>
              <p:nvSpPr>
                <p:cNvPr id="27" name="Rectangle 259"/>
                <p:cNvSpPr>
                  <a:spLocks noChangeArrowheads="1"/>
                </p:cNvSpPr>
                <p:nvPr/>
              </p:nvSpPr>
              <p:spPr bwMode="auto">
                <a:xfrm>
                  <a:off x="1393" y="384"/>
                  <a:ext cx="1625" cy="74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dirty="0">
                      <a:latin typeface="+mn-lt"/>
                      <a:cs typeface="Times New Roman" panose="02020603050405020304" pitchFamily="18" charset="0"/>
                    </a:rPr>
                    <a:t>169</a:t>
                  </a:r>
                </a:p>
                <a:p>
                  <a:pPr algn="ctr">
                    <a:spcBef>
                      <a:spcPct val="0"/>
                    </a:spcBef>
                    <a:buFontTx/>
                    <a:buNone/>
                  </a:pPr>
                  <a:r>
                    <a:rPr lang="el-GR" altLang="el-GR" sz="2200" dirty="0">
                      <a:latin typeface="+mn-lt"/>
                      <a:cs typeface="Times New Roman" panose="02020603050405020304" pitchFamily="18" charset="0"/>
                    </a:rPr>
                    <a:t>576</a:t>
                  </a:r>
                </a:p>
                <a:p>
                  <a:pPr algn="ctr">
                    <a:spcBef>
                      <a:spcPct val="0"/>
                    </a:spcBef>
                    <a:buFontTx/>
                    <a:buNone/>
                  </a:pPr>
                  <a:r>
                    <a:rPr lang="el-GR" altLang="el-GR" sz="2200" dirty="0">
                      <a:latin typeface="+mn-lt"/>
                      <a:cs typeface="Times New Roman" panose="02020603050405020304" pitchFamily="18" charset="0"/>
                    </a:rPr>
                    <a:t>64</a:t>
                  </a:r>
                </a:p>
                <a:p>
                  <a:pPr algn="ctr">
                    <a:spcBef>
                      <a:spcPct val="0"/>
                    </a:spcBef>
                    <a:buFontTx/>
                    <a:buNone/>
                  </a:pPr>
                  <a:r>
                    <a:rPr lang="el-GR" altLang="el-GR" sz="2200" dirty="0">
                      <a:latin typeface="+mn-lt"/>
                      <a:cs typeface="Times New Roman" panose="02020603050405020304" pitchFamily="18" charset="0"/>
                    </a:rPr>
                    <a:t>361</a:t>
                  </a:r>
                </a:p>
                <a:p>
                  <a:pPr algn="ctr">
                    <a:spcBef>
                      <a:spcPct val="0"/>
                    </a:spcBef>
                    <a:buFontTx/>
                    <a:buNone/>
                  </a:pPr>
                  <a:endParaRPr lang="el-GR" altLang="el-GR" sz="2000" dirty="0"/>
                </a:p>
              </p:txBody>
            </p:sp>
            <p:sp>
              <p:nvSpPr>
                <p:cNvPr id="28" name="Rectangle 276"/>
                <p:cNvSpPr>
                  <a:spLocks noChangeArrowheads="1"/>
                </p:cNvSpPr>
                <p:nvPr/>
              </p:nvSpPr>
              <p:spPr bwMode="auto">
                <a:xfrm>
                  <a:off x="1350" y="384"/>
                  <a:ext cx="1711" cy="748"/>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5" name="Group 279"/>
              <p:cNvGrpSpPr>
                <a:grpSpLocks/>
              </p:cNvGrpSpPr>
              <p:nvPr/>
            </p:nvGrpSpPr>
            <p:grpSpPr bwMode="auto">
              <a:xfrm>
                <a:off x="3061" y="384"/>
                <a:ext cx="996" cy="748"/>
                <a:chOff x="3061" y="384"/>
                <a:chExt cx="996" cy="748"/>
              </a:xfrm>
            </p:grpSpPr>
            <p:sp>
              <p:nvSpPr>
                <p:cNvPr id="25" name="Rectangle 260"/>
                <p:cNvSpPr>
                  <a:spLocks noChangeArrowheads="1"/>
                </p:cNvSpPr>
                <p:nvPr/>
              </p:nvSpPr>
              <p:spPr bwMode="auto">
                <a:xfrm>
                  <a:off x="3104" y="384"/>
                  <a:ext cx="910" cy="74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dirty="0">
                      <a:latin typeface="+mn-lt"/>
                      <a:cs typeface="Times New Roman" panose="02020603050405020304" pitchFamily="18" charset="0"/>
                    </a:rPr>
                    <a:t>14.4</a:t>
                  </a:r>
                </a:p>
                <a:p>
                  <a:pPr algn="ctr">
                    <a:spcBef>
                      <a:spcPct val="0"/>
                    </a:spcBef>
                    <a:buFontTx/>
                    <a:buNone/>
                  </a:pPr>
                  <a:r>
                    <a:rPr lang="el-GR" altLang="el-GR" sz="2200" dirty="0">
                      <a:latin typeface="+mn-lt"/>
                      <a:cs typeface="Times New Roman" panose="02020603050405020304" pitchFamily="18" charset="0"/>
                    </a:rPr>
                    <a:t>49.2</a:t>
                  </a:r>
                </a:p>
                <a:p>
                  <a:pPr algn="ctr">
                    <a:spcBef>
                      <a:spcPct val="0"/>
                    </a:spcBef>
                    <a:buFontTx/>
                    <a:buNone/>
                  </a:pPr>
                  <a:r>
                    <a:rPr lang="el-GR" altLang="el-GR" sz="2200" dirty="0">
                      <a:latin typeface="+mn-lt"/>
                      <a:cs typeface="Times New Roman" panose="02020603050405020304" pitchFamily="18" charset="0"/>
                    </a:rPr>
                    <a:t>5.5</a:t>
                  </a:r>
                </a:p>
                <a:p>
                  <a:pPr algn="ctr">
                    <a:spcBef>
                      <a:spcPct val="0"/>
                    </a:spcBef>
                    <a:buFontTx/>
                    <a:buNone/>
                  </a:pPr>
                  <a:r>
                    <a:rPr lang="el-GR" altLang="el-GR" sz="2200" dirty="0">
                      <a:latin typeface="+mn-lt"/>
                      <a:cs typeface="Times New Roman" panose="02020603050405020304" pitchFamily="18" charset="0"/>
                    </a:rPr>
                    <a:t>30.9</a:t>
                  </a:r>
                </a:p>
                <a:p>
                  <a:pPr algn="ctr">
                    <a:spcBef>
                      <a:spcPct val="0"/>
                    </a:spcBef>
                    <a:buFontTx/>
                    <a:buNone/>
                  </a:pPr>
                  <a:endParaRPr lang="el-GR" altLang="el-GR" sz="2000" dirty="0"/>
                </a:p>
              </p:txBody>
            </p:sp>
            <p:sp>
              <p:nvSpPr>
                <p:cNvPr id="26" name="Rectangle 278"/>
                <p:cNvSpPr>
                  <a:spLocks noChangeArrowheads="1"/>
                </p:cNvSpPr>
                <p:nvPr/>
              </p:nvSpPr>
              <p:spPr bwMode="auto">
                <a:xfrm>
                  <a:off x="3061" y="384"/>
                  <a:ext cx="996" cy="748"/>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6" name="Group 281"/>
              <p:cNvGrpSpPr>
                <a:grpSpLocks/>
              </p:cNvGrpSpPr>
              <p:nvPr/>
            </p:nvGrpSpPr>
            <p:grpSpPr bwMode="auto">
              <a:xfrm>
                <a:off x="0" y="1132"/>
                <a:ext cx="1350" cy="403"/>
                <a:chOff x="0" y="1132"/>
                <a:chExt cx="1350" cy="403"/>
              </a:xfrm>
            </p:grpSpPr>
            <p:sp>
              <p:nvSpPr>
                <p:cNvPr id="23" name="Rectangle 261"/>
                <p:cNvSpPr>
                  <a:spLocks noChangeArrowheads="1"/>
                </p:cNvSpPr>
                <p:nvPr/>
              </p:nvSpPr>
              <p:spPr bwMode="auto">
                <a:xfrm>
                  <a:off x="43" y="1132"/>
                  <a:ext cx="1264" cy="40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b="1" dirty="0">
                      <a:latin typeface="+mn-lt"/>
                      <a:cs typeface="Times New Roman" panose="02020603050405020304" pitchFamily="18" charset="0"/>
                    </a:rPr>
                    <a:t>ΣΥΝΟΛΟ:</a:t>
                  </a:r>
                  <a:endParaRPr lang="el-GR" altLang="el-GR" sz="2200" dirty="0">
                    <a:latin typeface="+mn-lt"/>
                    <a:cs typeface="Times New Roman" panose="02020603050405020304" pitchFamily="18" charset="0"/>
                  </a:endParaRPr>
                </a:p>
                <a:p>
                  <a:pPr algn="ctr">
                    <a:spcBef>
                      <a:spcPct val="0"/>
                    </a:spcBef>
                    <a:buFontTx/>
                    <a:buNone/>
                  </a:pPr>
                  <a:endParaRPr lang="el-GR" altLang="el-GR" sz="2000" dirty="0"/>
                </a:p>
              </p:txBody>
            </p:sp>
            <p:sp>
              <p:nvSpPr>
                <p:cNvPr id="24" name="Rectangle 280"/>
                <p:cNvSpPr>
                  <a:spLocks noChangeArrowheads="1"/>
                </p:cNvSpPr>
                <p:nvPr/>
              </p:nvSpPr>
              <p:spPr bwMode="auto">
                <a:xfrm>
                  <a:off x="0" y="1132"/>
                  <a:ext cx="1350" cy="403"/>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7" name="Group 283"/>
              <p:cNvGrpSpPr>
                <a:grpSpLocks/>
              </p:cNvGrpSpPr>
              <p:nvPr/>
            </p:nvGrpSpPr>
            <p:grpSpPr bwMode="auto">
              <a:xfrm>
                <a:off x="1350" y="1132"/>
                <a:ext cx="1711" cy="403"/>
                <a:chOff x="1350" y="1132"/>
                <a:chExt cx="1711" cy="403"/>
              </a:xfrm>
            </p:grpSpPr>
            <p:sp>
              <p:nvSpPr>
                <p:cNvPr id="21" name="Rectangle 262"/>
                <p:cNvSpPr>
                  <a:spLocks noChangeArrowheads="1"/>
                </p:cNvSpPr>
                <p:nvPr/>
              </p:nvSpPr>
              <p:spPr bwMode="auto">
                <a:xfrm>
                  <a:off x="1393" y="1132"/>
                  <a:ext cx="1625" cy="40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dirty="0">
                      <a:latin typeface="+mn-lt"/>
                      <a:cs typeface="Times New Roman" panose="02020603050405020304" pitchFamily="18" charset="0"/>
                    </a:rPr>
                    <a:t>1170</a:t>
                  </a:r>
                </a:p>
                <a:p>
                  <a:pPr algn="ctr">
                    <a:spcBef>
                      <a:spcPct val="0"/>
                    </a:spcBef>
                    <a:buFontTx/>
                    <a:buNone/>
                  </a:pPr>
                  <a:endParaRPr lang="el-GR" altLang="el-GR" sz="2000" dirty="0"/>
                </a:p>
              </p:txBody>
            </p:sp>
            <p:sp>
              <p:nvSpPr>
                <p:cNvPr id="22" name="Rectangle 282"/>
                <p:cNvSpPr>
                  <a:spLocks noChangeArrowheads="1"/>
                </p:cNvSpPr>
                <p:nvPr/>
              </p:nvSpPr>
              <p:spPr bwMode="auto">
                <a:xfrm>
                  <a:off x="1350" y="1132"/>
                  <a:ext cx="1711" cy="403"/>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8" name="Group 285"/>
              <p:cNvGrpSpPr>
                <a:grpSpLocks/>
              </p:cNvGrpSpPr>
              <p:nvPr/>
            </p:nvGrpSpPr>
            <p:grpSpPr bwMode="auto">
              <a:xfrm>
                <a:off x="3061" y="1132"/>
                <a:ext cx="996" cy="403"/>
                <a:chOff x="3061" y="1132"/>
                <a:chExt cx="996" cy="403"/>
              </a:xfrm>
            </p:grpSpPr>
            <p:sp>
              <p:nvSpPr>
                <p:cNvPr id="19" name="Rectangle 263"/>
                <p:cNvSpPr>
                  <a:spLocks noChangeArrowheads="1"/>
                </p:cNvSpPr>
                <p:nvPr/>
              </p:nvSpPr>
              <p:spPr bwMode="auto">
                <a:xfrm>
                  <a:off x="3104" y="1132"/>
                  <a:ext cx="910" cy="40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dirty="0">
                      <a:latin typeface="+mn-lt"/>
                      <a:cs typeface="Times New Roman" panose="02020603050405020304" pitchFamily="18" charset="0"/>
                    </a:rPr>
                    <a:t>100.0</a:t>
                  </a:r>
                </a:p>
                <a:p>
                  <a:pPr algn="ctr">
                    <a:spcBef>
                      <a:spcPct val="0"/>
                    </a:spcBef>
                    <a:buFontTx/>
                    <a:buNone/>
                  </a:pPr>
                  <a:endParaRPr lang="el-GR" altLang="el-GR" sz="2000" dirty="0"/>
                </a:p>
              </p:txBody>
            </p:sp>
            <p:sp>
              <p:nvSpPr>
                <p:cNvPr id="20" name="Rectangle 284"/>
                <p:cNvSpPr>
                  <a:spLocks noChangeArrowheads="1"/>
                </p:cNvSpPr>
                <p:nvPr/>
              </p:nvSpPr>
              <p:spPr bwMode="auto">
                <a:xfrm>
                  <a:off x="3061" y="1132"/>
                  <a:ext cx="996" cy="403"/>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sp>
          <p:nvSpPr>
            <p:cNvPr id="7" name="Rectangle 287"/>
            <p:cNvSpPr>
              <a:spLocks noChangeArrowheads="1"/>
            </p:cNvSpPr>
            <p:nvPr/>
          </p:nvSpPr>
          <p:spPr bwMode="auto">
            <a:xfrm>
              <a:off x="-3" y="-3"/>
              <a:ext cx="4063" cy="15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spTree>
    <p:extLst>
      <p:ext uri="{BB962C8B-B14F-4D97-AF65-F5344CB8AC3E}">
        <p14:creationId xmlns:p14="http://schemas.microsoft.com/office/powerpoint/2010/main" val="267722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a:bodyPr>
          <a:lstStyle/>
          <a:p>
            <a:pPr eaLnBrk="1" hangingPunct="1"/>
            <a:r>
              <a:rPr lang="el-GR" altLang="el-GR" b="1" dirty="0" smtClean="0"/>
              <a:t>Ρουλέτα γονικής επιλογής</a:t>
            </a:r>
            <a:endParaRPr lang="en-US" altLang="el-GR" b="1" dirty="0" smtClean="0"/>
          </a:p>
        </p:txBody>
      </p:sp>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9F5A611-9D0E-44AD-B068-752191628389}" type="slidenum">
              <a:rPr lang="el-GR" altLang="el-GR" sz="1400"/>
              <a:pPr eaLnBrk="1" hangingPunct="1">
                <a:spcBef>
                  <a:spcPct val="0"/>
                </a:spcBef>
                <a:buFontTx/>
                <a:buNone/>
              </a:pPr>
              <a:t>18</a:t>
            </a:fld>
            <a:endParaRPr lang="el-GR" altLang="el-GR" sz="1400" dirty="0"/>
          </a:p>
        </p:txBody>
      </p:sp>
      <p:sp>
        <p:nvSpPr>
          <p:cNvPr id="17412" name="Oval 40"/>
          <p:cNvSpPr>
            <a:spLocks noChangeArrowheads="1"/>
          </p:cNvSpPr>
          <p:nvPr/>
        </p:nvSpPr>
        <p:spPr bwMode="auto">
          <a:xfrm>
            <a:off x="5076825" y="2565400"/>
            <a:ext cx="3857625" cy="3895725"/>
          </a:xfrm>
          <a:prstGeom prst="ellipse">
            <a:avLst/>
          </a:prstGeom>
          <a:solidFill>
            <a:srgbClr val="FFFFCC"/>
          </a:solidFill>
          <a:ln w="9525">
            <a:solidFill>
              <a:srgbClr val="000000"/>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17413" name="Oval 41"/>
          <p:cNvSpPr>
            <a:spLocks noChangeArrowheads="1"/>
          </p:cNvSpPr>
          <p:nvPr/>
        </p:nvSpPr>
        <p:spPr bwMode="auto">
          <a:xfrm>
            <a:off x="5178425" y="2679700"/>
            <a:ext cx="3654425" cy="3667125"/>
          </a:xfrm>
          <a:prstGeom prst="ellipse">
            <a:avLst/>
          </a:prstGeom>
          <a:solidFill>
            <a:schemeClr val="bg1">
              <a:lumMod val="95000"/>
            </a:schemeClr>
          </a:solidFill>
          <a:ln w="9525">
            <a:solidFill>
              <a:srgbClr val="000000"/>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26666" name="Text Box 42"/>
          <p:cNvSpPr txBox="1">
            <a:spLocks noChangeArrowheads="1"/>
          </p:cNvSpPr>
          <p:nvPr/>
        </p:nvSpPr>
        <p:spPr bwMode="auto">
          <a:xfrm>
            <a:off x="6565900" y="2794000"/>
            <a:ext cx="1133475" cy="1120775"/>
          </a:xfrm>
          <a:prstGeom prst="rect">
            <a:avLst/>
          </a:prstGeom>
          <a:noFill/>
          <a:ln>
            <a:noFill/>
          </a:ln>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l-GR" altLang="el-GR" sz="2400" b="1" dirty="0">
                <a:latin typeface="+mn-lt"/>
              </a:rPr>
              <a:t>1</a:t>
            </a:r>
          </a:p>
          <a:p>
            <a:pPr>
              <a:spcBef>
                <a:spcPct val="0"/>
              </a:spcBef>
              <a:buFontTx/>
              <a:buNone/>
            </a:pPr>
            <a:r>
              <a:rPr lang="el-GR" altLang="el-GR" sz="2400" b="1" dirty="0">
                <a:solidFill>
                  <a:srgbClr val="820000"/>
                </a:solidFill>
                <a:latin typeface="+mn-lt"/>
              </a:rPr>
              <a:t>14.4%</a:t>
            </a:r>
          </a:p>
        </p:txBody>
      </p:sp>
      <p:sp>
        <p:nvSpPr>
          <p:cNvPr id="17415" name="Line 43"/>
          <p:cNvSpPr>
            <a:spLocks noChangeShapeType="1"/>
          </p:cNvSpPr>
          <p:nvPr/>
        </p:nvSpPr>
        <p:spPr bwMode="auto">
          <a:xfrm flipH="1" flipV="1">
            <a:off x="6464300" y="2755900"/>
            <a:ext cx="323850" cy="13335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6668" name="Line 44"/>
          <p:cNvSpPr>
            <a:spLocks noChangeShapeType="1"/>
          </p:cNvSpPr>
          <p:nvPr/>
        </p:nvSpPr>
        <p:spPr bwMode="auto">
          <a:xfrm flipV="1">
            <a:off x="7364413" y="3224213"/>
            <a:ext cx="936625" cy="10080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6669" name="Text Box 45"/>
          <p:cNvSpPr txBox="1">
            <a:spLocks noChangeArrowheads="1"/>
          </p:cNvSpPr>
          <p:nvPr/>
        </p:nvSpPr>
        <p:spPr bwMode="auto">
          <a:xfrm>
            <a:off x="7570788" y="4076700"/>
            <a:ext cx="1133475" cy="1120775"/>
          </a:xfrm>
          <a:prstGeom prst="rect">
            <a:avLst/>
          </a:prstGeom>
          <a:solidFill>
            <a:schemeClr val="bg1">
              <a:lumMod val="95000"/>
            </a:schemeClr>
          </a:solidFill>
          <a:ln>
            <a:noFill/>
          </a:ln>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l-GR" altLang="el-GR" sz="2400" b="1" dirty="0">
                <a:latin typeface="+mn-lt"/>
              </a:rPr>
              <a:t>2</a:t>
            </a:r>
          </a:p>
          <a:p>
            <a:pPr>
              <a:spcBef>
                <a:spcPct val="0"/>
              </a:spcBef>
              <a:buFontTx/>
              <a:buNone/>
            </a:pPr>
            <a:r>
              <a:rPr lang="el-GR" altLang="el-GR" sz="2400" b="1" dirty="0">
                <a:solidFill>
                  <a:srgbClr val="820000"/>
                </a:solidFill>
                <a:latin typeface="+mn-lt"/>
              </a:rPr>
              <a:t>49.2%</a:t>
            </a:r>
          </a:p>
        </p:txBody>
      </p:sp>
      <p:sp>
        <p:nvSpPr>
          <p:cNvPr id="26670" name="Text Box 46"/>
          <p:cNvSpPr txBox="1">
            <a:spLocks noChangeArrowheads="1"/>
          </p:cNvSpPr>
          <p:nvPr/>
        </p:nvSpPr>
        <p:spPr bwMode="auto">
          <a:xfrm>
            <a:off x="5421313" y="3584575"/>
            <a:ext cx="1133475" cy="1122363"/>
          </a:xfrm>
          <a:prstGeom prst="rect">
            <a:avLst/>
          </a:prstGeom>
          <a:noFill/>
          <a:ln>
            <a:noFill/>
          </a:ln>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b="1" dirty="0">
                <a:latin typeface="+mn-lt"/>
              </a:rPr>
              <a:t>4</a:t>
            </a:r>
          </a:p>
          <a:p>
            <a:pPr>
              <a:spcBef>
                <a:spcPct val="0"/>
              </a:spcBef>
              <a:buFontTx/>
              <a:buNone/>
            </a:pPr>
            <a:r>
              <a:rPr lang="el-GR" altLang="el-GR" sz="2400" b="1" dirty="0">
                <a:solidFill>
                  <a:srgbClr val="820000"/>
                </a:solidFill>
                <a:latin typeface="+mn-lt"/>
              </a:rPr>
              <a:t>30.9%</a:t>
            </a:r>
          </a:p>
        </p:txBody>
      </p:sp>
      <p:sp>
        <p:nvSpPr>
          <p:cNvPr id="26671" name="Text Box 47"/>
          <p:cNvSpPr txBox="1">
            <a:spLocks noChangeArrowheads="1"/>
          </p:cNvSpPr>
          <p:nvPr/>
        </p:nvSpPr>
        <p:spPr bwMode="auto">
          <a:xfrm>
            <a:off x="5946775" y="5006975"/>
            <a:ext cx="1217613" cy="942975"/>
          </a:xfrm>
          <a:prstGeom prst="rect">
            <a:avLst/>
          </a:prstGeom>
          <a:noFill/>
          <a:ln>
            <a:noFill/>
          </a:ln>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b="1" dirty="0">
                <a:solidFill>
                  <a:srgbClr val="820000"/>
                </a:solidFill>
                <a:latin typeface="+mn-lt"/>
              </a:rPr>
              <a:t>5.5%</a:t>
            </a:r>
          </a:p>
          <a:p>
            <a:pPr>
              <a:spcBef>
                <a:spcPct val="0"/>
              </a:spcBef>
              <a:buFontTx/>
              <a:buNone/>
            </a:pPr>
            <a:r>
              <a:rPr lang="el-GR" altLang="el-GR" sz="2400" b="1" dirty="0">
                <a:latin typeface="+mn-lt"/>
              </a:rPr>
              <a:t>3</a:t>
            </a:r>
            <a:endParaRPr lang="el-GR" altLang="el-GR" sz="2400" dirty="0">
              <a:latin typeface="+mn-lt"/>
            </a:endParaRPr>
          </a:p>
        </p:txBody>
      </p:sp>
      <p:sp>
        <p:nvSpPr>
          <p:cNvPr id="26672" name="Line 48"/>
          <p:cNvSpPr>
            <a:spLocks noChangeShapeType="1"/>
          </p:cNvSpPr>
          <p:nvPr/>
        </p:nvSpPr>
        <p:spPr bwMode="auto">
          <a:xfrm rot="4232554" flipH="1" flipV="1">
            <a:off x="5865656" y="4531536"/>
            <a:ext cx="312196" cy="11998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6673" name="Line 49"/>
          <p:cNvSpPr>
            <a:spLocks noChangeShapeType="1"/>
          </p:cNvSpPr>
          <p:nvPr/>
        </p:nvSpPr>
        <p:spPr bwMode="auto">
          <a:xfrm rot="2607722" flipH="1" flipV="1">
            <a:off x="6323013" y="5010150"/>
            <a:ext cx="427037" cy="1182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7422" name="Oval 50"/>
          <p:cNvSpPr>
            <a:spLocks noChangeArrowheads="1"/>
          </p:cNvSpPr>
          <p:nvPr/>
        </p:nvSpPr>
        <p:spPr bwMode="auto">
          <a:xfrm>
            <a:off x="6481763" y="4010025"/>
            <a:ext cx="1014412" cy="1044575"/>
          </a:xfrm>
          <a:prstGeom prst="ellipse">
            <a:avLst/>
          </a:prstGeom>
          <a:solidFill>
            <a:srgbClr val="FFFFCC"/>
          </a:solidFill>
          <a:ln w="9525">
            <a:solidFill>
              <a:srgbClr val="000000"/>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18" name="Right Arrow 17"/>
          <p:cNvSpPr/>
          <p:nvPr/>
        </p:nvSpPr>
        <p:spPr>
          <a:xfrm rot="20719037">
            <a:off x="2908908" y="4559334"/>
            <a:ext cx="2185489" cy="112699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tx1"/>
                </a:solidFill>
              </a:rPr>
              <a:t>Τυχαίο σημείο επιλογής</a:t>
            </a:r>
          </a:p>
        </p:txBody>
      </p:sp>
      <p:sp>
        <p:nvSpPr>
          <p:cNvPr id="17424" name="TextBox 20"/>
          <p:cNvSpPr txBox="1">
            <a:spLocks noChangeArrowheads="1"/>
          </p:cNvSpPr>
          <p:nvPr/>
        </p:nvSpPr>
        <p:spPr bwMode="auto">
          <a:xfrm>
            <a:off x="6572250" y="4376738"/>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000" b="1" dirty="0"/>
              <a:t>100%</a:t>
            </a:r>
          </a:p>
        </p:txBody>
      </p:sp>
      <p:grpSp>
        <p:nvGrpSpPr>
          <p:cNvPr id="17425" name="Group 288"/>
          <p:cNvGrpSpPr>
            <a:grpSpLocks/>
          </p:cNvGrpSpPr>
          <p:nvPr/>
        </p:nvGrpSpPr>
        <p:grpSpPr bwMode="auto">
          <a:xfrm>
            <a:off x="179388" y="1196975"/>
            <a:ext cx="4824412" cy="3024188"/>
            <a:chOff x="-3" y="-3"/>
            <a:chExt cx="4063" cy="1541"/>
          </a:xfrm>
        </p:grpSpPr>
        <p:grpSp>
          <p:nvGrpSpPr>
            <p:cNvPr id="17426" name="Group 286"/>
            <p:cNvGrpSpPr>
              <a:grpSpLocks/>
            </p:cNvGrpSpPr>
            <p:nvPr/>
          </p:nvGrpSpPr>
          <p:grpSpPr bwMode="auto">
            <a:xfrm>
              <a:off x="0" y="0"/>
              <a:ext cx="4057" cy="1535"/>
              <a:chOff x="0" y="0"/>
              <a:chExt cx="4057" cy="1535"/>
            </a:xfrm>
          </p:grpSpPr>
          <p:grpSp>
            <p:nvGrpSpPr>
              <p:cNvPr id="17428" name="Group 265"/>
              <p:cNvGrpSpPr>
                <a:grpSpLocks/>
              </p:cNvGrpSpPr>
              <p:nvPr/>
            </p:nvGrpSpPr>
            <p:grpSpPr bwMode="auto">
              <a:xfrm>
                <a:off x="0" y="0"/>
                <a:ext cx="542" cy="384"/>
                <a:chOff x="0" y="0"/>
                <a:chExt cx="542" cy="384"/>
              </a:xfrm>
            </p:grpSpPr>
            <p:sp>
              <p:nvSpPr>
                <p:cNvPr id="17459" name="Rectangle 253"/>
                <p:cNvSpPr>
                  <a:spLocks noChangeArrowheads="1"/>
                </p:cNvSpPr>
                <p:nvPr/>
              </p:nvSpPr>
              <p:spPr bwMode="auto">
                <a:xfrm>
                  <a:off x="43" y="0"/>
                  <a:ext cx="456" cy="3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700" b="1" dirty="0">
                      <a:solidFill>
                        <a:srgbClr val="004A82"/>
                      </a:solidFill>
                      <a:latin typeface="+mn-lt"/>
                      <a:cs typeface="Times New Roman" panose="02020603050405020304" pitchFamily="18" charset="0"/>
                    </a:rPr>
                    <a:t>Α/Α</a:t>
                  </a:r>
                  <a:endParaRPr lang="el-GR" altLang="el-GR" sz="1700" dirty="0">
                    <a:solidFill>
                      <a:srgbClr val="004A82"/>
                    </a:solidFill>
                    <a:latin typeface="+mn-lt"/>
                    <a:cs typeface="Times New Roman" panose="02020603050405020304" pitchFamily="18" charset="0"/>
                  </a:endParaRPr>
                </a:p>
                <a:p>
                  <a:pPr algn="ctr">
                    <a:spcBef>
                      <a:spcPct val="0"/>
                    </a:spcBef>
                    <a:buFontTx/>
                    <a:buNone/>
                  </a:pPr>
                  <a:endParaRPr lang="el-GR" altLang="el-GR" sz="1400" dirty="0"/>
                </a:p>
              </p:txBody>
            </p:sp>
            <p:sp>
              <p:nvSpPr>
                <p:cNvPr id="17460" name="Rectangle 264"/>
                <p:cNvSpPr>
                  <a:spLocks noChangeArrowheads="1"/>
                </p:cNvSpPr>
                <p:nvPr/>
              </p:nvSpPr>
              <p:spPr bwMode="auto">
                <a:xfrm>
                  <a:off x="0" y="0"/>
                  <a:ext cx="542" cy="384"/>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29" name="Group 267"/>
              <p:cNvGrpSpPr>
                <a:grpSpLocks/>
              </p:cNvGrpSpPr>
              <p:nvPr/>
            </p:nvGrpSpPr>
            <p:grpSpPr bwMode="auto">
              <a:xfrm>
                <a:off x="542" y="0"/>
                <a:ext cx="808" cy="384"/>
                <a:chOff x="542" y="0"/>
                <a:chExt cx="808" cy="384"/>
              </a:xfrm>
            </p:grpSpPr>
            <p:sp>
              <p:nvSpPr>
                <p:cNvPr id="17457" name="Rectangle 254"/>
                <p:cNvSpPr>
                  <a:spLocks noChangeArrowheads="1"/>
                </p:cNvSpPr>
                <p:nvPr/>
              </p:nvSpPr>
              <p:spPr bwMode="auto">
                <a:xfrm>
                  <a:off x="585" y="0"/>
                  <a:ext cx="722" cy="3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700" b="1" dirty="0">
                      <a:solidFill>
                        <a:srgbClr val="004A82"/>
                      </a:solidFill>
                      <a:latin typeface="+mn-lt"/>
                      <a:cs typeface="Times New Roman" panose="02020603050405020304" pitchFamily="18" charset="0"/>
                    </a:rPr>
                    <a:t>ΜΕΛΟΣ</a:t>
                  </a:r>
                  <a:endParaRPr lang="el-GR" altLang="el-GR" sz="1700" dirty="0">
                    <a:solidFill>
                      <a:srgbClr val="004A82"/>
                    </a:solidFill>
                    <a:latin typeface="+mn-lt"/>
                    <a:cs typeface="Times New Roman" panose="02020603050405020304" pitchFamily="18" charset="0"/>
                  </a:endParaRPr>
                </a:p>
                <a:p>
                  <a:pPr algn="ctr">
                    <a:spcBef>
                      <a:spcPct val="0"/>
                    </a:spcBef>
                    <a:buFontTx/>
                    <a:buNone/>
                  </a:pPr>
                  <a:endParaRPr lang="el-GR" altLang="el-GR" sz="1400" dirty="0"/>
                </a:p>
              </p:txBody>
            </p:sp>
            <p:sp>
              <p:nvSpPr>
                <p:cNvPr id="17458" name="Rectangle 266"/>
                <p:cNvSpPr>
                  <a:spLocks noChangeArrowheads="1"/>
                </p:cNvSpPr>
                <p:nvPr/>
              </p:nvSpPr>
              <p:spPr bwMode="auto">
                <a:xfrm>
                  <a:off x="542" y="0"/>
                  <a:ext cx="808" cy="384"/>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30" name="Group 269"/>
              <p:cNvGrpSpPr>
                <a:grpSpLocks/>
              </p:cNvGrpSpPr>
              <p:nvPr/>
            </p:nvGrpSpPr>
            <p:grpSpPr bwMode="auto">
              <a:xfrm>
                <a:off x="1350" y="0"/>
                <a:ext cx="1711" cy="384"/>
                <a:chOff x="1350" y="0"/>
                <a:chExt cx="1711" cy="384"/>
              </a:xfrm>
            </p:grpSpPr>
            <p:sp>
              <p:nvSpPr>
                <p:cNvPr id="17455" name="Rectangle 255"/>
                <p:cNvSpPr>
                  <a:spLocks noChangeArrowheads="1"/>
                </p:cNvSpPr>
                <p:nvPr/>
              </p:nvSpPr>
              <p:spPr bwMode="auto">
                <a:xfrm>
                  <a:off x="1393" y="0"/>
                  <a:ext cx="1625" cy="3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700" b="1" dirty="0">
                      <a:solidFill>
                        <a:srgbClr val="004A82"/>
                      </a:solidFill>
                      <a:latin typeface="+mn-lt"/>
                      <a:cs typeface="Times New Roman" panose="02020603050405020304" pitchFamily="18" charset="0"/>
                    </a:rPr>
                    <a:t>ΤΙΜΗ ΠΡΟΣΑΡΜΟΓΗΣ</a:t>
                  </a:r>
                  <a:endParaRPr lang="el-GR" altLang="el-GR" sz="1700" dirty="0">
                    <a:solidFill>
                      <a:srgbClr val="004A82"/>
                    </a:solidFill>
                    <a:latin typeface="+mn-lt"/>
                    <a:cs typeface="Times New Roman" panose="02020603050405020304" pitchFamily="18" charset="0"/>
                  </a:endParaRPr>
                </a:p>
                <a:p>
                  <a:pPr algn="ctr">
                    <a:spcBef>
                      <a:spcPct val="0"/>
                    </a:spcBef>
                    <a:buFontTx/>
                    <a:buNone/>
                  </a:pPr>
                  <a:endParaRPr lang="el-GR" altLang="el-GR" sz="1400" dirty="0"/>
                </a:p>
              </p:txBody>
            </p:sp>
            <p:sp>
              <p:nvSpPr>
                <p:cNvPr id="17456" name="Rectangle 268"/>
                <p:cNvSpPr>
                  <a:spLocks noChangeArrowheads="1"/>
                </p:cNvSpPr>
                <p:nvPr/>
              </p:nvSpPr>
              <p:spPr bwMode="auto">
                <a:xfrm>
                  <a:off x="1350" y="0"/>
                  <a:ext cx="1711" cy="384"/>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31" name="Group 271"/>
              <p:cNvGrpSpPr>
                <a:grpSpLocks/>
              </p:cNvGrpSpPr>
              <p:nvPr/>
            </p:nvGrpSpPr>
            <p:grpSpPr bwMode="auto">
              <a:xfrm>
                <a:off x="3061" y="0"/>
                <a:ext cx="996" cy="384"/>
                <a:chOff x="3061" y="0"/>
                <a:chExt cx="996" cy="384"/>
              </a:xfrm>
            </p:grpSpPr>
            <p:sp>
              <p:nvSpPr>
                <p:cNvPr id="17453" name="Rectangle 256"/>
                <p:cNvSpPr>
                  <a:spLocks noChangeArrowheads="1"/>
                </p:cNvSpPr>
                <p:nvPr/>
              </p:nvSpPr>
              <p:spPr bwMode="auto">
                <a:xfrm>
                  <a:off x="3104" y="0"/>
                  <a:ext cx="910" cy="3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700" b="1" dirty="0">
                      <a:solidFill>
                        <a:srgbClr val="004A82"/>
                      </a:solidFill>
                      <a:latin typeface="+mn-lt"/>
                      <a:cs typeface="Times New Roman" panose="02020603050405020304" pitchFamily="18" charset="0"/>
                    </a:rPr>
                    <a:t>% ΤΟΥ ΣΥΝΟΛΟΥ</a:t>
                  </a:r>
                  <a:endParaRPr lang="el-GR" altLang="el-GR" sz="1700" dirty="0">
                    <a:solidFill>
                      <a:srgbClr val="004A82"/>
                    </a:solidFill>
                    <a:latin typeface="+mn-lt"/>
                    <a:cs typeface="Times New Roman" panose="02020603050405020304" pitchFamily="18" charset="0"/>
                  </a:endParaRPr>
                </a:p>
                <a:p>
                  <a:pPr algn="ctr">
                    <a:spcBef>
                      <a:spcPct val="0"/>
                    </a:spcBef>
                    <a:buFontTx/>
                    <a:buNone/>
                  </a:pPr>
                  <a:endParaRPr lang="el-GR" altLang="el-GR" sz="1400" dirty="0"/>
                </a:p>
              </p:txBody>
            </p:sp>
            <p:sp>
              <p:nvSpPr>
                <p:cNvPr id="17454" name="Rectangle 270"/>
                <p:cNvSpPr>
                  <a:spLocks noChangeArrowheads="1"/>
                </p:cNvSpPr>
                <p:nvPr/>
              </p:nvSpPr>
              <p:spPr bwMode="auto">
                <a:xfrm>
                  <a:off x="3061" y="0"/>
                  <a:ext cx="996" cy="384"/>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32" name="Group 273"/>
              <p:cNvGrpSpPr>
                <a:grpSpLocks/>
              </p:cNvGrpSpPr>
              <p:nvPr/>
            </p:nvGrpSpPr>
            <p:grpSpPr bwMode="auto">
              <a:xfrm>
                <a:off x="0" y="384"/>
                <a:ext cx="542" cy="748"/>
                <a:chOff x="0" y="384"/>
                <a:chExt cx="542" cy="748"/>
              </a:xfrm>
            </p:grpSpPr>
            <p:sp>
              <p:nvSpPr>
                <p:cNvPr id="17451" name="Rectangle 257"/>
                <p:cNvSpPr>
                  <a:spLocks noChangeArrowheads="1"/>
                </p:cNvSpPr>
                <p:nvPr/>
              </p:nvSpPr>
              <p:spPr bwMode="auto">
                <a:xfrm>
                  <a:off x="43" y="384"/>
                  <a:ext cx="456" cy="74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800" dirty="0">
                      <a:latin typeface="+mn-lt"/>
                      <a:cs typeface="Times New Roman" panose="02020603050405020304" pitchFamily="18" charset="0"/>
                    </a:rPr>
                    <a:t>1</a:t>
                  </a:r>
                </a:p>
                <a:p>
                  <a:pPr algn="ctr">
                    <a:spcBef>
                      <a:spcPct val="0"/>
                    </a:spcBef>
                    <a:buFontTx/>
                    <a:buNone/>
                  </a:pPr>
                  <a:r>
                    <a:rPr lang="el-GR" altLang="el-GR" sz="1800" dirty="0">
                      <a:latin typeface="+mn-lt"/>
                      <a:cs typeface="Times New Roman" panose="02020603050405020304" pitchFamily="18" charset="0"/>
                    </a:rPr>
                    <a:t>2</a:t>
                  </a:r>
                </a:p>
                <a:p>
                  <a:pPr algn="ctr">
                    <a:spcBef>
                      <a:spcPct val="0"/>
                    </a:spcBef>
                    <a:buFontTx/>
                    <a:buNone/>
                  </a:pPr>
                  <a:r>
                    <a:rPr lang="el-GR" altLang="el-GR" sz="1800" dirty="0">
                      <a:latin typeface="+mn-lt"/>
                      <a:cs typeface="Times New Roman" panose="02020603050405020304" pitchFamily="18" charset="0"/>
                    </a:rPr>
                    <a:t>3</a:t>
                  </a:r>
                </a:p>
                <a:p>
                  <a:pPr algn="ctr">
                    <a:spcBef>
                      <a:spcPct val="0"/>
                    </a:spcBef>
                    <a:buFontTx/>
                    <a:buNone/>
                  </a:pPr>
                  <a:r>
                    <a:rPr lang="el-GR" altLang="el-GR" sz="1800" dirty="0">
                      <a:latin typeface="+mn-lt"/>
                      <a:cs typeface="Times New Roman" panose="02020603050405020304" pitchFamily="18" charset="0"/>
                    </a:rPr>
                    <a:t>4</a:t>
                  </a:r>
                </a:p>
                <a:p>
                  <a:pPr algn="ctr">
                    <a:spcBef>
                      <a:spcPct val="0"/>
                    </a:spcBef>
                    <a:buFontTx/>
                    <a:buNone/>
                  </a:pPr>
                  <a:endParaRPr lang="el-GR" altLang="el-GR" sz="1800" dirty="0">
                    <a:latin typeface="+mn-lt"/>
                  </a:endParaRPr>
                </a:p>
              </p:txBody>
            </p:sp>
            <p:sp>
              <p:nvSpPr>
                <p:cNvPr id="17452" name="Rectangle 272"/>
                <p:cNvSpPr>
                  <a:spLocks noChangeArrowheads="1"/>
                </p:cNvSpPr>
                <p:nvPr/>
              </p:nvSpPr>
              <p:spPr bwMode="auto">
                <a:xfrm>
                  <a:off x="0" y="384"/>
                  <a:ext cx="542" cy="748"/>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33" name="Group 275"/>
              <p:cNvGrpSpPr>
                <a:grpSpLocks/>
              </p:cNvGrpSpPr>
              <p:nvPr/>
            </p:nvGrpSpPr>
            <p:grpSpPr bwMode="auto">
              <a:xfrm>
                <a:off x="542" y="384"/>
                <a:ext cx="808" cy="748"/>
                <a:chOff x="542" y="384"/>
                <a:chExt cx="808" cy="748"/>
              </a:xfrm>
            </p:grpSpPr>
            <p:sp>
              <p:nvSpPr>
                <p:cNvPr id="17449" name="Rectangle 258"/>
                <p:cNvSpPr>
                  <a:spLocks noChangeArrowheads="1"/>
                </p:cNvSpPr>
                <p:nvPr/>
              </p:nvSpPr>
              <p:spPr bwMode="auto">
                <a:xfrm>
                  <a:off x="585" y="384"/>
                  <a:ext cx="722" cy="74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800" dirty="0">
                      <a:latin typeface="+mn-lt"/>
                      <a:cs typeface="Times New Roman" panose="02020603050405020304" pitchFamily="18" charset="0"/>
                    </a:rPr>
                    <a:t>01101</a:t>
                  </a:r>
                </a:p>
                <a:p>
                  <a:pPr algn="ctr">
                    <a:spcBef>
                      <a:spcPct val="0"/>
                    </a:spcBef>
                    <a:buFontTx/>
                    <a:buNone/>
                  </a:pPr>
                  <a:r>
                    <a:rPr lang="el-GR" altLang="el-GR" sz="1800" dirty="0">
                      <a:latin typeface="+mn-lt"/>
                      <a:cs typeface="Times New Roman" panose="02020603050405020304" pitchFamily="18" charset="0"/>
                    </a:rPr>
                    <a:t>11000</a:t>
                  </a:r>
                </a:p>
                <a:p>
                  <a:pPr algn="ctr">
                    <a:spcBef>
                      <a:spcPct val="0"/>
                    </a:spcBef>
                    <a:buFontTx/>
                    <a:buNone/>
                  </a:pPr>
                  <a:r>
                    <a:rPr lang="el-GR" altLang="el-GR" sz="1800" dirty="0">
                      <a:latin typeface="+mn-lt"/>
                      <a:cs typeface="Times New Roman" panose="02020603050405020304" pitchFamily="18" charset="0"/>
                    </a:rPr>
                    <a:t>01000</a:t>
                  </a:r>
                </a:p>
                <a:p>
                  <a:pPr algn="ctr">
                    <a:spcBef>
                      <a:spcPct val="0"/>
                    </a:spcBef>
                    <a:buFontTx/>
                    <a:buNone/>
                  </a:pPr>
                  <a:r>
                    <a:rPr lang="el-GR" altLang="el-GR" sz="1800" dirty="0">
                      <a:latin typeface="+mn-lt"/>
                      <a:cs typeface="Times New Roman" panose="02020603050405020304" pitchFamily="18" charset="0"/>
                    </a:rPr>
                    <a:t>10011</a:t>
                  </a:r>
                </a:p>
                <a:p>
                  <a:pPr algn="ctr">
                    <a:spcBef>
                      <a:spcPct val="0"/>
                    </a:spcBef>
                    <a:buFontTx/>
                    <a:buNone/>
                  </a:pPr>
                  <a:endParaRPr lang="el-GR" altLang="el-GR" sz="1800" dirty="0">
                    <a:latin typeface="+mn-lt"/>
                  </a:endParaRPr>
                </a:p>
              </p:txBody>
            </p:sp>
            <p:sp>
              <p:nvSpPr>
                <p:cNvPr id="17450" name="Rectangle 274"/>
                <p:cNvSpPr>
                  <a:spLocks noChangeArrowheads="1"/>
                </p:cNvSpPr>
                <p:nvPr/>
              </p:nvSpPr>
              <p:spPr bwMode="auto">
                <a:xfrm>
                  <a:off x="542" y="384"/>
                  <a:ext cx="808" cy="748"/>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34" name="Group 277"/>
              <p:cNvGrpSpPr>
                <a:grpSpLocks/>
              </p:cNvGrpSpPr>
              <p:nvPr/>
            </p:nvGrpSpPr>
            <p:grpSpPr bwMode="auto">
              <a:xfrm>
                <a:off x="1350" y="384"/>
                <a:ext cx="1711" cy="748"/>
                <a:chOff x="1350" y="384"/>
                <a:chExt cx="1711" cy="748"/>
              </a:xfrm>
            </p:grpSpPr>
            <p:sp>
              <p:nvSpPr>
                <p:cNvPr id="17447" name="Rectangle 259"/>
                <p:cNvSpPr>
                  <a:spLocks noChangeArrowheads="1"/>
                </p:cNvSpPr>
                <p:nvPr/>
              </p:nvSpPr>
              <p:spPr bwMode="auto">
                <a:xfrm>
                  <a:off x="1393" y="384"/>
                  <a:ext cx="1625" cy="74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800" dirty="0">
                      <a:latin typeface="+mn-lt"/>
                      <a:cs typeface="Times New Roman" panose="02020603050405020304" pitchFamily="18" charset="0"/>
                    </a:rPr>
                    <a:t>169</a:t>
                  </a:r>
                </a:p>
                <a:p>
                  <a:pPr algn="ctr">
                    <a:spcBef>
                      <a:spcPct val="0"/>
                    </a:spcBef>
                    <a:buFontTx/>
                    <a:buNone/>
                  </a:pPr>
                  <a:r>
                    <a:rPr lang="el-GR" altLang="el-GR" sz="1800" dirty="0">
                      <a:latin typeface="+mn-lt"/>
                      <a:cs typeface="Times New Roman" panose="02020603050405020304" pitchFamily="18" charset="0"/>
                    </a:rPr>
                    <a:t>576</a:t>
                  </a:r>
                </a:p>
                <a:p>
                  <a:pPr algn="ctr">
                    <a:spcBef>
                      <a:spcPct val="0"/>
                    </a:spcBef>
                    <a:buFontTx/>
                    <a:buNone/>
                  </a:pPr>
                  <a:r>
                    <a:rPr lang="el-GR" altLang="el-GR" sz="1800" dirty="0">
                      <a:latin typeface="+mn-lt"/>
                      <a:cs typeface="Times New Roman" panose="02020603050405020304" pitchFamily="18" charset="0"/>
                    </a:rPr>
                    <a:t>64</a:t>
                  </a:r>
                </a:p>
                <a:p>
                  <a:pPr algn="ctr">
                    <a:spcBef>
                      <a:spcPct val="0"/>
                    </a:spcBef>
                    <a:buFontTx/>
                    <a:buNone/>
                  </a:pPr>
                  <a:r>
                    <a:rPr lang="el-GR" altLang="el-GR" sz="1800" dirty="0">
                      <a:latin typeface="+mn-lt"/>
                      <a:cs typeface="Times New Roman" panose="02020603050405020304" pitchFamily="18" charset="0"/>
                    </a:rPr>
                    <a:t>361</a:t>
                  </a:r>
                </a:p>
                <a:p>
                  <a:pPr algn="ctr">
                    <a:spcBef>
                      <a:spcPct val="0"/>
                    </a:spcBef>
                    <a:buFontTx/>
                    <a:buNone/>
                  </a:pPr>
                  <a:endParaRPr lang="el-GR" altLang="el-GR" sz="1800" dirty="0">
                    <a:latin typeface="+mn-lt"/>
                  </a:endParaRPr>
                </a:p>
              </p:txBody>
            </p:sp>
            <p:sp>
              <p:nvSpPr>
                <p:cNvPr id="17448" name="Rectangle 276"/>
                <p:cNvSpPr>
                  <a:spLocks noChangeArrowheads="1"/>
                </p:cNvSpPr>
                <p:nvPr/>
              </p:nvSpPr>
              <p:spPr bwMode="auto">
                <a:xfrm>
                  <a:off x="1350" y="384"/>
                  <a:ext cx="1711" cy="748"/>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35" name="Group 279"/>
              <p:cNvGrpSpPr>
                <a:grpSpLocks/>
              </p:cNvGrpSpPr>
              <p:nvPr/>
            </p:nvGrpSpPr>
            <p:grpSpPr bwMode="auto">
              <a:xfrm>
                <a:off x="3061" y="384"/>
                <a:ext cx="996" cy="748"/>
                <a:chOff x="3061" y="384"/>
                <a:chExt cx="996" cy="748"/>
              </a:xfrm>
            </p:grpSpPr>
            <p:sp>
              <p:nvSpPr>
                <p:cNvPr id="17445" name="Rectangle 260"/>
                <p:cNvSpPr>
                  <a:spLocks noChangeArrowheads="1"/>
                </p:cNvSpPr>
                <p:nvPr/>
              </p:nvSpPr>
              <p:spPr bwMode="auto">
                <a:xfrm>
                  <a:off x="3104" y="384"/>
                  <a:ext cx="910" cy="74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800" b="1" dirty="0">
                      <a:solidFill>
                        <a:srgbClr val="820000"/>
                      </a:solidFill>
                      <a:latin typeface="+mn-lt"/>
                      <a:cs typeface="Times New Roman" panose="02020603050405020304" pitchFamily="18" charset="0"/>
                    </a:rPr>
                    <a:t>14.4</a:t>
                  </a:r>
                </a:p>
                <a:p>
                  <a:pPr algn="ctr">
                    <a:spcBef>
                      <a:spcPct val="0"/>
                    </a:spcBef>
                    <a:buFontTx/>
                    <a:buNone/>
                  </a:pPr>
                  <a:r>
                    <a:rPr lang="el-GR" altLang="el-GR" sz="1800" b="1" dirty="0">
                      <a:solidFill>
                        <a:srgbClr val="820000"/>
                      </a:solidFill>
                      <a:latin typeface="+mn-lt"/>
                      <a:cs typeface="Times New Roman" panose="02020603050405020304" pitchFamily="18" charset="0"/>
                    </a:rPr>
                    <a:t>49.2</a:t>
                  </a:r>
                </a:p>
                <a:p>
                  <a:pPr algn="ctr">
                    <a:spcBef>
                      <a:spcPct val="0"/>
                    </a:spcBef>
                    <a:buFontTx/>
                    <a:buNone/>
                  </a:pPr>
                  <a:r>
                    <a:rPr lang="el-GR" altLang="el-GR" sz="1800" b="1" dirty="0">
                      <a:solidFill>
                        <a:srgbClr val="820000"/>
                      </a:solidFill>
                      <a:latin typeface="+mn-lt"/>
                      <a:cs typeface="Times New Roman" panose="02020603050405020304" pitchFamily="18" charset="0"/>
                    </a:rPr>
                    <a:t>5.5</a:t>
                  </a:r>
                </a:p>
                <a:p>
                  <a:pPr algn="ctr">
                    <a:spcBef>
                      <a:spcPct val="0"/>
                    </a:spcBef>
                    <a:buFontTx/>
                    <a:buNone/>
                  </a:pPr>
                  <a:r>
                    <a:rPr lang="el-GR" altLang="el-GR" sz="1800" b="1" dirty="0">
                      <a:solidFill>
                        <a:srgbClr val="820000"/>
                      </a:solidFill>
                      <a:latin typeface="+mn-lt"/>
                      <a:cs typeface="Times New Roman" panose="02020603050405020304" pitchFamily="18" charset="0"/>
                    </a:rPr>
                    <a:t>30.9</a:t>
                  </a:r>
                </a:p>
                <a:p>
                  <a:pPr algn="ctr">
                    <a:spcBef>
                      <a:spcPct val="0"/>
                    </a:spcBef>
                    <a:buFontTx/>
                    <a:buNone/>
                  </a:pPr>
                  <a:endParaRPr lang="el-GR" altLang="el-GR" sz="1800" dirty="0">
                    <a:solidFill>
                      <a:srgbClr val="820000"/>
                    </a:solidFill>
                    <a:latin typeface="+mn-lt"/>
                  </a:endParaRPr>
                </a:p>
              </p:txBody>
            </p:sp>
            <p:sp>
              <p:nvSpPr>
                <p:cNvPr id="17446" name="Rectangle 278"/>
                <p:cNvSpPr>
                  <a:spLocks noChangeArrowheads="1"/>
                </p:cNvSpPr>
                <p:nvPr/>
              </p:nvSpPr>
              <p:spPr bwMode="auto">
                <a:xfrm>
                  <a:off x="3061" y="384"/>
                  <a:ext cx="996" cy="748"/>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36" name="Group 281"/>
              <p:cNvGrpSpPr>
                <a:grpSpLocks/>
              </p:cNvGrpSpPr>
              <p:nvPr/>
            </p:nvGrpSpPr>
            <p:grpSpPr bwMode="auto">
              <a:xfrm>
                <a:off x="0" y="1132"/>
                <a:ext cx="1350" cy="403"/>
                <a:chOff x="0" y="1132"/>
                <a:chExt cx="1350" cy="403"/>
              </a:xfrm>
            </p:grpSpPr>
            <p:sp>
              <p:nvSpPr>
                <p:cNvPr id="17443" name="Rectangle 261"/>
                <p:cNvSpPr>
                  <a:spLocks noChangeArrowheads="1"/>
                </p:cNvSpPr>
                <p:nvPr/>
              </p:nvSpPr>
              <p:spPr bwMode="auto">
                <a:xfrm>
                  <a:off x="43" y="1132"/>
                  <a:ext cx="1264" cy="40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800" b="1" dirty="0">
                      <a:latin typeface="+mn-lt"/>
                      <a:cs typeface="Times New Roman" panose="02020603050405020304" pitchFamily="18" charset="0"/>
                    </a:rPr>
                    <a:t>ΣΥΝΟΛΟ:</a:t>
                  </a:r>
                  <a:endParaRPr lang="el-GR" altLang="el-GR" sz="1800" dirty="0">
                    <a:latin typeface="+mn-lt"/>
                    <a:cs typeface="Times New Roman" panose="02020603050405020304" pitchFamily="18" charset="0"/>
                  </a:endParaRPr>
                </a:p>
                <a:p>
                  <a:pPr algn="ctr">
                    <a:spcBef>
                      <a:spcPct val="0"/>
                    </a:spcBef>
                    <a:buFontTx/>
                    <a:buNone/>
                  </a:pPr>
                  <a:endParaRPr lang="el-GR" altLang="el-GR" sz="1400" dirty="0"/>
                </a:p>
              </p:txBody>
            </p:sp>
            <p:sp>
              <p:nvSpPr>
                <p:cNvPr id="17444" name="Rectangle 280"/>
                <p:cNvSpPr>
                  <a:spLocks noChangeArrowheads="1"/>
                </p:cNvSpPr>
                <p:nvPr/>
              </p:nvSpPr>
              <p:spPr bwMode="auto">
                <a:xfrm>
                  <a:off x="0" y="1132"/>
                  <a:ext cx="1350" cy="403"/>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37" name="Group 283"/>
              <p:cNvGrpSpPr>
                <a:grpSpLocks/>
              </p:cNvGrpSpPr>
              <p:nvPr/>
            </p:nvGrpSpPr>
            <p:grpSpPr bwMode="auto">
              <a:xfrm>
                <a:off x="1350" y="1132"/>
                <a:ext cx="1711" cy="403"/>
                <a:chOff x="1350" y="1132"/>
                <a:chExt cx="1711" cy="403"/>
              </a:xfrm>
            </p:grpSpPr>
            <p:sp>
              <p:nvSpPr>
                <p:cNvPr id="17441" name="Rectangle 262"/>
                <p:cNvSpPr>
                  <a:spLocks noChangeArrowheads="1"/>
                </p:cNvSpPr>
                <p:nvPr/>
              </p:nvSpPr>
              <p:spPr bwMode="auto">
                <a:xfrm>
                  <a:off x="1393" y="1132"/>
                  <a:ext cx="1625" cy="40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800" dirty="0">
                      <a:latin typeface="+mn-lt"/>
                      <a:cs typeface="Times New Roman" panose="02020603050405020304" pitchFamily="18" charset="0"/>
                    </a:rPr>
                    <a:t>1170</a:t>
                  </a:r>
                </a:p>
                <a:p>
                  <a:pPr algn="ctr">
                    <a:spcBef>
                      <a:spcPct val="0"/>
                    </a:spcBef>
                    <a:buFontTx/>
                    <a:buNone/>
                  </a:pPr>
                  <a:endParaRPr lang="el-GR" altLang="el-GR" sz="1400" dirty="0"/>
                </a:p>
              </p:txBody>
            </p:sp>
            <p:sp>
              <p:nvSpPr>
                <p:cNvPr id="17442" name="Rectangle 282"/>
                <p:cNvSpPr>
                  <a:spLocks noChangeArrowheads="1"/>
                </p:cNvSpPr>
                <p:nvPr/>
              </p:nvSpPr>
              <p:spPr bwMode="auto">
                <a:xfrm>
                  <a:off x="1350" y="1132"/>
                  <a:ext cx="1711" cy="403"/>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nvGrpSpPr>
              <p:cNvPr id="17438" name="Group 285"/>
              <p:cNvGrpSpPr>
                <a:grpSpLocks/>
              </p:cNvGrpSpPr>
              <p:nvPr/>
            </p:nvGrpSpPr>
            <p:grpSpPr bwMode="auto">
              <a:xfrm>
                <a:off x="3061" y="1132"/>
                <a:ext cx="996" cy="403"/>
                <a:chOff x="3061" y="1132"/>
                <a:chExt cx="996" cy="403"/>
              </a:xfrm>
            </p:grpSpPr>
            <p:sp>
              <p:nvSpPr>
                <p:cNvPr id="17439" name="Rectangle 263"/>
                <p:cNvSpPr>
                  <a:spLocks noChangeArrowheads="1"/>
                </p:cNvSpPr>
                <p:nvPr/>
              </p:nvSpPr>
              <p:spPr bwMode="auto">
                <a:xfrm>
                  <a:off x="3104" y="1132"/>
                  <a:ext cx="910" cy="40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800" b="1" dirty="0">
                      <a:latin typeface="+mn-lt"/>
                      <a:cs typeface="Times New Roman" panose="02020603050405020304" pitchFamily="18" charset="0"/>
                    </a:rPr>
                    <a:t>100.0</a:t>
                  </a:r>
                </a:p>
                <a:p>
                  <a:pPr algn="ctr">
                    <a:spcBef>
                      <a:spcPct val="0"/>
                    </a:spcBef>
                    <a:buFontTx/>
                    <a:buNone/>
                  </a:pPr>
                  <a:endParaRPr lang="el-GR" altLang="el-GR" sz="1400" dirty="0"/>
                </a:p>
              </p:txBody>
            </p:sp>
            <p:sp>
              <p:nvSpPr>
                <p:cNvPr id="17440" name="Rectangle 284"/>
                <p:cNvSpPr>
                  <a:spLocks noChangeArrowheads="1"/>
                </p:cNvSpPr>
                <p:nvPr/>
              </p:nvSpPr>
              <p:spPr bwMode="auto">
                <a:xfrm>
                  <a:off x="3061" y="1132"/>
                  <a:ext cx="996" cy="403"/>
                </a:xfrm>
                <a:prstGeom prst="rect">
                  <a:avLst/>
                </a:prstGeom>
                <a:noFill/>
                <a:ln w="7">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grpSp>
        <p:sp>
          <p:nvSpPr>
            <p:cNvPr id="17427" name="Rectangle 287"/>
            <p:cNvSpPr>
              <a:spLocks noChangeArrowheads="1"/>
            </p:cNvSpPr>
            <p:nvPr/>
          </p:nvSpPr>
          <p:spPr bwMode="auto">
            <a:xfrm>
              <a:off x="-3" y="-3"/>
              <a:ext cx="4063" cy="15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400" dirty="0"/>
            </a:p>
          </p:txBody>
        </p:sp>
      </p:grpSp>
    </p:spTree>
    <p:extLst>
      <p:ext uri="{BB962C8B-B14F-4D97-AF65-F5344CB8AC3E}">
        <p14:creationId xmlns:p14="http://schemas.microsoft.com/office/powerpoint/2010/main" val="1570497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66"/>
                                        </p:tgtEl>
                                        <p:attrNameLst>
                                          <p:attrName>style.visibility</p:attrName>
                                        </p:attrNameLst>
                                      </p:cBhvr>
                                      <p:to>
                                        <p:strVal val="visible"/>
                                      </p:to>
                                    </p:set>
                                    <p:animEffect transition="in" filter="blinds(horizontal)">
                                      <p:cBhvr>
                                        <p:cTn id="7" dur="500"/>
                                        <p:tgtEl>
                                          <p:spTgt spid="266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68"/>
                                        </p:tgtEl>
                                        <p:attrNameLst>
                                          <p:attrName>style.visibility</p:attrName>
                                        </p:attrNameLst>
                                      </p:cBhvr>
                                      <p:to>
                                        <p:strVal val="visible"/>
                                      </p:to>
                                    </p:set>
                                    <p:animEffect transition="in" filter="blinds(horizontal)">
                                      <p:cBhvr>
                                        <p:cTn id="10" dur="500"/>
                                        <p:tgtEl>
                                          <p:spTgt spid="266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69"/>
                                        </p:tgtEl>
                                        <p:attrNameLst>
                                          <p:attrName>style.visibility</p:attrName>
                                        </p:attrNameLst>
                                      </p:cBhvr>
                                      <p:to>
                                        <p:strVal val="visible"/>
                                      </p:to>
                                    </p:set>
                                    <p:animEffect transition="in" filter="blinds(horizontal)">
                                      <p:cBhvr>
                                        <p:cTn id="15" dur="500"/>
                                        <p:tgtEl>
                                          <p:spTgt spid="2666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73"/>
                                        </p:tgtEl>
                                        <p:attrNameLst>
                                          <p:attrName>style.visibility</p:attrName>
                                        </p:attrNameLst>
                                      </p:cBhvr>
                                      <p:to>
                                        <p:strVal val="visible"/>
                                      </p:to>
                                    </p:set>
                                    <p:animEffect transition="in" filter="blinds(horizontal)">
                                      <p:cBhvr>
                                        <p:cTn id="18" dur="500"/>
                                        <p:tgtEl>
                                          <p:spTgt spid="266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6671"/>
                                        </p:tgtEl>
                                        <p:attrNameLst>
                                          <p:attrName>style.visibility</p:attrName>
                                        </p:attrNameLst>
                                      </p:cBhvr>
                                      <p:to>
                                        <p:strVal val="visible"/>
                                      </p:to>
                                    </p:set>
                                    <p:animEffect transition="in" filter="blinds(horizontal)">
                                      <p:cBhvr>
                                        <p:cTn id="23" dur="500"/>
                                        <p:tgtEl>
                                          <p:spTgt spid="2667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672"/>
                                        </p:tgtEl>
                                        <p:attrNameLst>
                                          <p:attrName>style.visibility</p:attrName>
                                        </p:attrNameLst>
                                      </p:cBhvr>
                                      <p:to>
                                        <p:strVal val="visible"/>
                                      </p:to>
                                    </p:set>
                                    <p:animEffect transition="in" filter="blinds(horizontal)">
                                      <p:cBhvr>
                                        <p:cTn id="26" dur="500"/>
                                        <p:tgtEl>
                                          <p:spTgt spid="266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670"/>
                                        </p:tgtEl>
                                        <p:attrNameLst>
                                          <p:attrName>style.visibility</p:attrName>
                                        </p:attrNameLst>
                                      </p:cBhvr>
                                      <p:to>
                                        <p:strVal val="visible"/>
                                      </p:to>
                                    </p:set>
                                    <p:animEffect transition="in" filter="blinds(horizontal)">
                                      <p:cBhvr>
                                        <p:cTn id="31" dur="500"/>
                                        <p:tgtEl>
                                          <p:spTgt spid="266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6" grpId="0"/>
      <p:bldP spid="26668" grpId="0" animBg="1"/>
      <p:bldP spid="26669" grpId="0" animBg="1"/>
      <p:bldP spid="26670" grpId="0"/>
      <p:bldP spid="26671" grpId="0"/>
      <p:bldP spid="26672" grpId="0" animBg="1"/>
      <p:bldP spid="26673"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Επισκόπηση</a:t>
            </a:r>
          </a:p>
        </p:txBody>
      </p:sp>
      <p:sp>
        <p:nvSpPr>
          <p:cNvPr id="3" name="Θέση περιεχομένου 2"/>
          <p:cNvSpPr>
            <a:spLocks noGrp="1"/>
          </p:cNvSpPr>
          <p:nvPr>
            <p:ph idx="1"/>
          </p:nvPr>
        </p:nvSpPr>
        <p:spPr/>
        <p:txBody>
          <a:bodyPr/>
          <a:lstStyle/>
          <a:p>
            <a:r>
              <a:rPr lang="el-GR" sz="2200" dirty="0" smtClean="0">
                <a:solidFill>
                  <a:schemeClr val="tx1">
                    <a:lumMod val="65000"/>
                    <a:lumOff val="35000"/>
                  </a:schemeClr>
                </a:solidFill>
              </a:rPr>
              <a:t>Εισαγωγή</a:t>
            </a:r>
            <a:r>
              <a:rPr lang="en-US" sz="2200" dirty="0" smtClean="0">
                <a:solidFill>
                  <a:schemeClr val="tx1">
                    <a:lumMod val="65000"/>
                    <a:lumOff val="35000"/>
                  </a:schemeClr>
                </a:solidFill>
              </a:rPr>
              <a:t>,</a:t>
            </a:r>
            <a:endParaRPr lang="el-GR" sz="2200" dirty="0">
              <a:solidFill>
                <a:schemeClr val="tx1">
                  <a:lumMod val="65000"/>
                  <a:lumOff val="35000"/>
                </a:schemeClr>
              </a:solidFill>
            </a:endParaRPr>
          </a:p>
          <a:p>
            <a:r>
              <a:rPr lang="el-GR" sz="2200" dirty="0">
                <a:solidFill>
                  <a:schemeClr val="tx1">
                    <a:lumMod val="65000"/>
                    <a:lumOff val="35000"/>
                  </a:schemeClr>
                </a:solidFill>
              </a:rPr>
              <a:t>Επίλυση </a:t>
            </a:r>
            <a:r>
              <a:rPr lang="el-GR" sz="2200" dirty="0" smtClean="0">
                <a:solidFill>
                  <a:schemeClr val="tx1">
                    <a:lumMod val="65000"/>
                    <a:lumOff val="35000"/>
                  </a:schemeClr>
                </a:solidFill>
              </a:rPr>
              <a:t>προβλημάτων</a:t>
            </a:r>
            <a:r>
              <a:rPr lang="en-US" sz="2200" dirty="0" smtClean="0">
                <a:solidFill>
                  <a:schemeClr val="tx1">
                    <a:lumMod val="65000"/>
                    <a:lumOff val="35000"/>
                  </a:schemeClr>
                </a:solidFill>
              </a:rPr>
              <a:t>,</a:t>
            </a:r>
            <a:endParaRPr lang="el-GR" sz="2200" dirty="0">
              <a:solidFill>
                <a:schemeClr val="tx1">
                  <a:lumMod val="65000"/>
                  <a:lumOff val="35000"/>
                </a:schemeClr>
              </a:solidFill>
            </a:endParaRPr>
          </a:p>
          <a:p>
            <a:r>
              <a:rPr lang="el-GR" sz="2200" dirty="0">
                <a:solidFill>
                  <a:schemeClr val="tx1">
                    <a:lumMod val="65000"/>
                    <a:lumOff val="35000"/>
                  </a:schemeClr>
                </a:solidFill>
              </a:rPr>
              <a:t>Αλγόριθμοι </a:t>
            </a:r>
            <a:r>
              <a:rPr lang="el-GR" sz="2200" dirty="0" smtClean="0">
                <a:solidFill>
                  <a:schemeClr val="tx1">
                    <a:lumMod val="65000"/>
                    <a:lumOff val="35000"/>
                  </a:schemeClr>
                </a:solidFill>
              </a:rPr>
              <a:t>Αναζήτησης</a:t>
            </a:r>
            <a:r>
              <a:rPr lang="en-US" sz="2200" dirty="0" smtClean="0">
                <a:solidFill>
                  <a:schemeClr val="tx1">
                    <a:lumMod val="65000"/>
                    <a:lumOff val="35000"/>
                  </a:schemeClr>
                </a:solidFill>
              </a:rPr>
              <a:t>,</a:t>
            </a:r>
            <a:endParaRPr lang="el-GR" sz="2200" dirty="0">
              <a:solidFill>
                <a:schemeClr val="tx1">
                  <a:lumMod val="65000"/>
                  <a:lumOff val="35000"/>
                </a:schemeClr>
              </a:solidFill>
            </a:endParaRPr>
          </a:p>
          <a:p>
            <a:r>
              <a:rPr lang="el-GR" sz="2200" dirty="0">
                <a:solidFill>
                  <a:schemeClr val="tx1">
                    <a:lumMod val="65000"/>
                    <a:lumOff val="35000"/>
                  </a:schemeClr>
                </a:solidFill>
              </a:rPr>
              <a:t>Αναπαράσταση </a:t>
            </a:r>
            <a:r>
              <a:rPr lang="el-GR" sz="2200" dirty="0" smtClean="0">
                <a:solidFill>
                  <a:schemeClr val="tx1">
                    <a:lumMod val="65000"/>
                    <a:lumOff val="35000"/>
                  </a:schemeClr>
                </a:solidFill>
              </a:rPr>
              <a:t>Γνώσης</a:t>
            </a:r>
            <a:r>
              <a:rPr lang="en-US" sz="2200" dirty="0" smtClean="0">
                <a:solidFill>
                  <a:schemeClr val="tx1">
                    <a:lumMod val="65000"/>
                    <a:lumOff val="35000"/>
                  </a:schemeClr>
                </a:solidFill>
              </a:rPr>
              <a:t>,</a:t>
            </a:r>
            <a:endParaRPr lang="el-GR" sz="2200" dirty="0">
              <a:solidFill>
                <a:schemeClr val="tx1">
                  <a:lumMod val="65000"/>
                  <a:lumOff val="35000"/>
                </a:schemeClr>
              </a:solidFill>
            </a:endParaRPr>
          </a:p>
          <a:p>
            <a:r>
              <a:rPr lang="el-GR" sz="2200" dirty="0">
                <a:solidFill>
                  <a:schemeClr val="tx1">
                    <a:lumMod val="65000"/>
                    <a:lumOff val="35000"/>
                  </a:schemeClr>
                </a:solidFill>
              </a:rPr>
              <a:t>Συστήματα βασισμένα στη </a:t>
            </a:r>
            <a:r>
              <a:rPr lang="el-GR" sz="2200" dirty="0" smtClean="0">
                <a:solidFill>
                  <a:schemeClr val="tx1">
                    <a:lumMod val="65000"/>
                    <a:lumOff val="35000"/>
                  </a:schemeClr>
                </a:solidFill>
              </a:rPr>
              <a:t>γνώση</a:t>
            </a:r>
            <a:r>
              <a:rPr lang="en-US" dirty="0" smtClean="0">
                <a:solidFill>
                  <a:schemeClr val="tx1">
                    <a:lumMod val="65000"/>
                    <a:lumOff val="35000"/>
                  </a:schemeClr>
                </a:solidFill>
              </a:rPr>
              <a:t>,</a:t>
            </a:r>
            <a:endParaRPr lang="el-GR" dirty="0">
              <a:solidFill>
                <a:schemeClr val="tx1">
                  <a:lumMod val="65000"/>
                  <a:lumOff val="35000"/>
                </a:schemeClr>
              </a:solidFill>
            </a:endParaRPr>
          </a:p>
          <a:p>
            <a:r>
              <a:rPr lang="el-GR" b="1" dirty="0">
                <a:solidFill>
                  <a:srgbClr val="004A82"/>
                </a:solidFill>
              </a:rPr>
              <a:t>Μηχανική </a:t>
            </a:r>
            <a:r>
              <a:rPr lang="el-GR" b="1" dirty="0" smtClean="0">
                <a:solidFill>
                  <a:srgbClr val="004A82"/>
                </a:solidFill>
              </a:rPr>
              <a:t>Μάθηση</a:t>
            </a:r>
            <a:endParaRPr lang="en-US" b="1" dirty="0" smtClean="0">
              <a:solidFill>
                <a:srgbClr val="004A82"/>
              </a:solidFill>
            </a:endParaRPr>
          </a:p>
          <a:p>
            <a:pPr lvl="1"/>
            <a:r>
              <a:rPr lang="el-GR" dirty="0" smtClean="0">
                <a:solidFill>
                  <a:schemeClr val="tx1">
                    <a:lumMod val="50000"/>
                    <a:lumOff val="50000"/>
                  </a:schemeClr>
                </a:solidFill>
              </a:rPr>
              <a:t>Δένδρα Απόφασης - Παραγωγής</a:t>
            </a:r>
          </a:p>
          <a:p>
            <a:pPr lvl="1"/>
            <a:r>
              <a:rPr lang="el-GR" dirty="0" smtClean="0">
                <a:solidFill>
                  <a:schemeClr val="tx1">
                    <a:lumMod val="50000"/>
                    <a:lumOff val="50000"/>
                  </a:schemeClr>
                </a:solidFill>
              </a:rPr>
              <a:t>Νευρωνικά Δίκτυα</a:t>
            </a:r>
          </a:p>
          <a:p>
            <a:pPr lvl="1"/>
            <a:r>
              <a:rPr lang="el-GR" sz="2400" b="1" dirty="0" smtClean="0">
                <a:solidFill>
                  <a:schemeClr val="accent1">
                    <a:lumMod val="75000"/>
                  </a:schemeClr>
                </a:solidFill>
              </a:rPr>
              <a:t>Γενετικοί Αλγόριθμοι</a:t>
            </a:r>
            <a:endParaRPr lang="el-GR" sz="2400" b="1" dirty="0">
              <a:solidFill>
                <a:schemeClr val="accent1">
                  <a:lumMod val="75000"/>
                </a:schemeClr>
              </a:solidFill>
            </a:endParaRPr>
          </a:p>
          <a:p>
            <a:r>
              <a:rPr lang="el-GR" dirty="0">
                <a:solidFill>
                  <a:schemeClr val="tx1">
                    <a:lumMod val="65000"/>
                    <a:lumOff val="35000"/>
                  </a:schemeClr>
                </a:solidFill>
              </a:rPr>
              <a:t>Νοήμονες </a:t>
            </a:r>
            <a:r>
              <a:rPr lang="el-GR" dirty="0" smtClean="0">
                <a:solidFill>
                  <a:schemeClr val="tx1">
                    <a:lumMod val="65000"/>
                    <a:lumOff val="35000"/>
                  </a:schemeClr>
                </a:solidFill>
              </a:rPr>
              <a:t>πράκτορες</a:t>
            </a:r>
            <a:r>
              <a:rPr lang="en-US" dirty="0" smtClean="0">
                <a:solidFill>
                  <a:schemeClr val="tx1">
                    <a:lumMod val="65000"/>
                    <a:lumOff val="35000"/>
                  </a:schemeClr>
                </a:solidFill>
              </a:rPr>
              <a:t>.</a:t>
            </a:r>
            <a:endParaRPr lang="el-GR" dirty="0">
              <a:solidFill>
                <a:schemeClr val="tx1">
                  <a:lumMod val="65000"/>
                  <a:lumOff val="35000"/>
                </a:schemeClr>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39645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pPr eaLnBrk="1" hangingPunct="1"/>
            <a:r>
              <a:rPr lang="el-GR" altLang="el-GR" dirty="0" smtClean="0"/>
              <a:t>Παράδειγμα ρουλέτας γονικής  επιλογής</a:t>
            </a:r>
            <a:endParaRPr lang="en-US" altLang="el-GR" dirty="0" smtClean="0"/>
          </a:p>
        </p:txBody>
      </p:sp>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9D6D48C-608B-4BC4-B3C7-25537B398E8E}" type="slidenum">
              <a:rPr lang="el-GR" altLang="el-GR" sz="1400"/>
              <a:pPr eaLnBrk="1" hangingPunct="1">
                <a:spcBef>
                  <a:spcPct val="0"/>
                </a:spcBef>
                <a:buFontTx/>
                <a:buNone/>
              </a:pPr>
              <a:t>19</a:t>
            </a:fld>
            <a:endParaRPr lang="el-GR" altLang="el-GR" sz="1400" dirty="0"/>
          </a:p>
        </p:txBody>
      </p:sp>
      <p:graphicFrame>
        <p:nvGraphicFramePr>
          <p:cNvPr id="25691" name="Group 91"/>
          <p:cNvGraphicFramePr>
            <a:graphicFrameLocks noGrp="1"/>
          </p:cNvGraphicFramePr>
          <p:nvPr>
            <p:extLst>
              <p:ext uri="{D42A27DB-BD31-4B8C-83A1-F6EECF244321}">
                <p14:modId xmlns:p14="http://schemas.microsoft.com/office/powerpoint/2010/main" val="2947526206"/>
              </p:ext>
            </p:extLst>
          </p:nvPr>
        </p:nvGraphicFramePr>
        <p:xfrm>
          <a:off x="647700" y="1524000"/>
          <a:ext cx="7848600" cy="4219574"/>
        </p:xfrm>
        <a:graphic>
          <a:graphicData uri="http://schemas.openxmlformats.org/drawingml/2006/table">
            <a:tbl>
              <a:tblPr/>
              <a:tblGrid>
                <a:gridCol w="2808288"/>
                <a:gridCol w="1246187"/>
                <a:gridCol w="1246188"/>
                <a:gridCol w="1244600"/>
                <a:gridCol w="1303337"/>
              </a:tblGrid>
              <a:tr h="587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Μέλη (δομές)</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1 (</a:t>
                      </a:r>
                      <a:r>
                        <a:rPr kumimoji="0" lang="el-GR" sz="2000" b="1" i="0" u="none" strike="noStrike" cap="none" normalizeH="0" baseline="0" dirty="0" smtClean="0">
                          <a:ln>
                            <a:noFill/>
                          </a:ln>
                          <a:solidFill>
                            <a:srgbClr val="004A82"/>
                          </a:solidFill>
                          <a:effectLst/>
                          <a:latin typeface="+mn-lt"/>
                          <a:cs typeface="Times New Roman" pitchFamily="18" charset="0"/>
                        </a:rPr>
                        <a:t>01101</a:t>
                      </a:r>
                      <a:r>
                        <a:rPr kumimoji="0" lang="el-GR" sz="2000" b="0" i="0" u="none" strike="noStrike" cap="none" normalizeH="0" baseline="0" dirty="0" smtClean="0">
                          <a:ln>
                            <a:noFill/>
                          </a:ln>
                          <a:solidFill>
                            <a:schemeClr val="tx1"/>
                          </a:solidFill>
                          <a:effectLst/>
                          <a:latin typeface="+mn-lt"/>
                          <a:cs typeface="Times New Roman" pitchFamily="18" charset="0"/>
                        </a:rPr>
                        <a:t>)</a:t>
                      </a:r>
                      <a:endParaRPr kumimoji="0" lang="el-GR"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2 (</a:t>
                      </a:r>
                      <a:r>
                        <a:rPr kumimoji="0" lang="el-GR" sz="2000" b="1" i="0" u="none" strike="noStrike" cap="none" normalizeH="0" baseline="0" dirty="0" smtClean="0">
                          <a:ln>
                            <a:noFill/>
                          </a:ln>
                          <a:solidFill>
                            <a:srgbClr val="004A82"/>
                          </a:solidFill>
                          <a:effectLst/>
                          <a:latin typeface="+mn-lt"/>
                          <a:cs typeface="Times New Roman" pitchFamily="18" charset="0"/>
                        </a:rPr>
                        <a:t>11000</a:t>
                      </a:r>
                      <a:r>
                        <a:rPr kumimoji="0" lang="el-GR" sz="2000" b="0" i="0" u="none" strike="noStrike" cap="none" normalizeH="0" baseline="0" dirty="0" smtClean="0">
                          <a:ln>
                            <a:noFill/>
                          </a:ln>
                          <a:solidFill>
                            <a:schemeClr val="tx1"/>
                          </a:solidFill>
                          <a:effectLst/>
                          <a:latin typeface="+mn-lt"/>
                          <a:cs typeface="Times New Roman" pitchFamily="18" charset="0"/>
                        </a:rPr>
                        <a:t>)</a:t>
                      </a:r>
                      <a:endParaRPr kumimoji="0" lang="el-GR"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3 (</a:t>
                      </a:r>
                      <a:r>
                        <a:rPr kumimoji="0" lang="el-GR" sz="2000" b="1" i="0" u="none" strike="noStrike" cap="none" normalizeH="0" baseline="0" dirty="0" smtClean="0">
                          <a:ln>
                            <a:noFill/>
                          </a:ln>
                          <a:solidFill>
                            <a:srgbClr val="004A82"/>
                          </a:solidFill>
                          <a:effectLst/>
                          <a:latin typeface="+mn-lt"/>
                          <a:cs typeface="Times New Roman" pitchFamily="18" charset="0"/>
                        </a:rPr>
                        <a:t>01000</a:t>
                      </a:r>
                      <a:r>
                        <a:rPr kumimoji="0" lang="el-GR" sz="2000" b="0" i="0" u="none" strike="noStrike" cap="none" normalizeH="0" baseline="0" dirty="0" smtClean="0">
                          <a:ln>
                            <a:noFill/>
                          </a:ln>
                          <a:solidFill>
                            <a:schemeClr val="tx1"/>
                          </a:solidFill>
                          <a:effectLst/>
                          <a:latin typeface="+mn-lt"/>
                          <a:cs typeface="Times New Roman" pitchFamily="18" charset="0"/>
                        </a:rPr>
                        <a:t>)</a:t>
                      </a:r>
                      <a:endParaRPr kumimoji="0" lang="el-GR"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4 (</a:t>
                      </a:r>
                      <a:r>
                        <a:rPr kumimoji="0" lang="el-GR" sz="2000" b="1" i="0" u="none" strike="noStrike" cap="none" normalizeH="0" baseline="0" dirty="0" smtClean="0">
                          <a:ln>
                            <a:noFill/>
                          </a:ln>
                          <a:solidFill>
                            <a:srgbClr val="004A82"/>
                          </a:solidFill>
                          <a:effectLst/>
                          <a:latin typeface="+mn-lt"/>
                          <a:cs typeface="Times New Roman" pitchFamily="18" charset="0"/>
                        </a:rPr>
                        <a:t>10011</a:t>
                      </a:r>
                      <a:r>
                        <a:rPr kumimoji="0" lang="el-GR" sz="2000" b="0" i="0" u="none" strike="noStrike" cap="none" normalizeH="0" baseline="0" dirty="0" smtClean="0">
                          <a:ln>
                            <a:noFill/>
                          </a:ln>
                          <a:solidFill>
                            <a:schemeClr val="tx1"/>
                          </a:solidFill>
                          <a:effectLst/>
                          <a:latin typeface="+mn-lt"/>
                          <a:cs typeface="Times New Roman" pitchFamily="18" charset="0"/>
                        </a:rPr>
                        <a:t>)</a:t>
                      </a:r>
                      <a:endParaRPr kumimoji="0" lang="el-GR"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Αποδόσεις (</a:t>
                      </a:r>
                      <a:r>
                        <a:rPr kumimoji="0" lang="en-US" sz="2000" b="1" i="0" u="none" strike="noStrike" cap="none" normalizeH="0" baseline="0" dirty="0" smtClean="0">
                          <a:ln>
                            <a:noFill/>
                          </a:ln>
                          <a:solidFill>
                            <a:schemeClr val="tx1"/>
                          </a:solidFill>
                          <a:effectLst/>
                          <a:latin typeface="+mn-lt"/>
                          <a:cs typeface="Times New Roman" pitchFamily="18" charset="0"/>
                        </a:rPr>
                        <a:t>f</a:t>
                      </a:r>
                      <a:r>
                        <a:rPr kumimoji="0" lang="el-GR" sz="2000" b="1" i="0" u="none" strike="noStrike" cap="none" normalizeH="0" baseline="0" dirty="0" smtClean="0">
                          <a:ln>
                            <a:noFill/>
                          </a:ln>
                          <a:solidFill>
                            <a:schemeClr val="tx1"/>
                          </a:solidFill>
                          <a:effectLst/>
                          <a:latin typeface="+mn-lt"/>
                          <a:cs typeface="Times New Roman" pitchFamily="18" charset="0"/>
                        </a:rPr>
                        <a:t>(</a:t>
                      </a:r>
                      <a:r>
                        <a:rPr kumimoji="0" lang="en-US" sz="2000" b="1" i="0" u="none" strike="noStrike" cap="none" normalizeH="0" baseline="0" dirty="0" smtClean="0">
                          <a:ln>
                            <a:noFill/>
                          </a:ln>
                          <a:solidFill>
                            <a:schemeClr val="tx1"/>
                          </a:solidFill>
                          <a:effectLst/>
                          <a:latin typeface="+mn-lt"/>
                          <a:cs typeface="Times New Roman" pitchFamily="18" charset="0"/>
                        </a:rPr>
                        <a:t>x</a:t>
                      </a:r>
                      <a:r>
                        <a:rPr kumimoji="0" lang="el-GR" sz="2000" b="1" i="0" u="none" strike="noStrike" cap="none" normalizeH="0" baseline="0" dirty="0" smtClean="0">
                          <a:ln>
                            <a:noFill/>
                          </a:ln>
                          <a:solidFill>
                            <a:schemeClr val="tx1"/>
                          </a:solidFill>
                          <a:effectLst/>
                          <a:latin typeface="+mn-lt"/>
                          <a:cs typeface="Times New Roman" pitchFamily="18" charset="0"/>
                        </a:rPr>
                        <a:t>)=</a:t>
                      </a:r>
                      <a:r>
                        <a:rPr kumimoji="0" lang="en-US" sz="2000" b="1" i="0" u="none" strike="noStrike" cap="none" normalizeH="0" baseline="0" dirty="0" smtClean="0">
                          <a:ln>
                            <a:noFill/>
                          </a:ln>
                          <a:solidFill>
                            <a:schemeClr val="tx1"/>
                          </a:solidFill>
                          <a:effectLst/>
                          <a:latin typeface="+mn-lt"/>
                          <a:cs typeface="Times New Roman" pitchFamily="18" charset="0"/>
                        </a:rPr>
                        <a:t>x</a:t>
                      </a:r>
                      <a:r>
                        <a:rPr kumimoji="0" lang="el-GR" sz="2000" b="1" i="0" u="none" strike="noStrike" cap="none" normalizeH="0" baseline="30000" dirty="0" smtClean="0">
                          <a:ln>
                            <a:noFill/>
                          </a:ln>
                          <a:solidFill>
                            <a:schemeClr val="tx1"/>
                          </a:solidFill>
                          <a:effectLst/>
                          <a:latin typeface="+mn-lt"/>
                          <a:cs typeface="Times New Roman" pitchFamily="18" charset="0"/>
                        </a:rPr>
                        <a:t>2</a:t>
                      </a:r>
                      <a:r>
                        <a:rPr kumimoji="0" lang="el-GR" sz="2000" b="1" i="0" u="none" strike="noStrike" cap="none" normalizeH="0" baseline="0" dirty="0" smtClean="0">
                          <a:ln>
                            <a:noFill/>
                          </a:ln>
                          <a:solidFill>
                            <a:schemeClr val="tx1"/>
                          </a:solidFill>
                          <a:effectLst/>
                          <a:latin typeface="+mn-lt"/>
                          <a:cs typeface="Times New Roman" pitchFamily="18" charset="0"/>
                        </a:rPr>
                        <a:t>)</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169</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576</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64</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361</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Προοδευτικό άθροισμα αποδόσεων</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169</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745</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809</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1170</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8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Τυχαίος αριθμός </a:t>
                      </a:r>
                      <a:r>
                        <a:rPr kumimoji="0" lang="en-US" sz="2000" b="1" i="0" u="none" strike="noStrike" cap="none" normalizeH="0" baseline="0" dirty="0" smtClean="0">
                          <a:ln>
                            <a:noFill/>
                          </a:ln>
                          <a:solidFill>
                            <a:schemeClr val="tx1"/>
                          </a:solidFill>
                          <a:effectLst/>
                          <a:latin typeface="+mn-lt"/>
                          <a:cs typeface="Times New Roman" pitchFamily="18" charset="0"/>
                        </a:rPr>
                        <a:t>n</a:t>
                      </a:r>
                      <a:endParaRPr kumimoji="0" lang="en-US"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altLang="el-GR" sz="2000" b="1" dirty="0" smtClean="0"/>
                        <a:t>150</a:t>
                      </a:r>
                      <a:endParaRPr kumimoji="0" lang="en-GB" sz="2000" b="1"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altLang="el-GR" sz="2000" b="1" dirty="0" smtClean="0"/>
                        <a:t>343</a:t>
                      </a:r>
                      <a:endParaRPr kumimoji="0" lang="en-GB" sz="2000" b="1"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l-GR" altLang="el-GR" sz="2000" b="1" dirty="0" smtClean="0"/>
                        <a:t>610</a:t>
                      </a:r>
                      <a:endParaRPr kumimoji="0" lang="en-GB" sz="2000" b="1"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altLang="el-GR" sz="2000" b="1" dirty="0" smtClean="0"/>
                        <a:t>1000</a:t>
                      </a:r>
                      <a:endParaRPr kumimoji="0" lang="en-GB" sz="2000" b="1"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87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Επιλεγμένη δομή</a:t>
                      </a:r>
                      <a:endParaRPr kumimoji="0" lang="el-GR"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l-GR" altLang="el-GR" sz="2000" dirty="0" smtClean="0"/>
                        <a:t>1</a:t>
                      </a:r>
                      <a:endParaRPr kumimoji="0" lang="en-GB"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altLang="el-GR" sz="2000" dirty="0" smtClean="0"/>
                        <a:t>2</a:t>
                      </a:r>
                      <a:endParaRPr kumimoji="0" lang="en-GB"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altLang="el-GR" sz="2000" dirty="0" smtClean="0"/>
                        <a:t>2</a:t>
                      </a:r>
                      <a:endParaRPr kumimoji="0" lang="en-GB"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altLang="el-GR" sz="2000" dirty="0" smtClean="0"/>
                        <a:t>4</a:t>
                      </a:r>
                      <a:endParaRPr kumimoji="0" lang="en-GB" sz="2000" b="0"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65" name="Line 65"/>
          <p:cNvSpPr>
            <a:spLocks noChangeShapeType="1"/>
          </p:cNvSpPr>
          <p:nvPr/>
        </p:nvSpPr>
        <p:spPr bwMode="auto">
          <a:xfrm flipH="1" flipV="1">
            <a:off x="3780430" y="3084394"/>
            <a:ext cx="410570" cy="1473318"/>
          </a:xfrm>
          <a:prstGeom prst="line">
            <a:avLst/>
          </a:prstGeom>
          <a:noFill/>
          <a:ln w="2857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5666" name="Line 66"/>
          <p:cNvSpPr>
            <a:spLocks noChangeShapeType="1"/>
          </p:cNvSpPr>
          <p:nvPr/>
        </p:nvSpPr>
        <p:spPr bwMode="auto">
          <a:xfrm flipH="1" flipV="1">
            <a:off x="4932361" y="3068637"/>
            <a:ext cx="410917" cy="1470024"/>
          </a:xfrm>
          <a:prstGeom prst="line">
            <a:avLst/>
          </a:prstGeom>
          <a:noFill/>
          <a:ln w="2857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5667" name="Line 67"/>
          <p:cNvSpPr>
            <a:spLocks noChangeShapeType="1"/>
          </p:cNvSpPr>
          <p:nvPr/>
        </p:nvSpPr>
        <p:spPr bwMode="auto">
          <a:xfrm flipH="1" flipV="1">
            <a:off x="5076825" y="3068637"/>
            <a:ext cx="1328738" cy="1489073"/>
          </a:xfrm>
          <a:prstGeom prst="line">
            <a:avLst/>
          </a:prstGeom>
          <a:noFill/>
          <a:ln w="2857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5668" name="Line 68"/>
          <p:cNvSpPr>
            <a:spLocks noChangeShapeType="1"/>
          </p:cNvSpPr>
          <p:nvPr/>
        </p:nvSpPr>
        <p:spPr bwMode="auto">
          <a:xfrm flipV="1">
            <a:off x="7451725" y="3068638"/>
            <a:ext cx="0" cy="1489075"/>
          </a:xfrm>
          <a:prstGeom prst="line">
            <a:avLst/>
          </a:prstGeom>
          <a:noFill/>
          <a:ln w="2857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graphicFrame>
        <p:nvGraphicFramePr>
          <p:cNvPr id="3" name="Table 2"/>
          <p:cNvGraphicFramePr>
            <a:graphicFrameLocks noGrp="1"/>
          </p:cNvGraphicFramePr>
          <p:nvPr>
            <p:extLst>
              <p:ext uri="{D42A27DB-BD31-4B8C-83A1-F6EECF244321}">
                <p14:modId xmlns:p14="http://schemas.microsoft.com/office/powerpoint/2010/main" val="3582741107"/>
              </p:ext>
            </p:extLst>
          </p:nvPr>
        </p:nvGraphicFramePr>
        <p:xfrm>
          <a:off x="1561179" y="5949280"/>
          <a:ext cx="6021642" cy="370840"/>
        </p:xfrm>
        <a:graphic>
          <a:graphicData uri="http://schemas.openxmlformats.org/drawingml/2006/table">
            <a:tbl>
              <a:tblPr firstRow="1" bandRow="1">
                <a:tableStyleId>{5940675A-B579-460E-94D1-54222C63F5DA}</a:tableStyleId>
              </a:tblPr>
              <a:tblGrid>
                <a:gridCol w="1144842"/>
                <a:gridCol w="1219200"/>
                <a:gridCol w="1219200"/>
                <a:gridCol w="1219200"/>
                <a:gridCol w="1219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dirty="0" smtClean="0"/>
                        <a:t>Νέα μέλη</a:t>
                      </a:r>
                      <a:endParaRPr lang="el-GR" dirty="0"/>
                    </a:p>
                  </a:txBody>
                  <a:tcPr/>
                </a:tc>
                <a:tc>
                  <a:txBody>
                    <a:bodyPr/>
                    <a:lstStyle/>
                    <a:p>
                      <a:r>
                        <a:rPr lang="el-GR" altLang="el-GR" sz="1800" dirty="0" smtClean="0"/>
                        <a:t>01101</a:t>
                      </a:r>
                      <a:endParaRPr lang="el-GR" dirty="0"/>
                    </a:p>
                  </a:txBody>
                  <a:tcPr/>
                </a:tc>
                <a:tc>
                  <a:txBody>
                    <a:bodyPr/>
                    <a:lstStyle/>
                    <a:p>
                      <a:r>
                        <a:rPr lang="el-GR" altLang="el-GR" sz="1800" dirty="0" smtClean="0"/>
                        <a:t>11000</a:t>
                      </a:r>
                      <a:endParaRPr lang="el-GR" dirty="0"/>
                    </a:p>
                  </a:txBody>
                  <a:tcPr/>
                </a:tc>
                <a:tc>
                  <a:txBody>
                    <a:bodyPr/>
                    <a:lstStyle/>
                    <a:p>
                      <a:r>
                        <a:rPr lang="el-GR" altLang="el-GR" sz="1800" dirty="0" smtClean="0"/>
                        <a:t>11000</a:t>
                      </a:r>
                      <a:endParaRPr lang="el-GR" dirty="0"/>
                    </a:p>
                  </a:txBody>
                  <a:tcPr/>
                </a:tc>
                <a:tc>
                  <a:txBody>
                    <a:bodyPr/>
                    <a:lstStyle/>
                    <a:p>
                      <a:r>
                        <a:rPr lang="el-GR" altLang="el-GR" sz="1800" dirty="0" smtClean="0"/>
                        <a:t>10011</a:t>
                      </a:r>
                      <a:endParaRPr lang="el-GR" dirty="0"/>
                    </a:p>
                  </a:txBody>
                  <a:tcPr/>
                </a:tc>
              </a:tr>
            </a:tbl>
          </a:graphicData>
        </a:graphic>
      </p:graphicFrame>
    </p:spTree>
    <p:extLst>
      <p:ext uri="{BB962C8B-B14F-4D97-AF65-F5344CB8AC3E}">
        <p14:creationId xmlns:p14="http://schemas.microsoft.com/office/powerpoint/2010/main" val="3381572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65"/>
                                        </p:tgtEl>
                                        <p:attrNameLst>
                                          <p:attrName>style.visibility</p:attrName>
                                        </p:attrNameLst>
                                      </p:cBhvr>
                                      <p:to>
                                        <p:strVal val="visible"/>
                                      </p:to>
                                    </p:set>
                                    <p:animEffect transition="in" filter="blinds(horizontal)">
                                      <p:cBhvr>
                                        <p:cTn id="7" dur="500"/>
                                        <p:tgtEl>
                                          <p:spTgt spid="2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66"/>
                                        </p:tgtEl>
                                        <p:attrNameLst>
                                          <p:attrName>style.visibility</p:attrName>
                                        </p:attrNameLst>
                                      </p:cBhvr>
                                      <p:to>
                                        <p:strVal val="visible"/>
                                      </p:to>
                                    </p:set>
                                    <p:animEffect transition="in" filter="blinds(horizontal)">
                                      <p:cBhvr>
                                        <p:cTn id="12" dur="500"/>
                                        <p:tgtEl>
                                          <p:spTgt spid="25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67"/>
                                        </p:tgtEl>
                                        <p:attrNameLst>
                                          <p:attrName>style.visibility</p:attrName>
                                        </p:attrNameLst>
                                      </p:cBhvr>
                                      <p:to>
                                        <p:strVal val="visible"/>
                                      </p:to>
                                    </p:set>
                                    <p:animEffect transition="in" filter="blinds(horizontal)">
                                      <p:cBhvr>
                                        <p:cTn id="17" dur="500"/>
                                        <p:tgtEl>
                                          <p:spTgt spid="256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68"/>
                                        </p:tgtEl>
                                        <p:attrNameLst>
                                          <p:attrName>style.visibility</p:attrName>
                                        </p:attrNameLst>
                                      </p:cBhvr>
                                      <p:to>
                                        <p:strVal val="visible"/>
                                      </p:to>
                                    </p:set>
                                    <p:animEffect transition="in" filter="blinds(horizontal)">
                                      <p:cBhvr>
                                        <p:cTn id="22" dur="500"/>
                                        <p:tgtEl>
                                          <p:spTgt spid="25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65" grpId="0" animBg="1"/>
      <p:bldP spid="25666" grpId="0" animBg="1"/>
      <p:bldP spid="25667" grpId="0" animBg="1"/>
      <p:bldP spid="256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εφαρμογής γενετικού αλγόριθμου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aphicFrame>
        <p:nvGraphicFramePr>
          <p:cNvPr id="5" name="Group 3"/>
          <p:cNvGraphicFramePr>
            <a:graphicFrameLocks noGrp="1"/>
          </p:cNvGraphicFramePr>
          <p:nvPr>
            <p:ph idx="1"/>
            <p:extLst>
              <p:ext uri="{D42A27DB-BD31-4B8C-83A1-F6EECF244321}">
                <p14:modId xmlns:p14="http://schemas.microsoft.com/office/powerpoint/2010/main" val="2739670075"/>
              </p:ext>
            </p:extLst>
          </p:nvPr>
        </p:nvGraphicFramePr>
        <p:xfrm>
          <a:off x="215516" y="1412776"/>
          <a:ext cx="8712968" cy="4560888"/>
        </p:xfrm>
        <a:graphic>
          <a:graphicData uri="http://schemas.openxmlformats.org/drawingml/2006/table">
            <a:tbl>
              <a:tblPr>
                <a:tableStyleId>{BC89EF96-8CEA-46FF-86C4-4CE0E7609802}</a:tableStyleId>
              </a:tblPr>
              <a:tblGrid>
                <a:gridCol w="577850"/>
                <a:gridCol w="1870422"/>
                <a:gridCol w="1152128"/>
                <a:gridCol w="720080"/>
                <a:gridCol w="1512168"/>
                <a:gridCol w="1440160"/>
                <a:gridCol w="1440160"/>
              </a:tblGrid>
              <a:tr h="124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smtClean="0">
                          <a:ln>
                            <a:noFill/>
                          </a:ln>
                          <a:solidFill>
                            <a:schemeClr val="bg1"/>
                          </a:solidFill>
                          <a:effectLst/>
                        </a:rPr>
                        <a:t>Α/Α</a:t>
                      </a:r>
                      <a:endParaRPr kumimoji="0" lang="el-GR" sz="1800" b="1" i="0" u="none" strike="noStrike" cap="none" normalizeH="0" baseline="0" dirty="0" smtClean="0">
                        <a:ln>
                          <a:noFill/>
                        </a:ln>
                        <a:solidFill>
                          <a:schemeClr val="bg1"/>
                        </a:solidFill>
                        <a:effectLst/>
                        <a:latin typeface="+mn-lt"/>
                      </a:endParaRPr>
                    </a:p>
                  </a:txBody>
                  <a:tcPr marT="45721" marB="45721" horzOverflow="overflow">
                    <a:solidFill>
                      <a:srgbClr val="004A8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smtClean="0">
                          <a:ln>
                            <a:noFill/>
                          </a:ln>
                          <a:solidFill>
                            <a:schemeClr val="bg1"/>
                          </a:solidFill>
                          <a:effectLst/>
                        </a:rPr>
                        <a:t>Αρχικός πληθυσμός τυχαία δημιουργημένος</a:t>
                      </a:r>
                      <a:endParaRPr kumimoji="0" lang="el-GR" sz="1800" b="1" i="0" u="none" strike="noStrike" cap="none" normalizeH="0" baseline="0" dirty="0" smtClean="0">
                        <a:ln>
                          <a:noFill/>
                        </a:ln>
                        <a:solidFill>
                          <a:schemeClr val="bg1"/>
                        </a:solidFill>
                        <a:effectLst/>
                        <a:latin typeface="+mn-lt"/>
                      </a:endParaRPr>
                    </a:p>
                  </a:txBody>
                  <a:tcPr marT="45721" marB="45721" horzOverflow="overflow">
                    <a:solidFill>
                      <a:srgbClr val="004A8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smtClean="0">
                          <a:ln>
                            <a:noFill/>
                          </a:ln>
                          <a:solidFill>
                            <a:schemeClr val="bg1"/>
                          </a:solidFill>
                          <a:effectLst/>
                        </a:rPr>
                        <a:t>ΔεκαδικήΑξία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smtClean="0">
                          <a:ln>
                            <a:noFill/>
                          </a:ln>
                          <a:solidFill>
                            <a:schemeClr val="bg1"/>
                          </a:solidFill>
                          <a:effectLst/>
                        </a:rPr>
                        <a:t>Τιμή </a:t>
                      </a:r>
                      <a:r>
                        <a:rPr kumimoji="0" lang="en-US" sz="1800" b="1" u="none" strike="noStrike" cap="none" normalizeH="0" baseline="0" dirty="0" smtClean="0">
                          <a:ln>
                            <a:noFill/>
                          </a:ln>
                          <a:solidFill>
                            <a:schemeClr val="bg1"/>
                          </a:solidFill>
                          <a:effectLst/>
                        </a:rPr>
                        <a:t>x</a:t>
                      </a:r>
                      <a:endParaRPr kumimoji="0" lang="el-GR" sz="1800" b="1" i="0" u="none" strike="noStrike" cap="none" normalizeH="0" baseline="0" dirty="0" smtClean="0">
                        <a:ln>
                          <a:noFill/>
                        </a:ln>
                        <a:solidFill>
                          <a:schemeClr val="bg1"/>
                        </a:solidFill>
                        <a:effectLst/>
                        <a:latin typeface="+mn-lt"/>
                      </a:endParaRPr>
                    </a:p>
                  </a:txBody>
                  <a:tcPr marT="45721" marB="45721" horzOverflow="overflow">
                    <a:solidFill>
                      <a:srgbClr val="004A8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F(x)</a:t>
                      </a:r>
                      <a:r>
                        <a:rPr kumimoji="0" lang="el-GR" sz="1800" b="1" u="none" strike="noStrike" cap="none" normalizeH="0" baseline="0" dirty="0" smtClean="0">
                          <a:ln>
                            <a:noFill/>
                          </a:ln>
                          <a:solidFill>
                            <a:schemeClr val="bg1"/>
                          </a:solidFill>
                          <a:effectLst/>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x</a:t>
                      </a:r>
                      <a:r>
                        <a:rPr kumimoji="0" lang="en-US" sz="1800" b="1" u="none" strike="noStrike" cap="none" normalizeH="0" baseline="30000" dirty="0" smtClean="0">
                          <a:ln>
                            <a:noFill/>
                          </a:ln>
                          <a:solidFill>
                            <a:schemeClr val="bg1"/>
                          </a:solidFill>
                          <a:effectLst/>
                        </a:rPr>
                        <a:t>2</a:t>
                      </a:r>
                      <a:endParaRPr kumimoji="0" lang="en-US" sz="1800" b="1" i="0" u="none" strike="noStrike" cap="none" normalizeH="0" baseline="0" dirty="0" smtClean="0">
                        <a:ln>
                          <a:noFill/>
                        </a:ln>
                        <a:solidFill>
                          <a:schemeClr val="bg1"/>
                        </a:solidFill>
                        <a:effectLst/>
                        <a:latin typeface="+mn-lt"/>
                      </a:endParaRPr>
                    </a:p>
                  </a:txBody>
                  <a:tcPr marT="45721" marB="45721" horzOverflow="overflow">
                    <a:solidFill>
                      <a:srgbClr val="004A82"/>
                    </a:solidFill>
                  </a:tcPr>
                </a:tc>
                <a:tc>
                  <a:txBody>
                    <a:bodyPr/>
                    <a:lstStyle/>
                    <a:p>
                      <a:pPr marL="0" marR="0" lvl="0" indent="92075" algn="ctr" defTabSz="914400" rtl="0" eaLnBrk="1" fontAlgn="base" latinLnBrk="0" hangingPunct="1">
                        <a:lnSpc>
                          <a:spcPct val="100000"/>
                        </a:lnSpc>
                        <a:spcBef>
                          <a:spcPct val="20000"/>
                        </a:spcBef>
                        <a:spcAft>
                          <a:spcPct val="0"/>
                        </a:spcAft>
                        <a:buClrTx/>
                        <a:buSzTx/>
                        <a:buFontTx/>
                        <a:buNone/>
                        <a:tabLst/>
                      </a:pPr>
                      <a:r>
                        <a:rPr kumimoji="0" lang="el-GR" sz="1800" b="1" u="none" strike="noStrike" cap="none" normalizeH="0" baseline="0" dirty="0" smtClean="0">
                          <a:ln>
                            <a:noFill/>
                          </a:ln>
                          <a:solidFill>
                            <a:schemeClr val="bg1"/>
                          </a:solidFill>
                          <a:effectLst/>
                        </a:rPr>
                        <a:t>Πιθανότητα επιλογής</a:t>
                      </a:r>
                      <a:endParaRPr kumimoji="0" lang="en-US" sz="1800" b="1" u="none" strike="noStrike" cap="none" normalizeH="0" baseline="0" dirty="0" smtClean="0">
                        <a:ln>
                          <a:noFill/>
                        </a:ln>
                        <a:solidFill>
                          <a:schemeClr val="bg1"/>
                        </a:solidFill>
                        <a:effectLst/>
                      </a:endParaRPr>
                    </a:p>
                    <a:p>
                      <a:pPr marL="0" marR="0" lvl="0" indent="92075"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chemeClr val="bg1"/>
                          </a:solidFill>
                          <a:effectLst/>
                        </a:rPr>
                        <a:t>F(i)</a:t>
                      </a:r>
                      <a:r>
                        <a:rPr kumimoji="0" lang="el-GR" sz="1800" b="1" u="none" strike="noStrike" cap="none" normalizeH="0" baseline="0" dirty="0" smtClean="0">
                          <a:ln>
                            <a:noFill/>
                          </a:ln>
                          <a:solidFill>
                            <a:schemeClr val="bg1"/>
                          </a:solidFill>
                          <a:effectLst/>
                        </a:rPr>
                        <a:t> /</a:t>
                      </a:r>
                      <a:r>
                        <a:rPr kumimoji="0" lang="el-GR" sz="1800" b="1" u="none" strike="noStrike" cap="none" normalizeH="0" baseline="0" dirty="0" smtClean="0">
                          <a:ln>
                            <a:noFill/>
                          </a:ln>
                          <a:solidFill>
                            <a:schemeClr val="bg1"/>
                          </a:solidFill>
                          <a:effectLst/>
                          <a:sym typeface="Symbol" pitchFamily="18" charset="2"/>
                        </a:rPr>
                        <a:t></a:t>
                      </a:r>
                      <a:r>
                        <a:rPr kumimoji="0" lang="en-US" sz="1800" b="1" u="none" strike="noStrike" cap="none" normalizeH="0" baseline="0" dirty="0" smtClean="0">
                          <a:ln>
                            <a:noFill/>
                          </a:ln>
                          <a:solidFill>
                            <a:schemeClr val="bg1"/>
                          </a:solidFill>
                          <a:effectLst/>
                        </a:rPr>
                        <a:t>F</a:t>
                      </a:r>
                      <a:r>
                        <a:rPr kumimoji="0" lang="el-GR" sz="1800" b="1" u="none" strike="noStrike" cap="none" normalizeH="0" baseline="0" dirty="0" smtClean="0">
                          <a:ln>
                            <a:noFill/>
                          </a:ln>
                          <a:solidFill>
                            <a:schemeClr val="bg1"/>
                          </a:solidFill>
                          <a:effectLst/>
                        </a:rPr>
                        <a:t> </a:t>
                      </a:r>
                      <a:endParaRPr kumimoji="0" lang="en-US" sz="1800" b="1" i="0" u="none" strike="noStrike" cap="none" normalizeH="0" baseline="0" dirty="0" smtClean="0">
                        <a:ln>
                          <a:noFill/>
                        </a:ln>
                        <a:solidFill>
                          <a:schemeClr val="bg1"/>
                        </a:solidFill>
                        <a:effectLst/>
                        <a:latin typeface="+mn-lt"/>
                      </a:endParaRPr>
                    </a:p>
                  </a:txBody>
                  <a:tcPr marT="45721" marB="45721" horzOverflow="overflow">
                    <a:solidFill>
                      <a:srgbClr val="004A8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u="none" strike="noStrike" cap="none" normalizeH="0" baseline="0" dirty="0" smtClean="0">
                          <a:ln>
                            <a:noFill/>
                          </a:ln>
                          <a:solidFill>
                            <a:schemeClr val="bg1"/>
                          </a:solidFill>
                          <a:effectLst/>
                        </a:rPr>
                        <a:t>Αναμ/νος αριθμός απογόνων</a:t>
                      </a:r>
                      <a:endParaRPr kumimoji="0" lang="en-US" sz="1800" b="1" u="none" strike="noStrike" cap="none" normalizeH="0" baseline="0" dirty="0" smtClean="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chemeClr val="bg1"/>
                          </a:solidFill>
                          <a:effectLst/>
                        </a:rPr>
                        <a:t>F(i)</a:t>
                      </a:r>
                      <a:r>
                        <a:rPr kumimoji="0" lang="el-GR" sz="1800" b="1" u="none" strike="noStrike" cap="none" normalizeH="0" baseline="0" dirty="0" smtClean="0">
                          <a:ln>
                            <a:noFill/>
                          </a:ln>
                          <a:solidFill>
                            <a:schemeClr val="bg1"/>
                          </a:solidFill>
                          <a:effectLst/>
                        </a:rPr>
                        <a:t>/</a:t>
                      </a:r>
                      <a:r>
                        <a:rPr kumimoji="0" lang="en-US" sz="1800" b="1" u="none" strike="noStrike" cap="none" normalizeH="0" baseline="0" dirty="0" smtClean="0">
                          <a:ln>
                            <a:noFill/>
                          </a:ln>
                          <a:solidFill>
                            <a:schemeClr val="bg1"/>
                          </a:solidFill>
                          <a:effectLst/>
                        </a:rPr>
                        <a:t>f</a:t>
                      </a:r>
                      <a:r>
                        <a:rPr kumimoji="0" lang="el-GR" sz="1800" b="1" u="none" strike="noStrike" cap="none" normalizeH="0" baseline="0" dirty="0" smtClean="0">
                          <a:ln>
                            <a:noFill/>
                          </a:ln>
                          <a:solidFill>
                            <a:schemeClr val="bg1"/>
                          </a:solidFill>
                          <a:effectLst/>
                        </a:rPr>
                        <a:t> </a:t>
                      </a:r>
                      <a:endParaRPr kumimoji="0" lang="en-US" sz="1800" b="1" i="0" u="none" strike="noStrike" cap="none" normalizeH="0" baseline="0" dirty="0" smtClean="0">
                        <a:ln>
                          <a:noFill/>
                        </a:ln>
                        <a:solidFill>
                          <a:schemeClr val="bg1"/>
                        </a:solidFill>
                        <a:effectLst/>
                        <a:latin typeface="+mn-lt"/>
                      </a:endParaRPr>
                    </a:p>
                  </a:txBody>
                  <a:tcPr marT="45721" marB="45721" horzOverflow="overflow">
                    <a:solidFill>
                      <a:srgbClr val="004A8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u="none" strike="noStrike" cap="none" normalizeH="0" baseline="0" dirty="0" smtClean="0">
                          <a:ln>
                            <a:noFill/>
                          </a:ln>
                          <a:solidFill>
                            <a:schemeClr val="bg1"/>
                          </a:solidFill>
                          <a:effectLst/>
                        </a:rPr>
                        <a:t>Πραγματικός αριθμός απογόνων</a:t>
                      </a:r>
                      <a:endParaRPr kumimoji="0" lang="el-GR" sz="1800" b="1" i="0" u="none" strike="noStrike" cap="none" normalizeH="0" baseline="0" dirty="0" smtClean="0">
                        <a:ln>
                          <a:noFill/>
                        </a:ln>
                        <a:solidFill>
                          <a:schemeClr val="bg1"/>
                        </a:solidFill>
                        <a:effectLst/>
                        <a:latin typeface="+mn-lt"/>
                      </a:endParaRPr>
                    </a:p>
                  </a:txBody>
                  <a:tcPr marT="45721" marB="45721" horzOverflow="overflow">
                    <a:solidFill>
                      <a:srgbClr val="004A82"/>
                    </a:solidFill>
                  </a:tcPr>
                </a:tc>
              </a:tr>
              <a:tr h="463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01101</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13</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169</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0.14</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0.85</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r>
              <a:tr h="463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2</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11000</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24</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576</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0.49</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1.97</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2</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r>
              <a:tr h="463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3</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01000</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8</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64</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0.06</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0.22</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0</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r>
              <a:tr h="463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4</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10011</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19</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361</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0.31</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1.23</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a:t>
                      </a:r>
                      <a:endParaRPr kumimoji="0" lang="el-GR" sz="1800" b="0" i="0" u="none" strike="noStrike" cap="none" normalizeH="0" baseline="0" dirty="0" smtClean="0">
                        <a:ln>
                          <a:noFill/>
                        </a:ln>
                        <a:solidFill>
                          <a:schemeClr val="tx1"/>
                        </a:solidFill>
                        <a:effectLst/>
                        <a:latin typeface="+mn-lt"/>
                      </a:endParaRPr>
                    </a:p>
                  </a:txBody>
                  <a:tcPr marT="45721" marB="45721" horzOverflow="overflow">
                    <a:solidFill>
                      <a:schemeClr val="accent1">
                        <a:lumMod val="20000"/>
                        <a:lumOff val="80000"/>
                      </a:schemeClr>
                    </a:solidFill>
                  </a:tcPr>
                </a:tc>
              </a:tr>
              <a:tr h="1463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Άθροισμα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Μέσος όρος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Μέγιστο</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1170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293</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576</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1.00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0.25</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0.49</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4.00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1.00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1.97</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4.0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1.0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l-GR" sz="180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800" u="none" strike="noStrike" cap="none" normalizeH="0" baseline="0" dirty="0" smtClean="0">
                          <a:ln>
                            <a:noFill/>
                          </a:ln>
                          <a:effectLst/>
                        </a:rPr>
                        <a:t>2.0</a:t>
                      </a:r>
                      <a:endParaRPr kumimoji="0" lang="el-GR" sz="1800" b="0" i="0" u="none" strike="noStrike" cap="none" normalizeH="0" baseline="0" dirty="0" smtClean="0">
                        <a:ln>
                          <a:noFill/>
                        </a:ln>
                        <a:solidFill>
                          <a:schemeClr val="tx1"/>
                        </a:solidFill>
                        <a:effectLst/>
                        <a:latin typeface="+mn-lt"/>
                      </a:endParaRPr>
                    </a:p>
                  </a:txBody>
                  <a:tcPr marT="45721" marB="45721" horzOverflow="overflow"/>
                </a:tc>
              </a:tr>
            </a:tbl>
          </a:graphicData>
        </a:graphic>
      </p:graphicFrame>
    </p:spTree>
    <p:extLst>
      <p:ext uri="{BB962C8B-B14F-4D97-AF65-F5344CB8AC3E}">
        <p14:creationId xmlns:p14="http://schemas.microsoft.com/office/powerpoint/2010/main" val="1131922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Σχήματα -</a:t>
            </a:r>
            <a:r>
              <a:rPr lang="en-US" dirty="0"/>
              <a:t>Shemata</a:t>
            </a:r>
            <a:endParaRPr lang="el-GR" dirty="0"/>
          </a:p>
        </p:txBody>
      </p:sp>
      <p:sp>
        <p:nvSpPr>
          <p:cNvPr id="3" name="Θέση περιεχομένου 2"/>
          <p:cNvSpPr>
            <a:spLocks noGrp="1"/>
          </p:cNvSpPr>
          <p:nvPr>
            <p:ph idx="1"/>
          </p:nvPr>
        </p:nvSpPr>
        <p:spPr>
          <a:xfrm>
            <a:off x="478265" y="1484784"/>
            <a:ext cx="8229600" cy="4176464"/>
          </a:xfrm>
        </p:spPr>
        <p:txBody>
          <a:bodyPr/>
          <a:lstStyle/>
          <a:p>
            <a:r>
              <a:rPr lang="el-GR" dirty="0"/>
              <a:t>Ένα τεμπλέϊτ, μια κανονική έκφραση που περιγράφει ένα σύνολο συμβολοσειρών, π.χ. 11****00 </a:t>
            </a:r>
          </a:p>
          <a:p>
            <a:r>
              <a:rPr lang="en-US" dirty="0" smtClean="0"/>
              <a:t>To</a:t>
            </a:r>
            <a:r>
              <a:rPr lang="el-GR" dirty="0" smtClean="0"/>
              <a:t> </a:t>
            </a:r>
            <a:r>
              <a:rPr lang="el-GR" dirty="0"/>
              <a:t>σύνολο συμβολοσειρών που αναπαρίσταται από ένα δεδομένο σχήμα χαρακτηρίζει το σύνολο των πιθανών λύσεων που μοιράζονται το σχήμα αυτό</a:t>
            </a:r>
          </a:p>
          <a:p>
            <a:pPr marL="0" indent="0">
              <a:buNone/>
            </a:pPr>
            <a:r>
              <a:rPr lang="el-GR" b="1" dirty="0"/>
              <a:t>Χαρακτηριστικά:</a:t>
            </a:r>
          </a:p>
          <a:p>
            <a:pPr>
              <a:buFont typeface="Arial" panose="020B0604020202020204" pitchFamily="34" charset="0"/>
              <a:buChar char="•"/>
            </a:pPr>
            <a:r>
              <a:rPr lang="el-GR" dirty="0"/>
              <a:t>Μήκος (8 στο παράδειγμα - </a:t>
            </a:r>
            <a:r>
              <a:rPr lang="el-GR" b="1" dirty="0">
                <a:solidFill>
                  <a:srgbClr val="820000"/>
                </a:solidFill>
              </a:rPr>
              <a:t>1</a:t>
            </a:r>
            <a:r>
              <a:rPr lang="el-GR" b="1" dirty="0"/>
              <a:t>1</a:t>
            </a:r>
            <a:r>
              <a:rPr lang="el-GR" dirty="0"/>
              <a:t>****</a:t>
            </a:r>
            <a:r>
              <a:rPr lang="el-GR" b="1" dirty="0"/>
              <a:t>0</a:t>
            </a:r>
            <a:r>
              <a:rPr lang="el-GR" b="1" dirty="0">
                <a:solidFill>
                  <a:srgbClr val="820000"/>
                </a:solidFill>
              </a:rPr>
              <a:t>0</a:t>
            </a:r>
            <a:r>
              <a:rPr lang="el-GR" dirty="0"/>
              <a:t> )</a:t>
            </a:r>
          </a:p>
          <a:p>
            <a:pPr>
              <a:buFont typeface="Arial" panose="020B0604020202020204" pitchFamily="34" charset="0"/>
              <a:buChar char="•"/>
            </a:pPr>
            <a:r>
              <a:rPr lang="el-GR" dirty="0"/>
              <a:t>Σειρά (4 στο παράδειγμα - </a:t>
            </a:r>
            <a:r>
              <a:rPr lang="el-GR" b="1" dirty="0">
                <a:solidFill>
                  <a:srgbClr val="820000"/>
                </a:solidFill>
              </a:rPr>
              <a:t>11</a:t>
            </a:r>
            <a:r>
              <a:rPr lang="el-GR" dirty="0"/>
              <a:t>****</a:t>
            </a:r>
            <a:r>
              <a:rPr lang="el-GR" b="1" dirty="0">
                <a:solidFill>
                  <a:srgbClr val="820000"/>
                </a:solidFill>
              </a:rPr>
              <a:t>00</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756153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Διασταύρωση </a:t>
            </a:r>
            <a:r>
              <a:rPr lang="el-GR" sz="4400" dirty="0" smtClean="0"/>
              <a:t>(γενετική </a:t>
            </a:r>
            <a:r>
              <a:rPr lang="el-GR" sz="4400" dirty="0"/>
              <a:t>μ</a:t>
            </a:r>
            <a:r>
              <a:rPr lang="el-GR" sz="4400" dirty="0" smtClean="0"/>
              <a:t>είωση</a:t>
            </a:r>
            <a:r>
              <a:rPr lang="el-GR" sz="4400" dirty="0"/>
              <a:t>)</a:t>
            </a:r>
            <a:br>
              <a:rPr lang="el-GR" sz="4400" dirty="0"/>
            </a:br>
            <a:r>
              <a:rPr lang="el-GR" b="0" dirty="0"/>
              <a:t>(</a:t>
            </a:r>
            <a:r>
              <a:rPr lang="en-US" b="0" dirty="0"/>
              <a:t>Crossover)</a:t>
            </a:r>
            <a:endParaRPr lang="el-GR" b="0" dirty="0"/>
          </a:p>
        </p:txBody>
      </p:sp>
      <p:sp>
        <p:nvSpPr>
          <p:cNvPr id="3" name="Θέση περιεχομένου 2"/>
          <p:cNvSpPr>
            <a:spLocks noGrp="1"/>
          </p:cNvSpPr>
          <p:nvPr>
            <p:ph idx="1"/>
          </p:nvPr>
        </p:nvSpPr>
        <p:spPr>
          <a:xfrm>
            <a:off x="467188" y="1844824"/>
            <a:ext cx="8229600" cy="3600400"/>
          </a:xfrm>
        </p:spPr>
        <p:txBody>
          <a:bodyPr/>
          <a:lstStyle/>
          <a:p>
            <a:pPr marL="0" indent="0">
              <a:buNone/>
            </a:pPr>
            <a:r>
              <a:rPr lang="el-GR" dirty="0"/>
              <a:t>Η αναπαραγωγή μέσω διασταύρωσης αποτελεί συνδυασμένη πληροφορία από δυο γονείς για το σχηματισμό νέων απογόνων. </a:t>
            </a:r>
          </a:p>
          <a:p>
            <a:pPr marL="0" indent="0">
              <a:buNone/>
            </a:pPr>
            <a:r>
              <a:rPr lang="el-GR" dirty="0"/>
              <a:t>Αν αφαιρεθεί από τον αλγόριθμο, τότε αυτός παύει να είναι γενετικός αλγόριθμος. </a:t>
            </a:r>
          </a:p>
          <a:p>
            <a:pPr marL="0" indent="0">
              <a:buNone/>
            </a:pPr>
            <a:r>
              <a:rPr lang="el-GR" dirty="0"/>
              <a:t>Ο μηχανισμός της γονικής επιλογής μαζί με τη διασταύρωση έχουν σαν αποτέλεσμα τα καλύτερα σχήματα να επικρατούν στον πληθυσμό και ο συνδυασμός τους να παράγει υψηλής ποιότητας σχήματα.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086807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Διασταύρωση</a:t>
            </a:r>
          </a:p>
        </p:txBody>
      </p:sp>
      <p:sp>
        <p:nvSpPr>
          <p:cNvPr id="3" name="Θέση περιεχομένου 2"/>
          <p:cNvSpPr>
            <a:spLocks noGrp="1"/>
          </p:cNvSpPr>
          <p:nvPr>
            <p:ph idx="1"/>
          </p:nvPr>
        </p:nvSpPr>
        <p:spPr>
          <a:xfrm>
            <a:off x="457200" y="1196752"/>
            <a:ext cx="8229600" cy="2520280"/>
          </a:xfrm>
        </p:spPr>
        <p:txBody>
          <a:bodyPr/>
          <a:lstStyle/>
          <a:p>
            <a:pPr marL="0" indent="0">
              <a:buNone/>
            </a:pPr>
            <a:r>
              <a:rPr lang="el-GR" b="1" dirty="0">
                <a:solidFill>
                  <a:srgbClr val="004A82"/>
                </a:solidFill>
              </a:rPr>
              <a:t>Εκτελείται σε δυο βήματα</a:t>
            </a:r>
            <a:r>
              <a:rPr lang="el-GR" b="1" dirty="0" smtClean="0">
                <a:solidFill>
                  <a:srgbClr val="004A82"/>
                </a:solidFill>
              </a:rPr>
              <a:t>:</a:t>
            </a:r>
            <a:endParaRPr lang="el-GR" b="1" dirty="0">
              <a:solidFill>
                <a:srgbClr val="004A82"/>
              </a:solidFill>
            </a:endParaRPr>
          </a:p>
          <a:p>
            <a:pPr marL="457200" indent="-457200">
              <a:buFont typeface="+mj-lt"/>
              <a:buAutoNum type="arabicPeriod"/>
            </a:pPr>
            <a:r>
              <a:rPr lang="el-GR" dirty="0"/>
              <a:t>Τα strings επιλέγονται σε ζεύγη τυχαία, μέσω της ρίψης ενός νομίσματος και</a:t>
            </a:r>
          </a:p>
          <a:p>
            <a:pPr marL="457200" indent="-457200">
              <a:buFont typeface="+mj-lt"/>
              <a:buAutoNum type="arabicPeriod"/>
            </a:pPr>
            <a:r>
              <a:rPr lang="el-GR" dirty="0"/>
              <a:t>Επιλέγεται επίσης τυχαία η θέση της διασταύρωσης</a:t>
            </a:r>
            <a:r>
              <a:rPr lang="el-GR" dirty="0" smtClean="0"/>
              <a:t>.</a:t>
            </a:r>
            <a:endParaRPr lang="el-GR" dirty="0"/>
          </a:p>
          <a:p>
            <a:pPr marL="0" indent="0">
              <a:buNone/>
            </a:pPr>
            <a:r>
              <a:rPr lang="el-GR" b="1" dirty="0">
                <a:solidFill>
                  <a:srgbClr val="004A82"/>
                </a:solidFill>
              </a:rPr>
              <a:t>Παραδείγματα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6" name="Text Box 3"/>
          <p:cNvSpPr txBox="1">
            <a:spLocks noChangeArrowheads="1"/>
          </p:cNvSpPr>
          <p:nvPr/>
        </p:nvSpPr>
        <p:spPr bwMode="auto">
          <a:xfrm>
            <a:off x="4518689" y="3581756"/>
            <a:ext cx="3744913" cy="3159612"/>
          </a:xfrm>
          <a:prstGeom prst="rect">
            <a:avLst/>
          </a:prstGeom>
          <a:solidFill>
            <a:srgbClr val="FFFFFF"/>
          </a:solidFill>
          <a:ln w="9525">
            <a:solidFill>
              <a:srgbClr val="820000"/>
            </a:solidFill>
            <a:miter lim="800000"/>
            <a:headEnd/>
            <a:tailEnd/>
          </a:ln>
        </p:spPr>
        <p:txBody>
          <a:bodyPr/>
          <a:lstStyle/>
          <a:p>
            <a:pPr marL="182563" indent="-182563" eaLnBrk="0" hangingPunct="0">
              <a:defRPr/>
            </a:pPr>
            <a:r>
              <a:rPr lang="el-GR" sz="2400" b="1" dirty="0">
                <a:latin typeface="+mn-lt"/>
                <a:cs typeface="Times New Roman" pitchFamily="18" charset="0"/>
              </a:rPr>
              <a:t>Διασταύρωση δυο σημείων</a:t>
            </a:r>
          </a:p>
          <a:p>
            <a:pPr marL="182563" indent="-182563" eaLnBrk="0" hangingPunct="0">
              <a:defRPr/>
            </a:pPr>
            <a:r>
              <a:rPr lang="el-GR" sz="2400" u="sng" dirty="0">
                <a:latin typeface="+mn-lt"/>
              </a:rPr>
              <a:t>πριν τη διασταύρωση</a:t>
            </a:r>
            <a:r>
              <a:rPr lang="el-GR" sz="2400" dirty="0">
                <a:latin typeface="+mn-lt"/>
              </a:rPr>
              <a:t> </a:t>
            </a:r>
            <a:r>
              <a:rPr lang="el-GR" sz="2400" b="1" dirty="0">
                <a:latin typeface="+mn-lt"/>
                <a:cs typeface="Times New Roman" pitchFamily="18" charset="0"/>
              </a:rPr>
              <a:t>  </a:t>
            </a:r>
            <a:endParaRPr lang="en-US" sz="2400" b="1" dirty="0">
              <a:latin typeface="+mn-lt"/>
              <a:cs typeface="Times New Roman" pitchFamily="18" charset="0"/>
            </a:endParaRPr>
          </a:p>
          <a:p>
            <a:pPr marL="182563" indent="-182563" eaLnBrk="0" hangingPunct="0">
              <a:defRPr/>
            </a:pPr>
            <a:r>
              <a:rPr lang="en-US" sz="2400" b="1" dirty="0" smtClean="0">
                <a:latin typeface="+mn-lt"/>
                <a:cs typeface="Times New Roman" pitchFamily="18" charset="0"/>
              </a:rPr>
              <a:t> </a:t>
            </a:r>
            <a:r>
              <a:rPr lang="en-US" sz="2400" dirty="0" smtClean="0">
                <a:latin typeface="+mn-lt"/>
                <a:cs typeface="Times New Roman" pitchFamily="18" charset="0"/>
              </a:rPr>
              <a:t>x1 </a:t>
            </a:r>
            <a:r>
              <a:rPr lang="en-US" sz="2400" b="1" dirty="0" smtClean="0">
                <a:latin typeface="+mn-lt"/>
                <a:cs typeface="Times New Roman" pitchFamily="18" charset="0"/>
              </a:rPr>
              <a:t>  </a:t>
            </a:r>
            <a:r>
              <a:rPr lang="el-GR" sz="2400" dirty="0">
                <a:latin typeface="+mn-lt"/>
                <a:cs typeface="Times New Roman" pitchFamily="18" charset="0"/>
              </a:rPr>
              <a:t>0 </a:t>
            </a:r>
            <a:r>
              <a:rPr lang="el-GR" sz="2400" dirty="0">
                <a:latin typeface="+mn-lt"/>
                <a:cs typeface="Times New Roman" pitchFamily="18" charset="0"/>
              </a:rPr>
              <a:t>0</a:t>
            </a:r>
            <a:r>
              <a:rPr lang="el-GR" sz="2400" dirty="0">
                <a:latin typeface="+mn-lt"/>
                <a:cs typeface="Times New Roman" pitchFamily="18" charset="0"/>
              </a:rPr>
              <a:t> 1 </a:t>
            </a:r>
            <a:r>
              <a:rPr lang="el-GR" sz="2400" b="1" dirty="0">
                <a:solidFill>
                  <a:srgbClr val="820000"/>
                </a:solidFill>
                <a:latin typeface="+mn-lt"/>
                <a:cs typeface="Times New Roman" pitchFamily="18" charset="0"/>
              </a:rPr>
              <a:t>|</a:t>
            </a:r>
            <a:r>
              <a:rPr lang="el-GR" sz="2400" b="1" dirty="0">
                <a:solidFill>
                  <a:srgbClr val="004A82"/>
                </a:solidFill>
                <a:latin typeface="+mn-lt"/>
                <a:cs typeface="Times New Roman" pitchFamily="18" charset="0"/>
              </a:rPr>
              <a:t>1 1 1</a:t>
            </a:r>
            <a:r>
              <a:rPr lang="el-GR" sz="2400" b="1" dirty="0">
                <a:solidFill>
                  <a:srgbClr val="820000"/>
                </a:solidFill>
                <a:latin typeface="+mn-lt"/>
                <a:cs typeface="Times New Roman" pitchFamily="18" charset="0"/>
              </a:rPr>
              <a:t>|</a:t>
            </a:r>
            <a:r>
              <a:rPr lang="el-GR" sz="2400" b="1" dirty="0">
                <a:solidFill>
                  <a:schemeClr val="accent2"/>
                </a:solidFill>
                <a:latin typeface="+mn-lt"/>
                <a:cs typeface="Times New Roman" pitchFamily="18" charset="0"/>
              </a:rPr>
              <a:t> </a:t>
            </a:r>
            <a:r>
              <a:rPr lang="el-GR" sz="2400" dirty="0">
                <a:latin typeface="+mn-lt"/>
                <a:cs typeface="Times New Roman" pitchFamily="18" charset="0"/>
              </a:rPr>
              <a:t>0 </a:t>
            </a:r>
            <a:r>
              <a:rPr lang="el-GR" sz="2400" dirty="0" smtClean="0">
                <a:latin typeface="+mn-lt"/>
                <a:cs typeface="Times New Roman" pitchFamily="18" charset="0"/>
              </a:rPr>
              <a:t>0</a:t>
            </a:r>
            <a:endParaRPr lang="en-US" sz="2400" dirty="0">
              <a:latin typeface="+mn-lt"/>
              <a:cs typeface="Times New Roman" pitchFamily="18" charset="0"/>
            </a:endParaRPr>
          </a:p>
          <a:p>
            <a:pPr marL="182563" indent="-182563" eaLnBrk="0" hangingPunct="0">
              <a:defRPr/>
            </a:pPr>
            <a:r>
              <a:rPr lang="en-US" sz="2400" dirty="0">
                <a:latin typeface="+mn-lt"/>
                <a:cs typeface="Times New Roman" pitchFamily="18" charset="0"/>
              </a:rPr>
              <a:t> </a:t>
            </a:r>
            <a:r>
              <a:rPr lang="en-US" sz="2400" dirty="0" smtClean="0">
                <a:latin typeface="+mn-lt"/>
                <a:cs typeface="Times New Roman" pitchFamily="18" charset="0"/>
              </a:rPr>
              <a:t>x</a:t>
            </a:r>
            <a:r>
              <a:rPr lang="el-GR" sz="2400" dirty="0">
                <a:latin typeface="+mn-lt"/>
                <a:cs typeface="Times New Roman" pitchFamily="18" charset="0"/>
              </a:rPr>
              <a:t>2   1 0 </a:t>
            </a:r>
            <a:r>
              <a:rPr lang="el-GR" sz="2400" dirty="0">
                <a:latin typeface="+mn-lt"/>
                <a:cs typeface="Times New Roman" pitchFamily="18" charset="0"/>
              </a:rPr>
              <a:t>0</a:t>
            </a:r>
            <a:r>
              <a:rPr lang="el-GR" sz="2400" dirty="0">
                <a:latin typeface="+mn-lt"/>
                <a:cs typeface="Times New Roman" pitchFamily="18" charset="0"/>
              </a:rPr>
              <a:t> </a:t>
            </a:r>
            <a:r>
              <a:rPr lang="el-GR" sz="2400" b="1" dirty="0">
                <a:solidFill>
                  <a:srgbClr val="820000"/>
                </a:solidFill>
                <a:latin typeface="+mn-lt"/>
                <a:cs typeface="Times New Roman" pitchFamily="18" charset="0"/>
              </a:rPr>
              <a:t>|0 0 1|</a:t>
            </a:r>
            <a:r>
              <a:rPr lang="en-US" sz="2400" b="1" dirty="0">
                <a:solidFill>
                  <a:schemeClr val="accent2"/>
                </a:solidFill>
                <a:latin typeface="+mn-lt"/>
                <a:cs typeface="Times New Roman" pitchFamily="18" charset="0"/>
              </a:rPr>
              <a:t> </a:t>
            </a:r>
            <a:r>
              <a:rPr lang="el-GR" sz="2400" dirty="0">
                <a:latin typeface="+mn-lt"/>
                <a:cs typeface="Times New Roman" pitchFamily="18" charset="0"/>
              </a:rPr>
              <a:t>1 </a:t>
            </a:r>
            <a:r>
              <a:rPr lang="el-GR" sz="2400" dirty="0">
                <a:latin typeface="+mn-lt"/>
                <a:cs typeface="Times New Roman" pitchFamily="18" charset="0"/>
              </a:rPr>
              <a:t>1</a:t>
            </a:r>
            <a:r>
              <a:rPr lang="el-GR" sz="2400" dirty="0">
                <a:latin typeface="+mn-lt"/>
                <a:cs typeface="Times New Roman" pitchFamily="18" charset="0"/>
              </a:rPr>
              <a:t> </a:t>
            </a:r>
          </a:p>
          <a:p>
            <a:pPr marL="182563" indent="-182563" eaLnBrk="0" hangingPunct="0">
              <a:defRPr/>
            </a:pPr>
            <a:r>
              <a:rPr lang="el-GR" sz="2400" b="1" dirty="0">
                <a:latin typeface="+mn-lt"/>
                <a:cs typeface="Times New Roman" pitchFamily="18" charset="0"/>
              </a:rPr>
              <a:t> </a:t>
            </a:r>
            <a:endParaRPr lang="en-US" sz="2400" b="1" dirty="0" smtClean="0">
              <a:latin typeface="+mn-lt"/>
              <a:cs typeface="Times New Roman" pitchFamily="18" charset="0"/>
            </a:endParaRPr>
          </a:p>
          <a:p>
            <a:r>
              <a:rPr lang="el-GR" altLang="el-GR" sz="2400" u="sng" dirty="0">
                <a:latin typeface="+mn-lt"/>
              </a:rPr>
              <a:t>μετά τη διασταύρωση</a:t>
            </a:r>
            <a:r>
              <a:rPr lang="el-GR" altLang="el-GR" sz="2400" dirty="0">
                <a:latin typeface="+mn-lt"/>
              </a:rPr>
              <a:t> </a:t>
            </a:r>
            <a:r>
              <a:rPr lang="el-GR" altLang="el-GR" sz="2400" dirty="0">
                <a:latin typeface="+mn-lt"/>
                <a:cs typeface="Times New Roman" panose="02020603050405020304" pitchFamily="18" charset="0"/>
              </a:rPr>
              <a:t>  </a:t>
            </a:r>
            <a:endParaRPr lang="en-US" altLang="el-GR" sz="2400" dirty="0">
              <a:latin typeface="+mn-lt"/>
              <a:cs typeface="Times New Roman" panose="02020603050405020304" pitchFamily="18" charset="0"/>
            </a:endParaRPr>
          </a:p>
          <a:p>
            <a:r>
              <a:rPr lang="en-US" altLang="el-GR" sz="2400" dirty="0">
                <a:latin typeface="+mn-lt"/>
                <a:cs typeface="Times New Roman" panose="02020603050405020304" pitchFamily="18" charset="0"/>
              </a:rPr>
              <a:t> x</a:t>
            </a:r>
            <a:r>
              <a:rPr lang="el-GR" altLang="el-GR" sz="2400" dirty="0">
                <a:latin typeface="+mn-lt"/>
                <a:cs typeface="Times New Roman" panose="02020603050405020304" pitchFamily="18" charset="0"/>
              </a:rPr>
              <a:t>1</a:t>
            </a:r>
            <a:r>
              <a:rPr lang="el-GR" altLang="el-GR" sz="2400" baseline="30000" dirty="0">
                <a:latin typeface="+mn-lt"/>
                <a:cs typeface="Times New Roman" panose="02020603050405020304" pitchFamily="18" charset="0"/>
              </a:rPr>
              <a:t>'</a:t>
            </a:r>
            <a:r>
              <a:rPr lang="el-GR" altLang="el-GR" sz="2400" dirty="0">
                <a:latin typeface="+mn-lt"/>
                <a:cs typeface="Times New Roman" panose="02020603050405020304" pitchFamily="18" charset="0"/>
              </a:rPr>
              <a:t>  0 </a:t>
            </a:r>
            <a:r>
              <a:rPr lang="el-GR" altLang="el-GR" sz="2400" dirty="0">
                <a:latin typeface="+mn-lt"/>
                <a:cs typeface="Times New Roman" panose="02020603050405020304" pitchFamily="18" charset="0"/>
              </a:rPr>
              <a:t>0</a:t>
            </a:r>
            <a:r>
              <a:rPr lang="el-GR" altLang="el-GR" sz="2400" dirty="0">
                <a:latin typeface="+mn-lt"/>
                <a:cs typeface="Times New Roman" panose="02020603050405020304" pitchFamily="18" charset="0"/>
              </a:rPr>
              <a:t> 1 </a:t>
            </a:r>
            <a:r>
              <a:rPr lang="el-GR" altLang="el-GR" sz="2400" b="1" dirty="0">
                <a:solidFill>
                  <a:srgbClr val="820000"/>
                </a:solidFill>
                <a:latin typeface="+mn-lt"/>
                <a:cs typeface="Times New Roman" panose="02020603050405020304" pitchFamily="18" charset="0"/>
              </a:rPr>
              <a:t>0 </a:t>
            </a:r>
            <a:r>
              <a:rPr lang="el-GR" altLang="el-GR" sz="2400" b="1" dirty="0">
                <a:solidFill>
                  <a:srgbClr val="820000"/>
                </a:solidFill>
                <a:latin typeface="+mn-lt"/>
                <a:cs typeface="Times New Roman" panose="02020603050405020304" pitchFamily="18" charset="0"/>
              </a:rPr>
              <a:t>0</a:t>
            </a:r>
            <a:r>
              <a:rPr lang="el-GR" altLang="el-GR" sz="2400" b="1" dirty="0">
                <a:solidFill>
                  <a:srgbClr val="820000"/>
                </a:solidFill>
                <a:latin typeface="+mn-lt"/>
                <a:cs typeface="Times New Roman" panose="02020603050405020304" pitchFamily="18" charset="0"/>
              </a:rPr>
              <a:t> 1 </a:t>
            </a:r>
            <a:r>
              <a:rPr lang="el-GR" altLang="el-GR" sz="2400" dirty="0">
                <a:latin typeface="+mn-lt"/>
                <a:cs typeface="Times New Roman" panose="02020603050405020304" pitchFamily="18" charset="0"/>
              </a:rPr>
              <a:t>0 </a:t>
            </a:r>
            <a:r>
              <a:rPr lang="el-GR" altLang="el-GR" sz="2400" dirty="0">
                <a:latin typeface="+mn-lt"/>
                <a:cs typeface="Times New Roman" panose="02020603050405020304" pitchFamily="18" charset="0"/>
              </a:rPr>
              <a:t>0</a:t>
            </a:r>
            <a:endParaRPr lang="en-US" altLang="el-GR" sz="2400" dirty="0">
              <a:latin typeface="+mn-lt"/>
              <a:cs typeface="Times New Roman" panose="02020603050405020304" pitchFamily="18" charset="0"/>
            </a:endParaRPr>
          </a:p>
          <a:p>
            <a:r>
              <a:rPr lang="en-US" altLang="el-GR" sz="2400" dirty="0">
                <a:latin typeface="+mn-lt"/>
                <a:cs typeface="Times New Roman" panose="02020603050405020304" pitchFamily="18" charset="0"/>
              </a:rPr>
              <a:t> x</a:t>
            </a:r>
            <a:r>
              <a:rPr lang="el-GR" altLang="el-GR" sz="2400" dirty="0">
                <a:latin typeface="+mn-lt"/>
                <a:cs typeface="Times New Roman" panose="02020603050405020304" pitchFamily="18" charset="0"/>
              </a:rPr>
              <a:t>2</a:t>
            </a:r>
            <a:r>
              <a:rPr lang="el-GR" altLang="el-GR" sz="2400" baseline="30000" dirty="0">
                <a:latin typeface="+mn-lt"/>
                <a:cs typeface="Times New Roman" panose="02020603050405020304" pitchFamily="18" charset="0"/>
              </a:rPr>
              <a:t>'</a:t>
            </a:r>
            <a:r>
              <a:rPr lang="el-GR" altLang="el-GR" sz="2400" dirty="0">
                <a:latin typeface="+mn-lt"/>
                <a:cs typeface="Times New Roman" panose="02020603050405020304" pitchFamily="18" charset="0"/>
              </a:rPr>
              <a:t>  1 0 </a:t>
            </a:r>
            <a:r>
              <a:rPr lang="el-GR" altLang="el-GR" sz="2400" dirty="0">
                <a:latin typeface="+mn-lt"/>
                <a:cs typeface="Times New Roman" panose="02020603050405020304" pitchFamily="18" charset="0"/>
              </a:rPr>
              <a:t>0</a:t>
            </a:r>
            <a:r>
              <a:rPr lang="el-GR" altLang="el-GR" sz="2400" dirty="0">
                <a:latin typeface="+mn-lt"/>
                <a:cs typeface="Times New Roman" panose="02020603050405020304" pitchFamily="18" charset="0"/>
              </a:rPr>
              <a:t> </a:t>
            </a:r>
            <a:r>
              <a:rPr lang="el-GR" altLang="el-GR" sz="2400" b="1" dirty="0">
                <a:solidFill>
                  <a:srgbClr val="004A82"/>
                </a:solidFill>
                <a:latin typeface="+mn-lt"/>
                <a:cs typeface="Times New Roman" panose="02020603050405020304" pitchFamily="18" charset="0"/>
              </a:rPr>
              <a:t>1 </a:t>
            </a:r>
            <a:r>
              <a:rPr lang="el-GR" altLang="el-GR" sz="2400" b="1" dirty="0">
                <a:solidFill>
                  <a:srgbClr val="004A82"/>
                </a:solidFill>
                <a:latin typeface="+mn-lt"/>
                <a:cs typeface="Times New Roman" panose="02020603050405020304" pitchFamily="18" charset="0"/>
              </a:rPr>
              <a:t>1</a:t>
            </a:r>
            <a:r>
              <a:rPr lang="el-GR" altLang="el-GR" sz="2400" b="1" dirty="0">
                <a:solidFill>
                  <a:srgbClr val="004A82"/>
                </a:solidFill>
                <a:latin typeface="+mn-lt"/>
                <a:cs typeface="Times New Roman" panose="02020603050405020304" pitchFamily="18" charset="0"/>
              </a:rPr>
              <a:t> </a:t>
            </a:r>
            <a:r>
              <a:rPr lang="el-GR" altLang="el-GR" sz="2400" b="1" dirty="0">
                <a:solidFill>
                  <a:srgbClr val="004A82"/>
                </a:solidFill>
                <a:latin typeface="+mn-lt"/>
                <a:cs typeface="Times New Roman" panose="02020603050405020304" pitchFamily="18" charset="0"/>
              </a:rPr>
              <a:t>1</a:t>
            </a:r>
            <a:r>
              <a:rPr lang="el-GR" altLang="el-GR" sz="2400" dirty="0">
                <a:solidFill>
                  <a:srgbClr val="004A82"/>
                </a:solidFill>
                <a:latin typeface="+mn-lt"/>
                <a:cs typeface="Times New Roman" panose="02020603050405020304" pitchFamily="18" charset="0"/>
              </a:rPr>
              <a:t> </a:t>
            </a:r>
            <a:r>
              <a:rPr lang="el-GR" altLang="el-GR" sz="2400" dirty="0">
                <a:latin typeface="+mn-lt"/>
                <a:cs typeface="Times New Roman" panose="02020603050405020304" pitchFamily="18" charset="0"/>
              </a:rPr>
              <a:t>1</a:t>
            </a:r>
            <a:r>
              <a:rPr lang="el-GR" altLang="el-GR" sz="2400" dirty="0">
                <a:latin typeface="+mn-lt"/>
                <a:cs typeface="Times New Roman" panose="02020603050405020304" pitchFamily="18" charset="0"/>
              </a:rPr>
              <a:t> </a:t>
            </a:r>
            <a:r>
              <a:rPr lang="el-GR" altLang="el-GR" sz="2400" dirty="0">
                <a:latin typeface="+mn-lt"/>
                <a:cs typeface="Times New Roman" panose="02020603050405020304" pitchFamily="18" charset="0"/>
              </a:rPr>
              <a:t>1</a:t>
            </a:r>
            <a:r>
              <a:rPr lang="el-GR" altLang="el-GR" sz="2400" b="1" dirty="0">
                <a:latin typeface="+mn-lt"/>
                <a:cs typeface="Times New Roman" panose="02020603050405020304" pitchFamily="18" charset="0"/>
              </a:rPr>
              <a:t> </a:t>
            </a:r>
            <a:endParaRPr lang="el-GR" altLang="el-GR" sz="2400" dirty="0">
              <a:latin typeface="+mn-lt"/>
            </a:endParaRPr>
          </a:p>
          <a:p>
            <a:pPr marL="182563" indent="-182563" eaLnBrk="0" hangingPunct="0">
              <a:defRPr/>
            </a:pPr>
            <a:endParaRPr lang="el-GR" sz="2400" b="1" dirty="0">
              <a:latin typeface="+mn-lt"/>
              <a:cs typeface="Times New Roman" pitchFamily="18" charset="0"/>
            </a:endParaRPr>
          </a:p>
        </p:txBody>
      </p:sp>
      <p:sp>
        <p:nvSpPr>
          <p:cNvPr id="7" name="Text Box 5"/>
          <p:cNvSpPr txBox="1">
            <a:spLocks noChangeArrowheads="1"/>
          </p:cNvSpPr>
          <p:nvPr/>
        </p:nvSpPr>
        <p:spPr bwMode="auto">
          <a:xfrm>
            <a:off x="486439" y="3581756"/>
            <a:ext cx="3816350" cy="3159612"/>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b="1" dirty="0">
                <a:latin typeface="+mn-lt"/>
                <a:cs typeface="Times New Roman" panose="02020603050405020304" pitchFamily="18" charset="0"/>
              </a:rPr>
              <a:t>Διασταύρωση </a:t>
            </a:r>
            <a:r>
              <a:rPr lang="el-GR" altLang="el-GR" sz="2400" b="1" dirty="0">
                <a:latin typeface="+mn-lt"/>
              </a:rPr>
              <a:t>ενός </a:t>
            </a:r>
            <a:r>
              <a:rPr lang="el-GR" altLang="el-GR" sz="2400" b="1" dirty="0">
                <a:latin typeface="+mn-lt"/>
                <a:cs typeface="Times New Roman" panose="02020603050405020304" pitchFamily="18" charset="0"/>
              </a:rPr>
              <a:t>σημεί</a:t>
            </a:r>
            <a:r>
              <a:rPr lang="el-GR" altLang="el-GR" sz="2400" b="1" dirty="0">
                <a:latin typeface="+mn-lt"/>
              </a:rPr>
              <a:t>ου</a:t>
            </a:r>
          </a:p>
          <a:p>
            <a:pPr>
              <a:spcBef>
                <a:spcPct val="0"/>
              </a:spcBef>
              <a:buFontTx/>
              <a:buNone/>
            </a:pPr>
            <a:r>
              <a:rPr lang="el-GR" altLang="el-GR" sz="2400" u="sng" dirty="0">
                <a:latin typeface="+mn-lt"/>
              </a:rPr>
              <a:t>πριν τη διασταύρωση</a:t>
            </a:r>
            <a:r>
              <a:rPr lang="el-GR" altLang="el-GR" sz="2400" dirty="0">
                <a:latin typeface="+mn-lt"/>
              </a:rPr>
              <a:t> </a:t>
            </a:r>
            <a:r>
              <a:rPr lang="el-GR" altLang="el-GR" sz="2400" dirty="0">
                <a:latin typeface="+mn-lt"/>
                <a:cs typeface="Times New Roman" panose="02020603050405020304" pitchFamily="18" charset="0"/>
              </a:rPr>
              <a:t/>
            </a:r>
            <a:br>
              <a:rPr lang="el-GR" altLang="el-GR" sz="2400" dirty="0">
                <a:latin typeface="+mn-lt"/>
                <a:cs typeface="Times New Roman" panose="02020603050405020304" pitchFamily="18" charset="0"/>
              </a:rPr>
            </a:br>
            <a:r>
              <a:rPr lang="el-GR" altLang="el-GR" sz="2400" dirty="0">
                <a:latin typeface="+mn-lt"/>
                <a:cs typeface="Times New Roman" panose="02020603050405020304" pitchFamily="18" charset="0"/>
              </a:rPr>
              <a:t>  </a:t>
            </a:r>
            <a:r>
              <a:rPr lang="en-US" altLang="el-GR" sz="2400" dirty="0">
                <a:latin typeface="+mn-lt"/>
                <a:cs typeface="Times New Roman" panose="02020603050405020304" pitchFamily="18" charset="0"/>
              </a:rPr>
              <a:t>x</a:t>
            </a:r>
            <a:r>
              <a:rPr lang="el-GR" altLang="el-GR" sz="2400" dirty="0">
                <a:latin typeface="+mn-lt"/>
                <a:cs typeface="Times New Roman" panose="02020603050405020304" pitchFamily="18" charset="0"/>
              </a:rPr>
              <a:t>1   0 0 1 </a:t>
            </a:r>
            <a:r>
              <a:rPr lang="el-GR" altLang="el-GR" sz="2400" b="1" dirty="0">
                <a:solidFill>
                  <a:srgbClr val="820000"/>
                </a:solidFill>
                <a:latin typeface="+mn-lt"/>
                <a:cs typeface="Times New Roman" panose="02020603050405020304" pitchFamily="18" charset="0"/>
              </a:rPr>
              <a:t>|</a:t>
            </a:r>
            <a:r>
              <a:rPr lang="el-GR" altLang="el-GR" sz="2400" b="1" dirty="0">
                <a:solidFill>
                  <a:srgbClr val="004A82"/>
                </a:solidFill>
                <a:latin typeface="+mn-lt"/>
                <a:cs typeface="Times New Roman" panose="02020603050405020304" pitchFamily="18" charset="0"/>
              </a:rPr>
              <a:t>1 1 1 0 0</a:t>
            </a:r>
            <a:br>
              <a:rPr lang="el-GR" altLang="el-GR" sz="2400" b="1" dirty="0">
                <a:solidFill>
                  <a:srgbClr val="004A82"/>
                </a:solidFill>
                <a:latin typeface="+mn-lt"/>
                <a:cs typeface="Times New Roman" panose="02020603050405020304" pitchFamily="18" charset="0"/>
              </a:rPr>
            </a:br>
            <a:r>
              <a:rPr lang="el-GR" altLang="el-GR" sz="2400" dirty="0">
                <a:latin typeface="+mn-lt"/>
                <a:cs typeface="Times New Roman" panose="02020603050405020304" pitchFamily="18" charset="0"/>
              </a:rPr>
              <a:t>  </a:t>
            </a:r>
            <a:r>
              <a:rPr lang="en-US" altLang="el-GR" sz="2400" dirty="0">
                <a:latin typeface="+mn-lt"/>
                <a:cs typeface="Times New Roman" panose="02020603050405020304" pitchFamily="18" charset="0"/>
              </a:rPr>
              <a:t>x</a:t>
            </a:r>
            <a:r>
              <a:rPr lang="el-GR" altLang="el-GR" sz="2400" dirty="0">
                <a:latin typeface="+mn-lt"/>
                <a:cs typeface="Times New Roman" panose="02020603050405020304" pitchFamily="18" charset="0"/>
              </a:rPr>
              <a:t>2   1 0 0 </a:t>
            </a:r>
            <a:r>
              <a:rPr lang="el-GR" altLang="el-GR" sz="2400" b="1" dirty="0">
                <a:solidFill>
                  <a:srgbClr val="820000"/>
                </a:solidFill>
                <a:latin typeface="+mn-lt"/>
                <a:cs typeface="Times New Roman" panose="02020603050405020304" pitchFamily="18" charset="0"/>
              </a:rPr>
              <a:t>|0 0 1 1 </a:t>
            </a:r>
            <a:r>
              <a:rPr lang="el-GR" altLang="el-GR" sz="2400" b="1" dirty="0">
                <a:solidFill>
                  <a:srgbClr val="820000"/>
                </a:solidFill>
                <a:latin typeface="+mn-lt"/>
                <a:cs typeface="Times New Roman" panose="02020603050405020304" pitchFamily="18" charset="0"/>
              </a:rPr>
              <a:t>1</a:t>
            </a:r>
            <a:r>
              <a:rPr lang="el-GR" altLang="el-GR" sz="2400" b="1" dirty="0">
                <a:solidFill>
                  <a:srgbClr val="820000"/>
                </a:solidFill>
                <a:latin typeface="+mn-lt"/>
                <a:cs typeface="Times New Roman" panose="02020603050405020304" pitchFamily="18" charset="0"/>
              </a:rPr>
              <a:t> </a:t>
            </a:r>
            <a:endParaRPr lang="en-US" altLang="el-GR" sz="2400" b="1" dirty="0" smtClean="0">
              <a:solidFill>
                <a:srgbClr val="820000"/>
              </a:solidFill>
              <a:latin typeface="+mn-lt"/>
              <a:cs typeface="Times New Roman" panose="02020603050405020304" pitchFamily="18" charset="0"/>
            </a:endParaRPr>
          </a:p>
          <a:p>
            <a:pPr>
              <a:spcBef>
                <a:spcPct val="0"/>
              </a:spcBef>
              <a:buFontTx/>
              <a:buNone/>
            </a:pPr>
            <a:endParaRPr lang="en-US" altLang="el-GR" sz="2400" b="1" dirty="0">
              <a:solidFill>
                <a:srgbClr val="820000"/>
              </a:solidFill>
              <a:latin typeface="+mn-lt"/>
              <a:cs typeface="Times New Roman" panose="02020603050405020304" pitchFamily="18" charset="0"/>
            </a:endParaRPr>
          </a:p>
          <a:p>
            <a:pPr>
              <a:spcBef>
                <a:spcPct val="0"/>
              </a:spcBef>
              <a:buFontTx/>
              <a:buNone/>
            </a:pPr>
            <a:r>
              <a:rPr lang="el-GR" altLang="el-GR" sz="2400" u="sng" dirty="0">
                <a:latin typeface="+mn-lt"/>
              </a:rPr>
              <a:t>μετά τη διασταύρωση</a:t>
            </a:r>
            <a:r>
              <a:rPr lang="el-GR" altLang="el-GR" sz="2400" dirty="0">
                <a:latin typeface="+mn-lt"/>
              </a:rPr>
              <a:t> </a:t>
            </a:r>
            <a:r>
              <a:rPr lang="el-GR" altLang="el-GR" sz="2400" dirty="0">
                <a:latin typeface="+mn-lt"/>
                <a:cs typeface="Times New Roman" panose="02020603050405020304" pitchFamily="18" charset="0"/>
              </a:rPr>
              <a:t>  </a:t>
            </a:r>
            <a:endParaRPr lang="en-US" altLang="el-GR" sz="2400" dirty="0">
              <a:latin typeface="+mn-lt"/>
              <a:cs typeface="Times New Roman" panose="02020603050405020304" pitchFamily="18" charset="0"/>
            </a:endParaRPr>
          </a:p>
          <a:p>
            <a:pPr>
              <a:spcBef>
                <a:spcPct val="0"/>
              </a:spcBef>
              <a:buFontTx/>
              <a:buNone/>
            </a:pPr>
            <a:r>
              <a:rPr lang="en-US" altLang="el-GR" sz="2400" dirty="0">
                <a:latin typeface="+mn-lt"/>
                <a:cs typeface="Times New Roman" panose="02020603050405020304" pitchFamily="18" charset="0"/>
              </a:rPr>
              <a:t> x</a:t>
            </a:r>
            <a:r>
              <a:rPr lang="el-GR" altLang="el-GR" sz="2400" dirty="0">
                <a:latin typeface="+mn-lt"/>
                <a:cs typeface="Times New Roman" panose="02020603050405020304" pitchFamily="18" charset="0"/>
              </a:rPr>
              <a:t>1</a:t>
            </a:r>
            <a:r>
              <a:rPr lang="el-GR" altLang="el-GR" sz="2400" baseline="30000" dirty="0">
                <a:latin typeface="+mn-lt"/>
                <a:cs typeface="Times New Roman" panose="02020603050405020304" pitchFamily="18" charset="0"/>
              </a:rPr>
              <a:t>'</a:t>
            </a:r>
            <a:r>
              <a:rPr lang="el-GR" altLang="el-GR" sz="2400" dirty="0">
                <a:latin typeface="+mn-lt"/>
                <a:cs typeface="Times New Roman" panose="02020603050405020304" pitchFamily="18" charset="0"/>
              </a:rPr>
              <a:t>  0 </a:t>
            </a:r>
            <a:r>
              <a:rPr lang="el-GR" altLang="el-GR" sz="2400" dirty="0">
                <a:latin typeface="+mn-lt"/>
                <a:cs typeface="Times New Roman" panose="02020603050405020304" pitchFamily="18" charset="0"/>
              </a:rPr>
              <a:t>0</a:t>
            </a:r>
            <a:r>
              <a:rPr lang="el-GR" altLang="el-GR" sz="2400" dirty="0">
                <a:latin typeface="+mn-lt"/>
                <a:cs typeface="Times New Roman" panose="02020603050405020304" pitchFamily="18" charset="0"/>
              </a:rPr>
              <a:t> 1 </a:t>
            </a:r>
            <a:r>
              <a:rPr lang="el-GR" altLang="el-GR" sz="2400" b="1" dirty="0">
                <a:solidFill>
                  <a:srgbClr val="820000"/>
                </a:solidFill>
                <a:latin typeface="+mn-lt"/>
                <a:cs typeface="Times New Roman" panose="02020603050405020304" pitchFamily="18" charset="0"/>
              </a:rPr>
              <a:t>0 </a:t>
            </a:r>
            <a:r>
              <a:rPr lang="el-GR" altLang="el-GR" sz="2400" b="1" dirty="0">
                <a:solidFill>
                  <a:srgbClr val="820000"/>
                </a:solidFill>
                <a:latin typeface="+mn-lt"/>
                <a:cs typeface="Times New Roman" panose="02020603050405020304" pitchFamily="18" charset="0"/>
              </a:rPr>
              <a:t>0</a:t>
            </a:r>
            <a:r>
              <a:rPr lang="el-GR" altLang="el-GR" sz="2400" b="1" dirty="0">
                <a:solidFill>
                  <a:srgbClr val="820000"/>
                </a:solidFill>
                <a:latin typeface="+mn-lt"/>
                <a:cs typeface="Times New Roman" panose="02020603050405020304" pitchFamily="18" charset="0"/>
              </a:rPr>
              <a:t> 1 0 </a:t>
            </a:r>
            <a:r>
              <a:rPr lang="el-GR" altLang="el-GR" sz="2400" b="1" dirty="0">
                <a:solidFill>
                  <a:srgbClr val="820000"/>
                </a:solidFill>
                <a:latin typeface="+mn-lt"/>
                <a:cs typeface="Times New Roman" panose="02020603050405020304" pitchFamily="18" charset="0"/>
              </a:rPr>
              <a:t>0</a:t>
            </a:r>
            <a:endParaRPr lang="en-US" altLang="el-GR" sz="2400" b="1" dirty="0">
              <a:solidFill>
                <a:srgbClr val="820000"/>
              </a:solidFill>
              <a:latin typeface="+mn-lt"/>
              <a:cs typeface="Times New Roman" panose="02020603050405020304" pitchFamily="18" charset="0"/>
            </a:endParaRPr>
          </a:p>
          <a:p>
            <a:pPr>
              <a:spcBef>
                <a:spcPct val="0"/>
              </a:spcBef>
              <a:buFontTx/>
              <a:buNone/>
            </a:pPr>
            <a:r>
              <a:rPr lang="en-US" altLang="el-GR" sz="2400" dirty="0">
                <a:latin typeface="+mn-lt"/>
                <a:cs typeface="Times New Roman" panose="02020603050405020304" pitchFamily="18" charset="0"/>
              </a:rPr>
              <a:t> x</a:t>
            </a:r>
            <a:r>
              <a:rPr lang="el-GR" altLang="el-GR" sz="2400" dirty="0">
                <a:latin typeface="+mn-lt"/>
                <a:cs typeface="Times New Roman" panose="02020603050405020304" pitchFamily="18" charset="0"/>
              </a:rPr>
              <a:t>2</a:t>
            </a:r>
            <a:r>
              <a:rPr lang="el-GR" altLang="el-GR" sz="2400" baseline="30000" dirty="0">
                <a:latin typeface="+mn-lt"/>
                <a:cs typeface="Times New Roman" panose="02020603050405020304" pitchFamily="18" charset="0"/>
              </a:rPr>
              <a:t>'</a:t>
            </a:r>
            <a:r>
              <a:rPr lang="el-GR" altLang="el-GR" sz="2400" dirty="0">
                <a:latin typeface="+mn-lt"/>
                <a:cs typeface="Times New Roman" panose="02020603050405020304" pitchFamily="18" charset="0"/>
              </a:rPr>
              <a:t>  1 0 </a:t>
            </a:r>
            <a:r>
              <a:rPr lang="el-GR" altLang="el-GR" sz="2400" dirty="0">
                <a:latin typeface="+mn-lt"/>
                <a:cs typeface="Times New Roman" panose="02020603050405020304" pitchFamily="18" charset="0"/>
              </a:rPr>
              <a:t>0</a:t>
            </a:r>
            <a:r>
              <a:rPr lang="el-GR" altLang="el-GR" sz="2400" dirty="0">
                <a:latin typeface="+mn-lt"/>
                <a:cs typeface="Times New Roman" panose="02020603050405020304" pitchFamily="18" charset="0"/>
              </a:rPr>
              <a:t> </a:t>
            </a:r>
            <a:r>
              <a:rPr lang="el-GR" altLang="el-GR" sz="2400" b="1" dirty="0">
                <a:solidFill>
                  <a:srgbClr val="004A82"/>
                </a:solidFill>
                <a:latin typeface="+mn-lt"/>
                <a:cs typeface="Times New Roman" panose="02020603050405020304" pitchFamily="18" charset="0"/>
              </a:rPr>
              <a:t>1 </a:t>
            </a:r>
            <a:r>
              <a:rPr lang="el-GR" altLang="el-GR" sz="2400" b="1" dirty="0">
                <a:solidFill>
                  <a:srgbClr val="004A82"/>
                </a:solidFill>
                <a:latin typeface="+mn-lt"/>
                <a:cs typeface="Times New Roman" panose="02020603050405020304" pitchFamily="18" charset="0"/>
              </a:rPr>
              <a:t>1</a:t>
            </a:r>
            <a:r>
              <a:rPr lang="el-GR" altLang="el-GR" sz="2400" b="1" dirty="0">
                <a:solidFill>
                  <a:srgbClr val="004A82"/>
                </a:solidFill>
                <a:latin typeface="+mn-lt"/>
                <a:cs typeface="Times New Roman" panose="02020603050405020304" pitchFamily="18" charset="0"/>
              </a:rPr>
              <a:t> </a:t>
            </a:r>
            <a:r>
              <a:rPr lang="el-GR" altLang="el-GR" sz="2400" b="1" dirty="0">
                <a:solidFill>
                  <a:srgbClr val="004A82"/>
                </a:solidFill>
                <a:latin typeface="+mn-lt"/>
                <a:cs typeface="Times New Roman" panose="02020603050405020304" pitchFamily="18" charset="0"/>
              </a:rPr>
              <a:t>1</a:t>
            </a:r>
            <a:r>
              <a:rPr lang="el-GR" altLang="el-GR" sz="2400" b="1" dirty="0">
                <a:solidFill>
                  <a:srgbClr val="004A82"/>
                </a:solidFill>
                <a:latin typeface="+mn-lt"/>
                <a:cs typeface="Times New Roman" panose="02020603050405020304" pitchFamily="18" charset="0"/>
              </a:rPr>
              <a:t> </a:t>
            </a:r>
            <a:r>
              <a:rPr lang="el-GR" altLang="el-GR" sz="2400" b="1" dirty="0">
                <a:solidFill>
                  <a:srgbClr val="004A82"/>
                </a:solidFill>
                <a:latin typeface="+mn-lt"/>
                <a:cs typeface="Times New Roman" panose="02020603050405020304" pitchFamily="18" charset="0"/>
              </a:rPr>
              <a:t>1</a:t>
            </a:r>
            <a:r>
              <a:rPr lang="el-GR" altLang="el-GR" sz="2400" b="1" dirty="0">
                <a:solidFill>
                  <a:srgbClr val="004A82"/>
                </a:solidFill>
                <a:latin typeface="+mn-lt"/>
                <a:cs typeface="Times New Roman" panose="02020603050405020304" pitchFamily="18" charset="0"/>
              </a:rPr>
              <a:t> </a:t>
            </a:r>
            <a:r>
              <a:rPr lang="el-GR" altLang="el-GR" sz="2400" b="1" dirty="0">
                <a:solidFill>
                  <a:srgbClr val="004A82"/>
                </a:solidFill>
                <a:latin typeface="+mn-lt"/>
                <a:cs typeface="Times New Roman" panose="02020603050405020304" pitchFamily="18" charset="0"/>
              </a:rPr>
              <a:t>1</a:t>
            </a:r>
            <a:r>
              <a:rPr lang="el-GR" altLang="el-GR" sz="2400" b="1" dirty="0">
                <a:solidFill>
                  <a:srgbClr val="004A82"/>
                </a:solidFill>
                <a:latin typeface="+mn-lt"/>
                <a:cs typeface="Times New Roman" panose="02020603050405020304" pitchFamily="18" charset="0"/>
              </a:rPr>
              <a:t> </a:t>
            </a:r>
            <a:endParaRPr lang="el-GR" altLang="el-GR" sz="2400" b="1" dirty="0">
              <a:solidFill>
                <a:srgbClr val="004A82"/>
              </a:solidFill>
              <a:latin typeface="+mn-lt"/>
            </a:endParaRPr>
          </a:p>
          <a:p>
            <a:pPr>
              <a:spcBef>
                <a:spcPct val="0"/>
              </a:spcBef>
              <a:buFontTx/>
              <a:buNone/>
            </a:pPr>
            <a:endParaRPr lang="el-GR" altLang="el-GR" sz="2400" b="1" dirty="0">
              <a:solidFill>
                <a:srgbClr val="820000"/>
              </a:solidFill>
              <a:latin typeface="+mn-lt"/>
              <a:cs typeface="Times New Roman" panose="02020603050405020304" pitchFamily="18" charset="0"/>
            </a:endParaRPr>
          </a:p>
          <a:p>
            <a:pPr>
              <a:spcBef>
                <a:spcPct val="0"/>
              </a:spcBef>
              <a:buFontTx/>
              <a:buNone/>
            </a:pPr>
            <a:r>
              <a:rPr lang="el-GR" altLang="el-GR" sz="2400" b="1" dirty="0">
                <a:latin typeface="+mn-lt"/>
                <a:cs typeface="Times New Roman" panose="02020603050405020304" pitchFamily="18" charset="0"/>
              </a:rPr>
              <a:t> </a:t>
            </a:r>
          </a:p>
        </p:txBody>
      </p:sp>
      <p:sp>
        <p:nvSpPr>
          <p:cNvPr id="8" name="Oval 8"/>
          <p:cNvSpPr>
            <a:spLocks noChangeArrowheads="1"/>
          </p:cNvSpPr>
          <p:nvPr/>
        </p:nvSpPr>
        <p:spPr bwMode="auto">
          <a:xfrm>
            <a:off x="5783522" y="4297962"/>
            <a:ext cx="1008113" cy="863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9" name="Left Arrow Callout 11"/>
          <p:cNvSpPr/>
          <p:nvPr/>
        </p:nvSpPr>
        <p:spPr>
          <a:xfrm>
            <a:off x="6335736" y="4536000"/>
            <a:ext cx="2412728" cy="431800"/>
          </a:xfrm>
          <a:prstGeom prst="leftArrowCallout">
            <a:avLst>
              <a:gd name="adj1" fmla="val 25000"/>
              <a:gd name="adj2" fmla="val 31208"/>
              <a:gd name="adj3" fmla="val 25000"/>
              <a:gd name="adj4" fmla="val 60806"/>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Σημεία 3 </a:t>
            </a:r>
            <a:r>
              <a:rPr lang="en-US" b="1" dirty="0" smtClean="0"/>
              <a:t>&amp;</a:t>
            </a:r>
            <a:r>
              <a:rPr lang="el-GR" b="1" dirty="0" smtClean="0"/>
              <a:t> </a:t>
            </a:r>
            <a:r>
              <a:rPr lang="el-GR" b="1" dirty="0"/>
              <a:t>6</a:t>
            </a:r>
          </a:p>
        </p:txBody>
      </p:sp>
      <p:sp>
        <p:nvSpPr>
          <p:cNvPr id="10" name="Left Arrow Callout 12"/>
          <p:cNvSpPr/>
          <p:nvPr/>
        </p:nvSpPr>
        <p:spPr>
          <a:xfrm>
            <a:off x="2123727" y="4589818"/>
            <a:ext cx="2179061" cy="431800"/>
          </a:xfrm>
          <a:prstGeom prst="leftArrowCallout">
            <a:avLst>
              <a:gd name="adj1" fmla="val 25000"/>
              <a:gd name="adj2" fmla="val 25000"/>
              <a:gd name="adj3" fmla="val 25000"/>
              <a:gd name="adj4" fmla="val 52409"/>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Σημείο 3</a:t>
            </a:r>
          </a:p>
        </p:txBody>
      </p:sp>
    </p:spTree>
    <p:extLst>
      <p:ext uri="{BB962C8B-B14F-4D97-AF65-F5344CB8AC3E}">
        <p14:creationId xmlns:p14="http://schemas.microsoft.com/office/powerpoint/2010/main" val="13784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pPr eaLnBrk="1" hangingPunct="1"/>
            <a:r>
              <a:rPr lang="el-GR" altLang="el-GR" b="1" dirty="0" smtClean="0"/>
              <a:t>Διασταύρωση</a:t>
            </a:r>
            <a:endParaRPr lang="en-US" altLang="el-GR" b="1" dirty="0" smtClean="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4632510-E257-4D79-BAE1-4DFBE431000C}" type="slidenum">
              <a:rPr lang="el-GR" altLang="el-GR" sz="1400"/>
              <a:pPr eaLnBrk="1" hangingPunct="1">
                <a:spcBef>
                  <a:spcPct val="0"/>
                </a:spcBef>
                <a:buFontTx/>
                <a:buNone/>
              </a:pPr>
              <a:t>24</a:t>
            </a:fld>
            <a:endParaRPr lang="el-GR" altLang="el-GR" sz="1400" dirty="0"/>
          </a:p>
        </p:txBody>
      </p:sp>
      <p:sp>
        <p:nvSpPr>
          <p:cNvPr id="24580" name="Text Box 5"/>
          <p:cNvSpPr txBox="1">
            <a:spLocks noChangeArrowheads="1"/>
          </p:cNvSpPr>
          <p:nvPr/>
        </p:nvSpPr>
        <p:spPr bwMode="auto">
          <a:xfrm>
            <a:off x="683418" y="1389063"/>
            <a:ext cx="7777163" cy="496728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l-GR" altLang="el-GR" sz="2400" b="1" dirty="0">
                <a:latin typeface="+mn-lt"/>
                <a:cs typeface="Times New Roman" panose="02020603050405020304" pitchFamily="18" charset="0"/>
              </a:rPr>
              <a:t>Διασταύρωση </a:t>
            </a:r>
            <a:r>
              <a:rPr lang="el-GR" altLang="el-GR" sz="2400" b="1" dirty="0">
                <a:latin typeface="+mn-lt"/>
              </a:rPr>
              <a:t>ενός </a:t>
            </a:r>
            <a:r>
              <a:rPr lang="el-GR" altLang="el-GR" sz="2400" b="1" dirty="0">
                <a:latin typeface="+mn-lt"/>
                <a:cs typeface="Times New Roman" panose="02020603050405020304" pitchFamily="18" charset="0"/>
              </a:rPr>
              <a:t>σημεί</a:t>
            </a:r>
            <a:r>
              <a:rPr lang="el-GR" altLang="el-GR" sz="2400" b="1" dirty="0">
                <a:latin typeface="+mn-lt"/>
              </a:rPr>
              <a:t>ου για φυσικούς αριθμούς</a:t>
            </a:r>
          </a:p>
          <a:p>
            <a:pPr>
              <a:spcBef>
                <a:spcPct val="0"/>
              </a:spcBef>
              <a:buFontTx/>
              <a:buNone/>
            </a:pPr>
            <a:r>
              <a:rPr lang="el-GR" altLang="el-GR" sz="2400" b="1" dirty="0">
                <a:latin typeface="Arial Greek" panose="020B0604020202020204" pitchFamily="34" charset="0"/>
                <a:cs typeface="Times New Roman" panose="02020603050405020304" pitchFamily="18" charset="0"/>
              </a:rPr>
              <a:t> </a:t>
            </a:r>
          </a:p>
        </p:txBody>
      </p:sp>
      <p:sp>
        <p:nvSpPr>
          <p:cNvPr id="24581" name="Text Box 23"/>
          <p:cNvSpPr txBox="1">
            <a:spLocks noChangeArrowheads="1"/>
          </p:cNvSpPr>
          <p:nvPr/>
        </p:nvSpPr>
        <p:spPr bwMode="auto">
          <a:xfrm>
            <a:off x="1431925" y="2251075"/>
            <a:ext cx="1463675" cy="466725"/>
          </a:xfrm>
          <a:prstGeom prst="rect">
            <a:avLst/>
          </a:prstGeom>
          <a:noFill/>
          <a:ln w="9525">
            <a:solidFill>
              <a:srgbClr val="82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b="1" dirty="0">
                <a:solidFill>
                  <a:srgbClr val="820000"/>
                </a:solidFill>
                <a:latin typeface="+mn-lt"/>
              </a:rPr>
              <a:t>(5,3,4,6,2)</a:t>
            </a:r>
          </a:p>
        </p:txBody>
      </p:sp>
      <p:sp>
        <p:nvSpPr>
          <p:cNvPr id="24582" name="Text Box 24"/>
          <p:cNvSpPr txBox="1">
            <a:spLocks noChangeArrowheads="1"/>
          </p:cNvSpPr>
          <p:nvPr/>
        </p:nvSpPr>
        <p:spPr bwMode="auto">
          <a:xfrm>
            <a:off x="3260725" y="2251075"/>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(2,4,6,3,5)</a:t>
            </a:r>
          </a:p>
        </p:txBody>
      </p:sp>
      <p:sp>
        <p:nvSpPr>
          <p:cNvPr id="24583" name="Text Box 25"/>
          <p:cNvSpPr txBox="1">
            <a:spLocks noChangeArrowheads="1"/>
          </p:cNvSpPr>
          <p:nvPr/>
        </p:nvSpPr>
        <p:spPr bwMode="auto">
          <a:xfrm>
            <a:off x="5105400" y="2251075"/>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(4,3,6,5,2)</a:t>
            </a:r>
          </a:p>
        </p:txBody>
      </p:sp>
      <p:sp>
        <p:nvSpPr>
          <p:cNvPr id="24584" name="Text Box 26"/>
          <p:cNvSpPr txBox="1">
            <a:spLocks noChangeArrowheads="1"/>
          </p:cNvSpPr>
          <p:nvPr/>
        </p:nvSpPr>
        <p:spPr bwMode="auto">
          <a:xfrm>
            <a:off x="1431925" y="2971800"/>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(2,3,4,6,5)</a:t>
            </a:r>
          </a:p>
        </p:txBody>
      </p:sp>
      <p:sp>
        <p:nvSpPr>
          <p:cNvPr id="24585" name="Text Box 27"/>
          <p:cNvSpPr txBox="1">
            <a:spLocks noChangeArrowheads="1"/>
          </p:cNvSpPr>
          <p:nvPr/>
        </p:nvSpPr>
        <p:spPr bwMode="auto">
          <a:xfrm>
            <a:off x="3260725" y="2971800"/>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(4,3,6,2,5)</a:t>
            </a:r>
          </a:p>
        </p:txBody>
      </p:sp>
      <p:sp>
        <p:nvSpPr>
          <p:cNvPr id="24586" name="Text Box 28"/>
          <p:cNvSpPr txBox="1">
            <a:spLocks noChangeArrowheads="1"/>
          </p:cNvSpPr>
          <p:nvPr/>
        </p:nvSpPr>
        <p:spPr bwMode="auto">
          <a:xfrm>
            <a:off x="5105400" y="2971800"/>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(3,4,5,2,6)</a:t>
            </a:r>
          </a:p>
        </p:txBody>
      </p:sp>
      <p:sp>
        <p:nvSpPr>
          <p:cNvPr id="24587" name="Text Box 29"/>
          <p:cNvSpPr txBox="1">
            <a:spLocks noChangeArrowheads="1"/>
          </p:cNvSpPr>
          <p:nvPr/>
        </p:nvSpPr>
        <p:spPr bwMode="auto">
          <a:xfrm>
            <a:off x="1431925" y="3657600"/>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(3,5,4,6,2)</a:t>
            </a:r>
          </a:p>
        </p:txBody>
      </p:sp>
      <p:sp>
        <p:nvSpPr>
          <p:cNvPr id="24588" name="Text Box 30"/>
          <p:cNvSpPr txBox="1">
            <a:spLocks noChangeArrowheads="1"/>
          </p:cNvSpPr>
          <p:nvPr/>
        </p:nvSpPr>
        <p:spPr bwMode="auto">
          <a:xfrm>
            <a:off x="3260725" y="3657600"/>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(4,5,3,6,2)</a:t>
            </a:r>
          </a:p>
        </p:txBody>
      </p:sp>
      <p:sp>
        <p:nvSpPr>
          <p:cNvPr id="24589" name="Text Box 31"/>
          <p:cNvSpPr txBox="1">
            <a:spLocks noChangeArrowheads="1"/>
          </p:cNvSpPr>
          <p:nvPr/>
        </p:nvSpPr>
        <p:spPr bwMode="auto">
          <a:xfrm>
            <a:off x="5105400" y="3657600"/>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(5,4,2,3,6)</a:t>
            </a:r>
          </a:p>
        </p:txBody>
      </p:sp>
      <p:sp>
        <p:nvSpPr>
          <p:cNvPr id="24590" name="Text Box 32"/>
          <p:cNvSpPr txBox="1">
            <a:spLocks noChangeArrowheads="1"/>
          </p:cNvSpPr>
          <p:nvPr/>
        </p:nvSpPr>
        <p:spPr bwMode="auto">
          <a:xfrm>
            <a:off x="1431925" y="4343400"/>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(4,6,3,2,5)</a:t>
            </a:r>
          </a:p>
        </p:txBody>
      </p:sp>
      <p:sp>
        <p:nvSpPr>
          <p:cNvPr id="24591" name="Text Box 33"/>
          <p:cNvSpPr txBox="1">
            <a:spLocks noChangeArrowheads="1"/>
          </p:cNvSpPr>
          <p:nvPr/>
        </p:nvSpPr>
        <p:spPr bwMode="auto">
          <a:xfrm>
            <a:off x="3260725" y="4343400"/>
            <a:ext cx="1463675" cy="466725"/>
          </a:xfrm>
          <a:prstGeom prst="rect">
            <a:avLst/>
          </a:prstGeom>
          <a:noFill/>
          <a:ln w="9525">
            <a:solidFill>
              <a:srgbClr val="274E1E"/>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b="1" dirty="0">
                <a:solidFill>
                  <a:srgbClr val="274E1E"/>
                </a:solidFill>
                <a:latin typeface="+mn-lt"/>
              </a:rPr>
              <a:t>(3,4,2,6,5)</a:t>
            </a:r>
          </a:p>
        </p:txBody>
      </p:sp>
      <p:sp>
        <p:nvSpPr>
          <p:cNvPr id="24592" name="Text Box 34"/>
          <p:cNvSpPr txBox="1">
            <a:spLocks noChangeArrowheads="1"/>
          </p:cNvSpPr>
          <p:nvPr/>
        </p:nvSpPr>
        <p:spPr bwMode="auto">
          <a:xfrm>
            <a:off x="5105400" y="4343400"/>
            <a:ext cx="1463675" cy="466725"/>
          </a:xfrm>
          <a:prstGeom prst="rect">
            <a:avLst/>
          </a:prstGeom>
          <a:noFill/>
          <a:ln w="9525">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dirty="0">
                <a:latin typeface="+mn-lt"/>
              </a:rPr>
              <a:t>(3,6,5,1,4)</a:t>
            </a:r>
          </a:p>
        </p:txBody>
      </p:sp>
      <p:sp>
        <p:nvSpPr>
          <p:cNvPr id="61475" name="Text Box 35"/>
          <p:cNvSpPr txBox="1">
            <a:spLocks noChangeArrowheads="1"/>
          </p:cNvSpPr>
          <p:nvPr/>
        </p:nvSpPr>
        <p:spPr bwMode="auto">
          <a:xfrm>
            <a:off x="2362200" y="5410200"/>
            <a:ext cx="1467068" cy="461665"/>
          </a:xfrm>
          <a:prstGeom prst="rect">
            <a:avLst/>
          </a:prstGeom>
          <a:noFill/>
          <a:ln w="38100">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b="1" dirty="0">
                <a:solidFill>
                  <a:srgbClr val="004A82"/>
                </a:solidFill>
                <a:latin typeface="+mn-lt"/>
              </a:rPr>
              <a:t>(</a:t>
            </a:r>
            <a:r>
              <a:rPr lang="en-US" altLang="el-GR" sz="2400" b="1" dirty="0">
                <a:solidFill>
                  <a:srgbClr val="274E1E"/>
                </a:solidFill>
                <a:latin typeface="+mn-lt"/>
              </a:rPr>
              <a:t>3</a:t>
            </a:r>
            <a:r>
              <a:rPr lang="en-US" altLang="el-GR" sz="2400" b="1" dirty="0">
                <a:solidFill>
                  <a:srgbClr val="004A82"/>
                </a:solidFill>
                <a:latin typeface="+mn-lt"/>
              </a:rPr>
              <a:t>,</a:t>
            </a:r>
            <a:r>
              <a:rPr lang="en-US" altLang="el-GR" sz="2400" b="1" dirty="0">
                <a:solidFill>
                  <a:srgbClr val="274E1E"/>
                </a:solidFill>
                <a:latin typeface="+mn-lt"/>
              </a:rPr>
              <a:t>4</a:t>
            </a:r>
            <a:r>
              <a:rPr lang="en-US" altLang="el-GR" sz="2400" b="1" dirty="0">
                <a:solidFill>
                  <a:srgbClr val="004A82"/>
                </a:solidFill>
                <a:latin typeface="+mn-lt"/>
              </a:rPr>
              <a:t>,</a:t>
            </a:r>
            <a:r>
              <a:rPr lang="en-US" altLang="el-GR" sz="2400" b="1" dirty="0">
                <a:solidFill>
                  <a:srgbClr val="820000"/>
                </a:solidFill>
                <a:latin typeface="+mn-lt"/>
              </a:rPr>
              <a:t>5</a:t>
            </a:r>
            <a:r>
              <a:rPr lang="en-US" altLang="el-GR" sz="2400" b="1" dirty="0">
                <a:solidFill>
                  <a:srgbClr val="004A82"/>
                </a:solidFill>
                <a:latin typeface="+mn-lt"/>
              </a:rPr>
              <a:t>,</a:t>
            </a:r>
            <a:r>
              <a:rPr lang="en-US" altLang="el-GR" sz="2400" b="1" dirty="0">
                <a:solidFill>
                  <a:srgbClr val="820000"/>
                </a:solidFill>
                <a:latin typeface="+mn-lt"/>
              </a:rPr>
              <a:t>6</a:t>
            </a:r>
            <a:r>
              <a:rPr lang="en-US" altLang="el-GR" sz="2400" b="1" dirty="0">
                <a:solidFill>
                  <a:srgbClr val="004A82"/>
                </a:solidFill>
                <a:latin typeface="+mn-lt"/>
              </a:rPr>
              <a:t>,</a:t>
            </a:r>
            <a:r>
              <a:rPr lang="en-US" altLang="el-GR" sz="2400" b="1" dirty="0">
                <a:solidFill>
                  <a:srgbClr val="820000"/>
                </a:solidFill>
                <a:latin typeface="+mn-lt"/>
              </a:rPr>
              <a:t>2</a:t>
            </a:r>
            <a:r>
              <a:rPr lang="en-US" altLang="el-GR" sz="2400" b="1" dirty="0">
                <a:solidFill>
                  <a:srgbClr val="004A82"/>
                </a:solidFill>
                <a:latin typeface="+mn-lt"/>
              </a:rPr>
              <a:t>)</a:t>
            </a:r>
          </a:p>
        </p:txBody>
      </p:sp>
      <p:cxnSp>
        <p:nvCxnSpPr>
          <p:cNvPr id="3" name="Elbow Connector 2"/>
          <p:cNvCxnSpPr>
            <a:stCxn id="24581" idx="2"/>
            <a:endCxn id="61475" idx="0"/>
          </p:cNvCxnSpPr>
          <p:nvPr/>
        </p:nvCxnSpPr>
        <p:spPr>
          <a:xfrm rot="16200000" flipH="1">
            <a:off x="1283548" y="3598014"/>
            <a:ext cx="2692400" cy="931971"/>
          </a:xfrm>
          <a:prstGeom prst="bentConnector3">
            <a:avLst>
              <a:gd name="adj1" fmla="val 539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4591" idx="2"/>
          </p:cNvCxnSpPr>
          <p:nvPr/>
        </p:nvCxnSpPr>
        <p:spPr>
          <a:xfrm rot="5400000">
            <a:off x="3405863" y="4823499"/>
            <a:ext cx="600075" cy="573326"/>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71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75"/>
                                        </p:tgtEl>
                                        <p:attrNameLst>
                                          <p:attrName>style.visibility</p:attrName>
                                        </p:attrNameLst>
                                      </p:cBhvr>
                                      <p:to>
                                        <p:strVal val="visible"/>
                                      </p:to>
                                    </p:set>
                                    <p:animEffect transition="in" filter="blinds(horizontal)">
                                      <p:cBhvr>
                                        <p:cTn id="7" dur="500"/>
                                        <p:tgtEl>
                                          <p:spTgt spid="6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Άλλα </a:t>
            </a:r>
            <a:r>
              <a:rPr lang="el-GR" sz="4400" dirty="0" smtClean="0"/>
              <a:t>είδη </a:t>
            </a:r>
            <a:r>
              <a:rPr lang="el-GR" sz="4400" dirty="0"/>
              <a:t>δ</a:t>
            </a:r>
            <a:r>
              <a:rPr lang="el-GR" sz="4400" dirty="0" smtClean="0"/>
              <a:t>ιασταύρωσης </a:t>
            </a:r>
            <a:r>
              <a:rPr lang="el-GR" dirty="0"/>
              <a:t/>
            </a:r>
            <a:br>
              <a:rPr lang="el-GR" dirty="0"/>
            </a:br>
            <a:r>
              <a:rPr lang="el-GR" b="0" dirty="0"/>
              <a:t>Ομοιόμορφη διασταύρωση </a:t>
            </a:r>
            <a:endParaRPr lang="el-GR" dirty="0"/>
          </a:p>
        </p:txBody>
      </p:sp>
      <p:sp>
        <p:nvSpPr>
          <p:cNvPr id="3" name="Θέση περιεχομένου 2"/>
          <p:cNvSpPr>
            <a:spLocks noGrp="1"/>
          </p:cNvSpPr>
          <p:nvPr>
            <p:ph idx="1"/>
          </p:nvPr>
        </p:nvSpPr>
        <p:spPr>
          <a:xfrm>
            <a:off x="1041785" y="2447069"/>
            <a:ext cx="1306488" cy="504056"/>
          </a:xfrm>
        </p:spPr>
        <p:txBody>
          <a:bodyPr/>
          <a:lstStyle/>
          <a:p>
            <a:pPr marL="0" indent="0">
              <a:buNone/>
            </a:pPr>
            <a:r>
              <a:rPr lang="el-GR" dirty="0"/>
              <a:t>Μάσκα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5" name="Θέση περιεχομένου 2"/>
          <p:cNvSpPr txBox="1">
            <a:spLocks/>
          </p:cNvSpPr>
          <p:nvPr/>
        </p:nvSpPr>
        <p:spPr>
          <a:xfrm>
            <a:off x="2726490" y="2447069"/>
            <a:ext cx="1728192"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0110011100</a:t>
            </a:r>
          </a:p>
        </p:txBody>
      </p:sp>
      <p:sp>
        <p:nvSpPr>
          <p:cNvPr id="6" name="Θέση περιεχομένου 2"/>
          <p:cNvSpPr txBox="1">
            <a:spLocks/>
          </p:cNvSpPr>
          <p:nvPr/>
        </p:nvSpPr>
        <p:spPr>
          <a:xfrm>
            <a:off x="4623231" y="2457630"/>
            <a:ext cx="2736304"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(τυχαία δημιουργία)</a:t>
            </a:r>
          </a:p>
        </p:txBody>
      </p:sp>
      <p:sp>
        <p:nvSpPr>
          <p:cNvPr id="7" name="Θέση περιεχομένου 2"/>
          <p:cNvSpPr txBox="1">
            <a:spLocks/>
          </p:cNvSpPr>
          <p:nvPr/>
        </p:nvSpPr>
        <p:spPr>
          <a:xfrm>
            <a:off x="1041785" y="3145239"/>
            <a:ext cx="1153228"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Γονείς:</a:t>
            </a:r>
          </a:p>
        </p:txBody>
      </p:sp>
      <p:sp>
        <p:nvSpPr>
          <p:cNvPr id="9" name="Θέση περιεχομένου 2"/>
          <p:cNvSpPr txBox="1">
            <a:spLocks/>
          </p:cNvSpPr>
          <p:nvPr/>
        </p:nvSpPr>
        <p:spPr>
          <a:xfrm>
            <a:off x="5127287" y="3145239"/>
            <a:ext cx="1728192"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0</a:t>
            </a:r>
            <a:r>
              <a:rPr lang="el-GR" u="sng" dirty="0"/>
              <a:t>01</a:t>
            </a:r>
            <a:r>
              <a:rPr lang="el-GR" dirty="0"/>
              <a:t>10</a:t>
            </a:r>
            <a:r>
              <a:rPr lang="el-GR" u="sng" dirty="0"/>
              <a:t>100</a:t>
            </a:r>
            <a:r>
              <a:rPr lang="el-GR" dirty="0"/>
              <a:t>10</a:t>
            </a:r>
          </a:p>
        </p:txBody>
      </p:sp>
      <p:sp>
        <p:nvSpPr>
          <p:cNvPr id="10" name="Θέση περιεχομένου 2"/>
          <p:cNvSpPr txBox="1">
            <a:spLocks/>
          </p:cNvSpPr>
          <p:nvPr/>
        </p:nvSpPr>
        <p:spPr>
          <a:xfrm>
            <a:off x="1041785" y="3861048"/>
            <a:ext cx="1507546"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Απόγονοι:</a:t>
            </a:r>
          </a:p>
        </p:txBody>
      </p:sp>
      <p:sp>
        <p:nvSpPr>
          <p:cNvPr id="11" name="Θέση περιεχομένου 2"/>
          <p:cNvSpPr txBox="1">
            <a:spLocks/>
          </p:cNvSpPr>
          <p:nvPr/>
        </p:nvSpPr>
        <p:spPr>
          <a:xfrm>
            <a:off x="2740834" y="3861048"/>
            <a:ext cx="1728192"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b="1" dirty="0">
                <a:solidFill>
                  <a:srgbClr val="004A82"/>
                </a:solidFill>
              </a:rPr>
              <a:t>0</a:t>
            </a:r>
            <a:r>
              <a:rPr lang="el-GR" b="1" dirty="0">
                <a:solidFill>
                  <a:srgbClr val="820000"/>
                </a:solidFill>
              </a:rPr>
              <a:t>01</a:t>
            </a:r>
            <a:r>
              <a:rPr lang="el-GR" b="1" dirty="0">
                <a:solidFill>
                  <a:srgbClr val="004A82"/>
                </a:solidFill>
              </a:rPr>
              <a:t>10</a:t>
            </a:r>
            <a:r>
              <a:rPr lang="el-GR" b="1" dirty="0">
                <a:solidFill>
                  <a:srgbClr val="820000"/>
                </a:solidFill>
              </a:rPr>
              <a:t>011</a:t>
            </a:r>
            <a:r>
              <a:rPr lang="el-GR" b="1" dirty="0">
                <a:solidFill>
                  <a:srgbClr val="004A82"/>
                </a:solidFill>
              </a:rPr>
              <a:t>10</a:t>
            </a:r>
          </a:p>
        </p:txBody>
      </p:sp>
      <p:sp>
        <p:nvSpPr>
          <p:cNvPr id="12" name="Θέση περιεχομένου 2"/>
          <p:cNvSpPr txBox="1">
            <a:spLocks/>
          </p:cNvSpPr>
          <p:nvPr/>
        </p:nvSpPr>
        <p:spPr>
          <a:xfrm>
            <a:off x="5127287" y="3861048"/>
            <a:ext cx="1728192"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b="1" dirty="0">
                <a:solidFill>
                  <a:srgbClr val="820000"/>
                </a:solidFill>
              </a:rPr>
              <a:t>1</a:t>
            </a:r>
            <a:r>
              <a:rPr lang="el-GR" b="1" dirty="0">
                <a:solidFill>
                  <a:srgbClr val="004A82"/>
                </a:solidFill>
              </a:rPr>
              <a:t>01</a:t>
            </a:r>
            <a:r>
              <a:rPr lang="el-GR" b="1" dirty="0">
                <a:solidFill>
                  <a:srgbClr val="820000"/>
                </a:solidFill>
              </a:rPr>
              <a:t>00</a:t>
            </a:r>
            <a:r>
              <a:rPr lang="el-GR" b="1" dirty="0">
                <a:solidFill>
                  <a:srgbClr val="004A82"/>
                </a:solidFill>
              </a:rPr>
              <a:t>100</a:t>
            </a:r>
            <a:r>
              <a:rPr lang="el-GR" b="1" dirty="0">
                <a:solidFill>
                  <a:srgbClr val="820000"/>
                </a:solidFill>
              </a:rPr>
              <a:t>10</a:t>
            </a:r>
          </a:p>
        </p:txBody>
      </p:sp>
      <p:sp>
        <p:nvSpPr>
          <p:cNvPr id="14" name="Chevron 16"/>
          <p:cNvSpPr/>
          <p:nvPr/>
        </p:nvSpPr>
        <p:spPr>
          <a:xfrm rot="5400000">
            <a:off x="3020883" y="3637066"/>
            <a:ext cx="215900" cy="360362"/>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chemeClr val="tx1"/>
              </a:solidFill>
            </a:endParaRPr>
          </a:p>
        </p:txBody>
      </p:sp>
      <p:sp>
        <p:nvSpPr>
          <p:cNvPr id="17" name="Chevron 16"/>
          <p:cNvSpPr/>
          <p:nvPr/>
        </p:nvSpPr>
        <p:spPr>
          <a:xfrm rot="5400000">
            <a:off x="3691022" y="3637066"/>
            <a:ext cx="215900" cy="360362"/>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chemeClr val="tx1"/>
              </a:solidFill>
            </a:endParaRPr>
          </a:p>
        </p:txBody>
      </p:sp>
      <p:grpSp>
        <p:nvGrpSpPr>
          <p:cNvPr id="23" name="Group 22"/>
          <p:cNvGrpSpPr/>
          <p:nvPr/>
        </p:nvGrpSpPr>
        <p:grpSpPr>
          <a:xfrm>
            <a:off x="2931460" y="2392896"/>
            <a:ext cx="1141862" cy="1225091"/>
            <a:chOff x="2931460" y="2392896"/>
            <a:chExt cx="1141862" cy="1225091"/>
          </a:xfrm>
        </p:grpSpPr>
        <p:sp>
          <p:nvSpPr>
            <p:cNvPr id="13" name="Oval 9"/>
            <p:cNvSpPr/>
            <p:nvPr/>
          </p:nvSpPr>
          <p:spPr>
            <a:xfrm>
              <a:off x="2931460" y="2392896"/>
              <a:ext cx="377138" cy="1223962"/>
            </a:xfrm>
            <a:prstGeom prst="ellipse">
              <a:avLst/>
            </a:prstGeom>
            <a:solidFill>
              <a:srgbClr val="82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5" name="Chevron 16"/>
            <p:cNvSpPr/>
            <p:nvPr/>
          </p:nvSpPr>
          <p:spPr>
            <a:xfrm rot="5400000">
              <a:off x="3020467" y="2856907"/>
              <a:ext cx="215900" cy="360362"/>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chemeClr val="tx1"/>
                </a:solidFill>
              </a:endParaRPr>
            </a:p>
          </p:txBody>
        </p:sp>
        <p:sp>
          <p:nvSpPr>
            <p:cNvPr id="16" name="Oval 9"/>
            <p:cNvSpPr/>
            <p:nvPr/>
          </p:nvSpPr>
          <p:spPr>
            <a:xfrm>
              <a:off x="3544406" y="2394025"/>
              <a:ext cx="528916" cy="1223962"/>
            </a:xfrm>
            <a:prstGeom prst="ellipse">
              <a:avLst/>
            </a:prstGeom>
            <a:solidFill>
              <a:srgbClr val="82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8" name="Chevron 16"/>
            <p:cNvSpPr/>
            <p:nvPr/>
          </p:nvSpPr>
          <p:spPr>
            <a:xfrm rot="5400000">
              <a:off x="3703800" y="2808675"/>
              <a:ext cx="210128" cy="487036"/>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chemeClr val="tx1"/>
                </a:solidFill>
              </a:endParaRPr>
            </a:p>
          </p:txBody>
        </p:sp>
      </p:grpSp>
      <p:sp>
        <p:nvSpPr>
          <p:cNvPr id="19" name="Chevron 18"/>
          <p:cNvSpPr/>
          <p:nvPr/>
        </p:nvSpPr>
        <p:spPr>
          <a:xfrm rot="5400000">
            <a:off x="5439551" y="3681661"/>
            <a:ext cx="215900" cy="358775"/>
          </a:xfrm>
          <a:prstGeom prst="chevron">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chemeClr val="tx1"/>
              </a:solidFill>
            </a:endParaRPr>
          </a:p>
        </p:txBody>
      </p:sp>
      <p:sp>
        <p:nvSpPr>
          <p:cNvPr id="20" name="Oval 23"/>
          <p:cNvSpPr/>
          <p:nvPr/>
        </p:nvSpPr>
        <p:spPr>
          <a:xfrm>
            <a:off x="5368794" y="2930807"/>
            <a:ext cx="315739" cy="823042"/>
          </a:xfrm>
          <a:prstGeom prst="ellipse">
            <a:avLst/>
          </a:prstGeom>
          <a:solidFill>
            <a:srgbClr val="004A82">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21" name="Chevron 18"/>
          <p:cNvSpPr/>
          <p:nvPr/>
        </p:nvSpPr>
        <p:spPr>
          <a:xfrm rot="5400000">
            <a:off x="6111604" y="3668019"/>
            <a:ext cx="215900" cy="358775"/>
          </a:xfrm>
          <a:prstGeom prst="chevron">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chemeClr val="tx1"/>
              </a:solidFill>
            </a:endParaRPr>
          </a:p>
        </p:txBody>
      </p:sp>
      <p:sp>
        <p:nvSpPr>
          <p:cNvPr id="22" name="Oval 23"/>
          <p:cNvSpPr/>
          <p:nvPr/>
        </p:nvSpPr>
        <p:spPr>
          <a:xfrm>
            <a:off x="5975232" y="2929138"/>
            <a:ext cx="500174" cy="824711"/>
          </a:xfrm>
          <a:prstGeom prst="ellipse">
            <a:avLst/>
          </a:prstGeom>
          <a:solidFill>
            <a:srgbClr val="004A82">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24" name="Rectangle 23"/>
          <p:cNvSpPr/>
          <p:nvPr/>
        </p:nvSpPr>
        <p:spPr>
          <a:xfrm>
            <a:off x="2749001" y="3116337"/>
            <a:ext cx="1739579" cy="461665"/>
          </a:xfrm>
          <a:prstGeom prst="rect">
            <a:avLst/>
          </a:prstGeom>
        </p:spPr>
        <p:txBody>
          <a:bodyPr wrap="none">
            <a:spAutoFit/>
          </a:bodyPr>
          <a:lstStyle/>
          <a:p>
            <a:r>
              <a:rPr lang="en-US" sz="2400" dirty="0">
                <a:latin typeface="+mn-lt"/>
              </a:rPr>
              <a:t>1</a:t>
            </a:r>
            <a:r>
              <a:rPr lang="en-US" sz="2400" u="sng" dirty="0">
                <a:latin typeface="+mn-lt"/>
              </a:rPr>
              <a:t>01</a:t>
            </a:r>
            <a:r>
              <a:rPr lang="en-US" sz="2400" dirty="0">
                <a:latin typeface="+mn-lt"/>
              </a:rPr>
              <a:t>00</a:t>
            </a:r>
            <a:r>
              <a:rPr lang="en-US" sz="2400" u="sng" dirty="0">
                <a:latin typeface="+mn-lt"/>
              </a:rPr>
              <a:t>011</a:t>
            </a:r>
            <a:r>
              <a:rPr lang="en-US" sz="2400" dirty="0">
                <a:latin typeface="+mn-lt"/>
              </a:rPr>
              <a:t>10</a:t>
            </a:r>
            <a:endParaRPr lang="el-GR" sz="2400" dirty="0">
              <a:latin typeface="+mn-lt"/>
            </a:endParaRPr>
          </a:p>
        </p:txBody>
      </p:sp>
    </p:spTree>
    <p:extLst>
      <p:ext uri="{BB962C8B-B14F-4D97-AF65-F5344CB8AC3E}">
        <p14:creationId xmlns:p14="http://schemas.microsoft.com/office/powerpoint/2010/main" val="189242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Άλλα </a:t>
            </a:r>
            <a:r>
              <a:rPr lang="el-GR" sz="4400" dirty="0" smtClean="0"/>
              <a:t>είδη </a:t>
            </a:r>
            <a:r>
              <a:rPr lang="el-GR" sz="4400" dirty="0"/>
              <a:t>δ</a:t>
            </a:r>
            <a:r>
              <a:rPr lang="el-GR" sz="4400" dirty="0" smtClean="0"/>
              <a:t>ιασταύρωσης </a:t>
            </a:r>
            <a:r>
              <a:rPr lang="el-GR" dirty="0"/>
              <a:t/>
            </a:r>
            <a:br>
              <a:rPr lang="el-GR" dirty="0"/>
            </a:br>
            <a:r>
              <a:rPr lang="el-GR" b="0" dirty="0"/>
              <a:t>Κυκλική Διασταύρωση</a:t>
            </a:r>
          </a:p>
        </p:txBody>
      </p:sp>
      <p:sp>
        <p:nvSpPr>
          <p:cNvPr id="3" name="Θέση περιεχομένου 2"/>
          <p:cNvSpPr>
            <a:spLocks noGrp="1"/>
          </p:cNvSpPr>
          <p:nvPr>
            <p:ph idx="1"/>
          </p:nvPr>
        </p:nvSpPr>
        <p:spPr>
          <a:xfrm>
            <a:off x="2771800" y="1285592"/>
            <a:ext cx="3394720" cy="5572407"/>
          </a:xfrm>
        </p:spPr>
        <p:txBody>
          <a:bodyPr>
            <a:normAutofit fontScale="92500" lnSpcReduction="10000"/>
          </a:bodyPr>
          <a:lstStyle/>
          <a:p>
            <a:pPr>
              <a:spcBef>
                <a:spcPts val="600"/>
              </a:spcBef>
              <a:buNone/>
            </a:pPr>
            <a:r>
              <a:rPr lang="el-GR" altLang="el-GR" u="sng" dirty="0"/>
              <a:t>Πριν τη </a:t>
            </a:r>
            <a:r>
              <a:rPr lang="el-GR" altLang="el-GR" u="sng" dirty="0" smtClean="0"/>
              <a:t>διασταύρωση</a:t>
            </a:r>
            <a:endParaRPr lang="en-US" altLang="el-GR" u="sng" dirty="0" smtClean="0"/>
          </a:p>
          <a:p>
            <a:pPr indent="12700">
              <a:spcBef>
                <a:spcPts val="600"/>
              </a:spcBef>
              <a:buNone/>
            </a:pPr>
            <a:r>
              <a:rPr lang="en-US" altLang="el-GR" dirty="0" smtClean="0"/>
              <a:t>x</a:t>
            </a:r>
            <a:r>
              <a:rPr lang="el-GR" altLang="el-GR" dirty="0"/>
              <a:t>1   </a:t>
            </a:r>
            <a:r>
              <a:rPr lang="el-GR" altLang="el-GR" b="1" dirty="0">
                <a:solidFill>
                  <a:srgbClr val="004A82"/>
                </a:solidFill>
              </a:rPr>
              <a:t>1 2 3 5 4 6 8 7</a:t>
            </a:r>
            <a:r>
              <a:rPr lang="el-GR" altLang="el-GR" dirty="0">
                <a:solidFill>
                  <a:srgbClr val="004A82"/>
                </a:solidFill>
              </a:rPr>
              <a:t>   </a:t>
            </a:r>
            <a:endParaRPr lang="en-US" altLang="el-GR" dirty="0">
              <a:solidFill>
                <a:srgbClr val="004A82"/>
              </a:solidFill>
            </a:endParaRPr>
          </a:p>
          <a:p>
            <a:pPr indent="12700">
              <a:spcBef>
                <a:spcPts val="600"/>
              </a:spcBef>
              <a:buNone/>
            </a:pPr>
            <a:r>
              <a:rPr lang="en-US" altLang="el-GR" dirty="0" smtClean="0"/>
              <a:t>x</a:t>
            </a:r>
            <a:r>
              <a:rPr lang="el-GR" altLang="el-GR" dirty="0"/>
              <a:t>2   </a:t>
            </a:r>
            <a:r>
              <a:rPr lang="el-GR" altLang="el-GR" b="1" u="sng" dirty="0">
                <a:solidFill>
                  <a:srgbClr val="820000"/>
                </a:solidFill>
              </a:rPr>
              <a:t>8</a:t>
            </a:r>
            <a:r>
              <a:rPr lang="el-GR" altLang="el-GR" b="1" dirty="0">
                <a:solidFill>
                  <a:srgbClr val="820000"/>
                </a:solidFill>
              </a:rPr>
              <a:t> </a:t>
            </a:r>
            <a:r>
              <a:rPr lang="el-GR" altLang="el-GR" b="1" u="sng" dirty="0">
                <a:solidFill>
                  <a:srgbClr val="820000"/>
                </a:solidFill>
              </a:rPr>
              <a:t>7</a:t>
            </a:r>
            <a:r>
              <a:rPr lang="el-GR" altLang="el-GR" b="1" dirty="0">
                <a:solidFill>
                  <a:srgbClr val="820000"/>
                </a:solidFill>
              </a:rPr>
              <a:t> </a:t>
            </a:r>
            <a:r>
              <a:rPr lang="el-GR" altLang="el-GR" b="1" u="sng" dirty="0">
                <a:solidFill>
                  <a:srgbClr val="820000"/>
                </a:solidFill>
              </a:rPr>
              <a:t>5</a:t>
            </a:r>
            <a:r>
              <a:rPr lang="el-GR" altLang="el-GR" b="1" dirty="0">
                <a:solidFill>
                  <a:srgbClr val="820000"/>
                </a:solidFill>
              </a:rPr>
              <a:t> </a:t>
            </a:r>
            <a:r>
              <a:rPr lang="el-GR" altLang="el-GR" b="1" u="sng" dirty="0">
                <a:solidFill>
                  <a:srgbClr val="820000"/>
                </a:solidFill>
              </a:rPr>
              <a:t>6</a:t>
            </a:r>
            <a:r>
              <a:rPr lang="el-GR" altLang="el-GR" b="1" dirty="0">
                <a:solidFill>
                  <a:srgbClr val="820000"/>
                </a:solidFill>
              </a:rPr>
              <a:t> </a:t>
            </a:r>
            <a:r>
              <a:rPr lang="el-GR" altLang="el-GR" b="1" u="sng" dirty="0">
                <a:solidFill>
                  <a:srgbClr val="820000"/>
                </a:solidFill>
              </a:rPr>
              <a:t>3</a:t>
            </a:r>
            <a:r>
              <a:rPr lang="el-GR" altLang="el-GR" b="1" dirty="0">
                <a:solidFill>
                  <a:srgbClr val="820000"/>
                </a:solidFill>
              </a:rPr>
              <a:t> </a:t>
            </a:r>
            <a:r>
              <a:rPr lang="el-GR" altLang="el-GR" b="1" u="sng" dirty="0">
                <a:solidFill>
                  <a:srgbClr val="820000"/>
                </a:solidFill>
              </a:rPr>
              <a:t>1</a:t>
            </a:r>
            <a:r>
              <a:rPr lang="el-GR" altLang="el-GR" b="1" dirty="0">
                <a:solidFill>
                  <a:srgbClr val="820000"/>
                </a:solidFill>
              </a:rPr>
              <a:t> </a:t>
            </a:r>
            <a:r>
              <a:rPr lang="el-GR" altLang="el-GR" b="1" u="sng" dirty="0">
                <a:solidFill>
                  <a:srgbClr val="820000"/>
                </a:solidFill>
              </a:rPr>
              <a:t>4</a:t>
            </a:r>
            <a:r>
              <a:rPr lang="el-GR" altLang="el-GR" b="1" dirty="0">
                <a:solidFill>
                  <a:srgbClr val="820000"/>
                </a:solidFill>
              </a:rPr>
              <a:t> </a:t>
            </a:r>
            <a:r>
              <a:rPr lang="el-GR" altLang="el-GR" b="1" u="sng" dirty="0">
                <a:solidFill>
                  <a:srgbClr val="820000"/>
                </a:solidFill>
              </a:rPr>
              <a:t>2</a:t>
            </a:r>
            <a:r>
              <a:rPr lang="el-GR" altLang="el-GR" dirty="0">
                <a:solidFill>
                  <a:srgbClr val="820000"/>
                </a:solidFill>
              </a:rPr>
              <a:t> </a:t>
            </a:r>
            <a:endParaRPr lang="en-US" altLang="el-GR" dirty="0" smtClean="0">
              <a:solidFill>
                <a:srgbClr val="820000"/>
              </a:solidFill>
            </a:endParaRPr>
          </a:p>
          <a:p>
            <a:pPr>
              <a:spcBef>
                <a:spcPts val="600"/>
              </a:spcBef>
              <a:buNone/>
            </a:pPr>
            <a:r>
              <a:rPr lang="el-GR" altLang="el-GR" u="sng" dirty="0" smtClean="0"/>
              <a:t>βήμα 1</a:t>
            </a:r>
            <a:endParaRPr lang="en-US" altLang="el-GR" dirty="0"/>
          </a:p>
          <a:p>
            <a:pPr indent="12700">
              <a:spcBef>
                <a:spcPts val="600"/>
              </a:spcBef>
              <a:buNone/>
            </a:pPr>
            <a:r>
              <a:rPr lang="en-US" altLang="el-GR" dirty="0" smtClean="0"/>
              <a:t>x</a:t>
            </a:r>
            <a:r>
              <a:rPr lang="el-GR" altLang="el-GR" dirty="0"/>
              <a:t>1  </a:t>
            </a:r>
            <a:r>
              <a:rPr lang="el-GR" altLang="el-GR" b="1" u="sng" dirty="0">
                <a:solidFill>
                  <a:srgbClr val="004A82"/>
                </a:solidFill>
              </a:rPr>
              <a:t>1</a:t>
            </a:r>
            <a:r>
              <a:rPr lang="el-GR" altLang="el-GR" b="1" dirty="0">
                <a:solidFill>
                  <a:srgbClr val="004A82"/>
                </a:solidFill>
              </a:rPr>
              <a:t> _ _ _ _ _ _ </a:t>
            </a:r>
            <a:r>
              <a:rPr lang="el-GR" altLang="el-GR" b="1" u="sng" dirty="0" smtClean="0">
                <a:solidFill>
                  <a:srgbClr val="004A82"/>
                </a:solidFill>
              </a:rPr>
              <a:t>7</a:t>
            </a:r>
            <a:endParaRPr lang="en-US" altLang="el-GR" dirty="0">
              <a:solidFill>
                <a:srgbClr val="004A82"/>
              </a:solidFill>
            </a:endParaRPr>
          </a:p>
          <a:p>
            <a:pPr indent="12700">
              <a:spcBef>
                <a:spcPts val="600"/>
              </a:spcBef>
              <a:buNone/>
            </a:pPr>
            <a:r>
              <a:rPr lang="en-US" altLang="el-GR" dirty="0" smtClean="0"/>
              <a:t>x</a:t>
            </a:r>
            <a:r>
              <a:rPr lang="el-GR" altLang="el-GR" dirty="0"/>
              <a:t>2  </a:t>
            </a:r>
            <a:r>
              <a:rPr lang="el-GR" altLang="el-GR" u="sng" dirty="0"/>
              <a:t>8 </a:t>
            </a:r>
            <a:r>
              <a:rPr lang="el-GR" altLang="el-GR" dirty="0"/>
              <a:t>_ _ _ _ _ _  </a:t>
            </a:r>
            <a:r>
              <a:rPr lang="el-GR" altLang="el-GR" dirty="0" smtClean="0"/>
              <a:t>_</a:t>
            </a:r>
          </a:p>
          <a:p>
            <a:pPr marL="0" indent="0">
              <a:spcBef>
                <a:spcPts val="600"/>
              </a:spcBef>
              <a:buNone/>
            </a:pPr>
            <a:r>
              <a:rPr lang="el-GR" altLang="el-GR" u="sng" dirty="0" smtClean="0"/>
              <a:t>βήμα </a:t>
            </a:r>
            <a:r>
              <a:rPr lang="el-GR" altLang="el-GR" u="sng" dirty="0"/>
              <a:t>2</a:t>
            </a:r>
            <a:r>
              <a:rPr lang="en-US" altLang="el-GR" u="sng" dirty="0"/>
              <a:t>, 3</a:t>
            </a:r>
            <a:r>
              <a:rPr lang="en-US" altLang="el-GR" u="sng" dirty="0" smtClean="0"/>
              <a:t>,…</a:t>
            </a:r>
            <a:endParaRPr lang="en-US" altLang="el-GR" u="sng" dirty="0"/>
          </a:p>
          <a:p>
            <a:pPr indent="12700">
              <a:spcBef>
                <a:spcPts val="600"/>
              </a:spcBef>
              <a:buNone/>
            </a:pPr>
            <a:r>
              <a:rPr lang="en-US" altLang="el-GR" sz="2400" dirty="0" smtClean="0"/>
              <a:t>x</a:t>
            </a:r>
            <a:r>
              <a:rPr lang="el-GR" altLang="el-GR" sz="2400" dirty="0"/>
              <a:t>1  </a:t>
            </a:r>
            <a:r>
              <a:rPr lang="el-GR" altLang="el-GR" sz="2400" b="1" dirty="0">
                <a:solidFill>
                  <a:srgbClr val="004A82"/>
                </a:solidFill>
              </a:rPr>
              <a:t>1 _ </a:t>
            </a:r>
            <a:r>
              <a:rPr lang="el-GR" altLang="el-GR" sz="2400" b="1" u="sng" dirty="0" smtClean="0">
                <a:solidFill>
                  <a:srgbClr val="004A82"/>
                </a:solidFill>
              </a:rPr>
              <a:t>3</a:t>
            </a:r>
            <a:r>
              <a:rPr lang="el-GR" altLang="el-GR" sz="2400" b="1" dirty="0" smtClean="0">
                <a:solidFill>
                  <a:srgbClr val="004A82"/>
                </a:solidFill>
              </a:rPr>
              <a:t> </a:t>
            </a:r>
            <a:r>
              <a:rPr lang="el-GR" altLang="el-GR" sz="2400" b="1" u="sng" dirty="0" smtClean="0">
                <a:solidFill>
                  <a:srgbClr val="004A82"/>
                </a:solidFill>
              </a:rPr>
              <a:t>5</a:t>
            </a:r>
            <a:r>
              <a:rPr lang="el-GR" altLang="el-GR" sz="2400" b="1" dirty="0" smtClean="0">
                <a:solidFill>
                  <a:srgbClr val="004A82"/>
                </a:solidFill>
              </a:rPr>
              <a:t> </a:t>
            </a:r>
            <a:r>
              <a:rPr lang="el-GR" altLang="el-GR" sz="2400" b="1" dirty="0">
                <a:solidFill>
                  <a:srgbClr val="004A82"/>
                </a:solidFill>
              </a:rPr>
              <a:t>_ _ _</a:t>
            </a:r>
            <a:r>
              <a:rPr lang="el-GR" altLang="el-GR" sz="2400" b="1" u="sng" dirty="0" smtClean="0">
                <a:solidFill>
                  <a:srgbClr val="004A82"/>
                </a:solidFill>
              </a:rPr>
              <a:t>7</a:t>
            </a:r>
            <a:endParaRPr lang="en-US" altLang="el-GR" sz="2400" b="1" u="sng" dirty="0" smtClean="0">
              <a:solidFill>
                <a:srgbClr val="004A82"/>
              </a:solidFill>
            </a:endParaRPr>
          </a:p>
          <a:p>
            <a:pPr>
              <a:spcBef>
                <a:spcPts val="600"/>
              </a:spcBef>
              <a:buNone/>
            </a:pPr>
            <a:r>
              <a:rPr lang="en-US" altLang="el-GR" dirty="0"/>
              <a:t> </a:t>
            </a:r>
            <a:r>
              <a:rPr lang="en-US" altLang="el-GR" dirty="0" smtClean="0"/>
              <a:t> </a:t>
            </a:r>
            <a:r>
              <a:rPr lang="el-GR" altLang="el-GR" sz="2400" dirty="0" smtClean="0"/>
              <a:t>..</a:t>
            </a:r>
            <a:r>
              <a:rPr lang="en-US" altLang="el-GR" sz="2400" dirty="0" smtClean="0"/>
              <a:t> x</a:t>
            </a:r>
            <a:r>
              <a:rPr lang="el-GR" altLang="el-GR" sz="2400" dirty="0"/>
              <a:t>2  8_ _ _ </a:t>
            </a:r>
            <a:r>
              <a:rPr lang="el-GR" altLang="el-GR" sz="2400" u="sng" dirty="0" smtClean="0"/>
              <a:t>3</a:t>
            </a:r>
            <a:r>
              <a:rPr lang="el-GR" altLang="el-GR" sz="2400" dirty="0" smtClean="0"/>
              <a:t> </a:t>
            </a:r>
            <a:r>
              <a:rPr lang="el-GR" altLang="el-GR" sz="2400" dirty="0"/>
              <a:t>_  </a:t>
            </a:r>
            <a:r>
              <a:rPr lang="el-GR" altLang="el-GR" sz="2400" u="sng" dirty="0" smtClean="0"/>
              <a:t>4</a:t>
            </a:r>
            <a:r>
              <a:rPr lang="el-GR" altLang="el-GR" sz="2400" dirty="0" smtClean="0"/>
              <a:t> </a:t>
            </a:r>
            <a:r>
              <a:rPr lang="el-GR" altLang="el-GR" sz="2400" dirty="0"/>
              <a:t>_</a:t>
            </a:r>
          </a:p>
          <a:p>
            <a:pPr>
              <a:spcBef>
                <a:spcPts val="600"/>
              </a:spcBef>
              <a:buNone/>
            </a:pPr>
            <a:r>
              <a:rPr lang="el-GR" altLang="el-GR" u="sng" dirty="0"/>
              <a:t>βήμα í-1</a:t>
            </a:r>
            <a:br>
              <a:rPr lang="el-GR" altLang="el-GR" u="sng" dirty="0"/>
            </a:br>
            <a:r>
              <a:rPr lang="en-US" altLang="el-GR" dirty="0"/>
              <a:t>  </a:t>
            </a:r>
            <a:r>
              <a:rPr lang="en-US" altLang="el-GR" dirty="0" smtClean="0"/>
              <a:t>x</a:t>
            </a:r>
            <a:r>
              <a:rPr lang="el-GR" altLang="el-GR" dirty="0"/>
              <a:t>1  </a:t>
            </a:r>
            <a:r>
              <a:rPr lang="el-GR" altLang="el-GR" b="1" dirty="0">
                <a:solidFill>
                  <a:srgbClr val="004A82"/>
                </a:solidFill>
              </a:rPr>
              <a:t>1</a:t>
            </a:r>
            <a:r>
              <a:rPr lang="el-GR" altLang="el-GR" dirty="0"/>
              <a:t> </a:t>
            </a:r>
            <a:r>
              <a:rPr lang="en-US" altLang="el-GR" dirty="0"/>
              <a:t>_ 3</a:t>
            </a:r>
            <a:r>
              <a:rPr lang="el-GR" altLang="el-GR" dirty="0"/>
              <a:t> 5 </a:t>
            </a:r>
            <a:r>
              <a:rPr lang="en-US" altLang="el-GR" dirty="0"/>
              <a:t>4 6</a:t>
            </a:r>
            <a:r>
              <a:rPr lang="el-GR" altLang="el-GR" dirty="0"/>
              <a:t> _ 7    </a:t>
            </a:r>
            <a:endParaRPr lang="fr-FR" altLang="el-GR" dirty="0"/>
          </a:p>
          <a:p>
            <a:pPr indent="12700">
              <a:spcBef>
                <a:spcPts val="600"/>
              </a:spcBef>
              <a:buNone/>
            </a:pPr>
            <a:r>
              <a:rPr lang="fr-FR" altLang="el-GR" dirty="0" smtClean="0"/>
              <a:t>x</a:t>
            </a:r>
            <a:r>
              <a:rPr lang="el-GR" altLang="el-GR" dirty="0"/>
              <a:t>2  8</a:t>
            </a:r>
            <a:r>
              <a:rPr lang="en-US" altLang="el-GR" dirty="0"/>
              <a:t>_5 6</a:t>
            </a:r>
            <a:r>
              <a:rPr lang="el-GR" altLang="el-GR" dirty="0"/>
              <a:t> </a:t>
            </a:r>
            <a:r>
              <a:rPr lang="en-US" altLang="el-GR" dirty="0"/>
              <a:t>3 </a:t>
            </a:r>
            <a:r>
              <a:rPr lang="en-US" altLang="el-GR" b="1" dirty="0">
                <a:solidFill>
                  <a:srgbClr val="004A82"/>
                </a:solidFill>
              </a:rPr>
              <a:t>1</a:t>
            </a:r>
            <a:r>
              <a:rPr lang="el-GR" altLang="el-GR" dirty="0"/>
              <a:t> </a:t>
            </a:r>
            <a:r>
              <a:rPr lang="el-GR" altLang="el-GR" dirty="0" smtClean="0"/>
              <a:t>4 </a:t>
            </a:r>
            <a:r>
              <a:rPr lang="en-US" altLang="el-GR" dirty="0"/>
              <a:t>_</a:t>
            </a:r>
            <a:endParaRPr lang="el-GR" altLang="el-GR" dirty="0"/>
          </a:p>
          <a:p>
            <a:pPr>
              <a:spcBef>
                <a:spcPts val="600"/>
              </a:spcBef>
              <a:buNone/>
            </a:pPr>
            <a:r>
              <a:rPr lang="el-GR" altLang="el-GR" u="sng" dirty="0"/>
              <a:t>βήμα </a:t>
            </a:r>
            <a:r>
              <a:rPr lang="el-GR" altLang="el-GR" u="sng" dirty="0" smtClean="0"/>
              <a:t>í</a:t>
            </a:r>
            <a:endParaRPr lang="en-US" altLang="el-GR" u="sng" dirty="0" smtClean="0"/>
          </a:p>
          <a:p>
            <a:pPr indent="12700">
              <a:spcBef>
                <a:spcPts val="600"/>
              </a:spcBef>
              <a:buNone/>
            </a:pPr>
            <a:r>
              <a:rPr lang="fr-FR" altLang="el-GR" dirty="0" smtClean="0"/>
              <a:t>x</a:t>
            </a:r>
            <a:r>
              <a:rPr lang="el-GR" altLang="el-GR" dirty="0"/>
              <a:t>1  1 </a:t>
            </a:r>
            <a:r>
              <a:rPr lang="en-US" altLang="el-GR" b="1" dirty="0">
                <a:solidFill>
                  <a:srgbClr val="004A82"/>
                </a:solidFill>
              </a:rPr>
              <a:t>8</a:t>
            </a:r>
            <a:r>
              <a:rPr lang="el-GR" altLang="el-GR" dirty="0"/>
              <a:t> </a:t>
            </a:r>
            <a:r>
              <a:rPr lang="en-US" altLang="el-GR" dirty="0"/>
              <a:t>3</a:t>
            </a:r>
            <a:r>
              <a:rPr lang="el-GR" altLang="el-GR" dirty="0"/>
              <a:t> </a:t>
            </a:r>
            <a:r>
              <a:rPr lang="en-US" altLang="el-GR" dirty="0"/>
              <a:t>5 4</a:t>
            </a:r>
            <a:r>
              <a:rPr lang="el-GR" altLang="el-GR" dirty="0"/>
              <a:t> 6 </a:t>
            </a:r>
            <a:r>
              <a:rPr lang="en-US" altLang="el-GR" b="1" dirty="0">
                <a:solidFill>
                  <a:srgbClr val="004A82"/>
                </a:solidFill>
              </a:rPr>
              <a:t>2</a:t>
            </a:r>
            <a:r>
              <a:rPr lang="el-GR" altLang="el-GR" dirty="0"/>
              <a:t> </a:t>
            </a:r>
            <a:r>
              <a:rPr lang="en-US" altLang="el-GR" dirty="0"/>
              <a:t>7</a:t>
            </a:r>
            <a:r>
              <a:rPr lang="el-GR" altLang="el-GR" dirty="0"/>
              <a:t> </a:t>
            </a:r>
          </a:p>
          <a:p>
            <a:pPr>
              <a:spcBef>
                <a:spcPts val="600"/>
              </a:spcBef>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6" name="Line 6"/>
          <p:cNvSpPr>
            <a:spLocks noChangeShapeType="1"/>
          </p:cNvSpPr>
          <p:nvPr/>
        </p:nvSpPr>
        <p:spPr bwMode="auto">
          <a:xfrm flipV="1">
            <a:off x="3826260" y="3068960"/>
            <a:ext cx="1177788" cy="305746"/>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7" name="Line 6"/>
          <p:cNvSpPr>
            <a:spLocks noChangeShapeType="1"/>
          </p:cNvSpPr>
          <p:nvPr/>
        </p:nvSpPr>
        <p:spPr bwMode="auto">
          <a:xfrm flipH="1" flipV="1">
            <a:off x="4078288" y="4273924"/>
            <a:ext cx="252028" cy="194673"/>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8" name="Line 6"/>
          <p:cNvSpPr>
            <a:spLocks noChangeShapeType="1"/>
          </p:cNvSpPr>
          <p:nvPr/>
        </p:nvSpPr>
        <p:spPr bwMode="auto">
          <a:xfrm flipH="1" flipV="1">
            <a:off x="4330316" y="4273924"/>
            <a:ext cx="385700" cy="277356"/>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9" name="Line 6"/>
          <p:cNvSpPr>
            <a:spLocks noChangeShapeType="1"/>
          </p:cNvSpPr>
          <p:nvPr/>
        </p:nvSpPr>
        <p:spPr bwMode="auto">
          <a:xfrm flipH="1">
            <a:off x="4837024" y="4264253"/>
            <a:ext cx="108012" cy="148349"/>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Tree>
    <p:extLst>
      <p:ext uri="{BB962C8B-B14F-4D97-AF65-F5344CB8AC3E}">
        <p14:creationId xmlns:p14="http://schemas.microsoft.com/office/powerpoint/2010/main" val="125100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Παράδειγμα </a:t>
            </a:r>
            <a:r>
              <a:rPr lang="el-GR" dirty="0"/>
              <a:t>δ</a:t>
            </a:r>
            <a:r>
              <a:rPr lang="el-GR" dirty="0" smtClean="0"/>
              <a:t>ιασταύρωσης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grpSp>
        <p:nvGrpSpPr>
          <p:cNvPr id="5" name="Group 53"/>
          <p:cNvGrpSpPr>
            <a:grpSpLocks/>
          </p:cNvGrpSpPr>
          <p:nvPr/>
        </p:nvGrpSpPr>
        <p:grpSpPr bwMode="auto">
          <a:xfrm>
            <a:off x="336761" y="1844824"/>
            <a:ext cx="8458200" cy="3189288"/>
            <a:chOff x="-3" y="-3"/>
            <a:chExt cx="4133" cy="1234"/>
          </a:xfrm>
        </p:grpSpPr>
        <p:grpSp>
          <p:nvGrpSpPr>
            <p:cNvPr id="6" name="Group 51"/>
            <p:cNvGrpSpPr>
              <a:grpSpLocks/>
            </p:cNvGrpSpPr>
            <p:nvPr/>
          </p:nvGrpSpPr>
          <p:grpSpPr bwMode="auto">
            <a:xfrm>
              <a:off x="0" y="-3"/>
              <a:ext cx="4127" cy="1231"/>
              <a:chOff x="0" y="-3"/>
              <a:chExt cx="4127" cy="1231"/>
            </a:xfrm>
          </p:grpSpPr>
          <p:grpSp>
            <p:nvGrpSpPr>
              <p:cNvPr id="8" name="Group 32"/>
              <p:cNvGrpSpPr>
                <a:grpSpLocks/>
              </p:cNvGrpSpPr>
              <p:nvPr/>
            </p:nvGrpSpPr>
            <p:grpSpPr bwMode="auto">
              <a:xfrm>
                <a:off x="0" y="0"/>
                <a:ext cx="1040" cy="480"/>
                <a:chOff x="0" y="0"/>
                <a:chExt cx="1040" cy="480"/>
              </a:xfrm>
            </p:grpSpPr>
            <p:sp>
              <p:nvSpPr>
                <p:cNvPr id="36" name="Rectangle 20"/>
                <p:cNvSpPr>
                  <a:spLocks noChangeArrowheads="1"/>
                </p:cNvSpPr>
                <p:nvPr/>
              </p:nvSpPr>
              <p:spPr bwMode="auto">
                <a:xfrm>
                  <a:off x="43" y="0"/>
                  <a:ext cx="9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800" b="1" dirty="0"/>
                </a:p>
                <a:p>
                  <a:pPr eaLnBrk="1" hangingPunct="1">
                    <a:spcBef>
                      <a:spcPct val="0"/>
                    </a:spcBef>
                    <a:buFontTx/>
                    <a:buNone/>
                  </a:pPr>
                  <a:r>
                    <a:rPr lang="el-GR" altLang="el-GR" sz="2200" b="1" dirty="0">
                      <a:latin typeface="+mn-lt"/>
                      <a:cs typeface="Times New Roman" panose="02020603050405020304" pitchFamily="18" charset="0"/>
                    </a:rPr>
                    <a:t>ΠΛΗΘΥΣΜΟΣ</a:t>
                  </a:r>
                  <a:endParaRPr lang="el-GR" altLang="el-GR" sz="2200" dirty="0">
                    <a:latin typeface="+mn-lt"/>
                    <a:cs typeface="Times New Roman" panose="02020603050405020304" pitchFamily="18" charset="0"/>
                  </a:endParaRPr>
                </a:p>
                <a:p>
                  <a:pPr>
                    <a:spcBef>
                      <a:spcPct val="0"/>
                    </a:spcBef>
                    <a:buFontTx/>
                    <a:buNone/>
                  </a:pPr>
                  <a:endParaRPr lang="el-GR" altLang="el-GR" sz="1800" dirty="0"/>
                </a:p>
              </p:txBody>
            </p:sp>
            <p:sp>
              <p:nvSpPr>
                <p:cNvPr id="37" name="Rectangle 31"/>
                <p:cNvSpPr>
                  <a:spLocks noChangeArrowheads="1"/>
                </p:cNvSpPr>
                <p:nvPr/>
              </p:nvSpPr>
              <p:spPr bwMode="auto">
                <a:xfrm>
                  <a:off x="0" y="0"/>
                  <a:ext cx="104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9" name="Group 34"/>
              <p:cNvGrpSpPr>
                <a:grpSpLocks/>
              </p:cNvGrpSpPr>
              <p:nvPr/>
            </p:nvGrpSpPr>
            <p:grpSpPr bwMode="auto">
              <a:xfrm>
                <a:off x="1040" y="0"/>
                <a:ext cx="610" cy="480"/>
                <a:chOff x="1040" y="0"/>
                <a:chExt cx="610" cy="480"/>
              </a:xfrm>
            </p:grpSpPr>
            <p:sp>
              <p:nvSpPr>
                <p:cNvPr id="34" name="Rectangle 21"/>
                <p:cNvSpPr>
                  <a:spLocks noChangeArrowheads="1"/>
                </p:cNvSpPr>
                <p:nvPr/>
              </p:nvSpPr>
              <p:spPr bwMode="auto">
                <a:xfrm>
                  <a:off x="1083" y="0"/>
                  <a:ext cx="5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b="1" dirty="0" smtClean="0">
                      <a:latin typeface="+mn-lt"/>
                      <a:cs typeface="Times New Roman" panose="02020603050405020304" pitchFamily="18" charset="0"/>
                    </a:rPr>
                    <a:t>ΖΕΥΓΗ</a:t>
                  </a:r>
                  <a:endParaRPr lang="el-GR" altLang="el-GR" sz="1800" dirty="0"/>
                </a:p>
              </p:txBody>
            </p:sp>
            <p:sp>
              <p:nvSpPr>
                <p:cNvPr id="35" name="Rectangle 33"/>
                <p:cNvSpPr>
                  <a:spLocks noChangeArrowheads="1"/>
                </p:cNvSpPr>
                <p:nvPr/>
              </p:nvSpPr>
              <p:spPr bwMode="auto">
                <a:xfrm>
                  <a:off x="1040" y="0"/>
                  <a:ext cx="61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0" name="Group 36"/>
              <p:cNvGrpSpPr>
                <a:grpSpLocks/>
              </p:cNvGrpSpPr>
              <p:nvPr/>
            </p:nvGrpSpPr>
            <p:grpSpPr bwMode="auto">
              <a:xfrm>
                <a:off x="1650" y="0"/>
                <a:ext cx="849" cy="480"/>
                <a:chOff x="1650" y="0"/>
                <a:chExt cx="849" cy="480"/>
              </a:xfrm>
            </p:grpSpPr>
            <p:sp>
              <p:nvSpPr>
                <p:cNvPr id="32" name="Rectangle 22"/>
                <p:cNvSpPr>
                  <a:spLocks noChangeArrowheads="1"/>
                </p:cNvSpPr>
                <p:nvPr/>
              </p:nvSpPr>
              <p:spPr bwMode="auto">
                <a:xfrm>
                  <a:off x="1693" y="0"/>
                  <a:ext cx="763"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b="1" dirty="0">
                      <a:latin typeface="+mn-lt"/>
                      <a:cs typeface="Times New Roman" panose="02020603050405020304" pitchFamily="18" charset="0"/>
                    </a:rPr>
                    <a:t>ΘΕΣΗ </a:t>
                  </a:r>
                  <a:r>
                    <a:rPr lang="el-GR" altLang="el-GR" sz="2200" b="1" dirty="0" smtClean="0">
                      <a:latin typeface="+mn-lt"/>
                      <a:cs typeface="Times New Roman" panose="02020603050405020304" pitchFamily="18" charset="0"/>
                    </a:rPr>
                    <a:t>ΔΙΑΣΤΑΥ</a:t>
                  </a:r>
                  <a:r>
                    <a:rPr lang="el-GR" altLang="el-GR" sz="2200" b="1" dirty="0" smtClean="0">
                      <a:latin typeface="+mn-lt"/>
                    </a:rPr>
                    <a:t>-</a:t>
                  </a:r>
                  <a:r>
                    <a:rPr lang="el-GR" altLang="el-GR" sz="2200" b="1" dirty="0" smtClean="0">
                      <a:latin typeface="+mn-lt"/>
                      <a:cs typeface="Times New Roman" panose="02020603050405020304" pitchFamily="18" charset="0"/>
                    </a:rPr>
                    <a:t>ΡΩΣΗΣ</a:t>
                  </a:r>
                  <a:endParaRPr lang="el-GR" altLang="el-GR" sz="2200" dirty="0">
                    <a:latin typeface="+mn-lt"/>
                  </a:endParaRPr>
                </a:p>
              </p:txBody>
            </p:sp>
            <p:sp>
              <p:nvSpPr>
                <p:cNvPr id="33" name="Rectangle 35"/>
                <p:cNvSpPr>
                  <a:spLocks noChangeArrowheads="1"/>
                </p:cNvSpPr>
                <p:nvPr/>
              </p:nvSpPr>
              <p:spPr bwMode="auto">
                <a:xfrm>
                  <a:off x="1650" y="0"/>
                  <a:ext cx="84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1" name="Group 38"/>
              <p:cNvGrpSpPr>
                <a:grpSpLocks/>
              </p:cNvGrpSpPr>
              <p:nvPr/>
            </p:nvGrpSpPr>
            <p:grpSpPr bwMode="auto">
              <a:xfrm>
                <a:off x="2499" y="-3"/>
                <a:ext cx="822" cy="483"/>
                <a:chOff x="2499" y="-3"/>
                <a:chExt cx="822" cy="483"/>
              </a:xfrm>
            </p:grpSpPr>
            <p:sp>
              <p:nvSpPr>
                <p:cNvPr id="30" name="Rectangle 23"/>
                <p:cNvSpPr>
                  <a:spLocks noChangeArrowheads="1"/>
                </p:cNvSpPr>
                <p:nvPr/>
              </p:nvSpPr>
              <p:spPr bwMode="auto">
                <a:xfrm>
                  <a:off x="2542" y="-3"/>
                  <a:ext cx="7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b="1" dirty="0">
                      <a:latin typeface="+mn-lt"/>
                      <a:cs typeface="Times New Roman" panose="02020603050405020304" pitchFamily="18" charset="0"/>
                    </a:rPr>
                    <a:t>ΝΕΟΣ </a:t>
                  </a:r>
                  <a:r>
                    <a:rPr lang="el-GR" altLang="el-GR" sz="2200" b="1" dirty="0" smtClean="0">
                      <a:latin typeface="+mn-lt"/>
                      <a:cs typeface="Times New Roman" panose="02020603050405020304" pitchFamily="18" charset="0"/>
                    </a:rPr>
                    <a:t>ΠΛ</a:t>
                  </a:r>
                  <a:r>
                    <a:rPr lang="el-GR" altLang="el-GR" sz="2200" b="1" dirty="0" smtClean="0">
                      <a:latin typeface="+mn-lt"/>
                    </a:rPr>
                    <a:t>Η</a:t>
                  </a:r>
                  <a:r>
                    <a:rPr lang="el-GR" altLang="el-GR" sz="2200" b="1" dirty="0" smtClean="0">
                      <a:latin typeface="+mn-lt"/>
                      <a:cs typeface="Times New Roman" panose="02020603050405020304" pitchFamily="18" charset="0"/>
                    </a:rPr>
                    <a:t>ΘΥ</a:t>
                  </a:r>
                  <a:r>
                    <a:rPr lang="el-GR" altLang="el-GR" sz="2200" b="1" dirty="0" smtClean="0">
                      <a:latin typeface="+mn-lt"/>
                    </a:rPr>
                    <a:t>-</a:t>
                  </a:r>
                  <a:r>
                    <a:rPr lang="el-GR" altLang="el-GR" sz="2200" b="1" dirty="0" smtClean="0">
                      <a:latin typeface="+mn-lt"/>
                      <a:cs typeface="Times New Roman" panose="02020603050405020304" pitchFamily="18" charset="0"/>
                    </a:rPr>
                    <a:t>ΣΜΟΣ</a:t>
                  </a:r>
                  <a:endParaRPr lang="el-GR" altLang="el-GR" sz="2200" dirty="0">
                    <a:latin typeface="+mn-lt"/>
                  </a:endParaRPr>
                </a:p>
              </p:txBody>
            </p:sp>
            <p:sp>
              <p:nvSpPr>
                <p:cNvPr id="31" name="Rectangle 37"/>
                <p:cNvSpPr>
                  <a:spLocks noChangeArrowheads="1"/>
                </p:cNvSpPr>
                <p:nvPr/>
              </p:nvSpPr>
              <p:spPr bwMode="auto">
                <a:xfrm>
                  <a:off x="2499" y="0"/>
                  <a:ext cx="822"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2" name="Group 40"/>
              <p:cNvGrpSpPr>
                <a:grpSpLocks/>
              </p:cNvGrpSpPr>
              <p:nvPr/>
            </p:nvGrpSpPr>
            <p:grpSpPr bwMode="auto">
              <a:xfrm>
                <a:off x="3321" y="0"/>
                <a:ext cx="806" cy="480"/>
                <a:chOff x="3321" y="0"/>
                <a:chExt cx="806" cy="480"/>
              </a:xfrm>
            </p:grpSpPr>
            <p:sp>
              <p:nvSpPr>
                <p:cNvPr id="28" name="Rectangle 24"/>
                <p:cNvSpPr>
                  <a:spLocks noChangeArrowheads="1"/>
                </p:cNvSpPr>
                <p:nvPr/>
              </p:nvSpPr>
              <p:spPr bwMode="auto">
                <a:xfrm>
                  <a:off x="3364" y="0"/>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l-GR" sz="2200" b="1" i="1" dirty="0">
                      <a:latin typeface="+mn-lt"/>
                      <a:cs typeface="Times New Roman" panose="02020603050405020304" pitchFamily="18" charset="0"/>
                    </a:rPr>
                    <a:t>F</a:t>
                  </a:r>
                  <a:r>
                    <a:rPr lang="el-GR" altLang="el-GR" sz="2200" b="1" i="1" dirty="0">
                      <a:latin typeface="+mn-lt"/>
                      <a:cs typeface="Times New Roman" panose="02020603050405020304" pitchFamily="18" charset="0"/>
                    </a:rPr>
                    <a:t>(</a:t>
                  </a:r>
                  <a:r>
                    <a:rPr lang="en-US" altLang="el-GR" sz="2200" b="1" i="1" dirty="0">
                      <a:latin typeface="+mn-lt"/>
                      <a:cs typeface="Times New Roman" panose="02020603050405020304" pitchFamily="18" charset="0"/>
                    </a:rPr>
                    <a:t>x</a:t>
                  </a:r>
                  <a:r>
                    <a:rPr lang="el-GR" altLang="el-GR" sz="2200" b="1" i="1" dirty="0">
                      <a:latin typeface="+mn-lt"/>
                      <a:cs typeface="Times New Roman" panose="02020603050405020304" pitchFamily="18" charset="0"/>
                    </a:rPr>
                    <a:t>)</a:t>
                  </a:r>
                  <a:endParaRPr lang="el-GR" altLang="el-GR" sz="2200" dirty="0">
                    <a:latin typeface="+mn-lt"/>
                    <a:cs typeface="Times New Roman" panose="02020603050405020304" pitchFamily="18" charset="0"/>
                  </a:endParaRPr>
                </a:p>
                <a:p>
                  <a:pPr algn="ctr">
                    <a:spcBef>
                      <a:spcPct val="0"/>
                    </a:spcBef>
                    <a:buFontTx/>
                    <a:buNone/>
                  </a:pPr>
                  <a:endParaRPr lang="el-GR" altLang="el-GR" sz="1800" dirty="0"/>
                </a:p>
              </p:txBody>
            </p:sp>
            <p:sp>
              <p:nvSpPr>
                <p:cNvPr id="29" name="Rectangle 39"/>
                <p:cNvSpPr>
                  <a:spLocks noChangeArrowheads="1"/>
                </p:cNvSpPr>
                <p:nvPr/>
              </p:nvSpPr>
              <p:spPr bwMode="auto">
                <a:xfrm>
                  <a:off x="3321" y="0"/>
                  <a:ext cx="806"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3" name="Group 42"/>
              <p:cNvGrpSpPr>
                <a:grpSpLocks/>
              </p:cNvGrpSpPr>
              <p:nvPr/>
            </p:nvGrpSpPr>
            <p:grpSpPr bwMode="auto">
              <a:xfrm>
                <a:off x="0" y="480"/>
                <a:ext cx="1040" cy="748"/>
                <a:chOff x="0" y="480"/>
                <a:chExt cx="1040" cy="748"/>
              </a:xfrm>
            </p:grpSpPr>
            <p:sp>
              <p:nvSpPr>
                <p:cNvPr id="26" name="Rectangle 25"/>
                <p:cNvSpPr>
                  <a:spLocks noChangeArrowheads="1"/>
                </p:cNvSpPr>
                <p:nvPr/>
              </p:nvSpPr>
              <p:spPr bwMode="auto">
                <a:xfrm>
                  <a:off x="43" y="480"/>
                  <a:ext cx="95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60000"/>
                    </a:lnSpc>
                    <a:spcBef>
                      <a:spcPct val="0"/>
                    </a:spcBef>
                    <a:buFontTx/>
                    <a:buNone/>
                  </a:pPr>
                  <a:r>
                    <a:rPr lang="en-US" altLang="el-GR" sz="2000" dirty="0">
                      <a:latin typeface="+mn-lt"/>
                      <a:cs typeface="Times New Roman" panose="02020603050405020304" pitchFamily="18" charset="0"/>
                    </a:rPr>
                    <a:t>0</a:t>
                  </a:r>
                  <a:r>
                    <a:rPr lang="el-GR" altLang="el-GR" sz="2000" dirty="0">
                      <a:latin typeface="+mn-lt"/>
                      <a:cs typeface="Times New Roman" panose="02020603050405020304" pitchFamily="18" charset="0"/>
                    </a:rPr>
                    <a:t> 1 </a:t>
                  </a:r>
                  <a:r>
                    <a:rPr lang="en-US" altLang="el-GR" sz="2000" dirty="0">
                      <a:latin typeface="+mn-lt"/>
                      <a:cs typeface="Times New Roman" panose="02020603050405020304" pitchFamily="18" charset="0"/>
                    </a:rPr>
                    <a:t>1</a:t>
                  </a:r>
                  <a:r>
                    <a:rPr lang="el-GR" altLang="el-GR" sz="2000" dirty="0">
                      <a:latin typeface="+mn-lt"/>
                      <a:cs typeface="Times New Roman" panose="02020603050405020304" pitchFamily="18" charset="0"/>
                    </a:rPr>
                    <a:t> 0 </a:t>
                  </a:r>
                  <a:r>
                    <a:rPr lang="en-US" altLang="el-GR" sz="2000" dirty="0" smtClean="0">
                      <a:latin typeface="+mn-lt"/>
                      <a:cs typeface="Times New Roman" panose="02020603050405020304" pitchFamily="18" charset="0"/>
                    </a:rPr>
                    <a:t> 1</a:t>
                  </a:r>
                  <a:endParaRPr lang="el-GR" altLang="el-GR" sz="2000" dirty="0">
                    <a:latin typeface="+mn-lt"/>
                    <a:cs typeface="Times New Roman" panose="02020603050405020304" pitchFamily="18" charset="0"/>
                  </a:endParaRPr>
                </a:p>
                <a:p>
                  <a:pPr>
                    <a:spcBef>
                      <a:spcPct val="0"/>
                    </a:spcBef>
                    <a:buFontTx/>
                    <a:buNone/>
                  </a:pPr>
                  <a:r>
                    <a:rPr lang="el-GR" altLang="el-GR" sz="2000" dirty="0">
                      <a:latin typeface="+mn-lt"/>
                      <a:cs typeface="Times New Roman" panose="02020603050405020304" pitchFamily="18" charset="0"/>
                    </a:rPr>
                    <a:t>1 1 0 </a:t>
                  </a:r>
                  <a:r>
                    <a:rPr lang="el-GR" altLang="el-GR" sz="2000" dirty="0">
                      <a:latin typeface="+mn-lt"/>
                      <a:cs typeface="Times New Roman" panose="02020603050405020304" pitchFamily="18" charset="0"/>
                    </a:rPr>
                    <a:t>0</a:t>
                  </a:r>
                  <a:r>
                    <a:rPr lang="el-GR" altLang="el-GR" sz="2000" dirty="0">
                      <a:latin typeface="+mn-lt"/>
                      <a:cs typeface="Times New Roman" panose="02020603050405020304" pitchFamily="18" charset="0"/>
                    </a:rPr>
                    <a:t> </a:t>
                  </a:r>
                  <a:r>
                    <a:rPr lang="en-US" altLang="el-GR" sz="2000" dirty="0" smtClean="0">
                      <a:latin typeface="+mn-lt"/>
                      <a:cs typeface="Times New Roman" panose="02020603050405020304" pitchFamily="18" charset="0"/>
                    </a:rPr>
                    <a:t> </a:t>
                  </a:r>
                  <a:r>
                    <a:rPr lang="el-GR" altLang="el-GR" sz="2000" dirty="0" smtClean="0">
                      <a:latin typeface="+mn-lt"/>
                      <a:cs typeface="Times New Roman" panose="02020603050405020304" pitchFamily="18" charset="0"/>
                    </a:rPr>
                    <a:t>0</a:t>
                  </a:r>
                  <a:endParaRPr lang="el-GR" altLang="el-GR" sz="2000" dirty="0">
                    <a:latin typeface="+mn-lt"/>
                    <a:cs typeface="Times New Roman" panose="02020603050405020304" pitchFamily="18" charset="0"/>
                  </a:endParaRPr>
                </a:p>
                <a:p>
                  <a:pPr>
                    <a:spcBef>
                      <a:spcPct val="0"/>
                    </a:spcBef>
                    <a:buFontTx/>
                    <a:buNone/>
                  </a:pPr>
                  <a:r>
                    <a:rPr lang="el-GR" altLang="el-GR" sz="2000" dirty="0">
                      <a:latin typeface="+mn-lt"/>
                      <a:cs typeface="Times New Roman" panose="02020603050405020304" pitchFamily="18" charset="0"/>
                    </a:rPr>
                    <a:t>1 </a:t>
                  </a:r>
                  <a:r>
                    <a:rPr lang="en-US" altLang="el-GR" sz="2000" dirty="0">
                      <a:latin typeface="+mn-lt"/>
                      <a:cs typeface="Times New Roman" panose="02020603050405020304" pitchFamily="18" charset="0"/>
                    </a:rPr>
                    <a:t>1</a:t>
                  </a:r>
                  <a:r>
                    <a:rPr lang="el-GR" altLang="el-GR" sz="2000" dirty="0">
                      <a:latin typeface="+mn-lt"/>
                      <a:cs typeface="Times New Roman" panose="02020603050405020304" pitchFamily="18" charset="0"/>
                    </a:rPr>
                    <a:t> </a:t>
                  </a:r>
                  <a:r>
                    <a:rPr lang="en-US" altLang="el-GR" sz="2000" dirty="0" smtClean="0">
                      <a:latin typeface="+mn-lt"/>
                      <a:cs typeface="Times New Roman" panose="02020603050405020304" pitchFamily="18" charset="0"/>
                    </a:rPr>
                    <a:t> </a:t>
                  </a:r>
                  <a:r>
                    <a:rPr lang="el-GR" altLang="el-GR" sz="2000" dirty="0" smtClean="0">
                      <a:latin typeface="+mn-lt"/>
                      <a:cs typeface="Times New Roman" panose="02020603050405020304" pitchFamily="18" charset="0"/>
                    </a:rPr>
                    <a:t>0 </a:t>
                  </a:r>
                  <a:r>
                    <a:rPr lang="en-US" altLang="el-GR" sz="2000" dirty="0">
                      <a:latin typeface="+mn-lt"/>
                      <a:cs typeface="Times New Roman" panose="02020603050405020304" pitchFamily="18" charset="0"/>
                    </a:rPr>
                    <a:t>0 0</a:t>
                  </a:r>
                </a:p>
                <a:p>
                  <a:pPr>
                    <a:spcBef>
                      <a:spcPct val="0"/>
                    </a:spcBef>
                    <a:buFontTx/>
                    <a:buNone/>
                  </a:pPr>
                  <a:r>
                    <a:rPr lang="en-US" altLang="el-GR" sz="2000" dirty="0">
                      <a:latin typeface="+mn-lt"/>
                      <a:cs typeface="Times New Roman" panose="02020603050405020304" pitchFamily="18" charset="0"/>
                    </a:rPr>
                    <a:t>1 0 </a:t>
                  </a:r>
                  <a:r>
                    <a:rPr lang="en-US" altLang="el-GR" sz="2000" dirty="0" smtClean="0">
                      <a:latin typeface="+mn-lt"/>
                      <a:cs typeface="Times New Roman" panose="02020603050405020304" pitchFamily="18" charset="0"/>
                    </a:rPr>
                    <a:t> 0 </a:t>
                  </a:r>
                  <a:r>
                    <a:rPr lang="en-US" altLang="el-GR" sz="2000" dirty="0">
                      <a:latin typeface="+mn-lt"/>
                      <a:cs typeface="Times New Roman" panose="02020603050405020304" pitchFamily="18" charset="0"/>
                    </a:rPr>
                    <a:t>1 1</a:t>
                  </a:r>
                  <a:endParaRPr lang="el-GR" altLang="el-GR" sz="2000" dirty="0">
                    <a:latin typeface="+mn-lt"/>
                    <a:cs typeface="Times New Roman" panose="02020603050405020304" pitchFamily="18" charset="0"/>
                  </a:endParaRPr>
                </a:p>
              </p:txBody>
            </p:sp>
            <p:sp>
              <p:nvSpPr>
                <p:cNvPr id="27" name="Rectangle 41"/>
                <p:cNvSpPr>
                  <a:spLocks noChangeArrowheads="1"/>
                </p:cNvSpPr>
                <p:nvPr/>
              </p:nvSpPr>
              <p:spPr bwMode="auto">
                <a:xfrm>
                  <a:off x="0" y="480"/>
                  <a:ext cx="104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4" name="Group 44"/>
              <p:cNvGrpSpPr>
                <a:grpSpLocks/>
              </p:cNvGrpSpPr>
              <p:nvPr/>
            </p:nvGrpSpPr>
            <p:grpSpPr bwMode="auto">
              <a:xfrm>
                <a:off x="1040" y="480"/>
                <a:ext cx="610" cy="748"/>
                <a:chOff x="1040" y="480"/>
                <a:chExt cx="610" cy="748"/>
              </a:xfrm>
            </p:grpSpPr>
            <p:sp>
              <p:nvSpPr>
                <p:cNvPr id="24" name="Rectangle 27"/>
                <p:cNvSpPr>
                  <a:spLocks noChangeArrowheads="1"/>
                </p:cNvSpPr>
                <p:nvPr/>
              </p:nvSpPr>
              <p:spPr bwMode="auto">
                <a:xfrm>
                  <a:off x="1083" y="480"/>
                  <a:ext cx="52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a:latin typeface="+mn-lt"/>
                      <a:cs typeface="Times New Roman" panose="02020603050405020304" pitchFamily="18" charset="0"/>
                    </a:rPr>
                    <a:t>2</a:t>
                  </a:r>
                </a:p>
                <a:p>
                  <a:pPr algn="ctr">
                    <a:spcBef>
                      <a:spcPct val="0"/>
                    </a:spcBef>
                    <a:buFontTx/>
                    <a:buNone/>
                  </a:pPr>
                  <a:r>
                    <a:rPr lang="el-GR" altLang="el-GR" sz="2000" dirty="0">
                      <a:latin typeface="+mn-lt"/>
                      <a:cs typeface="Times New Roman" panose="02020603050405020304" pitchFamily="18" charset="0"/>
                    </a:rPr>
                    <a:t>1</a:t>
                  </a:r>
                </a:p>
                <a:p>
                  <a:pPr algn="ctr">
                    <a:spcBef>
                      <a:spcPct val="0"/>
                    </a:spcBef>
                    <a:buFontTx/>
                    <a:buNone/>
                  </a:pPr>
                  <a:r>
                    <a:rPr lang="el-GR" altLang="el-GR" sz="2000" dirty="0">
                      <a:latin typeface="+mn-lt"/>
                      <a:cs typeface="Times New Roman" panose="02020603050405020304" pitchFamily="18" charset="0"/>
                    </a:rPr>
                    <a:t>4</a:t>
                  </a:r>
                </a:p>
                <a:p>
                  <a:pPr algn="ctr">
                    <a:spcBef>
                      <a:spcPct val="0"/>
                    </a:spcBef>
                    <a:buFontTx/>
                    <a:buNone/>
                  </a:pPr>
                  <a:r>
                    <a:rPr lang="el-GR" altLang="el-GR" sz="2000" dirty="0">
                      <a:latin typeface="+mn-lt"/>
                      <a:cs typeface="Times New Roman" panose="02020603050405020304" pitchFamily="18" charset="0"/>
                    </a:rPr>
                    <a:t>3</a:t>
                  </a:r>
                </a:p>
                <a:p>
                  <a:pPr algn="ctr">
                    <a:spcBef>
                      <a:spcPct val="0"/>
                    </a:spcBef>
                    <a:buFontTx/>
                    <a:buNone/>
                  </a:pPr>
                  <a:endParaRPr lang="el-GR" altLang="el-GR" sz="2000" dirty="0">
                    <a:latin typeface="+mn-lt"/>
                  </a:endParaRPr>
                </a:p>
              </p:txBody>
            </p:sp>
            <p:sp>
              <p:nvSpPr>
                <p:cNvPr id="25" name="Rectangle 43"/>
                <p:cNvSpPr>
                  <a:spLocks noChangeArrowheads="1"/>
                </p:cNvSpPr>
                <p:nvPr/>
              </p:nvSpPr>
              <p:spPr bwMode="auto">
                <a:xfrm>
                  <a:off x="1040" y="480"/>
                  <a:ext cx="61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5" name="Group 46"/>
              <p:cNvGrpSpPr>
                <a:grpSpLocks/>
              </p:cNvGrpSpPr>
              <p:nvPr/>
            </p:nvGrpSpPr>
            <p:grpSpPr bwMode="auto">
              <a:xfrm>
                <a:off x="1650" y="480"/>
                <a:ext cx="849" cy="748"/>
                <a:chOff x="1650" y="480"/>
                <a:chExt cx="849" cy="748"/>
              </a:xfrm>
            </p:grpSpPr>
            <p:sp>
              <p:nvSpPr>
                <p:cNvPr id="22" name="Rectangle 28"/>
                <p:cNvSpPr>
                  <a:spLocks noChangeArrowheads="1"/>
                </p:cNvSpPr>
                <p:nvPr/>
              </p:nvSpPr>
              <p:spPr bwMode="auto">
                <a:xfrm>
                  <a:off x="1693" y="480"/>
                  <a:ext cx="76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a:latin typeface="+mn-lt"/>
                      <a:cs typeface="Times New Roman" panose="02020603050405020304" pitchFamily="18" charset="0"/>
                    </a:rPr>
                    <a:t>4</a:t>
                  </a:r>
                </a:p>
                <a:p>
                  <a:pPr algn="ctr">
                    <a:spcBef>
                      <a:spcPct val="0"/>
                    </a:spcBef>
                    <a:buFontTx/>
                    <a:buNone/>
                  </a:pPr>
                  <a:r>
                    <a:rPr lang="el-GR" altLang="el-GR" sz="2000" dirty="0">
                      <a:latin typeface="+mn-lt"/>
                      <a:cs typeface="Times New Roman" panose="02020603050405020304" pitchFamily="18" charset="0"/>
                    </a:rPr>
                    <a:t>4</a:t>
                  </a:r>
                </a:p>
                <a:p>
                  <a:pPr algn="ctr">
                    <a:spcBef>
                      <a:spcPct val="0"/>
                    </a:spcBef>
                    <a:buFontTx/>
                    <a:buNone/>
                  </a:pPr>
                  <a:r>
                    <a:rPr lang="el-GR" altLang="el-GR" sz="2000" dirty="0">
                      <a:latin typeface="+mn-lt"/>
                      <a:cs typeface="Times New Roman" panose="02020603050405020304" pitchFamily="18" charset="0"/>
                    </a:rPr>
                    <a:t>2</a:t>
                  </a:r>
                </a:p>
                <a:p>
                  <a:pPr algn="ctr">
                    <a:spcBef>
                      <a:spcPct val="0"/>
                    </a:spcBef>
                    <a:buFontTx/>
                    <a:buNone/>
                  </a:pPr>
                  <a:r>
                    <a:rPr lang="el-GR" altLang="el-GR" sz="2000" dirty="0">
                      <a:latin typeface="+mn-lt"/>
                      <a:cs typeface="Times New Roman" panose="02020603050405020304" pitchFamily="18" charset="0"/>
                    </a:rPr>
                    <a:t>2</a:t>
                  </a:r>
                </a:p>
                <a:p>
                  <a:pPr algn="ctr">
                    <a:spcBef>
                      <a:spcPct val="0"/>
                    </a:spcBef>
                    <a:buFontTx/>
                    <a:buNone/>
                  </a:pPr>
                  <a:endParaRPr lang="el-GR" altLang="el-GR" sz="2000" dirty="0">
                    <a:latin typeface="+mn-lt"/>
                  </a:endParaRPr>
                </a:p>
              </p:txBody>
            </p:sp>
            <p:sp>
              <p:nvSpPr>
                <p:cNvPr id="23" name="Rectangle 45"/>
                <p:cNvSpPr>
                  <a:spLocks noChangeArrowheads="1"/>
                </p:cNvSpPr>
                <p:nvPr/>
              </p:nvSpPr>
              <p:spPr bwMode="auto">
                <a:xfrm>
                  <a:off x="1650" y="480"/>
                  <a:ext cx="849"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6" name="Group 48"/>
              <p:cNvGrpSpPr>
                <a:grpSpLocks/>
              </p:cNvGrpSpPr>
              <p:nvPr/>
            </p:nvGrpSpPr>
            <p:grpSpPr bwMode="auto">
              <a:xfrm>
                <a:off x="2499" y="480"/>
                <a:ext cx="822" cy="748"/>
                <a:chOff x="2499" y="480"/>
                <a:chExt cx="822" cy="748"/>
              </a:xfrm>
            </p:grpSpPr>
            <p:sp>
              <p:nvSpPr>
                <p:cNvPr id="20" name="Rectangle 29"/>
                <p:cNvSpPr>
                  <a:spLocks noChangeArrowheads="1"/>
                </p:cNvSpPr>
                <p:nvPr/>
              </p:nvSpPr>
              <p:spPr bwMode="auto">
                <a:xfrm>
                  <a:off x="2542" y="480"/>
                  <a:ext cx="73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a:latin typeface="+mn-lt"/>
                      <a:cs typeface="Times New Roman" panose="02020603050405020304" pitchFamily="18" charset="0"/>
                    </a:rPr>
                    <a:t>0 1 1 0 0</a:t>
                  </a:r>
                </a:p>
                <a:p>
                  <a:pPr algn="ctr">
                    <a:spcBef>
                      <a:spcPct val="0"/>
                    </a:spcBef>
                    <a:buFontTx/>
                    <a:buNone/>
                  </a:pPr>
                  <a:r>
                    <a:rPr lang="el-GR" altLang="el-GR" sz="2000" dirty="0">
                      <a:latin typeface="+mn-lt"/>
                      <a:cs typeface="Times New Roman" panose="02020603050405020304" pitchFamily="18" charset="0"/>
                    </a:rPr>
                    <a:t>1 1 0 0 1</a:t>
                  </a:r>
                </a:p>
                <a:p>
                  <a:pPr algn="ctr">
                    <a:spcBef>
                      <a:spcPct val="0"/>
                    </a:spcBef>
                    <a:buFontTx/>
                    <a:buNone/>
                  </a:pPr>
                  <a:r>
                    <a:rPr lang="el-GR" altLang="el-GR" sz="2000" dirty="0">
                      <a:latin typeface="+mn-lt"/>
                      <a:cs typeface="Times New Roman" panose="02020603050405020304" pitchFamily="18" charset="0"/>
                    </a:rPr>
                    <a:t>1 1 0 1 1</a:t>
                  </a:r>
                </a:p>
                <a:p>
                  <a:pPr algn="ctr">
                    <a:spcBef>
                      <a:spcPct val="0"/>
                    </a:spcBef>
                    <a:buFontTx/>
                    <a:buNone/>
                  </a:pPr>
                  <a:r>
                    <a:rPr lang="el-GR" altLang="el-GR" sz="2000" dirty="0">
                      <a:latin typeface="+mn-lt"/>
                      <a:cs typeface="Times New Roman" panose="02020603050405020304" pitchFamily="18" charset="0"/>
                    </a:rPr>
                    <a:t>1 0 0 0 0</a:t>
                  </a:r>
                </a:p>
                <a:p>
                  <a:pPr algn="ctr">
                    <a:spcBef>
                      <a:spcPct val="0"/>
                    </a:spcBef>
                    <a:buFontTx/>
                    <a:buNone/>
                  </a:pPr>
                  <a:endParaRPr lang="el-GR" altLang="el-GR" sz="2000" dirty="0"/>
                </a:p>
              </p:txBody>
            </p:sp>
            <p:sp>
              <p:nvSpPr>
                <p:cNvPr id="21" name="Rectangle 47"/>
                <p:cNvSpPr>
                  <a:spLocks noChangeArrowheads="1"/>
                </p:cNvSpPr>
                <p:nvPr/>
              </p:nvSpPr>
              <p:spPr bwMode="auto">
                <a:xfrm>
                  <a:off x="2499" y="480"/>
                  <a:ext cx="82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nvGrpSpPr>
              <p:cNvPr id="17" name="Group 50"/>
              <p:cNvGrpSpPr>
                <a:grpSpLocks/>
              </p:cNvGrpSpPr>
              <p:nvPr/>
            </p:nvGrpSpPr>
            <p:grpSpPr bwMode="auto">
              <a:xfrm>
                <a:off x="3321" y="480"/>
                <a:ext cx="806" cy="748"/>
                <a:chOff x="3321" y="480"/>
                <a:chExt cx="806" cy="748"/>
              </a:xfrm>
            </p:grpSpPr>
            <p:sp>
              <p:nvSpPr>
                <p:cNvPr id="18" name="Rectangle 30"/>
                <p:cNvSpPr>
                  <a:spLocks noChangeArrowheads="1"/>
                </p:cNvSpPr>
                <p:nvPr/>
              </p:nvSpPr>
              <p:spPr bwMode="auto">
                <a:xfrm>
                  <a:off x="3364" y="480"/>
                  <a:ext cx="7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a:latin typeface="+mn-lt"/>
                      <a:cs typeface="Times New Roman" panose="02020603050405020304" pitchFamily="18" charset="0"/>
                    </a:rPr>
                    <a:t>144</a:t>
                  </a:r>
                </a:p>
                <a:p>
                  <a:pPr algn="ctr">
                    <a:spcBef>
                      <a:spcPct val="0"/>
                    </a:spcBef>
                    <a:buFontTx/>
                    <a:buNone/>
                  </a:pPr>
                  <a:r>
                    <a:rPr lang="el-GR" altLang="el-GR" sz="2000" dirty="0">
                      <a:latin typeface="+mn-lt"/>
                      <a:cs typeface="Times New Roman" panose="02020603050405020304" pitchFamily="18" charset="0"/>
                    </a:rPr>
                    <a:t>625</a:t>
                  </a:r>
                </a:p>
                <a:p>
                  <a:pPr algn="ctr">
                    <a:spcBef>
                      <a:spcPct val="0"/>
                    </a:spcBef>
                    <a:buFontTx/>
                    <a:buNone/>
                  </a:pPr>
                  <a:r>
                    <a:rPr lang="el-GR" altLang="el-GR" sz="2000" dirty="0">
                      <a:latin typeface="+mn-lt"/>
                      <a:cs typeface="Times New Roman" panose="02020603050405020304" pitchFamily="18" charset="0"/>
                    </a:rPr>
                    <a:t>729</a:t>
                  </a:r>
                </a:p>
                <a:p>
                  <a:pPr algn="ctr">
                    <a:spcBef>
                      <a:spcPct val="0"/>
                    </a:spcBef>
                    <a:buFontTx/>
                    <a:buNone/>
                  </a:pPr>
                  <a:r>
                    <a:rPr lang="el-GR" altLang="el-GR" sz="2000" dirty="0">
                      <a:latin typeface="+mn-lt"/>
                      <a:cs typeface="Times New Roman" panose="02020603050405020304" pitchFamily="18" charset="0"/>
                    </a:rPr>
                    <a:t>256</a:t>
                  </a:r>
                </a:p>
                <a:p>
                  <a:pPr algn="ctr">
                    <a:spcBef>
                      <a:spcPct val="0"/>
                    </a:spcBef>
                    <a:buFontTx/>
                    <a:buNone/>
                  </a:pPr>
                  <a:endParaRPr lang="el-GR" altLang="el-GR" sz="2000" dirty="0">
                    <a:latin typeface="+mn-lt"/>
                  </a:endParaRPr>
                </a:p>
              </p:txBody>
            </p:sp>
            <p:sp>
              <p:nvSpPr>
                <p:cNvPr id="19" name="Rectangle 49"/>
                <p:cNvSpPr>
                  <a:spLocks noChangeArrowheads="1"/>
                </p:cNvSpPr>
                <p:nvPr/>
              </p:nvSpPr>
              <p:spPr bwMode="auto">
                <a:xfrm>
                  <a:off x="3321" y="480"/>
                  <a:ext cx="80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grpSp>
        <p:sp>
          <p:nvSpPr>
            <p:cNvPr id="7" name="Rectangle 52"/>
            <p:cNvSpPr>
              <a:spLocks noChangeArrowheads="1"/>
            </p:cNvSpPr>
            <p:nvPr/>
          </p:nvSpPr>
          <p:spPr bwMode="auto">
            <a:xfrm>
              <a:off x="-3" y="-3"/>
              <a:ext cx="4133" cy="1234"/>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pSp>
      <p:sp>
        <p:nvSpPr>
          <p:cNvPr id="38" name="Line 54"/>
          <p:cNvSpPr>
            <a:spLocks noChangeShapeType="1"/>
          </p:cNvSpPr>
          <p:nvPr/>
        </p:nvSpPr>
        <p:spPr bwMode="auto">
          <a:xfrm>
            <a:off x="1278000" y="3284984"/>
            <a:ext cx="0" cy="609600"/>
          </a:xfrm>
          <a:prstGeom prst="line">
            <a:avLst/>
          </a:prstGeom>
          <a:noFill/>
          <a:ln w="28575">
            <a:solidFill>
              <a:srgbClr val="82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9" name="Line 55"/>
          <p:cNvSpPr>
            <a:spLocks noChangeShapeType="1"/>
          </p:cNvSpPr>
          <p:nvPr/>
        </p:nvSpPr>
        <p:spPr bwMode="auto">
          <a:xfrm>
            <a:off x="882000" y="3948299"/>
            <a:ext cx="0" cy="533400"/>
          </a:xfrm>
          <a:prstGeom prst="line">
            <a:avLst/>
          </a:prstGeom>
          <a:noFill/>
          <a:ln w="28575">
            <a:solidFill>
              <a:srgbClr val="82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40" name="Rectangle 56"/>
          <p:cNvSpPr>
            <a:spLocks noChangeArrowheads="1"/>
          </p:cNvSpPr>
          <p:nvPr/>
        </p:nvSpPr>
        <p:spPr bwMode="auto">
          <a:xfrm>
            <a:off x="370918" y="3284985"/>
            <a:ext cx="1248754" cy="6096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41" name="Rectangle 57"/>
          <p:cNvSpPr>
            <a:spLocks noChangeArrowheads="1"/>
          </p:cNvSpPr>
          <p:nvPr/>
        </p:nvSpPr>
        <p:spPr bwMode="auto">
          <a:xfrm>
            <a:off x="370918" y="3948299"/>
            <a:ext cx="1248754" cy="6858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Tree>
    <p:extLst>
      <p:ext uri="{BB962C8B-B14F-4D97-AF65-F5344CB8AC3E}">
        <p14:creationId xmlns:p14="http://schemas.microsoft.com/office/powerpoint/2010/main" val="727100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Autofit/>
          </a:bodyPr>
          <a:lstStyle/>
          <a:p>
            <a:pPr eaLnBrk="1" hangingPunct="1"/>
            <a:r>
              <a:rPr lang="el-GR" altLang="el-GR" b="1" dirty="0" smtClean="0">
                <a:solidFill>
                  <a:srgbClr val="004A82"/>
                </a:solidFill>
              </a:rPr>
              <a:t>Γενετικοί τελεστές – </a:t>
            </a:r>
            <a:r>
              <a:rPr lang="el-GR" altLang="el-GR" b="1" dirty="0" smtClean="0">
                <a:solidFill>
                  <a:srgbClr val="004A82"/>
                </a:solidFill>
              </a:rPr>
              <a:t>μετάλλαξη </a:t>
            </a:r>
            <a:r>
              <a:rPr lang="el-GR" altLang="el-GR" b="0" dirty="0" smtClean="0">
                <a:solidFill>
                  <a:srgbClr val="004A82"/>
                </a:solidFill>
              </a:rPr>
              <a:t>(</a:t>
            </a:r>
            <a:r>
              <a:rPr lang="en-US" altLang="el-GR" b="0" dirty="0" smtClean="0">
                <a:solidFill>
                  <a:srgbClr val="004A82"/>
                </a:solidFill>
                <a:cs typeface="Arial" panose="020B0604020202020204" pitchFamily="34" charset="0"/>
              </a:rPr>
              <a:t>Mutation</a:t>
            </a:r>
            <a:r>
              <a:rPr lang="el-GR" altLang="el-GR" b="0" dirty="0" smtClean="0">
                <a:solidFill>
                  <a:srgbClr val="004A82"/>
                </a:solidFill>
              </a:rPr>
              <a:t>)</a:t>
            </a:r>
            <a:endParaRPr lang="en-US" altLang="el-GR" b="0" dirty="0" smtClean="0">
              <a:solidFill>
                <a:srgbClr val="004A82"/>
              </a:solidFill>
            </a:endParaRPr>
          </a:p>
        </p:txBody>
      </p:sp>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3874852-062C-4C4C-9761-D864F581A853}" type="slidenum">
              <a:rPr lang="el-GR" altLang="el-GR" sz="1400"/>
              <a:pPr eaLnBrk="1" hangingPunct="1">
                <a:spcBef>
                  <a:spcPct val="0"/>
                </a:spcBef>
                <a:buFontTx/>
                <a:buNone/>
              </a:pPr>
              <a:t>28</a:t>
            </a:fld>
            <a:endParaRPr lang="el-GR" altLang="el-GR" sz="1400" dirty="0"/>
          </a:p>
        </p:txBody>
      </p:sp>
      <p:sp>
        <p:nvSpPr>
          <p:cNvPr id="28676" name="Text Box 3"/>
          <p:cNvSpPr txBox="1">
            <a:spLocks noChangeArrowheads="1"/>
          </p:cNvSpPr>
          <p:nvPr/>
        </p:nvSpPr>
        <p:spPr bwMode="auto">
          <a:xfrm>
            <a:off x="323528" y="3861048"/>
            <a:ext cx="3657600" cy="1989138"/>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b="1" dirty="0">
                <a:latin typeface="+mn-lt"/>
                <a:cs typeface="Times New Roman" panose="02020603050405020304" pitchFamily="18" charset="0"/>
              </a:rPr>
              <a:t>Απλή μετάλλαξη</a:t>
            </a:r>
          </a:p>
          <a:p>
            <a:pPr>
              <a:spcBef>
                <a:spcPct val="0"/>
              </a:spcBef>
              <a:buFontTx/>
              <a:buNone/>
            </a:pPr>
            <a:r>
              <a:rPr lang="el-GR" altLang="el-GR" sz="2400" u="sng" dirty="0">
                <a:latin typeface="+mn-lt"/>
              </a:rPr>
              <a:t>πριν τη </a:t>
            </a:r>
            <a:r>
              <a:rPr lang="el-GR" altLang="el-GR" sz="2400" u="sng" dirty="0" smtClean="0">
                <a:latin typeface="+mn-lt"/>
              </a:rPr>
              <a:t>μετάλλαξη</a:t>
            </a:r>
            <a:endParaRPr lang="en-US" altLang="el-GR" sz="2400" dirty="0">
              <a:latin typeface="+mn-lt"/>
            </a:endParaRPr>
          </a:p>
          <a:p>
            <a:pPr eaLnBrk="1" hangingPunct="1">
              <a:spcBef>
                <a:spcPct val="0"/>
              </a:spcBef>
              <a:buFontTx/>
              <a:buNone/>
            </a:pPr>
            <a:r>
              <a:rPr lang="el-GR" altLang="el-GR" sz="2400" dirty="0">
                <a:latin typeface="+mn-lt"/>
                <a:cs typeface="Times New Roman" panose="02020603050405020304" pitchFamily="18" charset="0"/>
              </a:rPr>
              <a:t>  </a:t>
            </a:r>
            <a:r>
              <a:rPr lang="en-US" altLang="el-GR" sz="2400" dirty="0">
                <a:latin typeface="+mn-lt"/>
                <a:cs typeface="Times New Roman" panose="02020603050405020304" pitchFamily="18" charset="0"/>
              </a:rPr>
              <a:t>x</a:t>
            </a:r>
            <a:r>
              <a:rPr lang="el-GR" altLang="el-GR" sz="2400" dirty="0">
                <a:latin typeface="+mn-lt"/>
                <a:cs typeface="Times New Roman" panose="02020603050405020304" pitchFamily="18" charset="0"/>
              </a:rPr>
              <a:t>1   0 0 1 |</a:t>
            </a:r>
            <a:r>
              <a:rPr lang="el-GR" altLang="el-GR" sz="2400" b="1" dirty="0">
                <a:solidFill>
                  <a:srgbClr val="820000"/>
                </a:solidFill>
                <a:latin typeface="+mn-lt"/>
                <a:cs typeface="Times New Roman" panose="02020603050405020304" pitchFamily="18" charset="0"/>
              </a:rPr>
              <a:t>1</a:t>
            </a:r>
            <a:r>
              <a:rPr lang="el-GR" altLang="el-GR" sz="2400" dirty="0">
                <a:latin typeface="+mn-lt"/>
                <a:cs typeface="Times New Roman" panose="02020603050405020304" pitchFamily="18" charset="0"/>
              </a:rPr>
              <a:t>| 1 1 0 0</a:t>
            </a:r>
          </a:p>
          <a:p>
            <a:pPr>
              <a:spcBef>
                <a:spcPct val="0"/>
              </a:spcBef>
              <a:buFontTx/>
              <a:buNone/>
            </a:pPr>
            <a:r>
              <a:rPr lang="el-GR" altLang="el-GR" sz="2400" u="sng" dirty="0">
                <a:latin typeface="+mn-lt"/>
              </a:rPr>
              <a:t>μετά τη </a:t>
            </a:r>
            <a:r>
              <a:rPr lang="el-GR" altLang="el-GR" sz="2400" u="sng" dirty="0" smtClean="0">
                <a:latin typeface="+mn-lt"/>
              </a:rPr>
              <a:t>μετάλλαξη</a:t>
            </a:r>
            <a:r>
              <a:rPr lang="el-GR" altLang="el-GR" sz="2400" dirty="0">
                <a:latin typeface="+mn-lt"/>
              </a:rPr>
              <a:t/>
            </a:r>
            <a:br>
              <a:rPr lang="el-GR" altLang="el-GR" sz="2400" dirty="0">
                <a:latin typeface="+mn-lt"/>
              </a:rPr>
            </a:br>
            <a:r>
              <a:rPr lang="el-GR" altLang="el-GR" sz="2400" dirty="0">
                <a:latin typeface="+mn-lt"/>
                <a:cs typeface="Times New Roman" panose="02020603050405020304" pitchFamily="18" charset="0"/>
              </a:rPr>
              <a:t>  </a:t>
            </a:r>
            <a:r>
              <a:rPr lang="en-US" altLang="el-GR" sz="2400" dirty="0">
                <a:latin typeface="+mn-lt"/>
                <a:cs typeface="Times New Roman" panose="02020603050405020304" pitchFamily="18" charset="0"/>
              </a:rPr>
              <a:t>x</a:t>
            </a:r>
            <a:r>
              <a:rPr lang="el-GR" altLang="el-GR" sz="2400" dirty="0">
                <a:latin typeface="+mn-lt"/>
                <a:cs typeface="Times New Roman" panose="02020603050405020304" pitchFamily="18" charset="0"/>
              </a:rPr>
              <a:t>1</a:t>
            </a:r>
            <a:r>
              <a:rPr lang="el-GR" altLang="el-GR" sz="2400" baseline="30000" dirty="0">
                <a:latin typeface="+mn-lt"/>
                <a:cs typeface="Times New Roman" panose="02020603050405020304" pitchFamily="18" charset="0"/>
              </a:rPr>
              <a:t>'</a:t>
            </a:r>
            <a:r>
              <a:rPr lang="el-GR" altLang="el-GR" sz="2400" dirty="0">
                <a:latin typeface="+mn-lt"/>
                <a:cs typeface="Times New Roman" panose="02020603050405020304" pitchFamily="18" charset="0"/>
              </a:rPr>
              <a:t>  0 0 1 </a:t>
            </a:r>
            <a:r>
              <a:rPr lang="el-GR" altLang="el-GR" sz="2400" b="1" dirty="0">
                <a:solidFill>
                  <a:srgbClr val="820000"/>
                </a:solidFill>
                <a:latin typeface="+mn-lt"/>
                <a:cs typeface="Times New Roman" panose="02020603050405020304" pitchFamily="18" charset="0"/>
              </a:rPr>
              <a:t>0</a:t>
            </a:r>
            <a:r>
              <a:rPr lang="el-GR" altLang="el-GR" sz="2400" dirty="0">
                <a:latin typeface="+mn-lt"/>
                <a:cs typeface="Times New Roman" panose="02020603050405020304" pitchFamily="18" charset="0"/>
              </a:rPr>
              <a:t> 1 1 0 0</a:t>
            </a:r>
            <a:r>
              <a:rPr lang="el-GR" altLang="el-GR" sz="2400" b="1" dirty="0">
                <a:latin typeface="+mn-lt"/>
                <a:cs typeface="Times New Roman" panose="02020603050405020304" pitchFamily="18" charset="0"/>
              </a:rPr>
              <a:t> </a:t>
            </a:r>
          </a:p>
        </p:txBody>
      </p:sp>
      <p:sp>
        <p:nvSpPr>
          <p:cNvPr id="28677" name="Rectangle 4"/>
          <p:cNvSpPr>
            <a:spLocks noChangeArrowheads="1"/>
          </p:cNvSpPr>
          <p:nvPr/>
        </p:nvSpPr>
        <p:spPr bwMode="auto">
          <a:xfrm>
            <a:off x="220664" y="1210687"/>
            <a:ext cx="41925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l-GR" altLang="el-GR" sz="2400" dirty="0" smtClean="0">
                <a:latin typeface="+mn-lt"/>
              </a:rPr>
              <a:t>Υλοποιείται </a:t>
            </a:r>
            <a:r>
              <a:rPr lang="el-GR" altLang="el-GR" sz="2400" dirty="0">
                <a:latin typeface="+mn-lt"/>
              </a:rPr>
              <a:t>μέσω της τυχαίας αλλαγής κάποιων γονιδίων του χρωματοσώματος. Οι  αλλαγές που επιφέρονται στα σχήματα από τη μετάλλαξη δεν έχουν σχέση με την απόδοση τους. </a:t>
            </a:r>
          </a:p>
        </p:txBody>
      </p:sp>
      <p:sp>
        <p:nvSpPr>
          <p:cNvPr id="28678" name="Text Box 5"/>
          <p:cNvSpPr txBox="1">
            <a:spLocks noChangeArrowheads="1"/>
          </p:cNvSpPr>
          <p:nvPr/>
        </p:nvSpPr>
        <p:spPr bwMode="auto">
          <a:xfrm>
            <a:off x="5003800" y="1557338"/>
            <a:ext cx="3581400" cy="4608512"/>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200" b="1" dirty="0">
                <a:latin typeface="+mn-lt"/>
              </a:rPr>
              <a:t>Ομοιόμορφη μετάλλαξη</a:t>
            </a:r>
          </a:p>
          <a:p>
            <a:pPr eaLnBrk="1" hangingPunct="1">
              <a:spcBef>
                <a:spcPct val="0"/>
              </a:spcBef>
              <a:buFontTx/>
              <a:buNone/>
            </a:pPr>
            <a:r>
              <a:rPr lang="el-GR" altLang="el-GR" sz="2200" u="sng" dirty="0">
                <a:latin typeface="+mn-lt"/>
              </a:rPr>
              <a:t>πριν τη διασταύρωση</a:t>
            </a:r>
            <a:endParaRPr lang="en-US" altLang="el-GR" sz="2200" dirty="0">
              <a:latin typeface="+mn-lt"/>
            </a:endParaRPr>
          </a:p>
          <a:p>
            <a:pPr>
              <a:spcBef>
                <a:spcPct val="0"/>
              </a:spcBef>
              <a:buFontTx/>
              <a:buNone/>
            </a:pPr>
            <a:r>
              <a:rPr lang="el-GR" altLang="el-GR" sz="2200" b="1" dirty="0">
                <a:latin typeface="+mn-lt"/>
                <a:cs typeface="Arial" panose="020B0604020202020204" pitchFamily="34" charset="0"/>
              </a:rPr>
              <a:t>  </a:t>
            </a:r>
            <a:r>
              <a:rPr lang="en-US" altLang="el-GR" sz="2200" dirty="0">
                <a:latin typeface="+mn-lt"/>
                <a:cs typeface="Arial" panose="020B0604020202020204" pitchFamily="34" charset="0"/>
              </a:rPr>
              <a:t>x</a:t>
            </a:r>
            <a:r>
              <a:rPr lang="el-GR" altLang="el-GR" sz="2200" dirty="0">
                <a:latin typeface="+mn-lt"/>
                <a:cs typeface="Arial" panose="020B0604020202020204" pitchFamily="34" charset="0"/>
              </a:rPr>
              <a:t>1   1 2 3 4 5 6 7 8</a:t>
            </a:r>
            <a:br>
              <a:rPr lang="el-GR" altLang="el-GR" sz="2200" dirty="0">
                <a:latin typeface="+mn-lt"/>
                <a:cs typeface="Arial" panose="020B0604020202020204" pitchFamily="34" charset="0"/>
              </a:rPr>
            </a:br>
            <a:r>
              <a:rPr lang="el-GR" altLang="el-GR" sz="2200" dirty="0">
                <a:latin typeface="+mn-lt"/>
                <a:cs typeface="Arial" panose="020B0604020202020204" pitchFamily="34" charset="0"/>
              </a:rPr>
              <a:t>  </a:t>
            </a:r>
            <a:r>
              <a:rPr lang="en-US" altLang="el-GR" sz="2200" dirty="0">
                <a:latin typeface="+mn-lt"/>
                <a:cs typeface="Arial" panose="020B0604020202020204" pitchFamily="34" charset="0"/>
              </a:rPr>
              <a:t>x</a:t>
            </a:r>
            <a:r>
              <a:rPr lang="el-GR" altLang="el-GR" sz="2200" dirty="0">
                <a:latin typeface="+mn-lt"/>
                <a:cs typeface="Arial" panose="020B0604020202020204" pitchFamily="34" charset="0"/>
              </a:rPr>
              <a:t>2   </a:t>
            </a:r>
            <a:r>
              <a:rPr lang="el-GR" altLang="el-GR" sz="2200" u="sng" dirty="0">
                <a:latin typeface="+mn-lt"/>
                <a:cs typeface="Arial" panose="020B0604020202020204" pitchFamily="34" charset="0"/>
              </a:rPr>
              <a:t>8</a:t>
            </a:r>
            <a:r>
              <a:rPr lang="el-GR" altLang="el-GR" sz="2200" dirty="0">
                <a:latin typeface="+mn-lt"/>
                <a:cs typeface="Arial" panose="020B0604020202020204" pitchFamily="34" charset="0"/>
              </a:rPr>
              <a:t> </a:t>
            </a:r>
            <a:r>
              <a:rPr lang="el-GR" altLang="el-GR" sz="2200" u="sng" dirty="0">
                <a:latin typeface="+mn-lt"/>
                <a:cs typeface="Arial" panose="020B0604020202020204" pitchFamily="34" charset="0"/>
              </a:rPr>
              <a:t>6</a:t>
            </a:r>
            <a:r>
              <a:rPr lang="el-GR" altLang="el-GR" sz="2200" dirty="0">
                <a:latin typeface="+mn-lt"/>
                <a:cs typeface="Arial" panose="020B0604020202020204" pitchFamily="34" charset="0"/>
              </a:rPr>
              <a:t> </a:t>
            </a:r>
            <a:r>
              <a:rPr lang="el-GR" altLang="el-GR" sz="2200" u="sng" dirty="0">
                <a:latin typeface="+mn-lt"/>
                <a:cs typeface="Arial" panose="020B0604020202020204" pitchFamily="34" charset="0"/>
              </a:rPr>
              <a:t>4</a:t>
            </a:r>
            <a:r>
              <a:rPr lang="el-GR" altLang="el-GR" sz="2200" dirty="0">
                <a:latin typeface="+mn-lt"/>
                <a:cs typeface="Arial" panose="020B0604020202020204" pitchFamily="34" charset="0"/>
              </a:rPr>
              <a:t> </a:t>
            </a:r>
            <a:r>
              <a:rPr lang="el-GR" altLang="el-GR" sz="2200" u="sng" dirty="0">
                <a:latin typeface="+mn-lt"/>
                <a:cs typeface="Arial" panose="020B0604020202020204" pitchFamily="34" charset="0"/>
              </a:rPr>
              <a:t>2</a:t>
            </a:r>
            <a:r>
              <a:rPr lang="el-GR" altLang="el-GR" sz="2200" dirty="0">
                <a:latin typeface="+mn-lt"/>
                <a:cs typeface="Arial" panose="020B0604020202020204" pitchFamily="34" charset="0"/>
              </a:rPr>
              <a:t> </a:t>
            </a:r>
            <a:r>
              <a:rPr lang="el-GR" altLang="el-GR" sz="2200" u="sng" dirty="0">
                <a:latin typeface="+mn-lt"/>
                <a:cs typeface="Arial" panose="020B0604020202020204" pitchFamily="34" charset="0"/>
              </a:rPr>
              <a:t>7</a:t>
            </a:r>
            <a:r>
              <a:rPr lang="el-GR" altLang="el-GR" sz="2200" dirty="0">
                <a:latin typeface="+mn-lt"/>
                <a:cs typeface="Arial" panose="020B0604020202020204" pitchFamily="34" charset="0"/>
              </a:rPr>
              <a:t> </a:t>
            </a:r>
            <a:r>
              <a:rPr lang="el-GR" altLang="el-GR" sz="2200" u="sng" dirty="0">
                <a:latin typeface="+mn-lt"/>
                <a:cs typeface="Arial" panose="020B0604020202020204" pitchFamily="34" charset="0"/>
              </a:rPr>
              <a:t>5</a:t>
            </a:r>
            <a:r>
              <a:rPr lang="el-GR" altLang="el-GR" sz="2200" dirty="0">
                <a:latin typeface="+mn-lt"/>
                <a:cs typeface="Arial" panose="020B0604020202020204" pitchFamily="34" charset="0"/>
              </a:rPr>
              <a:t> </a:t>
            </a:r>
            <a:r>
              <a:rPr lang="el-GR" altLang="el-GR" sz="2200" u="sng" dirty="0">
                <a:latin typeface="+mn-lt"/>
                <a:cs typeface="Arial" panose="020B0604020202020204" pitchFamily="34" charset="0"/>
              </a:rPr>
              <a:t>3</a:t>
            </a:r>
            <a:r>
              <a:rPr lang="el-GR" altLang="el-GR" sz="2200" dirty="0">
                <a:latin typeface="+mn-lt"/>
                <a:cs typeface="Arial" panose="020B0604020202020204" pitchFamily="34" charset="0"/>
              </a:rPr>
              <a:t> </a:t>
            </a:r>
            <a:r>
              <a:rPr lang="el-GR" altLang="el-GR" sz="2200" u="sng" dirty="0">
                <a:latin typeface="+mn-lt"/>
                <a:cs typeface="Arial" panose="020B0604020202020204" pitchFamily="34" charset="0"/>
              </a:rPr>
              <a:t>1</a:t>
            </a:r>
            <a:endParaRPr lang="el-GR" altLang="el-GR" sz="2200" dirty="0">
              <a:latin typeface="+mn-lt"/>
              <a:cs typeface="Arial" panose="020B0604020202020204" pitchFamily="34" charset="0"/>
            </a:endParaRPr>
          </a:p>
          <a:p>
            <a:pPr>
              <a:spcBef>
                <a:spcPct val="0"/>
              </a:spcBef>
              <a:buFontTx/>
              <a:buNone/>
            </a:pPr>
            <a:r>
              <a:rPr lang="el-GR" altLang="el-GR" sz="2200" u="sng" dirty="0">
                <a:latin typeface="+mn-lt"/>
              </a:rPr>
              <a:t>Μετά τη μετάλλαξη με 50% τυχαίες επεμβάσεις</a:t>
            </a:r>
            <a:r>
              <a:rPr lang="el-GR" altLang="el-GR" sz="2200" dirty="0">
                <a:latin typeface="+mn-lt"/>
              </a:rPr>
              <a:t> Κρατά από το </a:t>
            </a:r>
            <a:r>
              <a:rPr lang="en-US" altLang="el-GR" sz="2200" dirty="0">
                <a:latin typeface="+mn-lt"/>
              </a:rPr>
              <a:t>x</a:t>
            </a:r>
            <a:r>
              <a:rPr lang="el-GR" altLang="el-GR" sz="2200" dirty="0">
                <a:latin typeface="+mn-lt"/>
              </a:rPr>
              <a:t>1 τα 2,3,5,6 και από το  </a:t>
            </a:r>
            <a:r>
              <a:rPr lang="en-US" altLang="el-GR" sz="2200" dirty="0">
                <a:latin typeface="+mn-lt"/>
              </a:rPr>
              <a:t>x</a:t>
            </a:r>
            <a:r>
              <a:rPr lang="el-GR" altLang="el-GR" sz="2200" dirty="0">
                <a:latin typeface="+mn-lt"/>
              </a:rPr>
              <a:t>2 τα 8,2,3,1. Τα υπόλοιπα τα ταξινομεί βάσει της θέσης τους στο άλλο χρωμόσωμα</a:t>
            </a:r>
            <a:br>
              <a:rPr lang="el-GR" altLang="el-GR" sz="2200" dirty="0">
                <a:latin typeface="+mn-lt"/>
              </a:rPr>
            </a:br>
            <a:r>
              <a:rPr lang="el-GR" altLang="el-GR" sz="2200" dirty="0">
                <a:latin typeface="+mn-lt"/>
              </a:rPr>
              <a:t>  </a:t>
            </a:r>
            <a:r>
              <a:rPr lang="en-US" altLang="el-GR" sz="2200" dirty="0">
                <a:latin typeface="+mn-lt"/>
              </a:rPr>
              <a:t>x</a:t>
            </a:r>
            <a:r>
              <a:rPr lang="el-GR" altLang="el-GR" sz="2200" dirty="0">
                <a:latin typeface="+mn-lt"/>
              </a:rPr>
              <a:t>1'  </a:t>
            </a:r>
            <a:r>
              <a:rPr lang="el-GR" altLang="el-GR" sz="2200" b="1" u="sng" dirty="0">
                <a:solidFill>
                  <a:srgbClr val="820000"/>
                </a:solidFill>
                <a:latin typeface="+mn-lt"/>
              </a:rPr>
              <a:t>8</a:t>
            </a:r>
            <a:r>
              <a:rPr lang="el-GR" altLang="el-GR" sz="2200" dirty="0">
                <a:latin typeface="+mn-lt"/>
              </a:rPr>
              <a:t> 2 3 </a:t>
            </a:r>
            <a:r>
              <a:rPr lang="el-GR" altLang="el-GR" sz="2200" b="1" u="sng" dirty="0">
                <a:solidFill>
                  <a:srgbClr val="820000"/>
                </a:solidFill>
                <a:latin typeface="+mn-lt"/>
              </a:rPr>
              <a:t>4</a:t>
            </a:r>
            <a:r>
              <a:rPr lang="el-GR" altLang="el-GR" sz="2200" dirty="0">
                <a:latin typeface="+mn-lt"/>
              </a:rPr>
              <a:t> 5 6 </a:t>
            </a:r>
            <a:r>
              <a:rPr lang="el-GR" altLang="el-GR" sz="2200" b="1" u="sng" dirty="0">
                <a:solidFill>
                  <a:srgbClr val="820000"/>
                </a:solidFill>
                <a:latin typeface="+mn-lt"/>
              </a:rPr>
              <a:t>7</a:t>
            </a:r>
            <a:r>
              <a:rPr lang="el-GR" altLang="el-GR" sz="2200" dirty="0">
                <a:solidFill>
                  <a:srgbClr val="820000"/>
                </a:solidFill>
                <a:latin typeface="+mn-lt"/>
              </a:rPr>
              <a:t> </a:t>
            </a:r>
            <a:r>
              <a:rPr lang="el-GR" altLang="el-GR" sz="2200" b="1" u="sng" dirty="0">
                <a:solidFill>
                  <a:srgbClr val="820000"/>
                </a:solidFill>
                <a:latin typeface="+mn-lt"/>
              </a:rPr>
              <a:t>1</a:t>
            </a:r>
            <a:r>
              <a:rPr lang="el-GR" altLang="el-GR" sz="2200" dirty="0">
                <a:latin typeface="+mn-lt"/>
              </a:rPr>
              <a:t/>
            </a:r>
            <a:br>
              <a:rPr lang="el-GR" altLang="el-GR" sz="2200" dirty="0">
                <a:latin typeface="+mn-lt"/>
              </a:rPr>
            </a:br>
            <a:r>
              <a:rPr lang="el-GR" altLang="el-GR" sz="2200" dirty="0">
                <a:latin typeface="+mn-lt"/>
              </a:rPr>
              <a:t>  </a:t>
            </a:r>
            <a:r>
              <a:rPr lang="en-US" altLang="el-GR" sz="2200" dirty="0">
                <a:latin typeface="+mn-lt"/>
              </a:rPr>
              <a:t>x</a:t>
            </a:r>
            <a:r>
              <a:rPr lang="el-GR" altLang="el-GR" sz="2200" dirty="0">
                <a:latin typeface="+mn-lt"/>
              </a:rPr>
              <a:t>2'  8 </a:t>
            </a:r>
            <a:r>
              <a:rPr lang="el-GR" altLang="el-GR" sz="2200" u="sng" dirty="0">
                <a:latin typeface="+mn-lt"/>
              </a:rPr>
              <a:t>4</a:t>
            </a:r>
            <a:r>
              <a:rPr lang="el-GR" altLang="el-GR" sz="2200" dirty="0">
                <a:latin typeface="+mn-lt"/>
              </a:rPr>
              <a:t> </a:t>
            </a:r>
            <a:r>
              <a:rPr lang="el-GR" altLang="el-GR" sz="2200" u="sng" dirty="0">
                <a:latin typeface="+mn-lt"/>
              </a:rPr>
              <a:t>5</a:t>
            </a:r>
            <a:r>
              <a:rPr lang="el-GR" altLang="el-GR" sz="2200" dirty="0">
                <a:latin typeface="+mn-lt"/>
              </a:rPr>
              <a:t> 2 </a:t>
            </a:r>
            <a:r>
              <a:rPr lang="el-GR" altLang="el-GR" sz="2200" u="sng" dirty="0">
                <a:latin typeface="+mn-lt"/>
              </a:rPr>
              <a:t>6</a:t>
            </a:r>
            <a:r>
              <a:rPr lang="el-GR" altLang="el-GR" sz="2200" dirty="0">
                <a:latin typeface="+mn-lt"/>
              </a:rPr>
              <a:t> </a:t>
            </a:r>
            <a:r>
              <a:rPr lang="el-GR" altLang="el-GR" sz="2200" u="sng" dirty="0">
                <a:latin typeface="+mn-lt"/>
              </a:rPr>
              <a:t>7</a:t>
            </a:r>
            <a:r>
              <a:rPr lang="el-GR" altLang="el-GR" sz="2200" dirty="0">
                <a:latin typeface="+mn-lt"/>
              </a:rPr>
              <a:t> 3 1 </a:t>
            </a:r>
          </a:p>
        </p:txBody>
      </p:sp>
      <p:sp>
        <p:nvSpPr>
          <p:cNvPr id="28679" name="Oval 6"/>
          <p:cNvSpPr>
            <a:spLocks noChangeArrowheads="1"/>
          </p:cNvSpPr>
          <p:nvPr/>
        </p:nvSpPr>
        <p:spPr bwMode="auto">
          <a:xfrm>
            <a:off x="5545136" y="5301208"/>
            <a:ext cx="2016125" cy="30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28680" name="Line 8"/>
          <p:cNvSpPr>
            <a:spLocks noChangeShapeType="1"/>
          </p:cNvSpPr>
          <p:nvPr/>
        </p:nvSpPr>
        <p:spPr bwMode="auto">
          <a:xfrm flipH="1" flipV="1">
            <a:off x="5780088" y="2924944"/>
            <a:ext cx="0" cy="2376264"/>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8681" name="Line 9"/>
          <p:cNvSpPr>
            <a:spLocks noChangeShapeType="1"/>
          </p:cNvSpPr>
          <p:nvPr/>
        </p:nvSpPr>
        <p:spPr bwMode="auto">
          <a:xfrm flipH="1" flipV="1">
            <a:off x="6156176" y="2924944"/>
            <a:ext cx="181125" cy="2447156"/>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8683" name="Line 11"/>
          <p:cNvSpPr>
            <a:spLocks noChangeShapeType="1"/>
          </p:cNvSpPr>
          <p:nvPr/>
        </p:nvSpPr>
        <p:spPr bwMode="auto">
          <a:xfrm flipV="1">
            <a:off x="7164288" y="2924944"/>
            <a:ext cx="0" cy="2462571"/>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8682" name="Line 10"/>
          <p:cNvSpPr>
            <a:spLocks noChangeShapeType="1"/>
          </p:cNvSpPr>
          <p:nvPr/>
        </p:nvSpPr>
        <p:spPr bwMode="auto">
          <a:xfrm flipH="1" flipV="1">
            <a:off x="6572252" y="2924944"/>
            <a:ext cx="355599" cy="2447155"/>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8684" name="Oval 12"/>
          <p:cNvSpPr>
            <a:spLocks noChangeArrowheads="1"/>
          </p:cNvSpPr>
          <p:nvPr/>
        </p:nvSpPr>
        <p:spPr bwMode="auto">
          <a:xfrm>
            <a:off x="1691680" y="4581128"/>
            <a:ext cx="430213" cy="50405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Tree>
    <p:extLst>
      <p:ext uri="{BB962C8B-B14F-4D97-AF65-F5344CB8AC3E}">
        <p14:creationId xmlns:p14="http://schemas.microsoft.com/office/powerpoint/2010/main" val="357282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a:t>
            </a:r>
            <a:r>
              <a:rPr lang="el-GR" dirty="0"/>
              <a:t>μ</a:t>
            </a:r>
            <a:r>
              <a:rPr lang="el-GR" dirty="0" smtClean="0"/>
              <a:t>ηχανικής </a:t>
            </a:r>
            <a:r>
              <a:rPr lang="el-GR" dirty="0"/>
              <a:t>μ</a:t>
            </a:r>
            <a:r>
              <a:rPr lang="el-GR" dirty="0" smtClean="0"/>
              <a:t>άθησης</a:t>
            </a:r>
            <a:endParaRPr lang="el-GR" sz="2400" dirty="0"/>
          </a:p>
        </p:txBody>
      </p:sp>
      <p:sp>
        <p:nvSpPr>
          <p:cNvPr id="3" name="Θέση περιεχομένου 2"/>
          <p:cNvSpPr>
            <a:spLocks noGrp="1"/>
          </p:cNvSpPr>
          <p:nvPr>
            <p:ph idx="1"/>
          </p:nvPr>
        </p:nvSpPr>
        <p:spPr>
          <a:xfrm>
            <a:off x="457200" y="1196752"/>
            <a:ext cx="8363272" cy="5400600"/>
          </a:xfrm>
        </p:spPr>
        <p:txBody>
          <a:bodyPr>
            <a:normAutofit/>
          </a:bodyPr>
          <a:lstStyle/>
          <a:p>
            <a:pPr>
              <a:spcBef>
                <a:spcPts val="2400"/>
              </a:spcBef>
            </a:pPr>
            <a:r>
              <a:rPr lang="en-US" sz="2000" b="1" dirty="0" smtClean="0">
                <a:solidFill>
                  <a:schemeClr val="tx1">
                    <a:lumMod val="50000"/>
                    <a:lumOff val="50000"/>
                  </a:schemeClr>
                </a:solidFill>
              </a:rPr>
              <a:t>Μάθηση με επίβλεψη </a:t>
            </a:r>
            <a:r>
              <a:rPr lang="en-US" sz="2000" dirty="0" smtClean="0">
                <a:solidFill>
                  <a:schemeClr val="tx1">
                    <a:lumMod val="50000"/>
                    <a:lumOff val="50000"/>
                  </a:schemeClr>
                </a:solidFill>
              </a:rPr>
              <a:t>(supervised learning</a:t>
            </a:r>
            <a:r>
              <a:rPr lang="el-GR" sz="2000" dirty="0" smtClean="0">
                <a:solidFill>
                  <a:schemeClr val="tx1">
                    <a:lumMod val="50000"/>
                    <a:lumOff val="50000"/>
                  </a:schemeClr>
                </a:solidFill>
              </a:rPr>
              <a:t> </a:t>
            </a:r>
            <a:r>
              <a:rPr lang="en-US" sz="2000" dirty="0" smtClean="0">
                <a:solidFill>
                  <a:schemeClr val="tx1">
                    <a:lumMod val="50000"/>
                    <a:lumOff val="50000"/>
                  </a:schemeClr>
                </a:solidFill>
              </a:rPr>
              <a:t>– learning from examples)</a:t>
            </a:r>
            <a:r>
              <a:rPr lang="el-GR" sz="2000" dirty="0" smtClean="0">
                <a:solidFill>
                  <a:schemeClr val="tx1">
                    <a:lumMod val="50000"/>
                    <a:lumOff val="50000"/>
                  </a:schemeClr>
                </a:solidFill>
              </a:rPr>
              <a:t>                                                                                        </a:t>
            </a:r>
            <a:r>
              <a:rPr lang="el-GR" sz="2000" i="1" dirty="0" smtClean="0">
                <a:solidFill>
                  <a:schemeClr val="tx1">
                    <a:lumMod val="50000"/>
                    <a:lumOff val="50000"/>
                  </a:schemeClr>
                </a:solidFill>
              </a:rPr>
              <a:t>όπου ο  αλγόριθμος κατασκευάζει μια </a:t>
            </a:r>
            <a:r>
              <a:rPr lang="el-GR" sz="2000" i="1" dirty="0" smtClean="0">
                <a:solidFill>
                  <a:schemeClr val="tx1">
                    <a:lumMod val="50000"/>
                    <a:lumOff val="50000"/>
                  </a:schemeClr>
                </a:solidFill>
                <a:hlinkClick r:id="rId3" tooltip="Συνάρτηση"/>
              </a:rPr>
              <a:t>συνάρτηση</a:t>
            </a:r>
            <a:r>
              <a:rPr lang="el-GR" sz="2000" i="1" dirty="0" smtClean="0">
                <a:solidFill>
                  <a:schemeClr val="tx1">
                    <a:lumMod val="50000"/>
                    <a:lumOff val="50000"/>
                  </a:schemeClr>
                </a:solidFill>
              </a:rPr>
              <a:t> που απεικονίζει δεδομένες εισόδους σε γνωστές, επιθυμητές εξόδους (σύνολο εκπαίδευσης), με απώτερο στόχο τη γενίκευση της συνάρτησης αυτής και για εισόδους με άγνωστη έξοδο</a:t>
            </a:r>
            <a:endParaRPr lang="en-US" sz="2000" i="1" dirty="0" smtClean="0">
              <a:solidFill>
                <a:schemeClr val="tx1">
                  <a:lumMod val="50000"/>
                  <a:lumOff val="50000"/>
                </a:schemeClr>
              </a:solidFill>
            </a:endParaRPr>
          </a:p>
          <a:p>
            <a:r>
              <a:rPr lang="en-US" sz="2000" b="1" dirty="0" smtClean="0">
                <a:solidFill>
                  <a:schemeClr val="tx1">
                    <a:lumMod val="50000"/>
                    <a:lumOff val="50000"/>
                  </a:schemeClr>
                </a:solidFill>
              </a:rPr>
              <a:t>Μάθηση χωρίς επίβλεψη </a:t>
            </a:r>
            <a:r>
              <a:rPr lang="en-US" sz="2000" dirty="0" smtClean="0">
                <a:solidFill>
                  <a:schemeClr val="tx1">
                    <a:lumMod val="50000"/>
                    <a:lumOff val="50000"/>
                  </a:schemeClr>
                </a:solidFill>
              </a:rPr>
              <a:t>(unsupervised learning- learning from observations)</a:t>
            </a:r>
            <a:r>
              <a:rPr lang="el-GR" sz="2000" dirty="0" smtClean="0">
                <a:solidFill>
                  <a:schemeClr val="tx1">
                    <a:lumMod val="50000"/>
                    <a:lumOff val="50000"/>
                  </a:schemeClr>
                </a:solidFill>
              </a:rPr>
              <a:t>  </a:t>
            </a:r>
            <a:r>
              <a:rPr lang="el-GR" sz="2000" i="1" dirty="0" smtClean="0">
                <a:solidFill>
                  <a:schemeClr val="tx1">
                    <a:lumMod val="50000"/>
                    <a:lumOff val="50000"/>
                  </a:schemeClr>
                </a:solidFill>
              </a:rPr>
              <a:t>όπου ο αλγόριθμος κατασκευάζει ένα μοντέλο για κάποιο σύνολο εισόδων χωρίς να γνωρίζει επιθυμητές εξόδους</a:t>
            </a:r>
            <a:endParaRPr lang="en-US" sz="2000" i="1" dirty="0" smtClean="0">
              <a:solidFill>
                <a:schemeClr val="tx1">
                  <a:lumMod val="50000"/>
                  <a:lumOff val="50000"/>
                </a:schemeClr>
              </a:solidFill>
            </a:endParaRPr>
          </a:p>
          <a:p>
            <a:r>
              <a:rPr lang="el-GR" sz="2000" dirty="0" smtClean="0">
                <a:solidFill>
                  <a:schemeClr val="tx1">
                    <a:lumMod val="50000"/>
                    <a:lumOff val="50000"/>
                  </a:schemeClr>
                </a:solidFill>
              </a:rPr>
              <a:t>Ενισχυτική μάθηση (</a:t>
            </a:r>
            <a:r>
              <a:rPr lang="en-US" sz="2000" dirty="0" smtClean="0">
                <a:solidFill>
                  <a:schemeClr val="tx1">
                    <a:lumMod val="50000"/>
                    <a:lumOff val="50000"/>
                  </a:schemeClr>
                </a:solidFill>
              </a:rPr>
              <a:t>reinforcement learning)</a:t>
            </a:r>
            <a:r>
              <a:rPr lang="el-GR" sz="2000" dirty="0" smtClean="0">
                <a:solidFill>
                  <a:schemeClr val="tx1">
                    <a:lumMod val="50000"/>
                    <a:lumOff val="50000"/>
                  </a:schemeClr>
                </a:solidFill>
              </a:rPr>
              <a:t>                                                                   </a:t>
            </a:r>
            <a:r>
              <a:rPr lang="el-GR" sz="2000" i="1" dirty="0" smtClean="0">
                <a:solidFill>
                  <a:schemeClr val="tx1">
                    <a:lumMod val="50000"/>
                    <a:lumOff val="50000"/>
                  </a:schemeClr>
                </a:solidFill>
              </a:rPr>
              <a:t>όπου ο αλγόριθμος μαθαίνει μια στρατηγική ενεργειών για μια δεδομένη παρατήρηση</a:t>
            </a:r>
            <a:endParaRPr lang="en-US" sz="2000" dirty="0" smtClean="0">
              <a:solidFill>
                <a:schemeClr val="tx1">
                  <a:lumMod val="50000"/>
                  <a:lumOff val="50000"/>
                </a:schemeClr>
              </a:solidFill>
            </a:endParaRPr>
          </a:p>
          <a:p>
            <a:r>
              <a:rPr lang="el-GR" dirty="0" smtClean="0"/>
              <a:t>Εξελικτική Μάθηση  (</a:t>
            </a:r>
            <a:r>
              <a:rPr lang="en-US" dirty="0" smtClean="0"/>
              <a:t>evolutionary learning)</a:t>
            </a:r>
            <a:r>
              <a:rPr lang="el-GR" dirty="0" smtClean="0"/>
              <a:t>                                      Μίμηση αναπαραγωγικής διαδικασίας</a:t>
            </a:r>
            <a:endParaRPr lang="en-US" i="1" dirty="0"/>
          </a:p>
          <a:p>
            <a:endParaRPr lang="el-GR" dirty="0">
              <a:solidFill>
                <a:schemeClr val="bg1">
                  <a:lumMod val="75000"/>
                </a:schemeClr>
              </a:solidFill>
            </a:endParaRPr>
          </a:p>
        </p:txBody>
      </p:sp>
      <p:sp>
        <p:nvSpPr>
          <p:cNvPr id="4" name="Θέση αριθμού διαφάνειας 3"/>
          <p:cNvSpPr>
            <a:spLocks noGrp="1"/>
          </p:cNvSpPr>
          <p:nvPr>
            <p:ph type="sldNum" sz="quarter" idx="12"/>
          </p:nvPr>
        </p:nvSpPr>
        <p:spPr/>
        <p:txBody>
          <a:bodyPr/>
          <a:lstStyle/>
          <a:p>
            <a:pPr>
              <a:defRPr/>
            </a:pPr>
            <a:r>
              <a:rPr lang="el-GR" dirty="0" smtClean="0"/>
              <a:t>                </a:t>
            </a: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87661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a:bodyPr>
          <a:lstStyle/>
          <a:p>
            <a:pPr eaLnBrk="1" hangingPunct="1"/>
            <a:r>
              <a:rPr lang="el-GR" altLang="el-GR" b="1" dirty="0" smtClean="0"/>
              <a:t>Άλλα είδη </a:t>
            </a:r>
            <a:r>
              <a:rPr lang="el-GR" altLang="el-GR" b="1" dirty="0" smtClean="0"/>
              <a:t>μετάλλαξης</a:t>
            </a:r>
            <a:endParaRPr lang="en-US" altLang="el-GR" b="1" dirty="0" smtClean="0"/>
          </a:p>
        </p:txBody>
      </p:sp>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2686525-79D7-4FBF-97D3-CE5816BAA2A5}" type="slidenum">
              <a:rPr lang="el-GR" altLang="el-GR" sz="1400"/>
              <a:pPr eaLnBrk="1" hangingPunct="1">
                <a:spcBef>
                  <a:spcPct val="0"/>
                </a:spcBef>
                <a:buFontTx/>
                <a:buNone/>
              </a:pPr>
              <a:t>29</a:t>
            </a:fld>
            <a:endParaRPr lang="el-GR" altLang="el-GR" sz="1400" dirty="0"/>
          </a:p>
        </p:txBody>
      </p:sp>
      <p:sp>
        <p:nvSpPr>
          <p:cNvPr id="29700" name="Text Box 3"/>
          <p:cNvSpPr txBox="1">
            <a:spLocks noChangeArrowheads="1"/>
          </p:cNvSpPr>
          <p:nvPr/>
        </p:nvSpPr>
        <p:spPr bwMode="auto">
          <a:xfrm>
            <a:off x="539750" y="1484312"/>
            <a:ext cx="4176713" cy="4105275"/>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b="1" dirty="0">
                <a:latin typeface="+mn-lt"/>
                <a:cs typeface="Times New Roman" panose="02020603050405020304" pitchFamily="18" charset="0"/>
              </a:rPr>
              <a:t>Απλή μετάλλαξη</a:t>
            </a:r>
          </a:p>
          <a:p>
            <a:pPr eaLnBrk="1" hangingPunct="1">
              <a:spcBef>
                <a:spcPct val="0"/>
              </a:spcBef>
              <a:buFontTx/>
              <a:buNone/>
            </a:pPr>
            <a:r>
              <a:rPr lang="en-US" altLang="el-GR" sz="2400" b="1" dirty="0">
                <a:latin typeface="+mn-lt"/>
              </a:rPr>
              <a:t>Scrabble </a:t>
            </a:r>
            <a:r>
              <a:rPr lang="en-US" altLang="el-GR" sz="2400" b="1" dirty="0">
                <a:latin typeface="+mn-lt"/>
              </a:rPr>
              <a:t>sublists</a:t>
            </a:r>
            <a:r>
              <a:rPr lang="en-US" altLang="el-GR" sz="2400" b="1" dirty="0">
                <a:latin typeface="+mn-lt"/>
              </a:rPr>
              <a:t> mutation</a:t>
            </a:r>
            <a:r>
              <a:rPr lang="el-GR" altLang="el-GR" sz="2400" b="1" dirty="0">
                <a:latin typeface="+mn-lt"/>
              </a:rPr>
              <a:t>:</a:t>
            </a:r>
          </a:p>
          <a:p>
            <a:pPr eaLnBrk="1" hangingPunct="1">
              <a:spcBef>
                <a:spcPct val="0"/>
              </a:spcBef>
              <a:buFontTx/>
              <a:buNone/>
            </a:pPr>
            <a:endParaRPr lang="el-GR" altLang="el-GR" sz="2400" u="sng" dirty="0">
              <a:latin typeface="+mn-lt"/>
            </a:endParaRPr>
          </a:p>
          <a:p>
            <a:pPr eaLnBrk="1" hangingPunct="1">
              <a:spcBef>
                <a:spcPct val="0"/>
              </a:spcBef>
              <a:buFontTx/>
              <a:buNone/>
            </a:pPr>
            <a:r>
              <a:rPr lang="el-GR" altLang="el-GR" sz="2400" u="sng" dirty="0">
                <a:latin typeface="+mn-lt"/>
              </a:rPr>
              <a:t>Πριν τη μετάλλαξη</a:t>
            </a:r>
            <a:endParaRPr lang="el-GR" altLang="el-GR" sz="2400" dirty="0">
              <a:latin typeface="+mn-lt"/>
            </a:endParaRPr>
          </a:p>
          <a:p>
            <a:pPr eaLnBrk="1" hangingPunct="1">
              <a:spcBef>
                <a:spcPct val="0"/>
              </a:spcBef>
              <a:buFontTx/>
              <a:buNone/>
            </a:pPr>
            <a:r>
              <a:rPr lang="el-GR" altLang="el-GR" sz="2400" dirty="0">
                <a:latin typeface="+mn-lt"/>
              </a:rPr>
              <a:t>  </a:t>
            </a:r>
            <a:r>
              <a:rPr lang="en-US" altLang="el-GR" sz="2400" dirty="0">
                <a:latin typeface="+mn-lt"/>
              </a:rPr>
              <a:t>x</a:t>
            </a:r>
            <a:r>
              <a:rPr lang="el-GR" altLang="el-GR" sz="2400" dirty="0">
                <a:latin typeface="+mn-lt"/>
              </a:rPr>
              <a:t>1   1 </a:t>
            </a:r>
            <a:r>
              <a:rPr lang="el-GR" altLang="el-GR" sz="2400" b="1" dirty="0">
                <a:latin typeface="+mn-lt"/>
              </a:rPr>
              <a:t>2 3 4 5 </a:t>
            </a:r>
            <a:r>
              <a:rPr lang="el-GR" altLang="el-GR" sz="2400" dirty="0">
                <a:latin typeface="+mn-lt"/>
              </a:rPr>
              <a:t>6 7 8 </a:t>
            </a:r>
          </a:p>
          <a:p>
            <a:pPr eaLnBrk="1" hangingPunct="1">
              <a:spcBef>
                <a:spcPct val="0"/>
              </a:spcBef>
              <a:buFontTx/>
              <a:buNone/>
            </a:pPr>
            <a:r>
              <a:rPr lang="el-GR" altLang="el-GR" sz="2400" dirty="0">
                <a:latin typeface="+mn-lt"/>
              </a:rPr>
              <a:t>τυχαία επιλογή αποκοπής	</a:t>
            </a:r>
            <a:br>
              <a:rPr lang="el-GR" altLang="el-GR" sz="2400" dirty="0">
                <a:latin typeface="+mn-lt"/>
              </a:rPr>
            </a:br>
            <a:r>
              <a:rPr lang="el-GR" altLang="el-GR" sz="2400" dirty="0">
                <a:latin typeface="+mn-lt"/>
              </a:rPr>
              <a:t>τυχαία σειρά  4 2 3 5</a:t>
            </a:r>
            <a:endParaRPr lang="el-GR" altLang="el-GR" sz="2400" u="sng" dirty="0">
              <a:latin typeface="+mn-lt"/>
            </a:endParaRPr>
          </a:p>
          <a:p>
            <a:pPr eaLnBrk="1" hangingPunct="1">
              <a:spcBef>
                <a:spcPct val="0"/>
              </a:spcBef>
              <a:buFontTx/>
              <a:buNone/>
            </a:pPr>
            <a:endParaRPr lang="el-GR" altLang="el-GR" sz="2400" u="sng" dirty="0">
              <a:latin typeface="+mn-lt"/>
            </a:endParaRPr>
          </a:p>
          <a:p>
            <a:pPr eaLnBrk="1" hangingPunct="1">
              <a:spcBef>
                <a:spcPct val="0"/>
              </a:spcBef>
              <a:buFontTx/>
              <a:buNone/>
            </a:pPr>
            <a:r>
              <a:rPr lang="el-GR" altLang="el-GR" sz="2400" u="sng" dirty="0">
                <a:latin typeface="+mn-lt"/>
              </a:rPr>
              <a:t>Μετά τη μετάλλαξη</a:t>
            </a:r>
            <a:r>
              <a:rPr lang="el-GR" altLang="el-GR" sz="2400" dirty="0">
                <a:latin typeface="+mn-lt"/>
              </a:rPr>
              <a:t/>
            </a:r>
            <a:br>
              <a:rPr lang="el-GR" altLang="el-GR" sz="2400" dirty="0">
                <a:latin typeface="+mn-lt"/>
              </a:rPr>
            </a:br>
            <a:r>
              <a:rPr lang="en-US" altLang="el-GR" sz="2400" dirty="0">
                <a:latin typeface="+mn-lt"/>
              </a:rPr>
              <a:t>x</a:t>
            </a:r>
            <a:r>
              <a:rPr lang="el-GR" altLang="el-GR" sz="2400" dirty="0">
                <a:latin typeface="+mn-lt"/>
              </a:rPr>
              <a:t>1'  1 </a:t>
            </a:r>
            <a:r>
              <a:rPr lang="el-GR" altLang="el-GR" sz="2400" b="1" dirty="0">
                <a:latin typeface="+mn-lt"/>
              </a:rPr>
              <a:t>4 2 3 5 </a:t>
            </a:r>
            <a:r>
              <a:rPr lang="el-GR" altLang="el-GR" sz="2400" dirty="0">
                <a:latin typeface="+mn-lt"/>
              </a:rPr>
              <a:t>6 7 8 </a:t>
            </a:r>
          </a:p>
        </p:txBody>
      </p:sp>
      <p:sp>
        <p:nvSpPr>
          <p:cNvPr id="29701" name="Text Box 5"/>
          <p:cNvSpPr txBox="1">
            <a:spLocks noChangeArrowheads="1"/>
          </p:cNvSpPr>
          <p:nvPr/>
        </p:nvSpPr>
        <p:spPr bwMode="auto">
          <a:xfrm>
            <a:off x="4932363" y="1484313"/>
            <a:ext cx="3581400" cy="33845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400" b="1" dirty="0">
                <a:latin typeface="+mn-lt"/>
              </a:rPr>
              <a:t>Τυχαία ανταλλαγή</a:t>
            </a:r>
          </a:p>
          <a:p>
            <a:pPr eaLnBrk="1" hangingPunct="1">
              <a:spcBef>
                <a:spcPct val="0"/>
              </a:spcBef>
              <a:buFontTx/>
              <a:buNone/>
            </a:pPr>
            <a:endParaRPr lang="el-GR" altLang="el-GR" sz="2400" b="1" u="sng" dirty="0">
              <a:latin typeface="+mn-lt"/>
            </a:endParaRPr>
          </a:p>
          <a:p>
            <a:pPr eaLnBrk="1" hangingPunct="1">
              <a:spcBef>
                <a:spcPct val="0"/>
              </a:spcBef>
              <a:buFontTx/>
              <a:buNone/>
            </a:pPr>
            <a:r>
              <a:rPr lang="el-GR" altLang="el-GR" sz="2400" u="sng" dirty="0">
                <a:latin typeface="+mn-lt"/>
              </a:rPr>
              <a:t>Πριν τη μετάλλαξη</a:t>
            </a:r>
            <a:endParaRPr lang="el-GR" altLang="el-GR" sz="2400" dirty="0">
              <a:latin typeface="+mn-lt"/>
            </a:endParaRPr>
          </a:p>
          <a:p>
            <a:pPr eaLnBrk="1" hangingPunct="1">
              <a:spcBef>
                <a:spcPct val="0"/>
              </a:spcBef>
              <a:buFontTx/>
              <a:buNone/>
            </a:pPr>
            <a:r>
              <a:rPr lang="el-GR" altLang="el-GR" sz="2400" dirty="0">
                <a:latin typeface="+mn-lt"/>
              </a:rPr>
              <a:t>  </a:t>
            </a:r>
            <a:r>
              <a:rPr lang="en-US" altLang="el-GR" sz="2400" dirty="0">
                <a:latin typeface="+mn-lt"/>
              </a:rPr>
              <a:t>x</a:t>
            </a:r>
            <a:r>
              <a:rPr lang="el-GR" altLang="el-GR" sz="2400" dirty="0">
                <a:latin typeface="+mn-lt"/>
              </a:rPr>
              <a:t>1   1 2 3 4 5 6 7 8</a:t>
            </a:r>
            <a:endParaRPr lang="el-GR" altLang="el-GR" sz="2400" u="sng" dirty="0">
              <a:latin typeface="+mn-lt"/>
            </a:endParaRPr>
          </a:p>
          <a:p>
            <a:pPr eaLnBrk="1" hangingPunct="1">
              <a:spcBef>
                <a:spcPct val="0"/>
              </a:spcBef>
              <a:buFontTx/>
              <a:buNone/>
            </a:pPr>
            <a:endParaRPr lang="el-GR" altLang="el-GR" sz="2400" u="sng" dirty="0">
              <a:latin typeface="+mn-lt"/>
            </a:endParaRPr>
          </a:p>
          <a:p>
            <a:pPr eaLnBrk="1" hangingPunct="1">
              <a:spcBef>
                <a:spcPct val="0"/>
              </a:spcBef>
              <a:buFontTx/>
              <a:buNone/>
            </a:pPr>
            <a:r>
              <a:rPr lang="el-GR" altLang="el-GR" sz="2400" u="sng" dirty="0">
                <a:latin typeface="+mn-lt"/>
              </a:rPr>
              <a:t>Μετά τη μετάλλαξη</a:t>
            </a:r>
            <a:r>
              <a:rPr lang="el-GR" altLang="el-GR" sz="2400" dirty="0">
                <a:latin typeface="+mn-lt"/>
              </a:rPr>
              <a:t/>
            </a:r>
            <a:br>
              <a:rPr lang="el-GR" altLang="el-GR" sz="2400" dirty="0">
                <a:latin typeface="+mn-lt"/>
              </a:rPr>
            </a:br>
            <a:r>
              <a:rPr lang="el-GR" altLang="el-GR" sz="2400" dirty="0">
                <a:latin typeface="+mn-lt"/>
              </a:rPr>
              <a:t>τυχαία ταξινόμηση </a:t>
            </a:r>
          </a:p>
          <a:p>
            <a:pPr eaLnBrk="1" hangingPunct="1">
              <a:spcBef>
                <a:spcPct val="0"/>
              </a:spcBef>
              <a:buFontTx/>
              <a:buNone/>
            </a:pPr>
            <a:r>
              <a:rPr lang="el-GR" altLang="el-GR" sz="2400" dirty="0">
                <a:latin typeface="+mn-lt"/>
              </a:rPr>
              <a:t>  </a:t>
            </a:r>
            <a:r>
              <a:rPr lang="en-US" altLang="el-GR" sz="2400" dirty="0">
                <a:latin typeface="+mn-lt"/>
              </a:rPr>
              <a:t>x</a:t>
            </a:r>
            <a:r>
              <a:rPr lang="el-GR" altLang="el-GR" sz="2400" dirty="0">
                <a:latin typeface="+mn-lt"/>
              </a:rPr>
              <a:t>1'   1 5 3 4 2 6 7 8</a:t>
            </a:r>
          </a:p>
        </p:txBody>
      </p:sp>
      <p:sp>
        <p:nvSpPr>
          <p:cNvPr id="29702" name="Oval 11"/>
          <p:cNvSpPr>
            <a:spLocks noChangeArrowheads="1"/>
          </p:cNvSpPr>
          <p:nvPr/>
        </p:nvSpPr>
        <p:spPr bwMode="auto">
          <a:xfrm>
            <a:off x="1403350" y="2960688"/>
            <a:ext cx="936626" cy="431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29703" name="Oval 12"/>
          <p:cNvSpPr>
            <a:spLocks noChangeArrowheads="1"/>
          </p:cNvSpPr>
          <p:nvPr/>
        </p:nvSpPr>
        <p:spPr bwMode="auto">
          <a:xfrm>
            <a:off x="1259632" y="4758613"/>
            <a:ext cx="972000" cy="431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29704" name="Oval 13"/>
          <p:cNvSpPr>
            <a:spLocks noChangeArrowheads="1"/>
          </p:cNvSpPr>
          <p:nvPr/>
        </p:nvSpPr>
        <p:spPr bwMode="auto">
          <a:xfrm>
            <a:off x="5795962" y="2600476"/>
            <a:ext cx="288925" cy="431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29705" name="Oval 14"/>
          <p:cNvSpPr>
            <a:spLocks noChangeArrowheads="1"/>
          </p:cNvSpPr>
          <p:nvPr/>
        </p:nvSpPr>
        <p:spPr bwMode="auto">
          <a:xfrm>
            <a:off x="6460888" y="2607803"/>
            <a:ext cx="288925" cy="431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sp>
        <p:nvSpPr>
          <p:cNvPr id="29706" name="Line 15"/>
          <p:cNvSpPr>
            <a:spLocks noChangeShapeType="1"/>
          </p:cNvSpPr>
          <p:nvPr/>
        </p:nvSpPr>
        <p:spPr bwMode="auto">
          <a:xfrm>
            <a:off x="6588125" y="32131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9707" name="Line 17"/>
          <p:cNvSpPr>
            <a:spLocks noChangeShapeType="1"/>
          </p:cNvSpPr>
          <p:nvPr/>
        </p:nvSpPr>
        <p:spPr bwMode="auto">
          <a:xfrm flipH="1">
            <a:off x="6084884" y="3039604"/>
            <a:ext cx="520463" cy="1110122"/>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9708" name="Line 18"/>
          <p:cNvSpPr>
            <a:spLocks noChangeShapeType="1"/>
          </p:cNvSpPr>
          <p:nvPr/>
        </p:nvSpPr>
        <p:spPr bwMode="auto">
          <a:xfrm>
            <a:off x="5975351" y="3039604"/>
            <a:ext cx="684756" cy="1109315"/>
          </a:xfrm>
          <a:prstGeom prst="line">
            <a:avLst/>
          </a:prstGeom>
          <a:noFill/>
          <a:ln w="9525">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Tree>
    <p:extLst>
      <p:ext uri="{BB962C8B-B14F-4D97-AF65-F5344CB8AC3E}">
        <p14:creationId xmlns:p14="http://schemas.microsoft.com/office/powerpoint/2010/main" val="30897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fade">
                                      <p:cBhvr>
                                        <p:cTn id="7" dur="500"/>
                                        <p:tgtEl>
                                          <p:spTgt spid="297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7"/>
                                        </p:tgtEl>
                                        <p:attrNameLst>
                                          <p:attrName>style.visibility</p:attrName>
                                        </p:attrNameLst>
                                      </p:cBhvr>
                                      <p:to>
                                        <p:strVal val="visible"/>
                                      </p:to>
                                    </p:set>
                                    <p:animEffect transition="in" filter="fade">
                                      <p:cBhvr>
                                        <p:cTn id="12"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P spid="2970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Γενετικοί τελεστές- </a:t>
            </a:r>
            <a:r>
              <a:rPr lang="el-GR" dirty="0" smtClean="0"/>
              <a:t>ιδιαιτερότητες</a:t>
            </a:r>
            <a:endParaRPr lang="el-GR" dirty="0"/>
          </a:p>
        </p:txBody>
      </p:sp>
      <p:sp>
        <p:nvSpPr>
          <p:cNvPr id="3" name="Θέση περιεχομένου 2"/>
          <p:cNvSpPr>
            <a:spLocks noGrp="1"/>
          </p:cNvSpPr>
          <p:nvPr>
            <p:ph idx="1"/>
          </p:nvPr>
        </p:nvSpPr>
        <p:spPr>
          <a:xfrm>
            <a:off x="457200" y="1556792"/>
            <a:ext cx="8229600" cy="3816424"/>
          </a:xfrm>
        </p:spPr>
        <p:txBody>
          <a:bodyPr/>
          <a:lstStyle/>
          <a:p>
            <a:pPr marL="0" indent="0">
              <a:buNone/>
            </a:pPr>
            <a:r>
              <a:rPr lang="el-GR" dirty="0"/>
              <a:t>Οι τελεστές υποστηρίζουν ο ένας τον άλλον ως εξής: </a:t>
            </a:r>
          </a:p>
          <a:p>
            <a:r>
              <a:rPr lang="el-GR" dirty="0"/>
              <a:t>Αν αφαιρεθεί η διασταύρωση, το σύστημα χρησιμοποιεί τη μετάλλαξη για την ανίχνευση μιας συγκεκριμένης περιοχής χωρίς τη δυνατότητα σχεδιασμού καλύτερων σχημάτων και σημείων της περιοχής αυτής, που οδηγεί αυτονόητα το σύστημα σε μειωμένη απόδοση.</a:t>
            </a:r>
          </a:p>
          <a:p>
            <a:r>
              <a:rPr lang="el-GR" dirty="0"/>
              <a:t>Αν η μετάλλαξη καταργηθεί, ο αλγόριθμος συγκλίνει γρήγορα ενώ λείπουν σημαντικά σχήματα.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384160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Γενετικοί τελεστές – </a:t>
            </a:r>
            <a:r>
              <a:rPr lang="el-GR" dirty="0" smtClean="0"/>
              <a:t>ελιτισμός</a:t>
            </a:r>
            <a:endParaRPr lang="el-GR" dirty="0"/>
          </a:p>
        </p:txBody>
      </p:sp>
      <p:sp>
        <p:nvSpPr>
          <p:cNvPr id="3" name="Θέση περιεχομένου 2"/>
          <p:cNvSpPr>
            <a:spLocks noGrp="1"/>
          </p:cNvSpPr>
          <p:nvPr>
            <p:ph idx="1"/>
          </p:nvPr>
        </p:nvSpPr>
        <p:spPr>
          <a:xfrm>
            <a:off x="457200" y="1196752"/>
            <a:ext cx="8229600" cy="1584176"/>
          </a:xfrm>
        </p:spPr>
        <p:txBody>
          <a:bodyPr/>
          <a:lstStyle/>
          <a:p>
            <a:pPr marL="0" indent="0">
              <a:buNone/>
            </a:pPr>
            <a:r>
              <a:rPr lang="el-GR" dirty="0"/>
              <a:t>Η εφαρμογή μιας εκλεκτικής στρατηγικής αποβλέπει στην παραμονή του άριστου χρωμοσώματος στην επόμενη γενεά ακόμα και αν η εφαρμοζόμενες τεχνικές αναπαραγωγής απαιτήσουν την εξάλειψή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5" name="Text Box 3"/>
          <p:cNvSpPr txBox="1">
            <a:spLocks noChangeArrowheads="1"/>
          </p:cNvSpPr>
          <p:nvPr/>
        </p:nvSpPr>
        <p:spPr bwMode="auto">
          <a:xfrm>
            <a:off x="251520" y="2985976"/>
            <a:ext cx="8280400" cy="3329136"/>
          </a:xfrm>
          <a:prstGeom prst="rect">
            <a:avLst/>
          </a:prstGeom>
          <a:solidFill>
            <a:srgbClr val="FFFFFF"/>
          </a:solidFill>
          <a:ln w="9525">
            <a:solidFill>
              <a:srgbClr val="000000"/>
            </a:solidFill>
            <a:miter lim="800000"/>
            <a:headEnd/>
            <a:tailEnd/>
          </a:ln>
        </p:spPr>
        <p:txBody>
          <a:bodyPr/>
          <a:lstStyle>
            <a:lvl1pPr marL="92075" indent="-92075"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l-GR" altLang="el-GR" sz="2800" b="1" dirty="0">
                <a:solidFill>
                  <a:srgbClr val="004A82"/>
                </a:solidFill>
                <a:latin typeface="+mn-lt"/>
              </a:rPr>
              <a:t>  </a:t>
            </a:r>
            <a:r>
              <a:rPr lang="el-GR" altLang="el-GR" sz="2400" b="1" dirty="0">
                <a:solidFill>
                  <a:srgbClr val="004A82"/>
                </a:solidFill>
                <a:latin typeface="+mn-lt"/>
              </a:rPr>
              <a:t>Προσθήκη του τρέχοντος καλύτερου χρωματοσώματος στην επόμενη γενεά: </a:t>
            </a:r>
          </a:p>
          <a:p>
            <a:pPr>
              <a:spcBef>
                <a:spcPts val="1200"/>
              </a:spcBef>
              <a:buFont typeface="Times New Roman" panose="02020603050405020304" pitchFamily="18" charset="0"/>
              <a:buChar char="•"/>
            </a:pPr>
            <a:r>
              <a:rPr lang="el-GR" altLang="el-GR" sz="2400" dirty="0"/>
              <a:t>  </a:t>
            </a:r>
            <a:r>
              <a:rPr lang="el-GR" altLang="el-GR" sz="2400" dirty="0">
                <a:latin typeface="+mn-lt"/>
              </a:rPr>
              <a:t>Μόνο εάν δεν υπάρχει ήδη. </a:t>
            </a:r>
          </a:p>
          <a:p>
            <a:pPr eaLnBrk="1" hangingPunct="1">
              <a:spcBef>
                <a:spcPts val="1200"/>
              </a:spcBef>
              <a:buFont typeface="Times New Roman" panose="02020603050405020304" pitchFamily="18" charset="0"/>
              <a:buChar char="•"/>
            </a:pPr>
            <a:r>
              <a:rPr lang="el-GR" altLang="el-GR" sz="2400" dirty="0">
                <a:latin typeface="+mn-lt"/>
              </a:rPr>
              <a:t>  Ούτως ή άλλως </a:t>
            </a:r>
            <a:r>
              <a:rPr lang="en-US" altLang="el-GR" sz="2400" dirty="0">
                <a:latin typeface="+mn-lt"/>
              </a:rPr>
              <a:t> </a:t>
            </a:r>
            <a:r>
              <a:rPr lang="el-GR" altLang="el-GR" sz="2400" dirty="0">
                <a:latin typeface="+mn-lt"/>
              </a:rPr>
              <a:t>χωρίς αντικατάσταση κάποιου </a:t>
            </a:r>
            <a:r>
              <a:rPr lang="el-GR" altLang="el-GR" sz="2400" dirty="0" smtClean="0">
                <a:latin typeface="+mn-lt"/>
              </a:rPr>
              <a:t>άλλου χρωματοσώματος  </a:t>
            </a:r>
            <a:r>
              <a:rPr lang="el-GR" altLang="el-GR" sz="2400" dirty="0">
                <a:latin typeface="+mn-lt"/>
              </a:rPr>
              <a:t>(αύξηση πληθυσμού).</a:t>
            </a:r>
            <a:endParaRPr lang="en-US" altLang="el-GR" sz="2400" dirty="0">
              <a:latin typeface="+mn-lt"/>
            </a:endParaRPr>
          </a:p>
          <a:p>
            <a:pPr eaLnBrk="1" hangingPunct="1">
              <a:spcBef>
                <a:spcPts val="1200"/>
              </a:spcBef>
            </a:pPr>
            <a:r>
              <a:rPr lang="el-GR" altLang="el-GR" sz="2400" dirty="0">
                <a:latin typeface="+mn-lt"/>
              </a:rPr>
              <a:t>  Στη θέση ενός τυχαία επιλεγμένου παλαιού χρωματοσώματος. </a:t>
            </a:r>
          </a:p>
          <a:p>
            <a:pPr eaLnBrk="1" hangingPunct="1">
              <a:spcBef>
                <a:spcPts val="1200"/>
              </a:spcBef>
            </a:pPr>
            <a:r>
              <a:rPr lang="el-GR" altLang="el-GR" sz="2400" dirty="0">
                <a:latin typeface="+mn-lt"/>
              </a:rPr>
              <a:t>  Στη θέση του χρωματοσώματος με τη μικρότερη απόδοση. </a:t>
            </a:r>
          </a:p>
          <a:p>
            <a:pPr eaLnBrk="1" hangingPunct="1">
              <a:spcBef>
                <a:spcPct val="0"/>
              </a:spcBef>
              <a:buFont typeface="Times New Roman" panose="02020603050405020304" pitchFamily="18" charset="0"/>
              <a:buChar char="•"/>
            </a:pPr>
            <a:endParaRPr lang="el-GR" altLang="el-GR" sz="2400" dirty="0"/>
          </a:p>
        </p:txBody>
      </p:sp>
    </p:spTree>
    <p:extLst>
      <p:ext uri="{BB962C8B-B14F-4D97-AF65-F5344CB8AC3E}">
        <p14:creationId xmlns:p14="http://schemas.microsoft.com/office/powerpoint/2010/main" val="1903732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124744"/>
            <a:ext cx="8424936" cy="15121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Τίτλος 1"/>
          <p:cNvSpPr>
            <a:spLocks noGrp="1"/>
          </p:cNvSpPr>
          <p:nvPr>
            <p:ph type="title"/>
          </p:nvPr>
        </p:nvSpPr>
        <p:spPr/>
        <p:txBody>
          <a:bodyPr>
            <a:normAutofit fontScale="90000"/>
          </a:bodyPr>
          <a:lstStyle/>
          <a:p>
            <a:r>
              <a:rPr lang="el-GR" sz="4400" dirty="0"/>
              <a:t>Παράδειγμα:</a:t>
            </a:r>
            <a:r>
              <a:rPr lang="el-GR" dirty="0"/>
              <a:t/>
            </a:r>
            <a:br>
              <a:rPr lang="el-GR" dirty="0"/>
            </a:br>
            <a:r>
              <a:rPr lang="el-GR" b="0" dirty="0"/>
              <a:t>Το πρόβλημα του πλανόδιου πωλητή</a:t>
            </a:r>
          </a:p>
        </p:txBody>
      </p:sp>
      <p:sp>
        <p:nvSpPr>
          <p:cNvPr id="3" name="Θέση περιεχομένου 2"/>
          <p:cNvSpPr>
            <a:spLocks noGrp="1"/>
          </p:cNvSpPr>
          <p:nvPr>
            <p:ph idx="1"/>
          </p:nvPr>
        </p:nvSpPr>
        <p:spPr>
          <a:xfrm>
            <a:off x="395536" y="1179182"/>
            <a:ext cx="8424936" cy="5524723"/>
          </a:xfrm>
        </p:spPr>
        <p:txBody>
          <a:bodyPr>
            <a:normAutofit lnSpcReduction="10000"/>
          </a:bodyPr>
          <a:lstStyle/>
          <a:p>
            <a:pPr marL="0" indent="0">
              <a:spcBef>
                <a:spcPts val="300"/>
              </a:spcBef>
              <a:spcAft>
                <a:spcPts val="300"/>
              </a:spcAft>
              <a:buNone/>
            </a:pPr>
            <a:r>
              <a:rPr lang="el-GR" altLang="el-GR" dirty="0"/>
              <a:t>Εύρεση της σειράς με την οποία ένας πωλητής πρέπει να περάσει από όλες τις πόλεις ενός συνόλου πόλεων και να επιστρέψει στην αρχική, ώστε να έχει το μικρότερο δυνατό κόστος, όπως αυτό εκφράζεται κάθε φορά</a:t>
            </a:r>
            <a:r>
              <a:rPr lang="en-GB" altLang="el-GR" dirty="0"/>
              <a:t>.</a:t>
            </a:r>
            <a:endParaRPr lang="el-GR" altLang="el-GR" dirty="0"/>
          </a:p>
          <a:p>
            <a:pPr lvl="1">
              <a:spcBef>
                <a:spcPts val="300"/>
              </a:spcBef>
              <a:spcAft>
                <a:spcPts val="300"/>
              </a:spcAft>
            </a:pPr>
            <a:r>
              <a:rPr lang="el-GR" altLang="el-GR" b="1" dirty="0">
                <a:solidFill>
                  <a:srgbClr val="004A82"/>
                </a:solidFill>
              </a:rPr>
              <a:t>Αναπαράσταση</a:t>
            </a:r>
            <a:r>
              <a:rPr lang="el-GR" altLang="el-GR" dirty="0"/>
              <a:t> με διανύσματα ακεραίων αριθμών μήκους ίσου με το πλήθος των πόλεων. Έτσι, για παράδειγμα, ένα χρωμόσωμα θα έχει τη μορφή </a:t>
            </a:r>
            <a:r>
              <a:rPr lang="el-GR" altLang="el-GR" i="1" dirty="0"/>
              <a:t>v</a:t>
            </a:r>
            <a:r>
              <a:rPr lang="el-GR" altLang="el-GR" dirty="0"/>
              <a:t>=</a:t>
            </a:r>
            <a:r>
              <a:rPr lang="el-GR" altLang="el-GR" dirty="0">
                <a:sym typeface="Symbol" panose="05050102010706020507" pitchFamily="18" charset="2"/>
              </a:rPr>
              <a:t></a:t>
            </a:r>
            <a:r>
              <a:rPr lang="el-GR" altLang="el-GR" dirty="0"/>
              <a:t>i</a:t>
            </a:r>
            <a:r>
              <a:rPr lang="el-GR" altLang="el-GR" baseline="-25000" dirty="0"/>
              <a:t>1</a:t>
            </a:r>
            <a:r>
              <a:rPr lang="el-GR" altLang="el-GR" dirty="0"/>
              <a:t>i</a:t>
            </a:r>
            <a:r>
              <a:rPr lang="el-GR" altLang="el-GR" baseline="-25000" dirty="0"/>
              <a:t>2</a:t>
            </a:r>
            <a:r>
              <a:rPr lang="el-GR" altLang="el-GR" dirty="0"/>
              <a:t>…i</a:t>
            </a:r>
            <a:r>
              <a:rPr lang="en-GB" altLang="el-GR" baseline="-25000" dirty="0"/>
              <a:t>n</a:t>
            </a:r>
            <a:r>
              <a:rPr lang="el-GR" altLang="el-GR" dirty="0">
                <a:sym typeface="Symbol" panose="05050102010706020507" pitchFamily="18" charset="2"/>
              </a:rPr>
              <a:t></a:t>
            </a:r>
            <a:r>
              <a:rPr lang="el-GR" altLang="el-GR" dirty="0"/>
              <a:t>, όπου i</a:t>
            </a:r>
            <a:r>
              <a:rPr lang="el-GR" altLang="el-GR" baseline="-25000" dirty="0"/>
              <a:t>1</a:t>
            </a:r>
            <a:r>
              <a:rPr lang="el-GR" altLang="el-GR" dirty="0"/>
              <a:t>, i</a:t>
            </a:r>
            <a:r>
              <a:rPr lang="en-GB" altLang="el-GR" baseline="-25000" dirty="0"/>
              <a:t>2</a:t>
            </a:r>
            <a:r>
              <a:rPr lang="el-GR" altLang="el-GR" dirty="0"/>
              <a:t>, ..., i</a:t>
            </a:r>
            <a:r>
              <a:rPr lang="en-GB" altLang="el-GR" baseline="-25000" dirty="0"/>
              <a:t>n</a:t>
            </a:r>
            <a:r>
              <a:rPr lang="el-GR" altLang="el-GR" dirty="0"/>
              <a:t> </a:t>
            </a:r>
            <a:r>
              <a:rPr lang="el-GR" altLang="el-GR" dirty="0">
                <a:sym typeface="Symbol" panose="05050102010706020507" pitchFamily="18" charset="2"/>
              </a:rPr>
              <a:t></a:t>
            </a:r>
            <a:r>
              <a:rPr lang="el-GR" altLang="el-GR" dirty="0"/>
              <a:t> 1..n και i</a:t>
            </a:r>
            <a:r>
              <a:rPr lang="en-GB" altLang="el-GR" baseline="-25000" dirty="0"/>
              <a:t>j</a:t>
            </a:r>
            <a:r>
              <a:rPr lang="el-GR" altLang="el-GR" dirty="0">
                <a:sym typeface="Symbol" panose="05050102010706020507" pitchFamily="18" charset="2"/>
              </a:rPr>
              <a:t></a:t>
            </a:r>
            <a:r>
              <a:rPr lang="el-GR" altLang="el-GR" dirty="0"/>
              <a:t>i</a:t>
            </a:r>
            <a:r>
              <a:rPr lang="el-GR" altLang="el-GR" baseline="-25000" dirty="0"/>
              <a:t>κ</a:t>
            </a:r>
            <a:r>
              <a:rPr lang="el-GR" altLang="el-GR" dirty="0"/>
              <a:t>για</a:t>
            </a:r>
            <a:r>
              <a:rPr lang="el-GR" altLang="el-GR" dirty="0"/>
              <a:t> </a:t>
            </a:r>
            <a:r>
              <a:rPr lang="el-GR" altLang="el-GR" dirty="0"/>
              <a:t>j</a:t>
            </a:r>
            <a:r>
              <a:rPr lang="el-GR" altLang="el-GR" dirty="0">
                <a:sym typeface="Symbol" panose="05050102010706020507" pitchFamily="18" charset="2"/>
              </a:rPr>
              <a:t></a:t>
            </a:r>
            <a:r>
              <a:rPr lang="el-GR" altLang="el-GR" dirty="0"/>
              <a:t>k</a:t>
            </a:r>
            <a:r>
              <a:rPr lang="el-GR" altLang="el-GR" dirty="0"/>
              <a:t>.</a:t>
            </a:r>
          </a:p>
          <a:p>
            <a:pPr lvl="1">
              <a:spcBef>
                <a:spcPts val="300"/>
              </a:spcBef>
              <a:spcAft>
                <a:spcPts val="300"/>
              </a:spcAft>
            </a:pPr>
            <a:r>
              <a:rPr lang="el-GR" altLang="el-GR" b="1" dirty="0">
                <a:solidFill>
                  <a:srgbClr val="004A82"/>
                </a:solidFill>
              </a:rPr>
              <a:t>Δημιουργία</a:t>
            </a:r>
            <a:r>
              <a:rPr lang="el-GR" altLang="el-GR" dirty="0"/>
              <a:t> αρχικού πληθυσμού με τυχαίο τρόπο.</a:t>
            </a:r>
          </a:p>
          <a:p>
            <a:pPr lvl="1">
              <a:spcBef>
                <a:spcPts val="300"/>
              </a:spcBef>
              <a:spcAft>
                <a:spcPts val="300"/>
              </a:spcAft>
            </a:pPr>
            <a:r>
              <a:rPr lang="el-GR" altLang="el-GR" dirty="0"/>
              <a:t>Απλή </a:t>
            </a:r>
            <a:r>
              <a:rPr lang="el-GR" altLang="el-GR" b="1" dirty="0">
                <a:solidFill>
                  <a:srgbClr val="004A82"/>
                </a:solidFill>
              </a:rPr>
              <a:t>συνάρτηση καταλληλότητας.</a:t>
            </a:r>
          </a:p>
          <a:p>
            <a:pPr lvl="1">
              <a:spcBef>
                <a:spcPts val="300"/>
              </a:spcBef>
              <a:spcAft>
                <a:spcPts val="300"/>
              </a:spcAft>
            </a:pPr>
            <a:r>
              <a:rPr lang="el-GR" altLang="el-GR" b="1" dirty="0">
                <a:solidFill>
                  <a:srgbClr val="004A82"/>
                </a:solidFill>
              </a:rPr>
              <a:t>Αναπαραγωγή:</a:t>
            </a:r>
            <a:r>
              <a:rPr lang="el-GR" altLang="el-GR" dirty="0"/>
              <a:t> Μπορεί να προκύψουν μη-έγκυρα χρωμοσώματα!</a:t>
            </a:r>
          </a:p>
          <a:p>
            <a:pPr lvl="2">
              <a:spcBef>
                <a:spcPts val="300"/>
              </a:spcBef>
              <a:spcAft>
                <a:spcPts val="300"/>
              </a:spcAft>
            </a:pPr>
            <a:r>
              <a:rPr lang="el-GR" altLang="el-GR" sz="2200" dirty="0"/>
              <a:t>Έλεγχος των απογόνων και επιδιόρθωση των μη-έγκυρων χρωμοσωμάτων.</a:t>
            </a:r>
          </a:p>
          <a:p>
            <a:pPr lvl="2">
              <a:spcBef>
                <a:spcPts val="300"/>
              </a:spcBef>
              <a:spcAft>
                <a:spcPts val="300"/>
              </a:spcAft>
            </a:pPr>
            <a:r>
              <a:rPr lang="el-GR" altLang="el-GR" sz="2200" dirty="0"/>
              <a:t>Τροποποιημένες τεχνικές διασταύρωσης και μετάλλαξης, οι οποίες δίνουν πάντα έγκυρα χρωμοσώματα</a:t>
            </a:r>
            <a:r>
              <a:rPr lang="el-GR" altLang="el-GR" sz="22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333761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Εφαρμογές</a:t>
            </a:r>
          </a:p>
        </p:txBody>
      </p:sp>
      <p:sp>
        <p:nvSpPr>
          <p:cNvPr id="3" name="Θέση περιεχομένου 2"/>
          <p:cNvSpPr>
            <a:spLocks noGrp="1"/>
          </p:cNvSpPr>
          <p:nvPr>
            <p:ph idx="1"/>
          </p:nvPr>
        </p:nvSpPr>
        <p:spPr/>
        <p:txBody>
          <a:bodyPr/>
          <a:lstStyle/>
          <a:p>
            <a:pPr>
              <a:buFont typeface="Wingdings" panose="05000000000000000000" pitchFamily="2" charset="2"/>
              <a:buChar char="ü"/>
            </a:pPr>
            <a:r>
              <a:rPr lang="el-GR" dirty="0"/>
              <a:t>Εύρεση μέγιστης τιμής αριθμητικών συναρτήσεων</a:t>
            </a:r>
          </a:p>
          <a:p>
            <a:pPr>
              <a:buFont typeface="Wingdings" panose="05000000000000000000" pitchFamily="2" charset="2"/>
              <a:buChar char="ü"/>
            </a:pPr>
            <a:r>
              <a:rPr lang="el-GR" dirty="0"/>
              <a:t>Επεξεργασία εικόνων</a:t>
            </a:r>
          </a:p>
          <a:p>
            <a:pPr>
              <a:buFont typeface="Wingdings" panose="05000000000000000000" pitchFamily="2" charset="2"/>
              <a:buChar char="ü"/>
            </a:pPr>
            <a:r>
              <a:rPr lang="el-GR" dirty="0"/>
              <a:t>Συνδυαστική βελτιστοποίηση </a:t>
            </a:r>
            <a:r>
              <a:rPr lang="el-GR" i="1" dirty="0"/>
              <a:t>(καταμερισμός εργασιών, ωρολόγιο πρόγραμμα, πλανόδιος πωλητής κλπ)</a:t>
            </a:r>
          </a:p>
          <a:p>
            <a:pPr>
              <a:buFont typeface="Wingdings" panose="05000000000000000000" pitchFamily="2" charset="2"/>
              <a:buChar char="ü"/>
            </a:pPr>
            <a:r>
              <a:rPr lang="el-GR" dirty="0"/>
              <a:t>Σχεδίαση </a:t>
            </a:r>
            <a:r>
              <a:rPr lang="el-GR" i="1" dirty="0"/>
              <a:t>(</a:t>
            </a:r>
            <a:r>
              <a:rPr lang="el-GR" i="1" dirty="0"/>
              <a:t>λύση+βελτιστοποίηση+νέες</a:t>
            </a:r>
            <a:r>
              <a:rPr lang="el-GR" i="1" dirty="0"/>
              <a:t> ιδέες κατασκευής)</a:t>
            </a:r>
          </a:p>
          <a:p>
            <a:pPr>
              <a:buFont typeface="Wingdings" panose="05000000000000000000" pitchFamily="2" charset="2"/>
              <a:buChar char="ü"/>
            </a:pPr>
            <a:r>
              <a:rPr lang="el-GR" dirty="0"/>
              <a:t>Μηχανική Μάθηση (ανακάλυψη κανόνων</a:t>
            </a:r>
            <a:r>
              <a:rPr lang="el-GR" dirty="0" smtClean="0"/>
              <a:t>)</a:t>
            </a:r>
            <a:endParaRPr lang="el-GR" dirty="0"/>
          </a:p>
          <a:p>
            <a:pPr marL="0" indent="0">
              <a:spcBef>
                <a:spcPts val="3000"/>
              </a:spcBef>
              <a:buNone/>
            </a:pPr>
            <a:r>
              <a:rPr lang="el-GR" b="1" dirty="0"/>
              <a:t>Ειδική κατηγορία Γ.Α.: Γενετικός προγραμματισμός</a:t>
            </a:r>
          </a:p>
          <a:p>
            <a:pPr marL="0" indent="0">
              <a:buNone/>
            </a:pPr>
            <a:r>
              <a:rPr lang="el-GR" b="1" dirty="0"/>
              <a:t>Στόχος:</a:t>
            </a:r>
            <a:r>
              <a:rPr lang="el-GR" dirty="0"/>
              <a:t>  αυτόματη κατασκευή προγραμμάτων Η/Υ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349474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Γενετικός </a:t>
            </a:r>
            <a:r>
              <a:rPr lang="el-GR" sz="4400" dirty="0" smtClean="0"/>
              <a:t>προγραμματισμός</a:t>
            </a:r>
            <a:r>
              <a:rPr lang="el-GR" sz="4400" dirty="0"/>
              <a:t/>
            </a:r>
            <a:br>
              <a:rPr lang="el-GR" sz="4400" dirty="0"/>
            </a:br>
            <a:r>
              <a:rPr lang="el-GR" b="0" dirty="0" smtClean="0"/>
              <a:t>Αναπαράσταση</a:t>
            </a:r>
            <a:endParaRPr lang="el-GR" b="0" dirty="0"/>
          </a:p>
        </p:txBody>
      </p:sp>
      <p:sp>
        <p:nvSpPr>
          <p:cNvPr id="3" name="Θέση περιεχομένου 2"/>
          <p:cNvSpPr>
            <a:spLocks noGrp="1"/>
          </p:cNvSpPr>
          <p:nvPr>
            <p:ph idx="1"/>
          </p:nvPr>
        </p:nvSpPr>
        <p:spPr>
          <a:xfrm>
            <a:off x="457200" y="1196752"/>
            <a:ext cx="8229600" cy="1224136"/>
          </a:xfrm>
        </p:spPr>
        <p:txBody>
          <a:bodyPr/>
          <a:lstStyle/>
          <a:p>
            <a:r>
              <a:rPr lang="el-GR" dirty="0"/>
              <a:t>Αυτόματη κατασκευή προγραμμάτων υπολογιστών.</a:t>
            </a:r>
          </a:p>
          <a:p>
            <a:r>
              <a:rPr lang="el-GR" dirty="0"/>
              <a:t>Οι υποψήφιες λύσεις είναι προγράμματα υπολογιστών.</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251520" y="3014227"/>
                <a:ext cx="2549096"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 </m:t>
                      </m:r>
                      <m:func>
                        <m:funcPr>
                          <m:ctrlPr>
                            <a:rPr lang="en-US" sz="2400" i="1" smtClean="0">
                              <a:latin typeface="Cambria Math"/>
                            </a:rPr>
                          </m:ctrlPr>
                        </m:funcPr>
                        <m:fName>
                          <m:r>
                            <m:rPr>
                              <m:sty m:val="p"/>
                            </m:rPr>
                            <a:rPr lang="en-US" sz="2400" i="0" smtClean="0">
                              <a:latin typeface="Cambria Math" panose="02040503050406030204" pitchFamily="18" charset="0"/>
                            </a:rPr>
                            <m:t>sin</m:t>
                          </m:r>
                        </m:fName>
                        <m:e>
                          <m:d>
                            <m:dPr>
                              <m:ctrlPr>
                                <a:rPr lang="en-US" sz="2400" i="1" smtClean="0">
                                  <a:latin typeface="Cambria Math"/>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ad>
                            <m:radPr>
                              <m:degHide m:val="on"/>
                              <m:ctrlPr>
                                <a:rPr lang="en-US" sz="2400" b="0" i="1" smtClean="0">
                                  <a:latin typeface="Cambria Math"/>
                                </a:rPr>
                              </m:ctrlPr>
                            </m:radPr>
                            <m:deg/>
                            <m:e>
                              <m:sSup>
                                <m:sSupPr>
                                  <m:ctrlPr>
                                    <a:rPr lang="en-US" sz="2400" b="0" i="1" smtClean="0">
                                      <a:latin typeface="Cambria Math"/>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𝑦</m:t>
                              </m:r>
                            </m:e>
                          </m:rad>
                        </m:e>
                      </m:func>
                      <m:r>
                        <a:rPr lang="en-US" sz="2400" b="0" i="1" smtClean="0">
                          <a:latin typeface="Cambria Math" panose="02040503050406030204" pitchFamily="18" charset="0"/>
                        </a:rPr>
                        <m:t>⁡</m:t>
                      </m:r>
                    </m:oMath>
                  </m:oMathPara>
                </a14:m>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3014227"/>
                <a:ext cx="2549096" cy="447238"/>
              </a:xfrm>
              <a:prstGeom prst="rect">
                <a:avLst/>
              </a:prstGeom>
              <a:blipFill rotWithShape="0">
                <a:blip r:embed="rId2" cstate="print"/>
                <a:stretch>
                  <a:fillRect/>
                </a:stretch>
              </a:blipFill>
            </p:spPr>
            <p:txBody>
              <a:bodyPr/>
              <a:lstStyle/>
              <a:p>
                <a:r>
                  <a:rPr lang="el-GR">
                    <a:noFill/>
                  </a:rPr>
                  <a:t> </a:t>
                </a:r>
              </a:p>
            </p:txBody>
          </p:sp>
        </mc:Fallback>
      </mc:AlternateContent>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538294"/>
            <a:ext cx="3556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262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l-GR" altLang="el-GR" b="1" dirty="0" smtClean="0"/>
              <a:t>Γενετικός </a:t>
            </a:r>
            <a:r>
              <a:rPr lang="el-GR" altLang="el-GR" b="1" dirty="0" smtClean="0"/>
              <a:t>προγραμματισμός</a:t>
            </a:r>
            <a:r>
              <a:rPr lang="el-GR" altLang="el-GR" b="1" dirty="0" smtClean="0"/>
              <a:t/>
            </a:r>
            <a:br>
              <a:rPr lang="el-GR" altLang="el-GR" b="1" dirty="0" smtClean="0"/>
            </a:br>
            <a:r>
              <a:rPr lang="el-GR" altLang="el-GR" sz="3600" b="0" dirty="0" smtClean="0"/>
              <a:t>Διασταύρωση</a:t>
            </a:r>
            <a:endParaRPr lang="en-GB" altLang="el-GR" sz="3600" b="0" dirty="0" smtClean="0"/>
          </a:p>
        </p:txBody>
      </p:sp>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371E224-D83D-4814-8351-ACBF96B1752D}" type="slidenum">
              <a:rPr lang="el-GR" altLang="el-GR" sz="1400"/>
              <a:pPr eaLnBrk="1" hangingPunct="1">
                <a:spcBef>
                  <a:spcPct val="0"/>
                </a:spcBef>
                <a:buFontTx/>
                <a:buNone/>
              </a:pPr>
              <a:t>35</a:t>
            </a:fld>
            <a:endParaRPr lang="el-GR" altLang="el-GR" sz="1400" dirty="0"/>
          </a:p>
        </p:txBody>
      </p:sp>
      <p:sp>
        <p:nvSpPr>
          <p:cNvPr id="35844" name="Rectangle 5"/>
          <p:cNvSpPr>
            <a:spLocks noChangeArrowheads="1"/>
          </p:cNvSpPr>
          <p:nvPr/>
        </p:nvSpPr>
        <p:spPr bwMode="auto">
          <a:xfrm>
            <a:off x="0" y="947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dirty="0"/>
          </a:p>
        </p:txBody>
      </p:sp>
      <p:graphicFrame>
        <p:nvGraphicFramePr>
          <p:cNvPr id="35845" name="Object 4"/>
          <p:cNvGraphicFramePr>
            <a:graphicFrameLocks noChangeAspect="1"/>
          </p:cNvGraphicFramePr>
          <p:nvPr>
            <p:extLst>
              <p:ext uri="{D42A27DB-BD31-4B8C-83A1-F6EECF244321}">
                <p14:modId xmlns:p14="http://schemas.microsoft.com/office/powerpoint/2010/main" val="1335238623"/>
              </p:ext>
            </p:extLst>
          </p:nvPr>
        </p:nvGraphicFramePr>
        <p:xfrm>
          <a:off x="1116012" y="1512779"/>
          <a:ext cx="6911975" cy="4757737"/>
        </p:xfrm>
        <a:graphic>
          <a:graphicData uri="http://schemas.openxmlformats.org/presentationml/2006/ole">
            <mc:AlternateContent xmlns:mc="http://schemas.openxmlformats.org/markup-compatibility/2006">
              <mc:Choice xmlns:v="urn:schemas-microsoft-com:vml" Requires="v">
                <p:oleObj spid="_x0000_s3096" name="Picture" r:id="rId3" imgW="5048280" imgH="3990960" progId="Word.Picture.8">
                  <p:embed/>
                </p:oleObj>
              </mc:Choice>
              <mc:Fallback>
                <p:oleObj name="Picture" r:id="rId3" imgW="5048280" imgH="3990960" progId="Word.Picture.8">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2" y="1512779"/>
                        <a:ext cx="6911975" cy="475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4481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0482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861906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Γεωργούλη 2014. Κατερίνα Γεωργούλη. «Τεχνητή Νοημοσύνη (Θ</a:t>
            </a:r>
            <a:r>
              <a:rPr lang="el-GR" sz="2000" dirty="0" smtClean="0"/>
              <a:t>)</a:t>
            </a:r>
            <a:r>
              <a:rPr lang="en-US" sz="2000" dirty="0" smtClean="0"/>
              <a:t>. </a:t>
            </a:r>
            <a:r>
              <a:rPr lang="el-GR" sz="2000" dirty="0" smtClean="0"/>
              <a:t>Ενότητα </a:t>
            </a:r>
            <a:r>
              <a:rPr lang="el-GR" sz="2000" dirty="0"/>
              <a:t>12: Γενετικοί Αλγόριθμοι </a:t>
            </a:r>
            <a:r>
              <a:rPr lang="el-GR" sz="2000" dirty="0" smtClean="0"/>
              <a:t>(</a:t>
            </a:r>
            <a:r>
              <a:rPr lang="el-GR" sz="2000" dirty="0"/>
              <a:t>Genetic</a:t>
            </a:r>
            <a:r>
              <a:rPr lang="el-GR" sz="2000" dirty="0"/>
              <a:t> </a:t>
            </a:r>
            <a:r>
              <a:rPr lang="el-GR" sz="2000" dirty="0"/>
              <a:t>Algorithms</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p:txBody>
      </p:sp>
    </p:spTree>
    <p:extLst>
      <p:ext uri="{BB962C8B-B14F-4D97-AF65-F5344CB8AC3E}">
        <p14:creationId xmlns:p14="http://schemas.microsoft.com/office/powerpoint/2010/main" val="3177419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Γ.Α. </a:t>
            </a:r>
          </a:p>
        </p:txBody>
      </p:sp>
      <p:sp>
        <p:nvSpPr>
          <p:cNvPr id="3" name="Θέση περιεχομένου 2"/>
          <p:cNvSpPr>
            <a:spLocks noGrp="1"/>
          </p:cNvSpPr>
          <p:nvPr>
            <p:ph idx="1"/>
          </p:nvPr>
        </p:nvSpPr>
        <p:spPr>
          <a:xfrm>
            <a:off x="470731" y="2204864"/>
            <a:ext cx="8229600" cy="1800200"/>
          </a:xfrm>
        </p:spPr>
        <p:txBody>
          <a:bodyPr/>
          <a:lstStyle/>
          <a:p>
            <a:pPr marL="0" indent="0">
              <a:buNone/>
            </a:pPr>
            <a:r>
              <a:rPr lang="el-GR" dirty="0"/>
              <a:t>Περιλαμβάνουν ένα σύνολο μεθόδων εμπνευσμένων από τη θεωρία της εξέλιξης, αρχίζοντας από ένα, συνήθως επιλεγμένο, πληθυσμό πιθανών λύσεων και επιδιώκοντας την παραγωγή </a:t>
            </a:r>
            <a:r>
              <a:rPr lang="el-GR" dirty="0" smtClean="0"/>
              <a:t>λύσεων </a:t>
            </a:r>
            <a:r>
              <a:rPr lang="el-GR" dirty="0"/>
              <a:t>με υψηλή απόδοση.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058488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30988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909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10750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15310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ιδέα</a:t>
            </a:r>
            <a:endParaRPr lang="el-GR" dirty="0"/>
          </a:p>
        </p:txBody>
      </p:sp>
      <p:sp>
        <p:nvSpPr>
          <p:cNvPr id="3" name="Θέση περιεχομένου 2"/>
          <p:cNvSpPr>
            <a:spLocks noGrp="1"/>
          </p:cNvSpPr>
          <p:nvPr>
            <p:ph idx="1"/>
          </p:nvPr>
        </p:nvSpPr>
        <p:spPr/>
        <p:txBody>
          <a:bodyPr/>
          <a:lstStyle/>
          <a:p>
            <a:r>
              <a:rPr lang="el-GR" dirty="0"/>
              <a:t>Πάρε ένα πληθυσμό πιθανών λύσεων ενός  δεδομένου </a:t>
            </a:r>
            <a:r>
              <a:rPr lang="el-GR" dirty="0" smtClean="0"/>
              <a:t>προβλήματος</a:t>
            </a:r>
            <a:r>
              <a:rPr lang="en-US" dirty="0" smtClean="0"/>
              <a:t>,</a:t>
            </a:r>
            <a:r>
              <a:rPr lang="el-GR" dirty="0" smtClean="0"/>
              <a:t> </a:t>
            </a:r>
            <a:endParaRPr lang="el-GR" dirty="0"/>
          </a:p>
          <a:p>
            <a:r>
              <a:rPr lang="el-GR" dirty="0"/>
              <a:t>Χρησιμοποίησε τελεστές εμπνευσμένους από τους μηχανισμούς της γενετικής </a:t>
            </a:r>
            <a:r>
              <a:rPr lang="el-GR" dirty="0" smtClean="0"/>
              <a:t>ποικιλότητας</a:t>
            </a:r>
            <a:r>
              <a:rPr lang="en-US" dirty="0" smtClean="0"/>
              <a:t>,</a:t>
            </a:r>
            <a:endParaRPr lang="el-GR" dirty="0"/>
          </a:p>
          <a:p>
            <a:r>
              <a:rPr lang="el-GR" dirty="0"/>
              <a:t>Εφάρμοσε επιλεκτική πίεση συντήρησης προς κάποιες ιδιότητες που κρίνονται </a:t>
            </a:r>
            <a:r>
              <a:rPr lang="el-GR" dirty="0" smtClean="0"/>
              <a:t>επιθυμητές</a:t>
            </a:r>
            <a:r>
              <a:rPr lang="en-US" dirty="0" smtClean="0"/>
              <a:t>,</a:t>
            </a:r>
            <a:endParaRPr lang="el-GR" dirty="0"/>
          </a:p>
          <a:p>
            <a:r>
              <a:rPr lang="el-GR" dirty="0"/>
              <a:t>Κατάληξε σε μια πιο κατάλληλη </a:t>
            </a:r>
            <a:r>
              <a:rPr lang="el-GR" dirty="0" smtClean="0"/>
              <a:t>λύση</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36219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Γενετικοί αλγόριθμοι </a:t>
            </a:r>
            <a:endParaRPr lang="el-GR" dirty="0"/>
          </a:p>
        </p:txBody>
      </p:sp>
      <p:sp>
        <p:nvSpPr>
          <p:cNvPr id="3" name="Θέση περιεχομένου 2"/>
          <p:cNvSpPr>
            <a:spLocks noGrp="1"/>
          </p:cNvSpPr>
          <p:nvPr>
            <p:ph idx="1"/>
          </p:nvPr>
        </p:nvSpPr>
        <p:spPr>
          <a:xfrm>
            <a:off x="539552" y="1844824"/>
            <a:ext cx="8229600" cy="2808312"/>
          </a:xfrm>
        </p:spPr>
        <p:txBody>
          <a:bodyPr/>
          <a:lstStyle/>
          <a:p>
            <a:pPr marL="0" indent="0">
              <a:buNone/>
            </a:pPr>
            <a:r>
              <a:rPr lang="el-GR" dirty="0"/>
              <a:t>Γνωστικά τεχνητά υπολογιστικά συστήματα που ακολουθούν τη συμπεριφορά της γενετικής πληθυσμών απλών βιολογικών οργανισμών κατά τη φάση της φυσικής εξέλιξης διατηρώντας τις σημαντικότερες από τις στρατηγικές αναπαραγωγής και βελτιστοποίησης </a:t>
            </a:r>
            <a:r>
              <a:rPr lang="en-US" dirty="0" smtClean="0"/>
              <a:t> </a:t>
            </a:r>
            <a:r>
              <a:rPr lang="el-GR" sz="2200" dirty="0" smtClean="0"/>
              <a:t>(</a:t>
            </a:r>
            <a:r>
              <a:rPr lang="el-GR" sz="2200" dirty="0"/>
              <a:t>John</a:t>
            </a:r>
            <a:r>
              <a:rPr lang="el-GR" sz="2200" dirty="0"/>
              <a:t> </a:t>
            </a:r>
            <a:r>
              <a:rPr lang="el-GR" sz="2200" dirty="0"/>
              <a:t>Holland</a:t>
            </a:r>
            <a:r>
              <a:rPr lang="el-GR" sz="2200" dirty="0"/>
              <a:t>, 1975, Πανεπιστήμιο του </a:t>
            </a:r>
            <a:r>
              <a:rPr lang="el-GR" sz="2200" dirty="0"/>
              <a:t>Michigan</a:t>
            </a:r>
            <a:r>
              <a:rPr lang="el-GR" sz="2200" dirty="0"/>
              <a:t>)</a:t>
            </a:r>
          </a:p>
          <a:p>
            <a:pPr marL="0" indent="0">
              <a:buNone/>
            </a:pPr>
            <a:r>
              <a:rPr lang="el-GR" b="1" dirty="0"/>
              <a:t>ΣΤΟΧΟΣ: </a:t>
            </a:r>
            <a:r>
              <a:rPr lang="el-GR" b="1" dirty="0" smtClean="0">
                <a:solidFill>
                  <a:srgbClr val="004A82"/>
                </a:solidFill>
              </a:rPr>
              <a:t>ΒΕΛΤΙΣΤΟΠΟΙΗΣΗ</a:t>
            </a:r>
            <a:endParaRPr lang="el-GR" b="1" dirty="0">
              <a:solidFill>
                <a:srgbClr val="004A82"/>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520839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a:t>
            </a:r>
            <a:r>
              <a:rPr lang="el-GR" dirty="0" smtClean="0"/>
              <a:t>φυσικής </a:t>
            </a:r>
            <a:r>
              <a:rPr lang="el-GR" dirty="0"/>
              <a:t>εξέλιξης </a:t>
            </a:r>
          </a:p>
        </p:txBody>
      </p:sp>
      <p:sp>
        <p:nvSpPr>
          <p:cNvPr id="3" name="Θέση περιεχομένου 2"/>
          <p:cNvSpPr>
            <a:spLocks noGrp="1"/>
          </p:cNvSpPr>
          <p:nvPr>
            <p:ph idx="1"/>
          </p:nvPr>
        </p:nvSpPr>
        <p:spPr/>
        <p:txBody>
          <a:bodyPr/>
          <a:lstStyle/>
          <a:p>
            <a:r>
              <a:rPr lang="el-GR" dirty="0"/>
              <a:t>Εξέλιξη είναι μια διαδικασία που συμβαίνει στα χρωμοσώματα. </a:t>
            </a:r>
          </a:p>
          <a:p>
            <a:r>
              <a:rPr lang="el-GR" dirty="0"/>
              <a:t>Φυσική επιλογή είναι η επικράτηση των χρωμοσωμάτων που περιέχουν οι πιο ισχυρές δομές. </a:t>
            </a:r>
          </a:p>
          <a:p>
            <a:r>
              <a:rPr lang="el-GR" dirty="0"/>
              <a:t>Η εξέλιξη συντελείται κατά την αναπαραγωγή. Μπορεί να δημιουργήσει διαφορετικά χρωμοσώματα στους απογόνους συνδυάζοντας «υλικά» από τα χρωμοσώματα των γονέων. </a:t>
            </a:r>
          </a:p>
          <a:p>
            <a:r>
              <a:rPr lang="el-GR" dirty="0"/>
              <a:t>Η βιολογική εξέλιξη δεν έχει μνήμη.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042533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Παράμετροι </a:t>
            </a:r>
            <a:r>
              <a:rPr lang="el-GR" dirty="0" smtClean="0"/>
              <a:t>ορισμού </a:t>
            </a:r>
            <a:r>
              <a:rPr lang="el-GR" dirty="0"/>
              <a:t>Γ.Α.</a:t>
            </a:r>
          </a:p>
        </p:txBody>
      </p:sp>
      <p:sp>
        <p:nvSpPr>
          <p:cNvPr id="3" name="Θέση περιεχομένου 2"/>
          <p:cNvSpPr>
            <a:spLocks noGrp="1"/>
          </p:cNvSpPr>
          <p:nvPr>
            <p:ph idx="1"/>
          </p:nvPr>
        </p:nvSpPr>
        <p:spPr/>
        <p:txBody>
          <a:bodyPr/>
          <a:lstStyle/>
          <a:p>
            <a:r>
              <a:rPr lang="el-GR" b="1" dirty="0">
                <a:solidFill>
                  <a:srgbClr val="004A82"/>
                </a:solidFill>
              </a:rPr>
              <a:t>Κωδικοποίηση</a:t>
            </a:r>
            <a:r>
              <a:rPr lang="el-GR" dirty="0"/>
              <a:t> (ή αναπαράσταση</a:t>
            </a:r>
            <a:r>
              <a:rPr lang="el-GR" dirty="0" smtClean="0"/>
              <a:t>)</a:t>
            </a:r>
            <a:r>
              <a:rPr lang="en-US" dirty="0" smtClean="0"/>
              <a:t>,</a:t>
            </a:r>
            <a:endParaRPr lang="el-GR" dirty="0"/>
          </a:p>
          <a:p>
            <a:r>
              <a:rPr lang="el-GR" b="1" dirty="0">
                <a:solidFill>
                  <a:srgbClr val="004A82"/>
                </a:solidFill>
              </a:rPr>
              <a:t>Συνάρτηση </a:t>
            </a:r>
            <a:r>
              <a:rPr lang="el-GR" b="1" dirty="0">
                <a:solidFill>
                  <a:srgbClr val="004A82"/>
                </a:solidFill>
              </a:rPr>
              <a:t>κ</a:t>
            </a:r>
            <a:r>
              <a:rPr lang="el-GR" b="1" dirty="0" smtClean="0">
                <a:solidFill>
                  <a:srgbClr val="004A82"/>
                </a:solidFill>
              </a:rPr>
              <a:t>αταλληλότητας</a:t>
            </a:r>
            <a:r>
              <a:rPr lang="en-US" b="1" dirty="0" smtClean="0">
                <a:solidFill>
                  <a:srgbClr val="004A82"/>
                </a:solidFill>
              </a:rPr>
              <a:t>,</a:t>
            </a:r>
            <a:endParaRPr lang="el-GR" b="1" dirty="0">
              <a:solidFill>
                <a:srgbClr val="004A82"/>
              </a:solidFill>
            </a:endParaRPr>
          </a:p>
          <a:p>
            <a:r>
              <a:rPr lang="el-GR" b="1" dirty="0">
                <a:solidFill>
                  <a:srgbClr val="004A82"/>
                </a:solidFill>
              </a:rPr>
              <a:t>Όριο_Καταλληλότητας</a:t>
            </a:r>
            <a:r>
              <a:rPr lang="el-GR" b="1" dirty="0">
                <a:solidFill>
                  <a:srgbClr val="004A82"/>
                </a:solidFill>
              </a:rPr>
              <a:t>:</a:t>
            </a:r>
            <a:r>
              <a:rPr lang="el-GR" dirty="0"/>
              <a:t> η επιθυμητή τιμή καταλληλότητας που πρέπει να επιτευχθεί από ένα χρωμόσωμα, ώστε να τερματίσει η διαδικασία.</a:t>
            </a:r>
          </a:p>
          <a:p>
            <a:r>
              <a:rPr lang="el-GR" b="1" dirty="0">
                <a:solidFill>
                  <a:srgbClr val="004A82"/>
                </a:solidFill>
              </a:rPr>
              <a:t>Αναπαραγωγή</a:t>
            </a:r>
            <a:r>
              <a:rPr lang="el-GR" dirty="0"/>
              <a:t> (</a:t>
            </a:r>
            <a:r>
              <a:rPr lang="el-GR" dirty="0"/>
              <a:t>Reproduction</a:t>
            </a:r>
            <a:r>
              <a:rPr lang="el-GR" dirty="0" smtClean="0"/>
              <a:t>)</a:t>
            </a:r>
            <a:r>
              <a:rPr lang="en-US" dirty="0" smtClean="0"/>
              <a:t>,</a:t>
            </a:r>
            <a:r>
              <a:rPr lang="el-GR" dirty="0" smtClean="0"/>
              <a:t> </a:t>
            </a:r>
            <a:endParaRPr lang="el-GR" dirty="0"/>
          </a:p>
          <a:p>
            <a:r>
              <a:rPr lang="el-GR" b="1" dirty="0">
                <a:solidFill>
                  <a:srgbClr val="004A82"/>
                </a:solidFill>
              </a:rPr>
              <a:t>Ν:</a:t>
            </a:r>
            <a:r>
              <a:rPr lang="el-GR" dirty="0"/>
              <a:t> ο αριθμός των χρωμοσωμάτων του </a:t>
            </a:r>
            <a:r>
              <a:rPr lang="el-GR" dirty="0" smtClean="0"/>
              <a:t>πληθυσμού</a:t>
            </a:r>
            <a:r>
              <a:rPr lang="en-US" dirty="0" smtClean="0"/>
              <a:t>,</a:t>
            </a:r>
            <a:endParaRPr lang="el-GR" dirty="0"/>
          </a:p>
          <a:p>
            <a:r>
              <a:rPr lang="el-GR" b="1" dirty="0">
                <a:solidFill>
                  <a:srgbClr val="004A82"/>
                </a:solidFill>
              </a:rPr>
              <a:t>r:</a:t>
            </a:r>
            <a:r>
              <a:rPr lang="el-GR" dirty="0"/>
              <a:t> το ποσοστό του πληθυσμού που αντικαθίσταται σε κάθε κύκλο.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298439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Κωδικοποίηση</a:t>
            </a:r>
          </a:p>
        </p:txBody>
      </p:sp>
      <p:sp>
        <p:nvSpPr>
          <p:cNvPr id="3" name="Θέση περιεχομένου 2"/>
          <p:cNvSpPr>
            <a:spLocks noGrp="1"/>
          </p:cNvSpPr>
          <p:nvPr>
            <p:ph idx="1"/>
          </p:nvPr>
        </p:nvSpPr>
        <p:spPr>
          <a:xfrm>
            <a:off x="457200" y="1196752"/>
            <a:ext cx="5915000" cy="5040560"/>
          </a:xfrm>
        </p:spPr>
        <p:txBody>
          <a:bodyPr/>
          <a:lstStyle/>
          <a:p>
            <a:r>
              <a:rPr lang="el-GR" dirty="0"/>
              <a:t>Οι είσοδοι και έξοδοι του προβλήματος αναπαρίστανται σαν συμβολοσειρές (strings) σταθερού μήκους ενός συγκεκριμένου αλφαβήτου (συνήθως δυαδικού</a:t>
            </a:r>
            <a:r>
              <a:rPr lang="el-GR" dirty="0" smtClean="0"/>
              <a:t>)</a:t>
            </a:r>
            <a:r>
              <a:rPr lang="en-US" dirty="0" smtClean="0"/>
              <a:t>.</a:t>
            </a:r>
            <a:endParaRPr lang="el-GR" dirty="0"/>
          </a:p>
          <a:p>
            <a:r>
              <a:rPr lang="el-GR" dirty="0"/>
              <a:t>Μια συμβολοσειρά (δομή) και έχει ρόλο αντίστοιχο του χρωματοσώματος στη γενετική.  </a:t>
            </a:r>
          </a:p>
          <a:p>
            <a:r>
              <a:rPr lang="el-GR" dirty="0"/>
              <a:t>Κάθε θέση στη συμβολοσειρά έχει ρόλο αντίστοιχο με αυτό του γενετικού υλικού στους βιολογικούς μηχανισμούς, δηλαδή γονιδίου μέσα σε </a:t>
            </a:r>
            <a:r>
              <a:rPr lang="el-GR" dirty="0" smtClean="0"/>
              <a:t>χρωμόσωμα</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1034" name="Picture 10" descr="Diagram of a gene on a chromosom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704738"/>
            <a:ext cx="2857500" cy="29622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20272" y="4667014"/>
            <a:ext cx="1656184" cy="276999"/>
          </a:xfrm>
          <a:prstGeom prst="rect">
            <a:avLst/>
          </a:prstGeom>
        </p:spPr>
        <p:txBody>
          <a:bodyPr wrap="square">
            <a:spAutoFit/>
          </a:bodyPr>
          <a:lstStyle/>
          <a:p>
            <a:r>
              <a:rPr lang="en-US" sz="1200" dirty="0" smtClean="0">
                <a:latin typeface="+mn-lt"/>
                <a:hlinkClick r:id="rId4"/>
              </a:rPr>
              <a:t>cancerresearchuk.org</a:t>
            </a:r>
            <a:endParaRPr lang="el-GR" sz="1200" dirty="0">
              <a:latin typeface="+mn-lt"/>
            </a:endParaRPr>
          </a:p>
        </p:txBody>
      </p:sp>
    </p:spTree>
    <p:extLst>
      <p:ext uri="{BB962C8B-B14F-4D97-AF65-F5344CB8AC3E}">
        <p14:creationId xmlns:p14="http://schemas.microsoft.com/office/powerpoint/2010/main" val="21573189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adddd37607928a474074359497242b275be1ae"/>
  <p:tag name="ISPRING_RESOURCE_PATHS_HASH_PRESENTER" val="a0e57c8937efe3883e6c2fa9fc93b412638afe"/>
</p:tagLst>
</file>

<file path=ppt/theme/theme1.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5097</TotalTime>
  <Words>2560</Words>
  <Application>Microsoft Office PowerPoint</Application>
  <PresentationFormat>Προβολή στην οθόνη (4:3)</PresentationFormat>
  <Paragraphs>498</Paragraphs>
  <Slides>43</Slides>
  <Notes>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43</vt:i4>
      </vt:variant>
    </vt:vector>
  </HeadingPairs>
  <TitlesOfParts>
    <vt:vector size="46" baseType="lpstr">
      <vt:lpstr>OC_template_updated</vt:lpstr>
      <vt:lpstr>Εικόνα</vt:lpstr>
      <vt:lpstr>Picture</vt:lpstr>
      <vt:lpstr>Τεχνητή Νοημοσύνη (Θ)</vt:lpstr>
      <vt:lpstr>Επισκόπηση</vt:lpstr>
      <vt:lpstr>Είδη μηχανικής μάθησης</vt:lpstr>
      <vt:lpstr>Χαρακτηριστικά Γ.Α. </vt:lpstr>
      <vt:lpstr>Η ιδέα</vt:lpstr>
      <vt:lpstr>Γενετικοί αλγόριθμοι </vt:lpstr>
      <vt:lpstr>Χαρακτηριστικά φυσικής εξέλιξης </vt:lpstr>
      <vt:lpstr>Παράμετροι ορισμού Γ.Α.</vt:lpstr>
      <vt:lpstr>Κωδικοποίηση</vt:lpstr>
      <vt:lpstr>Πληθυσμός</vt:lpstr>
      <vt:lpstr>Συνάρτηση καταλληλότητας</vt:lpstr>
      <vt:lpstr>Αναπαραγωγή</vt:lpstr>
      <vt:lpstr>Σχηματική λειτουργία</vt:lpstr>
      <vt:lpstr>Αλγόριθμος λειτουργίας Γ.Α. </vt:lpstr>
      <vt:lpstr>Παράδειγμα</vt:lpstr>
      <vt:lpstr>Επιλογή γονέων </vt:lpstr>
      <vt:lpstr>Βήματα αλγορίθμου επιλογής</vt:lpstr>
      <vt:lpstr>Τιμές προσαρμογής</vt:lpstr>
      <vt:lpstr>Ρουλέτα γονικής επιλογής</vt:lpstr>
      <vt:lpstr>Παράδειγμα ρουλέτας γονικής  επιλογής</vt:lpstr>
      <vt:lpstr>Παράδειγμα εφαρμογής γενετικού αλγόριθμου</vt:lpstr>
      <vt:lpstr>Σχήματα -Shemata</vt:lpstr>
      <vt:lpstr>Διασταύρωση (γενετική μείωση) (Crossover)</vt:lpstr>
      <vt:lpstr>Διασταύρωση</vt:lpstr>
      <vt:lpstr>Διασταύρωση</vt:lpstr>
      <vt:lpstr>Άλλα είδη διασταύρωσης  Ομοιόμορφη διασταύρωση </vt:lpstr>
      <vt:lpstr>Άλλα είδη διασταύρωσης  Κυκλική Διασταύρωση</vt:lpstr>
      <vt:lpstr>Παράδειγμα διασταύρωσης</vt:lpstr>
      <vt:lpstr>Γενετικοί τελεστές – μετάλλαξη (Mutation)</vt:lpstr>
      <vt:lpstr>Άλλα είδη μετάλλαξης</vt:lpstr>
      <vt:lpstr>Γενετικοί τελεστές- ιδιαιτερότητες</vt:lpstr>
      <vt:lpstr>Γενετικοί τελεστές – ελιτισμός</vt:lpstr>
      <vt:lpstr>Παράδειγμα: Το πρόβλημα του πλανόδιου πωλητή</vt:lpstr>
      <vt:lpstr>Εφαρμογές</vt:lpstr>
      <vt:lpstr>Γενετικός προγραμματισμός Αναπαράσταση</vt:lpstr>
      <vt:lpstr>Γενετικός προγραμματισμός Διασταύρωση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191</cp:revision>
  <dcterms:created xsi:type="dcterms:W3CDTF">2014-02-24T12:35:17Z</dcterms:created>
  <dcterms:modified xsi:type="dcterms:W3CDTF">2015-02-25T10:09:23Z</dcterms:modified>
</cp:coreProperties>
</file>