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5"/>
  </p:notesMasterIdLst>
  <p:handoutMasterIdLst>
    <p:handoutMasterId r:id="rId26"/>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57" r:id="rId19"/>
    <p:sldId id="262" r:id="rId20"/>
    <p:sldId id="264" r:id="rId21"/>
    <p:sldId id="265" r:id="rId22"/>
    <p:sldId id="266" r:id="rId23"/>
    <p:sldId id="261" r:id="rId24"/>
  </p:sldIdLst>
  <p:sldSz cx="9144000" cy="6858000" type="screen4x3"/>
  <p:notesSz cx="7104063" cy="10234613"/>
  <p:custDataLst>
    <p:tags r:id="rId2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114" d="100"/>
          <a:sy n="114" d="100"/>
        </p:scale>
        <p:origin x="-1632" y="1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28/1/2015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28/1/2015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AEB2DD1C-8CBF-445F-847B-A08FF23D5346}" type="slidenum">
              <a:rPr lang="el-GR" smtClean="0">
                <a:solidFill>
                  <a:prstClr val="black"/>
                </a:solidFill>
              </a:rPr>
              <a:pPr>
                <a:defRPr/>
              </a:pPr>
              <a:t>2</a:t>
            </a:fld>
            <a:endParaRPr lang="el-G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AEB2DD1C-8CBF-445F-847B-A08FF23D5346}" type="slidenum">
              <a:rPr lang="el-GR" smtClean="0">
                <a:solidFill>
                  <a:prstClr val="black"/>
                </a:solidFill>
              </a:rPr>
              <a:pPr>
                <a:defRPr/>
              </a:pPr>
              <a:t>3</a:t>
            </a:fld>
            <a:endParaRPr lang="el-GR">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611F33C6-DED1-4135-B07B-89BAE82C08ED}" type="slidenum">
              <a:rPr lang="el-GR" smtClean="0">
                <a:solidFill>
                  <a:prstClr val="black"/>
                </a:solidFill>
              </a:rPr>
              <a:pPr>
                <a:defRPr/>
              </a:pPr>
              <a:t>11</a:t>
            </a:fld>
            <a:endParaRPr lang="el-GR">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96F62868-90E9-47DB-858C-A9593C6D127F}" type="slidenum">
              <a:rPr lang="el-GR" smtClean="0">
                <a:solidFill>
                  <a:prstClr val="black"/>
                </a:solidFill>
              </a:rPr>
              <a:pPr>
                <a:defRPr/>
              </a:pPr>
              <a:t>12</a:t>
            </a:fld>
            <a:endParaRPr lang="el-GR">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 name="Θέση αριθμού διαφάνειας 3"/>
          <p:cNvSpPr>
            <a:spLocks noGrp="1"/>
          </p:cNvSpPr>
          <p:nvPr>
            <p:ph type="sldNum" sz="quarter" idx="5"/>
          </p:nvPr>
        </p:nvSpPr>
        <p:spPr/>
        <p:txBody>
          <a:bodyPr/>
          <a:lstStyle/>
          <a:p>
            <a:pPr>
              <a:defRPr/>
            </a:pPr>
            <a:fld id="{91968D2C-C1A4-47E0-9BC4-4D3E46152616}" type="slidenum">
              <a:rPr lang="el-GR" smtClean="0">
                <a:solidFill>
                  <a:prstClr val="black"/>
                </a:solidFill>
              </a:rPr>
              <a:pPr>
                <a:defRPr/>
              </a:pPr>
              <a:t>13</a:t>
            </a:fld>
            <a:endParaRPr lang="el-GR">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5375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C63C945-2847-4049-9CBE-6020C4F2F2DB}"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43890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E7186E-D60B-4CDD-9FD8-A6DE36940F32}"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118534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F3B2D0-66B7-4D3E-BEFA-3A5749DB5A9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36821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EA9588E-C273-4551-A61E-70770FDC1B10}"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08860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E4DCBAF-4289-4E97-B8FE-D38388B28545}"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20675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60E3256-C28D-4585-A84E-B5EA5447E679}"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18025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1FDC37D-F420-40C5-A708-E2DBA986A6C4}"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14432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4AA404-5686-4959-B81B-38DF6B9F889F}"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15800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1C3A3F-F673-4AC3-A4F7-E7489CBDB55B}"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56874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42E47C7-DD63-4868-AE31-298FDA5F29AE}"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06692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dirty="0" smtClean="0"/>
              <a:t>Στυλ κύριου τίτλου</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cs typeface="+mn-cs"/>
              </a:defRPr>
            </a:lvl1pPr>
          </a:lstStyle>
          <a:p>
            <a:pPr>
              <a:defRPr/>
            </a:pPr>
            <a:fld id="{F0A24D2A-0851-435F-A906-0013047BCCF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800655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rtl="0" eaLnBrk="1" fontAlgn="base" hangingPunct="1">
        <a:spcBef>
          <a:spcPct val="0"/>
        </a:spcBef>
        <a:spcAft>
          <a:spcPct val="0"/>
        </a:spcAft>
        <a:defRPr sz="4000" b="1" kern="1200">
          <a:solidFill>
            <a:srgbClr val="004A82"/>
          </a:solidFill>
          <a:latin typeface="+mj-lt"/>
          <a:ea typeface="+mj-ea"/>
          <a:cs typeface="+mj-cs"/>
        </a:defRPr>
      </a:lvl1pPr>
      <a:lvl2pPr algn="ctr" rtl="0" eaLnBrk="1" fontAlgn="base" hangingPunct="1">
        <a:spcBef>
          <a:spcPct val="0"/>
        </a:spcBef>
        <a:spcAft>
          <a:spcPct val="0"/>
        </a:spcAft>
        <a:defRPr sz="4000" b="1">
          <a:solidFill>
            <a:schemeClr val="tx1"/>
          </a:solidFill>
          <a:latin typeface="Calibri" pitchFamily="34" charset="0"/>
        </a:defRPr>
      </a:lvl2pPr>
      <a:lvl3pPr algn="ctr" rtl="0" eaLnBrk="1" fontAlgn="base" hangingPunct="1">
        <a:spcBef>
          <a:spcPct val="0"/>
        </a:spcBef>
        <a:spcAft>
          <a:spcPct val="0"/>
        </a:spcAft>
        <a:defRPr sz="4000" b="1">
          <a:solidFill>
            <a:schemeClr val="tx1"/>
          </a:solidFill>
          <a:latin typeface="Calibri" pitchFamily="34" charset="0"/>
        </a:defRPr>
      </a:lvl3pPr>
      <a:lvl4pPr algn="ctr" rtl="0" eaLnBrk="1" fontAlgn="base" hangingPunct="1">
        <a:spcBef>
          <a:spcPct val="0"/>
        </a:spcBef>
        <a:spcAft>
          <a:spcPct val="0"/>
        </a:spcAft>
        <a:defRPr sz="4000" b="1">
          <a:solidFill>
            <a:schemeClr val="tx1"/>
          </a:solidFill>
          <a:latin typeface="Calibri" pitchFamily="34" charset="0"/>
        </a:defRPr>
      </a:lvl4pPr>
      <a:lvl5pPr algn="ctr" rtl="0" eaLnBrk="1" fontAlgn="base" hangingPunct="1">
        <a:spcBef>
          <a:spcPct val="0"/>
        </a:spcBef>
        <a:spcAft>
          <a:spcPct val="0"/>
        </a:spcAft>
        <a:defRPr sz="4000" b="1">
          <a:solidFill>
            <a:schemeClr val="tx1"/>
          </a:solidFill>
          <a:latin typeface="Calibri" pitchFamily="34" charset="0"/>
        </a:defRPr>
      </a:lvl5pPr>
      <a:lvl6pPr marL="457200" algn="ctr" rtl="0" eaLnBrk="1" fontAlgn="base" hangingPunct="1">
        <a:spcBef>
          <a:spcPct val="0"/>
        </a:spcBef>
        <a:spcAft>
          <a:spcPct val="0"/>
        </a:spcAft>
        <a:defRPr sz="4000" b="1">
          <a:solidFill>
            <a:schemeClr val="tx1"/>
          </a:solidFill>
          <a:latin typeface="Calibri" pitchFamily="34" charset="0"/>
        </a:defRPr>
      </a:lvl6pPr>
      <a:lvl7pPr marL="914400" algn="ctr" rtl="0" eaLnBrk="1" fontAlgn="base" hangingPunct="1">
        <a:spcBef>
          <a:spcPct val="0"/>
        </a:spcBef>
        <a:spcAft>
          <a:spcPct val="0"/>
        </a:spcAft>
        <a:defRPr sz="4000" b="1">
          <a:solidFill>
            <a:schemeClr val="tx1"/>
          </a:solidFill>
          <a:latin typeface="Calibri" pitchFamily="34" charset="0"/>
        </a:defRPr>
      </a:lvl7pPr>
      <a:lvl8pPr marL="1371600" algn="ctr" rtl="0" eaLnBrk="1" fontAlgn="base" hangingPunct="1">
        <a:spcBef>
          <a:spcPct val="0"/>
        </a:spcBef>
        <a:spcAft>
          <a:spcPct val="0"/>
        </a:spcAft>
        <a:defRPr sz="4000" b="1">
          <a:solidFill>
            <a:schemeClr val="tx1"/>
          </a:solidFill>
          <a:latin typeface="Calibri" pitchFamily="34" charset="0"/>
        </a:defRPr>
      </a:lvl8pPr>
      <a:lvl9pPr marL="1828800" algn="ctr" rtl="0" eaLnBrk="1" fontAlgn="base" hangingPunct="1">
        <a:spcBef>
          <a:spcPct val="0"/>
        </a:spcBef>
        <a:spcAft>
          <a:spcPct val="0"/>
        </a:spcAft>
        <a:defRPr sz="4000" b="1">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commons.wikimedia.org/wiki/File:Periodic_table_(polyatomic).svg" TargetMode="External"/><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DePiep"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Lamiot" TargetMode="External"/><Relationship Id="rId4" Type="http://schemas.openxmlformats.org/officeDocument/2006/relationships/hyperlink" Target="http://commons.wikimedia.org/wiki/File:Protium_deuterium_tritium.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hyperlink" Target="http://commons.wikimedia.org/wiki/User:Brandmeister" TargetMode="External"/><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hyperlink" Target="http://commons.wikimedia.org/wiki/File:DIMendeleevCab.jpg" TargetMode="External"/><Relationship Id="rId5" Type="http://schemas.openxmlformats.org/officeDocument/2006/relationships/hyperlink" Target="http://commons.wikimedia.org/wiki/User:Kelson" TargetMode="External"/><Relationship Id="rId4" Type="http://schemas.openxmlformats.org/officeDocument/2006/relationships/hyperlink" Target="http://commons.wikimedia.org/wiki/File:Lothar_meyer.jp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commons.wikimedia.org/wiki/File:Henry_Moseley.jpg" TargetMode="External"/><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hyperlink" Target="http://commons.wikimedia.org/wiki/User:%E9%9C%A7%E6%9C%A8%E8%AB%92%E4%BA%8C"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ile:ShortPT20b.png" TargetMode="External"/><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hyperlink" Target="http://commons.wikimedia.org/w/index.php?title=User:Sandbh&amp;action=edit&amp;redlink=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commons.wikimedia.org/wiki/File:Periodic_table-metals.svg" TargetMode="External"/><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hyperlink" Target="http://commons.wikimedia.org/wiki/User:Lambia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kumimoji="0" lang="el-GR" sz="4400" b="1" i="0" u="none" strike="noStrike" kern="0" cap="none" spc="0" normalizeH="0" baseline="0" noProof="0" dirty="0" smtClean="0">
                <a:ln>
                  <a:noFill/>
                </a:ln>
                <a:solidFill>
                  <a:prstClr val="black"/>
                </a:solidFill>
                <a:effectLst/>
                <a:uLnTx/>
                <a:uFillTx/>
                <a:latin typeface="Calibri"/>
              </a:rPr>
              <a:t>Χημεία Γραφικών Τεχνών</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r>
              <a:rPr lang="el-GR" sz="2600" b="1" dirty="0">
                <a:solidFill>
                  <a:prstClr val="black"/>
                </a:solidFill>
              </a:rPr>
              <a:t>Ενότητα 4</a:t>
            </a:r>
            <a:r>
              <a:rPr lang="el-GR" sz="2600" dirty="0" smtClean="0">
                <a:solidFill>
                  <a:prstClr val="black"/>
                </a:solidFill>
              </a:rPr>
              <a:t>:</a:t>
            </a:r>
            <a:r>
              <a:rPr lang="en-US" sz="2600" dirty="0" smtClean="0">
                <a:solidFill>
                  <a:prstClr val="black"/>
                </a:solidFill>
              </a:rPr>
              <a:t> </a:t>
            </a:r>
            <a:r>
              <a:rPr lang="el-GR" altLang="el-GR" sz="2600" dirty="0"/>
              <a:t>Ατομικός και μαζικός </a:t>
            </a:r>
            <a:r>
              <a:rPr lang="el-GR" altLang="el-GR" sz="2600" dirty="0" smtClean="0"/>
              <a:t>αριθμός</a:t>
            </a:r>
            <a:endParaRPr lang="en-US" sz="2600" dirty="0" smtClean="0">
              <a:solidFill>
                <a:prstClr val="black"/>
              </a:solidFill>
            </a:endParaRPr>
          </a:p>
          <a:p>
            <a:pPr lvl="0"/>
            <a:endParaRPr lang="en-US" sz="2200" dirty="0">
              <a:solidFill>
                <a:prstClr val="black"/>
              </a:solidFill>
            </a:endParaRPr>
          </a:p>
          <a:p>
            <a:pPr lvl="0"/>
            <a:r>
              <a:rPr lang="el-GR" altLang="el-GR" sz="2200" dirty="0">
                <a:solidFill>
                  <a:prstClr val="black"/>
                </a:solidFill>
              </a:rPr>
              <a:t>Δρ. </a:t>
            </a:r>
            <a:r>
              <a:rPr lang="el-GR" altLang="el-GR" sz="2200" dirty="0" err="1">
                <a:solidFill>
                  <a:prstClr val="black"/>
                </a:solidFill>
              </a:rPr>
              <a:t>Σταματίνα</a:t>
            </a:r>
            <a:r>
              <a:rPr lang="el-GR" altLang="el-GR" sz="2200" dirty="0">
                <a:solidFill>
                  <a:prstClr val="black"/>
                </a:solidFill>
              </a:rPr>
              <a:t> Θεοχάρη Καθηγήτρια Εφαρμογών</a:t>
            </a:r>
          </a:p>
          <a:p>
            <a:pPr lvl="0"/>
            <a:r>
              <a:rPr lang="el-GR" altLang="el-GR" sz="2200" dirty="0">
                <a:solidFill>
                  <a:prstClr val="black"/>
                </a:solidFill>
              </a:rPr>
              <a:t>Τμήμα Γραφιστικής/Κατεύθυνση Τεχνολογίας Γραφικών Τεχνών</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p:cNvSpPr>
            <a:spLocks noGrp="1"/>
          </p:cNvSpPr>
          <p:nvPr>
            <p:ph type="title"/>
          </p:nvPr>
        </p:nvSpPr>
        <p:spPr/>
        <p:txBody>
          <a:bodyPr/>
          <a:lstStyle/>
          <a:p>
            <a:pPr eaLnBrk="1" hangingPunct="1"/>
            <a:r>
              <a:rPr lang="el-GR" altLang="el-GR" smtClean="0"/>
              <a:t>Μέταλλα </a:t>
            </a:r>
          </a:p>
        </p:txBody>
      </p:sp>
      <p:sp>
        <p:nvSpPr>
          <p:cNvPr id="12291" name="Θέση περιεχομένου 2"/>
          <p:cNvSpPr>
            <a:spLocks noGrp="1"/>
          </p:cNvSpPr>
          <p:nvPr>
            <p:ph idx="1"/>
          </p:nvPr>
        </p:nvSpPr>
        <p:spPr/>
        <p:txBody>
          <a:bodyPr/>
          <a:lstStyle/>
          <a:p>
            <a:pPr marL="0" indent="0" eaLnBrk="1" hangingPunct="1">
              <a:lnSpc>
                <a:spcPct val="114000"/>
              </a:lnSpc>
              <a:spcBef>
                <a:spcPts val="1200"/>
              </a:spcBef>
              <a:buFont typeface="Arial" charset="0"/>
              <a:buNone/>
            </a:pPr>
            <a:r>
              <a:rPr lang="el-GR" altLang="el-GR" sz="2400" dirty="0" smtClean="0"/>
              <a:t>Τα </a:t>
            </a:r>
            <a:r>
              <a:rPr lang="el-GR" altLang="el-GR" sz="2400" b="1" dirty="0" smtClean="0"/>
              <a:t>μέταλλα</a:t>
            </a:r>
            <a:r>
              <a:rPr lang="el-GR" altLang="el-GR" sz="2400" dirty="0" smtClean="0"/>
              <a:t> αποτελούν τα ¾ των στοιχείων του Π.Π. και τοποθετούνται στο αριστερό και μέσο τμήμα του Π.Π. Τα μέταλλα εμφανίζουν ορισμένες κοινές ιδιότητες (</a:t>
            </a:r>
            <a:r>
              <a:rPr lang="el-GR" altLang="el-GR" sz="2400" b="1" dirty="0" smtClean="0"/>
              <a:t>μεταλλικός χαρακτήρας</a:t>
            </a:r>
            <a:r>
              <a:rPr lang="el-GR" altLang="el-GR" sz="2400" dirty="0" smtClean="0"/>
              <a:t>), όπως: είναι στερεά </a:t>
            </a:r>
            <a:r>
              <a:rPr lang="en-US" altLang="el-GR" sz="2400" dirty="0" smtClean="0"/>
              <a:t>-</a:t>
            </a:r>
            <a:r>
              <a:rPr lang="el-GR" altLang="el-GR" sz="2400" dirty="0" smtClean="0"/>
              <a:t> εκτός του </a:t>
            </a:r>
            <a:r>
              <a:rPr lang="el-GR" altLang="el-GR" sz="2400" dirty="0" err="1" smtClean="0"/>
              <a:t>Hg</a:t>
            </a:r>
            <a:r>
              <a:rPr lang="el-GR" altLang="el-GR" sz="2400" dirty="0" smtClean="0"/>
              <a:t>-, έχουν μεταλλική λάμψη, είναι καλοί αγωγοί της θερμότητας και του ηλεκτρισμού, είναι ελατά και όλκιμα.</a:t>
            </a:r>
          </a:p>
        </p:txBody>
      </p:sp>
      <p:sp>
        <p:nvSpPr>
          <p:cNvPr id="4" name="Θέση αριθμού διαφάνειας 3"/>
          <p:cNvSpPr>
            <a:spLocks noGrp="1"/>
          </p:cNvSpPr>
          <p:nvPr>
            <p:ph type="sldNum" sz="quarter" idx="12"/>
          </p:nvPr>
        </p:nvSpPr>
        <p:spPr/>
        <p:txBody>
          <a:bodyPr/>
          <a:lstStyle/>
          <a:p>
            <a:pPr>
              <a:defRPr/>
            </a:pPr>
            <a:fld id="{DD9D4C7C-263B-4A9F-97A6-F5D647C0E191}"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2239105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p:cNvSpPr>
            <a:spLocks noGrp="1"/>
          </p:cNvSpPr>
          <p:nvPr>
            <p:ph type="title"/>
          </p:nvPr>
        </p:nvSpPr>
        <p:spPr/>
        <p:txBody>
          <a:bodyPr/>
          <a:lstStyle/>
          <a:p>
            <a:pPr eaLnBrk="1" hangingPunct="1"/>
            <a:r>
              <a:rPr lang="el-GR" altLang="el-GR" smtClean="0"/>
              <a:t>Αμέταλλα </a:t>
            </a:r>
          </a:p>
        </p:txBody>
      </p:sp>
      <p:sp>
        <p:nvSpPr>
          <p:cNvPr id="13315" name="Θέση περιεχομένου 2"/>
          <p:cNvSpPr>
            <a:spLocks noGrp="1"/>
          </p:cNvSpPr>
          <p:nvPr>
            <p:ph idx="1"/>
          </p:nvPr>
        </p:nvSpPr>
        <p:spPr/>
        <p:txBody>
          <a:bodyPr/>
          <a:lstStyle/>
          <a:p>
            <a:pPr marL="0" indent="0" eaLnBrk="1" hangingPunct="1">
              <a:lnSpc>
                <a:spcPct val="114000"/>
              </a:lnSpc>
              <a:buFont typeface="Arial" charset="0"/>
              <a:buNone/>
            </a:pPr>
            <a:r>
              <a:rPr lang="el-GR" altLang="el-GR" sz="2400" dirty="0" smtClean="0"/>
              <a:t>Τα</a:t>
            </a:r>
            <a:r>
              <a:rPr lang="el-GR" altLang="el-GR" sz="2400" b="1" dirty="0" smtClean="0"/>
              <a:t> αμέταλλα </a:t>
            </a:r>
            <a:r>
              <a:rPr lang="el-GR" altLang="el-GR" sz="2400" dirty="0" smtClean="0"/>
              <a:t>καταλαμβάνουν το δεξιό τμήμα του Π.Π. ενώ τα στοιχεία που βρίσκονται πάνω στη διαχωριστική γραμμή μεταξύ μετάλλων και </a:t>
            </a:r>
            <a:r>
              <a:rPr lang="el-GR" altLang="el-GR" sz="2400" dirty="0" err="1" smtClean="0"/>
              <a:t>αμετάλλων</a:t>
            </a:r>
            <a:r>
              <a:rPr lang="el-GR" altLang="el-GR" sz="2400" dirty="0" smtClean="0"/>
              <a:t> στον Π.Π. έχουν ενδιάμεσες ιδιότητες και χαρακτηρίζονται ως </a:t>
            </a:r>
            <a:r>
              <a:rPr lang="el-GR" altLang="el-GR" sz="2400" b="1" dirty="0" err="1" smtClean="0"/>
              <a:t>ημιμέταλλα</a:t>
            </a:r>
            <a:r>
              <a:rPr lang="el-GR" altLang="el-GR" sz="2400" dirty="0" smtClean="0"/>
              <a:t> ή </a:t>
            </a:r>
            <a:r>
              <a:rPr lang="el-GR" altLang="el-GR" sz="2400" b="1" dirty="0" smtClean="0"/>
              <a:t>μεταλλοειδή</a:t>
            </a:r>
            <a:r>
              <a:rPr lang="el-GR" altLang="el-GR" sz="2400" dirty="0" smtClean="0"/>
              <a:t>.</a:t>
            </a:r>
          </a:p>
        </p:txBody>
      </p:sp>
      <p:sp>
        <p:nvSpPr>
          <p:cNvPr id="4" name="Θέση αριθμού διαφάνειας 3"/>
          <p:cNvSpPr>
            <a:spLocks noGrp="1"/>
          </p:cNvSpPr>
          <p:nvPr>
            <p:ph type="sldNum" sz="quarter" idx="12"/>
          </p:nvPr>
        </p:nvSpPr>
        <p:spPr/>
        <p:txBody>
          <a:bodyPr/>
          <a:lstStyle/>
          <a:p>
            <a:pPr>
              <a:defRPr/>
            </a:pPr>
            <a:fld id="{B11298CB-180F-49E3-8F16-27855E1EF8E4}"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3297533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p:cNvSpPr>
            <a:spLocks noGrp="1"/>
          </p:cNvSpPr>
          <p:nvPr>
            <p:ph type="title"/>
          </p:nvPr>
        </p:nvSpPr>
        <p:spPr/>
        <p:txBody>
          <a:bodyPr/>
          <a:lstStyle/>
          <a:p>
            <a:pPr eaLnBrk="1" hangingPunct="1"/>
            <a:r>
              <a:rPr lang="el-GR" altLang="el-GR" dirty="0" smtClean="0"/>
              <a:t>Μεταλλικός χαρακτήρας</a:t>
            </a:r>
          </a:p>
        </p:txBody>
      </p:sp>
      <p:sp>
        <p:nvSpPr>
          <p:cNvPr id="14339" name="Θέση περιεχομένου 2"/>
          <p:cNvSpPr>
            <a:spLocks noGrp="1"/>
          </p:cNvSpPr>
          <p:nvPr>
            <p:ph idx="1"/>
          </p:nvPr>
        </p:nvSpPr>
        <p:spPr/>
        <p:txBody>
          <a:bodyPr/>
          <a:lstStyle/>
          <a:p>
            <a:pPr marL="0" indent="0" eaLnBrk="1" hangingPunct="1">
              <a:lnSpc>
                <a:spcPct val="114000"/>
              </a:lnSpc>
              <a:buFont typeface="Arial" charset="0"/>
              <a:buNone/>
            </a:pPr>
            <a:r>
              <a:rPr lang="el-GR" altLang="el-GR" sz="2400" dirty="0" smtClean="0"/>
              <a:t>Όταν αυξάνεται ο ατομικός αριθμός των στοιχείων (από πάνω προς τα κάτω στην ίδια ομάδα του Π.Π.), τότε αυξάνεται ο μεταλλικός κι ελαττώνεται ο </a:t>
            </a:r>
            <a:r>
              <a:rPr lang="el-GR" altLang="el-GR" sz="2400" dirty="0" err="1" smtClean="0"/>
              <a:t>αμεταλλικός</a:t>
            </a:r>
            <a:r>
              <a:rPr lang="el-GR" altLang="el-GR" sz="2400" dirty="0" smtClean="0"/>
              <a:t> χαρακτήρας των στοιχείων. Αντίστοιχα, όταν αυξάνεται ο ατομικός αριθμός των στοιχείων (από αριστερά προς τα δεξιά στην ίδια περίοδο του Π.Π.), τότε μειώνεται ο μεταλλικός κι αυξάνεται ο </a:t>
            </a:r>
            <a:r>
              <a:rPr lang="el-GR" altLang="el-GR" sz="2400" dirty="0" err="1" smtClean="0"/>
              <a:t>αμεταλλικός</a:t>
            </a:r>
            <a:r>
              <a:rPr lang="el-GR" altLang="el-GR" sz="2400" dirty="0" smtClean="0"/>
              <a:t> χαρακτήρας των στοιχείων.</a:t>
            </a:r>
          </a:p>
        </p:txBody>
      </p:sp>
      <p:sp>
        <p:nvSpPr>
          <p:cNvPr id="4" name="Θέση αριθμού διαφάνειας 3"/>
          <p:cNvSpPr>
            <a:spLocks noGrp="1"/>
          </p:cNvSpPr>
          <p:nvPr>
            <p:ph type="sldNum" sz="quarter" idx="12"/>
          </p:nvPr>
        </p:nvSpPr>
        <p:spPr/>
        <p:txBody>
          <a:bodyPr/>
          <a:lstStyle/>
          <a:p>
            <a:pPr>
              <a:defRPr/>
            </a:pPr>
            <a:fld id="{2E86D368-A951-43C1-903A-ED676C9416FE}"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226765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p:cNvSpPr>
            <a:spLocks noGrp="1"/>
          </p:cNvSpPr>
          <p:nvPr>
            <p:ph type="title"/>
          </p:nvPr>
        </p:nvSpPr>
        <p:spPr/>
        <p:txBody>
          <a:bodyPr/>
          <a:lstStyle/>
          <a:p>
            <a:pPr eaLnBrk="1" hangingPunct="1"/>
            <a:r>
              <a:rPr lang="el-GR" altLang="el-GR" smtClean="0"/>
              <a:t>Κύριες ομάδες του ΠΠ </a:t>
            </a:r>
            <a:r>
              <a:rPr lang="el-GR" altLang="el-GR" sz="3200" b="0" smtClean="0"/>
              <a:t>(1 από 2)</a:t>
            </a:r>
          </a:p>
        </p:txBody>
      </p:sp>
      <p:sp>
        <p:nvSpPr>
          <p:cNvPr id="3" name="Θέση περιεχομένου 2"/>
          <p:cNvSpPr>
            <a:spLocks noGrp="1"/>
          </p:cNvSpPr>
          <p:nvPr>
            <p:ph idx="1"/>
          </p:nvPr>
        </p:nvSpPr>
        <p:spPr/>
        <p:txBody>
          <a:bodyPr/>
          <a:lstStyle/>
          <a:p>
            <a:pPr marL="0" indent="0" eaLnBrk="1" hangingPunct="1">
              <a:lnSpc>
                <a:spcPct val="110000"/>
              </a:lnSpc>
              <a:spcBef>
                <a:spcPts val="1200"/>
              </a:spcBef>
              <a:buFont typeface="Arial" charset="0"/>
              <a:buNone/>
              <a:defRPr/>
            </a:pPr>
            <a:r>
              <a:rPr lang="el-GR" sz="2400" dirty="0"/>
              <a:t>Αξίζει να σημειωθεί ότι:</a:t>
            </a:r>
          </a:p>
          <a:p>
            <a:pPr eaLnBrk="1" hangingPunct="1">
              <a:lnSpc>
                <a:spcPct val="110000"/>
              </a:lnSpc>
              <a:spcBef>
                <a:spcPts val="1200"/>
              </a:spcBef>
              <a:defRPr/>
            </a:pPr>
            <a:r>
              <a:rPr lang="el-GR" sz="2400" dirty="0"/>
              <a:t>Τα στοιχεία της ΙΑ ομάδας, εκτός του Η, είναι δραστικά μέταλλα</a:t>
            </a:r>
            <a:r>
              <a:rPr lang="el-GR" sz="2400" b="1" dirty="0"/>
              <a:t> </a:t>
            </a:r>
            <a:r>
              <a:rPr lang="el-GR" sz="2400" dirty="0"/>
              <a:t>και ονομάζονται </a:t>
            </a:r>
            <a:r>
              <a:rPr lang="el-GR" sz="2400" b="1" dirty="0"/>
              <a:t>αλκάλια</a:t>
            </a:r>
            <a:r>
              <a:rPr lang="el-GR" sz="2400" dirty="0"/>
              <a:t>.</a:t>
            </a:r>
          </a:p>
          <a:p>
            <a:pPr eaLnBrk="1" hangingPunct="1">
              <a:lnSpc>
                <a:spcPct val="110000"/>
              </a:lnSpc>
              <a:spcBef>
                <a:spcPts val="1200"/>
              </a:spcBef>
              <a:defRPr/>
            </a:pPr>
            <a:r>
              <a:rPr lang="el-GR" sz="2400" dirty="0"/>
              <a:t>Τα στοιχεία της ΙΙΑ ομάδας ανήκουν στα μέταλλα</a:t>
            </a:r>
            <a:r>
              <a:rPr lang="el-GR" sz="2400" b="1" dirty="0"/>
              <a:t> </a:t>
            </a:r>
            <a:r>
              <a:rPr lang="el-GR" sz="2400" dirty="0"/>
              <a:t>και ονομάζονται </a:t>
            </a:r>
            <a:r>
              <a:rPr lang="el-GR" sz="2400" b="1" dirty="0"/>
              <a:t>αλκαλικές γαίες</a:t>
            </a:r>
            <a:r>
              <a:rPr lang="el-GR" sz="2400" dirty="0"/>
              <a:t>.</a:t>
            </a:r>
          </a:p>
          <a:p>
            <a:pPr eaLnBrk="1" hangingPunct="1">
              <a:lnSpc>
                <a:spcPct val="110000"/>
              </a:lnSpc>
              <a:spcBef>
                <a:spcPts val="1200"/>
              </a:spcBef>
              <a:defRPr/>
            </a:pPr>
            <a:r>
              <a:rPr lang="el-GR" sz="2400" dirty="0"/>
              <a:t>Τα στοιχεία της </a:t>
            </a:r>
            <a:r>
              <a:rPr lang="en-US" sz="2400" dirty="0"/>
              <a:t>VI</a:t>
            </a:r>
            <a:r>
              <a:rPr lang="el-GR" sz="2400" dirty="0"/>
              <a:t>ΙΙΑ ομάδας είναι αδρανή στοιχεία</a:t>
            </a:r>
            <a:r>
              <a:rPr lang="el-GR" sz="2400" b="1" dirty="0"/>
              <a:t> </a:t>
            </a:r>
            <a:r>
              <a:rPr lang="el-GR" sz="2400" dirty="0"/>
              <a:t>και ονομάζονται </a:t>
            </a:r>
            <a:r>
              <a:rPr lang="el-GR" sz="2400" b="1" dirty="0"/>
              <a:t>ευγενή αέρια</a:t>
            </a:r>
            <a:r>
              <a:rPr lang="el-GR" sz="2400" dirty="0"/>
              <a:t>.</a:t>
            </a:r>
          </a:p>
          <a:p>
            <a:pPr eaLnBrk="1" hangingPunct="1">
              <a:lnSpc>
                <a:spcPct val="110000"/>
              </a:lnSpc>
              <a:spcBef>
                <a:spcPts val="1200"/>
              </a:spcBef>
              <a:defRPr/>
            </a:pPr>
            <a:r>
              <a:rPr lang="el-GR" sz="2400" dirty="0"/>
              <a:t>Τα στοιχεία που ανήκουν στις δευτερεύουσες ομάδες Β, εκτός της ΙΙΒ ομάδας, είναι μέταλλα</a:t>
            </a:r>
            <a:r>
              <a:rPr lang="el-GR" sz="2400" b="1" dirty="0"/>
              <a:t> </a:t>
            </a:r>
            <a:r>
              <a:rPr lang="el-GR" sz="2400" dirty="0"/>
              <a:t>και ονομάζονται </a:t>
            </a:r>
            <a:r>
              <a:rPr lang="el-GR" sz="2400" b="1" dirty="0"/>
              <a:t>στοιχεία μετάπτωσης ή μεταβατικά στοιχεία</a:t>
            </a:r>
            <a:r>
              <a:rPr lang="el-GR" sz="2400" dirty="0"/>
              <a:t>. </a:t>
            </a:r>
          </a:p>
        </p:txBody>
      </p:sp>
      <p:sp>
        <p:nvSpPr>
          <p:cNvPr id="4" name="Θέση αριθμού διαφάνειας 3"/>
          <p:cNvSpPr>
            <a:spLocks noGrp="1"/>
          </p:cNvSpPr>
          <p:nvPr>
            <p:ph type="sldNum" sz="quarter" idx="12"/>
          </p:nvPr>
        </p:nvSpPr>
        <p:spPr/>
        <p:txBody>
          <a:bodyPr/>
          <a:lstStyle/>
          <a:p>
            <a:pPr>
              <a:defRPr/>
            </a:pPr>
            <a:fld id="{6C6594C6-EB46-446A-AB1E-29B54C731A58}"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3207876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p:cNvSpPr>
            <a:spLocks noGrp="1"/>
          </p:cNvSpPr>
          <p:nvPr>
            <p:ph type="title"/>
          </p:nvPr>
        </p:nvSpPr>
        <p:spPr/>
        <p:txBody>
          <a:bodyPr/>
          <a:lstStyle/>
          <a:p>
            <a:pPr eaLnBrk="1" hangingPunct="1"/>
            <a:r>
              <a:rPr lang="el-GR" altLang="el-GR" dirty="0" smtClean="0"/>
              <a:t>Κύριες ομάδες του ΠΠ </a:t>
            </a:r>
            <a:r>
              <a:rPr lang="el-GR" altLang="el-GR" sz="3200" b="0" dirty="0" smtClean="0"/>
              <a:t>(2 από 2)</a:t>
            </a:r>
            <a:endParaRPr lang="el-GR" altLang="el-GR" dirty="0" smtClean="0"/>
          </a:p>
        </p:txBody>
      </p:sp>
      <p:sp>
        <p:nvSpPr>
          <p:cNvPr id="16387" name="Θέση περιεχομένου 2"/>
          <p:cNvSpPr>
            <a:spLocks noGrp="1"/>
          </p:cNvSpPr>
          <p:nvPr>
            <p:ph idx="1"/>
          </p:nvPr>
        </p:nvSpPr>
        <p:spPr/>
        <p:txBody>
          <a:bodyPr/>
          <a:lstStyle/>
          <a:p>
            <a:pPr eaLnBrk="1" hangingPunct="1">
              <a:lnSpc>
                <a:spcPct val="114000"/>
              </a:lnSpc>
              <a:spcBef>
                <a:spcPts val="1200"/>
              </a:spcBef>
            </a:pPr>
            <a:r>
              <a:rPr lang="el-GR" altLang="el-GR" sz="2400" smtClean="0"/>
              <a:t>Τα στοιχεία με Ζ=58 έως 71 (στην ΙΙΙΒ ομάδα) είναι μέταλλα και έχουν παρόμοιες ιδιότητες με το λανθάνιο, οπότε και ονομάζονται </a:t>
            </a:r>
            <a:r>
              <a:rPr lang="el-GR" altLang="el-GR" sz="2400" b="1" smtClean="0"/>
              <a:t>λανθανίδες</a:t>
            </a:r>
            <a:r>
              <a:rPr lang="el-GR" altLang="el-GR" sz="2400" smtClean="0"/>
              <a:t>. Αντί, όμως, να τοποθετηθούν στην ίδια θέση με αυτό, δημιουργώντας πρόβλημα στη διάταξη του Π.Π., τοποθετούνται ως παράρτημα κάτω από αυτόν.</a:t>
            </a:r>
          </a:p>
          <a:p>
            <a:pPr eaLnBrk="1" hangingPunct="1">
              <a:lnSpc>
                <a:spcPct val="114000"/>
              </a:lnSpc>
              <a:spcBef>
                <a:spcPts val="1200"/>
              </a:spcBef>
            </a:pPr>
            <a:r>
              <a:rPr lang="el-GR" altLang="el-GR" sz="2400" smtClean="0"/>
              <a:t>Ομοίως, τα στοιχεία με Ζ=90 έως 103 (ΙΙΙΒ ομάδα) έχουν παρόμοιες ιδιότητες με το ακτίνιο (είναι ραδιενεργά στοιχεία), οπότε και ονομάζονται </a:t>
            </a:r>
            <a:r>
              <a:rPr lang="el-GR" altLang="el-GR" sz="2400" b="1" smtClean="0"/>
              <a:t>ακτινίδες</a:t>
            </a:r>
            <a:r>
              <a:rPr lang="el-GR" altLang="el-GR" sz="2400" smtClean="0"/>
              <a:t>. Αντί να τοποθετηθούν στην ίδια θέση με αυτό, τοποθετούνται ως παράρτημα κάτω από τον Π.Π.</a:t>
            </a:r>
          </a:p>
        </p:txBody>
      </p:sp>
      <p:sp>
        <p:nvSpPr>
          <p:cNvPr id="4" name="Θέση αριθμού διαφάνειας 3"/>
          <p:cNvSpPr>
            <a:spLocks noGrp="1"/>
          </p:cNvSpPr>
          <p:nvPr>
            <p:ph type="sldNum" sz="quarter" idx="12"/>
          </p:nvPr>
        </p:nvSpPr>
        <p:spPr/>
        <p:txBody>
          <a:bodyPr/>
          <a:lstStyle/>
          <a:p>
            <a:pPr>
              <a:defRPr/>
            </a:pPr>
            <a:fld id="{58D7FB43-1295-4093-A313-AC71B860C209}"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2749840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descr="Περιοδικός πίνακας των στοιχείων"/>
          <p:cNvSpPr>
            <a:spLocks noGrp="1"/>
          </p:cNvSpPr>
          <p:nvPr>
            <p:ph type="title"/>
          </p:nvPr>
        </p:nvSpPr>
        <p:spPr/>
        <p:txBody>
          <a:bodyPr/>
          <a:lstStyle/>
          <a:p>
            <a:pPr eaLnBrk="1" hangingPunct="1"/>
            <a:r>
              <a:rPr lang="el-GR" altLang="el-GR" dirty="0" smtClean="0"/>
              <a:t>Ο Περιοδικός πίνακας των στοιχείων</a:t>
            </a:r>
          </a:p>
        </p:txBody>
      </p:sp>
      <p:sp>
        <p:nvSpPr>
          <p:cNvPr id="4" name="Θέση αριθμού διαφάνειας 3"/>
          <p:cNvSpPr>
            <a:spLocks noGrp="1"/>
          </p:cNvSpPr>
          <p:nvPr>
            <p:ph type="sldNum" sz="quarter" idx="12"/>
          </p:nvPr>
        </p:nvSpPr>
        <p:spPr/>
        <p:txBody>
          <a:bodyPr/>
          <a:lstStyle/>
          <a:p>
            <a:pPr>
              <a:defRPr/>
            </a:pPr>
            <a:fld id="{E068C816-9D39-4258-890B-AD63146BC8A8}" type="slidenum">
              <a:rPr lang="el-GR" smtClean="0">
                <a:solidFill>
                  <a:prstClr val="black"/>
                </a:solidFill>
              </a:rPr>
              <a:pPr>
                <a:defRPr/>
              </a:pPr>
              <a:t>14</a:t>
            </a:fld>
            <a:endParaRPr lang="el-GR">
              <a:solidFill>
                <a:prstClr val="black"/>
              </a:solidFill>
            </a:endParaRPr>
          </a:p>
        </p:txBody>
      </p:sp>
      <p:pic>
        <p:nvPicPr>
          <p:cNvPr id="17412" name="Picture 4" descr="File:Periodic table (polyatomic).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875" y="1557338"/>
            <a:ext cx="7334250" cy="4019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8"/>
          <p:cNvSpPr/>
          <p:nvPr/>
        </p:nvSpPr>
        <p:spPr>
          <a:xfrm>
            <a:off x="3027363" y="5761038"/>
            <a:ext cx="3089275" cy="461962"/>
          </a:xfrm>
          <a:prstGeom prst="rect">
            <a:avLst/>
          </a:prstGeom>
        </p:spPr>
        <p:txBody>
          <a:bodyPr>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3"/>
              </a:rPr>
              <a:t>Periodic table (polyatomic)</a:t>
            </a:r>
            <a:r>
              <a:rPr lang="en-US" sz="1200" dirty="0">
                <a:solidFill>
                  <a:prstClr val="black">
                    <a:lumMod val="65000"/>
                    <a:lumOff val="35000"/>
                  </a:prstClr>
                </a:solidFill>
                <a:latin typeface="Calibri"/>
                <a:cs typeface="Arial" charset="0"/>
              </a:rPr>
              <a:t>”,</a:t>
            </a:r>
            <a:r>
              <a:rPr lang="el-GR"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rPr>
              <a:t/>
            </a:r>
            <a:br>
              <a:rPr lang="en-US" sz="1200" dirty="0">
                <a:solidFill>
                  <a:prstClr val="black"/>
                </a:solidFill>
                <a:latin typeface="Calibri"/>
                <a:cs typeface="Arial" charset="0"/>
              </a:rPr>
            </a:br>
            <a:r>
              <a:rPr lang="en-US" sz="1200" dirty="0" err="1">
                <a:solidFill>
                  <a:prstClr val="black"/>
                </a:solidFill>
                <a:latin typeface="Calibri"/>
                <a:cs typeface="Arial" charset="0"/>
                <a:hlinkClick r:id="rId4" tooltip="User:DePiep"/>
              </a:rPr>
              <a:t>DePiep</a:t>
            </a:r>
            <a:r>
              <a:rPr lang="el-GR" sz="1200" dirty="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με άδεια</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5"/>
              </a:rPr>
              <a:t>CC BY-SA 3.0</a:t>
            </a:r>
            <a:endParaRPr lang="en-US" sz="1200" dirty="0">
              <a:solidFill>
                <a:prstClr val="black"/>
              </a:solidFill>
              <a:latin typeface="Calibri"/>
              <a:cs typeface="Arial" charset="0"/>
            </a:endParaRPr>
          </a:p>
        </p:txBody>
      </p:sp>
    </p:spTree>
    <p:extLst>
      <p:ext uri="{BB962C8B-B14F-4D97-AF65-F5344CB8AC3E}">
        <p14:creationId xmlns:p14="http://schemas.microsoft.com/office/powerpoint/2010/main" val="2841231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1"/>
          <p:cNvSpPr>
            <a:spLocks noGrp="1"/>
          </p:cNvSpPr>
          <p:nvPr>
            <p:ph type="title"/>
          </p:nvPr>
        </p:nvSpPr>
        <p:spPr/>
        <p:txBody>
          <a:bodyPr/>
          <a:lstStyle/>
          <a:p>
            <a:r>
              <a:rPr lang="el-GR" altLang="el-GR" smtClean="0"/>
              <a:t>Βιβλιογραφία </a:t>
            </a:r>
          </a:p>
        </p:txBody>
      </p:sp>
      <p:sp>
        <p:nvSpPr>
          <p:cNvPr id="18435" name="Θέση περιεχομένου 2"/>
          <p:cNvSpPr>
            <a:spLocks noGrp="1"/>
          </p:cNvSpPr>
          <p:nvPr>
            <p:ph idx="1"/>
          </p:nvPr>
        </p:nvSpPr>
        <p:spPr/>
        <p:txBody>
          <a:bodyPr/>
          <a:lstStyle/>
          <a:p>
            <a:pPr>
              <a:spcBef>
                <a:spcPts val="1200"/>
              </a:spcBef>
            </a:pPr>
            <a:r>
              <a:rPr lang="el-GR" altLang="el-GR" sz="2400" dirty="0" smtClean="0"/>
              <a:t>Βασική Ανόργανη Χημεία, Ν. </a:t>
            </a:r>
            <a:r>
              <a:rPr lang="el-GR" altLang="el-GR" sz="2400" dirty="0" err="1" smtClean="0"/>
              <a:t>Κλούρα</a:t>
            </a:r>
            <a:r>
              <a:rPr lang="el-GR" altLang="el-GR" sz="2400" dirty="0" smtClean="0"/>
              <a:t>, </a:t>
            </a:r>
            <a:r>
              <a:rPr lang="el-GR" altLang="el-GR" sz="2400" dirty="0" err="1" smtClean="0"/>
              <a:t>εκδ</a:t>
            </a:r>
            <a:r>
              <a:rPr lang="el-GR" altLang="el-GR" sz="2400" dirty="0" smtClean="0"/>
              <a:t>. Τραυλός, Αθήνα, 2000.</a:t>
            </a:r>
          </a:p>
          <a:p>
            <a:pPr>
              <a:spcBef>
                <a:spcPts val="1200"/>
              </a:spcBef>
            </a:pPr>
            <a:r>
              <a:rPr lang="el-GR" altLang="el-GR" sz="2400" dirty="0" smtClean="0"/>
              <a:t>Γενική Χημεία, </a:t>
            </a:r>
            <a:r>
              <a:rPr lang="en-US" altLang="el-GR" sz="2400" dirty="0" smtClean="0"/>
              <a:t>D</a:t>
            </a:r>
            <a:r>
              <a:rPr lang="el-GR" altLang="el-GR" sz="2400" dirty="0" smtClean="0"/>
              <a:t>. </a:t>
            </a:r>
            <a:r>
              <a:rPr lang="en-US" altLang="el-GR" sz="2400" dirty="0" smtClean="0"/>
              <a:t>Ebbing</a:t>
            </a:r>
            <a:r>
              <a:rPr lang="el-GR" altLang="el-GR" sz="2400" dirty="0" smtClean="0"/>
              <a:t>, </a:t>
            </a:r>
            <a:r>
              <a:rPr lang="en-US" altLang="el-GR" sz="2400" dirty="0" smtClean="0"/>
              <a:t>S</a:t>
            </a:r>
            <a:r>
              <a:rPr lang="el-GR" altLang="el-GR" sz="2400" dirty="0" smtClean="0"/>
              <a:t>. </a:t>
            </a:r>
            <a:r>
              <a:rPr lang="en-US" altLang="el-GR" sz="2400" dirty="0" smtClean="0"/>
              <a:t>Gammon</a:t>
            </a:r>
            <a:r>
              <a:rPr lang="el-GR" altLang="el-GR" sz="2400" dirty="0" smtClean="0"/>
              <a:t>, </a:t>
            </a:r>
            <a:r>
              <a:rPr lang="el-GR" altLang="el-GR" sz="2400" dirty="0" err="1" smtClean="0"/>
              <a:t>εκδ</a:t>
            </a:r>
            <a:r>
              <a:rPr lang="el-GR" altLang="el-GR" sz="2400" dirty="0" smtClean="0"/>
              <a:t>. Τραυλός, Αθήνα, 2011.</a:t>
            </a:r>
          </a:p>
          <a:p>
            <a:pPr>
              <a:spcBef>
                <a:spcPts val="1200"/>
              </a:spcBef>
            </a:pPr>
            <a:r>
              <a:rPr lang="el-GR" altLang="el-GR" sz="2400" dirty="0" smtClean="0"/>
              <a:t>Γενική Χημεία, Γ. </a:t>
            </a:r>
            <a:r>
              <a:rPr lang="el-GR" altLang="el-GR" sz="2400" dirty="0" err="1" smtClean="0"/>
              <a:t>Μπαζάκη</a:t>
            </a:r>
            <a:r>
              <a:rPr lang="el-GR" altLang="el-GR" sz="2400" dirty="0" smtClean="0"/>
              <a:t>, </a:t>
            </a:r>
            <a:r>
              <a:rPr lang="el-GR" altLang="el-GR" sz="2400" dirty="0" smtClean="0"/>
              <a:t>Αθήνα.</a:t>
            </a:r>
            <a:endParaRPr lang="el-GR" altLang="el-GR" sz="2400" dirty="0" smtClean="0"/>
          </a:p>
          <a:p>
            <a:pPr>
              <a:spcBef>
                <a:spcPts val="1200"/>
              </a:spcBef>
            </a:pPr>
            <a:r>
              <a:rPr lang="el-GR" altLang="el-GR" sz="2400" dirty="0" smtClean="0"/>
              <a:t>Χημεία Γραφικών Τεχνών, Ν. </a:t>
            </a:r>
            <a:r>
              <a:rPr lang="el-GR" altLang="el-GR" sz="2400" dirty="0" err="1" smtClean="0"/>
              <a:t>Καρακασίδη</a:t>
            </a:r>
            <a:r>
              <a:rPr lang="el-GR" altLang="el-GR" sz="2400" dirty="0" smtClean="0"/>
              <a:t>, </a:t>
            </a:r>
            <a:r>
              <a:rPr lang="el-GR" altLang="el-GR" sz="2400" dirty="0" err="1" smtClean="0"/>
              <a:t>εκδ</a:t>
            </a:r>
            <a:r>
              <a:rPr lang="el-GR" altLang="el-GR" sz="2400" dirty="0" smtClean="0"/>
              <a:t>. ΙΩΝ, Αθήνα 2005.</a:t>
            </a:r>
          </a:p>
          <a:p>
            <a:pPr>
              <a:spcBef>
                <a:spcPts val="1200"/>
              </a:spcBef>
            </a:pPr>
            <a:r>
              <a:rPr lang="el-GR" altLang="el-GR" sz="2400" dirty="0" smtClean="0"/>
              <a:t>Χημεία, Εισαγωγικές Έννοιες, Ε. Λυμπεράκη, </a:t>
            </a:r>
            <a:r>
              <a:rPr lang="el-GR" altLang="el-GR" sz="2400" dirty="0" err="1" smtClean="0"/>
              <a:t>εκδ</a:t>
            </a:r>
            <a:r>
              <a:rPr lang="el-GR" altLang="el-GR" sz="2400" dirty="0" smtClean="0"/>
              <a:t>. </a:t>
            </a:r>
            <a:r>
              <a:rPr lang="el-GR" altLang="el-GR" sz="2400" dirty="0" err="1" smtClean="0"/>
              <a:t>Αλτιντζή</a:t>
            </a:r>
            <a:r>
              <a:rPr lang="el-GR" altLang="el-GR" sz="2400" dirty="0" smtClean="0"/>
              <a:t>, </a:t>
            </a:r>
            <a:r>
              <a:rPr lang="el-GR" altLang="el-GR" sz="2400" dirty="0" err="1" smtClean="0"/>
              <a:t>Σίνδος</a:t>
            </a:r>
            <a:r>
              <a:rPr lang="el-GR" altLang="el-GR" sz="2400" dirty="0" smtClean="0"/>
              <a:t>, 2009.</a:t>
            </a:r>
          </a:p>
          <a:p>
            <a:pPr>
              <a:spcBef>
                <a:spcPts val="1200"/>
              </a:spcBef>
            </a:pPr>
            <a:r>
              <a:rPr lang="el-GR" altLang="el-GR" sz="2400" dirty="0" smtClean="0"/>
              <a:t>Χημεία, Κ. </a:t>
            </a:r>
            <a:r>
              <a:rPr lang="el-GR" altLang="el-GR" sz="2400" dirty="0" err="1" smtClean="0"/>
              <a:t>Σαλτερής</a:t>
            </a:r>
            <a:r>
              <a:rPr lang="el-GR" altLang="el-GR" sz="2400" dirty="0" smtClean="0"/>
              <a:t>, </a:t>
            </a:r>
            <a:r>
              <a:rPr lang="el-GR" altLang="el-GR" sz="2400" dirty="0" err="1" smtClean="0"/>
              <a:t>εκδ</a:t>
            </a:r>
            <a:r>
              <a:rPr lang="el-GR" altLang="el-GR" sz="2400" dirty="0" smtClean="0"/>
              <a:t>. Σαββάλας, Αθήνα, 2001.</a:t>
            </a:r>
          </a:p>
        </p:txBody>
      </p:sp>
      <p:sp>
        <p:nvSpPr>
          <p:cNvPr id="4" name="Θέση αριθμού διαφάνειας 3"/>
          <p:cNvSpPr>
            <a:spLocks noGrp="1"/>
          </p:cNvSpPr>
          <p:nvPr>
            <p:ph type="sldNum" sz="quarter" idx="12"/>
          </p:nvPr>
        </p:nvSpPr>
        <p:spPr/>
        <p:txBody>
          <a:bodyPr/>
          <a:lstStyle/>
          <a:p>
            <a:pPr>
              <a:defRPr/>
            </a:pPr>
            <a:fld id="{F6F181B0-0EBA-4CE3-B160-4F94C3FB5399}" type="slidenum">
              <a:rPr lang="el-GR" smtClean="0">
                <a:solidFill>
                  <a:prstClr val="black"/>
                </a:solidFill>
              </a:rPr>
              <a:pPr>
                <a:defRPr/>
              </a:pPr>
              <a:t>15</a:t>
            </a:fld>
            <a:endParaRPr lang="el-GR">
              <a:solidFill>
                <a:prstClr val="black"/>
              </a:solidFill>
            </a:endParaRPr>
          </a:p>
        </p:txBody>
      </p:sp>
    </p:spTree>
    <p:extLst>
      <p:ext uri="{BB962C8B-B14F-4D97-AF65-F5344CB8AC3E}">
        <p14:creationId xmlns:p14="http://schemas.microsoft.com/office/powerpoint/2010/main" val="2305062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9" name="Ομάδα 8"/>
          <p:cNvGrpSpPr/>
          <p:nvPr/>
        </p:nvGrpSpPr>
        <p:grpSpPr>
          <a:xfrm>
            <a:off x="1767633" y="5931169"/>
            <a:ext cx="5828703" cy="768532"/>
            <a:chOff x="1767633" y="5931169"/>
            <a:chExt cx="5828703" cy="768532"/>
          </a:xfrm>
        </p:grpSpPr>
        <p:pic>
          <p:nvPicPr>
            <p:cNvPr id="10"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2"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err="1" smtClean="0"/>
              <a:t>Σταματίνα</a:t>
            </a:r>
            <a:r>
              <a:rPr lang="el-GR" sz="2000" dirty="0" smtClean="0"/>
              <a:t> Θεοχάρη 2014. </a:t>
            </a:r>
            <a:r>
              <a:rPr lang="el-GR" sz="2000" dirty="0" err="1" smtClean="0"/>
              <a:t>Σταματίνα</a:t>
            </a:r>
            <a:r>
              <a:rPr lang="el-GR" sz="2000" dirty="0" smtClean="0"/>
              <a:t> Θεοχάρη</a:t>
            </a:r>
            <a:r>
              <a:rPr lang="el-GR" sz="2000" dirty="0"/>
              <a:t>. </a:t>
            </a:r>
            <a:r>
              <a:rPr lang="el-GR" sz="2000" dirty="0" smtClean="0"/>
              <a:t>«</a:t>
            </a:r>
            <a:r>
              <a:rPr lang="el-GR" sz="2000" dirty="0"/>
              <a:t>Χημεία Γραφικών </a:t>
            </a:r>
            <a:r>
              <a:rPr lang="el-GR" sz="2000" dirty="0" smtClean="0"/>
              <a:t>Τεχνών (</a:t>
            </a:r>
            <a:r>
              <a:rPr lang="el-GR" sz="2000" dirty="0"/>
              <a:t>Θ</a:t>
            </a:r>
            <a:r>
              <a:rPr lang="el-GR" sz="2000" dirty="0" smtClean="0"/>
              <a:t>). Ενότητα 4</a:t>
            </a:r>
            <a:r>
              <a:rPr lang="en-US" sz="2000" dirty="0" smtClean="0"/>
              <a:t>:</a:t>
            </a:r>
            <a:r>
              <a:rPr lang="el-GR" sz="2000" dirty="0" smtClean="0"/>
              <a:t> </a:t>
            </a:r>
            <a:r>
              <a:rPr lang="el-GR" altLang="el-GR" sz="2000" dirty="0"/>
              <a:t>Ατομικός και μαζικός </a:t>
            </a:r>
            <a:r>
              <a:rPr lang="el-GR" altLang="el-GR" sz="2000" dirty="0" smtClean="0"/>
              <a:t>αριθμός</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pPr eaLnBrk="1" hangingPunct="1"/>
            <a:r>
              <a:rPr lang="el-GR" altLang="el-GR" smtClean="0"/>
              <a:t>Ατομικός αριθμός (Ζ)</a:t>
            </a:r>
          </a:p>
        </p:txBody>
      </p:sp>
      <p:sp>
        <p:nvSpPr>
          <p:cNvPr id="3075" name="Θέση περιεχομένου 2"/>
          <p:cNvSpPr>
            <a:spLocks noGrp="1"/>
          </p:cNvSpPr>
          <p:nvPr>
            <p:ph idx="1"/>
          </p:nvPr>
        </p:nvSpPr>
        <p:spPr/>
        <p:txBody>
          <a:bodyPr/>
          <a:lstStyle/>
          <a:p>
            <a:pPr marL="0" indent="0" eaLnBrk="1" hangingPunct="1">
              <a:lnSpc>
                <a:spcPct val="114000"/>
              </a:lnSpc>
              <a:buFont typeface="Arial" charset="0"/>
              <a:buNone/>
            </a:pPr>
            <a:r>
              <a:rPr lang="el-GR" altLang="el-GR" sz="2400" b="1" smtClean="0"/>
              <a:t>Ατομικός αριθμός (Ζ)</a:t>
            </a:r>
            <a:r>
              <a:rPr lang="el-GR" altLang="el-GR" sz="2400" smtClean="0"/>
              <a:t> ενός στοιχείου είναι ο αριθμός των πρωτονίων που περιέχονται στον πυρήνα κάθε ατόμου του στοιχείου. Ο αριθμός Ζ δείχνει και τον αριθμό των ηλεκτρονίων του ατόμου του στοιχείου, καθώς το άτομο είναι ηλεκτρικά ουδέτερο (δηλαδή περιέχει ίσο αριθμό πρωτονίων και ηλεκτρονίων). </a:t>
            </a:r>
          </a:p>
        </p:txBody>
      </p:sp>
      <p:sp>
        <p:nvSpPr>
          <p:cNvPr id="4" name="Θέση αριθμού διαφάνειας 3"/>
          <p:cNvSpPr>
            <a:spLocks noGrp="1"/>
          </p:cNvSpPr>
          <p:nvPr>
            <p:ph type="sldNum" sz="quarter" idx="12"/>
          </p:nvPr>
        </p:nvSpPr>
        <p:spPr/>
        <p:txBody>
          <a:bodyPr/>
          <a:lstStyle/>
          <a:p>
            <a:pPr>
              <a:defRPr/>
            </a:pPr>
            <a:fld id="{75739826-44AB-4A09-AD61-484483FE8458}"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764728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a:t>
            </a:r>
            <a:r>
              <a:rPr lang="el-GR" dirty="0" smtClean="0">
                <a:latin typeface="+mn-lt"/>
              </a:rPr>
              <a:t>creativecommons.org/licenses/από-nc-sa/4.0</a:t>
            </a:r>
            <a:r>
              <a:rPr lang="el-GR" dirty="0">
                <a:latin typeface="+mn-lt"/>
              </a:rPr>
              <a:t>/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altLang="el-GR" smtClean="0"/>
              <a:t>Μαζικός αριθμός (Α)</a:t>
            </a:r>
          </a:p>
        </p:txBody>
      </p:sp>
      <mc:AlternateContent xmlns:mc="http://schemas.openxmlformats.org/markup-compatibility/2006" xmlns:a14="http://schemas.microsoft.com/office/drawing/2010/main">
        <mc:Choice Requires="a14">
          <p:sp>
            <p:nvSpPr>
              <p:cNvPr id="4099" name="Θέση περιεχομένου 2"/>
              <p:cNvSpPr>
                <a:spLocks noGrp="1"/>
              </p:cNvSpPr>
              <p:nvPr>
                <p:ph idx="1"/>
              </p:nvPr>
            </p:nvSpPr>
            <p:spPr/>
            <p:txBody>
              <a:bodyPr/>
              <a:lstStyle/>
              <a:p>
                <a:pPr marL="0" indent="0" eaLnBrk="1" hangingPunct="1">
                  <a:lnSpc>
                    <a:spcPct val="114000"/>
                  </a:lnSpc>
                  <a:spcAft>
                    <a:spcPts val="1800"/>
                  </a:spcAft>
                  <a:buFont typeface="Arial" charset="0"/>
                  <a:buNone/>
                </a:pPr>
                <a:r>
                  <a:rPr lang="el-GR" altLang="el-GR" sz="2400" b="1" dirty="0" smtClean="0"/>
                  <a:t>Μαζικός αριθμός (Α)</a:t>
                </a:r>
                <a:r>
                  <a:rPr lang="el-GR" altLang="el-GR" sz="2400" dirty="0" smtClean="0"/>
                  <a:t> ενός ατόμου είναι ο συνολικός αριθμός των πρωτονίων (Ζ) και νετρονίων (Ν) που περιέχονται στον πυρήνα του ατόμου. Ο μαζικός αριθμός είναι ο αριθμός των </a:t>
                </a:r>
                <a:r>
                  <a:rPr lang="el-GR" altLang="el-GR" sz="2400" dirty="0" err="1" smtClean="0"/>
                  <a:t>νουκλεονίων</a:t>
                </a:r>
                <a:r>
                  <a:rPr lang="el-GR" altLang="el-GR" sz="2400" dirty="0" smtClean="0"/>
                  <a:t> του πυρήνα.</a:t>
                </a:r>
                <a:endParaRPr lang="en-US" altLang="el-GR" sz="2400" dirty="0" smtClean="0"/>
              </a:p>
              <a:p>
                <a:pPr marL="0" indent="0" algn="ctr">
                  <a:spcAft>
                    <a:spcPts val="2400"/>
                  </a:spcAft>
                  <a:buNone/>
                </a:pPr>
                <a:r>
                  <a:rPr lang="el-GR" sz="2400" dirty="0"/>
                  <a:t>Ισχύει ότι : </a:t>
                </a:r>
                <a:r>
                  <a:rPr lang="el-GR" sz="2400" b="1" dirty="0"/>
                  <a:t>Α=Ζ+Ν</a:t>
                </a:r>
              </a:p>
              <a:p>
                <a:pPr marL="0" indent="0">
                  <a:spcAft>
                    <a:spcPts val="1200"/>
                  </a:spcAft>
                  <a:buNone/>
                </a:pPr>
                <a:r>
                  <a:rPr lang="el-GR" sz="2400" dirty="0"/>
                  <a:t>Ο συμβολισμός ενός στοιχείου Χ με ατομικό αριθμό Ζ και μαζικό αριθμό Α γίνεται ως εξής</a:t>
                </a:r>
                <a:r>
                  <a:rPr lang="en-US" sz="2400" dirty="0"/>
                  <a:t> </a:t>
                </a:r>
                <a:r>
                  <a:rPr lang="el-GR" sz="2400" dirty="0"/>
                  <a:t>:	</a:t>
                </a:r>
                <a:r>
                  <a:rPr lang="en-US" sz="2400" dirty="0"/>
                  <a:t> </a:t>
                </a:r>
                <a14:m>
                  <m:oMath xmlns:m="http://schemas.openxmlformats.org/officeDocument/2006/math">
                    <m:m>
                      <m:mPr>
                        <m:mcs>
                          <m:mc>
                            <m:mcPr>
                              <m:count m:val="1"/>
                              <m:mcJc m:val="center"/>
                            </m:mcPr>
                          </m:mc>
                        </m:mcs>
                        <m:ctrlPr>
                          <a:rPr lang="en-US" sz="2400" i="1">
                            <a:latin typeface="Cambria Math"/>
                          </a:rPr>
                        </m:ctrlPr>
                      </m:mPr>
                      <m:mr>
                        <m:e>
                          <m:r>
                            <m:rPr>
                              <m:sty m:val="p"/>
                              <m:brk m:alnAt="7"/>
                            </m:rPr>
                            <a:rPr lang="el-GR" sz="2400">
                              <a:latin typeface="Cambria Math"/>
                            </a:rPr>
                            <m:t>Α</m:t>
                          </m:r>
                        </m:e>
                      </m:mr>
                      <m:mr>
                        <m:e>
                          <m:r>
                            <m:rPr>
                              <m:sty m:val="p"/>
                            </m:rPr>
                            <a:rPr lang="el-GR" sz="2400">
                              <a:latin typeface="Cambria Math"/>
                            </a:rPr>
                            <m:t>Ζ</m:t>
                          </m:r>
                        </m:e>
                      </m:mr>
                    </m:m>
                    <m:r>
                      <m:rPr>
                        <m:sty m:val="p"/>
                      </m:rPr>
                      <a:rPr lang="el-GR" sz="2400">
                        <a:latin typeface="Cambria Math"/>
                      </a:rPr>
                      <m:t>Χ</m:t>
                    </m:r>
                  </m:oMath>
                </a14:m>
                <a:endParaRPr lang="el-GR" sz="2400" dirty="0"/>
              </a:p>
            </p:txBody>
          </p:sp>
        </mc:Choice>
        <mc:Fallback xmlns="">
          <p:sp>
            <p:nvSpPr>
              <p:cNvPr id="4099" name="Θέση περιεχομένου 2"/>
              <p:cNvSpPr>
                <a:spLocks noGrp="1" noRot="1" noChangeAspect="1" noMove="1" noResize="1" noEditPoints="1" noAdjustHandles="1" noChangeArrowheads="1" noChangeShapeType="1" noTextEdit="1"/>
              </p:cNvSpPr>
              <p:nvPr>
                <p:ph idx="1"/>
              </p:nvPr>
            </p:nvSpPr>
            <p:spPr>
              <a:blipFill rotWithShape="1">
                <a:blip r:embed="rId3" cstate="print"/>
                <a:stretch>
                  <a:fillRect l="-1111" t="-484" r="-1185"/>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58D707D4-AB3F-45B2-BF98-2C5081909FC2}"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3557043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pPr eaLnBrk="1" hangingPunct="1"/>
            <a:r>
              <a:rPr lang="el-GR" altLang="el-GR" smtClean="0"/>
              <a:t>Ισότοπα </a:t>
            </a:r>
          </a:p>
        </p:txBody>
      </p:sp>
      <p:sp>
        <p:nvSpPr>
          <p:cNvPr id="4" name="Θέση αριθμού διαφάνειας 3"/>
          <p:cNvSpPr>
            <a:spLocks noGrp="1"/>
          </p:cNvSpPr>
          <p:nvPr>
            <p:ph type="sldNum" sz="quarter" idx="12"/>
          </p:nvPr>
        </p:nvSpPr>
        <p:spPr/>
        <p:txBody>
          <a:bodyPr/>
          <a:lstStyle/>
          <a:p>
            <a:pPr>
              <a:defRPr/>
            </a:pPr>
            <a:fld id="{7903D151-46C4-4B54-9BAF-5AA1D27A8201}" type="slidenum">
              <a:rPr lang="el-GR" smtClean="0">
                <a:solidFill>
                  <a:prstClr val="black"/>
                </a:solidFill>
              </a:rPr>
              <a:pPr>
                <a:defRPr/>
              </a:pPr>
              <a:t>3</a:t>
            </a:fld>
            <a:endParaRPr lang="el-GR">
              <a:solidFill>
                <a:prstClr val="black"/>
              </a:solidFill>
            </a:endParaRPr>
          </a:p>
        </p:txBody>
      </p:sp>
      <p:pic>
        <p:nvPicPr>
          <p:cNvPr id="18434" name="Picture 2" descr="ισότοπα υδρογόνου"/>
          <p:cNvPicPr>
            <a:picLocks noChangeAspect="1" noChangeArrowheads="1"/>
          </p:cNvPicPr>
          <p:nvPr/>
        </p:nvPicPr>
        <p:blipFill>
          <a:blip r:embed="rId3" cstate="print"/>
          <a:srcRect/>
          <a:stretch>
            <a:fillRect/>
          </a:stretch>
        </p:blipFill>
        <p:spPr bwMode="auto">
          <a:xfrm>
            <a:off x="1951038" y="3500438"/>
            <a:ext cx="5241925" cy="263366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ectangle 8"/>
          <p:cNvSpPr/>
          <p:nvPr/>
        </p:nvSpPr>
        <p:spPr>
          <a:xfrm>
            <a:off x="3027363" y="6237288"/>
            <a:ext cx="3089275" cy="461962"/>
          </a:xfrm>
          <a:prstGeom prst="rect">
            <a:avLst/>
          </a:prstGeom>
        </p:spPr>
        <p:txBody>
          <a:bodyPr>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4"/>
              </a:rPr>
              <a:t>Protium deuterium tritium</a:t>
            </a:r>
            <a:r>
              <a:rPr lang="en-US" sz="1200" dirty="0">
                <a:solidFill>
                  <a:prstClr val="black">
                    <a:lumMod val="65000"/>
                    <a:lumOff val="35000"/>
                  </a:prstClr>
                </a:solidFill>
                <a:latin typeface="Calibri"/>
                <a:cs typeface="Arial" charset="0"/>
              </a:rPr>
              <a:t>”,</a:t>
            </a:r>
            <a:r>
              <a:rPr lang="el-GR"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rPr>
              <a:t/>
            </a:r>
            <a:br>
              <a:rPr lang="en-US" sz="1200" dirty="0">
                <a:solidFill>
                  <a:prstClr val="black"/>
                </a:solidFill>
                <a:latin typeface="Calibri"/>
                <a:cs typeface="Arial" charset="0"/>
              </a:rPr>
            </a:br>
            <a:r>
              <a:rPr lang="en-US" sz="1200" dirty="0" err="1">
                <a:solidFill>
                  <a:prstClr val="black"/>
                </a:solidFill>
                <a:latin typeface="Calibri"/>
                <a:cs typeface="Arial" charset="0"/>
                <a:hlinkClick r:id="rId5" tooltip="User:Lamiot"/>
              </a:rPr>
              <a:t>Lamiot</a:t>
            </a:r>
            <a:r>
              <a:rPr lang="el-GR" sz="1200" dirty="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με άδεια</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6"/>
              </a:rPr>
              <a:t>CC BY-SA 3.0</a:t>
            </a:r>
            <a:endParaRPr lang="en-US" sz="1200" dirty="0">
              <a:solidFill>
                <a:prstClr val="black"/>
              </a:solidFill>
              <a:latin typeface="Calibri"/>
              <a:cs typeface="Arial" charset="0"/>
            </a:endParaRPr>
          </a:p>
        </p:txBody>
      </p:sp>
      <mc:AlternateContent xmlns:mc="http://schemas.openxmlformats.org/markup-compatibility/2006" xmlns:a14="http://schemas.microsoft.com/office/drawing/2010/main">
        <mc:Choice Requires="a14">
          <p:sp>
            <p:nvSpPr>
              <p:cNvPr id="2" name="Θέση περιεχομένου 1"/>
              <p:cNvSpPr>
                <a:spLocks noGrp="1"/>
              </p:cNvSpPr>
              <p:nvPr>
                <p:ph idx="1"/>
              </p:nvPr>
            </p:nvSpPr>
            <p:spPr/>
            <p:txBody>
              <a:bodyPr/>
              <a:lstStyle/>
              <a:p>
                <a:pPr marL="0" indent="0">
                  <a:buNone/>
                </a:pPr>
                <a:r>
                  <a:rPr lang="el-GR" sz="2400" dirty="0" smtClean="0"/>
                  <a:t>Στοιχεία με τον ίδιο Ζ και διαφορετικό Α χαρακτηρίζονται ως </a:t>
                </a:r>
                <a:r>
                  <a:rPr lang="el-GR" sz="2400" b="1" dirty="0"/>
                  <a:t>ισότοπα</a:t>
                </a:r>
                <a:r>
                  <a:rPr lang="el-GR" sz="2400" dirty="0"/>
                  <a:t>. </a:t>
                </a:r>
              </a:p>
              <a:p>
                <a:pPr marL="0" indent="0">
                  <a:buNone/>
                </a:pPr>
                <a:r>
                  <a:rPr lang="el-GR" sz="2400" b="1" dirty="0" smtClean="0"/>
                  <a:t>Παράδειγμα</a:t>
                </a:r>
                <a:r>
                  <a:rPr lang="el-GR" sz="2400" dirty="0" smtClean="0"/>
                  <a:t> :</a:t>
                </a:r>
                <a:r>
                  <a:rPr lang="en-US" sz="2400" dirty="0" smtClean="0"/>
                  <a:t>	</a:t>
                </a:r>
                <a14:m>
                  <m:oMath xmlns:m="http://schemas.openxmlformats.org/officeDocument/2006/math">
                    <m:m>
                      <m:mPr>
                        <m:mcs>
                          <m:mc>
                            <m:mcPr>
                              <m:count m:val="1"/>
                              <m:mcJc m:val="center"/>
                            </m:mcPr>
                          </m:mc>
                        </m:mcs>
                        <m:ctrlPr>
                          <a:rPr lang="el-GR" sz="2400" b="1" i="1" smtClean="0">
                            <a:latin typeface="Cambria Math"/>
                          </a:rPr>
                        </m:ctrlPr>
                      </m:mPr>
                      <m:mr>
                        <m:e>
                          <m:r>
                            <m:rPr>
                              <m:brk m:alnAt="7"/>
                            </m:rPr>
                            <a:rPr lang="en-US" sz="2400" b="1" i="1" smtClean="0">
                              <a:latin typeface="Cambria Math"/>
                            </a:rPr>
                            <m:t>𝟑</m:t>
                          </m:r>
                          <m:r>
                            <a:rPr lang="en-US" sz="2400" b="1" i="1" smtClean="0">
                              <a:latin typeface="Cambria Math"/>
                            </a:rPr>
                            <m:t>𝟓</m:t>
                          </m:r>
                        </m:e>
                      </m:mr>
                      <m:mr>
                        <m:e>
                          <m:r>
                            <a:rPr lang="en-US" sz="2400" b="1" i="1" smtClean="0">
                              <a:latin typeface="Cambria Math"/>
                            </a:rPr>
                            <m:t>𝟏𝟕</m:t>
                          </m:r>
                        </m:e>
                      </m:mr>
                    </m:m>
                    <m:r>
                      <a:rPr lang="en-US" sz="2400" b="1" i="1" smtClean="0">
                        <a:latin typeface="Cambria Math"/>
                      </a:rPr>
                      <m:t>𝑪𝒍</m:t>
                    </m:r>
                    <m:r>
                      <a:rPr lang="en-US" sz="2400" b="1" i="1" smtClean="0">
                        <a:latin typeface="Cambria Math"/>
                      </a:rPr>
                      <m:t>,</m:t>
                    </m:r>
                    <m:m>
                      <m:mPr>
                        <m:mcs>
                          <m:mc>
                            <m:mcPr>
                              <m:count m:val="1"/>
                              <m:mcJc m:val="center"/>
                            </m:mcPr>
                          </m:mc>
                        </m:mcs>
                        <m:ctrlPr>
                          <a:rPr lang="en-US" sz="2400" b="1" i="1" smtClean="0">
                            <a:latin typeface="Cambria Math"/>
                          </a:rPr>
                        </m:ctrlPr>
                      </m:mPr>
                      <m:mr>
                        <m:e>
                          <m:r>
                            <m:rPr>
                              <m:brk m:alnAt="7"/>
                            </m:rPr>
                            <a:rPr lang="en-US" sz="2400" b="1" i="1" smtClean="0">
                              <a:latin typeface="Cambria Math"/>
                            </a:rPr>
                            <m:t>𝟑</m:t>
                          </m:r>
                          <m:r>
                            <a:rPr lang="en-US" sz="2400" b="1" i="1" smtClean="0">
                              <a:latin typeface="Cambria Math"/>
                            </a:rPr>
                            <m:t>𝟕</m:t>
                          </m:r>
                        </m:e>
                      </m:mr>
                      <m:mr>
                        <m:e>
                          <m:r>
                            <a:rPr lang="en-US" sz="2400" b="1" i="1" smtClean="0">
                              <a:latin typeface="Cambria Math"/>
                            </a:rPr>
                            <m:t>𝟏𝟕</m:t>
                          </m:r>
                        </m:e>
                      </m:mr>
                    </m:m>
                    <m:r>
                      <a:rPr lang="en-US" sz="2400" b="1" i="1" smtClean="0">
                        <a:latin typeface="Cambria Math"/>
                      </a:rPr>
                      <m:t>𝑪𝒍</m:t>
                    </m:r>
                  </m:oMath>
                </a14:m>
                <a:r>
                  <a:rPr lang="el-GR" sz="2400" b="1" dirty="0" smtClean="0"/>
                  <a:t> </a:t>
                </a:r>
                <a:r>
                  <a:rPr lang="en-US" sz="2400" b="1" dirty="0" smtClean="0"/>
                  <a:t> </a:t>
                </a:r>
                <a:r>
                  <a:rPr lang="el-GR" sz="2400" dirty="0" smtClean="0"/>
                  <a:t>και</a:t>
                </a:r>
                <a:r>
                  <a:rPr lang="en-US" sz="2400" dirty="0" smtClean="0"/>
                  <a:t> </a:t>
                </a:r>
                <a:r>
                  <a:rPr lang="el-GR" sz="2400" dirty="0" smtClean="0"/>
                  <a:t> </a:t>
                </a:r>
                <a14:m>
                  <m:oMath xmlns:m="http://schemas.openxmlformats.org/officeDocument/2006/math">
                    <m:m>
                      <m:mPr>
                        <m:mcs>
                          <m:mc>
                            <m:mcPr>
                              <m:count m:val="1"/>
                              <m:mcJc m:val="center"/>
                            </m:mcPr>
                          </m:mc>
                        </m:mcs>
                        <m:ctrlPr>
                          <a:rPr lang="el-GR" sz="2400" b="1" i="1" smtClean="0">
                            <a:latin typeface="Cambria Math"/>
                          </a:rPr>
                        </m:ctrlPr>
                      </m:mPr>
                      <m:mr>
                        <m:e>
                          <m:r>
                            <m:rPr>
                              <m:brk m:alnAt="7"/>
                            </m:rPr>
                            <a:rPr lang="en-US" sz="2400" b="1" i="1" smtClean="0">
                              <a:latin typeface="Cambria Math"/>
                            </a:rPr>
                            <m:t>𝟏</m:t>
                          </m:r>
                        </m:e>
                      </m:mr>
                      <m:mr>
                        <m:e>
                          <m:r>
                            <a:rPr lang="en-US" sz="2400" b="1" i="1" smtClean="0">
                              <a:latin typeface="Cambria Math"/>
                            </a:rPr>
                            <m:t>𝟏</m:t>
                          </m:r>
                        </m:e>
                      </m:mr>
                    </m:m>
                    <m:r>
                      <a:rPr lang="en-US" sz="2400" b="1" i="1" smtClean="0">
                        <a:latin typeface="Cambria Math"/>
                      </a:rPr>
                      <m:t>𝑯</m:t>
                    </m:r>
                    <m:r>
                      <a:rPr lang="en-US" sz="2400" b="1" i="1" smtClean="0">
                        <a:latin typeface="Cambria Math"/>
                      </a:rPr>
                      <m:t>,</m:t>
                    </m:r>
                    <m:m>
                      <m:mPr>
                        <m:mcs>
                          <m:mc>
                            <m:mcPr>
                              <m:count m:val="1"/>
                              <m:mcJc m:val="center"/>
                            </m:mcPr>
                          </m:mc>
                        </m:mcs>
                        <m:ctrlPr>
                          <a:rPr lang="en-US" sz="2400" b="1" i="1" smtClean="0">
                            <a:latin typeface="Cambria Math"/>
                          </a:rPr>
                        </m:ctrlPr>
                      </m:mPr>
                      <m:mr>
                        <m:e>
                          <m:r>
                            <m:rPr>
                              <m:brk m:alnAt="7"/>
                            </m:rPr>
                            <a:rPr lang="en-US" sz="2400" b="1" i="1" smtClean="0">
                              <a:latin typeface="Cambria Math"/>
                            </a:rPr>
                            <m:t>𝟐</m:t>
                          </m:r>
                        </m:e>
                      </m:mr>
                      <m:mr>
                        <m:e>
                          <m:r>
                            <a:rPr lang="en-US" sz="2400" b="1" i="1" smtClean="0">
                              <a:latin typeface="Cambria Math"/>
                            </a:rPr>
                            <m:t>𝟏</m:t>
                          </m:r>
                        </m:e>
                      </m:mr>
                    </m:m>
                    <m:r>
                      <a:rPr lang="en-US" sz="2400" b="1" i="1" smtClean="0">
                        <a:latin typeface="Cambria Math"/>
                      </a:rPr>
                      <m:t>𝑯</m:t>
                    </m:r>
                    <m:r>
                      <a:rPr lang="en-US" sz="2400" b="1" i="1" smtClean="0">
                        <a:latin typeface="Cambria Math"/>
                      </a:rPr>
                      <m:t>,</m:t>
                    </m:r>
                    <m:m>
                      <m:mPr>
                        <m:mcs>
                          <m:mc>
                            <m:mcPr>
                              <m:count m:val="1"/>
                              <m:mcJc m:val="center"/>
                            </m:mcPr>
                          </m:mc>
                        </m:mcs>
                        <m:ctrlPr>
                          <a:rPr lang="en-US" sz="2400" b="1" i="1" smtClean="0">
                            <a:latin typeface="Cambria Math"/>
                          </a:rPr>
                        </m:ctrlPr>
                      </m:mPr>
                      <m:mr>
                        <m:e>
                          <m:r>
                            <m:rPr>
                              <m:brk m:alnAt="7"/>
                            </m:rPr>
                            <a:rPr lang="en-US" sz="2400" b="1" i="1" smtClean="0">
                              <a:latin typeface="Cambria Math"/>
                            </a:rPr>
                            <m:t>𝟑</m:t>
                          </m:r>
                        </m:e>
                      </m:mr>
                      <m:mr>
                        <m:e>
                          <m:r>
                            <a:rPr lang="en-US" sz="2400" b="1" i="1" smtClean="0">
                              <a:latin typeface="Cambria Math"/>
                            </a:rPr>
                            <m:t>𝟏</m:t>
                          </m:r>
                        </m:e>
                      </m:mr>
                    </m:m>
                    <m:r>
                      <a:rPr lang="en-US" sz="2400" b="1" i="1" smtClean="0">
                        <a:latin typeface="Cambria Math"/>
                      </a:rPr>
                      <m:t>𝑯</m:t>
                    </m:r>
                  </m:oMath>
                </a14:m>
                <a:endParaRPr lang="el-GR" sz="2400" b="1" dirty="0"/>
              </a:p>
            </p:txBody>
          </p:sp>
        </mc:Choice>
        <mc:Fallback xmlns="">
          <p:sp>
            <p:nvSpPr>
              <p:cNvPr id="2" name="Θέση περιεχομένου 1"/>
              <p:cNvSpPr>
                <a:spLocks noGrp="1" noRot="1" noChangeAspect="1" noMove="1" noResize="1" noEditPoints="1" noAdjustHandles="1" noChangeArrowheads="1" noChangeShapeType="1" noTextEdit="1"/>
              </p:cNvSpPr>
              <p:nvPr>
                <p:ph idx="1"/>
              </p:nvPr>
            </p:nvSpPr>
            <p:spPr>
              <a:blipFill rotWithShape="1">
                <a:blip r:embed="rId7"/>
                <a:stretch>
                  <a:fillRect l="-1111" t="-967"/>
                </a:stretch>
              </a:blipFill>
            </p:spPr>
            <p:txBody>
              <a:bodyPr/>
              <a:lstStyle/>
              <a:p>
                <a:r>
                  <a:rPr lang="el-GR">
                    <a:noFill/>
                  </a:rPr>
                  <a:t> </a:t>
                </a:r>
              </a:p>
            </p:txBody>
          </p:sp>
        </mc:Fallback>
      </mc:AlternateContent>
    </p:spTree>
    <p:extLst>
      <p:ext uri="{BB962C8B-B14F-4D97-AF65-F5344CB8AC3E}">
        <p14:creationId xmlns:p14="http://schemas.microsoft.com/office/powerpoint/2010/main" val="1352170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Τίτλος 1"/>
          <p:cNvSpPr>
            <a:spLocks noGrp="1"/>
          </p:cNvSpPr>
          <p:nvPr>
            <p:ph type="title"/>
          </p:nvPr>
        </p:nvSpPr>
        <p:spPr/>
        <p:txBody>
          <a:bodyPr/>
          <a:lstStyle/>
          <a:p>
            <a:pPr eaLnBrk="1" hangingPunct="1"/>
            <a:r>
              <a:rPr lang="el-GR" altLang="el-GR" smtClean="0"/>
              <a:t>Περιοδικός πίνακας </a:t>
            </a:r>
            <a:r>
              <a:rPr lang="el-GR" altLang="el-GR" sz="3200" b="0" smtClean="0"/>
              <a:t>(1 από 5)</a:t>
            </a:r>
          </a:p>
        </p:txBody>
      </p:sp>
      <p:sp>
        <p:nvSpPr>
          <p:cNvPr id="7171" name="Θέση περιεχομένου 2"/>
          <p:cNvSpPr>
            <a:spLocks noGrp="1"/>
          </p:cNvSpPr>
          <p:nvPr>
            <p:ph idx="1"/>
          </p:nvPr>
        </p:nvSpPr>
        <p:spPr>
          <a:xfrm>
            <a:off x="457200" y="1196975"/>
            <a:ext cx="5051425" cy="5040313"/>
          </a:xfrm>
        </p:spPr>
        <p:txBody>
          <a:bodyPr/>
          <a:lstStyle/>
          <a:p>
            <a:pPr marL="0" indent="0" eaLnBrk="1" hangingPunct="1">
              <a:lnSpc>
                <a:spcPct val="110000"/>
              </a:lnSpc>
              <a:spcBef>
                <a:spcPts val="600"/>
              </a:spcBef>
              <a:buFont typeface="Arial" charset="0"/>
              <a:buNone/>
            </a:pPr>
            <a:r>
              <a:rPr lang="el-GR" altLang="el-GR" sz="2400" dirty="0" smtClean="0"/>
              <a:t>Η ανάγκη της ταξινόμησης των στοιχείων με βάση κάποια κοινά τους χαρακτηριστικά σε σχέση με την χημική συμπεριφορά τους ξεκίνησε από παλιά. </a:t>
            </a:r>
          </a:p>
          <a:p>
            <a:pPr marL="0" indent="0" eaLnBrk="1" hangingPunct="1">
              <a:lnSpc>
                <a:spcPct val="110000"/>
              </a:lnSpc>
              <a:spcBef>
                <a:spcPts val="600"/>
              </a:spcBef>
              <a:buFont typeface="Arial" charset="0"/>
              <a:buNone/>
            </a:pPr>
            <a:r>
              <a:rPr lang="el-GR" altLang="el-GR" sz="2400" dirty="0" smtClean="0"/>
              <a:t>Ο Ρώσος </a:t>
            </a:r>
            <a:r>
              <a:rPr lang="en-US" altLang="el-GR" sz="2400" b="1" dirty="0" smtClean="0"/>
              <a:t>Mendeleev</a:t>
            </a:r>
            <a:r>
              <a:rPr lang="el-GR" altLang="el-GR" sz="2400" dirty="0" smtClean="0"/>
              <a:t> (1869) και ο Γερμανός </a:t>
            </a:r>
            <a:r>
              <a:rPr lang="en-US" altLang="el-GR" sz="2400" b="1" dirty="0" smtClean="0"/>
              <a:t>Meyer</a:t>
            </a:r>
            <a:r>
              <a:rPr lang="el-GR" altLang="el-GR" sz="2400" dirty="0" smtClean="0"/>
              <a:t> (1870) κατέταξαν τα 63 χημικά στοιχεία που ήταν γνωστά στην εποχή τους, με βάση τον </a:t>
            </a:r>
            <a:r>
              <a:rPr lang="el-GR" altLang="el-GR" sz="2400" b="1" dirty="0" smtClean="0"/>
              <a:t>περιοδικό νόμο: </a:t>
            </a:r>
            <a:r>
              <a:rPr lang="el-GR" altLang="el-GR" sz="2400" dirty="0" smtClean="0"/>
              <a:t>«οι ιδιότητες των στοιχείων μεταβάλλονται περιοδικά συναρτήσει της σχετικής ατομικής τους μάζας».</a:t>
            </a:r>
          </a:p>
        </p:txBody>
      </p:sp>
      <p:sp>
        <p:nvSpPr>
          <p:cNvPr id="4" name="Θέση αριθμού διαφάνειας 3"/>
          <p:cNvSpPr>
            <a:spLocks noGrp="1"/>
          </p:cNvSpPr>
          <p:nvPr>
            <p:ph type="sldNum" sz="quarter" idx="12"/>
          </p:nvPr>
        </p:nvSpPr>
        <p:spPr/>
        <p:txBody>
          <a:bodyPr/>
          <a:lstStyle/>
          <a:p>
            <a:pPr>
              <a:defRPr/>
            </a:pPr>
            <a:fld id="{3B6E9BEF-4AF2-43C9-9AFE-085FA7EDE36F}" type="slidenum">
              <a:rPr lang="el-GR" smtClean="0">
                <a:solidFill>
                  <a:prstClr val="black"/>
                </a:solidFill>
              </a:rPr>
              <a:pPr>
                <a:defRPr/>
              </a:pPr>
              <a:t>4</a:t>
            </a:fld>
            <a:endParaRPr lang="el-GR">
              <a:solidFill>
                <a:prstClr val="black"/>
              </a:solidFill>
            </a:endParaRPr>
          </a:p>
        </p:txBody>
      </p:sp>
      <p:pic>
        <p:nvPicPr>
          <p:cNvPr id="7173" name="Picture 2" descr="Mey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2838" y="3876675"/>
            <a:ext cx="2112962"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 descr="Mendeleev"/>
          <p:cNvPicPr>
            <a:picLocks noChangeAspect="1" noChangeArrowheads="1"/>
          </p:cNvPicPr>
          <p:nvPr/>
        </p:nvPicPr>
        <p:blipFill>
          <a:blip r:embed="rId3" cstate="print">
            <a:extLst>
              <a:ext uri="{28A0092B-C50C-407E-A947-70E740481C1C}">
                <a14:useLocalDpi xmlns:a14="http://schemas.microsoft.com/office/drawing/2010/main" val="0"/>
              </a:ext>
            </a:extLst>
          </a:blip>
          <a:srcRect t="12405" b="8138"/>
          <a:stretch>
            <a:fillRect/>
          </a:stretch>
        </p:blipFill>
        <p:spPr bwMode="auto">
          <a:xfrm>
            <a:off x="6156325" y="1052513"/>
            <a:ext cx="2119313" cy="23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p:cNvSpPr/>
          <p:nvPr/>
        </p:nvSpPr>
        <p:spPr>
          <a:xfrm>
            <a:off x="6172200" y="6308725"/>
            <a:ext cx="2130425" cy="461665"/>
          </a:xfrm>
          <a:prstGeom prst="rect">
            <a:avLst/>
          </a:prstGeom>
        </p:spPr>
        <p:txBody>
          <a:bodyPr>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4"/>
              </a:rPr>
              <a:t>Lothar </a:t>
            </a:r>
            <a:r>
              <a:rPr lang="en-US" sz="1200" dirty="0" err="1">
                <a:solidFill>
                  <a:prstClr val="black"/>
                </a:solidFill>
                <a:latin typeface="Calibri"/>
                <a:cs typeface="Arial" charset="0"/>
                <a:hlinkClick r:id="rId4"/>
              </a:rPr>
              <a:t>meyer</a:t>
            </a:r>
            <a:r>
              <a:rPr lang="en-US" sz="1200" dirty="0">
                <a:solidFill>
                  <a:prstClr val="black">
                    <a:lumMod val="65000"/>
                    <a:lumOff val="35000"/>
                  </a:prstClr>
                </a:solidFill>
                <a:latin typeface="Calibri"/>
                <a:cs typeface="Arial" charset="0"/>
              </a:rPr>
              <a:t>”,</a:t>
            </a:r>
            <a:r>
              <a:rPr lang="el-GR"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err="1">
                <a:solidFill>
                  <a:prstClr val="black"/>
                </a:solidFill>
                <a:latin typeface="Calibri"/>
                <a:cs typeface="Arial" charset="0"/>
                <a:hlinkClick r:id="rId5" tooltip="User:Kelson"/>
              </a:rPr>
              <a:t>Kelson</a:t>
            </a:r>
            <a:r>
              <a:rPr lang="el-GR" sz="1200" dirty="0">
                <a:solidFill>
                  <a:prstClr val="black"/>
                </a:solidFill>
                <a:latin typeface="Calibri"/>
                <a:cs typeface="Arial" charset="0"/>
              </a:rPr>
              <a:t> </a:t>
            </a:r>
            <a:r>
              <a:rPr lang="el-GR" sz="1200" dirty="0">
                <a:solidFill>
                  <a:prstClr val="black">
                    <a:lumMod val="65000"/>
                    <a:lumOff val="35000"/>
                  </a:prstClr>
                </a:solidFill>
                <a:latin typeface="Calibri"/>
                <a:cs typeface="Arial" charset="0"/>
              </a:rPr>
              <a:t>διαθέσιμο ως κοινό κτήμα</a:t>
            </a:r>
            <a:endParaRPr lang="en-US" sz="1200" dirty="0">
              <a:solidFill>
                <a:prstClr val="black"/>
              </a:solidFill>
              <a:latin typeface="Calibri"/>
              <a:cs typeface="Arial" charset="0"/>
            </a:endParaRPr>
          </a:p>
        </p:txBody>
      </p:sp>
      <p:sp>
        <p:nvSpPr>
          <p:cNvPr id="8" name="Rectangle 8"/>
          <p:cNvSpPr/>
          <p:nvPr/>
        </p:nvSpPr>
        <p:spPr>
          <a:xfrm>
            <a:off x="5632450" y="3419475"/>
            <a:ext cx="3167063" cy="461665"/>
          </a:xfrm>
          <a:prstGeom prst="rect">
            <a:avLst/>
          </a:prstGeom>
        </p:spPr>
        <p:txBody>
          <a:bodyPr>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6"/>
              </a:rPr>
              <a:t>DIMendeleevCab</a:t>
            </a:r>
            <a:r>
              <a:rPr lang="en-US" sz="1200" dirty="0">
                <a:solidFill>
                  <a:prstClr val="black">
                    <a:lumMod val="65000"/>
                    <a:lumOff val="35000"/>
                  </a:prstClr>
                </a:solidFill>
                <a:latin typeface="Calibri"/>
                <a:cs typeface="Arial" charset="0"/>
              </a:rPr>
              <a:t>”,</a:t>
            </a:r>
            <a:r>
              <a:rPr lang="el-GR"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rPr>
              <a:t/>
            </a:r>
            <a:br>
              <a:rPr lang="en-US" sz="1200" dirty="0">
                <a:solidFill>
                  <a:prstClr val="black"/>
                </a:solidFill>
                <a:latin typeface="Calibri"/>
                <a:cs typeface="Arial" charset="0"/>
              </a:rPr>
            </a:br>
            <a:r>
              <a:rPr lang="en-US" sz="1200" dirty="0" err="1">
                <a:solidFill>
                  <a:prstClr val="black"/>
                </a:solidFill>
                <a:latin typeface="Calibri"/>
                <a:cs typeface="Arial" charset="0"/>
                <a:hlinkClick r:id="rId7" tooltip="User:Brandmeister"/>
              </a:rPr>
              <a:t>Brandmeister</a:t>
            </a:r>
            <a:r>
              <a:rPr lang="el-GR" sz="1200" dirty="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ως κοινό κτήμα</a:t>
            </a:r>
            <a:endParaRPr lang="en-US" sz="1200" dirty="0">
              <a:solidFill>
                <a:prstClr val="black"/>
              </a:solidFill>
              <a:latin typeface="Calibri"/>
              <a:cs typeface="Arial" charset="0"/>
            </a:endParaRPr>
          </a:p>
        </p:txBody>
      </p:sp>
    </p:spTree>
    <p:extLst>
      <p:ext uri="{BB962C8B-B14F-4D97-AF65-F5344CB8AC3E}">
        <p14:creationId xmlns:p14="http://schemas.microsoft.com/office/powerpoint/2010/main" val="4236264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1"/>
          <p:cNvSpPr>
            <a:spLocks noGrp="1"/>
          </p:cNvSpPr>
          <p:nvPr>
            <p:ph type="title"/>
          </p:nvPr>
        </p:nvSpPr>
        <p:spPr/>
        <p:txBody>
          <a:bodyPr/>
          <a:lstStyle/>
          <a:p>
            <a:pPr eaLnBrk="1" hangingPunct="1"/>
            <a:r>
              <a:rPr lang="el-GR" altLang="el-GR" dirty="0" smtClean="0"/>
              <a:t>Περιοδικός πίνακας </a:t>
            </a:r>
            <a:r>
              <a:rPr lang="el-GR" altLang="el-GR" sz="3200" b="0" dirty="0" smtClean="0"/>
              <a:t>(2 από 5)</a:t>
            </a:r>
            <a:endParaRPr lang="el-GR" altLang="el-GR" dirty="0" smtClean="0"/>
          </a:p>
        </p:txBody>
      </p:sp>
      <p:sp>
        <p:nvSpPr>
          <p:cNvPr id="8195" name="Θέση περιεχομένου 2"/>
          <p:cNvSpPr>
            <a:spLocks noGrp="1"/>
          </p:cNvSpPr>
          <p:nvPr>
            <p:ph idx="1"/>
          </p:nvPr>
        </p:nvSpPr>
        <p:spPr>
          <a:xfrm>
            <a:off x="395288" y="1341438"/>
            <a:ext cx="4835525" cy="3382962"/>
          </a:xfrm>
        </p:spPr>
        <p:txBody>
          <a:bodyPr/>
          <a:lstStyle/>
          <a:p>
            <a:pPr marL="0" indent="0" eaLnBrk="1" hangingPunct="1">
              <a:lnSpc>
                <a:spcPct val="114000"/>
              </a:lnSpc>
              <a:buFont typeface="Arial" charset="0"/>
              <a:buNone/>
            </a:pPr>
            <a:r>
              <a:rPr lang="el-GR" altLang="el-GR" sz="2400" smtClean="0"/>
              <a:t>Η σημερινή μορφή του Περιοδικού Πίνακα δόθηκε από τον </a:t>
            </a:r>
            <a:r>
              <a:rPr lang="en-US" altLang="el-GR" sz="2400" b="1" smtClean="0"/>
              <a:t>Moseley </a:t>
            </a:r>
            <a:r>
              <a:rPr lang="el-GR" altLang="el-GR" sz="2400" smtClean="0"/>
              <a:t>(1913) σύμφωνα με τον σύγχρονο περιοδικό νόμο: «οι ιδιότητες των στοιχείων είναι συνάρτηση του ατομικού τους αριθμού». </a:t>
            </a:r>
          </a:p>
        </p:txBody>
      </p:sp>
      <p:sp>
        <p:nvSpPr>
          <p:cNvPr id="4" name="Θέση αριθμού διαφάνειας 3"/>
          <p:cNvSpPr>
            <a:spLocks noGrp="1"/>
          </p:cNvSpPr>
          <p:nvPr>
            <p:ph type="sldNum" sz="quarter" idx="12"/>
          </p:nvPr>
        </p:nvSpPr>
        <p:spPr/>
        <p:txBody>
          <a:bodyPr/>
          <a:lstStyle/>
          <a:p>
            <a:pPr>
              <a:defRPr/>
            </a:pPr>
            <a:fld id="{4C73A159-1995-452C-B456-D699F36A850B}" type="slidenum">
              <a:rPr lang="el-GR" smtClean="0">
                <a:solidFill>
                  <a:prstClr val="black"/>
                </a:solidFill>
              </a:rPr>
              <a:pPr>
                <a:defRPr/>
              </a:pPr>
              <a:t>5</a:t>
            </a:fld>
            <a:endParaRPr lang="el-GR">
              <a:solidFill>
                <a:prstClr val="black"/>
              </a:solidFill>
            </a:endParaRPr>
          </a:p>
        </p:txBody>
      </p:sp>
      <p:sp>
        <p:nvSpPr>
          <p:cNvPr id="5" name="Ορθογώνιο 4"/>
          <p:cNvSpPr/>
          <p:nvPr/>
        </p:nvSpPr>
        <p:spPr>
          <a:xfrm>
            <a:off x="395288" y="4149725"/>
            <a:ext cx="8353425" cy="2197100"/>
          </a:xfrm>
          <a:prstGeom prst="rect">
            <a:avLst/>
          </a:prstGeom>
        </p:spPr>
        <p:txBody>
          <a:bodyPr>
            <a:spAutoFit/>
          </a:bodyPr>
          <a:lstStyle/>
          <a:p>
            <a:pPr>
              <a:lnSpc>
                <a:spcPct val="114000"/>
              </a:lnSpc>
              <a:defRPr/>
            </a:pPr>
            <a:r>
              <a:rPr lang="el-GR" sz="2400" dirty="0">
                <a:solidFill>
                  <a:prstClr val="black"/>
                </a:solidFill>
                <a:latin typeface="Calibri"/>
                <a:cs typeface="Arial" charset="0"/>
              </a:rPr>
              <a:t>Η περιοδικότητα στις ιδιότητες των στοιχείων οφείλεται στην ανάλογη περιοδικότητα που εμφανίζει η </a:t>
            </a:r>
            <a:r>
              <a:rPr lang="el-GR" sz="2400" dirty="0" err="1">
                <a:solidFill>
                  <a:prstClr val="black"/>
                </a:solidFill>
                <a:latin typeface="Calibri"/>
                <a:cs typeface="Arial" charset="0"/>
              </a:rPr>
              <a:t>ηλεκτρονιακή</a:t>
            </a:r>
            <a:r>
              <a:rPr lang="el-GR" sz="2400" dirty="0">
                <a:solidFill>
                  <a:prstClr val="black"/>
                </a:solidFill>
                <a:latin typeface="Calibri"/>
                <a:cs typeface="Arial" charset="0"/>
              </a:rPr>
              <a:t> δομή (της εξωτερικής στιβάδας των ατόμων των στοιχείων). Τα 118 στοιχεία τοποθετούνται σε κάθετες στήλες (</a:t>
            </a:r>
            <a:r>
              <a:rPr lang="el-GR" sz="2400" b="1" dirty="0">
                <a:solidFill>
                  <a:prstClr val="black"/>
                </a:solidFill>
                <a:latin typeface="Calibri"/>
                <a:cs typeface="Arial" charset="0"/>
              </a:rPr>
              <a:t>Ομάδες</a:t>
            </a:r>
            <a:r>
              <a:rPr lang="el-GR" sz="2400" dirty="0">
                <a:solidFill>
                  <a:prstClr val="black"/>
                </a:solidFill>
                <a:latin typeface="Calibri"/>
                <a:cs typeface="Arial" charset="0"/>
              </a:rPr>
              <a:t>, 8 κύριες -Α- και 10 δευτερεύουσες -Β-) και οριζόντιες σειρές  (7 </a:t>
            </a:r>
            <a:r>
              <a:rPr lang="el-GR" sz="2400" b="1" dirty="0">
                <a:solidFill>
                  <a:prstClr val="black"/>
                </a:solidFill>
                <a:latin typeface="Calibri"/>
                <a:cs typeface="Arial" charset="0"/>
              </a:rPr>
              <a:t>Περίοδοι</a:t>
            </a:r>
            <a:r>
              <a:rPr lang="el-GR" sz="2400" dirty="0">
                <a:solidFill>
                  <a:prstClr val="black"/>
                </a:solidFill>
                <a:latin typeface="Calibri"/>
                <a:cs typeface="Arial" charset="0"/>
              </a:rPr>
              <a:t>). </a:t>
            </a:r>
          </a:p>
        </p:txBody>
      </p:sp>
      <p:pic>
        <p:nvPicPr>
          <p:cNvPr id="8198" name="Picture 2" descr="Moseley"/>
          <p:cNvPicPr>
            <a:picLocks noChangeAspect="1" noChangeArrowheads="1"/>
          </p:cNvPicPr>
          <p:nvPr/>
        </p:nvPicPr>
        <p:blipFill>
          <a:blip r:embed="rId2" cstate="print">
            <a:extLst>
              <a:ext uri="{28A0092B-C50C-407E-A947-70E740481C1C}">
                <a14:useLocalDpi xmlns:a14="http://schemas.microsoft.com/office/drawing/2010/main" val="0"/>
              </a:ext>
            </a:extLst>
          </a:blip>
          <a:srcRect t="9985" b="12181"/>
          <a:stretch>
            <a:fillRect/>
          </a:stretch>
        </p:blipFill>
        <p:spPr bwMode="auto">
          <a:xfrm>
            <a:off x="5795963" y="1349375"/>
            <a:ext cx="2414587"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p:cNvSpPr/>
          <p:nvPr/>
        </p:nvSpPr>
        <p:spPr>
          <a:xfrm rot="16200000">
            <a:off x="7374731" y="2517924"/>
            <a:ext cx="2132013" cy="461665"/>
          </a:xfrm>
          <a:prstGeom prst="rect">
            <a:avLst/>
          </a:prstGeom>
        </p:spPr>
        <p:txBody>
          <a:bodyPr>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3"/>
              </a:rPr>
              <a:t>Henry Moseley</a:t>
            </a:r>
            <a:r>
              <a:rPr lang="en-US" sz="1200" dirty="0">
                <a:solidFill>
                  <a:prstClr val="black">
                    <a:lumMod val="65000"/>
                    <a:lumOff val="35000"/>
                  </a:prstClr>
                </a:solidFill>
                <a:latin typeface="Calibri"/>
                <a:cs typeface="Arial" charset="0"/>
              </a:rPr>
              <a:t>”,</a:t>
            </a:r>
            <a:r>
              <a:rPr lang="el-GR"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ja-JP" altLang="en-US" sz="1200" dirty="0">
                <a:solidFill>
                  <a:prstClr val="black"/>
                </a:solidFill>
                <a:latin typeface="Calibri"/>
                <a:cs typeface="Arial" charset="0"/>
                <a:hlinkClick r:id="rId4" tooltip="User:霧木諒二"/>
              </a:rPr>
              <a:t>霧木諒二</a:t>
            </a:r>
            <a:r>
              <a:rPr lang="el-GR" sz="1200" dirty="0">
                <a:solidFill>
                  <a:prstClr val="black"/>
                </a:solidFill>
                <a:latin typeface="Calibri"/>
                <a:cs typeface="Arial" charset="0"/>
              </a:rPr>
              <a:t> </a:t>
            </a:r>
            <a:r>
              <a:rPr lang="el-GR" sz="1200" dirty="0">
                <a:solidFill>
                  <a:prstClr val="black">
                    <a:lumMod val="65000"/>
                    <a:lumOff val="35000"/>
                  </a:prstClr>
                </a:solidFill>
                <a:latin typeface="Calibri"/>
                <a:cs typeface="Arial" charset="0"/>
              </a:rPr>
              <a:t>διαθέσιμο ως κοινό κτήμα</a:t>
            </a:r>
            <a:endParaRPr lang="en-US" sz="1200" dirty="0">
              <a:solidFill>
                <a:prstClr val="black"/>
              </a:solidFill>
              <a:latin typeface="Calibri"/>
              <a:cs typeface="Arial" charset="0"/>
            </a:endParaRPr>
          </a:p>
        </p:txBody>
      </p:sp>
    </p:spTree>
    <p:extLst>
      <p:ext uri="{BB962C8B-B14F-4D97-AF65-F5344CB8AC3E}">
        <p14:creationId xmlns:p14="http://schemas.microsoft.com/office/powerpoint/2010/main" val="3441590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Τίτλος 1"/>
          <p:cNvSpPr>
            <a:spLocks noGrp="1"/>
          </p:cNvSpPr>
          <p:nvPr>
            <p:ph type="title"/>
          </p:nvPr>
        </p:nvSpPr>
        <p:spPr/>
        <p:txBody>
          <a:bodyPr/>
          <a:lstStyle/>
          <a:p>
            <a:pPr eaLnBrk="1" hangingPunct="1"/>
            <a:r>
              <a:rPr lang="el-GR" altLang="el-GR" dirty="0" smtClean="0"/>
              <a:t>Περιοδικός πίνακας </a:t>
            </a:r>
            <a:r>
              <a:rPr lang="el-GR" altLang="el-GR" sz="3200" b="0" dirty="0" smtClean="0"/>
              <a:t>(3 από 5)</a:t>
            </a:r>
            <a:endParaRPr lang="el-GR" altLang="el-GR" dirty="0" smtClean="0"/>
          </a:p>
        </p:txBody>
      </p:sp>
      <p:sp>
        <p:nvSpPr>
          <p:cNvPr id="4" name="Θέση αριθμού διαφάνειας 3"/>
          <p:cNvSpPr>
            <a:spLocks noGrp="1"/>
          </p:cNvSpPr>
          <p:nvPr>
            <p:ph type="sldNum" sz="quarter" idx="12"/>
          </p:nvPr>
        </p:nvSpPr>
        <p:spPr/>
        <p:txBody>
          <a:bodyPr/>
          <a:lstStyle/>
          <a:p>
            <a:pPr>
              <a:defRPr/>
            </a:pPr>
            <a:fld id="{499E635C-CC8D-473B-9728-C25A439F5631}" type="slidenum">
              <a:rPr lang="el-GR" smtClean="0">
                <a:solidFill>
                  <a:prstClr val="black"/>
                </a:solidFill>
              </a:rPr>
              <a:pPr>
                <a:defRPr/>
              </a:pPr>
              <a:t>6</a:t>
            </a:fld>
            <a:endParaRPr lang="el-GR">
              <a:solidFill>
                <a:prstClr val="black"/>
              </a:solidFill>
            </a:endParaRPr>
          </a:p>
        </p:txBody>
      </p:sp>
      <p:pic>
        <p:nvPicPr>
          <p:cNvPr id="34819" name="Picture 3" descr="Περιοδικός πίνακας των στοιχείων"/>
          <p:cNvPicPr>
            <a:picLocks noChangeAspect="1" noChangeArrowheads="1"/>
          </p:cNvPicPr>
          <p:nvPr/>
        </p:nvPicPr>
        <p:blipFill>
          <a:blip r:embed="rId2" cstate="print"/>
          <a:srcRect/>
          <a:stretch>
            <a:fillRect/>
          </a:stretch>
        </p:blipFill>
        <p:spPr bwMode="auto">
          <a:xfrm>
            <a:off x="1125538" y="1052513"/>
            <a:ext cx="6892925" cy="527367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Rectangle 8"/>
          <p:cNvSpPr/>
          <p:nvPr/>
        </p:nvSpPr>
        <p:spPr>
          <a:xfrm>
            <a:off x="3511550" y="6326188"/>
            <a:ext cx="2120900" cy="461665"/>
          </a:xfrm>
          <a:prstGeom prst="rect">
            <a:avLst/>
          </a:prstGeom>
        </p:spPr>
        <p:txBody>
          <a:bodyPr>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3"/>
              </a:rPr>
              <a:t>ShortPT20b</a:t>
            </a:r>
            <a:r>
              <a:rPr lang="en-US" sz="1200" dirty="0">
                <a:solidFill>
                  <a:prstClr val="black">
                    <a:lumMod val="65000"/>
                    <a:lumOff val="35000"/>
                  </a:prstClr>
                </a:solidFill>
                <a:latin typeface="Calibri"/>
                <a:cs typeface="Arial" charset="0"/>
              </a:rPr>
              <a:t>”,</a:t>
            </a:r>
            <a:r>
              <a:rPr lang="el-GR"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err="1">
                <a:solidFill>
                  <a:prstClr val="black"/>
                </a:solidFill>
                <a:latin typeface="Calibri"/>
                <a:cs typeface="Arial" charset="0"/>
                <a:hlinkClick r:id="rId4" tooltip="User:Sandbh (page does not exist)"/>
              </a:rPr>
              <a:t>Sandbh</a:t>
            </a:r>
            <a:r>
              <a:rPr lang="el-GR" sz="1200" dirty="0">
                <a:solidFill>
                  <a:prstClr val="black"/>
                </a:solidFill>
                <a:latin typeface="Calibri"/>
                <a:cs typeface="Arial" charset="0"/>
              </a:rPr>
              <a:t> </a:t>
            </a:r>
            <a:r>
              <a:rPr lang="el-GR" sz="1200" dirty="0">
                <a:solidFill>
                  <a:prstClr val="black">
                    <a:lumMod val="65000"/>
                    <a:lumOff val="35000"/>
                  </a:prstClr>
                </a:solidFill>
                <a:latin typeface="Calibri"/>
                <a:cs typeface="Arial" charset="0"/>
              </a:rPr>
              <a:t>διαθέσιμο ως κοινό κτήμα</a:t>
            </a:r>
            <a:endParaRPr lang="en-US" sz="1200" dirty="0">
              <a:solidFill>
                <a:prstClr val="black"/>
              </a:solidFill>
              <a:latin typeface="Calibri"/>
              <a:cs typeface="Arial" charset="0"/>
            </a:endParaRPr>
          </a:p>
        </p:txBody>
      </p:sp>
    </p:spTree>
    <p:extLst>
      <p:ext uri="{BB962C8B-B14F-4D97-AF65-F5344CB8AC3E}">
        <p14:creationId xmlns:p14="http://schemas.microsoft.com/office/powerpoint/2010/main" val="410699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1"/>
          <p:cNvSpPr>
            <a:spLocks noGrp="1"/>
          </p:cNvSpPr>
          <p:nvPr>
            <p:ph type="title"/>
          </p:nvPr>
        </p:nvSpPr>
        <p:spPr/>
        <p:txBody>
          <a:bodyPr/>
          <a:lstStyle/>
          <a:p>
            <a:pPr eaLnBrk="1" hangingPunct="1"/>
            <a:r>
              <a:rPr lang="el-GR" altLang="el-GR" dirty="0" smtClean="0"/>
              <a:t>Περιοδικός πίνακας </a:t>
            </a:r>
            <a:r>
              <a:rPr lang="el-GR" altLang="el-GR" sz="3200" b="0" dirty="0" smtClean="0"/>
              <a:t>(4 από 5)</a:t>
            </a:r>
            <a:endParaRPr lang="el-GR" altLang="el-GR" dirty="0" smtClean="0"/>
          </a:p>
        </p:txBody>
      </p:sp>
      <p:sp>
        <p:nvSpPr>
          <p:cNvPr id="10243" name="Θέση περιεχομένου 2"/>
          <p:cNvSpPr>
            <a:spLocks noGrp="1"/>
          </p:cNvSpPr>
          <p:nvPr>
            <p:ph idx="1"/>
          </p:nvPr>
        </p:nvSpPr>
        <p:spPr/>
        <p:txBody>
          <a:bodyPr/>
          <a:lstStyle/>
          <a:p>
            <a:pPr marL="0" indent="0" eaLnBrk="1" hangingPunct="1">
              <a:lnSpc>
                <a:spcPct val="114000"/>
              </a:lnSpc>
              <a:spcBef>
                <a:spcPts val="1200"/>
              </a:spcBef>
              <a:buFont typeface="Arial" charset="0"/>
              <a:buNone/>
            </a:pPr>
            <a:r>
              <a:rPr lang="el-GR" altLang="el-GR" sz="2400" smtClean="0"/>
              <a:t>Τα στοιχεία που ανήκουν στην ίδια κύρια ομάδα του Π.Π. έχουν κάποια κοινά γνωρίσματα, όπως τον ίδιο αριθμό ηλεκτρονίων στην εξωτερική τους στιβάδα, που συμπίπτει με τον αριθμό της ομάδας. Επίσης, έχουν παρόμοιες χημικές ιδιότητες.</a:t>
            </a:r>
          </a:p>
          <a:p>
            <a:pPr marL="0" indent="0" eaLnBrk="1" hangingPunct="1">
              <a:lnSpc>
                <a:spcPct val="114000"/>
              </a:lnSpc>
              <a:spcBef>
                <a:spcPts val="1200"/>
              </a:spcBef>
              <a:buFont typeface="Arial" charset="0"/>
              <a:buNone/>
            </a:pPr>
            <a:r>
              <a:rPr lang="el-GR" altLang="el-GR" sz="2400" smtClean="0"/>
              <a:t>Τα στοιχεία που ανήκουν στην ίδια περίοδο του Π.Π. έχουν χρησιμοποιήσει για την κατανομή των ηλεκτρονίων τους τον ίδιο αριθμό στιβάδων, που συμπίπτει με τον αριθμό της περιόδου. </a:t>
            </a:r>
          </a:p>
        </p:txBody>
      </p:sp>
      <p:sp>
        <p:nvSpPr>
          <p:cNvPr id="4" name="Θέση αριθμού διαφάνειας 3"/>
          <p:cNvSpPr>
            <a:spLocks noGrp="1"/>
          </p:cNvSpPr>
          <p:nvPr>
            <p:ph type="sldNum" sz="quarter" idx="12"/>
          </p:nvPr>
        </p:nvSpPr>
        <p:spPr/>
        <p:txBody>
          <a:bodyPr/>
          <a:lstStyle/>
          <a:p>
            <a:pPr>
              <a:defRPr/>
            </a:pPr>
            <a:fld id="{5FA4B145-F70F-44C5-9E6E-D92293489E09}"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1739010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Τίτλος 1"/>
          <p:cNvSpPr>
            <a:spLocks noGrp="1"/>
          </p:cNvSpPr>
          <p:nvPr>
            <p:ph type="title"/>
          </p:nvPr>
        </p:nvSpPr>
        <p:spPr/>
        <p:txBody>
          <a:bodyPr/>
          <a:lstStyle/>
          <a:p>
            <a:pPr eaLnBrk="1" hangingPunct="1"/>
            <a:r>
              <a:rPr lang="el-GR" altLang="el-GR" dirty="0" smtClean="0"/>
              <a:t>Περιοδικός πίνακας </a:t>
            </a:r>
            <a:r>
              <a:rPr lang="el-GR" altLang="el-GR" sz="3200" b="0" dirty="0" smtClean="0"/>
              <a:t>(5 από 5)</a:t>
            </a:r>
            <a:endParaRPr lang="el-GR" altLang="el-GR" dirty="0" smtClean="0"/>
          </a:p>
        </p:txBody>
      </p:sp>
      <p:sp>
        <p:nvSpPr>
          <p:cNvPr id="11267" name="Θέση περιεχομένου 2"/>
          <p:cNvSpPr>
            <a:spLocks noGrp="1"/>
          </p:cNvSpPr>
          <p:nvPr>
            <p:ph idx="1"/>
          </p:nvPr>
        </p:nvSpPr>
        <p:spPr>
          <a:xfrm>
            <a:off x="457200" y="1196975"/>
            <a:ext cx="8229600" cy="2160588"/>
          </a:xfrm>
        </p:spPr>
        <p:txBody>
          <a:bodyPr/>
          <a:lstStyle/>
          <a:p>
            <a:pPr marL="0" indent="0" eaLnBrk="1" hangingPunct="1">
              <a:lnSpc>
                <a:spcPct val="114000"/>
              </a:lnSpc>
              <a:spcBef>
                <a:spcPts val="1200"/>
              </a:spcBef>
              <a:buFont typeface="Arial" charset="0"/>
              <a:buNone/>
            </a:pPr>
            <a:r>
              <a:rPr lang="el-GR" altLang="el-GR" sz="2400" dirty="0" smtClean="0"/>
              <a:t>Ανάλογα με την τάση των ατόμων των στοιχείων να αποβάλλουν ή να προσλάβουν ηλεκτρόνια και να μετατραπούν σε κατιόντα ή ανιόντα αντίστοιχα, τα στοιχεία χαρακτηρίζονται ως </a:t>
            </a:r>
            <a:r>
              <a:rPr lang="el-GR" altLang="el-GR" sz="2400" b="1" dirty="0" smtClean="0"/>
              <a:t>μέταλλα</a:t>
            </a:r>
            <a:r>
              <a:rPr lang="el-GR" altLang="el-GR" sz="2400" dirty="0" smtClean="0"/>
              <a:t> ή </a:t>
            </a:r>
            <a:r>
              <a:rPr lang="el-GR" altLang="el-GR" sz="2400" b="1" dirty="0" smtClean="0"/>
              <a:t>αμέταλλα</a:t>
            </a:r>
            <a:r>
              <a:rPr lang="el-GR" altLang="el-GR" sz="2400" dirty="0" smtClean="0"/>
              <a:t>.</a:t>
            </a:r>
          </a:p>
        </p:txBody>
      </p:sp>
      <p:sp>
        <p:nvSpPr>
          <p:cNvPr id="4" name="Θέση αριθμού διαφάνειας 3"/>
          <p:cNvSpPr>
            <a:spLocks noGrp="1"/>
          </p:cNvSpPr>
          <p:nvPr>
            <p:ph type="sldNum" sz="quarter" idx="12"/>
          </p:nvPr>
        </p:nvSpPr>
        <p:spPr/>
        <p:txBody>
          <a:bodyPr/>
          <a:lstStyle/>
          <a:p>
            <a:pPr>
              <a:defRPr/>
            </a:pPr>
            <a:fld id="{F9E45E23-9E89-4865-B754-A4D6B3933862}" type="slidenum">
              <a:rPr lang="el-GR" smtClean="0">
                <a:solidFill>
                  <a:prstClr val="black"/>
                </a:solidFill>
              </a:rPr>
              <a:pPr>
                <a:defRPr/>
              </a:pPr>
              <a:t>8</a:t>
            </a:fld>
            <a:endParaRPr lang="el-GR">
              <a:solidFill>
                <a:prstClr val="black"/>
              </a:solidFill>
            </a:endParaRPr>
          </a:p>
        </p:txBody>
      </p:sp>
      <p:pic>
        <p:nvPicPr>
          <p:cNvPr id="11269" name="Picture 2" descr="Περιοδικός πίνακας των στοιχείω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997200"/>
            <a:ext cx="6400800" cy="3600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8"/>
          <p:cNvSpPr/>
          <p:nvPr/>
        </p:nvSpPr>
        <p:spPr>
          <a:xfrm rot="16200000">
            <a:off x="6660357" y="4566592"/>
            <a:ext cx="2736850" cy="461665"/>
          </a:xfrm>
          <a:prstGeom prst="rect">
            <a:avLst/>
          </a:prstGeom>
        </p:spPr>
        <p:txBody>
          <a:bodyPr>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3"/>
              </a:rPr>
              <a:t>Periodic table-metals</a:t>
            </a:r>
            <a:r>
              <a:rPr lang="en-US" sz="1200" dirty="0">
                <a:solidFill>
                  <a:prstClr val="black">
                    <a:lumMod val="65000"/>
                    <a:lumOff val="35000"/>
                  </a:prstClr>
                </a:solidFill>
                <a:latin typeface="Calibri"/>
                <a:cs typeface="Arial" charset="0"/>
              </a:rPr>
              <a:t>”,</a:t>
            </a:r>
            <a:r>
              <a:rPr lang="el-GR"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rPr>
              <a:t/>
            </a:r>
            <a:br>
              <a:rPr lang="en-US" sz="1200" dirty="0">
                <a:solidFill>
                  <a:prstClr val="black"/>
                </a:solidFill>
                <a:latin typeface="Calibri"/>
                <a:cs typeface="Arial" charset="0"/>
              </a:rPr>
            </a:br>
            <a:r>
              <a:rPr lang="en-US" sz="1200" dirty="0" err="1">
                <a:solidFill>
                  <a:prstClr val="black"/>
                </a:solidFill>
                <a:latin typeface="Calibri"/>
                <a:cs typeface="Arial" charset="0"/>
                <a:hlinkClick r:id="rId4" tooltip="User:Lambiam"/>
              </a:rPr>
              <a:t>Lambiam</a:t>
            </a:r>
            <a:r>
              <a:rPr lang="el-GR" sz="1200" dirty="0">
                <a:solidFill>
                  <a:prstClr val="black"/>
                </a:solidFill>
                <a:latin typeface="Calibri"/>
                <a:cs typeface="Arial" charset="0"/>
              </a:rPr>
              <a:t> </a:t>
            </a:r>
            <a:r>
              <a:rPr lang="el-GR" sz="1200" dirty="0">
                <a:solidFill>
                  <a:prstClr val="black">
                    <a:lumMod val="65000"/>
                    <a:lumOff val="35000"/>
                  </a:prstClr>
                </a:solidFill>
                <a:latin typeface="Calibri"/>
                <a:cs typeface="Arial" charset="0"/>
              </a:rPr>
              <a:t>διαθέσιμο ως κοινό κτήμα</a:t>
            </a:r>
            <a:endParaRPr lang="en-US" sz="1200" dirty="0">
              <a:solidFill>
                <a:prstClr val="black"/>
              </a:solidFill>
              <a:latin typeface="Calibri"/>
              <a:cs typeface="Arial" charset="0"/>
            </a:endParaRPr>
          </a:p>
        </p:txBody>
      </p:sp>
    </p:spTree>
    <p:extLst>
      <p:ext uri="{BB962C8B-B14F-4D97-AF65-F5344CB8AC3E}">
        <p14:creationId xmlns:p14="http://schemas.microsoft.com/office/powerpoint/2010/main" val="11654345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bf97cc42387cbf17697c8aa8d751f484d28bbb1"/>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a:themeElements>
    <a:clrScheme name="Προσαρμοσμένο 9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5</TotalTime>
  <Words>1279</Words>
  <Application>Microsoft Office PowerPoint</Application>
  <PresentationFormat>On-screen Show (4:3)</PresentationFormat>
  <Paragraphs>111</Paragraphs>
  <Slides>22</Slides>
  <Notes>12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OC_template_updated</vt:lpstr>
      <vt:lpstr>template</vt:lpstr>
      <vt:lpstr>Χημεία Γραφικών Τεχνών</vt:lpstr>
      <vt:lpstr>Ατομικός αριθμός (Ζ)</vt:lpstr>
      <vt:lpstr>Μαζικός αριθμός (Α)</vt:lpstr>
      <vt:lpstr>Ισότοπα </vt:lpstr>
      <vt:lpstr>Περιοδικός πίνακας (1 από 5)</vt:lpstr>
      <vt:lpstr>Περιοδικός πίνακας (2 από 5)</vt:lpstr>
      <vt:lpstr>Περιοδικός πίνακας (3 από 5)</vt:lpstr>
      <vt:lpstr>Περιοδικός πίνακας (4 από 5)</vt:lpstr>
      <vt:lpstr>Περιοδικός πίνακας (5 από 5)</vt:lpstr>
      <vt:lpstr>Μέταλλα </vt:lpstr>
      <vt:lpstr>Αμέταλλα </vt:lpstr>
      <vt:lpstr>Μεταλλικός χαρακτήρας</vt:lpstr>
      <vt:lpstr>Κύριες ομάδες του ΠΠ (1 από 2)</vt:lpstr>
      <vt:lpstr>Κύριες ομάδες του ΠΠ (2 από 2)</vt:lpstr>
      <vt:lpstr>Ο Περιοδικός πίνακας των στοιχείων</vt:lpstr>
      <vt:lpstr>Βιβλιογραφία </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Χημεία Γραφικών Τεχνών</dc:title>
  <dc:creator>opencourses@teiath.gr</dc:creator>
  <cp:lastModifiedBy>alex</cp:lastModifiedBy>
  <cp:revision>6</cp:revision>
  <dcterms:created xsi:type="dcterms:W3CDTF">2014-09-26T12:55:25Z</dcterms:created>
  <dcterms:modified xsi:type="dcterms:W3CDTF">2015-01-28T12:17:33Z</dcterms:modified>
</cp:coreProperties>
</file>