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20"/>
  </p:notesMasterIdLst>
  <p:handoutMasterIdLst>
    <p:handoutMasterId r:id="rId21"/>
  </p:handoutMasterIdLst>
  <p:sldIdLst>
    <p:sldId id="256" r:id="rId6"/>
    <p:sldId id="295" r:id="rId7"/>
    <p:sldId id="299" r:id="rId8"/>
    <p:sldId id="296" r:id="rId9"/>
    <p:sldId id="297" r:id="rId10"/>
    <p:sldId id="300" r:id="rId11"/>
    <p:sldId id="298" r:id="rId12"/>
    <p:sldId id="257" r:id="rId13"/>
    <p:sldId id="267" r:id="rId14"/>
    <p:sldId id="269" r:id="rId15"/>
    <p:sldId id="276" r:id="rId16"/>
    <p:sldId id="277" r:id="rId17"/>
    <p:sldId id="271" r:id="rId18"/>
    <p:sldId id="274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202_Lymphatic_Capillaries_big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commons.wikimedia.org/wiki/User:CFC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Αποτελέσματα μάλαξης – Κοιλιακή χώρα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</a:t>
            </a:r>
            <a:r>
              <a:rPr lang="el-GR" sz="2000" dirty="0"/>
              <a:t>«Τεχνικές Μάλαξης (Ε).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Αποτελέσματα μάλαξης – Κοιλιακή </a:t>
            </a:r>
            <a:r>
              <a:rPr lang="el-GR" sz="2000" dirty="0" smtClean="0"/>
              <a:t>χώρα».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</a:t>
            </a:r>
            <a:r>
              <a:rPr lang="el-GR" sz="3200" b="0" dirty="0" smtClean="0"/>
              <a:t>1/5 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εφαρμογή χειρισμών μάλαξης στην κοιλιακή χώρα έχει πολλαπλούς στόχους: από απλή χαλάρωση για διευκόλυνση στον ύπνο, έως λεμφική παροχέτευση.</a:t>
            </a:r>
          </a:p>
          <a:p>
            <a:r>
              <a:rPr lang="el-GR" dirty="0" smtClean="0"/>
              <a:t>Τα αποτελέσματα της μάλαξης, όταν εφαρμόζονται:</a:t>
            </a:r>
          </a:p>
          <a:p>
            <a:pPr lvl="1"/>
            <a:r>
              <a:rPr lang="el-GR" dirty="0" smtClean="0"/>
              <a:t>με κατάλληλο τρόπο, </a:t>
            </a:r>
          </a:p>
          <a:p>
            <a:pPr lvl="1"/>
            <a:r>
              <a:rPr lang="el-GR" dirty="0" smtClean="0"/>
              <a:t>στην ενδεδειγμένη περιοχή, </a:t>
            </a:r>
          </a:p>
          <a:p>
            <a:pPr lvl="1"/>
            <a:r>
              <a:rPr lang="el-GR" dirty="0" smtClean="0"/>
              <a:t>με κατάλληλη πίεση, ώστε </a:t>
            </a:r>
          </a:p>
          <a:p>
            <a:pPr lvl="1"/>
            <a:r>
              <a:rPr lang="el-GR" dirty="0" smtClean="0"/>
              <a:t>να επηρεαστούν θεραπευτικά συγκεκριμένοι ιστοί είναι εντοπισμένα και γενικά.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Λέμφου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1026" name="Picture 2" descr="File:2202 Lymphatic Capillaries 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3561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161802" y="6237311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2202 Lymphatic Capillaries </a:t>
            </a:r>
            <a:r>
              <a:rPr lang="en-US" sz="1200" dirty="0" smtClean="0">
                <a:latin typeface="+mn-lt"/>
                <a:hlinkClick r:id="rId3"/>
              </a:rPr>
              <a:t>big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4.0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</a:t>
            </a:r>
            <a:r>
              <a:rPr lang="el-GR" sz="3200" b="0" dirty="0" smtClean="0"/>
              <a:t>2/5 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661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Ανακούφιση από τον πόνο.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Αντιμετώπιση του οιδήματος.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Αντιμετώπιση του μυϊκού σπασμού.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Αύξηση της δυνατότητας διάτασης των ιστών.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Μείωση της τάσης των ιστών. 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Βελτίωση της κατάστασης του δέρματος.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Αύξηση της κινητικότητας των ιστών μεταξύ τους.</a:t>
            </a:r>
          </a:p>
          <a:p>
            <a:pPr>
              <a:lnSpc>
                <a:spcPct val="110000"/>
              </a:lnSpc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</a:t>
            </a:r>
            <a:r>
              <a:rPr lang="el-GR" sz="3200" b="0" dirty="0" smtClean="0"/>
              <a:t>3/5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5172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/>
              <a:t>Διάταση των </a:t>
            </a:r>
            <a:r>
              <a:rPr lang="el-GR" dirty="0" smtClean="0"/>
              <a:t>παρεμβαλλομένων </a:t>
            </a:r>
            <a:r>
              <a:rPr lang="el-GR" dirty="0"/>
              <a:t>στοιβάδων.</a:t>
            </a:r>
          </a:p>
          <a:p>
            <a:pPr>
              <a:lnSpc>
                <a:spcPct val="110000"/>
              </a:lnSpc>
            </a:pPr>
            <a:r>
              <a:rPr lang="el-GR" dirty="0"/>
              <a:t>Κινητοποιεί τον τραυματισμένο-επουλωμένο </a:t>
            </a:r>
            <a:r>
              <a:rPr lang="el-GR" dirty="0" smtClean="0"/>
              <a:t>ιστό.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Αυξάνει τοπικά την κυκλοφορία.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Βελτιώνει γενικά την κυκλοφορία.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Υποστηρίζει την αποκατάσταση μετά την άσκηση.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Εξυπηρετεί την απομάκρυνση των μεταβολιτών από τους μύες.</a:t>
            </a:r>
          </a:p>
          <a:p>
            <a:pPr>
              <a:lnSpc>
                <a:spcPct val="120000"/>
              </a:lnSpc>
            </a:pPr>
            <a:r>
              <a:rPr lang="el-GR" dirty="0" smtClean="0"/>
              <a:t>Προάγει την προσαρμογή των ιστών.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</a:t>
            </a:r>
            <a:r>
              <a:rPr lang="el-GR" sz="3200" b="0" dirty="0" smtClean="0"/>
              <a:t>4/5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dirty="0"/>
              <a:t>Αποβάλλει τις τοξίνες και τις άχρηστες ουσίες από τους ιστούς.</a:t>
            </a:r>
          </a:p>
          <a:p>
            <a:pPr>
              <a:lnSpc>
                <a:spcPct val="120000"/>
              </a:lnSpc>
            </a:pPr>
            <a:r>
              <a:rPr lang="el-GR" dirty="0"/>
              <a:t>Διευκολύνει την παροχέτευση της λέμφου.</a:t>
            </a:r>
          </a:p>
          <a:p>
            <a:pPr>
              <a:lnSpc>
                <a:spcPct val="120000"/>
              </a:lnSpc>
            </a:pPr>
            <a:r>
              <a:rPr lang="el-GR" dirty="0"/>
              <a:t>Διευκολύνει την γενική </a:t>
            </a:r>
            <a:r>
              <a:rPr lang="el-GR" dirty="0" smtClean="0"/>
              <a:t>χαλάρωση.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Προωθεί την φυσιολογική χαλάρωση.</a:t>
            </a:r>
          </a:p>
          <a:p>
            <a:pPr>
              <a:lnSpc>
                <a:spcPct val="120000"/>
              </a:lnSpc>
            </a:pPr>
            <a:r>
              <a:rPr lang="el-GR" dirty="0"/>
              <a:t>Εγκαθιστά την αίσθηση της καλής διάθεσης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Βελτιώνει την επικοινωνία μέσω του αγγίγματος.</a:t>
            </a:r>
          </a:p>
          <a:p>
            <a:pPr>
              <a:lnSpc>
                <a:spcPct val="90000"/>
              </a:lnSpc>
            </a:pPr>
            <a:r>
              <a:rPr lang="el-GR" dirty="0"/>
              <a:t>Εγκαθιστά αίσθημα ασφάλειας και φροντίδας.</a:t>
            </a:r>
          </a:p>
          <a:p>
            <a:pPr>
              <a:lnSpc>
                <a:spcPct val="90000"/>
              </a:lnSpc>
            </a:pPr>
            <a:r>
              <a:rPr lang="el-GR" dirty="0"/>
              <a:t>Προάγει </a:t>
            </a:r>
            <a:r>
              <a:rPr lang="el-GR" dirty="0" err="1"/>
              <a:t>συμπεριφορικές</a:t>
            </a:r>
            <a:r>
              <a:rPr lang="el-GR" dirty="0"/>
              <a:t> αλλαγές.</a:t>
            </a:r>
          </a:p>
          <a:p>
            <a:pPr>
              <a:lnSpc>
                <a:spcPct val="120000"/>
              </a:lnSpc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17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</a:t>
            </a:r>
            <a:r>
              <a:rPr lang="el-GR" sz="3200" b="0" dirty="0" smtClean="0"/>
              <a:t>5/5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Βελτιώνει την αισθητικότητα και διευκολύνει την δράση των φαρμάκων.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Αυξάνει το όριο της αισθητικότητας.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Ελαττώνει την ευαισθησία.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Αντιμετωπίζει την υπερευαισθησία.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Βελτιώνει την εικόνα του σώματος.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Αυξάνει την συναίσθηση του σώματος.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Προάγει την </a:t>
            </a:r>
            <a:r>
              <a:rPr lang="el-GR" dirty="0" err="1" smtClean="0"/>
              <a:t>ενσυναίσθηση</a:t>
            </a:r>
            <a:r>
              <a:rPr lang="el-GR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Προάγει την αίσθηση της φροντίδας μέσω του αγγίγματος.</a:t>
            </a:r>
          </a:p>
          <a:p>
            <a:pPr>
              <a:lnSpc>
                <a:spcPct val="110000"/>
              </a:lnSpc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217</TotalTime>
  <Words>864</Words>
  <Application>Microsoft Office PowerPoint</Application>
  <PresentationFormat>Προβολή στην οθόνη (4:3)</PresentationFormat>
  <Paragraphs>114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Τεχνικές Μάλαξης (Ε)</vt:lpstr>
      <vt:lpstr>Αποτελέσματα 1/5 </vt:lpstr>
      <vt:lpstr>Διαχείριση Λέμφου</vt:lpstr>
      <vt:lpstr>Αποτελέσματα 2/5 </vt:lpstr>
      <vt:lpstr>Αποτελέσματα 3/5 </vt:lpstr>
      <vt:lpstr>Αποτελέσματα 4/5 </vt:lpstr>
      <vt:lpstr>Αποτελέσματα 5/5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Μάλαξης (Ε)</dc:title>
  <dc:creator>opencourses@teiath.gr</dc:creator>
  <cp:lastModifiedBy>fkaram2</cp:lastModifiedBy>
  <cp:revision>15</cp:revision>
  <dcterms:created xsi:type="dcterms:W3CDTF">2015-08-26T08:42:46Z</dcterms:created>
  <dcterms:modified xsi:type="dcterms:W3CDTF">2015-12-08T09:33:24Z</dcterms:modified>
</cp:coreProperties>
</file>