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6858000" cy="9144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1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lex\Desktop\Δημιουργία μαθήματος\27-11-2015 4-35-00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1" y="1777101"/>
            <a:ext cx="6253857" cy="39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Επεξεργασία θεματικής ενότητας</a:t>
            </a:r>
            <a:endParaRPr lang="el-GR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57650" y="2667000"/>
            <a:ext cx="200025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Ορισμός τίτλου θεματικής ενότητας</a:t>
            </a:r>
            <a:endParaRPr lang="el-GR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57600" y="3097887"/>
            <a:ext cx="400050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20111" y="4396512"/>
            <a:ext cx="2000250" cy="25853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Συμπλήρωση</a:t>
            </a:r>
            <a:r>
              <a:rPr lang="en-US" dirty="0" smtClean="0"/>
              <a:t>: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Περιγραφής θεματικής ενότητας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Μαθησιακών στόχων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Λέξεων κλειδιών</a:t>
            </a:r>
          </a:p>
          <a:p>
            <a:endParaRPr lang="el-GR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11216" y="3991507"/>
            <a:ext cx="708895" cy="83589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71437" y="6111448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14" name="Rounded Rectangle 13"/>
          <p:cNvSpPr/>
          <p:nvPr/>
        </p:nvSpPr>
        <p:spPr>
          <a:xfrm>
            <a:off x="1447800" y="5105400"/>
            <a:ext cx="685799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Arrow Connector 14"/>
          <p:cNvCxnSpPr>
            <a:stCxn id="13" idx="0"/>
            <a:endCxn id="14" idx="3"/>
          </p:cNvCxnSpPr>
          <p:nvPr/>
        </p:nvCxnSpPr>
        <p:spPr>
          <a:xfrm flipH="1" flipV="1">
            <a:off x="2133599" y="5323910"/>
            <a:ext cx="680788" cy="7875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Επιτυχής δημιουργία θεματικής ενότητας</a:t>
            </a:r>
            <a:endParaRPr lang="el-GR" sz="3600" dirty="0"/>
          </a:p>
        </p:txBody>
      </p:sp>
      <p:pic>
        <p:nvPicPr>
          <p:cNvPr id="10242" name="Picture 2" descr="C:\Users\alex\Desktop\Δημιουργία μαθήματος\27-11-2015 4-36-5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/>
          <a:stretch/>
        </p:blipFill>
        <p:spPr bwMode="auto">
          <a:xfrm>
            <a:off x="12032" y="1828800"/>
            <a:ext cx="6464968" cy="726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4516" y="1744682"/>
            <a:ext cx="3308684" cy="28623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Επιλέγοντας το μάθημά μας από το μενού μπορούμε να δούμε την εισαγωγική σελίδα και την επιτυχή προσθήκη της θεματικής ενότητας</a:t>
            </a:r>
          </a:p>
          <a:p>
            <a:r>
              <a:rPr lang="el-GR" dirty="0" smtClean="0"/>
              <a:t>Επαναλαμβάνουμε τη διαδικασία για τις αντίστοιχες θεματικές ενότητες που επιθυμούμε να δημιουργήσουμε.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1981200"/>
            <a:ext cx="685799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>
            <a:stCxn id="5" idx="1"/>
            <a:endCxn id="6" idx="3"/>
          </p:cNvCxnSpPr>
          <p:nvPr/>
        </p:nvCxnSpPr>
        <p:spPr>
          <a:xfrm flipH="1" flipV="1">
            <a:off x="2209799" y="2199710"/>
            <a:ext cx="1034717" cy="97613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66800" y="5715000"/>
            <a:ext cx="3200400" cy="2235200"/>
          </a:xfrm>
          <a:prstGeom prst="roundRect">
            <a:avLst>
              <a:gd name="adj" fmla="val 471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7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Μεταδεδομένα μαθήματος</a:t>
            </a:r>
          </a:p>
        </p:txBody>
      </p:sp>
      <p:pic>
        <p:nvPicPr>
          <p:cNvPr id="11267" name="Picture 3" descr="C:\Users\alex\Desktop\Δημιουργία μαθήματος\27-11-2015 4-42-24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828800"/>
            <a:ext cx="6704835" cy="37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9078" y="3429000"/>
            <a:ext cx="2457450" cy="23083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συμπληρώσουμε τις επόμενες πληροφορίες ή μεταδεδομένα του μαθήματος επιλέγουμε από τη «Διαχείριση μαθήματος» τις «Ρυθμίσεις»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5146" y="3364578"/>
            <a:ext cx="1125282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  <a:endCxn id="7" idx="3"/>
          </p:cNvCxnSpPr>
          <p:nvPr/>
        </p:nvCxnSpPr>
        <p:spPr>
          <a:xfrm flipH="1" flipV="1">
            <a:off x="1150428" y="3583088"/>
            <a:ext cx="628650" cy="10000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black"/>
                </a:solidFill>
              </a:rPr>
              <a:t>Μεταδεδομένα μαθήματος</a:t>
            </a:r>
            <a:endParaRPr lang="el-GR" dirty="0"/>
          </a:p>
        </p:txBody>
      </p:sp>
      <p:pic>
        <p:nvPicPr>
          <p:cNvPr id="12290" name="Picture 2" descr="C:\Users\alex\Desktop\Δημιουργία μαθήματος\27-11-2015 4-45-33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/>
          <a:stretch/>
        </p:blipFill>
        <p:spPr bwMode="auto">
          <a:xfrm>
            <a:off x="0" y="1625601"/>
            <a:ext cx="6324600" cy="747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023" y="4093809"/>
            <a:ext cx="1578281" cy="25853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Επιλέγοντας το κουμπί «γρανάζι» μπορούμε να μεταβούμε στα μεταδεδομένα του μαθήματος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4513623" y="2751536"/>
            <a:ext cx="1125282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>
            <a:stCxn id="5" idx="0"/>
            <a:endCxn id="6" idx="2"/>
          </p:cNvCxnSpPr>
          <p:nvPr/>
        </p:nvCxnSpPr>
        <p:spPr>
          <a:xfrm flipV="1">
            <a:off x="5074164" y="3188556"/>
            <a:ext cx="2100" cy="90525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340625"/>
            <a:ext cx="1578281" cy="233910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 σελίδα αυτή μπορούμε να συμπληρώσουμε τις λέξεις-κλειδιά που αφορούν το μάθημα</a:t>
            </a:r>
            <a:endParaRPr lang="el-GR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89140" y="4137426"/>
            <a:ext cx="830889" cy="2031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296959" y="3700404"/>
            <a:ext cx="646141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2700004" y="8146217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26" name="Rounded Rectangle 25"/>
          <p:cNvSpPr/>
          <p:nvPr/>
        </p:nvSpPr>
        <p:spPr>
          <a:xfrm>
            <a:off x="1839231" y="8165994"/>
            <a:ext cx="514349" cy="4853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2353580" y="8408652"/>
            <a:ext cx="346424" cy="607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81669" y="3867469"/>
            <a:ext cx="7772400" cy="140906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Μεταδεδομένα - Μάθημα</a:t>
            </a:r>
            <a:endParaRPr lang="el-GR" sz="3600" dirty="0"/>
          </a:p>
        </p:txBody>
      </p:sp>
      <p:pic>
        <p:nvPicPr>
          <p:cNvPr id="13315" name="Picture 3" descr="C:\Users\alex\Desktop\Δημιουργία μαθήματος\27-11-2015 5-01-38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062" y="0"/>
            <a:ext cx="54489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8660" y="914400"/>
            <a:ext cx="15782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Επίπεδο μαθήματος, προπτυχιακό/ μεταπτυχιακό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895600" y="1524000"/>
            <a:ext cx="1370602" cy="2185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266202" y="1514565"/>
            <a:ext cx="902458" cy="1139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68660" y="2124587"/>
            <a:ext cx="15782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Επίπεδο μαθήματος, προπτυχιακό/ μεταπτυχιακό</a:t>
            </a:r>
            <a:endParaRPr lang="el-GR" dirty="0"/>
          </a:p>
        </p:txBody>
      </p:sp>
      <p:sp>
        <p:nvSpPr>
          <p:cNvPr id="20" name="Rounded Rectangle 19"/>
          <p:cNvSpPr/>
          <p:nvPr/>
        </p:nvSpPr>
        <p:spPr>
          <a:xfrm>
            <a:off x="2648587" y="1742510"/>
            <a:ext cx="1484943" cy="2185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4133531" y="1851765"/>
            <a:ext cx="1035129" cy="8729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800" y="4876800"/>
            <a:ext cx="1870141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Επιλογή επιστημονικής/  θεματικής περιοχής</a:t>
            </a:r>
            <a:endParaRPr lang="el-GR" dirty="0"/>
          </a:p>
        </p:txBody>
      </p:sp>
      <p:sp>
        <p:nvSpPr>
          <p:cNvPr id="25" name="Rounded Rectangle 24"/>
          <p:cNvSpPr/>
          <p:nvPr/>
        </p:nvSpPr>
        <p:spPr>
          <a:xfrm>
            <a:off x="2544793" y="7850043"/>
            <a:ext cx="1341407" cy="5188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 flipV="1">
            <a:off x="4651096" y="5379376"/>
            <a:ext cx="225704" cy="975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95490" y="7924800"/>
            <a:ext cx="187014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Επιλογή «Ναι»</a:t>
            </a:r>
            <a:endParaRPr lang="el-GR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3886200" y="8109466"/>
            <a:ext cx="100929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51439" y="8469869"/>
            <a:ext cx="209189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35" name="Rounded Rectangle 34"/>
          <p:cNvSpPr/>
          <p:nvPr/>
        </p:nvSpPr>
        <p:spPr>
          <a:xfrm>
            <a:off x="2609933" y="8435147"/>
            <a:ext cx="438068" cy="4040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6" name="Straight Arrow Connector 35"/>
          <p:cNvCxnSpPr>
            <a:stCxn id="34" idx="1"/>
            <a:endCxn id="35" idx="3"/>
          </p:cNvCxnSpPr>
          <p:nvPr/>
        </p:nvCxnSpPr>
        <p:spPr>
          <a:xfrm flipH="1" flipV="1">
            <a:off x="3048001" y="8637174"/>
            <a:ext cx="203438" cy="173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00" y="7112313"/>
            <a:ext cx="21336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Οι πληροφορίες με «μπλε» χρώμα συμπληρώνονται σε άλλη σελίδα και θα τις προσθέσουμε στη συνέχεια</a:t>
            </a:r>
            <a:endParaRPr lang="el-GR" dirty="0"/>
          </a:p>
        </p:txBody>
      </p:sp>
      <p:sp>
        <p:nvSpPr>
          <p:cNvPr id="48" name="Rounded Rectangle 47"/>
          <p:cNvSpPr/>
          <p:nvPr/>
        </p:nvSpPr>
        <p:spPr>
          <a:xfrm>
            <a:off x="2377297" y="3200400"/>
            <a:ext cx="1341407" cy="5188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Rounded Rectangle 48"/>
          <p:cNvSpPr/>
          <p:nvPr/>
        </p:nvSpPr>
        <p:spPr>
          <a:xfrm>
            <a:off x="2377297" y="4114800"/>
            <a:ext cx="1341407" cy="5188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Rounded Rectangle 49"/>
          <p:cNvSpPr/>
          <p:nvPr/>
        </p:nvSpPr>
        <p:spPr>
          <a:xfrm>
            <a:off x="2377296" y="5379376"/>
            <a:ext cx="1341407" cy="5188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Rounded Rectangle 50"/>
          <p:cNvSpPr/>
          <p:nvPr/>
        </p:nvSpPr>
        <p:spPr>
          <a:xfrm>
            <a:off x="2378016" y="6372050"/>
            <a:ext cx="1341407" cy="5188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2" name="Straight Arrow Connector 51"/>
          <p:cNvCxnSpPr>
            <a:stCxn id="47" idx="0"/>
          </p:cNvCxnSpPr>
          <p:nvPr/>
        </p:nvCxnSpPr>
        <p:spPr>
          <a:xfrm flipV="1">
            <a:off x="1143000" y="3459822"/>
            <a:ext cx="1234296" cy="365249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0"/>
            <a:endCxn id="50" idx="1"/>
          </p:cNvCxnSpPr>
          <p:nvPr/>
        </p:nvCxnSpPr>
        <p:spPr>
          <a:xfrm flipV="1">
            <a:off x="1143000" y="5638799"/>
            <a:ext cx="1234296" cy="14735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7" idx="0"/>
            <a:endCxn id="49" idx="1"/>
          </p:cNvCxnSpPr>
          <p:nvPr/>
        </p:nvCxnSpPr>
        <p:spPr>
          <a:xfrm flipV="1">
            <a:off x="1143000" y="4374223"/>
            <a:ext cx="1234297" cy="27380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7" idx="0"/>
            <a:endCxn id="51" idx="1"/>
          </p:cNvCxnSpPr>
          <p:nvPr/>
        </p:nvCxnSpPr>
        <p:spPr>
          <a:xfrm flipV="1">
            <a:off x="1143000" y="6631473"/>
            <a:ext cx="1235016" cy="4808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2227" y="314235"/>
            <a:ext cx="219506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Αν δε θέλουμε να συμπληρώσουμε πληροφορίες στα αγγλικά απλά γράφουμε </a:t>
            </a:r>
            <a:r>
              <a:rPr lang="en-US" dirty="0" smtClean="0"/>
              <a:t>“not available”</a:t>
            </a:r>
            <a:endParaRPr lang="el-GR" dirty="0"/>
          </a:p>
        </p:txBody>
      </p:sp>
      <p:cxnSp>
        <p:nvCxnSpPr>
          <p:cNvPr id="70" name="Straight Arrow Connector 69"/>
          <p:cNvCxnSpPr>
            <a:stCxn id="69" idx="2"/>
          </p:cNvCxnSpPr>
          <p:nvPr/>
        </p:nvCxnSpPr>
        <p:spPr>
          <a:xfrm>
            <a:off x="1279762" y="2068561"/>
            <a:ext cx="1330171" cy="21969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prstClr val="black"/>
                </a:solidFill>
              </a:rPr>
              <a:t>Πληροφορίες μαθήματος</a:t>
            </a:r>
            <a:endParaRPr lang="el-GR" dirty="0"/>
          </a:p>
        </p:txBody>
      </p:sp>
      <p:pic>
        <p:nvPicPr>
          <p:cNvPr id="14339" name="Picture 3" descr="C:\Users\alex\Desktop\Δημιουργία μαθήματος\27-11-2015 5-31-49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" y="2895600"/>
            <a:ext cx="68479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676400"/>
            <a:ext cx="6698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 αυτή τη σελίδα συμπληρώνουμε τις πληροφορίες του μαθήματος </a:t>
            </a:r>
          </a:p>
          <a:p>
            <a:r>
              <a:rPr lang="el-GR" dirty="0" smtClean="0"/>
              <a:t>που εμφανίζονται με «μπλε χρώμα» στην προηγούμενη σελίδα.</a:t>
            </a:r>
          </a:p>
          <a:p>
            <a:r>
              <a:rPr lang="el-GR" dirty="0" smtClean="0"/>
              <a:t>Απλά επιλέγουμε μια από αυτές και η πλατφόρμα μας οδηγεί στην </a:t>
            </a:r>
          </a:p>
          <a:p>
            <a:r>
              <a:rPr lang="el-GR" dirty="0" smtClean="0"/>
              <a:t>παρακάτω σελίδα.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524000" y="4191000"/>
            <a:ext cx="5251085" cy="1066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2133601" y="5715000"/>
            <a:ext cx="838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149542" y="5758934"/>
            <a:ext cx="240365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Προσθήκη πληροφορίας</a:t>
            </a:r>
            <a:endParaRPr lang="el-GR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2971801" y="5943600"/>
            <a:ext cx="1177741" cy="1385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Πληροφορίες μαθήματος</a:t>
            </a:r>
            <a:endParaRPr lang="el-GR" sz="3600" dirty="0"/>
          </a:p>
        </p:txBody>
      </p:sp>
      <p:pic>
        <p:nvPicPr>
          <p:cNvPr id="15362" name="Picture 2" descr="C:\Users\alex\Desktop\Δημιουργία μαθήματος\27-11-2015 5-36-07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99"/>
            <a:ext cx="6858000" cy="38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1" y="4367692"/>
            <a:ext cx="4166558" cy="34163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«Δημιουργία και διόρθωση» για να προσθέσουμε και τις υπόλοιπες υποχρεωτικές πληροφορίες ενός ανοιχτού ακαδημαϊκού μαθήματος που είναι</a:t>
            </a:r>
            <a:r>
              <a:rPr lang="en-US" dirty="0" smtClean="0"/>
              <a:t>: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Μαθησιακοί στόχοι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Βιβλιογραφία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Προαπαιτούμενα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Προτεινόμενα συγγράμματα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Μπορούμε επίσης να συμπληρώσουμε αν θέλουμε και κάποιες από τις προαιρετικές πληροφορίες.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5373057" y="3352800"/>
            <a:ext cx="1484943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>
            <a:stCxn id="5" idx="0"/>
            <a:endCxn id="6" idx="2"/>
          </p:cNvCxnSpPr>
          <p:nvPr/>
        </p:nvCxnSpPr>
        <p:spPr>
          <a:xfrm flipV="1">
            <a:off x="4750280" y="3733800"/>
            <a:ext cx="1365249" cy="6338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Επιστροφή στα μεταδεδομένα μαθήματος</a:t>
            </a:r>
            <a:endParaRPr lang="el-GR" sz="3600" dirty="0"/>
          </a:p>
        </p:txBody>
      </p:sp>
      <p:pic>
        <p:nvPicPr>
          <p:cNvPr id="11267" name="Picture 3" descr="C:\Users\alex\Desktop\Δημιουργία μαθήματος\27-11-2015 4-42-24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828800"/>
            <a:ext cx="6704835" cy="37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9078" y="3429000"/>
            <a:ext cx="4012122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Επιστρέφουμε στα μεταδεδομένα μαθήματος επιλέγοντας Διαχείριση μαθήματος -&gt; Ρυθμίσεις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5146" y="3364578"/>
            <a:ext cx="1125282" cy="4370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  <a:endCxn id="7" idx="3"/>
          </p:cNvCxnSpPr>
          <p:nvPr/>
        </p:nvCxnSpPr>
        <p:spPr>
          <a:xfrm flipH="1" flipV="1">
            <a:off x="1150428" y="3583088"/>
            <a:ext cx="628650" cy="3075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lex\Desktop\Δημιουργία μαθήματος\27-11-2015 4-45-33 μ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b="65288"/>
          <a:stretch/>
        </p:blipFill>
        <p:spPr bwMode="auto">
          <a:xfrm>
            <a:off x="190116" y="5891778"/>
            <a:ext cx="6324600" cy="25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8600" y="7851987"/>
            <a:ext cx="2476115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και στη συνέχεια επιλέγουμε το  κουμπί «γρανάζι»</a:t>
            </a:r>
            <a:endParaRPr lang="el-GR" dirty="0"/>
          </a:p>
        </p:txBody>
      </p:sp>
      <p:sp>
        <p:nvSpPr>
          <p:cNvPr id="11" name="Rounded Rectangle 10"/>
          <p:cNvSpPr/>
          <p:nvPr/>
        </p:nvSpPr>
        <p:spPr>
          <a:xfrm>
            <a:off x="4648200" y="6728223"/>
            <a:ext cx="1422941" cy="7803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Arrow Connector 11"/>
          <p:cNvCxnSpPr>
            <a:stCxn id="10" idx="0"/>
            <a:endCxn id="11" idx="2"/>
          </p:cNvCxnSpPr>
          <p:nvPr/>
        </p:nvCxnSpPr>
        <p:spPr>
          <a:xfrm flipV="1">
            <a:off x="5276658" y="7508614"/>
            <a:ext cx="83013" cy="3433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47431" y="3999239"/>
            <a:ext cx="6172200" cy="916922"/>
          </a:xfrm>
        </p:spPr>
        <p:txBody>
          <a:bodyPr/>
          <a:lstStyle/>
          <a:p>
            <a:r>
              <a:rPr lang="el-GR" sz="3600" dirty="0" smtClean="0"/>
              <a:t>Μεταδεδομένα </a:t>
            </a:r>
            <a:r>
              <a:rPr lang="el-GR" sz="3600" dirty="0"/>
              <a:t>μαθήματος</a:t>
            </a:r>
            <a:endParaRPr lang="el-GR" dirty="0"/>
          </a:p>
        </p:txBody>
      </p:sp>
      <p:pic>
        <p:nvPicPr>
          <p:cNvPr id="16387" name="Picture 3" descr="C:\Users\alex\Desktop\Δημιουργία μαθήματος\27-11-2015 5-58-5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52"/>
          <a:stretch/>
        </p:blipFill>
        <p:spPr bwMode="auto">
          <a:xfrm>
            <a:off x="897130" y="0"/>
            <a:ext cx="596087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6096000"/>
            <a:ext cx="2150870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Βλέπουμε τη σελίδα των μεταδεδομένων του μαθήματος όπου όλα τα </a:t>
            </a:r>
            <a:r>
              <a:rPr lang="el-GR" b="1" dirty="0" smtClean="0"/>
              <a:t>υποχρεωτικά</a:t>
            </a:r>
            <a:r>
              <a:rPr lang="el-GR" dirty="0" smtClean="0"/>
              <a:t> πεδία είναι συμπληρωμένα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99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black"/>
                </a:solidFill>
              </a:rPr>
              <a:t>Μεταδεδομένα μαθήματος</a:t>
            </a:r>
            <a:endParaRPr lang="el-GR" dirty="0"/>
          </a:p>
        </p:txBody>
      </p:sp>
      <p:pic>
        <p:nvPicPr>
          <p:cNvPr id="16387" name="Picture 3" descr="C:\Users\alex\Desktop\Δημιουργία μαθήματος\27-11-2015 5-58-5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2"/>
          <a:stretch/>
        </p:blipFill>
        <p:spPr bwMode="auto">
          <a:xfrm>
            <a:off x="685800" y="1650299"/>
            <a:ext cx="5486400" cy="74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95800" y="6096000"/>
            <a:ext cx="2150870" cy="25853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ίδια σελίδα επιλέγοντας «</a:t>
            </a:r>
            <a:r>
              <a:rPr lang="el-GR" b="1" dirty="0" smtClean="0"/>
              <a:t>περισσότερα</a:t>
            </a:r>
            <a:r>
              <a:rPr lang="el-GR" dirty="0" smtClean="0"/>
              <a:t>» εμφανίζονται προαιρετικά μεταδεδομένα που μπορούμε αν θέλουμε να συμπληρώσουμε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6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Σύνδεση στην πλατφόρμα</a:t>
            </a:r>
            <a:endParaRPr lang="el-GR" sz="3600" dirty="0"/>
          </a:p>
        </p:txBody>
      </p:sp>
      <p:pic>
        <p:nvPicPr>
          <p:cNvPr id="1026" name="Picture 2" descr="C:\Users\alex\Desktop\27-11-2015 3-37-06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345627"/>
            <a:ext cx="6855653" cy="35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3303" y="4909183"/>
            <a:ext cx="26289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συνδεθούμε χρησιμοποιούμε τα στοιχεία ηλεκτρονικού μας λογαριασμού στο ΤΕΙ Αθήνας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20303" y="4402631"/>
            <a:ext cx="1143000" cy="13067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Μεταδεδομένα μαθήματος</a:t>
            </a:r>
            <a:br>
              <a:rPr lang="el-GR" sz="3600" dirty="0" smtClean="0"/>
            </a:br>
            <a:r>
              <a:rPr lang="el-GR" sz="3600" dirty="0" smtClean="0"/>
              <a:t>«Διδάσκοντες»</a:t>
            </a:r>
            <a:endParaRPr lang="el-GR" sz="3600" dirty="0"/>
          </a:p>
        </p:txBody>
      </p:sp>
      <p:pic>
        <p:nvPicPr>
          <p:cNvPr id="17410" name="Picture 2" descr="C:\Users\alex\Desktop\Δημιουργία μαθήματος\27-11-2015 6-18-26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6858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6096000"/>
            <a:ext cx="3370070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 σελίδα αυτή συμπληρώνουμε τις πληροφορίες για τον ή τους διδάσκοντες</a:t>
            </a:r>
          </a:p>
          <a:p>
            <a:r>
              <a:rPr lang="el-GR" dirty="0" smtClean="0"/>
              <a:t>Μπορούμε να επισυνάψουμε φωτογραφία και </a:t>
            </a:r>
          </a:p>
          <a:p>
            <a:r>
              <a:rPr lang="el-GR" dirty="0" smtClean="0"/>
              <a:t>να προσθέσουμε περισσότερους διδάσκοντες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973" y="6381023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6400800"/>
            <a:ext cx="687561" cy="4853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763761" y="6673823"/>
            <a:ext cx="173212" cy="303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Μεταδεδομένα μαθήματος</a:t>
            </a:r>
            <a:br>
              <a:rPr lang="el-GR" sz="3600" dirty="0"/>
            </a:br>
            <a:r>
              <a:rPr lang="el-GR" sz="3600" dirty="0" smtClean="0"/>
              <a:t>«Προγράμματα Σπουδών»</a:t>
            </a:r>
            <a:endParaRPr lang="el-GR" sz="3600" dirty="0"/>
          </a:p>
        </p:txBody>
      </p:sp>
      <p:pic>
        <p:nvPicPr>
          <p:cNvPr id="18434" name="Picture 2" descr="C:\Users\alex\Desktop\Δημιουργία μαθήματος\27-11-2015 6-23-49 μ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r="7777" b="79102"/>
          <a:stretch/>
        </p:blipFill>
        <p:spPr bwMode="auto">
          <a:xfrm>
            <a:off x="0" y="3657600"/>
            <a:ext cx="6858000" cy="53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835694"/>
            <a:ext cx="6705599" cy="17543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 σελίδα αυτή συμπληρώνουμε τις πληροφορίες που σχετίζονται με το πρόγραμμα σπουδών. Επιλέγοντας «περισσότερα» συμπληρώνουμε το έτος σπουδών, το εξάμηνο, τον τύπο μαθήματος, τις διδακτικές ώρες  στο εξάμηνο (Χ*13, όπου Χ οι εβδομαδιαίες ώρες διδασκαλίας) και τις διδακτικές μονάδες. Τέλος επιλέγουμε «</a:t>
            </a:r>
            <a:r>
              <a:rPr lang="el-GR" b="1" dirty="0" smtClean="0"/>
              <a:t>υποβολή</a:t>
            </a:r>
            <a:r>
              <a:rPr lang="el-GR" dirty="0" smtClean="0"/>
              <a:t>».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5715000"/>
            <a:ext cx="5562599" cy="1676400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1219200" y="7458075"/>
            <a:ext cx="5562599" cy="1676400"/>
          </a:xfrm>
          <a:prstGeom prst="roundRect">
            <a:avLst>
              <a:gd name="adj" fmla="val 814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7658100"/>
            <a:ext cx="685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4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Μεταδεδομένα μαθήματος</a:t>
            </a:r>
            <a:br>
              <a:rPr lang="el-GR" sz="3600" dirty="0"/>
            </a:br>
            <a:r>
              <a:rPr lang="el-GR" sz="3600" dirty="0" smtClean="0"/>
              <a:t>«Θεματικές Ενότητες»</a:t>
            </a:r>
            <a:endParaRPr lang="el-GR" sz="3600" dirty="0"/>
          </a:p>
        </p:txBody>
      </p:sp>
      <p:pic>
        <p:nvPicPr>
          <p:cNvPr id="19458" name="Picture 2" descr="C:\Users\alex\Desktop\Δημιουργία μαθήματος\27-11-2015 6-32-07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2971800"/>
            <a:ext cx="6481763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835694"/>
            <a:ext cx="6705599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 σελίδα αυτή συμπληρώνουμε τις «λέξεις – κλειδιά ανά ενότητα».</a:t>
            </a:r>
          </a:p>
          <a:p>
            <a:r>
              <a:rPr lang="el-GR" dirty="0" smtClean="0"/>
              <a:t>Επαναλαμβάνουμε τη διαδικασία για τον αντίστοιχο αριθμό ενοτήτων που έχουμε δημιουργήσει.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0185" y="6688546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49412" y="6708323"/>
            <a:ext cx="687561" cy="4853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936973" y="6981346"/>
            <a:ext cx="173212" cy="303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33400" y="6248399"/>
            <a:ext cx="6096000" cy="381001"/>
          </a:xfrm>
          <a:prstGeom prst="roundRect">
            <a:avLst>
              <a:gd name="adj" fmla="val 75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5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Δημιουργία μαθήματος</a:t>
            </a:r>
            <a:endParaRPr lang="el-GR" sz="3600" dirty="0"/>
          </a:p>
        </p:txBody>
      </p:sp>
      <p:pic>
        <p:nvPicPr>
          <p:cNvPr id="2050" name="Picture 2" descr="C:\Users\alex\Desktop\27-11-2015 3-39-40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53" y="2086281"/>
            <a:ext cx="6827995" cy="38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2361" y="6096000"/>
            <a:ext cx="2628900" cy="1231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δημιουργήσουμε ένα νέο μάθημα επιλέγουμε τη «Δημιουργία μαθήματος»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93944" y="3352800"/>
            <a:ext cx="2752915" cy="2743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08494" y="2641600"/>
            <a:ext cx="1276730" cy="711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5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Δημιουργία μαθήματο</a:t>
            </a:r>
            <a:r>
              <a:rPr lang="el-GR" sz="3600" dirty="0"/>
              <a:t>ς</a:t>
            </a:r>
          </a:p>
        </p:txBody>
      </p:sp>
      <p:pic>
        <p:nvPicPr>
          <p:cNvPr id="3074" name="Picture 2" descr="C:\Users\alex\Desktop\27-11-2015 3-42-59 μ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r="7344"/>
          <a:stretch/>
        </p:blipFill>
        <p:spPr bwMode="auto">
          <a:xfrm>
            <a:off x="8021" y="1600200"/>
            <a:ext cx="6849979" cy="72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1499" y="2870904"/>
            <a:ext cx="197383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41010" y="3095421"/>
            <a:ext cx="159048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371850" y="4180873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31499" y="3240236"/>
            <a:ext cx="223919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Σχολή και Τμήμα</a:t>
            </a:r>
            <a:endParaRPr 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46748" y="3779062"/>
            <a:ext cx="62965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20" y="3378736"/>
            <a:ext cx="1353554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Ονοματεπώνυμο διδάσκοντα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4057650" y="3779062"/>
            <a:ext cx="1426401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Περιγραφή του μαθήματος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4057650" y="4889361"/>
            <a:ext cx="26289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Μορφή μαθήματος. Επιλέγουμε «Μάθημα με θεματικές ενότητες</a:t>
            </a:r>
            <a:endParaRPr lang="el-GR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25560" y="5320247"/>
            <a:ext cx="33209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041011" y="3378736"/>
            <a:ext cx="159048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Δημιουργία μαθήματο</a:t>
            </a:r>
            <a:r>
              <a:rPr lang="el-GR" dirty="0"/>
              <a:t>ς</a:t>
            </a:r>
          </a:p>
        </p:txBody>
      </p:sp>
      <p:pic>
        <p:nvPicPr>
          <p:cNvPr id="3074" name="Picture 2" descr="C:\Users\alex\Desktop\27-11-2015 3-42-59 μ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r="7797"/>
          <a:stretch/>
        </p:blipFill>
        <p:spPr bwMode="auto">
          <a:xfrm>
            <a:off x="0" y="1619407"/>
            <a:ext cx="6858000" cy="73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\Desktop\27-11-2015 3-50-43 μ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152" y="4601854"/>
            <a:ext cx="5633911" cy="151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981200" y="5565274"/>
            <a:ext cx="3606290" cy="5461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4146295" y="3190125"/>
            <a:ext cx="2628900" cy="25853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«Άδεια διάθεσης επιλέγουμε την άδεια </a:t>
            </a:r>
            <a:r>
              <a:rPr lang="en-US" dirty="0" smtClean="0"/>
              <a:t>CC-</a:t>
            </a:r>
            <a:r>
              <a:rPr lang="el-GR" dirty="0" smtClean="0"/>
              <a:t>αναφορά-Μη εμπορική χρήση-παρόμοια διανομή η οποία έχει επιλεγεί από το Ίδρυμα ως η επίσημη άδεια διάθεσης των Ανοιχτών Ακαδημαϊκών Μαθημάτων</a:t>
            </a:r>
            <a:endParaRPr lang="el-GR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>
            <a:off x="2428875" y="4482787"/>
            <a:ext cx="1717420" cy="12926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2950" y="6908800"/>
            <a:ext cx="142875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Επιλέγουμε «Ανοιχτό μάθημα»</a:t>
            </a:r>
            <a:endParaRPr lang="el-GR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2171700" y="6400800"/>
            <a:ext cx="0" cy="969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00501" y="7885831"/>
            <a:ext cx="200609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Τέλος επιλέγουμε «Δημιουργία μαθήματος»</a:t>
            </a:r>
            <a:endParaRPr lang="el-GR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276600" y="8001000"/>
            <a:ext cx="723900" cy="3157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\Desktop\27-11-2015 3-58-24 μ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57400"/>
            <a:ext cx="6858000" cy="35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Επιτυχής δημιουργία μαθήματος</a:t>
            </a:r>
            <a:endParaRPr lang="el-GR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6019800" y="3352800"/>
            <a:ext cx="717884" cy="6229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Εισαγωγική σελίδα</a:t>
            </a:r>
            <a:endParaRPr lang="el-G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8" name="Picture 4" descr="C:\Users\alex\Desktop\27-11-2015 4-00-17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/>
          <a:stretch/>
        </p:blipFill>
        <p:spPr bwMode="auto">
          <a:xfrm>
            <a:off x="0" y="1605835"/>
            <a:ext cx="6858000" cy="760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16993" y="3388641"/>
            <a:ext cx="2519364" cy="20313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Εικόνα και Περιγραφή μαθήματος. Πατώντας το «μολύβι» μπορούμε να ορίσουμε εικόνα και να συμπληρώσουμε την περιγραφή του μαθήματος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104477" y="5606754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Στοιχεία μαθήματος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509122"/>
            <a:ext cx="2406302" cy="23083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Θεματικές ενότητες. </a:t>
            </a:r>
          </a:p>
          <a:p>
            <a:r>
              <a:rPr lang="el-GR" dirty="0" smtClean="0"/>
              <a:t>Αφού συμπληρώσουμε τις βασικές πληροφορίες μπορούμε να προσθέσουμε τις θεματικές ενότητες του μαθήματος</a:t>
            </a:r>
            <a:endParaRPr lang="el-GR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9402" y="5886079"/>
            <a:ext cx="603598" cy="62304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155197" y="5606754"/>
            <a:ext cx="912216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>
            <a:stCxn id="8" idx="0"/>
            <a:endCxn id="15" idx="2"/>
          </p:cNvCxnSpPr>
          <p:nvPr/>
        </p:nvCxnSpPr>
        <p:spPr>
          <a:xfrm flipH="1" flipV="1">
            <a:off x="2277059" y="5206419"/>
            <a:ext cx="1475118" cy="4003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25118" y="4053288"/>
            <a:ext cx="2303881" cy="11531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ounded Rectangle 16"/>
          <p:cNvSpPr/>
          <p:nvPr/>
        </p:nvSpPr>
        <p:spPr>
          <a:xfrm>
            <a:off x="3275659" y="2514600"/>
            <a:ext cx="1601141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Arrow Connector 17"/>
          <p:cNvCxnSpPr>
            <a:stCxn id="7" idx="0"/>
          </p:cNvCxnSpPr>
          <p:nvPr/>
        </p:nvCxnSpPr>
        <p:spPr>
          <a:xfrm flipH="1" flipV="1">
            <a:off x="3874953" y="3097313"/>
            <a:ext cx="1001722" cy="2913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4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Επεξεργασία περιγραφής μαθήματος και ορισμός εικόνας μαθήματος</a:t>
            </a:r>
            <a:endParaRPr lang="el-GR" sz="3600" dirty="0"/>
          </a:p>
        </p:txBody>
      </p:sp>
      <p:pic>
        <p:nvPicPr>
          <p:cNvPr id="7170" name="Picture 2" descr="C:\Users\alex\Desktop\27-11-2015 4-06-25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54" y="2450432"/>
            <a:ext cx="6878053" cy="41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3146" y="4101042"/>
            <a:ext cx="188595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Επιλογή εικόνας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1294397" y="3941242"/>
            <a:ext cx="800100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2114550" y="4232598"/>
            <a:ext cx="608596" cy="531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66121" y="4981255"/>
            <a:ext cx="260884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Επεξεργασία περιγραφής</a:t>
            </a:r>
            <a:endParaRPr lang="el-GR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2723146" y="4981255"/>
            <a:ext cx="942975" cy="1846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87051" y="5966530"/>
            <a:ext cx="14859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Υποβολή αλλαγών</a:t>
            </a:r>
            <a:endParaRPr lang="el-GR" dirty="0"/>
          </a:p>
        </p:txBody>
      </p:sp>
      <p:sp>
        <p:nvSpPr>
          <p:cNvPr id="16" name="Rounded Rectangle 15"/>
          <p:cNvSpPr/>
          <p:nvPr/>
        </p:nvSpPr>
        <p:spPr>
          <a:xfrm>
            <a:off x="1258302" y="5806730"/>
            <a:ext cx="685799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Arrow Connector 16"/>
          <p:cNvCxnSpPr>
            <a:stCxn id="15" idx="1"/>
            <a:endCxn id="16" idx="3"/>
          </p:cNvCxnSpPr>
          <p:nvPr/>
        </p:nvCxnSpPr>
        <p:spPr>
          <a:xfrm flipH="1" flipV="1">
            <a:off x="1944101" y="6098086"/>
            <a:ext cx="742950" cy="1916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Προσθήκη θεματικών ενοτήτων</a:t>
            </a:r>
            <a:endParaRPr lang="el-GR" sz="3600" dirty="0"/>
          </a:p>
        </p:txBody>
      </p:sp>
      <p:pic>
        <p:nvPicPr>
          <p:cNvPr id="8195" name="Picture 3" descr="C:\Users\alex\Desktop\Δημιουργία μαθήματος\27-11-2015 4-25-09 μ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r="7567"/>
          <a:stretch/>
        </p:blipFill>
        <p:spPr bwMode="auto">
          <a:xfrm>
            <a:off x="12032" y="1523999"/>
            <a:ext cx="6236368" cy="761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4911" y="5494717"/>
            <a:ext cx="16002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Προσθήκη θεματικών ενοτήτων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5555778"/>
            <a:ext cx="304800" cy="5827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133600" y="5847135"/>
            <a:ext cx="531312" cy="2913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441a2cabd7e656a3ea0e72ca2297974dfbb8b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562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Σύνδεση στην πλατφόρμα</vt:lpstr>
      <vt:lpstr>Δημιουργία μαθήματος</vt:lpstr>
      <vt:lpstr>Δημιουργία μαθήματος</vt:lpstr>
      <vt:lpstr>Δημιουργία μαθήματος</vt:lpstr>
      <vt:lpstr>Επιτυχής δημιουργία μαθήματος</vt:lpstr>
      <vt:lpstr>Εισαγωγική σελίδα</vt:lpstr>
      <vt:lpstr>Επεξεργασία περιγραφής μαθήματος και ορισμός εικόνας μαθήματος</vt:lpstr>
      <vt:lpstr>Προσθήκη θεματικών ενοτήτων</vt:lpstr>
      <vt:lpstr>Επεξεργασία θεματικής ενότητας</vt:lpstr>
      <vt:lpstr>Επιτυχής δημιουργία θεματικής ενότητας</vt:lpstr>
      <vt:lpstr>Μεταδεδομένα μαθήματος</vt:lpstr>
      <vt:lpstr>Μεταδεδομένα μαθήματος</vt:lpstr>
      <vt:lpstr>Μεταδεδομένα - Μάθημα</vt:lpstr>
      <vt:lpstr>Πληροφορίες μαθήματος</vt:lpstr>
      <vt:lpstr>Πληροφορίες μαθήματος</vt:lpstr>
      <vt:lpstr>Επιστροφή στα μεταδεδομένα μαθήματος</vt:lpstr>
      <vt:lpstr>Μεταδεδομένα μαθήματος</vt:lpstr>
      <vt:lpstr>Μεταδεδομένα μαθήματος</vt:lpstr>
      <vt:lpstr>Μεταδεδομένα μαθήματος «Διδάσκοντες»</vt:lpstr>
      <vt:lpstr>Μεταδεδομένα μαθήματος «Προγράμματα Σπουδών»</vt:lpstr>
      <vt:lpstr>Μεταδεδομένα μαθήματος «Θεματικές Ενότητες»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tagoulis</dc:creator>
  <cp:lastModifiedBy>alex</cp:lastModifiedBy>
  <cp:revision>63</cp:revision>
  <dcterms:created xsi:type="dcterms:W3CDTF">2006-08-16T00:00:00Z</dcterms:created>
  <dcterms:modified xsi:type="dcterms:W3CDTF">2015-11-27T16:54:26Z</dcterms:modified>
</cp:coreProperties>
</file>