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44"/>
  </p:notesMasterIdLst>
  <p:handoutMasterIdLst>
    <p:handoutMasterId r:id="rId45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57" r:id="rId37"/>
    <p:sldId id="262" r:id="rId38"/>
    <p:sldId id="264" r:id="rId39"/>
    <p:sldId id="299" r:id="rId40"/>
    <p:sldId id="300" r:id="rId41"/>
    <p:sldId id="266" r:id="rId42"/>
    <p:sldId id="261" r:id="rId43"/>
  </p:sldIdLst>
  <p:sldSz cx="9144000" cy="6858000" type="screen4x3"/>
  <p:notesSz cx="7104063" cy="10234613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2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47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00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5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6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2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9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7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0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4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2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0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4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4B82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004B82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4B82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4B82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4B8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2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5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7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4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5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8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3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5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7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1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6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9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User:Erik1980" TargetMode="External"/><Relationship Id="rId4" Type="http://schemas.openxmlformats.org/officeDocument/2006/relationships/hyperlink" Target="https://commons.wikimedia.org/wiki/File:Glucose_test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ood_Glucose_Testing_-_Kolkata_2011-07-25_398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Gangulybiswaru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rianjmatis/4973474372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sa/2.0/deed.en" TargetMode="External"/><Relationship Id="rId4" Type="http://schemas.openxmlformats.org/officeDocument/2006/relationships/hyperlink" Target="http://www.flickr.com/photos/brianjmati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Insulin_pump_with_infusion_set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User:Erik1980" TargetMode="External"/><Relationship Id="rId4" Type="http://schemas.openxmlformats.org/officeDocument/2006/relationships/hyperlink" Target="https://commons.wikimedia.org/wiki/File:Glucose_test.JPG" TargetMode="External"/><Relationship Id="rId9" Type="http://schemas.openxmlformats.org/officeDocument/2006/relationships/hyperlink" Target="http://commons.wikimedia.org/wiki/User:ZooFar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ealthy-ojas.com/diabetes/somogyi-effect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tandard_insulin_syringe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Matanya_(usurped)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AX_RHZ7c0Qs" TargetMode="External"/><Relationship Id="rId5" Type="http://schemas.openxmlformats.org/officeDocument/2006/relationships/hyperlink" Target="http://commons.wikimedia.org/w/index.php?title=User:Juchong&amp;action=edit&amp;redlink=1" TargetMode="External"/><Relationship Id="rId4" Type="http://schemas.openxmlformats.org/officeDocument/2006/relationships/hyperlink" Target="http://commons.wikimedia.org/wiki/File:Subcutaneous_injection.png?uselang=e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nd/2.0/deed.en" TargetMode="External"/><Relationship Id="rId5" Type="http://schemas.openxmlformats.org/officeDocument/2006/relationships/hyperlink" Target="http://www.flickr.com/photos/momboleum/" TargetMode="External"/><Relationship Id="rId4" Type="http://schemas.openxmlformats.org/officeDocument/2006/relationships/hyperlink" Target="http://www.flickr.com/photos/momboleum/3583782642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nd/2.0/deed.en" TargetMode="External"/><Relationship Id="rId5" Type="http://schemas.openxmlformats.org/officeDocument/2006/relationships/hyperlink" Target="http://www.flickr.com/photos/momboleum/" TargetMode="External"/><Relationship Id="rId4" Type="http://schemas.openxmlformats.org/officeDocument/2006/relationships/hyperlink" Target="http://www.flickr.com/photos/momboleum/3583782642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nd/2.0/deed.en" TargetMode="External"/><Relationship Id="rId5" Type="http://schemas.openxmlformats.org/officeDocument/2006/relationships/hyperlink" Target="http://www.flickr.com/photos/momboleum/" TargetMode="External"/><Relationship Id="rId4" Type="http://schemas.openxmlformats.org/officeDocument/2006/relationships/hyperlink" Target="http://www.flickr.com/photos/momboleum/358378264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nsulin_pen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PerPlex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net.gr/main.asp?page=showauthor&amp;personsid=100262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uisburgbunny/707028783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/2.0/" TargetMode="External"/><Relationship Id="rId4" Type="http://schemas.openxmlformats.org/officeDocument/2006/relationships/hyperlink" Target="http://www.flickr.com/photos/duisburgbunny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Ινσουλινοθεραπεία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Σ</a:t>
            </a:r>
            <a:r>
              <a:rPr lang="el-GR" sz="2400" dirty="0" smtClean="0"/>
              <a:t>. Παρισσόπουλος</a:t>
            </a:r>
            <a:r>
              <a:rPr lang="el-GR" sz="2400" dirty="0"/>
              <a:t>, Γ</a:t>
            </a:r>
            <a:r>
              <a:rPr lang="el-GR" sz="2400" dirty="0" smtClean="0"/>
              <a:t>. Τουλιά</a:t>
            </a:r>
            <a:r>
              <a:rPr lang="el-GR" sz="2400" dirty="0"/>
              <a:t>, Θ</a:t>
            </a:r>
            <a:r>
              <a:rPr lang="el-GR" sz="2400" dirty="0" smtClean="0"/>
              <a:t>. Στρουμπούκη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Τριχοειδικός </a:t>
            </a:r>
            <a:r>
              <a:rPr lang="el-GR" dirty="0"/>
              <a:t>έ</a:t>
            </a:r>
            <a:r>
              <a:rPr lang="el-GR" dirty="0" smtClean="0"/>
              <a:t>λεγχος </a:t>
            </a:r>
            <a:r>
              <a:rPr lang="el-GR" dirty="0"/>
              <a:t>σ</a:t>
            </a:r>
            <a:r>
              <a:rPr lang="el-GR" dirty="0" smtClean="0"/>
              <a:t>ακχάρου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pic>
        <p:nvPicPr>
          <p:cNvPr id="6" name="Εικόνα 5" descr="συσκευή μέτρησης σακχάρου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01" y="1856812"/>
            <a:ext cx="4670399" cy="350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5"/>
          <p:cNvSpPr/>
          <p:nvPr/>
        </p:nvSpPr>
        <p:spPr>
          <a:xfrm>
            <a:off x="2236801" y="5373216"/>
            <a:ext cx="4670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Glucose test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Erik1980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Τριχοειδικός </a:t>
            </a:r>
            <a:r>
              <a:rPr lang="el-GR" dirty="0" smtClean="0"/>
              <a:t>έλεγχος </a:t>
            </a:r>
            <a:r>
              <a:rPr lang="el-GR" dirty="0"/>
              <a:t>σ</a:t>
            </a:r>
            <a:r>
              <a:rPr lang="el-GR" dirty="0" smtClean="0"/>
              <a:t>ακχάρου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</a:p>
        </p:txBody>
      </p:sp>
      <p:pic>
        <p:nvPicPr>
          <p:cNvPr id="1027" name="Picture 3" descr="συσκευή μέτρησης σακχάρο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236601"/>
            <a:ext cx="5976664" cy="3968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27784" y="5283857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Blood Glucose Testing - Kolkata 2011-07-25 3982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endParaRPr lang="el-GR" sz="12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Gangulybiswarup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</a:t>
            </a:r>
            <a:r>
              <a:rPr lang="el-GR" dirty="0" smtClean="0"/>
              <a:t>ινσουλινοθεραπείας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Ανακούφιση από συμπτώματα (δίψα, </a:t>
            </a:r>
            <a:r>
              <a:rPr lang="el-GR" sz="2400" dirty="0" smtClean="0"/>
              <a:t>πολυουρία</a:t>
            </a:r>
            <a:r>
              <a:rPr lang="el-GR" sz="2400" dirty="0"/>
              <a:t>, πολυδιψία και μυκητιάσεις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Ελαχιστοποίηση του κινδύνου των μακροπρόθεσμων </a:t>
            </a:r>
            <a:r>
              <a:rPr lang="el-GR" sz="2400" dirty="0" smtClean="0"/>
              <a:t>μικρό-αγγειακών</a:t>
            </a:r>
            <a:r>
              <a:rPr lang="en-US" sz="2400" dirty="0" smtClean="0"/>
              <a:t> </a:t>
            </a:r>
            <a:r>
              <a:rPr lang="el-GR" sz="2400" dirty="0" smtClean="0"/>
              <a:t>επιπλοκών </a:t>
            </a:r>
            <a:r>
              <a:rPr lang="el-GR" sz="2400" dirty="0"/>
              <a:t>(π.χ. αμφιβληστροειδοπάθεια, νευροπάθειες, νεφρική βλάβη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Βελτίωση της ποιότητας ζωής του </a:t>
            </a:r>
            <a:r>
              <a:rPr lang="el-GR" sz="2400" dirty="0" smtClean="0"/>
              <a:t>ασθενή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Ινσουλίνη και </a:t>
            </a:r>
            <a:r>
              <a:rPr lang="el-GR" dirty="0" smtClean="0"/>
              <a:t>δράση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9532" y="968101"/>
            <a:ext cx="8229600" cy="237626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l-GR" sz="2400" dirty="0"/>
              <a:t>Ινσουλίνη ανθρώπινης </a:t>
            </a:r>
            <a:r>
              <a:rPr lang="el-GR" sz="2400" dirty="0" smtClean="0"/>
              <a:t>προέλευσης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l-GR" sz="2400" dirty="0" smtClean="0"/>
              <a:t>Επεξεργασμένη </a:t>
            </a:r>
            <a:r>
              <a:rPr lang="el-GR" sz="2400" dirty="0"/>
              <a:t>ινσουλίνη ζώων (χοίρων και βοοειδών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l-GR" sz="2400" dirty="0"/>
              <a:t>Υπάρχει μεγάλη ποικιλία σκευασμάτων ινσουλίνης, τα οποία, μετά την υποδόρια ένεση, ποικίλλουν στον χρόνο έναρξης και διάρκεια της </a:t>
            </a:r>
            <a:r>
              <a:rPr lang="el-GR" sz="2400" dirty="0" smtClean="0"/>
              <a:t>δράσης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683568" y="3598443"/>
            <a:ext cx="44644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Άμεσης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δράσης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Βραχείας δράσης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Ενδιάμεσης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δράσης,</a:t>
            </a:r>
          </a:p>
          <a:p>
            <a:pPr marL="342900" indent="-342900">
              <a:spcBef>
                <a:spcPts val="600"/>
              </a:spcBef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Παρατεταμένης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δράσης, και</a:t>
            </a:r>
          </a:p>
          <a:p>
            <a:pPr marL="342900" indent="-342900">
              <a:spcBef>
                <a:spcPts val="600"/>
              </a:spcBef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Εκ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των προτέρων αναμειγμένη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ινσουλίνη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-28926" y="6488668"/>
            <a:ext cx="363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(Royal College of Nursing (RCN 2004)</a:t>
            </a:r>
          </a:p>
        </p:txBody>
      </p:sp>
      <p:pic>
        <p:nvPicPr>
          <p:cNvPr id="6" name="Εικόνα 5" descr="ενέσεις ινσουλίνη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65" y="3692342"/>
            <a:ext cx="2711202" cy="1807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5"/>
          <p:cNvSpPr/>
          <p:nvPr/>
        </p:nvSpPr>
        <p:spPr>
          <a:xfrm>
            <a:off x="5958966" y="5589240"/>
            <a:ext cx="2711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injections 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[616]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Brian J. Matis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BY-NC-SA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781245" y="3310411"/>
            <a:ext cx="504056" cy="288032"/>
          </a:xfrm>
          <a:prstGeom prst="down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Ινσουλίνη </a:t>
            </a:r>
            <a:r>
              <a:rPr lang="el-GR" dirty="0"/>
              <a:t>ά</a:t>
            </a:r>
            <a:r>
              <a:rPr lang="el-GR" dirty="0" smtClean="0"/>
              <a:t>μεσης </a:t>
            </a:r>
            <a:r>
              <a:rPr lang="el-GR" dirty="0"/>
              <a:t>δ</a:t>
            </a:r>
            <a:r>
              <a:rPr lang="el-GR" dirty="0" smtClean="0"/>
              <a:t>ράσης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l-GR" sz="2400" dirty="0"/>
              <a:t>NovoRapid ®, Humalog ® και Apidra </a:t>
            </a:r>
            <a:r>
              <a:rPr lang="el-GR" sz="2400" dirty="0" smtClean="0"/>
              <a:t>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 smtClean="0"/>
              <a:t>Μπορεί </a:t>
            </a:r>
            <a:r>
              <a:rPr lang="el-GR" sz="2400" dirty="0"/>
              <a:t>να χορηγηθεί </a:t>
            </a:r>
            <a:r>
              <a:rPr lang="el-GR" sz="2400" b="1" dirty="0">
                <a:solidFill>
                  <a:srgbClr val="820000"/>
                </a:solidFill>
              </a:rPr>
              <a:t>αμέσως πριν ή λίγο μετά το </a:t>
            </a:r>
            <a:r>
              <a:rPr lang="el-GR" sz="2400" b="1" dirty="0" smtClean="0">
                <a:solidFill>
                  <a:srgbClr val="820000"/>
                </a:solidFill>
              </a:rPr>
              <a:t>φαγητό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4800"/>
              </a:spcBef>
            </a:pPr>
            <a:r>
              <a:rPr lang="el-GR" sz="2400" dirty="0"/>
              <a:t>Έναρξη δράσης σε </a:t>
            </a:r>
            <a:r>
              <a:rPr lang="el-GR" sz="2400" b="1" dirty="0">
                <a:solidFill>
                  <a:srgbClr val="820000"/>
                </a:solidFill>
              </a:rPr>
              <a:t>πολύ σύντομο χρόνο </a:t>
            </a:r>
            <a:r>
              <a:rPr lang="el-GR" sz="2400" dirty="0"/>
              <a:t>και διαρκεί περίπου </a:t>
            </a:r>
            <a:r>
              <a:rPr lang="el-GR" sz="2400" b="1" dirty="0">
                <a:solidFill>
                  <a:srgbClr val="820000"/>
                </a:solidFill>
              </a:rPr>
              <a:t>3 – 4 </a:t>
            </a:r>
            <a:r>
              <a:rPr lang="el-GR" sz="2400" b="1" dirty="0" smtClean="0">
                <a:solidFill>
                  <a:srgbClr val="820000"/>
                </a:solidFill>
              </a:rPr>
              <a:t>ώρες</a:t>
            </a:r>
            <a:r>
              <a:rPr lang="en-US" sz="2400" b="1" dirty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4800"/>
              </a:spcBef>
            </a:pPr>
            <a:r>
              <a:rPr lang="el-GR" sz="2400" dirty="0"/>
              <a:t>Χρησιμοποιείται συνήθως σε συνδυασμό </a:t>
            </a:r>
            <a:r>
              <a:rPr lang="el-GR" sz="2400" dirty="0" smtClean="0"/>
              <a:t>με ινσουλίνη ενδιάμεσης </a:t>
            </a:r>
            <a:r>
              <a:rPr lang="el-GR" sz="2400" dirty="0"/>
              <a:t>ή </a:t>
            </a:r>
            <a:r>
              <a:rPr lang="el-GR" sz="2400" dirty="0" smtClean="0"/>
              <a:t>μακράς δράσης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Ινσουλίνη βραχείας δράσης (κρυσταλλική)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600" b="1" dirty="0">
                <a:solidFill>
                  <a:srgbClr val="820000"/>
                </a:solidFill>
              </a:rPr>
              <a:t>Actrapid ®</a:t>
            </a:r>
            <a:r>
              <a:rPr lang="el-GR" sz="2600" dirty="0"/>
              <a:t>, Humulin S ®, Velosulin ® και Hypurin </a:t>
            </a:r>
            <a:r>
              <a:rPr lang="el-GR" sz="2600" dirty="0" smtClean="0"/>
              <a:t>®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Χορηγείται περίπου </a:t>
            </a:r>
            <a:r>
              <a:rPr lang="el-GR" sz="2600" b="1" dirty="0">
                <a:solidFill>
                  <a:srgbClr val="820000"/>
                </a:solidFill>
              </a:rPr>
              <a:t>15-30 λεπτά πριν από το </a:t>
            </a:r>
            <a:r>
              <a:rPr lang="el-GR" sz="2600" b="1" dirty="0" smtClean="0">
                <a:solidFill>
                  <a:srgbClr val="820000"/>
                </a:solidFill>
              </a:rPr>
              <a:t>γεύμα</a:t>
            </a:r>
            <a:r>
              <a:rPr lang="en-US" sz="2600" b="1" dirty="0" smtClean="0">
                <a:solidFill>
                  <a:srgbClr val="820000"/>
                </a:solidFill>
              </a:rPr>
              <a:t>,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600" dirty="0" smtClean="0"/>
              <a:t>Επιτυγχάνει </a:t>
            </a:r>
            <a:r>
              <a:rPr lang="el-GR" sz="2600" dirty="0"/>
              <a:t>το </a:t>
            </a:r>
            <a:r>
              <a:rPr lang="el-GR" sz="2600" b="1" dirty="0">
                <a:solidFill>
                  <a:srgbClr val="820000"/>
                </a:solidFill>
              </a:rPr>
              <a:t>μέγιστο αποτέλεσμα της σε 2 - 4 ώρες και μπορεί να διαρκέσει για διάρκεια μέχρι 8 </a:t>
            </a:r>
            <a:r>
              <a:rPr lang="el-GR" sz="2600" b="1" dirty="0" smtClean="0">
                <a:solidFill>
                  <a:srgbClr val="820000"/>
                </a:solidFill>
              </a:rPr>
              <a:t>ώρες</a:t>
            </a:r>
            <a:r>
              <a:rPr lang="en-US" sz="2600" b="1" dirty="0" smtClean="0">
                <a:solidFill>
                  <a:srgbClr val="820000"/>
                </a:solidFill>
              </a:rPr>
              <a:t>,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600" dirty="0"/>
              <a:t>Χορηγείται συνήθως σε συνδυασμό με ενδιάμεσης ή μακράς δράσης </a:t>
            </a:r>
            <a:r>
              <a:rPr lang="el-GR" sz="2600" dirty="0" smtClean="0"/>
              <a:t>ινσουλίνη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Σε ειδικές περιπτώσεις χορηγείται και </a:t>
            </a:r>
            <a:r>
              <a:rPr lang="el-GR" sz="2600" dirty="0" smtClean="0"/>
              <a:t>ενδοφλεβίως</a:t>
            </a:r>
            <a:r>
              <a:rPr lang="en-US" sz="2600" dirty="0" smtClean="0"/>
              <a:t>.</a:t>
            </a:r>
            <a:endParaRPr lang="el-GR" sz="2600" dirty="0"/>
          </a:p>
        </p:txBody>
      </p:sp>
      <p:sp>
        <p:nvSpPr>
          <p:cNvPr id="5" name="Rectangle 4"/>
          <p:cNvSpPr/>
          <p:nvPr/>
        </p:nvSpPr>
        <p:spPr>
          <a:xfrm>
            <a:off x="359532" y="134076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Συνεχής </a:t>
            </a:r>
            <a:r>
              <a:rPr lang="el-GR" dirty="0"/>
              <a:t>ε</a:t>
            </a:r>
            <a:r>
              <a:rPr lang="el-GR" dirty="0" smtClean="0"/>
              <a:t>νδοφλέβια </a:t>
            </a:r>
            <a:r>
              <a:rPr lang="el-GR" dirty="0"/>
              <a:t>χ</a:t>
            </a:r>
            <a:r>
              <a:rPr lang="el-GR" dirty="0" smtClean="0"/>
              <a:t>ορήγηση </a:t>
            </a:r>
            <a:r>
              <a:rPr lang="el-GR" dirty="0"/>
              <a:t>ι</a:t>
            </a:r>
            <a:r>
              <a:rPr lang="el-GR" dirty="0" smtClean="0"/>
              <a:t>νσουλίνης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59532" y="1340768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026" name="Picture 2" descr="συσκευή συνεχούς ενδοφλέβιας χορήγησης ινσουλίν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555750"/>
            <a:ext cx="722947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1860" y="602346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Παρισσόπουλος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3192"/>
          </a:xfrm>
        </p:spPr>
        <p:txBody>
          <a:bodyPr>
            <a:normAutofit/>
          </a:bodyPr>
          <a:lstStyle/>
          <a:p>
            <a:r>
              <a:rPr lang="el-GR" dirty="0" smtClean="0"/>
              <a:t>Πρωτόκολλο </a:t>
            </a:r>
            <a:r>
              <a:rPr lang="el-GR" dirty="0"/>
              <a:t>ε</a:t>
            </a:r>
            <a:r>
              <a:rPr lang="el-GR" dirty="0" smtClean="0"/>
              <a:t>νδοφλέβιας </a:t>
            </a:r>
            <a:r>
              <a:rPr lang="el-GR" dirty="0"/>
              <a:t>χ</a:t>
            </a:r>
            <a:r>
              <a:rPr lang="el-GR" dirty="0" smtClean="0"/>
              <a:t>ορήγησης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59532" y="98590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50 i.u. Actrapid σε 50 ml φυσιολογικό ορό (1 i.u. ινσουλίνης / 1 ml  φυσιολογικού ορού).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χορήγηση γίνεται με τη χρήση ηλεκτρονικής συσκευής ενδοφλέβιου διαλύματος που δέχεται σύριγγα 50 ml (syringe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pump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).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496073" y="2616126"/>
          <a:ext cx="8151854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927"/>
                <a:gridCol w="4075927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Γλυκόζη αίματος (</a:t>
                      </a:r>
                      <a:r>
                        <a:rPr lang="en-US" sz="2000" dirty="0" smtClean="0"/>
                        <a:t>mg/dL)</a:t>
                      </a:r>
                      <a:endParaRPr lang="el-GR" sz="2000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Ρυθμός έγχυσης ινσουλίνης (</a:t>
                      </a:r>
                      <a:r>
                        <a:rPr lang="en-US" sz="2000" dirty="0" smtClean="0"/>
                        <a:t>ml/hr)</a:t>
                      </a:r>
                      <a:endParaRPr lang="el-GR" sz="2000" dirty="0"/>
                    </a:p>
                  </a:txBody>
                  <a:tcPr>
                    <a:solidFill>
                      <a:srgbClr val="004A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&lt;36 (2 mmol/L)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0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36 με 81 (2 – 4.5mmol/L)	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0,5 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81 με117 (4,5 με 6,5 mmol/L)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117 με  162 (6,5 με 9 mmol/L)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2 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+mn-lt"/>
                        </a:rPr>
                        <a:t>162 με  198 (9 με 11 mmol/L)</a:t>
                      </a:r>
                      <a:r>
                        <a:rPr lang="el-GR" sz="2000" dirty="0" smtClean="0"/>
                        <a:t>	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3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+mn-lt"/>
                        </a:rPr>
                        <a:t>198 με  306 (11 με 17 mmol/L)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4 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+mn-lt"/>
                        </a:rPr>
                        <a:t>306 με  504	(17 με 28 mmol/L)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7 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&gt; 504		(28 mmol/L)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+mn-lt"/>
                        </a:rPr>
                        <a:t>10 και καλέστε γιατρό να επανεξετάσει την κλίμακα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54397" y="639531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19196"/>
          </a:xfrm>
        </p:spPr>
        <p:txBody>
          <a:bodyPr/>
          <a:lstStyle/>
          <a:p>
            <a:r>
              <a:rPr lang="el-GR" dirty="0" smtClean="0"/>
              <a:t>Ινσουλίνη </a:t>
            </a:r>
            <a:r>
              <a:rPr lang="el-GR" dirty="0" smtClean="0"/>
              <a:t>ενδιάμεσης </a:t>
            </a:r>
            <a:r>
              <a:rPr lang="el-GR" dirty="0" smtClean="0"/>
              <a:t>δ</a:t>
            </a:r>
            <a:r>
              <a:rPr lang="el-GR" dirty="0" smtClean="0"/>
              <a:t>ράσης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Insulatard ®, Humulin Ι ® και Insuman Basal </a:t>
            </a:r>
            <a:r>
              <a:rPr lang="el-GR" sz="2400" dirty="0" smtClean="0"/>
              <a:t>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Η δράση της αρχίζει περίπου </a:t>
            </a:r>
            <a:r>
              <a:rPr lang="el-GR" sz="2400" b="1" dirty="0">
                <a:solidFill>
                  <a:srgbClr val="820000"/>
                </a:solidFill>
              </a:rPr>
              <a:t>μία έως δύο ώρες </a:t>
            </a:r>
            <a:br>
              <a:rPr lang="el-GR" sz="2400" b="1" dirty="0">
                <a:solidFill>
                  <a:srgbClr val="820000"/>
                </a:solidFill>
              </a:rPr>
            </a:br>
            <a:r>
              <a:rPr lang="el-GR" sz="2400" b="1" dirty="0">
                <a:solidFill>
                  <a:srgbClr val="820000"/>
                </a:solidFill>
              </a:rPr>
              <a:t>μετά την χορήγησή </a:t>
            </a:r>
            <a:r>
              <a:rPr lang="el-GR" sz="2400" b="1" dirty="0" smtClean="0">
                <a:solidFill>
                  <a:srgbClr val="820000"/>
                </a:solidFill>
              </a:rPr>
              <a:t>της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3600"/>
              </a:spcBef>
            </a:pPr>
            <a:r>
              <a:rPr lang="el-GR" sz="2400" dirty="0"/>
              <a:t>Επιτυγχάνει το </a:t>
            </a:r>
            <a:r>
              <a:rPr lang="el-GR" sz="2400" b="1" dirty="0">
                <a:solidFill>
                  <a:srgbClr val="820000"/>
                </a:solidFill>
              </a:rPr>
              <a:t>μέγιστο αποτέλεσμα της σε περίπου 4 έως 12 ώρες και μπορεί να διαρκέσει μέχρι και 24 </a:t>
            </a:r>
            <a:r>
              <a:rPr lang="el-GR" sz="2400" b="1" dirty="0" smtClean="0">
                <a:solidFill>
                  <a:srgbClr val="820000"/>
                </a:solidFill>
              </a:rPr>
              <a:t>ώρες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3600"/>
              </a:spcBef>
            </a:pPr>
            <a:r>
              <a:rPr lang="el-GR" sz="2400" dirty="0"/>
              <a:t>Μπορεί να χρησιμοποιηθεί σε συνδυασμό με </a:t>
            </a:r>
            <a:r>
              <a:rPr lang="el-GR" sz="2400" dirty="0" smtClean="0"/>
              <a:t>την ινσουλίνη  ταχείας </a:t>
            </a:r>
            <a:r>
              <a:rPr lang="el-GR" sz="2400" dirty="0"/>
              <a:t>ή </a:t>
            </a:r>
            <a:r>
              <a:rPr lang="el-GR" sz="2400" dirty="0" smtClean="0"/>
              <a:t>βραχείας </a:t>
            </a:r>
            <a:r>
              <a:rPr lang="el-GR" sz="2400" dirty="0"/>
              <a:t>δράσης ή με αντιδιαβητικά φάρμακα στο ΣΔ τύπου ΙΙ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3192"/>
          </a:xfrm>
        </p:spPr>
        <p:txBody>
          <a:bodyPr/>
          <a:lstStyle/>
          <a:p>
            <a:r>
              <a:rPr lang="el-GR" dirty="0"/>
              <a:t>Ινσουλίνη </a:t>
            </a:r>
            <a:r>
              <a:rPr lang="el-GR" dirty="0"/>
              <a:t>μ</a:t>
            </a:r>
            <a:r>
              <a:rPr lang="el-GR" dirty="0" smtClean="0"/>
              <a:t>ακράς </a:t>
            </a:r>
            <a:r>
              <a:rPr lang="el-GR" dirty="0"/>
              <a:t>δ</a:t>
            </a:r>
            <a:r>
              <a:rPr lang="el-GR" dirty="0" smtClean="0"/>
              <a:t>ράσης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Lantus ® Levemir </a:t>
            </a:r>
            <a:r>
              <a:rPr lang="el-GR" sz="2400" dirty="0" smtClean="0"/>
              <a:t>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smtClean="0"/>
              <a:t>Έχει </a:t>
            </a:r>
            <a:r>
              <a:rPr lang="el-GR" sz="2400" b="1" dirty="0">
                <a:solidFill>
                  <a:srgbClr val="820000"/>
                </a:solidFill>
              </a:rPr>
              <a:t>παρατεταμένη διάρκεια δράσης ΧΩΡΙΣ σημείο αιχμής (PEAK</a:t>
            </a:r>
            <a:r>
              <a:rPr lang="el-GR" sz="2400" b="1" dirty="0" smtClean="0">
                <a:solidFill>
                  <a:srgbClr val="820000"/>
                </a:solidFill>
              </a:rPr>
              <a:t>)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3600"/>
              </a:spcBef>
            </a:pPr>
            <a:r>
              <a:rPr lang="el-GR" sz="2400" dirty="0"/>
              <a:t>Η Lantus ® χορηγείται συνήθως μία φορά καθημερινά και μπορεί να χρησιμοποιηθεί μαζί με την ταχεία ή  βραχείας δράσης ινσουλίνη, ή σε συνδυασμό με αντιδιαβητικά φαρμακευτικά σκευάσματα στο ΣΔ τύπου </a:t>
            </a:r>
            <a:r>
              <a:rPr lang="el-GR" sz="2400" dirty="0" smtClean="0"/>
              <a:t>ΙΙ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Η Levemir ® μπορεί να </a:t>
            </a:r>
            <a:r>
              <a:rPr lang="el-GR" sz="2400" dirty="0" smtClean="0"/>
              <a:t>χορηγηθεί </a:t>
            </a:r>
            <a:r>
              <a:rPr lang="el-GR" sz="2400" dirty="0"/>
              <a:t>μία ή δύο φορές την ημέρα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Παθολογική Νοσηλευτική Ι</a:t>
            </a:r>
            <a:br>
              <a:rPr lang="el-GR" dirty="0" smtClean="0"/>
            </a:br>
            <a:r>
              <a:rPr lang="el-GR" dirty="0" smtClean="0"/>
              <a:t>Εργαστήριο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7340" y="15567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40" y="2204864"/>
            <a:ext cx="8424936" cy="4032448"/>
          </a:xfrm>
          <a:ln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Γ’ Χειμερινό Εξάμηνο 2012-2013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b="1" dirty="0" smtClean="0"/>
              <a:t>Τμήμα Νοσηλευτικής, ΤΕΙ Αθήνας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dirty="0" smtClean="0"/>
              <a:t>Το Εργαστήριο Διδάσκεται Σε Ομάδες 20 Ατόμων Από Τους Εξής Καθηγητές: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dirty="0" smtClean="0"/>
              <a:t>Ο.Γκοβίνα, Χ.Τσίου, Σ.Παρισσόπουλος, Μ.Μπουζίκα., Θ.Στρουμπούκη, Γ.Τουλιά</a:t>
            </a:r>
            <a:r>
              <a:rPr lang="en-US" sz="2400" dirty="0" smtClean="0"/>
              <a:t>,</a:t>
            </a:r>
            <a:r>
              <a:rPr lang="el-GR" sz="2400" dirty="0" smtClean="0"/>
              <a:t> Β.Κουτσοπούλου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3192"/>
          </a:xfrm>
        </p:spPr>
        <p:txBody>
          <a:bodyPr/>
          <a:lstStyle/>
          <a:p>
            <a:r>
              <a:rPr lang="el-GR" dirty="0"/>
              <a:t>Συνδυασμοί </a:t>
            </a:r>
            <a:r>
              <a:rPr lang="el-GR" dirty="0"/>
              <a:t>ι</a:t>
            </a:r>
            <a:r>
              <a:rPr lang="el-GR" dirty="0" smtClean="0"/>
              <a:t>νσουλίνης </a:t>
            </a:r>
            <a:r>
              <a:rPr lang="el-GR" dirty="0"/>
              <a:t>(διφασική)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NovoMix 30 ® και Humalog Mix25 </a:t>
            </a:r>
            <a:r>
              <a:rPr lang="el-GR" sz="2400" dirty="0" smtClean="0"/>
              <a:t>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Συνδυασμοί </a:t>
            </a:r>
            <a:r>
              <a:rPr lang="el-GR" sz="2400" b="1" dirty="0">
                <a:solidFill>
                  <a:srgbClr val="820000"/>
                </a:solidFill>
              </a:rPr>
              <a:t>ταχείας</a:t>
            </a:r>
            <a:r>
              <a:rPr lang="el-GR" sz="2400" dirty="0"/>
              <a:t> και </a:t>
            </a:r>
            <a:r>
              <a:rPr lang="el-GR" sz="2400" b="1" dirty="0">
                <a:solidFill>
                  <a:srgbClr val="820000"/>
                </a:solidFill>
              </a:rPr>
              <a:t>ενδιάμεσης</a:t>
            </a:r>
            <a:r>
              <a:rPr lang="el-GR" sz="2400" dirty="0"/>
              <a:t> </a:t>
            </a:r>
            <a:r>
              <a:rPr lang="el-GR" sz="2400" dirty="0" smtClean="0"/>
              <a:t>δράσης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Για παράδειγμα, η NovoMix 30 ® αποτελείται από 30% ταχείας δράσης ινσουλίνης και 70% ενδιάμεσης δράσης </a:t>
            </a:r>
            <a:r>
              <a:rPr lang="el-GR" sz="2400" dirty="0" smtClean="0"/>
              <a:t>ινσουλίνης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Μπορεί </a:t>
            </a:r>
            <a:r>
              <a:rPr lang="el-GR" sz="2400" dirty="0"/>
              <a:t>να χορηγηθεί </a:t>
            </a:r>
            <a:r>
              <a:rPr lang="el-GR" sz="2400" b="1" dirty="0">
                <a:solidFill>
                  <a:srgbClr val="004A82"/>
                </a:solidFill>
              </a:rPr>
              <a:t>αμέσως πριν ή μετά το φαγητό, το οποίο είναι βολικό για πολλούς </a:t>
            </a:r>
            <a:r>
              <a:rPr lang="el-GR" sz="2400" b="1" dirty="0" smtClean="0">
                <a:solidFill>
                  <a:srgbClr val="004A82"/>
                </a:solidFill>
              </a:rPr>
              <a:t>ασθενείς</a:t>
            </a:r>
            <a:r>
              <a:rPr lang="en-US" sz="2400" b="1" dirty="0" smtClean="0">
                <a:solidFill>
                  <a:srgbClr val="004A82"/>
                </a:solidFill>
              </a:rPr>
              <a:t>,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/>
              <a:t>Το σκεύασμα αυτό είναι </a:t>
            </a:r>
            <a:r>
              <a:rPr lang="el-GR" sz="2400" b="1" dirty="0">
                <a:solidFill>
                  <a:srgbClr val="004A82"/>
                </a:solidFill>
              </a:rPr>
              <a:t>θολό.</a:t>
            </a:r>
            <a:r>
              <a:rPr lang="el-GR" sz="2400" dirty="0"/>
              <a:t> Το σκεύασμα </a:t>
            </a:r>
            <a:r>
              <a:rPr lang="el-GR" sz="2400" b="1" dirty="0">
                <a:solidFill>
                  <a:srgbClr val="004A82"/>
                </a:solidFill>
              </a:rPr>
              <a:t>αναστρέφεται </a:t>
            </a:r>
            <a:r>
              <a:rPr lang="el-GR" sz="2400" dirty="0"/>
              <a:t>πριν την αναρρόφηση, (inverted ) ή η συσκευή χορήγησης </a:t>
            </a:r>
            <a:r>
              <a:rPr lang="el-GR" sz="2400" b="1" dirty="0">
                <a:solidFill>
                  <a:srgbClr val="004A82"/>
                </a:solidFill>
              </a:rPr>
              <a:t>περιστρέφεται</a:t>
            </a:r>
            <a:r>
              <a:rPr lang="el-GR" sz="2400" dirty="0"/>
              <a:t> περίπου 20 φορές για να αναμειχθούν τα δύο είδη ινσουλίνης επαρκώς.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3192"/>
          </a:xfrm>
        </p:spPr>
        <p:txBody>
          <a:bodyPr/>
          <a:lstStyle/>
          <a:p>
            <a:r>
              <a:rPr lang="el-GR" dirty="0"/>
              <a:t>Άλλοι τρόποι χορήγησης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484784"/>
            <a:ext cx="3322712" cy="396044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Μικρό-αντλίες συνεχούς υποδόριας έγχυσης </a:t>
            </a:r>
            <a:r>
              <a:rPr lang="el-GR" sz="2400" dirty="0" smtClean="0"/>
              <a:t>ινσουλίνης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Η εισπνεόμενη ινσουλίνη (Exubera ®) έχει </a:t>
            </a:r>
            <a:br>
              <a:rPr lang="el-GR" sz="2400" dirty="0"/>
            </a:br>
            <a:r>
              <a:rPr lang="el-GR" sz="2400" dirty="0"/>
              <a:t>άδεια χρήσης στο Ηνωμένο Βασίλειο. </a:t>
            </a:r>
            <a:r>
              <a:rPr lang="el-GR" sz="1800" dirty="0"/>
              <a:t>(NICE 2006) </a:t>
            </a:r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765444" y="1608263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Λήψη δείγματος αίματος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Εικόνα 5" descr="συσκευή μέτρησης σακχάρου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81" y="1140050"/>
            <a:ext cx="2602787" cy="1952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5"/>
          <p:cNvSpPr/>
          <p:nvPr/>
        </p:nvSpPr>
        <p:spPr>
          <a:xfrm>
            <a:off x="6181681" y="3092141"/>
            <a:ext cx="2602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Glucose test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Erik1980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5444" y="3793105"/>
            <a:ext cx="24162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Εάν τα επίπεδα γλυκόζης είναι πολύ υψηλά, χορηγείται ινσουλίνη ενώ εάν είναι πολύ χαμηλά λαμβάνονται υδατάνθρακες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218" name="Picture 2" descr="συσκευή συνεχούς υποδόριας έγχυσης ινσουλίνη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81" y="3662855"/>
            <a:ext cx="2602787" cy="2507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84168" y="6170126"/>
            <a:ext cx="2700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Insulin pump with infusion set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/>
              </a:rPr>
              <a:t>ZooFari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5514174" y="1925806"/>
            <a:ext cx="302500" cy="380577"/>
          </a:xfrm>
          <a:prstGeom prst="downArrow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563888" y="1140050"/>
            <a:ext cx="0" cy="5030076"/>
          </a:xfrm>
          <a:prstGeom prst="line">
            <a:avLst/>
          </a:prstGeom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10400" y="652864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19196"/>
          </a:xfrm>
        </p:spPr>
        <p:txBody>
          <a:bodyPr/>
          <a:lstStyle/>
          <a:p>
            <a:r>
              <a:rPr lang="el-GR" dirty="0"/>
              <a:t>Παράδειγμα </a:t>
            </a:r>
            <a:r>
              <a:rPr lang="el-GR" dirty="0"/>
              <a:t>θ</a:t>
            </a:r>
            <a:r>
              <a:rPr lang="el-GR" dirty="0" smtClean="0"/>
              <a:t>εραπευτικού </a:t>
            </a:r>
            <a:r>
              <a:rPr lang="el-GR" dirty="0"/>
              <a:t>σ</a:t>
            </a:r>
            <a:r>
              <a:rPr lang="el-GR" dirty="0" smtClean="0"/>
              <a:t>χήματος</a:t>
            </a:r>
            <a:endParaRPr lang="el-GR" dirty="0"/>
          </a:p>
        </p:txBody>
      </p:sp>
      <p:sp>
        <p:nvSpPr>
          <p:cNvPr id="37" name="Rectangle 36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3341" y="1133022"/>
            <a:ext cx="7908541" cy="4680873"/>
            <a:chOff x="673341" y="1133022"/>
            <a:chExt cx="7908541" cy="4680873"/>
          </a:xfrm>
        </p:grpSpPr>
        <p:sp>
          <p:nvSpPr>
            <p:cNvPr id="41" name="Chord 40"/>
            <p:cNvSpPr/>
            <p:nvPr/>
          </p:nvSpPr>
          <p:spPr>
            <a:xfrm rot="4465053">
              <a:off x="4198958" y="3743928"/>
              <a:ext cx="1163322" cy="1122797"/>
            </a:xfrm>
            <a:prstGeom prst="chord">
              <a:avLst>
                <a:gd name="adj1" fmla="val 5879548"/>
                <a:gd name="adj2" fmla="val 17663396"/>
              </a:avLst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grpSp>
          <p:nvGrpSpPr>
            <p:cNvPr id="39" name="Ομάδα 38"/>
            <p:cNvGrpSpPr/>
            <p:nvPr/>
          </p:nvGrpSpPr>
          <p:grpSpPr>
            <a:xfrm>
              <a:off x="673341" y="1133022"/>
              <a:ext cx="7908541" cy="4680873"/>
              <a:chOff x="673341" y="1133022"/>
              <a:chExt cx="7908541" cy="468087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962382" y="2230700"/>
                <a:ext cx="36195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Ινσουλίνη ενδιάμεσης δράσης</a:t>
                </a:r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8" name="Ομάδα 37"/>
              <p:cNvGrpSpPr/>
              <p:nvPr/>
            </p:nvGrpSpPr>
            <p:grpSpPr>
              <a:xfrm>
                <a:off x="673341" y="1133022"/>
                <a:ext cx="7642550" cy="4680873"/>
                <a:chOff x="1314686" y="1400175"/>
                <a:chExt cx="7642550" cy="4680873"/>
              </a:xfrm>
            </p:grpSpPr>
            <p:cxnSp>
              <p:nvCxnSpPr>
                <p:cNvPr id="7" name="Ευθεία γραμμή σύνδεσης 6"/>
                <p:cNvCxnSpPr/>
                <p:nvPr/>
              </p:nvCxnSpPr>
              <p:spPr>
                <a:xfrm>
                  <a:off x="1979712" y="2661153"/>
                  <a:ext cx="0" cy="20239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Ευθύγραμμο βέλος σύνδεσης 20"/>
                <p:cNvCxnSpPr/>
                <p:nvPr/>
              </p:nvCxnSpPr>
              <p:spPr>
                <a:xfrm flipV="1">
                  <a:off x="2451804" y="4758923"/>
                  <a:ext cx="0" cy="352276"/>
                </a:xfrm>
                <a:prstGeom prst="straightConnector1">
                  <a:avLst/>
                </a:prstGeom>
                <a:ln w="476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Ευθύγραμμο βέλος σύνδεσης 21"/>
                <p:cNvCxnSpPr/>
                <p:nvPr/>
              </p:nvCxnSpPr>
              <p:spPr>
                <a:xfrm flipV="1">
                  <a:off x="3923928" y="4758923"/>
                  <a:ext cx="0" cy="352276"/>
                </a:xfrm>
                <a:prstGeom prst="straightConnector1">
                  <a:avLst/>
                </a:prstGeom>
                <a:ln w="476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Ευθύγραμμο βέλος σύνδεσης 22"/>
                <p:cNvCxnSpPr/>
                <p:nvPr/>
              </p:nvCxnSpPr>
              <p:spPr>
                <a:xfrm flipV="1">
                  <a:off x="5067300" y="4758923"/>
                  <a:ext cx="0" cy="352276"/>
                </a:xfrm>
                <a:prstGeom prst="straightConnector1">
                  <a:avLst/>
                </a:prstGeom>
                <a:ln w="476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Ευθύγραμμο βέλος σύνδεσης 23"/>
                <p:cNvCxnSpPr/>
                <p:nvPr/>
              </p:nvCxnSpPr>
              <p:spPr>
                <a:xfrm flipV="1">
                  <a:off x="6506069" y="4758923"/>
                  <a:ext cx="0" cy="352276"/>
                </a:xfrm>
                <a:prstGeom prst="straightConnector1">
                  <a:avLst/>
                </a:prstGeom>
                <a:ln w="476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1979712" y="5068124"/>
                  <a:ext cx="122413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Πρωινό 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944855" y="5068124"/>
                  <a:ext cx="17800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Μεσημεριανό 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697235" y="5068124"/>
                  <a:ext cx="122413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Βραδινό 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746000" y="5068124"/>
                  <a:ext cx="239877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Βραδινή ανάπαυση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516469" y="5650161"/>
                  <a:ext cx="158566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Χρόνος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 rot="16200000">
                  <a:off x="637585" y="3448227"/>
                  <a:ext cx="190074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 smtClean="0">
                      <a:solidFill>
                        <a:prstClr val="black"/>
                      </a:solidFill>
                      <a:latin typeface="Calibri"/>
                    </a:rPr>
                    <a:t>Insulin activity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603727" y="2056030"/>
                  <a:ext cx="335350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200" dirty="0" smtClean="0">
                      <a:solidFill>
                        <a:prstClr val="black"/>
                      </a:solidFill>
                      <a:latin typeface="Calibri"/>
                    </a:rPr>
                    <a:t>Ινσουλίνη βραχείας δράσης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Ορθογώνιο 32"/>
                <p:cNvSpPr/>
                <p:nvPr/>
              </p:nvSpPr>
              <p:spPr>
                <a:xfrm>
                  <a:off x="5194412" y="2124146"/>
                  <a:ext cx="355600" cy="292850"/>
                </a:xfrm>
                <a:prstGeom prst="rect">
                  <a:avLst/>
                </a:prstGeom>
                <a:solidFill>
                  <a:srgbClr val="004A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Ορθογώνιο 33"/>
                <p:cNvSpPr/>
                <p:nvPr/>
              </p:nvSpPr>
              <p:spPr>
                <a:xfrm>
                  <a:off x="5194412" y="2558224"/>
                  <a:ext cx="355600" cy="292850"/>
                </a:xfrm>
                <a:prstGeom prst="rect">
                  <a:avLst/>
                </a:prstGeom>
                <a:solidFill>
                  <a:srgbClr val="8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314686" y="1400175"/>
                  <a:ext cx="579235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 smtClean="0">
                      <a:solidFill>
                        <a:prstClr val="black"/>
                      </a:solidFill>
                      <a:latin typeface="Calibri"/>
                    </a:rPr>
                    <a:t>Insulin profile using twice daily premixed insulin</a:t>
                  </a:r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11" name="Ευθεία γραμμή σύνδεσης 10"/>
                <p:cNvCxnSpPr/>
                <p:nvPr/>
              </p:nvCxnSpPr>
              <p:spPr>
                <a:xfrm flipH="1">
                  <a:off x="1979712" y="4677153"/>
                  <a:ext cx="665918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" name="Chord 2"/>
            <p:cNvSpPr/>
            <p:nvPr/>
          </p:nvSpPr>
          <p:spPr>
            <a:xfrm rot="4465053">
              <a:off x="2235148" y="3685135"/>
              <a:ext cx="1181212" cy="1307136"/>
            </a:xfrm>
            <a:prstGeom prst="chord">
              <a:avLst>
                <a:gd name="adj1" fmla="val 6081731"/>
                <a:gd name="adj2" fmla="val 14902352"/>
              </a:avLst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0" name="Chord 39"/>
            <p:cNvSpPr/>
            <p:nvPr/>
          </p:nvSpPr>
          <p:spPr>
            <a:xfrm rot="4830002">
              <a:off x="2515712" y="3338768"/>
              <a:ext cx="1675469" cy="2848509"/>
            </a:xfrm>
            <a:prstGeom prst="chord">
              <a:avLst>
                <a:gd name="adj1" fmla="val 7040438"/>
                <a:gd name="adj2" fmla="val 15842931"/>
              </a:avLst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2" name="Chord 41"/>
            <p:cNvSpPr/>
            <p:nvPr/>
          </p:nvSpPr>
          <p:spPr>
            <a:xfrm rot="4830002">
              <a:off x="5025672" y="3340065"/>
              <a:ext cx="1678104" cy="2848509"/>
            </a:xfrm>
            <a:prstGeom prst="chord">
              <a:avLst>
                <a:gd name="adj1" fmla="val 7040438"/>
                <a:gd name="adj2" fmla="val 15842931"/>
              </a:avLst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059999" y="3836383"/>
              <a:ext cx="1261519" cy="468943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575621" y="3836383"/>
              <a:ext cx="1261519" cy="494877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1885836">
              <a:off x="3975188" y="3948707"/>
              <a:ext cx="420779" cy="351199"/>
            </a:xfrm>
            <a:prstGeom prst="round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 rot="2080507">
              <a:off x="6561742" y="4004541"/>
              <a:ext cx="420779" cy="351199"/>
            </a:xfrm>
            <a:prstGeom prst="round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 rot="9864927">
              <a:off x="5589085" y="3895279"/>
              <a:ext cx="420779" cy="351199"/>
            </a:xfrm>
            <a:prstGeom prst="round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Επιπλοκές / </a:t>
            </a:r>
            <a:r>
              <a:rPr lang="el-GR" dirty="0" smtClean="0"/>
              <a:t>ανεπιθύμητες </a:t>
            </a:r>
            <a:r>
              <a:rPr lang="el-GR" dirty="0"/>
              <a:t>δ</a:t>
            </a:r>
            <a:r>
              <a:rPr lang="el-GR" dirty="0" smtClean="0"/>
              <a:t>ράσεις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5020" y="1311996"/>
            <a:ext cx="4114800" cy="295232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820000"/>
              </a:buClr>
            </a:pPr>
            <a:r>
              <a:rPr lang="el-GR" sz="2400" dirty="0" smtClean="0"/>
              <a:t>Υπογλυκαιμία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Clr>
                <a:srgbClr val="820000"/>
              </a:buClr>
            </a:pPr>
            <a:r>
              <a:rPr lang="el-GR" sz="2400" dirty="0"/>
              <a:t>Αλλεργική </a:t>
            </a:r>
            <a:r>
              <a:rPr lang="el-GR" sz="2400" dirty="0" smtClean="0"/>
              <a:t>αντίδραση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Clr>
                <a:srgbClr val="820000"/>
              </a:buClr>
            </a:pPr>
            <a:r>
              <a:rPr lang="el-GR" sz="2400" dirty="0"/>
              <a:t>Ινσουλινική </a:t>
            </a:r>
            <a:r>
              <a:rPr lang="el-GR" sz="2400" dirty="0" smtClean="0"/>
              <a:t>λιποδυστροφία</a:t>
            </a:r>
            <a:r>
              <a:rPr lang="en-US" sz="2400" dirty="0" smtClean="0"/>
              <a:t>,</a:t>
            </a:r>
            <a:endParaRPr lang="el-GR" sz="2400" dirty="0"/>
          </a:p>
          <a:p>
            <a:pPr marL="901700" indent="-547688"/>
            <a:r>
              <a:rPr lang="el-GR" sz="2400" dirty="0" smtClean="0"/>
              <a:t>Λιποϋπερτροφία</a:t>
            </a:r>
            <a:r>
              <a:rPr lang="en-US" sz="2400" dirty="0" smtClean="0"/>
              <a:t>,</a:t>
            </a:r>
            <a:endParaRPr lang="el-GR" sz="2400" dirty="0"/>
          </a:p>
          <a:p>
            <a:pPr marL="901700" indent="-547688"/>
            <a:r>
              <a:rPr lang="el-GR" sz="2400" dirty="0" smtClean="0"/>
              <a:t>Λιποατροφία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3581048" y="3364224"/>
            <a:ext cx="115212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7170" name="Picture 2" descr="ασθενής με λιποϋπερτροφί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00" y="2454586"/>
            <a:ext cx="3755170" cy="1819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/>
          <p:nvPr/>
        </p:nvSpPr>
        <p:spPr>
          <a:xfrm>
            <a:off x="4879759" y="4365104"/>
            <a:ext cx="3859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Credit: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healthy-ojas.com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l-GR" dirty="0"/>
              <a:t>χ</a:t>
            </a:r>
            <a:r>
              <a:rPr lang="el-GR" dirty="0" smtClean="0"/>
              <a:t>ορήγησης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Υποδόρια ένεση – βελόνα </a:t>
            </a:r>
            <a:r>
              <a:rPr lang="el-GR" sz="2400" dirty="0" smtClean="0"/>
              <a:t>25G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Ποσότητα φαρμάκου: 0.5 – 2 </a:t>
            </a:r>
            <a:r>
              <a:rPr lang="el-GR" sz="2400" dirty="0" smtClean="0"/>
              <a:t>ml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Η μέτρηση ινσουλίνης είναι τυποποιημένη σε </a:t>
            </a:r>
            <a:r>
              <a:rPr lang="el-GR" sz="2400" b="1" dirty="0">
                <a:solidFill>
                  <a:srgbClr val="820000"/>
                </a:solidFill>
              </a:rPr>
              <a:t>διεθνείς μονάδες (I.U</a:t>
            </a:r>
            <a:r>
              <a:rPr lang="el-GR" sz="2400" b="1" dirty="0" smtClean="0">
                <a:solidFill>
                  <a:srgbClr val="820000"/>
                </a:solidFill>
              </a:rPr>
              <a:t>.)</a:t>
            </a:r>
            <a:r>
              <a:rPr lang="en-US" sz="2400" b="1" dirty="0" smtClean="0">
                <a:solidFill>
                  <a:srgbClr val="820000"/>
                </a:solidFill>
              </a:rPr>
              <a:t>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400" dirty="0"/>
              <a:t>Είναι συσκευασμένη σε φιαλίδια που περιέχουν 10ml ινσουλίνης και κάθε 1ml περιέχει 100 μονάδες </a:t>
            </a:r>
            <a:r>
              <a:rPr lang="el-GR" sz="2400" dirty="0" smtClean="0"/>
              <a:t>ινσουλίνης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Χρησιμοποιείται ειδική σύριγγα του 1 ml (100 μονάδες) με αριθμημένη </a:t>
            </a:r>
            <a:r>
              <a:rPr lang="el-GR" sz="2400" dirty="0" smtClean="0"/>
              <a:t>στήλη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Στυλό (pens) – βελόνες </a:t>
            </a:r>
            <a:r>
              <a:rPr lang="el-GR" sz="2400" dirty="0" smtClean="0"/>
              <a:t>μικρότερες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Σκεύασμα και σύριγγα </a:t>
            </a:r>
            <a:r>
              <a:rPr lang="en-US" dirty="0" smtClean="0"/>
              <a:t>(</a:t>
            </a:r>
            <a:r>
              <a:rPr lang="el-GR" dirty="0" smtClean="0"/>
              <a:t>1</a:t>
            </a:r>
            <a:r>
              <a:rPr lang="en-US" dirty="0" smtClean="0"/>
              <a:t>ml) </a:t>
            </a:r>
            <a:r>
              <a:rPr lang="el-GR" dirty="0" smtClean="0"/>
              <a:t>ινσουλίνης</a:t>
            </a:r>
            <a:endParaRPr lang="el-GR" dirty="0"/>
          </a:p>
        </p:txBody>
      </p:sp>
      <p:pic>
        <p:nvPicPr>
          <p:cNvPr id="3074" name="Picture 2" descr="Σκεύασμα και σύριγγα (1ml) ινσουλίνη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84" y="1196752"/>
            <a:ext cx="6670232" cy="444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43388" y="5712030"/>
            <a:ext cx="6456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Standard insulin syringe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Matanya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Χορήγηση </a:t>
            </a:r>
            <a:r>
              <a:rPr lang="el-GR" dirty="0" smtClean="0"/>
              <a:t>υποδόριας </a:t>
            </a:r>
            <a:r>
              <a:rPr lang="el-GR" dirty="0" smtClean="0"/>
              <a:t>ένεσης 1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Θέση περιεχομένου 2"/>
          <p:cNvSpPr>
            <a:spLocks noGrp="1"/>
          </p:cNvSpPr>
          <p:nvPr>
            <p:ph idx="1"/>
          </p:nvPr>
        </p:nvSpPr>
        <p:spPr>
          <a:xfrm>
            <a:off x="748919" y="1434576"/>
            <a:ext cx="3707904" cy="393864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Οι υποδόριες ενέσεις χορηγούνται με γωνία 45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- 90</a:t>
            </a:r>
            <a:r>
              <a:rPr lang="el-GR" sz="2400" baseline="30000" dirty="0" smtClean="0"/>
              <a:t>ο</a:t>
            </a:r>
            <a:endParaRPr lang="el-GR" sz="2400" dirty="0" smtClean="0"/>
          </a:p>
          <a:p>
            <a:pPr>
              <a:spcBef>
                <a:spcPts val="2400"/>
              </a:spcBef>
            </a:pPr>
            <a:r>
              <a:rPr lang="el-GR" sz="2400" dirty="0" smtClean="0"/>
              <a:t>Επιλέξτε τη γωνία εισαγωγής της βελόνας με βάση το μέγεθος του υποκείμενου υποδόριου ιστού  και το μήκος της βελόνας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15362" name="Picture 2" descr="τρόπος χορήγηση υποδόριας ένεσης "/>
          <p:cNvPicPr>
            <a:picLocks noChangeAspect="1" noChangeArrowheads="1"/>
          </p:cNvPicPr>
          <p:nvPr/>
        </p:nvPicPr>
        <p:blipFill rotWithShape="1">
          <a:blip r:embed="rId3" cstate="print"/>
          <a:srcRect l="2395" t="2314" r="3659" b="9675"/>
          <a:stretch/>
        </p:blipFill>
        <p:spPr bwMode="auto">
          <a:xfrm>
            <a:off x="4788024" y="1862847"/>
            <a:ext cx="2908237" cy="2850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5"/>
          <p:cNvSpPr/>
          <p:nvPr/>
        </p:nvSpPr>
        <p:spPr>
          <a:xfrm>
            <a:off x="4687007" y="4745437"/>
            <a:ext cx="3110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Subcutaneous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injection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Juchong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3" name="Picture 2" descr="\\Aias\opencourses\_ΑΝΤΑΛΛΑΓΗ ΑΡΧΕΙΩΝ ΕΡΓΑΛΕΙΩΝ\Photo-Video-Film2-ico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18" y="5517711"/>
            <a:ext cx="400745" cy="4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403648" y="5502639"/>
            <a:ext cx="2808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Calibri"/>
                <a:hlinkClick r:id="rId6"/>
              </a:rPr>
              <a:t>Injection Techniques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Χορήγηση </a:t>
            </a:r>
            <a:r>
              <a:rPr lang="el-GR" dirty="0" smtClean="0"/>
              <a:t>υποδόριας </a:t>
            </a:r>
            <a:r>
              <a:rPr lang="el-GR" dirty="0" smtClean="0"/>
              <a:t>ένεσης 2</a:t>
            </a:r>
            <a:endParaRPr lang="el-GR" dirty="0"/>
          </a:p>
        </p:txBody>
      </p:sp>
      <p:pic>
        <p:nvPicPr>
          <p:cNvPr id="6" name="Εικόνα 5" descr="χορήγηση υποδόρειας ένεσης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83" y="1916832"/>
            <a:ext cx="5315835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5"/>
          <p:cNvSpPr/>
          <p:nvPr/>
        </p:nvSpPr>
        <p:spPr>
          <a:xfrm>
            <a:off x="2387003" y="5451487"/>
            <a:ext cx="4390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In she goes!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momboleum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Επιλογή  σημείων στο σώμα 1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36" name="Group 35" descr="περιοχές κατάλληλες για χορήγηση υποδόριας ένεσης"/>
          <p:cNvGrpSpPr/>
          <p:nvPr/>
        </p:nvGrpSpPr>
        <p:grpSpPr>
          <a:xfrm>
            <a:off x="186324" y="844004"/>
            <a:ext cx="8964422" cy="5759912"/>
            <a:chOff x="89789" y="984472"/>
            <a:chExt cx="8964422" cy="575991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8" b="8880"/>
            <a:stretch/>
          </p:blipFill>
          <p:spPr bwMode="auto">
            <a:xfrm>
              <a:off x="89789" y="984472"/>
              <a:ext cx="8964422" cy="5759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 rot="275533">
              <a:off x="2808422" y="4273199"/>
              <a:ext cx="321293" cy="521547"/>
            </a:xfrm>
            <a:prstGeom prst="roundRect">
              <a:avLst/>
            </a:prstGeom>
            <a:pattFill prst="lgGrid">
              <a:fgClr>
                <a:srgbClr val="004A8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2316946" y="3276880"/>
              <a:ext cx="613497" cy="648072"/>
            </a:xfrm>
            <a:prstGeom prst="donut">
              <a:avLst/>
            </a:prstGeom>
            <a:pattFill prst="lgGrid">
              <a:fgClr>
                <a:srgbClr val="004A8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5400000">
              <a:off x="2779480" y="3405624"/>
              <a:ext cx="379176" cy="390584"/>
            </a:xfrm>
            <a:prstGeom prst="trapezoid">
              <a:avLst/>
            </a:prstGeom>
            <a:pattFill prst="lgGrid">
              <a:fgClr>
                <a:srgbClr val="004A82"/>
              </a:fgClr>
              <a:bgClr>
                <a:schemeClr val="bg1"/>
              </a:bgClr>
            </a:pattFill>
            <a:ln>
              <a:solidFill>
                <a:srgbClr val="004A82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6" name="Trapezoid 15"/>
            <p:cNvSpPr/>
            <p:nvPr/>
          </p:nvSpPr>
          <p:spPr>
            <a:xfrm rot="16200000">
              <a:off x="2089414" y="3400861"/>
              <a:ext cx="379176" cy="400110"/>
            </a:xfrm>
            <a:prstGeom prst="trapezoid">
              <a:avLst/>
            </a:prstGeom>
            <a:pattFill prst="lgGrid">
              <a:fgClr>
                <a:srgbClr val="004A82"/>
              </a:fgClr>
              <a:bgClr>
                <a:schemeClr val="bg1"/>
              </a:bgClr>
            </a:pattFill>
            <a:ln>
              <a:solidFill>
                <a:srgbClr val="004A82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359791">
              <a:off x="5399714" y="2636969"/>
              <a:ext cx="435065" cy="304617"/>
            </a:xfrm>
            <a:prstGeom prst="ellipse">
              <a:avLst/>
            </a:prstGeom>
            <a:pattFill prst="lgGrid">
              <a:fgClr>
                <a:srgbClr val="004A8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480000" y="3401796"/>
              <a:ext cx="393853" cy="199119"/>
            </a:xfrm>
            <a:prstGeom prst="ellipse">
              <a:avLst/>
            </a:prstGeom>
            <a:pattFill prst="lgGrid">
              <a:fgClr>
                <a:srgbClr val="004A8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275533">
              <a:off x="2950648" y="3996338"/>
              <a:ext cx="213349" cy="360804"/>
            </a:xfrm>
            <a:prstGeom prst="roundRect">
              <a:avLst/>
            </a:prstGeom>
            <a:pattFill prst="lgGrid">
              <a:fgClr>
                <a:srgbClr val="004A8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flipH="1">
              <a:off x="2093054" y="4015991"/>
              <a:ext cx="350011" cy="798408"/>
              <a:chOff x="631923" y="4510002"/>
              <a:chExt cx="355575" cy="798408"/>
            </a:xfrm>
          </p:grpSpPr>
          <p:sp>
            <p:nvSpPr>
              <p:cNvPr id="22" name="Rounded Rectangle 21"/>
              <p:cNvSpPr/>
              <p:nvPr/>
            </p:nvSpPr>
            <p:spPr>
              <a:xfrm rot="275533">
                <a:off x="631923" y="4786863"/>
                <a:ext cx="321293" cy="521547"/>
              </a:xfrm>
              <a:prstGeom prst="roundRect">
                <a:avLst/>
              </a:prstGeom>
              <a:pattFill prst="lgGrid">
                <a:fgClr>
                  <a:srgbClr val="004A8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275533">
                <a:off x="774149" y="4510002"/>
                <a:ext cx="213349" cy="360804"/>
              </a:xfrm>
              <a:prstGeom prst="roundRect">
                <a:avLst/>
              </a:prstGeom>
              <a:pattFill prst="lgGrid">
                <a:fgClr>
                  <a:srgbClr val="004A8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5823444" y="3760676"/>
              <a:ext cx="432984" cy="276143"/>
            </a:xfrm>
            <a:prstGeom prst="ellipse">
              <a:avLst/>
            </a:prstGeom>
            <a:pattFill prst="lgGrid">
              <a:fgClr>
                <a:srgbClr val="004A8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439154" y="3789332"/>
              <a:ext cx="432984" cy="247487"/>
            </a:xfrm>
            <a:prstGeom prst="ellipse">
              <a:avLst/>
            </a:prstGeom>
            <a:pattFill prst="lgGrid">
              <a:fgClr>
                <a:srgbClr val="004A8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 flipH="1">
              <a:off x="5823444" y="4201840"/>
              <a:ext cx="267988" cy="565049"/>
              <a:chOff x="631923" y="4510002"/>
              <a:chExt cx="355575" cy="798408"/>
            </a:xfrm>
          </p:grpSpPr>
          <p:sp>
            <p:nvSpPr>
              <p:cNvPr id="29" name="Rounded Rectangle 28"/>
              <p:cNvSpPr/>
              <p:nvPr/>
            </p:nvSpPr>
            <p:spPr>
              <a:xfrm rot="275533">
                <a:off x="631923" y="4786863"/>
                <a:ext cx="321293" cy="521547"/>
              </a:xfrm>
              <a:prstGeom prst="roundRect">
                <a:avLst/>
              </a:prstGeom>
              <a:pattFill prst="lgGrid">
                <a:fgClr>
                  <a:srgbClr val="004A8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 rot="275533">
                <a:off x="774149" y="4510002"/>
                <a:ext cx="213349" cy="360804"/>
              </a:xfrm>
              <a:prstGeom prst="roundRect">
                <a:avLst/>
              </a:prstGeom>
              <a:pattFill prst="lgGrid">
                <a:fgClr>
                  <a:srgbClr val="004A8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624185" y="4223712"/>
              <a:ext cx="237911" cy="565049"/>
              <a:chOff x="631923" y="4510002"/>
              <a:chExt cx="355575" cy="798408"/>
            </a:xfrm>
          </p:grpSpPr>
          <p:sp>
            <p:nvSpPr>
              <p:cNvPr id="32" name="Rounded Rectangle 31"/>
              <p:cNvSpPr/>
              <p:nvPr/>
            </p:nvSpPr>
            <p:spPr>
              <a:xfrm rot="275533">
                <a:off x="631923" y="4786863"/>
                <a:ext cx="321293" cy="521547"/>
              </a:xfrm>
              <a:prstGeom prst="roundRect">
                <a:avLst/>
              </a:prstGeom>
              <a:pattFill prst="lgGrid">
                <a:fgClr>
                  <a:srgbClr val="004A8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 rot="275533">
                <a:off x="774149" y="4510002"/>
                <a:ext cx="213349" cy="360804"/>
              </a:xfrm>
              <a:prstGeom prst="roundRect">
                <a:avLst/>
              </a:prstGeom>
              <a:pattFill prst="lgGrid">
                <a:fgClr>
                  <a:srgbClr val="004A8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Oval 33"/>
            <p:cNvSpPr/>
            <p:nvPr/>
          </p:nvSpPr>
          <p:spPr>
            <a:xfrm rot="5400000">
              <a:off x="6883040" y="2630126"/>
              <a:ext cx="435065" cy="304617"/>
            </a:xfrm>
            <a:prstGeom prst="ellipse">
              <a:avLst/>
            </a:prstGeom>
            <a:pattFill prst="lgGrid">
              <a:fgClr>
                <a:srgbClr val="004A8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791468" y="3401797"/>
              <a:ext cx="393853" cy="216000"/>
            </a:xfrm>
            <a:prstGeom prst="ellipse">
              <a:avLst/>
            </a:prstGeom>
            <a:pattFill prst="lgGrid">
              <a:fgClr>
                <a:srgbClr val="004A8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78547" y="2529493"/>
              <a:ext cx="269263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86383" y="3113764"/>
              <a:ext cx="269263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39" name="Rectangle 5"/>
          <p:cNvSpPr/>
          <p:nvPr/>
        </p:nvSpPr>
        <p:spPr>
          <a:xfrm>
            <a:off x="2755202" y="6507022"/>
            <a:ext cx="44626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In she goes!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momboleum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 σημείων στο σώμα 2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22" name="Group 21" descr="περιοχές κατάλληλες για χορήγηση υποδόριας ένεσης"/>
          <p:cNvGrpSpPr/>
          <p:nvPr/>
        </p:nvGrpSpPr>
        <p:grpSpPr>
          <a:xfrm>
            <a:off x="1475656" y="1126648"/>
            <a:ext cx="6517658" cy="5104224"/>
            <a:chOff x="1475656" y="1126648"/>
            <a:chExt cx="6517658" cy="510422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40" b="11000"/>
            <a:stretch/>
          </p:blipFill>
          <p:spPr bwMode="auto">
            <a:xfrm>
              <a:off x="1475656" y="1126648"/>
              <a:ext cx="6517658" cy="5104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 rot="275533">
              <a:off x="3636000" y="3960000"/>
              <a:ext cx="97097" cy="571002"/>
            </a:xfrm>
            <a:prstGeom prst="round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275533">
              <a:off x="2880000" y="3960000"/>
              <a:ext cx="97097" cy="571002"/>
            </a:xfrm>
            <a:prstGeom prst="round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  <a:scene3d>
              <a:camera prst="orthographicFront">
                <a:rot lat="0" lon="0" rev="1140000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2999800" y="2988000"/>
              <a:ext cx="613497" cy="648072"/>
            </a:xfrm>
            <a:prstGeom prst="donut">
              <a:avLst/>
            </a:prstGeom>
            <a:solidFill>
              <a:srgbClr val="004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5400000">
              <a:off x="3423709" y="3249596"/>
              <a:ext cx="379176" cy="124880"/>
            </a:xfrm>
            <a:prstGeom prst="trapezoid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7" name="Trapezoid 16"/>
            <p:cNvSpPr/>
            <p:nvPr/>
          </p:nvSpPr>
          <p:spPr>
            <a:xfrm rot="16200000">
              <a:off x="2810212" y="3249596"/>
              <a:ext cx="379176" cy="124880"/>
            </a:xfrm>
            <a:prstGeom prst="trapezoid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275533">
              <a:off x="6948312" y="2557930"/>
              <a:ext cx="58067" cy="404017"/>
            </a:xfrm>
            <a:prstGeom prst="round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  <a:scene3d>
              <a:camera prst="orthographicFront">
                <a:rot lat="0" lon="0" rev="1230000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275533">
              <a:off x="5668200" y="2582307"/>
              <a:ext cx="58067" cy="404017"/>
            </a:xfrm>
            <a:prstGeom prst="round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  <a:scene3d>
              <a:camera prst="orthographicFront">
                <a:rot lat="0" lon="0" rev="203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96000" y="3393413"/>
              <a:ext cx="252028" cy="288032"/>
            </a:xfrm>
            <a:prstGeom prst="ellipse">
              <a:avLst/>
            </a:prstGeom>
            <a:solidFill>
              <a:srgbClr val="004A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658041" y="3401797"/>
              <a:ext cx="252028" cy="288032"/>
            </a:xfrm>
            <a:prstGeom prst="ellipse">
              <a:avLst/>
            </a:prstGeom>
            <a:solidFill>
              <a:srgbClr val="004A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062240" y="2556253"/>
              <a:ext cx="488617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Rectangle 5"/>
          <p:cNvSpPr/>
          <p:nvPr/>
        </p:nvSpPr>
        <p:spPr>
          <a:xfrm>
            <a:off x="2771800" y="6389386"/>
            <a:ext cx="44049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In she goes!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momboleum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Μαθήματος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Περιγραφή και κατανόηση σχετικής θεωρίας:</a:t>
            </a:r>
          </a:p>
          <a:p>
            <a:pPr lvl="1">
              <a:spcBef>
                <a:spcPts val="2400"/>
              </a:spcBef>
            </a:pPr>
            <a:r>
              <a:rPr lang="el-GR" sz="2400" dirty="0" smtClean="0"/>
              <a:t>Έλεγχος επιπέδων γλυκόζης / σακχάρου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2400"/>
              </a:spcBef>
            </a:pPr>
            <a:r>
              <a:rPr lang="el-GR" sz="2400" dirty="0" smtClean="0"/>
              <a:t>Τύποι / σκευάσματα ινσουλίνης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2400"/>
              </a:spcBef>
            </a:pPr>
            <a:r>
              <a:rPr lang="el-GR" sz="2400" dirty="0" smtClean="0"/>
              <a:t>Ορθή επιλογή υλικού και ετοιμασία ασθενούς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2400"/>
              </a:spcBef>
            </a:pPr>
            <a:r>
              <a:rPr lang="el-GR" sz="2400" dirty="0" smtClean="0"/>
              <a:t>Περιγραφή και εκτέλεση της διαδικασίας υπό επίβλεψη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2400"/>
              </a:spcBef>
            </a:pPr>
            <a:r>
              <a:rPr lang="el-GR" sz="2400" dirty="0" smtClean="0"/>
              <a:t>Τριχοειδικός έλεγχος σακχάρου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spcBef>
                <a:spcPts val="2400"/>
              </a:spcBef>
            </a:pPr>
            <a:r>
              <a:rPr lang="el-GR" sz="2400" dirty="0" smtClean="0"/>
              <a:t>Εκτέλεση υποδόριας ένεσης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πέννα (στύλο) ινσουλίνης</a:t>
            </a:r>
            <a:endParaRPr lang="el-GR" dirty="0"/>
          </a:p>
        </p:txBody>
      </p:sp>
      <p:pic>
        <p:nvPicPr>
          <p:cNvPr id="5" name="Θέση περιεχομένου 4" descr="πέννες (στυλό) ινσουλίνης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037" y="1124744"/>
            <a:ext cx="8205927" cy="4529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63788" y="5682193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da-DK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Insulin pen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PerPlex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Διαδικασία </a:t>
            </a:r>
            <a:r>
              <a:rPr lang="el-GR" dirty="0" smtClean="0"/>
              <a:t>χορήγησης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Ενημέρωση </a:t>
            </a:r>
            <a:r>
              <a:rPr lang="el-GR" sz="2400" dirty="0" smtClean="0"/>
              <a:t>ασθενή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Επιλογή χρόνου (συνήθως) 15-30 </a:t>
            </a:r>
            <a:r>
              <a:rPr lang="el-GR" sz="2400" dirty="0" smtClean="0"/>
              <a:t>λεπτά πριν </a:t>
            </a:r>
            <a:r>
              <a:rPr lang="el-GR" sz="2400" dirty="0"/>
              <a:t>το πρωινό και το </a:t>
            </a:r>
            <a:r>
              <a:rPr lang="el-GR" sz="2400" dirty="0" smtClean="0"/>
              <a:t>δείπνο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Επιλογή σωστού </a:t>
            </a:r>
            <a:r>
              <a:rPr lang="el-GR" sz="2400" dirty="0" smtClean="0"/>
              <a:t>σημείου</a:t>
            </a:r>
            <a:r>
              <a:rPr lang="en-US" sz="2400" dirty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Έλεγχος για ιζήματα, </a:t>
            </a:r>
            <a:r>
              <a:rPr lang="el-GR" sz="2400" dirty="0" smtClean="0"/>
              <a:t>ημερομηνία λήξης</a:t>
            </a:r>
            <a:r>
              <a:rPr lang="el-GR" sz="2400" dirty="0"/>
              <a:t>, </a:t>
            </a:r>
            <a:r>
              <a:rPr lang="el-GR" sz="2400" dirty="0" smtClean="0"/>
              <a:t>ημερομηνία ανοίγματος  φιαλιδίου (μέχρι 1 </a:t>
            </a:r>
            <a:r>
              <a:rPr lang="el-GR" sz="2400" dirty="0"/>
              <a:t>μήνα στο ψυγείο</a:t>
            </a:r>
            <a:r>
              <a:rPr lang="el-GR" sz="2400" dirty="0" smtClean="0"/>
              <a:t>),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Ανακινούμε </a:t>
            </a:r>
            <a:r>
              <a:rPr lang="el-GR" sz="2400" dirty="0"/>
              <a:t>αλαφρά, αναρροφούμε τη σωστή ποσότητα ινσουλίνης στη </a:t>
            </a:r>
            <a:r>
              <a:rPr lang="el-GR" sz="2400" dirty="0" smtClean="0"/>
              <a:t>σύριγγα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Έλεγχος ιατρικής </a:t>
            </a:r>
            <a:r>
              <a:rPr lang="el-GR" sz="2400" dirty="0" smtClean="0"/>
              <a:t>οδηγίας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Διαδικασία </a:t>
            </a:r>
            <a:r>
              <a:rPr lang="el-GR" dirty="0" smtClean="0"/>
              <a:t>χορήγησης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8843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Πιάνουμε, ανασηκώνουμε το δέρμα με το ένα χέρι, δεν τρίβουμε το δέρμα με οινόπνευμα </a:t>
            </a:r>
            <a:r>
              <a:rPr lang="el-GR" sz="2200" dirty="0"/>
              <a:t>(Gittens και Bunnell, 2009; Hunter, 2008</a:t>
            </a:r>
            <a:r>
              <a:rPr lang="el-GR" sz="2200" dirty="0" smtClean="0"/>
              <a:t>)</a:t>
            </a:r>
            <a:r>
              <a:rPr lang="en-US" sz="2200" dirty="0" smtClean="0"/>
              <a:t>,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εισάγουμε </a:t>
            </a:r>
            <a:r>
              <a:rPr lang="el-GR" sz="2400" dirty="0" smtClean="0"/>
              <a:t>τη </a:t>
            </a:r>
            <a:r>
              <a:rPr lang="el-GR" sz="2400" dirty="0"/>
              <a:t>βελόνα με γωνία 90o στον υποδόριο ιστό </a:t>
            </a:r>
            <a:r>
              <a:rPr lang="el-GR" sz="2200" dirty="0"/>
              <a:t>(Wallymahmed M 2006), </a:t>
            </a:r>
            <a:r>
              <a:rPr lang="el-GR" sz="2400" dirty="0"/>
              <a:t>ή με γωνία 45</a:t>
            </a:r>
            <a:r>
              <a:rPr lang="el-GR" sz="2400" baseline="30000" dirty="0"/>
              <a:t>o</a:t>
            </a:r>
            <a:r>
              <a:rPr lang="el-GR" sz="2400" dirty="0"/>
              <a:t> ανάλογα με το μέγεθος της βελόνας. Στόχος είναι η έγχυση του φαρμάκου στον υποδόριο ιστό</a:t>
            </a:r>
            <a:r>
              <a:rPr lang="el-GR" sz="2400" dirty="0" smtClean="0"/>
              <a:t>.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Δεν είναι </a:t>
            </a:r>
            <a:r>
              <a:rPr lang="el-GR" sz="2400" dirty="0" smtClean="0"/>
              <a:t>απαραίτητη </a:t>
            </a:r>
            <a:r>
              <a:rPr lang="el-GR" sz="2400" dirty="0"/>
              <a:t>η αναρρόφηση </a:t>
            </a:r>
            <a:r>
              <a:rPr lang="el-GR" sz="2200" dirty="0"/>
              <a:t>(McAskill &amp; Goodhand 2007</a:t>
            </a:r>
            <a:r>
              <a:rPr lang="el-GR" sz="2200" dirty="0" smtClean="0"/>
              <a:t>)</a:t>
            </a:r>
            <a:r>
              <a:rPr lang="en-US" sz="2200" dirty="0" smtClean="0"/>
              <a:t>.</a:t>
            </a:r>
            <a:endParaRPr lang="el-GR" sz="2200" dirty="0"/>
          </a:p>
          <a:p>
            <a:pPr marL="0" indent="0" algn="ctr">
              <a:buNone/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229200"/>
            <a:ext cx="7200800" cy="1200329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black"/>
                </a:solidFill>
                <a:latin typeface="Calibri"/>
              </a:rPr>
              <a:t>ΑΝΑΣΤΟΧΑΣΤΙΚΗ ΠΡΑΚΤΙΚΗ: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Π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ροετοιμασία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δέρματος πριν την υποδόρια ένεση. 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προτείνει η βιβλιογραφία;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5983" y="1196752"/>
            <a:ext cx="8579296" cy="5040560"/>
          </a:xfrm>
        </p:spPr>
        <p:txBody>
          <a:bodyPr>
            <a:noAutofit/>
          </a:bodyPr>
          <a:lstStyle/>
          <a:p>
            <a:pPr lvl="0">
              <a:spcBef>
                <a:spcPts val="300"/>
              </a:spcBef>
            </a:pPr>
            <a:r>
              <a:rPr lang="en-GB" sz="2200" dirty="0" smtClean="0"/>
              <a:t>Docherty D and McCallum J (2009) Foundation Clinical Nursing Skills. Oxford University Press, Oxford</a:t>
            </a:r>
            <a:r>
              <a:rPr lang="el-GR" sz="2200" dirty="0" smtClean="0"/>
              <a:t>.</a:t>
            </a:r>
          </a:p>
          <a:p>
            <a:pPr>
              <a:spcBef>
                <a:spcPts val="300"/>
              </a:spcBef>
            </a:pPr>
            <a:r>
              <a:rPr lang="en-GB" sz="2200" dirty="0" smtClean="0"/>
              <a:t>Endacott R, Jevon  P, and Cooper P (2009) Clinical Nursing Skills Core and Advanced. </a:t>
            </a:r>
            <a:r>
              <a:rPr lang="el-GR" sz="2200" dirty="0" smtClean="0"/>
              <a:t>Oxford University Press, Oxford.</a:t>
            </a:r>
            <a:endParaRPr lang="en-GB" sz="2200" dirty="0" smtClean="0">
              <a:hlinkClick r:id="rId2"/>
            </a:endParaRPr>
          </a:p>
          <a:p>
            <a:pPr lvl="0">
              <a:spcBef>
                <a:spcPts val="300"/>
              </a:spcBef>
            </a:pPr>
            <a:r>
              <a:rPr lang="en-GB" sz="2200" dirty="0" smtClean="0">
                <a:hlinkClick r:id="rId2"/>
              </a:rPr>
              <a:t>Lynn</a:t>
            </a:r>
            <a:r>
              <a:rPr lang="en-GB" sz="2200" dirty="0" smtClean="0"/>
              <a:t> P</a:t>
            </a:r>
            <a:r>
              <a:rPr lang="el-GR" sz="2200" dirty="0" smtClean="0"/>
              <a:t>. (2012) Κλινικές νοσηλευτικές δεξιότητες και νοσηλευτική διεργασία Έγχρωμος άτλας. Ιατρικές Εκδόσεις Π. Χ. Πασχαλίδης, Αθήνα.</a:t>
            </a:r>
          </a:p>
          <a:p>
            <a:pPr>
              <a:spcBef>
                <a:spcPts val="300"/>
              </a:spcBef>
            </a:pPr>
            <a:r>
              <a:rPr lang="en-US" sz="2200" dirty="0" smtClean="0"/>
              <a:t>Wallymahmed </a:t>
            </a:r>
            <a:r>
              <a:rPr lang="en-US" sz="2200" dirty="0"/>
              <a:t>M (2006) Insulin therapy in the management of type 1 and type 2 diabetes. Nursing Standard. 21, 6, </a:t>
            </a:r>
            <a:r>
              <a:rPr lang="en-US" sz="2200" dirty="0" smtClean="0"/>
              <a:t>50-56</a:t>
            </a:r>
            <a:r>
              <a:rPr lang="el-GR" sz="2200" dirty="0" smtClean="0"/>
              <a:t>.</a:t>
            </a:r>
            <a:endParaRPr lang="en-US" sz="2200" dirty="0"/>
          </a:p>
          <a:p>
            <a:pPr>
              <a:spcBef>
                <a:spcPts val="300"/>
              </a:spcBef>
            </a:pPr>
            <a:r>
              <a:rPr lang="en-US" sz="2200" dirty="0" smtClean="0"/>
              <a:t>Phillips </a:t>
            </a:r>
            <a:r>
              <a:rPr lang="en-US" sz="2200" dirty="0"/>
              <a:t>A (2007) Starting patients on insulin therapy: diabetes nurse specialist views. Nursing Standard. 21, 30, </a:t>
            </a:r>
            <a:r>
              <a:rPr lang="en-US" sz="2200" dirty="0" smtClean="0"/>
              <a:t>35-40</a:t>
            </a:r>
            <a:r>
              <a:rPr lang="el-GR" sz="2200" dirty="0" smtClean="0"/>
              <a:t>.</a:t>
            </a:r>
            <a:endParaRPr lang="en-US" sz="2200" dirty="0"/>
          </a:p>
          <a:p>
            <a:pPr>
              <a:spcBef>
                <a:spcPts val="300"/>
              </a:spcBef>
            </a:pPr>
            <a:r>
              <a:rPr lang="en-US" sz="2200" dirty="0"/>
              <a:t>Gittens G, Bunnell T (2009) Skin disinfection and its efficacy before administering injections. Nursing Standard. 23, 39, </a:t>
            </a:r>
            <a:r>
              <a:rPr lang="en-US" sz="2200" dirty="0" smtClean="0"/>
              <a:t>42-44</a:t>
            </a:r>
            <a:r>
              <a:rPr lang="el-GR" sz="2200" dirty="0" smtClean="0"/>
              <a:t>.</a:t>
            </a:r>
            <a:endParaRPr lang="en-US" sz="2200" dirty="0"/>
          </a:p>
          <a:p>
            <a:pPr>
              <a:spcBef>
                <a:spcPts val="300"/>
              </a:spcBef>
            </a:pPr>
            <a:r>
              <a:rPr lang="en-US" sz="2200" dirty="0"/>
              <a:t>Hunter J (2008) Subcutaneous injection technique. Nursing Standard. 22, 21, 41-44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Στυλιανός Παρισσόπουλος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</a:t>
            </a:r>
            <a:r>
              <a:rPr lang="en-US" sz="2000" dirty="0" smtClean="0"/>
              <a:t>3</a:t>
            </a:r>
            <a:r>
              <a:rPr lang="el-GR" sz="2000" dirty="0" smtClean="0"/>
              <a:t>. </a:t>
            </a:r>
            <a:r>
              <a:rPr lang="el-GR" sz="2000" dirty="0"/>
              <a:t>Στυλιανός Παρισσόπουλος. </a:t>
            </a:r>
            <a:r>
              <a:rPr lang="el-GR" sz="2000" dirty="0" smtClean="0"/>
              <a:t>«Παθολογική Νοσηλευτική Ι (Ε). Ενότητα 10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smtClean="0"/>
              <a:t>Ινσουλινοθεραπεία».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5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Σακχαρώδης </a:t>
            </a:r>
            <a:r>
              <a:rPr lang="el-GR" dirty="0"/>
              <a:t>δ</a:t>
            </a:r>
            <a:r>
              <a:rPr lang="el-GR" dirty="0" smtClean="0"/>
              <a:t>ιαβήτης </a:t>
            </a:r>
            <a:r>
              <a:rPr lang="en-US" sz="3200" b="0" dirty="0" smtClean="0"/>
              <a:t>(</a:t>
            </a:r>
            <a:r>
              <a:rPr lang="el-GR" sz="3200" b="0" dirty="0" smtClean="0"/>
              <a:t>1 από 3)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96344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O σακχαρώδης διαβήτης (</a:t>
            </a:r>
            <a:r>
              <a:rPr lang="el-GR" sz="2400" b="1" dirty="0"/>
              <a:t>ΣΔ</a:t>
            </a:r>
            <a:r>
              <a:rPr lang="el-GR" sz="2400" dirty="0"/>
              <a:t>) είναι μια χρόνια κατάσταση, που χαρακτηρίζεται από διαταραχές του μεταβολισμού των υδατανθράκων, των λιπών, των </a:t>
            </a:r>
            <a:r>
              <a:rPr lang="el-GR" sz="2400" dirty="0" smtClean="0"/>
              <a:t>πρωτεϊνών</a:t>
            </a:r>
            <a:r>
              <a:rPr lang="en-US" sz="2400" dirty="0"/>
              <a:t>,</a:t>
            </a:r>
            <a:endParaRPr lang="el-GR" sz="2400" dirty="0"/>
          </a:p>
          <a:p>
            <a:pPr>
              <a:spcBef>
                <a:spcPts val="36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Στις αναπτυγμένες χώρες, 1 στα 30 άτομα είναι πιθανό να επηρεαστούν και μέχρι το 2025 θα υπάρχουν 300 εκατομμύρια άνθρωποι με ΣΔ σε όλο τον </a:t>
            </a:r>
            <a:r>
              <a:rPr lang="el-GR" sz="2400" dirty="0" smtClean="0"/>
              <a:t>κόσμο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600"/>
              </a:spcBef>
              <a:buClr>
                <a:srgbClr val="004B82"/>
              </a:buClr>
            </a:pPr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6372200" y="4005064"/>
            <a:ext cx="208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(Zimmet et al 2001)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89730"/>
            <a:ext cx="3328988" cy="2214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1368000" y="6444000"/>
            <a:ext cx="2968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The Pincushion Effect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duisburgbunny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BY-NC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Σακχαρώδης </a:t>
            </a:r>
            <a:r>
              <a:rPr lang="el-GR" dirty="0"/>
              <a:t>δ</a:t>
            </a:r>
            <a:r>
              <a:rPr lang="el-GR" dirty="0" smtClean="0"/>
              <a:t>ιαβήτης </a:t>
            </a:r>
            <a:r>
              <a:rPr lang="el-GR" sz="3200" b="0" dirty="0" smtClean="0"/>
              <a:t>(2 από 3)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952328"/>
          </a:xfrm>
        </p:spPr>
        <p:txBody>
          <a:bodyPr>
            <a:normAutofit/>
          </a:bodyPr>
          <a:lstStyle/>
          <a:p>
            <a:pPr>
              <a:spcBef>
                <a:spcPts val="42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Ανεπαρκώς ελεγχόμενος ΣΔ προκαλεί καταστροφικά συμπτώματα και μακροπρόθεσμα είναι υπεύθυνος για αυξημένη </a:t>
            </a:r>
            <a:r>
              <a:rPr lang="el-GR" sz="2400" dirty="0" smtClean="0"/>
              <a:t>νοσηρότητα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200"/>
              </a:spcBef>
              <a:buClr>
                <a:srgbClr val="004B82"/>
              </a:buClr>
              <a:buFont typeface="Wingdings" pitchFamily="2" charset="2"/>
              <a:buChar char="§"/>
            </a:pPr>
            <a:r>
              <a:rPr lang="el-GR" sz="2400" dirty="0"/>
              <a:t>Οι αλλοιώσεις στα μικρά και μεγάλα αγγεία επηρεάζουν σοβαρά τη ποιότητα ζωής ενός ατόμου και μπορεί να τον οδηγήσει σε πρόωρο </a:t>
            </a:r>
            <a:r>
              <a:rPr lang="el-GR" sz="2400" dirty="0" smtClean="0"/>
              <a:t>θάνατο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5868144" y="4571836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(Wallymahmed 2006)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Σακχαρώδης </a:t>
            </a:r>
            <a:r>
              <a:rPr lang="el-GR" dirty="0"/>
              <a:t>δ</a:t>
            </a:r>
            <a:r>
              <a:rPr lang="el-GR" dirty="0" smtClean="0"/>
              <a:t>ιαβήτης </a:t>
            </a:r>
            <a:r>
              <a:rPr lang="el-GR" sz="3200" b="0" dirty="0" smtClean="0"/>
              <a:t>(3 από 3)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l-GR" sz="2400" dirty="0"/>
              <a:t>Ωστόσο, έρευνες επιβεβαιώνουν ότι ο σωστός έλεγχος γλυκόζης μπορεί να μειώσει σημαντικά </a:t>
            </a:r>
            <a:br>
              <a:rPr lang="el-GR" sz="2400" dirty="0"/>
            </a:br>
            <a:r>
              <a:rPr lang="el-GR" sz="2400" dirty="0"/>
              <a:t>τις μικρό-αγγειακές επιπλοκές σε ΣΔ τύπου Ι και </a:t>
            </a:r>
            <a:r>
              <a:rPr lang="el-GR" sz="2400" dirty="0" smtClean="0"/>
              <a:t>ΙΙ</a:t>
            </a:r>
          </a:p>
          <a:p>
            <a:pPr>
              <a:spcBef>
                <a:spcPts val="600"/>
              </a:spcBef>
              <a:buNone/>
            </a:pPr>
            <a:r>
              <a:rPr lang="el-GR" sz="2400" dirty="0" smtClean="0"/>
              <a:t>	</a:t>
            </a:r>
            <a:r>
              <a:rPr lang="el-GR" sz="1800" dirty="0" smtClean="0"/>
              <a:t>(</a:t>
            </a:r>
            <a:r>
              <a:rPr lang="el-GR" sz="1800" dirty="0"/>
              <a:t>Diabetes Control και Επιπλοκές Trial – DCCT, Research Group 1993</a:t>
            </a:r>
            <a:r>
              <a:rPr lang="el-GR" sz="18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/>
              <a:t>Ως </a:t>
            </a:r>
            <a:r>
              <a:rPr lang="el-GR" sz="2400" dirty="0" smtClean="0"/>
              <a:t>εκ </a:t>
            </a:r>
            <a:r>
              <a:rPr lang="el-GR" sz="2400" dirty="0"/>
              <a:t>τούτου, η αντιμετώπιση / φροντίδα του ασθενή θα πρέπει να αποσκοπεί στη βελτιστοποίηση του ελέγχου γλυκόζης, και στην ελαχιστοποίηση του κινδύνου </a:t>
            </a:r>
            <a:r>
              <a:rPr lang="el-GR" sz="2400" dirty="0" smtClean="0"/>
              <a:t>υπογλυκαιμίας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</a:t>
            </a:r>
            <a:r>
              <a:rPr lang="el-GR" dirty="0"/>
              <a:t>σ</a:t>
            </a:r>
            <a:r>
              <a:rPr lang="el-GR" dirty="0" smtClean="0"/>
              <a:t>ακχαρώδη </a:t>
            </a:r>
            <a:r>
              <a:rPr lang="el-GR" dirty="0"/>
              <a:t>δ</a:t>
            </a:r>
            <a:r>
              <a:rPr lang="el-GR" dirty="0" smtClean="0"/>
              <a:t>ιαβήτη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l-GR" sz="2400" b="1" dirty="0">
                <a:solidFill>
                  <a:srgbClr val="820000"/>
                </a:solidFill>
              </a:rPr>
              <a:t>Τύπος Ι ΣΔ </a:t>
            </a:r>
            <a:r>
              <a:rPr lang="el-GR" sz="2400" dirty="0"/>
              <a:t>(10%) – </a:t>
            </a:r>
            <a:r>
              <a:rPr lang="el-GR" sz="2400" b="1" dirty="0"/>
              <a:t>ΝΕΑΡΗ ΗΛΙΚΙΑ </a:t>
            </a:r>
            <a:r>
              <a:rPr lang="el-GR" sz="2400" dirty="0"/>
              <a:t>- προκύπτει από αυτό-άνοση καταστροφή των β κυττάρων, με συνέπεια την ανεπάρκεια </a:t>
            </a:r>
            <a:r>
              <a:rPr lang="el-GR" sz="2400" dirty="0" smtClean="0"/>
              <a:t>ινσουλίνης</a:t>
            </a:r>
            <a:r>
              <a:rPr lang="en-US" sz="2400" dirty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b="1" dirty="0">
                <a:solidFill>
                  <a:srgbClr val="820000"/>
                </a:solidFill>
              </a:rPr>
              <a:t>Τύπος ΙΙ ΣΔ </a:t>
            </a:r>
            <a:r>
              <a:rPr lang="el-GR" sz="2400" dirty="0"/>
              <a:t>– </a:t>
            </a:r>
            <a:r>
              <a:rPr lang="el-GR" sz="2400" b="1" dirty="0"/>
              <a:t>ΕΝΗΛΙΚΕΣ</a:t>
            </a:r>
            <a:r>
              <a:rPr lang="el-GR" sz="2400" dirty="0"/>
              <a:t> - Ο διαβήτης τύπου 2 οφείλεται είτε στην ανεπαρκή παραγωγή της ινσουλίνης ή στην αυξημένη ανθεκτικότητα του οργανισμού στις επιδράσεις της ινσουλίνης (αντίσταση στην ινσουλίνη). 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</a:t>
            </a:r>
            <a:r>
              <a:rPr lang="el-GR" dirty="0"/>
              <a:t>ε</a:t>
            </a:r>
            <a:r>
              <a:rPr lang="el-GR" dirty="0" smtClean="0"/>
              <a:t>πιπέδου </a:t>
            </a:r>
            <a:r>
              <a:rPr lang="el-GR" dirty="0"/>
              <a:t>σ</a:t>
            </a:r>
            <a:r>
              <a:rPr lang="el-GR" dirty="0" smtClean="0"/>
              <a:t>ακχάρου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r>
              <a:rPr lang="el-GR" sz="2300" dirty="0"/>
              <a:t>Φυσιολογικά το πάγκρεας παράγει 35 i.u. </a:t>
            </a:r>
            <a:r>
              <a:rPr lang="el-GR" sz="2300" dirty="0" smtClean="0"/>
              <a:t>(διεθνείς μονάδες το 24ώρο</a:t>
            </a:r>
            <a:r>
              <a:rPr lang="en-US" sz="2300" dirty="0" smtClean="0"/>
              <a:t>,</a:t>
            </a:r>
            <a:endParaRPr lang="el-GR" sz="2300" dirty="0"/>
          </a:p>
          <a:p>
            <a:r>
              <a:rPr lang="el-GR" sz="2300" dirty="0"/>
              <a:t>Σε υγιή άτομα, τα επίπεδα γλυκόζης στο αίμα διατηρούνται σε σχετικά στενά </a:t>
            </a:r>
            <a:r>
              <a:rPr lang="el-GR" sz="2300" dirty="0" smtClean="0"/>
              <a:t>όρια</a:t>
            </a:r>
            <a:r>
              <a:rPr lang="en-US" sz="2300" dirty="0" smtClean="0"/>
              <a:t>,</a:t>
            </a:r>
            <a:r>
              <a:rPr lang="el-GR" sz="2300" dirty="0" smtClean="0"/>
              <a:t>  </a:t>
            </a:r>
            <a:r>
              <a:rPr lang="el-GR" sz="2300" b="1" dirty="0" smtClean="0">
                <a:solidFill>
                  <a:srgbClr val="820000"/>
                </a:solidFill>
              </a:rPr>
              <a:t>4-6.1 </a:t>
            </a:r>
            <a:r>
              <a:rPr lang="el-GR" sz="2300" b="1" dirty="0">
                <a:solidFill>
                  <a:srgbClr val="820000"/>
                </a:solidFill>
              </a:rPr>
              <a:t>mmol / </a:t>
            </a:r>
            <a:r>
              <a:rPr lang="el-GR" sz="2300" b="1" dirty="0" smtClean="0">
                <a:solidFill>
                  <a:srgbClr val="820000"/>
                </a:solidFill>
              </a:rPr>
              <a:t>L , 72-110 </a:t>
            </a:r>
            <a:r>
              <a:rPr lang="el-GR" sz="2300" b="1" dirty="0">
                <a:solidFill>
                  <a:srgbClr val="820000"/>
                </a:solidFill>
              </a:rPr>
              <a:t>mg / </a:t>
            </a:r>
            <a:r>
              <a:rPr lang="el-GR" sz="2300" b="1" dirty="0" smtClean="0">
                <a:solidFill>
                  <a:srgbClr val="820000"/>
                </a:solidFill>
              </a:rPr>
              <a:t>d</a:t>
            </a:r>
            <a:r>
              <a:rPr lang="en-US" sz="2300" b="1" dirty="0" smtClean="0">
                <a:solidFill>
                  <a:srgbClr val="820000"/>
                </a:solidFill>
              </a:rPr>
              <a:t>L,</a:t>
            </a:r>
            <a:endParaRPr lang="el-GR" sz="2300" b="1" dirty="0">
              <a:solidFill>
                <a:srgbClr val="820000"/>
              </a:solidFill>
            </a:endParaRPr>
          </a:p>
          <a:p>
            <a:r>
              <a:rPr lang="el-GR" sz="2300" dirty="0" smtClean="0"/>
              <a:t>Η </a:t>
            </a:r>
            <a:r>
              <a:rPr lang="el-GR" sz="2300" dirty="0"/>
              <a:t>Ινσουλίνη και γλυκαγόνη που παράγονται από το πάγκρεας είναι σε μεγάλο βαθμό υπεύθυνες για </a:t>
            </a:r>
            <a:r>
              <a:rPr lang="el-GR" sz="2300" dirty="0" smtClean="0"/>
              <a:t>τη </a:t>
            </a:r>
            <a:r>
              <a:rPr lang="el-GR" sz="2300" dirty="0"/>
              <a:t>ρύθμιση της γλυκόζης στο </a:t>
            </a:r>
            <a:r>
              <a:rPr lang="el-GR" sz="2300" dirty="0" smtClean="0"/>
              <a:t>αίμα</a:t>
            </a:r>
            <a:r>
              <a:rPr lang="en-US" sz="2300" dirty="0" smtClean="0"/>
              <a:t>,</a:t>
            </a:r>
            <a:endParaRPr lang="el-GR" sz="2300" dirty="0"/>
          </a:p>
          <a:p>
            <a:r>
              <a:rPr lang="el-GR" sz="2300" dirty="0"/>
              <a:t>Η </a:t>
            </a:r>
            <a:r>
              <a:rPr lang="el-GR" sz="2300" b="1" dirty="0">
                <a:solidFill>
                  <a:srgbClr val="820000"/>
                </a:solidFill>
              </a:rPr>
              <a:t>ινσουλίνη </a:t>
            </a:r>
            <a:r>
              <a:rPr lang="el-GR" sz="2300" dirty="0"/>
              <a:t>συντίθεται και εκκρίνεται από τα </a:t>
            </a:r>
            <a:r>
              <a:rPr lang="el-GR" sz="2300" b="1" dirty="0">
                <a:solidFill>
                  <a:srgbClr val="820000"/>
                </a:solidFill>
              </a:rPr>
              <a:t>ß κύτταρα στα νησίδια του Langerhans </a:t>
            </a:r>
            <a:r>
              <a:rPr lang="el-GR" sz="2300" dirty="0"/>
              <a:t>σε απάντηση στα υψηλά επίπεδα γλυκόζης στο αίμα, για παράδειγμα, μετά από γεύματα. Η έκκρισή της αναστέλλεται από τα χαμηλά επίπεδα </a:t>
            </a:r>
            <a:r>
              <a:rPr lang="el-GR" sz="2300" dirty="0" smtClean="0"/>
              <a:t>γλυκόζης</a:t>
            </a:r>
            <a:r>
              <a:rPr lang="en-US" sz="2300" dirty="0" smtClean="0"/>
              <a:t>,</a:t>
            </a:r>
            <a:endParaRPr lang="el-GR" sz="2300" dirty="0"/>
          </a:p>
          <a:p>
            <a:r>
              <a:rPr lang="el-GR" sz="2300" dirty="0"/>
              <a:t>Η </a:t>
            </a:r>
            <a:r>
              <a:rPr lang="el-GR" sz="2300" b="1" dirty="0">
                <a:solidFill>
                  <a:srgbClr val="820000"/>
                </a:solidFill>
              </a:rPr>
              <a:t>Γλυκαγόνη</a:t>
            </a:r>
            <a:r>
              <a:rPr lang="el-GR" sz="2300" dirty="0"/>
              <a:t> εκκρίνεται από τα </a:t>
            </a:r>
            <a:r>
              <a:rPr lang="el-GR" sz="2300" b="1" dirty="0">
                <a:solidFill>
                  <a:srgbClr val="820000"/>
                </a:solidFill>
              </a:rPr>
              <a:t>α κύτταρα, </a:t>
            </a:r>
            <a:r>
              <a:rPr lang="el-GR" sz="2300" dirty="0"/>
              <a:t>ως απάντηση σε χαμηλά επίπεδα γλυκόζης στο αίμα και αναστέλλεται από υψηλά επίπεδα γλυκόζης στο </a:t>
            </a:r>
            <a:r>
              <a:rPr lang="el-GR" sz="2300" dirty="0" smtClean="0"/>
              <a:t>αίμα</a:t>
            </a:r>
            <a:r>
              <a:rPr lang="en-US" sz="2300" dirty="0" smtClean="0"/>
              <a:t>.</a:t>
            </a:r>
            <a:endParaRPr lang="el-GR" sz="2300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Ινσουλινοθεραπεία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Η θεραπεία υποκατάστασης της Ινσουλίνης με υποδόριες ενέσεις βραχείας και παρατεταμένης δράσης ινσουλίνη χρησιμεύει στο να μιμείται τη φυσιολογική έκκριση ινσουλίνης στον </a:t>
            </a:r>
            <a:r>
              <a:rPr lang="el-GR" sz="2400" dirty="0" smtClean="0"/>
              <a:t>οργανισμό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Η δόση της ινσουλίνης ρυθμίζεται ανάλογα με ύπαρξη ή όχι σακχάρου στα ούρα (γλυκοζουρία), και τα επίπεδα σακχάρου στο </a:t>
            </a:r>
            <a:r>
              <a:rPr lang="el-GR" sz="2400" dirty="0" smtClean="0"/>
              <a:t>αίμα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59532" y="883192"/>
            <a:ext cx="8424936" cy="72008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0d85c9f235941afe0f3d61427593998db7e7098"/>
</p:tagLst>
</file>

<file path=ppt/theme/theme1.xml><?xml version="1.0" encoding="utf-8"?>
<a:theme xmlns:a="http://schemas.openxmlformats.org/drawingml/2006/main" name="OC_template_updated">
  <a:themeElements>
    <a:clrScheme name="Προσαρμοσμένο 1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2235</Words>
  <Application>Microsoft Office PowerPoint</Application>
  <PresentationFormat>Προβολή στην οθόνη (4:3)</PresentationFormat>
  <Paragraphs>285</Paragraphs>
  <Slides>40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40</vt:i4>
      </vt:variant>
    </vt:vector>
  </HeadingPairs>
  <TitlesOfParts>
    <vt:vector size="43" baseType="lpstr">
      <vt:lpstr>OC_template_updated</vt:lpstr>
      <vt:lpstr>1_OC_template_updated</vt:lpstr>
      <vt:lpstr>2_OC_template_updated</vt:lpstr>
      <vt:lpstr>Παθολογική Νοσηλευτική Ι (Ε)</vt:lpstr>
      <vt:lpstr>Παθολογική Νοσηλευτική Ι Εργαστήριο</vt:lpstr>
      <vt:lpstr>Στόχοι Μαθήματος</vt:lpstr>
      <vt:lpstr>Σακχαρώδης διαβήτης (1 από 3) </vt:lpstr>
      <vt:lpstr>Σακχαρώδης διαβήτης (2 από 3) </vt:lpstr>
      <vt:lpstr>Σακχαρώδης διαβήτης (3 από 3) </vt:lpstr>
      <vt:lpstr>Τύποι σακχαρώδη διαβήτη</vt:lpstr>
      <vt:lpstr>Έλεγχος επιπέδου σακχάρου</vt:lpstr>
      <vt:lpstr>Ινσουλινοθεραπεία</vt:lpstr>
      <vt:lpstr>Τριχοειδικός έλεγχος σακχάρου (1 από 2)</vt:lpstr>
      <vt:lpstr>Τριχοειδικός έλεγχος σακχάρου (2 από 2)</vt:lpstr>
      <vt:lpstr>Σκοπός ινσουλινοθεραπείας</vt:lpstr>
      <vt:lpstr>Ινσουλίνη και δράση</vt:lpstr>
      <vt:lpstr>Ινσουλίνη άμεσης δράσης</vt:lpstr>
      <vt:lpstr>Ινσουλίνη βραχείας δράσης (κρυσταλλική)</vt:lpstr>
      <vt:lpstr>Συνεχής ενδοφλέβια χορήγηση ινσουλίνης</vt:lpstr>
      <vt:lpstr>Πρωτόκολλο ενδοφλέβιας χορήγησης</vt:lpstr>
      <vt:lpstr>Ινσουλίνη ενδιάμεσης δράσης</vt:lpstr>
      <vt:lpstr>Ινσουλίνη μακράς δράσης</vt:lpstr>
      <vt:lpstr>Συνδυασμοί ινσουλίνης (διφασική)</vt:lpstr>
      <vt:lpstr>Άλλοι τρόποι χορήγησης</vt:lpstr>
      <vt:lpstr>Παράδειγμα θεραπευτικού σχήματος</vt:lpstr>
      <vt:lpstr>Επιπλοκές / ανεπιθύμητες δράσεις</vt:lpstr>
      <vt:lpstr>Τεχνική χορήγησης</vt:lpstr>
      <vt:lpstr>Σκεύασμα και σύριγγα (1ml) ινσουλίνης</vt:lpstr>
      <vt:lpstr>Χορήγηση υποδόριας ένεσης 1</vt:lpstr>
      <vt:lpstr>Χορήγηση υποδόριας ένεσης 2</vt:lpstr>
      <vt:lpstr>Επιλογή  σημείων στο σώμα 1</vt:lpstr>
      <vt:lpstr>Επιλογή  σημείων στο σώμα 2</vt:lpstr>
      <vt:lpstr>Η πέννα (στύλο) ινσουλίνης</vt:lpstr>
      <vt:lpstr>Διαδικασία χορήγησης (1 από 2)</vt:lpstr>
      <vt:lpstr>Διαδικασία χορήγησης (2 από 2)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41</cp:revision>
  <dcterms:created xsi:type="dcterms:W3CDTF">2013-03-04T13:35:19Z</dcterms:created>
  <dcterms:modified xsi:type="dcterms:W3CDTF">2015-03-19T09:00:56Z</dcterms:modified>
</cp:coreProperties>
</file>