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31" r:id="rId1"/>
    <p:sldMasterId id="2147485042" r:id="rId2"/>
    <p:sldMasterId id="2147485053" r:id="rId3"/>
  </p:sldMasterIdLst>
  <p:notesMasterIdLst>
    <p:notesMasterId r:id="rId22"/>
  </p:notesMasterIdLst>
  <p:handoutMasterIdLst>
    <p:handoutMasterId r:id="rId23"/>
  </p:handoutMasterIdLst>
  <p:sldIdLst>
    <p:sldId id="527" r:id="rId4"/>
    <p:sldId id="586" r:id="rId5"/>
    <p:sldId id="587" r:id="rId6"/>
    <p:sldId id="588" r:id="rId7"/>
    <p:sldId id="595" r:id="rId8"/>
    <p:sldId id="596" r:id="rId9"/>
    <p:sldId id="599" r:id="rId10"/>
    <p:sldId id="597" r:id="rId11"/>
    <p:sldId id="593" r:id="rId12"/>
    <p:sldId id="589" r:id="rId13"/>
    <p:sldId id="598" r:id="rId14"/>
    <p:sldId id="590" r:id="rId15"/>
    <p:sldId id="528" r:id="rId16"/>
    <p:sldId id="529" r:id="rId17"/>
    <p:sldId id="530" r:id="rId18"/>
    <p:sldId id="531" r:id="rId19"/>
    <p:sldId id="532" r:id="rId20"/>
    <p:sldId id="533" r:id="rId21"/>
  </p:sldIdLst>
  <p:sldSz cx="9144000" cy="6858000" type="screen4x3"/>
  <p:notesSz cx="6797675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16D"/>
    <a:srgbClr val="F96A1B"/>
    <a:srgbClr val="39B4E1"/>
    <a:srgbClr val="3896B3"/>
    <a:srgbClr val="800000"/>
    <a:srgbClr val="548123"/>
    <a:srgbClr val="009900"/>
    <a:srgbClr val="33CCFF"/>
    <a:srgbClr val="266488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60" autoAdjust="0"/>
  </p:normalViewPr>
  <p:slideViewPr>
    <p:cSldViewPr>
      <p:cViewPr>
        <p:scale>
          <a:sx n="80" d="100"/>
          <a:sy n="80" d="100"/>
        </p:scale>
        <p:origin x="42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20" y="-102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0187" y="0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F9F1A03-017D-4469-B4DD-AACBA1E57871}" type="datetimeFigureOut">
              <a:rPr lang="en-US"/>
              <a:pPr>
                <a:defRPr/>
              </a:pPr>
              <a:t>10/7/2015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7956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0187" y="9427956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85A974E-8913-4FEF-8CDF-215B94B704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87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187" y="0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A9CECA6-9824-466E-BDAC-AE9260BDF5F4}" type="datetimeFigureOut">
              <a:rPr lang="en-GB"/>
              <a:pPr>
                <a:defRPr/>
              </a:pPr>
              <a:t>07/10/2015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73" y="4714817"/>
            <a:ext cx="5437530" cy="4467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956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187" y="9427956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5CA0E17-D458-4748-8B36-4ACBDB4364F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422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71" indent="-179171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22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88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8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4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25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3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8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61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12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6200"/>
            <a:ext cx="7658100" cy="838200"/>
          </a:xfrm>
        </p:spPr>
        <p:txBody>
          <a:bodyPr/>
          <a:lstStyle>
            <a:lvl1pPr algn="ctr">
              <a:defRPr sz="3600" b="1" cap="none" baseline="0">
                <a:solidFill>
                  <a:srgbClr val="800000"/>
                </a:solidFill>
                <a:latin typeface="Calibri" panose="020F0502020204030204" pitchFamily="34" charset="0"/>
              </a:defRPr>
            </a:lvl1pPr>
          </a:lstStyle>
          <a:p>
            <a:r>
              <a:rPr kumimoji="0" lang="el-GR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Στυλ κύριου τίτλου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3200" b="0">
                <a:latin typeface="Calibri" panose="020F0502020204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Στυλ υποδείγματος κειμένου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Δεύτερου επιπέδου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Τρίτου επιπέδου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Τέταρτου επιπέδου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Πέμπτου επιπέδου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4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93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42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5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67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5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87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33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67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32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395C-60A2-494F-AA10-AEBFFB47AEC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524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0" lang="el-GR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Στυλ κύριου τίτλου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Στυλ υποδείγματος κειμένου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Δεύτερου επιπέδου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Τρίτου επιπέδου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Τέταρτου επιπέδου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Πέμπτου επιπέδου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0E6395C-60A2-494F-AA10-AEBFFB47AEC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32" r:id="rId1"/>
    <p:sldLayoutId id="2147485033" r:id="rId2"/>
    <p:sldLayoutId id="2147485034" r:id="rId3"/>
    <p:sldLayoutId id="2147485035" r:id="rId4"/>
    <p:sldLayoutId id="2147485036" r:id="rId5"/>
    <p:sldLayoutId id="2147485041" r:id="rId6"/>
    <p:sldLayoutId id="2147485067" r:id="rId7"/>
    <p:sldLayoutId id="2147485068" r:id="rId8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 cap="all" baseline="0">
          <a:solidFill>
            <a:srgbClr val="C00000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121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43" r:id="rId1"/>
    <p:sldLayoutId id="2147485044" r:id="rId2"/>
    <p:sldLayoutId id="2147485045" r:id="rId3"/>
    <p:sldLayoutId id="2147485046" r:id="rId4"/>
    <p:sldLayoutId id="2147485047" r:id="rId5"/>
    <p:sldLayoutId id="2147485048" r:id="rId6"/>
    <p:sldLayoutId id="2147485049" r:id="rId7"/>
    <p:sldLayoutId id="2147485050" r:id="rId8"/>
    <p:sldLayoutId id="2147485051" r:id="rId9"/>
    <p:sldLayoutId id="2147485052" r:id="rId10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831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54" r:id="rId1"/>
    <p:sldLayoutId id="2147485055" r:id="rId2"/>
    <p:sldLayoutId id="2147485056" r:id="rId3"/>
    <p:sldLayoutId id="2147485057" r:id="rId4"/>
    <p:sldLayoutId id="2147485058" r:id="rId5"/>
    <p:sldLayoutId id="2147485059" r:id="rId6"/>
    <p:sldLayoutId id="2147485060" r:id="rId7"/>
    <p:sldLayoutId id="2147485061" r:id="rId8"/>
    <p:sldLayoutId id="2147485062" r:id="rId9"/>
    <p:sldLayoutId id="2147485063" r:id="rId10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Ανάλυση Συστημάτων Μακροχρόνιας Φροντίδας (Θ)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3400" y="3096543"/>
            <a:ext cx="8382000" cy="1752600"/>
          </a:xfrm>
        </p:spPr>
        <p:txBody>
          <a:bodyPr>
            <a:noAutofit/>
          </a:bodyPr>
          <a:lstStyle/>
          <a:p>
            <a:pPr>
              <a:buClr>
                <a:srgbClr val="800000"/>
              </a:buClr>
            </a:pPr>
            <a:r>
              <a:rPr lang="el-GR" sz="2000" b="1" dirty="0"/>
              <a:t>Ενότητα </a:t>
            </a:r>
            <a:r>
              <a:rPr lang="en-US" sz="2000" b="1" dirty="0" smtClean="0"/>
              <a:t>10</a:t>
            </a:r>
            <a:r>
              <a:rPr lang="el-GR" sz="2000" b="1" dirty="0" smtClean="0"/>
              <a:t>:</a:t>
            </a:r>
            <a:r>
              <a:rPr lang="en-US" sz="2000" b="1" dirty="0" smtClean="0"/>
              <a:t> </a:t>
            </a:r>
            <a:r>
              <a:rPr lang="el-GR" sz="2000" b="1" dirty="0" smtClean="0"/>
              <a:t>Η Μακροχρόνια Φροντίδα Υγείας: Ανθρώπινο Δυναμικό</a:t>
            </a:r>
            <a:endParaRPr lang="el-GR" sz="2000" b="1" dirty="0"/>
          </a:p>
          <a:p>
            <a:pPr>
              <a:buClr>
                <a:srgbClr val="800000"/>
              </a:buClr>
            </a:pPr>
            <a:r>
              <a:rPr lang="el-GR" sz="2000" dirty="0" smtClean="0"/>
              <a:t>Γιώργος Πιερράκος</a:t>
            </a:r>
            <a:endParaRPr lang="el-GR" sz="2000" dirty="0"/>
          </a:p>
          <a:p>
            <a:pPr>
              <a:spcBef>
                <a:spcPts val="0"/>
              </a:spcBef>
            </a:pPr>
            <a:r>
              <a:rPr lang="el-GR" sz="2000" dirty="0"/>
              <a:t>Τμήμα </a:t>
            </a:r>
            <a:r>
              <a:rPr lang="el-GR" sz="2000" dirty="0" smtClean="0"/>
              <a:t>Διοίκησης Επιχειρήσεων</a:t>
            </a:r>
          </a:p>
          <a:p>
            <a:pPr>
              <a:spcBef>
                <a:spcPts val="0"/>
              </a:spcBef>
            </a:pPr>
            <a:endParaRPr lang="el-GR" sz="1200" dirty="0" smtClean="0"/>
          </a:p>
          <a:p>
            <a:pPr>
              <a:spcBef>
                <a:spcPts val="0"/>
              </a:spcBef>
            </a:pPr>
            <a:r>
              <a:rPr lang="el-GR" sz="2000" dirty="0"/>
              <a:t>Κατεύθυνση </a:t>
            </a:r>
            <a:r>
              <a:rPr lang="el-GR" sz="2000" dirty="0" smtClean="0"/>
              <a:t>Διοίκησης </a:t>
            </a:r>
            <a:r>
              <a:rPr lang="el-GR" sz="2000" dirty="0"/>
              <a:t>Μονάδων Υγείας και Πρόνοιας </a:t>
            </a:r>
          </a:p>
          <a:p>
            <a:pPr>
              <a:spcBef>
                <a:spcPts val="0"/>
              </a:spcBef>
            </a:pP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  <a:cs typeface="+mn-cs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  <a:cs typeface="+mn-cs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580133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4044034" y="5367126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66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Φροντιστές</a:t>
            </a:r>
            <a:r>
              <a:rPr lang="en-US" dirty="0" smtClean="0"/>
              <a:t> </a:t>
            </a:r>
            <a:r>
              <a:rPr lang="en-US" sz="3200" b="0" dirty="0" smtClean="0"/>
              <a:t>1/2</a:t>
            </a:r>
            <a:endParaRPr lang="el-GR" sz="3200" b="0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/>
              <a:t>καθοδηγητές υγείας, εκπαιδευτές, οδηγοί της φροντίδας και ασθενείς με εμπειρία φροντίδας</a:t>
            </a:r>
          </a:p>
          <a:p>
            <a:endParaRPr lang="el-GR" dirty="0"/>
          </a:p>
          <a:p>
            <a:pPr>
              <a:buClr>
                <a:srgbClr val="800000"/>
              </a:buClr>
            </a:pPr>
            <a:r>
              <a:rPr lang="el-GR" dirty="0"/>
              <a:t>παρεμβαίνουν στις ζωές των ασθενών έτσι ώστε να τους βοηθήσουν να διατηρήσουν την υγεία τους, </a:t>
            </a:r>
          </a:p>
          <a:p>
            <a:pPr>
              <a:buClr>
                <a:srgbClr val="800000"/>
              </a:buClr>
            </a:pPr>
            <a:r>
              <a:rPr lang="el-GR" dirty="0"/>
              <a:t>να ανακάμψουν από τραυματισμό ή ασθένεια </a:t>
            </a:r>
          </a:p>
          <a:p>
            <a:pPr>
              <a:buClr>
                <a:srgbClr val="800000"/>
              </a:buClr>
            </a:pPr>
            <a:r>
              <a:rPr lang="el-GR" dirty="0"/>
              <a:t>να μπορέσουν να ζήσουν και συμφιλιωθούν με τις επιπτώσεις της αρρώστιας </a:t>
            </a:r>
          </a:p>
          <a:p>
            <a:endParaRPr lang="el-GR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Φροντιστές</a:t>
            </a:r>
            <a:r>
              <a:rPr lang="en-US" sz="3200" b="0" dirty="0" smtClean="0"/>
              <a:t> 2/2</a:t>
            </a:r>
            <a:endParaRPr lang="el-GR" sz="3200" b="0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800000"/>
              </a:buClr>
            </a:pPr>
            <a:r>
              <a:rPr lang="el-GR" dirty="0"/>
              <a:t>Είναι πάρα πολύ σημαντικό να αξιολογείται η προσωπικότητα του ατόμου και να σχεδιάζονται κατάλληλες δράσεις παρέμβασης και φροντίδας. </a:t>
            </a:r>
          </a:p>
          <a:p>
            <a:pPr>
              <a:buClr>
                <a:srgbClr val="800000"/>
              </a:buClr>
            </a:pPr>
            <a:r>
              <a:rPr lang="el-GR" dirty="0"/>
              <a:t>Δεδομένου ότι η φροντίδα παρέχεται στο σπίτι του ασθενή, ο φροντιστής οφείλει να ασκεί το έργο του με αυτοδέσμευση και σεβασμό. 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Άτυποι φροντιστές </a:t>
            </a:r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Συγγενείς φίλοι </a:t>
            </a:r>
          </a:p>
          <a:p>
            <a:r>
              <a:rPr lang="el-GR" sz="2800" dirty="0"/>
              <a:t>Γείτονες </a:t>
            </a:r>
          </a:p>
          <a:p>
            <a:r>
              <a:rPr lang="el-GR" sz="2800" dirty="0"/>
              <a:t>Άμισθες υπηρεσίες </a:t>
            </a:r>
          </a:p>
          <a:p>
            <a:r>
              <a:rPr lang="el-GR" sz="2800" dirty="0"/>
              <a:t>Χωρίς επιστημονικής εκπαίδευση και ανάγκη για συγκεκριμένη κατάρτισης </a:t>
            </a:r>
          </a:p>
          <a:p>
            <a:endParaRPr lang="el-G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41" y="5931169"/>
            <a:ext cx="1971675" cy="702000"/>
          </a:xfrm>
          <a:prstGeom prst="rect">
            <a:avLst/>
          </a:prstGeom>
          <a:noFill/>
        </p:spPr>
      </p:pic>
      <p:pic>
        <p:nvPicPr>
          <p:cNvPr id="10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3995936" y="5931169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2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378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Γεώργιος Πιερράκος 2015. Γεώργιος Πιερράκος. «Ανάλυση Συστημάτων Μακροχρόνιας Φροντίδας (Θ). Ενότητα </a:t>
            </a:r>
            <a:r>
              <a:rPr lang="en-US" sz="2000" dirty="0" smtClean="0"/>
              <a:t>10</a:t>
            </a:r>
            <a:r>
              <a:rPr lang="el-GR" sz="2000" dirty="0"/>
              <a:t>: Η Μακροχρόνια Φροντίδα Υγείας: Ανθρώπινο </a:t>
            </a:r>
            <a:r>
              <a:rPr lang="el-GR" sz="2000" dirty="0" smtClean="0"/>
              <a:t>Δυναμικό». Έκδοση: 1.0. Αθήνα 2015.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69375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  <a:cs typeface="+mn-cs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.</a:t>
            </a:r>
            <a:endParaRPr lang="el-GR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32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83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4692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b="1" dirty="0" smtClean="0">
                <a:cs typeface="Times New Roman" pitchFamily="18" charset="0"/>
              </a:rPr>
              <a:t>Κατευθυντήριες οδηγίες για την κλινική πρακτική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rgbClr val="800000"/>
              </a:buClr>
            </a:pPr>
            <a:r>
              <a:rPr lang="el-GR" sz="2400" dirty="0" smtClean="0">
                <a:cs typeface="Times New Roman" pitchFamily="18" charset="0"/>
              </a:rPr>
              <a:t>Οικογενειακοί ιατροί, κοινοτικοί νοσηλευτές και φαρμακοποιοί επικεντρώνονται στην αποτελεσματικότητα της θεραπείας</a:t>
            </a:r>
          </a:p>
          <a:p>
            <a:pPr algn="just">
              <a:buClr>
                <a:srgbClr val="800000"/>
              </a:buClr>
            </a:pPr>
            <a:r>
              <a:rPr lang="el-GR" sz="2400" dirty="0" smtClean="0">
                <a:cs typeface="Times New Roman" pitchFamily="18" charset="0"/>
              </a:rPr>
              <a:t>Φροντιστές-ασθενείς με μεμονωμένες ή πολλαπλές χρόνιες παθήσεις αναζητούν εργαλεία για την αυτοφροντίδα</a:t>
            </a:r>
          </a:p>
          <a:p>
            <a:pPr algn="just">
              <a:buClr>
                <a:srgbClr val="800000"/>
              </a:buClr>
            </a:pPr>
            <a:r>
              <a:rPr lang="el-GR" sz="2400" dirty="0" smtClean="0">
                <a:cs typeface="Times New Roman" pitchFamily="18" charset="0"/>
              </a:rPr>
              <a:t>Υπεύθυνοι χάραξης πολιτικής - ερευνητές σύμβουλοι, επιθυμούν εργαλεία υποστήριξης στη χάραξη πολιτικής σε σχέση με την οικονομική απόδοση των προγραμμάτων. </a:t>
            </a:r>
            <a:endParaRPr lang="el-GR" sz="2400" dirty="0">
              <a:cs typeface="Times New Roman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7108946" y="4572000"/>
            <a:ext cx="1710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Times New Roman" pitchFamily="18" charset="0"/>
              </a:rPr>
              <a:t>(E</a:t>
            </a:r>
            <a:r>
              <a:rPr lang="el-GR" dirty="0" smtClean="0">
                <a:latin typeface="Calibri" panose="020F0502020204030204" pitchFamily="34" charset="0"/>
                <a:cs typeface="Times New Roman" pitchFamily="18" charset="0"/>
              </a:rPr>
              <a:t>. </a:t>
            </a:r>
            <a:r>
              <a:rPr lang="en-US" dirty="0" smtClean="0">
                <a:latin typeface="Calibri" panose="020F0502020204030204" pitchFamily="34" charset="0"/>
                <a:cs typeface="Times New Roman" pitchFamily="18" charset="0"/>
              </a:rPr>
              <a:t>Coeira</a:t>
            </a:r>
            <a:r>
              <a:rPr lang="el-GR" dirty="0" smtClean="0">
                <a:latin typeface="Calibri" panose="020F0502020204030204" pitchFamily="34" charset="0"/>
                <a:cs typeface="Times New Roman" pitchFamily="18" charset="0"/>
              </a:rPr>
              <a:t>, 2003)</a:t>
            </a:r>
            <a:endParaRPr lang="el-GR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Το ανθρώπινο δυναμικό της κατ’ οίκον φροντίδας υγείας – Οικογενειακός Γιατρός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800000"/>
              </a:buClr>
            </a:pPr>
            <a:r>
              <a:rPr lang="el-GR" dirty="0"/>
              <a:t>Πραγματοποιεί έγκαιρη διάγνωση </a:t>
            </a:r>
          </a:p>
          <a:p>
            <a:pPr>
              <a:buClr>
                <a:srgbClr val="800000"/>
              </a:buClr>
            </a:pPr>
            <a:r>
              <a:rPr lang="el-GR" dirty="0"/>
              <a:t>Αναλαμβάνει τη θεραπεία και την παρακολούθηση θεραπευτικών σχημάτων ασθενών με χρόνιες επαναλαμβανόμενες ή καταληκτικές ασθένειες σε συνεργασία με τους ειδικούς γιατρούς </a:t>
            </a:r>
          </a:p>
          <a:p>
            <a:pPr>
              <a:buClr>
                <a:srgbClr val="800000"/>
              </a:buClr>
            </a:pPr>
            <a:r>
              <a:rPr lang="el-GR" dirty="0"/>
              <a:t>Συνεργάζεται διεπιστημονικά με άλλους συναδέλφους του ιατρούς και με άλλους επαγγελματίες υγείας,</a:t>
            </a:r>
          </a:p>
          <a:p>
            <a:pPr>
              <a:buClr>
                <a:srgbClr val="800000"/>
              </a:buClr>
            </a:pPr>
            <a:r>
              <a:rPr lang="el-GR" dirty="0"/>
              <a:t>Γνωρίζει πως και πότε θα παρέμβει θεραπευτικά, προληπτικά ή με κατάλληλη εκπαίδευση </a:t>
            </a:r>
          </a:p>
          <a:p>
            <a:pPr>
              <a:buClr>
                <a:srgbClr val="800000"/>
              </a:buClr>
            </a:pPr>
            <a:r>
              <a:rPr lang="el-GR" dirty="0"/>
              <a:t>Αναγνωρίζει ότι έχει επαγγελματική ευθύνη απέναντι στην κοινότητα 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838200"/>
          </a:xfrm>
        </p:spPr>
        <p:txBody>
          <a:bodyPr/>
          <a:lstStyle/>
          <a:p>
            <a:r>
              <a:rPr lang="el-GR" sz="3200" dirty="0"/>
              <a:t>Το ανθρώπινο δυναμικό της κατ’ οίκον φροντίδας υγείας – Νοσηλευτές «βοηθοί ανθρώπων» 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838200" y="1295400"/>
            <a:ext cx="7635240" cy="3928572"/>
          </a:xfrm>
        </p:spPr>
        <p:txBody>
          <a:bodyPr>
            <a:normAutofit lnSpcReduction="10000"/>
          </a:bodyPr>
          <a:lstStyle/>
          <a:p>
            <a:pPr>
              <a:buClr>
                <a:srgbClr val="800000"/>
              </a:buClr>
            </a:pPr>
            <a:r>
              <a:rPr lang="el-GR" sz="3000" dirty="0"/>
              <a:t>η αξιολόγηση των ατόμων που χρήζουν της ανάγκης φροντίδας, </a:t>
            </a:r>
          </a:p>
          <a:p>
            <a:pPr>
              <a:buClr>
                <a:srgbClr val="800000"/>
              </a:buClr>
            </a:pPr>
            <a:r>
              <a:rPr lang="el-GR" sz="3000" dirty="0"/>
              <a:t>η ανάπτυξη σχεδίων φροντίδας, </a:t>
            </a:r>
          </a:p>
          <a:p>
            <a:pPr>
              <a:buClr>
                <a:srgbClr val="800000"/>
              </a:buClr>
            </a:pPr>
            <a:r>
              <a:rPr lang="el-GR" sz="3000" dirty="0"/>
              <a:t>η παροχή εξειδικευμένης νοσηλευτικής παρέμβασης, </a:t>
            </a:r>
          </a:p>
          <a:p>
            <a:pPr>
              <a:buClr>
                <a:srgbClr val="800000"/>
              </a:buClr>
            </a:pPr>
            <a:r>
              <a:rPr lang="el-GR" sz="3000" dirty="0"/>
              <a:t>ο καθορισμός των άλλων υπηρεσιών που κρίνονται απαραίτητες για την φροντίδα στο σπίτι. 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φροντίδα στο σπίτι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400" dirty="0" smtClean="0"/>
              <a:t>Απαιτεί εξειδικευμένη γνώση από τους νοσηλευτές, </a:t>
            </a:r>
          </a:p>
          <a:p>
            <a:r>
              <a:rPr lang="el-GR" sz="2400" dirty="0" smtClean="0"/>
              <a:t>Αυτενέργεια, </a:t>
            </a:r>
          </a:p>
          <a:p>
            <a:r>
              <a:rPr lang="el-GR" sz="2400" dirty="0" smtClean="0"/>
              <a:t>Υψηλή εμπειρία </a:t>
            </a:r>
          </a:p>
          <a:p>
            <a:r>
              <a:rPr lang="el-GR" sz="2400" dirty="0" smtClean="0"/>
              <a:t>Ικανότητα του διατομεακού συντονισμού των επαγγελματιών που εμπλέκονται με τη φροντίδα στο σπίτι. </a:t>
            </a:r>
          </a:p>
          <a:p>
            <a:r>
              <a:rPr lang="el-GR" sz="2400" dirty="0" smtClean="0"/>
              <a:t>Ο νοσηλευτής αντιμετωπίζει τον ασθενή ως ολότητα, με σωματική, πνευματική, ψυχική και κοινωνική διάσταση και οι ενέργειές του στοχεύουν σε κάθε μία από αυτές τις διαστάσεις. 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3429000" y="5410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Laferriere R: Orem's theory in practice: hospice nursing care Home </a:t>
            </a:r>
            <a:r>
              <a:rPr lang="en-US" i="1" dirty="0" smtClean="0">
                <a:solidFill>
                  <a:schemeClr val="bg1"/>
                </a:solidFill>
              </a:rPr>
              <a:t>Healthcare Nurse</a:t>
            </a:r>
            <a:r>
              <a:rPr lang="en-US" dirty="0" smtClean="0">
                <a:solidFill>
                  <a:schemeClr val="bg1"/>
                </a:solidFill>
              </a:rPr>
              <a:t>1995;13(5): 50-54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 του Νοσηλευτή στην Μακροχρόνια φροντίδα</a:t>
            </a:r>
            <a:r>
              <a:rPr lang="en-US" dirty="0" smtClean="0"/>
              <a:t> </a:t>
            </a:r>
            <a:r>
              <a:rPr lang="en-US" sz="3200" b="0" dirty="0" smtClean="0"/>
              <a:t>1/2</a:t>
            </a:r>
            <a:endParaRPr lang="el-GR" sz="3200" b="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52372"/>
          </a:xfrm>
        </p:spPr>
        <p:txBody>
          <a:bodyPr>
            <a:noAutofit/>
          </a:bodyPr>
          <a:lstStyle/>
          <a:p>
            <a:pPr>
              <a:buClr>
                <a:srgbClr val="800000"/>
              </a:buClr>
            </a:pPr>
            <a:r>
              <a:rPr lang="el-GR" sz="2400" dirty="0"/>
              <a:t>Διαγνωστική: περιλαμβάνει τη διάγνωση των αναγκών για αυτοφροντίδα (υπαρχουσών και προβλεπόμενων), των βασικών ικανοτήτων και των βασικών προσδιοριστικών παραγόντων. Η συμμετοχή του ασθενή σε αυτή τη λειτουργία μπορεί να γίνει με τις ακόλουθες τρείς λειτουργίες αυτοφροντίδας, την αξιολόγηση (estimative</a:t>
            </a:r>
            <a:r>
              <a:rPr lang="el-GR" sz="2400" dirty="0" smtClean="0"/>
              <a:t>, investigative</a:t>
            </a:r>
            <a:r>
              <a:rPr lang="el-GR" sz="2400" dirty="0"/>
              <a:t>), την κρίση και λήψη απόφασης (judgment and decision making) και την παραγωγική λειτουργία (productive operation).</a:t>
            </a:r>
          </a:p>
          <a:p>
            <a:pPr>
              <a:buClr>
                <a:srgbClr val="800000"/>
              </a:buClr>
            </a:pP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 του Νοσηλευτή στην Μακροχρόνια φροντίδα</a:t>
            </a:r>
            <a:r>
              <a:rPr lang="en-US" dirty="0" smtClean="0"/>
              <a:t> </a:t>
            </a:r>
            <a:r>
              <a:rPr lang="en-US" sz="3200" b="0" dirty="0" smtClean="0"/>
              <a:t>2/2</a:t>
            </a:r>
            <a:endParaRPr lang="el-GR" sz="3200" b="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533400" y="1100628"/>
            <a:ext cx="7810500" cy="4614372"/>
          </a:xfrm>
        </p:spPr>
        <p:txBody>
          <a:bodyPr>
            <a:noAutofit/>
          </a:bodyPr>
          <a:lstStyle/>
          <a:p>
            <a:pPr>
              <a:buClr>
                <a:srgbClr val="800000"/>
              </a:buClr>
            </a:pPr>
            <a:r>
              <a:rPr lang="el-GR" sz="2200" dirty="0" smtClean="0"/>
              <a:t>Αντιληπτική</a:t>
            </a:r>
            <a:r>
              <a:rPr lang="el-GR" sz="2200" dirty="0"/>
              <a:t>: περιλαμβάνει την πρακτική αξιολόγηση και απόφαση των σχετικών ενεργειών που πρέπει να γίνουν με βάση τη νοσηλευτική διάγνωση.</a:t>
            </a:r>
          </a:p>
          <a:p>
            <a:pPr>
              <a:buClr>
                <a:srgbClr val="800000"/>
              </a:buClr>
            </a:pPr>
            <a:r>
              <a:rPr lang="el-GR" sz="2200" dirty="0"/>
              <a:t>Ρυθμιστική: Ο νοσηλευτής συμβάλλει στην ανάπτυξη ενός υποστηρικτικού περιβάλλοντος, καθοδηγεί και βοηθά τα άτομα. </a:t>
            </a:r>
          </a:p>
          <a:p>
            <a:pPr>
              <a:buClr>
                <a:srgbClr val="800000"/>
              </a:buClr>
            </a:pPr>
            <a:r>
              <a:rPr lang="el-GR" sz="2200" dirty="0"/>
              <a:t>Διαχείριση περίπτωσης- Διασυνδετική: αφορά στην αξιολόγηση και ολοκλήρωση των ενεργειών / δραστηριοτήτων. Στη διαχείριση περίπτωσης συμπεριλαμβάνεται και η διαδικασία του συντονισμού με άλλες υπηρεσίες υγείας και φροντίδας ή άλλων επαγγελματιών υγείας. </a:t>
            </a:r>
          </a:p>
          <a:p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11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Άλλοι επιστήμονες-επαγγελματίες υγείας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391847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/>
              <a:t>Πλην των ιατρών και των νοσηλευτών, άλλοι επιστήμονες που συνθέτουν τη διεπιστημονική ομάδα της κατ’ οίκον φροντίδας είναι οι ψυχολόγοι, οι κοινωνικοί λειτουργοί, οι φυσιοθεραπευτές, οι εργοθεραπευτές, οι λογοθεραπευτές. </a:t>
            </a:r>
          </a:p>
          <a:p>
            <a:pPr>
              <a:buNone/>
            </a:pPr>
            <a:r>
              <a:rPr lang="el-GR" sz="2400" dirty="0"/>
              <a:t>Ενδεικτικά αναφέρονται: </a:t>
            </a:r>
          </a:p>
          <a:p>
            <a:r>
              <a:rPr lang="el-GR" sz="2400" dirty="0"/>
              <a:t>Οι κοινωνικοί λειτουργοί υποστηρίζουν τους ασθενείς και τις οικογένειές τους στην κοινωνική φροντίδα διασυνδετική διασυνδετική με τις κοινοτικές υπηρεσίες υγείας, στην επίλυση οικονομικών ή άλλων ζητημάτων της καθημερινότητας καθώς και την επίλυση θεμάτων που μπορεί να επηρεάσουν αρνητικά τη θεραπεία. </a:t>
            </a:r>
          </a:p>
          <a:p>
            <a:r>
              <a:rPr lang="el-GR" sz="2400" dirty="0"/>
              <a:t>Οι ψυχολόγοι αναπτύσσουν ειδικά σχέδια φροντίδας και υποστήριξης ανάλογα με το είδος της θεραπείας, της αποκατάστασης και οποιασδήποτε άλλης σχετικής φροντίδας.</a:t>
            </a:r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Διεπιστημονική Συνεργασία 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457200" y="838200"/>
            <a:ext cx="8305800" cy="49530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Clr>
                <a:srgbClr val="800000"/>
              </a:buClr>
              <a:buSzPct val="120000"/>
            </a:pPr>
            <a:r>
              <a:rPr lang="el-GR" sz="2000" dirty="0">
                <a:cs typeface="Times New Roman" pitchFamily="18" charset="0"/>
              </a:rPr>
              <a:t>Τα μέλη της ομάδα συνεργάζονται αποτελεσματικά. </a:t>
            </a:r>
          </a:p>
          <a:p>
            <a:pPr algn="just">
              <a:lnSpc>
                <a:spcPct val="120000"/>
              </a:lnSpc>
              <a:buClr>
                <a:srgbClr val="800000"/>
              </a:buClr>
              <a:buSzPct val="120000"/>
            </a:pPr>
            <a:r>
              <a:rPr lang="el-GR" sz="2000" dirty="0">
                <a:cs typeface="Times New Roman" pitchFamily="18" charset="0"/>
              </a:rPr>
              <a:t>Η επικοινωνία είναι σε πραγματικό χρόνο και άμεσα </a:t>
            </a:r>
          </a:p>
          <a:p>
            <a:pPr algn="just">
              <a:lnSpc>
                <a:spcPct val="120000"/>
              </a:lnSpc>
              <a:buClr>
                <a:srgbClr val="800000"/>
              </a:buClr>
              <a:buSzPct val="120000"/>
            </a:pPr>
            <a:r>
              <a:rPr lang="el-GR" sz="2000" dirty="0">
                <a:cs typeface="Times New Roman" pitchFamily="18" charset="0"/>
              </a:rPr>
              <a:t>Αναγνωρίζονται οι δεξιότητες και ο ρόλος του άλλου στην ομάδα </a:t>
            </a:r>
          </a:p>
          <a:p>
            <a:pPr algn="just">
              <a:lnSpc>
                <a:spcPct val="120000"/>
              </a:lnSpc>
              <a:buClr>
                <a:srgbClr val="800000"/>
              </a:buClr>
              <a:buSzPct val="120000"/>
            </a:pPr>
            <a:r>
              <a:rPr lang="el-GR" sz="2000" dirty="0">
                <a:cs typeface="Times New Roman" pitchFamily="18" charset="0"/>
              </a:rPr>
              <a:t>Καθιερώνεται έτσι η έννοια  της διεπιστημονικής ομάδας υγείας για την αντιμετώπιση του αρρώστου, στην οποία συμμετέχουν ενεργά και ισότιμα επιστήμονες από όλο το φάσμα των σύγχρονων επαγγελμάτων υγείας. </a:t>
            </a:r>
          </a:p>
          <a:p>
            <a:pPr algn="just">
              <a:lnSpc>
                <a:spcPct val="120000"/>
              </a:lnSpc>
              <a:buClr>
                <a:srgbClr val="800000"/>
              </a:buClr>
              <a:buSzPct val="120000"/>
            </a:pPr>
            <a:r>
              <a:rPr lang="el-GR" sz="2000" dirty="0">
                <a:cs typeface="Times New Roman" pitchFamily="18" charset="0"/>
              </a:rPr>
              <a:t>Με την καθιέρωση της διεπιστημονικής ομάδας υγείας είναι δυνατή όχι μόνο η αντιμετώπιση της αρρώστιας στην ολική της διάσταση, αλλά επίσης και η πρόληψη και η προαγωγή της υγείας, όπως και η σωματική και κοινωνική αποκατάσταση των ατόμων που αρρώστησαν. </a:t>
            </a:r>
          </a:p>
          <a:p>
            <a:pPr>
              <a:buClr>
                <a:srgbClr val="800000"/>
              </a:buClr>
            </a:pP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8743</TotalTime>
  <Words>1272</Words>
  <Application>Microsoft Office PowerPoint</Application>
  <PresentationFormat>Προβολή στην οθόνη (4:3)</PresentationFormat>
  <Paragraphs>127</Paragraphs>
  <Slides>18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18</vt:i4>
      </vt:variant>
    </vt:vector>
  </HeadingPairs>
  <TitlesOfParts>
    <vt:vector size="21" baseType="lpstr">
      <vt:lpstr>Angles</vt:lpstr>
      <vt:lpstr>OC_template_updated</vt:lpstr>
      <vt:lpstr>1_OC_template_updated</vt:lpstr>
      <vt:lpstr>Ανάλυση Συστημάτων Μακροχρόνιας Φροντίδας (Θ)</vt:lpstr>
      <vt:lpstr>Κατευθυντήριες οδηγίες για την κλινική πρακτική</vt:lpstr>
      <vt:lpstr>Το ανθρώπινο δυναμικό της κατ’ οίκον φροντίδας υγείας – Οικογενειακός Γιατρός</vt:lpstr>
      <vt:lpstr>Το ανθρώπινο δυναμικό της κατ’ οίκον φροντίδας υγείας – Νοσηλευτές «βοηθοί ανθρώπων» </vt:lpstr>
      <vt:lpstr>Η φροντίδα στο σπίτι</vt:lpstr>
      <vt:lpstr>Λειτουργίες του Νοσηλευτή στην Μακροχρόνια φροντίδα 1/2</vt:lpstr>
      <vt:lpstr>Λειτουργίες του Νοσηλευτή στην Μακροχρόνια φροντίδα 2/2</vt:lpstr>
      <vt:lpstr>Άλλοι επιστήμονες-επαγγελματίες υγείας</vt:lpstr>
      <vt:lpstr>Διεπιστημονική Συνεργασία </vt:lpstr>
      <vt:lpstr>Φροντιστές 1/2</vt:lpstr>
      <vt:lpstr>Φροντιστές 2/2</vt:lpstr>
      <vt:lpstr>Άτυποι φροντιστές 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opencourses@teiath.gr</dc:creator>
  <cp:lastModifiedBy>natasakar new</cp:lastModifiedBy>
  <cp:revision>623</cp:revision>
  <cp:lastPrinted>2014-11-24T11:26:11Z</cp:lastPrinted>
  <dcterms:created xsi:type="dcterms:W3CDTF">2006-11-13T14:31:32Z</dcterms:created>
  <dcterms:modified xsi:type="dcterms:W3CDTF">2015-10-07T08:26:59Z</dcterms:modified>
</cp:coreProperties>
</file>