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9" r:id="rId3"/>
    <p:sldMasterId id="2147483720" r:id="rId4"/>
  </p:sldMasterIdLst>
  <p:notesMasterIdLst>
    <p:notesMasterId r:id="rId41"/>
  </p:notesMasterIdLst>
  <p:handoutMasterIdLst>
    <p:handoutMasterId r:id="rId42"/>
  </p:handoutMasterIdLst>
  <p:sldIdLst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0" r:id="rId33"/>
    <p:sldId id="291" r:id="rId34"/>
    <p:sldId id="292" r:id="rId35"/>
    <p:sldId id="297" r:id="rId36"/>
    <p:sldId id="298" r:id="rId37"/>
    <p:sldId id="294" r:id="rId38"/>
    <p:sldId id="295" r:id="rId39"/>
    <p:sldId id="296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8C4206"/>
    <a:srgbClr val="0066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3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7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6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6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213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6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4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7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2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4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3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7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7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9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7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7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2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9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0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2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6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7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1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7231" y="908720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>
                <a:latin typeface="+mn-lt"/>
              </a:rPr>
              <a:t>Ε</a:t>
            </a:r>
            <a:r>
              <a:rPr lang="el-GR" sz="4400" b="1" dirty="0" smtClean="0">
                <a:latin typeface="+mn-lt"/>
              </a:rPr>
              <a:t>ργαστήριο </a:t>
            </a:r>
            <a:br>
              <a:rPr lang="el-GR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Επιστήμης Υλικών ΙΙ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2971" y="2564904"/>
            <a:ext cx="8280920" cy="22322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el-GR" sz="2600" b="1" dirty="0"/>
              <a:t>Ενότητα </a:t>
            </a:r>
            <a:r>
              <a:rPr lang="en-US" sz="2600" b="1" dirty="0"/>
              <a:t>9</a:t>
            </a:r>
            <a:r>
              <a:rPr lang="el-GR" sz="2600" dirty="0"/>
              <a:t>:</a:t>
            </a:r>
            <a:r>
              <a:rPr lang="en-US" sz="2600" dirty="0"/>
              <a:t> </a:t>
            </a:r>
            <a:r>
              <a:rPr lang="el-GR" sz="2600" dirty="0"/>
              <a:t>Χημικές Ιδιότητες Υδατανθράκων</a:t>
            </a:r>
            <a:endParaRPr lang="en-US" sz="2600" dirty="0"/>
          </a:p>
          <a:p>
            <a:endParaRPr lang="el-GR" sz="2400" dirty="0" smtClean="0"/>
          </a:p>
          <a:p>
            <a:r>
              <a:rPr lang="el-GR" sz="2400" dirty="0" smtClean="0"/>
              <a:t>Σταμάτης Μπογιατζής</a:t>
            </a:r>
            <a:r>
              <a:rPr lang="en-US" sz="2400" dirty="0" smtClean="0"/>
              <a:t>, </a:t>
            </a:r>
            <a:r>
              <a:rPr lang="el-GR" sz="2400" dirty="0" smtClean="0"/>
              <a:t>επίκουρος καθηγητής</a:t>
            </a:r>
          </a:p>
          <a:p>
            <a:r>
              <a:rPr lang="el-GR" sz="2400" dirty="0" smtClean="0"/>
              <a:t>Τμήμα Συντήρησης Αρχαιοτήτων &amp; Έργων Τέχνης</a:t>
            </a:r>
          </a:p>
        </p:txBody>
      </p:sp>
      <p:pic>
        <p:nvPicPr>
          <p:cNvPr id="12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8172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6" b="-1"/>
          <a:stretch/>
        </p:blipFill>
        <p:spPr bwMode="auto">
          <a:xfrm>
            <a:off x="4045866" y="5272755"/>
            <a:ext cx="3348000" cy="7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σημαίνει οπτική στροφική ικανότητα;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Αυτή η ιδιότητα προέρχεται από την πειραματική παρατήρηση ότι ένα υδατικό διάλυμα D-γλυκόζης στρέφει το επίπεδο του πολωμένου φωτός κατά μια συγκεκριμένη γωνία, η οποία καλείται </a:t>
            </a:r>
            <a:r>
              <a:rPr lang="el-GR" sz="2400" b="1" dirty="0" smtClean="0"/>
              <a:t>γωνία στροφής</a:t>
            </a:r>
            <a:r>
              <a:rPr lang="en-US" sz="2400" b="1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γωνία στροφής εξαρτάται από τη φύση της ουσίας, τη συγκέντρωση του διαλύματός της σε ένα διαλύτη και τη θερμοκρασία</a:t>
            </a:r>
            <a:r>
              <a:rPr lang="en-US" sz="2400" dirty="0"/>
              <a:t>,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 κατοπτρικό είδωλο της D-γλυκόζης αποτελεί στερεοχημικά διαφορετική ένωση ή οποία όμως θα έχει τις </a:t>
            </a:r>
            <a:r>
              <a:rPr lang="el-GR" sz="2400" b="1" dirty="0" smtClean="0"/>
              <a:t>ίδιες βασικές χημικές ιδιότητες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0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Σε τι διαφέρουν οι οπτικοί αντίποδες μιας οπτικά ενεργής ένωσης;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3924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Διαφορές υπάρχουν σε συγκεκριμένες ιδιότητες όπως κάποιες βιοχημικές και στο πρόσημο </a:t>
            </a:r>
            <a:r>
              <a:rPr lang="el-GR" sz="2400" u="sng" dirty="0" smtClean="0"/>
              <a:t>της γωνίας στροφής του πολωμένου φωτός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Έχει διαπιστωθεί ότι υδατικό διάλυμα 1Μ </a:t>
            </a:r>
            <a:r>
              <a:rPr lang="el-GR" sz="2400" i="1" dirty="0" smtClean="0"/>
              <a:t>D</a:t>
            </a:r>
            <a:r>
              <a:rPr lang="el-GR" sz="2400" dirty="0" smtClean="0"/>
              <a:t>-γλυκόζης στους 20</a:t>
            </a:r>
            <a:r>
              <a:rPr lang="el-GR" sz="2400" baseline="30000" dirty="0" smtClean="0"/>
              <a:t>◦</a:t>
            </a:r>
            <a:r>
              <a:rPr lang="el-GR" sz="2400" dirty="0" smtClean="0"/>
              <a:t>C έχει γωνία στροφής [</a:t>
            </a:r>
            <a:r>
              <a:rPr lang="el-GR" sz="2400" i="1" dirty="0" smtClean="0"/>
              <a:t>α</a:t>
            </a:r>
            <a:r>
              <a:rPr lang="el-GR" sz="2400" dirty="0" smtClean="0"/>
              <a:t>]=+112,2</a:t>
            </a:r>
            <a:r>
              <a:rPr lang="el-GR" sz="2400" baseline="30000" dirty="0" smtClean="0"/>
              <a:t>◦</a:t>
            </a:r>
            <a:r>
              <a:rPr lang="el-GR" sz="2400" dirty="0" smtClean="0"/>
              <a:t> και το μόριο λέγεται </a:t>
            </a:r>
            <a:r>
              <a:rPr lang="el-GR" sz="2400" b="1" dirty="0" smtClean="0"/>
              <a:t>δεξιόστροφο</a:t>
            </a:r>
            <a:r>
              <a:rPr lang="el-GR" sz="2400" dirty="0" smtClean="0"/>
              <a:t>. Ενώ ένα όμοιο διάλυμα </a:t>
            </a:r>
            <a:r>
              <a:rPr lang="el-GR" sz="2400" i="1" dirty="0" smtClean="0"/>
              <a:t>L</a:t>
            </a:r>
            <a:r>
              <a:rPr lang="el-GR" sz="2400" dirty="0" smtClean="0"/>
              <a:t>-γλυκόζης θα στρέφει το επίπεδο του πολωμένου φωτός προς την αντίθετη κατεύθυνση ([</a:t>
            </a:r>
            <a:r>
              <a:rPr lang="el-GR" sz="2400" i="1" dirty="0" smtClean="0"/>
              <a:t>α</a:t>
            </a:r>
            <a:r>
              <a:rPr lang="el-GR" sz="2400" dirty="0" smtClean="0"/>
              <a:t>]=-112,2</a:t>
            </a:r>
            <a:r>
              <a:rPr lang="el-GR" sz="2400" baseline="30000" dirty="0" smtClean="0"/>
              <a:t>◦</a:t>
            </a:r>
            <a:r>
              <a:rPr lang="el-GR" sz="2400" dirty="0" smtClean="0"/>
              <a:t>   </a:t>
            </a:r>
            <a:r>
              <a:rPr lang="el-GR" sz="2400" b="1" dirty="0" smtClean="0"/>
              <a:t>αριστερόστροφο)</a:t>
            </a:r>
            <a:r>
              <a:rPr lang="en-US" sz="2400" dirty="0" smtClean="0"/>
              <a:t>,</a:t>
            </a: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57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Σε τι διαφέρουν οι οπτικοί αντίποδες μιας οπτικά ενεργής ένωσης; </a:t>
            </a: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248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Όταν έχουμε μια ποσότητα υλικού που αποτελείται από 100% D-γλυκόζη, τότε λέμε ότι έχουμε </a:t>
            </a:r>
            <a:r>
              <a:rPr lang="el-GR" sz="2400" b="1" dirty="0" smtClean="0"/>
              <a:t>οπτικώς καθαρή </a:t>
            </a:r>
            <a:r>
              <a:rPr lang="el-GR" sz="2400" dirty="0" smtClean="0"/>
              <a:t>D-γλυκόζη,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Εάν αναμίξουμε ίσους όγκους δύο διαλυμάτων της D- και της L-γλυκόζης που έχουν την ίδια συγκέντρωση, το διάλυμα που θα προκύψει δεν θα έχει οπτική στροφική ικανότητα (δηλ. [</a:t>
            </a:r>
            <a:r>
              <a:rPr lang="el-GR" sz="2400" i="1" dirty="0" smtClean="0"/>
              <a:t>α</a:t>
            </a:r>
            <a:r>
              <a:rPr lang="el-GR" sz="2400" dirty="0" smtClean="0"/>
              <a:t>]=0) και θα καλείται </a:t>
            </a:r>
            <a:r>
              <a:rPr lang="el-GR" sz="2400" b="1" dirty="0" smtClean="0"/>
              <a:t>ρακεμικό μίγμα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0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Κυκλική δομή μονοσακχαριτών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505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Κάθε οπτικά καθαρός μονοσακχαρίτης (π.χ. η </a:t>
            </a:r>
            <a:r>
              <a:rPr lang="el-GR" sz="2400" i="1" dirty="0" smtClean="0"/>
              <a:t>D-</a:t>
            </a:r>
            <a:r>
              <a:rPr lang="el-GR" sz="2400" dirty="0" smtClean="0"/>
              <a:t> μορφή) απαντάται σε δυο διαμορφώσεις βάσει του συντακτικού του</a:t>
            </a:r>
            <a:r>
              <a:rPr lang="en-US" sz="2400" dirty="0" smtClean="0"/>
              <a:t>w</a:t>
            </a:r>
            <a:r>
              <a:rPr lang="el-GR" sz="2400" dirty="0" smtClean="0"/>
              <a:t> τύπου, μια </a:t>
            </a:r>
            <a:r>
              <a:rPr lang="el-GR" sz="2400" u="sng" dirty="0" smtClean="0"/>
              <a:t>ανοικτής</a:t>
            </a:r>
            <a:r>
              <a:rPr lang="el-GR" sz="2400" dirty="0" smtClean="0"/>
              <a:t> αλυσίδας και μια </a:t>
            </a:r>
            <a:r>
              <a:rPr lang="el-GR" sz="2400" u="sng" dirty="0" smtClean="0"/>
              <a:t>κυκλικής</a:t>
            </a:r>
            <a:r>
              <a:rPr lang="el-GR" sz="2400" dirty="0" smtClean="0"/>
              <a:t> αλυσίδας. Οι δυο διαμορφώσεις στα υδατικά τους διαλύματα βρίσκονται σε ισορροπία.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71809"/>
            <a:ext cx="5256584" cy="283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89904" y="5909603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1981200" algn="l"/>
                <a:tab pos="4500563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Ανοικτή μορφή D-γλυκόζης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6248" y="5909603"/>
            <a:ext cx="4214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ctr">
              <a:tabLst>
                <a:tab pos="539750" algn="l"/>
                <a:tab pos="1981200" algn="l"/>
                <a:tab pos="4500563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Κυκλική μορφή D-γλυκόζης</a:t>
            </a:r>
          </a:p>
          <a:p>
            <a:pPr lvl="0" indent="180975" algn="ctr">
              <a:tabLst>
                <a:tab pos="539750" algn="l"/>
                <a:tab pos="1981200" algn="l"/>
                <a:tab pos="4500563" algn="l"/>
              </a:tabLs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(</a:t>
            </a:r>
            <a:r>
              <a:rPr lang="el-GR" sz="2000" i="1" dirty="0" smtClean="0">
                <a:latin typeface="+mn-lt"/>
                <a:ea typeface="Calibri" pitchFamily="34" charset="0"/>
                <a:cs typeface="Arial" pitchFamily="34" charset="0"/>
              </a:rPr>
              <a:t>α</a:t>
            </a:r>
            <a:r>
              <a:rPr lang="el-GR" sz="2000" dirty="0" smtClean="0">
                <a:latin typeface="+mn-lt"/>
                <a:ea typeface="Calibri" pitchFamily="34" charset="0"/>
                <a:cs typeface="Arial" pitchFamily="34" charset="0"/>
              </a:rPr>
              <a:t>-D-γλυκοπυρανόζη)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66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Δισακχαρίτες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Δυο ή περισσότερα μόρια μονοσακχαριτών συνενώνονται για να σχηματίσουν δισακχαρίτες ή πολυσακχαρίτες αντίστοιχα</a:t>
            </a:r>
            <a:r>
              <a:rPr lang="el-GR" sz="2400" dirty="0"/>
              <a:t>,</a:t>
            </a:r>
            <a:endParaRPr lang="el-GR" sz="2400" dirty="0" smtClean="0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42038"/>
              </p:ext>
            </p:extLst>
          </p:nvPr>
        </p:nvGraphicFramePr>
        <p:xfrm>
          <a:off x="103367" y="2539536"/>
          <a:ext cx="5043646" cy="188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hemSketch" r:id="rId3" imgW="4133088" imgH="1551432" progId="ACD.ChemSketch.20">
                  <p:embed/>
                </p:oleObj>
              </mc:Choice>
              <mc:Fallback>
                <p:oleObj name="ChemSketch" r:id="rId3" imgW="4133088" imgH="155143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67" y="2539536"/>
                        <a:ext cx="5043646" cy="1889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5214799" y="2507364"/>
            <a:ext cx="392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Το καλαμοσάκχαρο (σακχαρόζη). </a:t>
            </a:r>
          </a:p>
          <a:p>
            <a:r>
              <a:rPr lang="el-GR" sz="2400" dirty="0" smtClean="0">
                <a:latin typeface="+mn-lt"/>
              </a:rPr>
              <a:t>Σχηματίζεται από την ένωση μιας γλυκόζης και μιας φρουκτόζης με </a:t>
            </a:r>
            <a:r>
              <a:rPr lang="el-GR" sz="2400" i="1" dirty="0" smtClean="0">
                <a:latin typeface="+mn-lt"/>
              </a:rPr>
              <a:t>α</a:t>
            </a:r>
            <a:r>
              <a:rPr lang="el-GR" sz="2400" dirty="0" smtClean="0">
                <a:latin typeface="+mn-lt"/>
              </a:rPr>
              <a:t>-γλυκοζιτικό δεσμό.</a:t>
            </a:r>
            <a:endParaRPr lang="el-GR" sz="24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03265" y="5258817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Εδώ η</a:t>
            </a:r>
            <a:r>
              <a:rPr lang="el-GR" sz="2400" i="1" dirty="0">
                <a:latin typeface="+mn-lt"/>
              </a:rPr>
              <a:t> α-</a:t>
            </a:r>
            <a:r>
              <a:rPr lang="el-GR" sz="2400" dirty="0">
                <a:latin typeface="+mn-lt"/>
              </a:rPr>
              <a:t> και </a:t>
            </a:r>
            <a:r>
              <a:rPr lang="el-GR" sz="2400" i="1" dirty="0">
                <a:latin typeface="+mn-lt"/>
              </a:rPr>
              <a:t>β-</a:t>
            </a:r>
            <a:r>
              <a:rPr lang="el-GR" sz="2400" dirty="0">
                <a:latin typeface="+mn-lt"/>
              </a:rPr>
              <a:t> κατεύθυνση στον </a:t>
            </a:r>
            <a:r>
              <a:rPr lang="en-US" sz="2400" dirty="0">
                <a:latin typeface="+mn-lt"/>
              </a:rPr>
              <a:t>C</a:t>
            </a:r>
            <a:r>
              <a:rPr lang="el-GR" sz="2400" dirty="0">
                <a:latin typeface="+mn-lt"/>
              </a:rPr>
              <a:t>1 αποκτά μεγάλη σημασία.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08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Πολυσακχαρίτες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309936"/>
            <a:ext cx="3744416" cy="26642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b="1" dirty="0" smtClean="0"/>
              <a:t>άμυλο</a:t>
            </a:r>
            <a:r>
              <a:rPr lang="el-GR" sz="2400" dirty="0" smtClean="0"/>
              <a:t> είναι πολυσακχαρίτης που σχηματίζεται από τη συνένωση πολλών μορίων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400" b="1" i="1" dirty="0" smtClean="0"/>
              <a:t>-</a:t>
            </a:r>
            <a:r>
              <a:rPr lang="en-US" sz="2400" dirty="0" smtClean="0"/>
              <a:t>D</a:t>
            </a:r>
            <a:r>
              <a:rPr lang="el-GR" sz="2400" dirty="0" smtClean="0"/>
              <a:t>-γλυκόζης που συνδέονται με α(1</a:t>
            </a:r>
            <a:r>
              <a:rPr lang="el-GR" sz="2400" dirty="0" smtClean="0">
                <a:sym typeface="Wingdings" pitchFamily="2" charset="2"/>
              </a:rPr>
              <a:t>4) γλυκοσιδικό δεσμό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901305"/>
              </p:ext>
            </p:extLst>
          </p:nvPr>
        </p:nvGraphicFramePr>
        <p:xfrm>
          <a:off x="3805239" y="1412776"/>
          <a:ext cx="5160601" cy="225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ChemSketch" r:id="rId3" imgW="4486680" imgH="1959840" progId="ACD.ChemSketch.20">
                  <p:embed/>
                </p:oleObj>
              </mc:Choice>
              <mc:Fallback>
                <p:oleObj name="ChemSketch" r:id="rId3" imgW="4486680" imgH="1959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9" y="1412776"/>
                        <a:ext cx="5160601" cy="225525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513829"/>
              </p:ext>
            </p:extLst>
          </p:nvPr>
        </p:nvGraphicFramePr>
        <p:xfrm>
          <a:off x="114312" y="4256330"/>
          <a:ext cx="5285272" cy="217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ChemSketch" r:id="rId5" imgW="4763880" imgH="1959840" progId="ACD.ChemSketch.20">
                  <p:embed/>
                </p:oleObj>
              </mc:Choice>
              <mc:Fallback>
                <p:oleObj name="ChemSketch" r:id="rId5" imgW="4763880" imgH="1959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12" y="4256330"/>
                        <a:ext cx="5285272" cy="217512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5399584" y="4005064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Η </a:t>
            </a:r>
            <a:r>
              <a:rPr lang="el-GR" sz="2400" b="1" dirty="0">
                <a:latin typeface="+mn-lt"/>
              </a:rPr>
              <a:t>κυτταρίνη</a:t>
            </a:r>
            <a:r>
              <a:rPr lang="el-GR" sz="2400" dirty="0">
                <a:latin typeface="+mn-lt"/>
              </a:rPr>
              <a:t> είναι πολυσακχαρίτης που σχηματίζεται από τη συνένωση πολλών μορίων </a:t>
            </a:r>
            <a:r>
              <a:rPr lang="el-GR" sz="2400" i="1" dirty="0">
                <a:latin typeface="+mn-lt"/>
                <a:cs typeface="Times New Roman" pitchFamily="18" charset="0"/>
              </a:rPr>
              <a:t>β</a:t>
            </a:r>
            <a:r>
              <a:rPr lang="el-GR" sz="2400" dirty="0">
                <a:latin typeface="+mn-lt"/>
              </a:rPr>
              <a:t>-</a:t>
            </a:r>
            <a:r>
              <a:rPr lang="en-US" sz="2400" dirty="0">
                <a:latin typeface="+mn-lt"/>
              </a:rPr>
              <a:t>D</a:t>
            </a:r>
            <a:r>
              <a:rPr lang="el-GR" sz="2400" dirty="0">
                <a:latin typeface="+mn-lt"/>
              </a:rPr>
              <a:t>-γλυκόζης που συνδέονται με β(1</a:t>
            </a:r>
            <a:r>
              <a:rPr lang="el-GR" sz="2400" dirty="0">
                <a:latin typeface="+mn-lt"/>
                <a:sym typeface="Wingdings" pitchFamily="2" charset="2"/>
              </a:rPr>
              <a:t>4) γλυκοσιδικό δεσμό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01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Υδρόλυση των πολυσακχαριτών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456116" cy="23762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Οι πολυσακχαρίτες, με θέρμανση και παρουσία ισχυρού οξέος (HCl) υδρολύονται προς τους μονοσακχαρίτες από τους οποίους αποτελούνται</a:t>
            </a:r>
            <a:r>
              <a:rPr lang="el-GR" sz="2400" dirty="0"/>
              <a:t>,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Για παράδειγμα, το </a:t>
            </a:r>
            <a:r>
              <a:rPr lang="el-GR" sz="2400" u="sng" dirty="0" smtClean="0"/>
              <a:t>καλαμοσάκχαρο</a:t>
            </a:r>
            <a:r>
              <a:rPr lang="el-GR" sz="2400" dirty="0" smtClean="0"/>
              <a:t> υδρολύεται προς μίγμα γλυκόζης και φρουκτόζης (το μίγμα αυτό ονομάζεται και </a:t>
            </a:r>
            <a:r>
              <a:rPr lang="el-GR" sz="2400" u="sng" dirty="0" smtClean="0"/>
              <a:t>ιμβερτοσάκχαρο</a:t>
            </a:r>
            <a:r>
              <a:rPr lang="el-GR" sz="2400" dirty="0" smtClean="0"/>
              <a:t>),</a:t>
            </a:r>
            <a:endParaRPr lang="en-US" sz="2400" dirty="0" smtClean="0"/>
          </a:p>
        </p:txBody>
      </p:sp>
      <p:grpSp>
        <p:nvGrpSpPr>
          <p:cNvPr id="10" name="9 - Ομάδα"/>
          <p:cNvGrpSpPr/>
          <p:nvPr/>
        </p:nvGrpSpPr>
        <p:grpSpPr>
          <a:xfrm>
            <a:off x="0" y="3571876"/>
            <a:ext cx="9144000" cy="1714512"/>
            <a:chOff x="0" y="3786190"/>
            <a:chExt cx="9144000" cy="1714512"/>
          </a:xfrm>
        </p:grpSpPr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0" y="3786190"/>
            <a:ext cx="9144000" cy="171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9" name="ChemSketch" r:id="rId3" imgW="10800000" imgH="1819080" progId="ACD.ChemSketch.20">
                    <p:embed/>
                  </p:oleObj>
                </mc:Choice>
                <mc:Fallback>
                  <p:oleObj name="ChemSketch" r:id="rId3" imgW="10800000" imgH="181908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786190"/>
                          <a:ext cx="9144000" cy="1714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5 - TextBox"/>
            <p:cNvSpPr txBox="1"/>
            <p:nvPr/>
          </p:nvSpPr>
          <p:spPr>
            <a:xfrm>
              <a:off x="1571604" y="478632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el-GR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6 - Ορθογώνιο"/>
            <p:cNvSpPr/>
            <p:nvPr/>
          </p:nvSpPr>
          <p:spPr>
            <a:xfrm>
              <a:off x="2214546" y="478632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el-GR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4071702" y="4214818"/>
              <a:ext cx="9108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</a:t>
              </a:r>
              <a:r>
                <a:rPr lang="en-US" sz="1600" baseline="30000" dirty="0" smtClean="0"/>
                <a:t>+</a:t>
              </a:r>
              <a:r>
                <a:rPr lang="en-US" sz="1600" dirty="0" smtClean="0"/>
                <a:t>, 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O</a:t>
              </a:r>
              <a:endParaRPr lang="el-GR" sz="1600" dirty="0"/>
            </a:p>
          </p:txBody>
        </p:sp>
      </p:grpSp>
      <p:sp>
        <p:nvSpPr>
          <p:cNvPr id="11" name="10 - Ορθογώνιο"/>
          <p:cNvSpPr/>
          <p:nvPr/>
        </p:nvSpPr>
        <p:spPr>
          <a:xfrm>
            <a:off x="1071538" y="5400746"/>
            <a:ext cx="2018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latin typeface="+mn-lt"/>
              </a:rPr>
              <a:t>καλαμοσάκχαρο </a:t>
            </a:r>
            <a:endParaRPr lang="el-GR" sz="2000" b="1" dirty="0">
              <a:latin typeface="+mn-lt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214942" y="5472184"/>
            <a:ext cx="1049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latin typeface="+mn-lt"/>
              </a:rPr>
              <a:t>γλυκόζη</a:t>
            </a:r>
            <a:endParaRPr lang="el-GR" sz="2000" b="1" dirty="0">
              <a:latin typeface="+mn-lt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7358082" y="5472184"/>
            <a:ext cx="13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latin typeface="+mn-lt"/>
              </a:rPr>
              <a:t>φρουκτόζη</a:t>
            </a:r>
            <a:endParaRPr lang="el-GR" sz="2000" b="1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31803" y="5906849"/>
            <a:ext cx="8445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Ομοίως, το άμυλο και η κυτταρίνη υδρολύονται προς γλυκόζη.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69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Ανάγοντα και μη ανάγοντα σάκχαρα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Οι μονοσακχαρίτες (αλδόζες) οξειδώνονται παρουσία οξειδωτικών μέσων προς αλδονικά οξέα, 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49184"/>
              </p:ext>
            </p:extLst>
          </p:nvPr>
        </p:nvGraphicFramePr>
        <p:xfrm>
          <a:off x="2051720" y="1922906"/>
          <a:ext cx="1217388" cy="2585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ChemSketch" r:id="rId3" imgW="905256" imgH="1959864" progId="ACD.ChemSketch.20">
                  <p:embed/>
                </p:oleObj>
              </mc:Choice>
              <mc:Fallback>
                <p:oleObj name="ChemSketch" r:id="rId3" imgW="905256" imgH="195986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22906"/>
                        <a:ext cx="1217388" cy="2585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11 - Ευθύγραμμο βέλος σύνδεσης"/>
          <p:cNvCxnSpPr/>
          <p:nvPr/>
        </p:nvCxnSpPr>
        <p:spPr>
          <a:xfrm>
            <a:off x="4000496" y="307181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3778421" y="2610145"/>
            <a:ext cx="1620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οξειδωτικό</a:t>
            </a:r>
            <a:endParaRPr lang="el-GR" sz="2400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86523"/>
              </p:ext>
            </p:extLst>
          </p:nvPr>
        </p:nvGraphicFramePr>
        <p:xfrm>
          <a:off x="5786446" y="1785926"/>
          <a:ext cx="1217629" cy="276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ChemSketch" r:id="rId5" imgW="911520" imgH="2112120" progId="ACD.ChemSketch.20">
                  <p:embed/>
                </p:oleObj>
              </mc:Choice>
              <mc:Fallback>
                <p:oleObj name="ChemSketch" r:id="rId5" imgW="911520" imgH="2112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785926"/>
                        <a:ext cx="1217629" cy="2766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340361" y="4725144"/>
            <a:ext cx="8696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Οι κετόζες σε ουδέτερο ή ελαφρά αλκαλικό </a:t>
            </a:r>
            <a:r>
              <a:rPr lang="en-US" sz="2400" dirty="0">
                <a:latin typeface="+mn-lt"/>
              </a:rPr>
              <a:t>pH </a:t>
            </a:r>
            <a:r>
              <a:rPr lang="el-GR" sz="2400" dirty="0">
                <a:latin typeface="+mn-lt"/>
              </a:rPr>
              <a:t>βρίσκονται σε ισορροπία με την αλδοζική μορφή, άρα και αυτές μπορούν να οξειδωθούν προς αλδονικά </a:t>
            </a:r>
            <a:r>
              <a:rPr lang="el-GR" sz="2400" dirty="0" smtClean="0">
                <a:latin typeface="+mn-lt"/>
              </a:rPr>
              <a:t>οξέα,</a:t>
            </a:r>
            <a:endParaRPr lang="el-GR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Λέμε ότι οι μονοσακχαρίτες αυτοί είναι </a:t>
            </a:r>
            <a:r>
              <a:rPr lang="el-GR" sz="2400" b="1" dirty="0">
                <a:latin typeface="+mn-lt"/>
              </a:rPr>
              <a:t>ανάγοντα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σάκχαρα,</a:t>
            </a:r>
            <a:endParaRPr lang="el-GR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Μερικοί δισακχαρίτες (όχι όλοι) είναι επίσης ανάγοντα σάκχαρα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02894" y="642964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21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Αντίδραση Fehling: </a:t>
            </a:r>
            <a:br>
              <a:rPr lang="el-GR" sz="4400" dirty="0" smtClean="0"/>
            </a:br>
            <a:r>
              <a:rPr lang="el-GR" sz="3600" dirty="0" smtClean="0"/>
              <a:t>Τεστ για τα ανάγοντα σάκχαρα </a:t>
            </a:r>
            <a:r>
              <a:rPr lang="el-GR" sz="3600" b="0" dirty="0" smtClean="0"/>
              <a:t>(1 από 2) 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Από τις χαρακτηριστικότερες αντιδράσεις των αναγόντων σακχάρων (αλδοζών και κετοζών) είναι η αντίδρασή τους με το αντιδραστήριο Fehling (τρυγικός χαλκός),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Το αντιδραστήριο </a:t>
            </a:r>
            <a:r>
              <a:rPr lang="en-US" sz="2400" dirty="0" smtClean="0"/>
              <a:t>(</a:t>
            </a:r>
            <a:r>
              <a:rPr lang="el-GR" sz="2400" dirty="0" smtClean="0"/>
              <a:t>έντονο </a:t>
            </a:r>
            <a:r>
              <a:rPr lang="el-GR" sz="2400" b="1" dirty="0" smtClean="0">
                <a:solidFill>
                  <a:srgbClr val="002060"/>
                </a:solidFill>
              </a:rPr>
              <a:t>σκούρο μπλε χρώμα</a:t>
            </a:r>
            <a:r>
              <a:rPr lang="el-GR" sz="2400" dirty="0" smtClean="0"/>
              <a:t>) σχηματίζεται λίγο πριν από την αντίδραση, με απλή ανάμιξη και θέρμανση δύο προ-αντιδραστηρίων, του Fehling Α (θειικός χαλκός, υδατικό διάλυμα με </a:t>
            </a:r>
            <a:r>
              <a:rPr lang="el-GR" sz="2400" b="1" dirty="0" smtClean="0">
                <a:solidFill>
                  <a:srgbClr val="0070C0"/>
                </a:solidFill>
              </a:rPr>
              <a:t>μπλέ  ανοιχτό χρώμα</a:t>
            </a:r>
            <a:r>
              <a:rPr lang="el-GR" sz="2400" dirty="0" smtClean="0"/>
              <a:t>) και του Fehling Β (μικτό άλας του τρυγικού οξέος με κάλιο και νάτριο, άχρωμο υδατικό διάλυμα). </a:t>
            </a:r>
            <a:endParaRPr lang="el-GR" sz="2400" dirty="0"/>
          </a:p>
        </p:txBody>
      </p:sp>
      <p:grpSp>
        <p:nvGrpSpPr>
          <p:cNvPr id="15" name="14 - Ομάδα"/>
          <p:cNvGrpSpPr/>
          <p:nvPr/>
        </p:nvGrpSpPr>
        <p:grpSpPr>
          <a:xfrm>
            <a:off x="642910" y="5445782"/>
            <a:ext cx="8188908" cy="461665"/>
            <a:chOff x="477546" y="5572140"/>
            <a:chExt cx="8188908" cy="461665"/>
          </a:xfrm>
        </p:grpSpPr>
        <p:sp>
          <p:nvSpPr>
            <p:cNvPr id="9" name="8 - TextBox"/>
            <p:cNvSpPr txBox="1"/>
            <p:nvPr/>
          </p:nvSpPr>
          <p:spPr>
            <a:xfrm>
              <a:off x="477546" y="5572140"/>
              <a:ext cx="8188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CuSO4       +       </a:t>
              </a:r>
              <a:r>
                <a:rPr lang="el-GR" sz="2400" dirty="0" smtClean="0">
                  <a:latin typeface="+mn-lt"/>
                </a:rPr>
                <a:t>τρυγικό </a:t>
              </a:r>
              <a:r>
                <a:rPr lang="en-US" sz="2400" dirty="0" smtClean="0">
                  <a:latin typeface="+mn-lt"/>
                </a:rPr>
                <a:t>K Na                        </a:t>
              </a:r>
              <a:r>
                <a:rPr lang="el-GR" sz="2400" dirty="0" smtClean="0">
                  <a:latin typeface="+mn-lt"/>
                </a:rPr>
                <a:t>τρυγικός </a:t>
              </a:r>
              <a:r>
                <a:rPr lang="en-US" sz="2400" dirty="0" smtClean="0">
                  <a:latin typeface="+mn-lt"/>
                </a:rPr>
                <a:t>Cu </a:t>
              </a:r>
              <a:endParaRPr lang="el-GR" sz="2400" dirty="0">
                <a:latin typeface="+mn-lt"/>
              </a:endParaRPr>
            </a:p>
          </p:txBody>
        </p:sp>
        <p:cxnSp>
          <p:nvCxnSpPr>
            <p:cNvPr id="11" name="10 - Ευθύγραμμο βέλος σύνδεσης"/>
            <p:cNvCxnSpPr/>
            <p:nvPr/>
          </p:nvCxnSpPr>
          <p:spPr>
            <a:xfrm>
              <a:off x="4286248" y="5786454"/>
              <a:ext cx="121444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- Ορθογώνιο"/>
          <p:cNvSpPr/>
          <p:nvPr/>
        </p:nvSpPr>
        <p:spPr>
          <a:xfrm>
            <a:off x="642910" y="6088724"/>
            <a:ext cx="1544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+mn-lt"/>
              </a:rPr>
              <a:t>(</a:t>
            </a:r>
            <a:r>
              <a:rPr lang="el-GR" sz="2400" b="1" dirty="0" smtClean="0">
                <a:solidFill>
                  <a:srgbClr val="0070C0"/>
                </a:solidFill>
                <a:latin typeface="+mn-lt"/>
              </a:rPr>
              <a:t>Fehling Α</a:t>
            </a:r>
            <a:r>
              <a:rPr lang="el-GR" sz="2400" dirty="0" smtClean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714612" y="6088724"/>
            <a:ext cx="150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+mn-lt"/>
              </a:rPr>
              <a:t>(Fehling Β)</a:t>
            </a:r>
            <a:endParaRPr lang="el-GR" sz="2400" dirty="0">
              <a:latin typeface="+mn-lt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5500694" y="6088724"/>
            <a:ext cx="3279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+mn-lt"/>
              </a:rPr>
              <a:t>(</a:t>
            </a:r>
            <a:r>
              <a:rPr lang="el-GR" sz="2400" b="1" dirty="0" smtClean="0">
                <a:solidFill>
                  <a:srgbClr val="002060"/>
                </a:solidFill>
                <a:latin typeface="+mn-lt"/>
              </a:rPr>
              <a:t>Αντιδραστήριο Fehling</a:t>
            </a:r>
            <a:r>
              <a:rPr lang="el-GR" sz="2400" dirty="0" smtClean="0">
                <a:latin typeface="+mn-lt"/>
              </a:rPr>
              <a:t>)</a:t>
            </a:r>
            <a:endParaRPr lang="el-GR" sz="24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93038" y="646768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Αντίδραση Fehling: </a:t>
            </a:r>
            <a:br>
              <a:rPr lang="el-GR" dirty="0" smtClean="0"/>
            </a:br>
            <a:r>
              <a:rPr lang="el-GR" sz="3200" dirty="0" smtClean="0"/>
              <a:t>Τεστ για τα ανάγοντα σάκχαρα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36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Όταν προστίθεται το αντιδραστήριο Fehling (σκούρου μπλε χρώματος) σε κάποιο ανάγον σάκχαρο, ως προϊόν οξειδοαναγωγής παράγεται το αλδονικό οξύ, ενώ ο χαλκός (ΙΙ) ανάγεται στο οξείδιο του χαλκού (Ι) (Cu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O), ίζημα με χαρακτηριστικό κεραμέρυθρο χρώμα</a:t>
            </a:r>
            <a:r>
              <a:rPr lang="el-GR" sz="2400" dirty="0"/>
              <a:t>,</a:t>
            </a:r>
          </a:p>
        </p:txBody>
      </p:sp>
      <p:grpSp>
        <p:nvGrpSpPr>
          <p:cNvPr id="15" name="14 - Ομάδα"/>
          <p:cNvGrpSpPr/>
          <p:nvPr/>
        </p:nvGrpSpPr>
        <p:grpSpPr>
          <a:xfrm>
            <a:off x="179513" y="3614963"/>
            <a:ext cx="8712968" cy="1104607"/>
            <a:chOff x="0" y="3429000"/>
            <a:chExt cx="9144001" cy="1104607"/>
          </a:xfrm>
        </p:grpSpPr>
        <p:grpSp>
          <p:nvGrpSpPr>
            <p:cNvPr id="5" name="14 - Ομάδα"/>
            <p:cNvGrpSpPr/>
            <p:nvPr/>
          </p:nvGrpSpPr>
          <p:grpSpPr>
            <a:xfrm>
              <a:off x="0" y="3500438"/>
              <a:ext cx="9144000" cy="461665"/>
              <a:chOff x="477546" y="5572140"/>
              <a:chExt cx="8188908" cy="461665"/>
            </a:xfrm>
          </p:grpSpPr>
          <p:sp>
            <p:nvSpPr>
              <p:cNvPr id="9" name="8 - TextBox"/>
              <p:cNvSpPr txBox="1"/>
              <p:nvPr/>
            </p:nvSpPr>
            <p:spPr>
              <a:xfrm>
                <a:off x="477546" y="5572140"/>
                <a:ext cx="81889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Ανάγον σάκχαρο   +     τρυγικός </a:t>
                </a:r>
                <a:r>
                  <a:rPr lang="en-US" sz="2400" dirty="0" smtClean="0">
                    <a:latin typeface="+mn-lt"/>
                  </a:rPr>
                  <a:t>Cu</a:t>
                </a:r>
                <a:r>
                  <a:rPr lang="el-GR" sz="2400" dirty="0" smtClean="0">
                    <a:latin typeface="+mn-lt"/>
                  </a:rPr>
                  <a:t>                      αλδονικό οξύ  +  </a:t>
                </a:r>
                <a:r>
                  <a:rPr lang="en-US" sz="2400" dirty="0" smtClean="0">
                    <a:latin typeface="+mn-lt"/>
                    <a:cs typeface="Times New Roman" pitchFamily="18" charset="0"/>
                  </a:rPr>
                  <a:t>Cu</a:t>
                </a:r>
                <a:r>
                  <a:rPr lang="el-GR" sz="2400" baseline="30000" dirty="0" smtClean="0">
                    <a:latin typeface="Times New Roman" pitchFamily="18" charset="0"/>
                    <a:cs typeface="Times New Roman" pitchFamily="18" charset="0"/>
                  </a:rPr>
                  <a:t>Ι</a:t>
                </a:r>
                <a:r>
                  <a:rPr lang="en-US" sz="2400" baseline="-25000" dirty="0" smtClean="0">
                    <a:latin typeface="+mn-lt"/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latin typeface="+mn-lt"/>
                    <a:cs typeface="Times New Roman" pitchFamily="18" charset="0"/>
                  </a:rPr>
                  <a:t>O</a:t>
                </a:r>
                <a:r>
                  <a:rPr lang="en-US" sz="2400" dirty="0" smtClean="0">
                    <a:latin typeface="+mn-lt"/>
                  </a:rPr>
                  <a:t> </a:t>
                </a:r>
                <a:endParaRPr lang="el-GR" sz="2400" dirty="0">
                  <a:latin typeface="+mn-lt"/>
                </a:endParaRPr>
              </a:p>
            </p:txBody>
          </p:sp>
          <p:cxnSp>
            <p:nvCxnSpPr>
              <p:cNvPr id="11" name="10 - Ευθύγραμμο βέλος σύνδεσης"/>
              <p:cNvCxnSpPr/>
              <p:nvPr/>
            </p:nvCxnSpPr>
            <p:spPr>
              <a:xfrm>
                <a:off x="4707353" y="5778291"/>
                <a:ext cx="100013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16 - Ορθογώνιο"/>
            <p:cNvSpPr/>
            <p:nvPr/>
          </p:nvSpPr>
          <p:spPr>
            <a:xfrm>
              <a:off x="5970049" y="4071942"/>
              <a:ext cx="31739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rgbClr val="820000"/>
                  </a:solidFill>
                  <a:latin typeface="+mn-lt"/>
                </a:rPr>
                <a:t>(κεραμέρυθρο ίζημα)</a:t>
              </a:r>
              <a:endParaRPr lang="el-GR" sz="2400" b="1" dirty="0">
                <a:solidFill>
                  <a:srgbClr val="820000"/>
                </a:solidFill>
                <a:latin typeface="+mn-lt"/>
              </a:endParaRPr>
            </a:p>
          </p:txBody>
        </p:sp>
        <p:sp>
          <p:nvSpPr>
            <p:cNvPr id="18" name="17 - Ορθογώνιο"/>
            <p:cNvSpPr/>
            <p:nvPr/>
          </p:nvSpPr>
          <p:spPr>
            <a:xfrm>
              <a:off x="2214546" y="4071942"/>
              <a:ext cx="34484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solidFill>
                    <a:srgbClr val="002060"/>
                  </a:solidFill>
                  <a:latin typeface="+mn-lt"/>
                </a:rPr>
                <a:t>(Αντιδραστήριο Fehling)</a:t>
              </a:r>
              <a:endParaRPr lang="el-GR" sz="2400" b="1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14" name="13 - Ευθύγραμμο βέλος σύνδεσης"/>
            <p:cNvCxnSpPr/>
            <p:nvPr/>
          </p:nvCxnSpPr>
          <p:spPr>
            <a:xfrm rot="5400000">
              <a:off x="8359008" y="3713958"/>
              <a:ext cx="57150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Ορθογώνιο 5"/>
          <p:cNvSpPr/>
          <p:nvPr/>
        </p:nvSpPr>
        <p:spPr>
          <a:xfrm>
            <a:off x="323528" y="4797152"/>
            <a:ext cx="8712968" cy="183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Άλλα τεστ για  τα ανάγοντα σάκχαρα αποτελούν και οι αντιδράσεις με άλατα αργύρου (τεστ Tollens), σιδηροκυανιούχο σίδηρο Κ</a:t>
            </a:r>
            <a:r>
              <a:rPr lang="el-GR" sz="2400" baseline="-25000" dirty="0">
                <a:latin typeface="+mn-lt"/>
              </a:rPr>
              <a:t>3</a:t>
            </a:r>
            <a:r>
              <a:rPr lang="el-GR" sz="2400" dirty="0">
                <a:latin typeface="+mn-lt"/>
              </a:rPr>
              <a:t>Fe(CN)</a:t>
            </a:r>
            <a:r>
              <a:rPr lang="el-GR" sz="2400" baseline="-25000" dirty="0">
                <a:latin typeface="+mn-lt"/>
              </a:rPr>
              <a:t>6</a:t>
            </a:r>
            <a:r>
              <a:rPr lang="el-GR" sz="2400" dirty="0">
                <a:latin typeface="+mn-lt"/>
              </a:rPr>
              <a:t> (τεστ Hagedorn-Jensen) και η αντίδραση με υποϊωδιώδες νάτριο (NaIO).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1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Πολυδύναμες αλκοόλες (πολυόλες),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Μονοσακχαρίτης,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Αλδόζες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Κετόζες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Εξόζες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Ανάγον σάκχαρο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Οπτική δραστικότητα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Πολυσακζαρίτης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Μέθοδοι ανίχνευσης υδατανθράκων 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Αντιδραστήριο </a:t>
            </a:r>
            <a:r>
              <a:rPr lang="en-US" sz="2400" dirty="0" smtClean="0"/>
              <a:t>Fehling.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22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Αντίδραση </a:t>
            </a:r>
            <a:r>
              <a:rPr lang="el-GR" i="1" dirty="0" smtClean="0"/>
              <a:t>α</a:t>
            </a:r>
            <a:r>
              <a:rPr lang="el-GR" dirty="0" smtClean="0"/>
              <a:t>-ναφθόλης (τεστ Molisch)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23762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Όλα τα σάκχαρα (μονοσακχαρίτες, ολιγοσακχαρίτες και πολυσακχαρίτες) αντιδρούν με αλκοολικό διάλυμα της </a:t>
            </a:r>
            <a:r>
              <a:rPr lang="el-GR" sz="2400" b="1" i="1" dirty="0" smtClean="0"/>
              <a:t>α</a:t>
            </a:r>
            <a:r>
              <a:rPr lang="el-GR" sz="2400" b="1" dirty="0" smtClean="0"/>
              <a:t>-ναφθόλης </a:t>
            </a:r>
            <a:r>
              <a:rPr lang="el-GR" sz="2400" dirty="0" smtClean="0"/>
              <a:t>παρουσία </a:t>
            </a:r>
            <a:r>
              <a:rPr lang="el-GR" sz="2400" b="1" dirty="0" smtClean="0"/>
              <a:t>πυκνού θειικού οξέος </a:t>
            </a:r>
            <a:r>
              <a:rPr lang="el-GR" sz="2400" dirty="0" smtClean="0"/>
              <a:t>και δίνουν ευδιάλυτο προϊόν με χαρακτηριστικό κόκκινο χρώμα, που με ανακίνηση και προσθήκη νερού μετατρέπεται σε κεραμιδί ίζημα.</a:t>
            </a:r>
            <a:endParaRPr lang="el-GR" sz="2400" dirty="0"/>
          </a:p>
        </p:txBody>
      </p:sp>
      <p:grpSp>
        <p:nvGrpSpPr>
          <p:cNvPr id="11" name="10 - Ομάδα"/>
          <p:cNvGrpSpPr/>
          <p:nvPr/>
        </p:nvGrpSpPr>
        <p:grpSpPr>
          <a:xfrm>
            <a:off x="312335" y="4222456"/>
            <a:ext cx="8491255" cy="1336681"/>
            <a:chOff x="285720" y="4071942"/>
            <a:chExt cx="8491255" cy="1336681"/>
          </a:xfrm>
        </p:grpSpPr>
        <p:grpSp>
          <p:nvGrpSpPr>
            <p:cNvPr id="8" name="7 - Ομάδα"/>
            <p:cNvGrpSpPr/>
            <p:nvPr/>
          </p:nvGrpSpPr>
          <p:grpSpPr>
            <a:xfrm>
              <a:off x="285720" y="4071942"/>
              <a:ext cx="8491255" cy="1336681"/>
              <a:chOff x="1043430" y="3929066"/>
              <a:chExt cx="8491255" cy="1336681"/>
            </a:xfrm>
          </p:grpSpPr>
          <p:graphicFrame>
            <p:nvGraphicFramePr>
              <p:cNvPr id="38914" name="Object 2"/>
              <p:cNvGraphicFramePr>
                <a:graphicFrameLocks noChangeAspect="1"/>
              </p:cNvGraphicFramePr>
              <p:nvPr/>
            </p:nvGraphicFramePr>
            <p:xfrm>
              <a:off x="1043430" y="3929066"/>
              <a:ext cx="1664990" cy="13366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47" name="ChemSketch" r:id="rId3" imgW="1014840" imgH="813960" progId="ACD.ChemSketch.20">
                      <p:embed/>
                    </p:oleObj>
                  </mc:Choice>
                  <mc:Fallback>
                    <p:oleObj name="ChemSketch" r:id="rId3" imgW="1014840" imgH="81396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3430" y="3929066"/>
                            <a:ext cx="1664990" cy="13366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5 - TextBox"/>
              <p:cNvSpPr txBox="1"/>
              <p:nvPr/>
            </p:nvSpPr>
            <p:spPr>
              <a:xfrm>
                <a:off x="2900818" y="4429132"/>
                <a:ext cx="66338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+  υδατάνθρακας                                   ερυθρό προϊόν</a:t>
                </a:r>
                <a:endParaRPr lang="el-GR" sz="2400" dirty="0">
                  <a:latin typeface="+mn-lt"/>
                </a:endParaRPr>
              </a:p>
            </p:txBody>
          </p:sp>
          <p:cxnSp>
            <p:nvCxnSpPr>
              <p:cNvPr id="7" name="6 - Ευθύγραμμο βέλος σύνδεσης"/>
              <p:cNvCxnSpPr/>
              <p:nvPr/>
            </p:nvCxnSpPr>
            <p:spPr>
              <a:xfrm>
                <a:off x="5544024" y="4643446"/>
                <a:ext cx="164307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8 - TextBox"/>
            <p:cNvSpPr txBox="1"/>
            <p:nvPr/>
          </p:nvSpPr>
          <p:spPr>
            <a:xfrm>
              <a:off x="4572000" y="4214818"/>
              <a:ext cx="232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 smtClean="0">
                  <a:latin typeface="+mn-lt"/>
                </a:rPr>
                <a:t>πυκνό θειικό οξύ</a:t>
              </a:r>
              <a:endParaRPr lang="el-GR" sz="2400" i="1" dirty="0">
                <a:latin typeface="+mn-lt"/>
              </a:endParaRPr>
            </a:p>
          </p:txBody>
        </p:sp>
      </p:grp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2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 ιωδίου – αμύλου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Χαρακτηριστική αντίδραση ορισμένων πολυσακχαριτών και κυρίως του </a:t>
            </a:r>
            <a:r>
              <a:rPr lang="el-GR" sz="2400" b="1" dirty="0" smtClean="0"/>
              <a:t>αμύλου</a:t>
            </a:r>
            <a:r>
              <a:rPr lang="el-GR" sz="2400" dirty="0" smtClean="0"/>
              <a:t>, είναι η αντίδρασή τους με το ιώδιο, που δίνει σαν προϊόν ένα σύμπλοκο με </a:t>
            </a:r>
            <a:r>
              <a:rPr lang="el-GR" sz="2400" b="1" dirty="0" smtClean="0">
                <a:solidFill>
                  <a:srgbClr val="002060"/>
                </a:solidFill>
              </a:rPr>
              <a:t>σκούρο μπλέ χρώμα</a:t>
            </a:r>
            <a:r>
              <a:rPr lang="el-GR" sz="2400" b="1" dirty="0"/>
              <a:t>,</a:t>
            </a:r>
            <a:endParaRPr lang="el-GR" sz="24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Το τεστ είναι </a:t>
            </a:r>
            <a:r>
              <a:rPr lang="el-GR" sz="2400" b="1" dirty="0" smtClean="0"/>
              <a:t>αρνητικό</a:t>
            </a:r>
            <a:r>
              <a:rPr lang="el-GR" sz="2400" dirty="0" smtClean="0"/>
              <a:t> για τους μονο- και δι-σακχαρίτες.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6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για την άσκηση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052736"/>
            <a:ext cx="8435280" cy="58052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κάθε ομάδα με την αρχή του εργαστηριακού μαθήματος έχει αναμμένο μπροστά της μια θερμαντική πλάκα (ή ένα λύχνο Bunsen) και ένα ποτήρι ζέσεως (250 </a:t>
            </a:r>
            <a:r>
              <a:rPr lang="en-US" sz="2400" dirty="0" smtClean="0"/>
              <a:t>ml</a:t>
            </a:r>
            <a:r>
              <a:rPr lang="el-GR" sz="2400" dirty="0" smtClean="0"/>
              <a:t>) με νερό (θα χρησιμοποιηθεί σαν υδατόλουτρο) που θα θερμανθεί λίγο πριν το σημείο βρασμού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Θα χρησιμοποιηθούν ογκομετρικοί σωλήνες, ποτήρια ζέσης,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Δείγματα σακχάρων: φρουκτόζη, γλυκόζη, (σε στερεά μορφή) και άμυλο (έτοιμο, σε διάλυμα),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Ως αντιδραστήρια θα χρησιμοποιηθούν διαλύματα α-ναφθόλης (10% αλκοολικό διάλυμα), διάλυμα Fehling Α (6.928 g CuSO</a:t>
            </a:r>
            <a:r>
              <a:rPr lang="el-GR" sz="2400" baseline="-25000" dirty="0" smtClean="0"/>
              <a:t>4</a:t>
            </a:r>
            <a:r>
              <a:rPr lang="el-GR" sz="2400" baseline="30000" dirty="0" smtClean="0"/>
              <a:t>.</a:t>
            </a:r>
            <a:r>
              <a:rPr lang="el-GR" sz="2400" dirty="0" smtClean="0"/>
              <a:t>Η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Ο σε 100 ml νερού) και διάλυμα Fehling Β (34.6 g  τρυγικού καλιονατρίου και 10 g NaOH σε 100 ml νερού), πυκνό θειικό οξύ και διάλυμα ιωδίου.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21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 Fehling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Σε δύο ογκομετρικούς σωλήνες φέρουμε 2 ml από το διάλυμα Fehling Α και 2 ml από το Fehling Β και τους τοποθετούμε στο υδατόλουτρο (80° C) για περίπου 5 λεπτά. Στη συνέχεια αναμιγνύουμε τα δύο διαλύματα. Το νέο σκούρο μπλέ διάλυμα που προκύπτει (τελικό διάλυμα Fehling) χωρίζεται στα τρία,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Στο κάθε μέρος από τα τρία προσθέτουμε 1 ml διαλύματος από κάθε σάκχαρο και αφήνουμε στο υδατόλουτρο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εμφάνιση κεραμέρυθρου ιζήματος σημαίνει θετικό τεστ.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69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Αντίδραση </a:t>
            </a:r>
            <a:r>
              <a:rPr lang="el-GR" i="1" dirty="0" smtClean="0"/>
              <a:t>α</a:t>
            </a:r>
            <a:r>
              <a:rPr lang="el-GR" dirty="0" smtClean="0"/>
              <a:t>-ναφθόλης (τεστ Molisch)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Σε 3 δοκιμαστικούς σωλήνες που περιέχουν από ένα διάλυμα σακχάρου, προσθέτουμε 2 σταγόνες α-ναφθόλης. Στη συνέχεια, πλησιάζουμε τους σωλήνες στον απαγωγό υπό κλίση (περίπου 30° ) και προσθέτουμε με το σταγονόμετρο 1-2 σταγόνες πυκνού θειικού οξέος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εμφάνιση κόκκινου δακτυλίου στην μεσεπιφάνεια των δύο υγρών σημαίνει θετικό τεστ,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Αν στη συνέχεια ανακινηθεί και αναμιχθεί ελαφρά το διάλυμα, το χρώμα γίνεται βυσσινί. Τέλος, προσθήκη νερού θα </a:t>
            </a:r>
            <a:r>
              <a:rPr lang="el-GR" sz="2400" dirty="0" smtClean="0"/>
              <a:t>δώσει </a:t>
            </a:r>
            <a:r>
              <a:rPr lang="el-GR" sz="2400" dirty="0" smtClean="0"/>
              <a:t>κεραμέρυθρο ίζημα.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4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Τεστ </a:t>
            </a:r>
            <a:r>
              <a:rPr lang="el-GR" dirty="0" smtClean="0"/>
              <a:t>ιωδίου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Σε τρεις ογκομετρικούς σωλήνες που περιέχουν από ένα διάλυμα σακχάρου (1 ml), προσθέτουμε 2 σταγόνες διαλύματος αμύλου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400" dirty="0" smtClean="0"/>
              <a:t>Η εμφάνιση έντονου σκούρου μπλε χρώματος σημαίνει θετικό τεστ.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14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Φύλλο </a:t>
            </a:r>
            <a:r>
              <a:rPr lang="el-GR" dirty="0" smtClean="0"/>
              <a:t>παρουσίασης </a:t>
            </a:r>
            <a:r>
              <a:rPr lang="el-GR" dirty="0"/>
              <a:t>α</a:t>
            </a:r>
            <a:r>
              <a:rPr lang="el-GR" dirty="0" smtClean="0"/>
              <a:t>ποτελεσμάτων </a:t>
            </a: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84654"/>
              </p:ext>
            </p:extLst>
          </p:nvPr>
        </p:nvGraphicFramePr>
        <p:xfrm>
          <a:off x="392891" y="1554434"/>
          <a:ext cx="8358217" cy="3842096"/>
        </p:xfrm>
        <a:graphic>
          <a:graphicData uri="http://schemas.openxmlformats.org/drawingml/2006/table">
            <a:tbl>
              <a:tblPr/>
              <a:tblGrid>
                <a:gridCol w="1905636"/>
                <a:gridCol w="1419440"/>
                <a:gridCol w="1419440"/>
                <a:gridCol w="1291062"/>
                <a:gridCol w="2322639"/>
              </a:tblGrid>
              <a:tr h="3283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l-GR" sz="2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οκιμασία</a:t>
                      </a:r>
                      <a:endParaRPr lang="el-GR" sz="22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el-GR" sz="2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υμπεράσματα</a:t>
                      </a:r>
                      <a:endParaRPr lang="el-GR" sz="22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Π</a:t>
                      </a:r>
                      <a:r>
                        <a:rPr lang="el-GR" sz="22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αρατηρήσεις</a:t>
                      </a:r>
                      <a:endParaRPr lang="el-GR" sz="22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61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Δείγμα Α</a:t>
                      </a: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Δείγμα Β</a:t>
                      </a: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Δείγμα Γ</a:t>
                      </a: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τεστ Molisch</a:t>
                      </a: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τεστ Fehling</a:t>
                      </a: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αντίδραση ιωδίου</a:t>
                      </a: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50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 hangingPunct="0">
              <a:lnSpc>
                <a:spcPct val="15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Από τα σάκχαρα </a:t>
            </a:r>
            <a:r>
              <a:rPr lang="el-GR" sz="2400" b="1" dirty="0" smtClean="0"/>
              <a:t>γλυκόζη</a:t>
            </a:r>
            <a:r>
              <a:rPr lang="el-GR" sz="2400" dirty="0" smtClean="0"/>
              <a:t>, </a:t>
            </a:r>
            <a:r>
              <a:rPr lang="el-GR" sz="2400" b="1" dirty="0" smtClean="0"/>
              <a:t>φρουκτόζη</a:t>
            </a:r>
            <a:r>
              <a:rPr lang="el-GR" sz="2400" dirty="0" smtClean="0"/>
              <a:t>, </a:t>
            </a:r>
            <a:r>
              <a:rPr lang="el-GR" sz="2400" b="1" dirty="0" smtClean="0"/>
              <a:t>καλαμοσάκχαρο</a:t>
            </a:r>
            <a:r>
              <a:rPr lang="el-GR" sz="2400" dirty="0" smtClean="0"/>
              <a:t> (δισακχαρίτης), </a:t>
            </a:r>
            <a:r>
              <a:rPr lang="el-GR" sz="2400" b="1" dirty="0" smtClean="0"/>
              <a:t>άμυλο</a:t>
            </a:r>
            <a:r>
              <a:rPr lang="el-GR" sz="2400" dirty="0" smtClean="0"/>
              <a:t> και </a:t>
            </a:r>
            <a:r>
              <a:rPr lang="el-GR" sz="2400" b="1" dirty="0" smtClean="0"/>
              <a:t>κυτταρίνη</a:t>
            </a:r>
            <a:r>
              <a:rPr lang="el-GR" sz="2400" dirty="0" smtClean="0"/>
              <a:t> (πολυσακχαρίτες) ποια μπορούν να δώσουν την αντίδραση Fehling; Δικαιολογήστε την απάντησή σας.</a:t>
            </a:r>
          </a:p>
          <a:p>
            <a:pPr>
              <a:lnSpc>
                <a:spcPct val="15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b="1" dirty="0" smtClean="0"/>
              <a:t>καλαμοσάκχαρο</a:t>
            </a:r>
            <a:r>
              <a:rPr lang="el-GR" sz="2400" dirty="0" smtClean="0"/>
              <a:t> (ένας δισακχαρίτης) δίνει θετικό τεστ </a:t>
            </a:r>
            <a:r>
              <a:rPr lang="el-GR" sz="2400" b="1" dirty="0" err="1" smtClean="0"/>
              <a:t>Molis</a:t>
            </a:r>
            <a:r>
              <a:rPr lang="en-US" sz="2400" dirty="0" smtClean="0"/>
              <a:t>c</a:t>
            </a:r>
            <a:r>
              <a:rPr lang="el-GR" sz="2400" dirty="0" smtClean="0"/>
              <a:t>h αλλά αρνητικό τεστ </a:t>
            </a:r>
            <a:r>
              <a:rPr lang="el-GR" sz="2400" b="1" dirty="0" smtClean="0"/>
              <a:t>Fehling</a:t>
            </a:r>
            <a:r>
              <a:rPr lang="el-GR" sz="2400" dirty="0" smtClean="0"/>
              <a:t>. Μετά από υδρόλυση στους 80° C παρουσία HCl, και αφού εξουδετερωθεί με </a:t>
            </a:r>
            <a:r>
              <a:rPr lang="en-US" sz="2400" dirty="0" smtClean="0"/>
              <a:t>NaOH</a:t>
            </a:r>
            <a:r>
              <a:rPr lang="el-GR" sz="2400" dirty="0" smtClean="0"/>
              <a:t> δίνει θετικά και τα δύο τεστ. Εξηγείστε αυτό το γεγονός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23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1357298"/>
            <a:ext cx="814393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04000" marR="0" lvl="0" indent="-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McMurry 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.,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Οργανική Χημεία, Πανεπιστημιακές Εκδόσεις Κρήτης, 2012 (ενιαίος τόμος),</a:t>
            </a:r>
          </a:p>
          <a:p>
            <a:pPr marL="504000" indent="-504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cs typeface="Times New Roman" pitchFamily="18" charset="0"/>
              </a:rPr>
              <a:t>Nelson D. L. , M. Cox, Lehninger Principles of Biochemistry, 4</a:t>
            </a:r>
            <a:r>
              <a:rPr lang="en-US" sz="2400" baseline="30000" dirty="0" smtClean="0">
                <a:latin typeface="+mn-lt"/>
                <a:cs typeface="Times New Roman" pitchFamily="18" charset="0"/>
              </a:rPr>
              <a:t>th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Edition, W. Freeman and Company, 2004</a:t>
            </a:r>
            <a:r>
              <a:rPr lang="el-GR" sz="2400" dirty="0" smtClean="0">
                <a:latin typeface="+mn-lt"/>
                <a:cs typeface="Times New Roman" pitchFamily="18" charset="0"/>
              </a:rPr>
              <a:t>,</a:t>
            </a:r>
            <a:endParaRPr lang="el-GR" sz="2400" dirty="0" smtClean="0">
              <a:latin typeface="+mn-lt"/>
              <a:cs typeface="Arial" pitchFamily="34" charset="0"/>
            </a:endParaRPr>
          </a:p>
          <a:p>
            <a:pPr marL="504000" lvl="0" indent="-5040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  <a:cs typeface="Times New Roman" pitchFamily="18" charset="0"/>
              </a:rPr>
              <a:t>Berg J. M., J. L. Tymoczko, L. Stryer, Biochemistry, 5</a:t>
            </a:r>
            <a:r>
              <a:rPr lang="en-US" sz="2400" baseline="30000" dirty="0" smtClean="0">
                <a:latin typeface="+mn-lt"/>
                <a:cs typeface="Times New Roman" pitchFamily="18" charset="0"/>
              </a:rPr>
              <a:t>th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ed., W. Freeman and Company, 2002</a:t>
            </a:r>
            <a:r>
              <a:rPr lang="el-GR" sz="2400" dirty="0" smtClean="0">
                <a:latin typeface="+mn-lt"/>
                <a:cs typeface="Times New Roman" pitchFamily="18" charset="0"/>
              </a:rPr>
              <a:t>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29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845323"/>
            <a:ext cx="5828703" cy="854378"/>
            <a:chOff x="1767633" y="5845323"/>
            <a:chExt cx="5828703" cy="854378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039"/>
            <a:stretch/>
          </p:blipFill>
          <p:spPr bwMode="auto">
            <a:xfrm>
              <a:off x="3923928" y="5845323"/>
              <a:ext cx="3672408" cy="85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64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Στόχος του εργαστηριακού μαθήματος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r>
              <a:rPr lang="el-GR" sz="2400" dirty="0" smtClean="0"/>
              <a:t>Κατανόηση της χημικής σύστασης των υδατανθράκων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Κατανόηση της δομής των μονοσακχαριτών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Τρόποι δόμησης των πολυσακχαριτών από μονοσακχαρίτες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Η εξοικείωση με τη στερεοϊσομέρεια που παρουσιάζουν οι μονοσακχαρίτες και πολυσακχαρίτες</a:t>
            </a:r>
            <a:r>
              <a:rPr lang="en-US" sz="2400" dirty="0"/>
              <a:t>.</a:t>
            </a: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97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68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«Εργαστήριο Επιστήμης Υλικών ΙΙ. Ενότητα 9</a:t>
            </a:r>
            <a:r>
              <a:rPr lang="en-US" sz="2000" dirty="0" smtClean="0"/>
              <a:t>:</a:t>
            </a:r>
            <a:r>
              <a:rPr lang="el-GR" sz="2000" dirty="0"/>
              <a:t> Χημικές Ιδιότητες </a:t>
            </a:r>
            <a:r>
              <a:rPr lang="el-GR" sz="2000" dirty="0" smtClean="0"/>
              <a:t>Υδατανθράκων».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811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9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029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Όλες οι εικόνες και χημικοί τύποι</a:t>
            </a:r>
            <a:r>
              <a:rPr lang="el-GR" sz="2000" dirty="0" smtClean="0"/>
              <a:t>:© </a:t>
            </a:r>
            <a:r>
              <a:rPr lang="el-GR" sz="2000" dirty="0"/>
              <a:t>Σταμάτης Χ. Μπογιατζής </a:t>
            </a:r>
          </a:p>
          <a:p>
            <a:pPr marL="0" indent="0">
              <a:buNone/>
            </a:pPr>
            <a:r>
              <a:rPr lang="el-GR" sz="2000" dirty="0"/>
              <a:t>(εκτός αν αναφέρεται </a:t>
            </a:r>
            <a:r>
              <a:rPr lang="el-GR" sz="2000" dirty="0" smtClean="0"/>
              <a:t>διαφορετικά</a:t>
            </a:r>
            <a:r>
              <a:rPr lang="en-US" sz="2000" dirty="0" smtClean="0"/>
              <a:t>)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458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Τα σάκχαρα (υδατάνθρακες) ανήκουν στις ενώσεις βιολογικού ενδιαφέροντος και, όπως και οι πρωτεΐνες, έχουν μεγάλη σημασία επειδή απαντώνται ως δομικό συστατικό πολλών οργανικών υλικών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υδατάνθρακες έχουν ενδιαφέρον και στον χώρο της </a:t>
            </a:r>
            <a:r>
              <a:rPr lang="el-GR" sz="2400" b="1" dirty="0" smtClean="0"/>
              <a:t>τέχνης</a:t>
            </a:r>
            <a:r>
              <a:rPr lang="el-GR" sz="2400" dirty="0" smtClean="0"/>
              <a:t>, αφού απαντώνται ως συστατικά στα υλικά προετοιμασίας και συνδετικά υλικά των έργων ζωγραφικής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Απαντώνται  επίσης και στο χώρο των </a:t>
            </a:r>
            <a:r>
              <a:rPr lang="el-GR" sz="2400" b="1" dirty="0" smtClean="0"/>
              <a:t>αρχαιολογικής σημασίας αντικειμένων</a:t>
            </a:r>
            <a:r>
              <a:rPr lang="el-GR" sz="2400" dirty="0" smtClean="0"/>
              <a:t>, ως συστατικό των υφάνσιμων υλών, του ξύλου και του χαρτιού.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54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Χημικοί τύποι των υδαναθράκων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υδανάθρακες </a:t>
            </a:r>
            <a:r>
              <a:rPr lang="el-GR" sz="2400" dirty="0" smtClean="0"/>
              <a:t>περιγράφονται </a:t>
            </a:r>
            <a:r>
              <a:rPr lang="el-GR" sz="2400" dirty="0" smtClean="0"/>
              <a:t>από τον γενικό μοριακό τύπο </a:t>
            </a:r>
            <a:r>
              <a:rPr lang="el-GR" sz="2400" b="1" dirty="0" smtClean="0"/>
              <a:t>(CH</a:t>
            </a:r>
            <a:r>
              <a:rPr lang="el-GR" sz="2400" b="1" baseline="-25000" dirty="0" smtClean="0"/>
              <a:t>2</a:t>
            </a:r>
            <a:r>
              <a:rPr lang="el-GR" sz="2400" b="1" dirty="0" smtClean="0"/>
              <a:t>O)</a:t>
            </a:r>
            <a:r>
              <a:rPr lang="en-US" sz="2400" b="1" baseline="-25000" dirty="0" smtClean="0"/>
              <a:t>x</a:t>
            </a:r>
            <a:r>
              <a:rPr lang="en-US" sz="2400" b="1" dirty="0" smtClean="0"/>
              <a:t> ,</a:t>
            </a:r>
            <a:endParaRPr lang="el-GR" sz="2400" b="1" baseline="-250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Από τον παραπάνω τύπο φαίνεται ότι περιέχουν </a:t>
            </a:r>
            <a:r>
              <a:rPr lang="el-GR" sz="2400" b="1" dirty="0" smtClean="0"/>
              <a:t>υδρογόνο</a:t>
            </a:r>
            <a:r>
              <a:rPr lang="el-GR" sz="2400" dirty="0" smtClean="0"/>
              <a:t> και </a:t>
            </a:r>
            <a:r>
              <a:rPr lang="el-GR" sz="2400" b="1" dirty="0" smtClean="0"/>
              <a:t>οξυγόνο</a:t>
            </a:r>
            <a:r>
              <a:rPr lang="el-GR" sz="2400" dirty="0" smtClean="0"/>
              <a:t> (σε αναλογία 2:1, ίδια με εκείνη του νερού) μαζί με </a:t>
            </a:r>
            <a:r>
              <a:rPr lang="el-GR" sz="2400" b="1" dirty="0" smtClean="0"/>
              <a:t>άνθρακα</a:t>
            </a:r>
            <a:r>
              <a:rPr lang="en-US" sz="2400" dirty="0"/>
              <a:t>,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δομικές μονάδες όλων των σακχάρων είναι οι </a:t>
            </a:r>
            <a:r>
              <a:rPr lang="el-GR" sz="2400" b="1" dirty="0" smtClean="0"/>
              <a:t>μονοσακχαρίτες</a:t>
            </a:r>
            <a:r>
              <a:rPr lang="el-GR" sz="2400" dirty="0" smtClean="0"/>
              <a:t>, δηλαδή ενώσεις που αποτελούνται από 4, 5 ή 6 συνήθως άτομα άνθρακα με τον γενικό τύπο C</a:t>
            </a:r>
            <a:r>
              <a:rPr lang="el-GR" sz="2400" baseline="-25000" dirty="0" smtClean="0"/>
              <a:t>6</a:t>
            </a:r>
            <a:r>
              <a:rPr lang="el-GR" sz="2400" dirty="0" smtClean="0"/>
              <a:t>H</a:t>
            </a:r>
            <a:r>
              <a:rPr lang="el-GR" sz="2400" baseline="-25000" dirty="0" smtClean="0"/>
              <a:t>12</a:t>
            </a:r>
            <a:r>
              <a:rPr lang="el-GR" sz="2400" dirty="0" smtClean="0"/>
              <a:t>O</a:t>
            </a:r>
            <a:r>
              <a:rPr lang="el-GR" sz="2400" baseline="-25000" dirty="0" smtClean="0"/>
              <a:t>6</a:t>
            </a:r>
            <a:r>
              <a:rPr lang="en-US" sz="2400" dirty="0"/>
              <a:t> 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μονοσακχαρίτες με 4 άτομα άνθρακα λέγονται </a:t>
            </a:r>
            <a:r>
              <a:rPr lang="el-GR" sz="2400" b="1" dirty="0" smtClean="0"/>
              <a:t>τετρόζες</a:t>
            </a:r>
            <a:r>
              <a:rPr lang="el-GR" sz="2400" dirty="0" smtClean="0"/>
              <a:t>, με 5 άτομα άνθρακα λέγονται </a:t>
            </a:r>
            <a:r>
              <a:rPr lang="el-GR" sz="2400" b="1" dirty="0" smtClean="0"/>
              <a:t>πεντόζες</a:t>
            </a:r>
            <a:r>
              <a:rPr lang="el-GR" sz="2400" dirty="0" smtClean="0"/>
              <a:t> και με 6, λέγονται </a:t>
            </a:r>
            <a:r>
              <a:rPr lang="el-GR" sz="2400" b="1" dirty="0" smtClean="0"/>
              <a:t>εξόζες</a:t>
            </a:r>
            <a:r>
              <a:rPr lang="el-GR" sz="2400" dirty="0" smtClean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47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μονοσακχαρίτες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33181"/>
            <a:ext cx="8568952" cy="24883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Οι μονοσακχαρίτες βρίσκονται είτε σε αλδεϋδική (</a:t>
            </a:r>
            <a:r>
              <a:rPr lang="el-GR" sz="2400" b="1" dirty="0" smtClean="0"/>
              <a:t>αλδόζες</a:t>
            </a:r>
            <a:r>
              <a:rPr lang="el-GR" sz="2400" dirty="0" smtClean="0"/>
              <a:t>) είτε σε κετονική μορφή (</a:t>
            </a:r>
            <a:r>
              <a:rPr lang="el-GR" sz="2400" b="1" dirty="0" smtClean="0"/>
              <a:t>κετόζες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Όταν έχουν 6 άτομα άνθρακα (εξόζες), ο μοριακός τους τύπος είναι C</a:t>
            </a:r>
            <a:r>
              <a:rPr lang="el-GR" sz="2400" baseline="-25000" dirty="0" smtClean="0"/>
              <a:t>6</a:t>
            </a:r>
            <a:r>
              <a:rPr lang="el-GR" sz="2400" dirty="0" smtClean="0"/>
              <a:t>H</a:t>
            </a:r>
            <a:r>
              <a:rPr lang="el-GR" sz="2400" baseline="-25000" dirty="0" smtClean="0"/>
              <a:t>12</a:t>
            </a:r>
            <a:r>
              <a:rPr lang="el-GR" sz="2400" dirty="0" smtClean="0"/>
              <a:t>O</a:t>
            </a:r>
            <a:r>
              <a:rPr lang="el-GR" sz="2400" baseline="-25000" dirty="0" smtClean="0"/>
              <a:t>6</a:t>
            </a:r>
            <a:r>
              <a:rPr lang="en-US" sz="2400" baseline="-25000" dirty="0"/>
              <a:t> </a:t>
            </a:r>
            <a:r>
              <a:rPr lang="en-US" sz="2400" dirty="0" smtClean="0"/>
              <a:t> ,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Με βάση τον ίδιο μοριακό τύπο, στη φύση απαντώνται πολλά </a:t>
            </a:r>
            <a:r>
              <a:rPr lang="el-GR" sz="2400" b="1" dirty="0" smtClean="0"/>
              <a:t>ισομερή</a:t>
            </a:r>
            <a:r>
              <a:rPr lang="el-GR" sz="2400" dirty="0" smtClean="0"/>
              <a:t>, όπως η </a:t>
            </a:r>
            <a:r>
              <a:rPr lang="el-GR" sz="2400" b="1" dirty="0" smtClean="0"/>
              <a:t>γλυκόζη</a:t>
            </a:r>
            <a:r>
              <a:rPr lang="el-GR" sz="2400" dirty="0" smtClean="0"/>
              <a:t> και η </a:t>
            </a:r>
            <a:r>
              <a:rPr lang="el-GR" sz="2400" b="1" dirty="0" smtClean="0"/>
              <a:t>φρουκτόζη</a:t>
            </a:r>
            <a:r>
              <a:rPr lang="el-GR" sz="2400" dirty="0" smtClean="0"/>
              <a:t>:</a:t>
            </a:r>
            <a:endParaRPr lang="el-GR" sz="2400" dirty="0"/>
          </a:p>
        </p:txBody>
      </p:sp>
      <p:grpSp>
        <p:nvGrpSpPr>
          <p:cNvPr id="15" name="14 - Ομάδα"/>
          <p:cNvGrpSpPr/>
          <p:nvPr/>
        </p:nvGrpSpPr>
        <p:grpSpPr>
          <a:xfrm>
            <a:off x="2004997" y="3378101"/>
            <a:ext cx="1276353" cy="2710457"/>
            <a:chOff x="2071670" y="2285992"/>
            <a:chExt cx="1276353" cy="2710457"/>
          </a:xfrm>
        </p:grpSpPr>
        <p:graphicFrame>
          <p:nvGraphicFramePr>
            <p:cNvPr id="1025" name="Object 1"/>
            <p:cNvGraphicFramePr>
              <a:graphicFrameLocks noChangeAspect="1"/>
            </p:cNvGraphicFramePr>
            <p:nvPr/>
          </p:nvGraphicFramePr>
          <p:xfrm>
            <a:off x="2071670" y="2285992"/>
            <a:ext cx="1276353" cy="2710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name="ChemSketch" r:id="rId3" imgW="905256" imgH="1959864" progId="ACD.ChemSketch.20">
                    <p:embed/>
                  </p:oleObj>
                </mc:Choice>
                <mc:Fallback>
                  <p:oleObj name="ChemSketch" r:id="rId3" imgW="905256" imgH="1959864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670" y="2285992"/>
                          <a:ext cx="1276353" cy="27104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10 - TextBox"/>
            <p:cNvSpPr txBox="1"/>
            <p:nvPr/>
          </p:nvSpPr>
          <p:spPr>
            <a:xfrm>
              <a:off x="2214546" y="23574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9BD2"/>
                  </a:solidFill>
                </a:rPr>
                <a:t>1</a:t>
              </a:r>
              <a:endParaRPr lang="el-GR" b="1" dirty="0">
                <a:solidFill>
                  <a:srgbClr val="009BD2"/>
                </a:solidFill>
              </a:endParaRPr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2714612" y="271462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9BD2"/>
                  </a:solidFill>
                </a:rPr>
                <a:t>2</a:t>
              </a:r>
              <a:endParaRPr lang="el-GR" b="1" dirty="0">
                <a:solidFill>
                  <a:srgbClr val="009BD2"/>
                </a:solidFill>
              </a:endParaRPr>
            </a:p>
          </p:txBody>
        </p:sp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40453" y="6088558"/>
            <a:ext cx="40315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1981200" algn="l"/>
                <a:tab pos="4500563" algn="l"/>
              </a:tabLst>
            </a:pPr>
            <a:r>
              <a:rPr kumimoji="0" lang="el-G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D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-γλυκόζη.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Είναι </a:t>
            </a:r>
            <a:r>
              <a:rPr kumimoji="0" lang="el-GR" sz="20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αλδόζη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δηλ. έχει αλδεϋδομάδα στον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4A82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4A82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.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grpSp>
        <p:nvGrpSpPr>
          <p:cNvPr id="16" name="15 - Ομάδα"/>
          <p:cNvGrpSpPr/>
          <p:nvPr/>
        </p:nvGrpSpPr>
        <p:grpSpPr>
          <a:xfrm>
            <a:off x="6000760" y="3433876"/>
            <a:ext cx="1566867" cy="2654682"/>
            <a:chOff x="5429256" y="2143116"/>
            <a:chExt cx="1566867" cy="2654682"/>
          </a:xfrm>
        </p:grpSpPr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5715008" y="2143116"/>
            <a:ext cx="1281115" cy="2654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ChemSketch" r:id="rId5" imgW="1011936" imgH="2087880" progId="ACD.ChemSketch.20">
                    <p:embed/>
                  </p:oleObj>
                </mc:Choice>
                <mc:Fallback>
                  <p:oleObj name="ChemSketch" r:id="rId5" imgW="1011936" imgH="208788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8" y="2143116"/>
                          <a:ext cx="1281115" cy="26546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11 - TextBox"/>
            <p:cNvSpPr txBox="1"/>
            <p:nvPr/>
          </p:nvSpPr>
          <p:spPr>
            <a:xfrm>
              <a:off x="5429256" y="23574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9BD2"/>
                  </a:solidFill>
                </a:rPr>
                <a:t>1</a:t>
              </a:r>
              <a:endParaRPr lang="el-GR" b="1" dirty="0">
                <a:solidFill>
                  <a:srgbClr val="009BD2"/>
                </a:solidFill>
              </a:endParaRPr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5643570" y="28574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9BD2"/>
                  </a:solidFill>
                </a:rPr>
                <a:t>2</a:t>
              </a:r>
              <a:endParaRPr lang="el-GR" b="1" dirty="0">
                <a:solidFill>
                  <a:srgbClr val="009BD2"/>
                </a:solidFill>
              </a:endParaRPr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786314" y="6088558"/>
            <a:ext cx="43576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1981200" algn="l"/>
                <a:tab pos="4500563" algn="l"/>
              </a:tabLst>
            </a:pPr>
            <a:r>
              <a:rPr kumimoji="0" lang="el-G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D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-φρουκτόζη</a:t>
            </a:r>
            <a:r>
              <a:rPr lang="el-GR" sz="2000" dirty="0" smtClean="0">
                <a:latin typeface="+mn-lt"/>
                <a:ea typeface="Calibri" pitchFamily="34" charset="0"/>
                <a:cs typeface="Arial" pitchFamily="34" charset="0"/>
              </a:rPr>
              <a:t>.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Είναι </a:t>
            </a:r>
            <a:r>
              <a:rPr kumimoji="0" lang="el-GR" sz="20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κετόζη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δηλ. έχει κετονική ομάδα στον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004A82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C2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4A82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.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45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Οπτική στροφική ικανότητα </a:t>
            </a:r>
            <a:r>
              <a:rPr lang="en-US" sz="3200" b="0" dirty="0" smtClean="0"/>
              <a:t>(</a:t>
            </a:r>
            <a:r>
              <a:rPr lang="el-GR" sz="3200" b="0" dirty="0" smtClean="0"/>
              <a:t>1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6048672" cy="56612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Όλα τα σάκχαρα είναι ασύμμετρες ενώσεις και εμφανίζουν οπτική στροφική ικανότητα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Για μια χημική ένωση μπορεί αυτό να προβλεφθεί παρατηρώντας τον χημικό της τύπο</a:t>
            </a:r>
            <a:r>
              <a:rPr lang="en-US" sz="2400" dirty="0" smtClean="0"/>
              <a:t> </a:t>
            </a:r>
            <a:r>
              <a:rPr lang="el-GR" sz="2400" dirty="0" smtClean="0"/>
              <a:t>: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εάν διαθέτει τουλάχιστον έναν τετραεδρικό άνθρακα (</a:t>
            </a: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  <a:r>
              <a:rPr lang="el-GR" sz="2400" dirty="0" smtClean="0"/>
              <a:t> που περιβάλλεται από </a:t>
            </a:r>
            <a:r>
              <a:rPr lang="el-GR" sz="2400" b="1" dirty="0" smtClean="0"/>
              <a:t>τέσσερις</a:t>
            </a:r>
            <a:r>
              <a:rPr lang="el-GR" sz="2400" dirty="0" smtClean="0"/>
              <a:t> </a:t>
            </a:r>
            <a:r>
              <a:rPr lang="el-GR" sz="2400" b="1" dirty="0" smtClean="0"/>
              <a:t>διαφορετικούς</a:t>
            </a:r>
            <a:r>
              <a:rPr lang="el-GR" sz="2400" dirty="0" smtClean="0"/>
              <a:t> υποκαταστάτες, τότε ο άνθρακας αυτός καλείται </a:t>
            </a:r>
            <a:r>
              <a:rPr lang="el-GR" sz="2400" b="1" dirty="0" smtClean="0"/>
              <a:t>ασύμμετρος</a:t>
            </a:r>
            <a:r>
              <a:rPr lang="el-GR" sz="2400" dirty="0" smtClean="0"/>
              <a:t> και η χημική ένωση στην οποία ανήκει έχει οπτική στροφική ικανότητα.  </a:t>
            </a:r>
          </a:p>
        </p:txBody>
      </p:sp>
      <p:grpSp>
        <p:nvGrpSpPr>
          <p:cNvPr id="16" name="15 - Ομάδα"/>
          <p:cNvGrpSpPr/>
          <p:nvPr/>
        </p:nvGrpSpPr>
        <p:grpSpPr>
          <a:xfrm>
            <a:off x="6612875" y="2433068"/>
            <a:ext cx="2360304" cy="2206598"/>
            <a:chOff x="4572000" y="4572008"/>
            <a:chExt cx="2000264" cy="2071702"/>
          </a:xfrm>
        </p:grpSpPr>
        <p:grpSp>
          <p:nvGrpSpPr>
            <p:cNvPr id="10" name="9 - Ομάδα"/>
            <p:cNvGrpSpPr/>
            <p:nvPr/>
          </p:nvGrpSpPr>
          <p:grpSpPr>
            <a:xfrm>
              <a:off x="4572000" y="4572008"/>
              <a:ext cx="1961486" cy="1982798"/>
              <a:chOff x="3000364" y="4357694"/>
              <a:chExt cx="1961486" cy="1982798"/>
            </a:xfrm>
          </p:grpSpPr>
          <p:graphicFrame>
            <p:nvGraphicFramePr>
              <p:cNvPr id="27650" name="Object 2"/>
              <p:cNvGraphicFramePr>
                <a:graphicFrameLocks noChangeAspect="1"/>
              </p:cNvGraphicFramePr>
              <p:nvPr/>
            </p:nvGraphicFramePr>
            <p:xfrm>
              <a:off x="3143240" y="4500570"/>
              <a:ext cx="1786644" cy="18399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9" name="ChemSketch" r:id="rId3" imgW="798480" imgH="822960" progId="ACD.ChemSketch.20">
                      <p:embed/>
                    </p:oleObj>
                  </mc:Choice>
                  <mc:Fallback>
                    <p:oleObj name="ChemSketch" r:id="rId3" imgW="798480" imgH="82296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3240" y="4500570"/>
                            <a:ext cx="1786644" cy="18399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5 - TextBox"/>
              <p:cNvSpPr txBox="1"/>
              <p:nvPr/>
            </p:nvSpPr>
            <p:spPr>
              <a:xfrm>
                <a:off x="4572000" y="5429264"/>
                <a:ext cx="38985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C00000"/>
                    </a:solidFill>
                  </a:rPr>
                  <a:t>Β</a:t>
                </a:r>
                <a:endParaRPr lang="el-G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6 - TextBox"/>
              <p:cNvSpPr txBox="1"/>
              <p:nvPr/>
            </p:nvSpPr>
            <p:spPr>
              <a:xfrm>
                <a:off x="3857620" y="4357694"/>
                <a:ext cx="35458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00B050"/>
                    </a:solidFill>
                  </a:rPr>
                  <a:t>Γ</a:t>
                </a:r>
                <a:endParaRPr lang="el-GR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3000364" y="5429264"/>
                <a:ext cx="38985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D07C00"/>
                    </a:solidFill>
                  </a:rPr>
                  <a:t>Δ</a:t>
                </a:r>
                <a:endParaRPr lang="el-GR" sz="2400" dirty="0">
                  <a:solidFill>
                    <a:srgbClr val="D07C00"/>
                  </a:solidFill>
                </a:endParaRPr>
              </a:p>
            </p:txBody>
          </p:sp>
          <p:sp>
            <p:nvSpPr>
              <p:cNvPr id="9" name="8 - TextBox"/>
              <p:cNvSpPr txBox="1"/>
              <p:nvPr/>
            </p:nvSpPr>
            <p:spPr>
              <a:xfrm>
                <a:off x="3714744" y="5072074"/>
                <a:ext cx="324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 smtClean="0"/>
                  <a:t>*</a:t>
                </a:r>
                <a:endParaRPr lang="el-GR" dirty="0"/>
              </a:p>
            </p:txBody>
          </p:sp>
        </p:grpSp>
        <p:sp>
          <p:nvSpPr>
            <p:cNvPr id="12" name="11 - Έλλειψη"/>
            <p:cNvSpPr/>
            <p:nvPr/>
          </p:nvSpPr>
          <p:spPr>
            <a:xfrm>
              <a:off x="5286380" y="6143644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004A82"/>
                  </a:solidFill>
                </a:rPr>
                <a:t>Α</a:t>
              </a:r>
              <a:endParaRPr lang="el-GR" b="1" dirty="0">
                <a:solidFill>
                  <a:srgbClr val="004A82"/>
                </a:solidFill>
              </a:endParaRPr>
            </a:p>
          </p:txBody>
        </p:sp>
        <p:sp>
          <p:nvSpPr>
            <p:cNvPr id="13" name="12 - Έλλειψη"/>
            <p:cNvSpPr/>
            <p:nvPr/>
          </p:nvSpPr>
          <p:spPr>
            <a:xfrm>
              <a:off x="6072198" y="5643578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820000"/>
                  </a:solidFill>
                </a:rPr>
                <a:t>Β</a:t>
              </a:r>
              <a:endParaRPr lang="el-GR" b="1" dirty="0">
                <a:solidFill>
                  <a:srgbClr val="820000"/>
                </a:solidFill>
              </a:endParaRPr>
            </a:p>
          </p:txBody>
        </p:sp>
        <p:sp>
          <p:nvSpPr>
            <p:cNvPr id="14" name="13 - Έλλειψη"/>
            <p:cNvSpPr/>
            <p:nvPr/>
          </p:nvSpPr>
          <p:spPr>
            <a:xfrm>
              <a:off x="5357818" y="4572008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006600"/>
                  </a:solidFill>
                </a:rPr>
                <a:t>Γ</a:t>
              </a:r>
              <a:endParaRPr lang="el-GR" b="1" dirty="0">
                <a:solidFill>
                  <a:srgbClr val="006600"/>
                </a:solidFill>
              </a:endParaRPr>
            </a:p>
          </p:txBody>
        </p:sp>
        <p:sp>
          <p:nvSpPr>
            <p:cNvPr id="15" name="14 - Έλλειψη"/>
            <p:cNvSpPr/>
            <p:nvPr/>
          </p:nvSpPr>
          <p:spPr>
            <a:xfrm>
              <a:off x="4572000" y="5643578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8C4206"/>
                  </a:solidFill>
                </a:rPr>
                <a:t>Δ</a:t>
              </a:r>
              <a:endParaRPr lang="el-GR" b="1" dirty="0">
                <a:solidFill>
                  <a:srgbClr val="8C4206"/>
                </a:solidFill>
              </a:endParaRPr>
            </a:p>
          </p:txBody>
        </p:sp>
      </p:grp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37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Οπτική στροφική ικανότητα</a:t>
            </a:r>
            <a:r>
              <a:rPr lang="en-US" dirty="0" smtClean="0"/>
              <a:t> </a:t>
            </a:r>
            <a:r>
              <a:rPr lang="en-US" sz="3200" b="0" dirty="0" smtClean="0"/>
              <a:t>(2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749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ασύμμετρη ένωση του τετραεδρικού άνθρακα, και το κατοπτρικό της είδωλο είναι  δυο διαφορετικές ενώσεις</a:t>
            </a:r>
            <a:r>
              <a:rPr lang="en-US" sz="2400" dirty="0"/>
              <a:t>,</a:t>
            </a:r>
            <a:endParaRPr lang="el-GR" sz="2400" dirty="0" smtClean="0"/>
          </a:p>
        </p:txBody>
      </p:sp>
      <p:grpSp>
        <p:nvGrpSpPr>
          <p:cNvPr id="5" name="4 - Ομάδα"/>
          <p:cNvGrpSpPr/>
          <p:nvPr/>
        </p:nvGrpSpPr>
        <p:grpSpPr>
          <a:xfrm>
            <a:off x="1428728" y="2143116"/>
            <a:ext cx="2000264" cy="2071702"/>
            <a:chOff x="4572000" y="4572008"/>
            <a:chExt cx="2000264" cy="2071702"/>
          </a:xfrm>
        </p:grpSpPr>
        <p:grpSp>
          <p:nvGrpSpPr>
            <p:cNvPr id="6" name="9 - Ομάδα"/>
            <p:cNvGrpSpPr/>
            <p:nvPr/>
          </p:nvGrpSpPr>
          <p:grpSpPr>
            <a:xfrm>
              <a:off x="4572000" y="4572008"/>
              <a:ext cx="1961486" cy="1982798"/>
              <a:chOff x="3000364" y="4357694"/>
              <a:chExt cx="1961486" cy="1982798"/>
            </a:xfrm>
          </p:grpSpPr>
          <p:graphicFrame>
            <p:nvGraphicFramePr>
              <p:cNvPr id="11" name="Object 2"/>
              <p:cNvGraphicFramePr>
                <a:graphicFrameLocks noChangeAspect="1"/>
              </p:cNvGraphicFramePr>
              <p:nvPr/>
            </p:nvGraphicFramePr>
            <p:xfrm>
              <a:off x="3143240" y="4500570"/>
              <a:ext cx="1786644" cy="18399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2" name="ChemSketch" r:id="rId3" imgW="798480" imgH="822960" progId="ACD.ChemSketch.20">
                      <p:embed/>
                    </p:oleObj>
                  </mc:Choice>
                  <mc:Fallback>
                    <p:oleObj name="ChemSketch" r:id="rId3" imgW="798480" imgH="82296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3240" y="4500570"/>
                            <a:ext cx="1786644" cy="18399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11 - TextBox"/>
              <p:cNvSpPr txBox="1"/>
              <p:nvPr/>
            </p:nvSpPr>
            <p:spPr>
              <a:xfrm>
                <a:off x="4572000" y="5429264"/>
                <a:ext cx="38985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C00000"/>
                    </a:solidFill>
                  </a:rPr>
                  <a:t>Β</a:t>
                </a:r>
                <a:endParaRPr lang="el-G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12 - TextBox"/>
              <p:cNvSpPr txBox="1"/>
              <p:nvPr/>
            </p:nvSpPr>
            <p:spPr>
              <a:xfrm>
                <a:off x="3857620" y="4357694"/>
                <a:ext cx="35458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00B050"/>
                    </a:solidFill>
                  </a:rPr>
                  <a:t>Γ</a:t>
                </a:r>
                <a:endParaRPr lang="el-GR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13 - TextBox"/>
              <p:cNvSpPr txBox="1"/>
              <p:nvPr/>
            </p:nvSpPr>
            <p:spPr>
              <a:xfrm>
                <a:off x="3000364" y="5429264"/>
                <a:ext cx="38985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D07C00"/>
                    </a:solidFill>
                  </a:rPr>
                  <a:t>Δ</a:t>
                </a:r>
                <a:endParaRPr lang="el-GR" sz="2400" dirty="0">
                  <a:solidFill>
                    <a:srgbClr val="D07C00"/>
                  </a:solidFill>
                </a:endParaRPr>
              </a:p>
            </p:txBody>
          </p:sp>
          <p:sp>
            <p:nvSpPr>
              <p:cNvPr id="15" name="14 - TextBox"/>
              <p:cNvSpPr txBox="1"/>
              <p:nvPr/>
            </p:nvSpPr>
            <p:spPr>
              <a:xfrm>
                <a:off x="3714744" y="5072074"/>
                <a:ext cx="324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 smtClean="0"/>
                  <a:t>*</a:t>
                </a:r>
                <a:endParaRPr lang="el-GR" dirty="0"/>
              </a:p>
            </p:txBody>
          </p:sp>
        </p:grpSp>
        <p:sp>
          <p:nvSpPr>
            <p:cNvPr id="7" name="6 - Έλλειψη"/>
            <p:cNvSpPr/>
            <p:nvPr/>
          </p:nvSpPr>
          <p:spPr>
            <a:xfrm>
              <a:off x="5286380" y="6143644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004A82"/>
                  </a:solidFill>
                </a:rPr>
                <a:t>Α</a:t>
              </a:r>
              <a:endParaRPr lang="el-GR" b="1" dirty="0">
                <a:solidFill>
                  <a:srgbClr val="004A82"/>
                </a:solidFill>
              </a:endParaRPr>
            </a:p>
          </p:txBody>
        </p:sp>
        <p:sp>
          <p:nvSpPr>
            <p:cNvPr id="8" name="7 - Έλλειψη"/>
            <p:cNvSpPr/>
            <p:nvPr/>
          </p:nvSpPr>
          <p:spPr>
            <a:xfrm>
              <a:off x="6072198" y="5643578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820000"/>
                  </a:solidFill>
                </a:rPr>
                <a:t>Β</a:t>
              </a:r>
              <a:endParaRPr lang="el-GR" b="1" dirty="0">
                <a:solidFill>
                  <a:srgbClr val="820000"/>
                </a:solidFill>
              </a:endParaRPr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5357818" y="4572008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006600"/>
                  </a:solidFill>
                </a:rPr>
                <a:t>Γ</a:t>
              </a:r>
              <a:endParaRPr lang="el-GR" b="1" dirty="0">
                <a:solidFill>
                  <a:srgbClr val="006600"/>
                </a:solidFill>
              </a:endParaRPr>
            </a:p>
          </p:txBody>
        </p:sp>
        <p:sp>
          <p:nvSpPr>
            <p:cNvPr id="10" name="9 - Έλλειψη"/>
            <p:cNvSpPr/>
            <p:nvPr/>
          </p:nvSpPr>
          <p:spPr>
            <a:xfrm>
              <a:off x="4572000" y="5643578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8C4206"/>
                  </a:solidFill>
                </a:rPr>
                <a:t>Δ</a:t>
              </a:r>
              <a:endParaRPr lang="el-GR" b="1" dirty="0">
                <a:solidFill>
                  <a:srgbClr val="8C4206"/>
                </a:solidFill>
              </a:endParaRPr>
            </a:p>
          </p:txBody>
        </p:sp>
      </p:grpSp>
      <p:sp>
        <p:nvSpPr>
          <p:cNvPr id="27" name="26 - Ορθογώνιο"/>
          <p:cNvSpPr/>
          <p:nvPr/>
        </p:nvSpPr>
        <p:spPr>
          <a:xfrm>
            <a:off x="4071934" y="2071678"/>
            <a:ext cx="142876" cy="23574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27 - TextBox"/>
          <p:cNvSpPr txBox="1"/>
          <p:nvPr/>
        </p:nvSpPr>
        <p:spPr>
          <a:xfrm>
            <a:off x="3357554" y="4357694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καθρέφτης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grpSp>
        <p:nvGrpSpPr>
          <p:cNvPr id="16" name="15 - Ομάδα"/>
          <p:cNvGrpSpPr/>
          <p:nvPr/>
        </p:nvGrpSpPr>
        <p:grpSpPr>
          <a:xfrm>
            <a:off x="4643438" y="2143116"/>
            <a:ext cx="2000264" cy="2071702"/>
            <a:chOff x="4572000" y="4572008"/>
            <a:chExt cx="2000264" cy="2071702"/>
          </a:xfrm>
        </p:grpSpPr>
        <p:grpSp>
          <p:nvGrpSpPr>
            <p:cNvPr id="17" name="9 - Ομάδα"/>
            <p:cNvGrpSpPr/>
            <p:nvPr/>
          </p:nvGrpSpPr>
          <p:grpSpPr>
            <a:xfrm>
              <a:off x="4572000" y="4572008"/>
              <a:ext cx="1961486" cy="1982798"/>
              <a:chOff x="3000364" y="4357694"/>
              <a:chExt cx="1961486" cy="1982798"/>
            </a:xfrm>
          </p:grpSpPr>
          <p:graphicFrame>
            <p:nvGraphicFramePr>
              <p:cNvPr id="22" name="Object 2"/>
              <p:cNvGraphicFramePr>
                <a:graphicFrameLocks noChangeAspect="1"/>
              </p:cNvGraphicFramePr>
              <p:nvPr/>
            </p:nvGraphicFramePr>
            <p:xfrm>
              <a:off x="3143240" y="4500570"/>
              <a:ext cx="1786644" cy="18399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3" name="ChemSketch" r:id="rId5" imgW="798480" imgH="822960" progId="ACD.ChemSketch.20">
                      <p:embed/>
                    </p:oleObj>
                  </mc:Choice>
                  <mc:Fallback>
                    <p:oleObj name="ChemSketch" r:id="rId5" imgW="798480" imgH="82296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3240" y="4500570"/>
                            <a:ext cx="1786644" cy="18399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22 - TextBox"/>
              <p:cNvSpPr txBox="1"/>
              <p:nvPr/>
            </p:nvSpPr>
            <p:spPr>
              <a:xfrm>
                <a:off x="4572000" y="5429264"/>
                <a:ext cx="38985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C00000"/>
                    </a:solidFill>
                  </a:rPr>
                  <a:t>Β</a:t>
                </a:r>
                <a:endParaRPr lang="el-GR" sz="2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23 - TextBox"/>
              <p:cNvSpPr txBox="1"/>
              <p:nvPr/>
            </p:nvSpPr>
            <p:spPr>
              <a:xfrm>
                <a:off x="3857620" y="4357694"/>
                <a:ext cx="35458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00B050"/>
                    </a:solidFill>
                  </a:rPr>
                  <a:t>Γ</a:t>
                </a:r>
                <a:endParaRPr lang="el-GR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24 - TextBox"/>
              <p:cNvSpPr txBox="1"/>
              <p:nvPr/>
            </p:nvSpPr>
            <p:spPr>
              <a:xfrm>
                <a:off x="3000364" y="5429264"/>
                <a:ext cx="38985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D07C00"/>
                    </a:solidFill>
                  </a:rPr>
                  <a:t>Δ</a:t>
                </a:r>
                <a:endParaRPr lang="el-GR" sz="2400" dirty="0">
                  <a:solidFill>
                    <a:srgbClr val="D07C00"/>
                  </a:solidFill>
                </a:endParaRPr>
              </a:p>
            </p:txBody>
          </p:sp>
          <p:sp>
            <p:nvSpPr>
              <p:cNvPr id="26" name="25 - TextBox"/>
              <p:cNvSpPr txBox="1"/>
              <p:nvPr/>
            </p:nvSpPr>
            <p:spPr>
              <a:xfrm>
                <a:off x="3714744" y="5072074"/>
                <a:ext cx="324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 smtClean="0"/>
                  <a:t>*</a:t>
                </a:r>
                <a:endParaRPr lang="el-GR" dirty="0"/>
              </a:p>
            </p:txBody>
          </p:sp>
        </p:grpSp>
        <p:sp>
          <p:nvSpPr>
            <p:cNvPr id="18" name="17 - Έλλειψη"/>
            <p:cNvSpPr/>
            <p:nvPr/>
          </p:nvSpPr>
          <p:spPr>
            <a:xfrm>
              <a:off x="5286380" y="6143644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004A82"/>
                  </a:solidFill>
                </a:rPr>
                <a:t>Α</a:t>
              </a:r>
              <a:endParaRPr lang="el-GR" b="1" dirty="0">
                <a:solidFill>
                  <a:srgbClr val="004A82"/>
                </a:solidFill>
              </a:endParaRPr>
            </a:p>
          </p:txBody>
        </p:sp>
        <p:sp>
          <p:nvSpPr>
            <p:cNvPr id="19" name="18 - Έλλειψη"/>
            <p:cNvSpPr/>
            <p:nvPr/>
          </p:nvSpPr>
          <p:spPr>
            <a:xfrm>
              <a:off x="6072198" y="5643578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8C4206"/>
                  </a:solidFill>
                </a:rPr>
                <a:t>Δ</a:t>
              </a:r>
              <a:endParaRPr lang="el-GR" b="1" dirty="0">
                <a:solidFill>
                  <a:srgbClr val="8C4206"/>
                </a:solidFill>
              </a:endParaRPr>
            </a:p>
          </p:txBody>
        </p:sp>
        <p:sp>
          <p:nvSpPr>
            <p:cNvPr id="20" name="19 - Έλλειψη"/>
            <p:cNvSpPr/>
            <p:nvPr/>
          </p:nvSpPr>
          <p:spPr>
            <a:xfrm>
              <a:off x="5357818" y="4572008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006600"/>
                  </a:solidFill>
                </a:rPr>
                <a:t>Γ</a:t>
              </a:r>
              <a:endParaRPr lang="el-GR" b="1" dirty="0">
                <a:solidFill>
                  <a:srgbClr val="006600"/>
                </a:solidFill>
              </a:endParaRPr>
            </a:p>
          </p:txBody>
        </p:sp>
        <p:sp>
          <p:nvSpPr>
            <p:cNvPr id="21" name="20 - Έλλειψη"/>
            <p:cNvSpPr/>
            <p:nvPr/>
          </p:nvSpPr>
          <p:spPr>
            <a:xfrm>
              <a:off x="4572000" y="5643578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rgbClr val="820000"/>
                  </a:solidFill>
                </a:rPr>
                <a:t>Β</a:t>
              </a:r>
              <a:endParaRPr lang="el-GR" b="1" dirty="0">
                <a:solidFill>
                  <a:srgbClr val="820000"/>
                </a:solidFill>
              </a:endParaRPr>
            </a:p>
          </p:txBody>
        </p:sp>
      </p:grpSp>
      <p:sp>
        <p:nvSpPr>
          <p:cNvPr id="29" name="Ορθογώνιο 28"/>
          <p:cNvSpPr/>
          <p:nvPr/>
        </p:nvSpPr>
        <p:spPr>
          <a:xfrm>
            <a:off x="467544" y="4941168"/>
            <a:ext cx="86764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Λέμε τότε, ότι η χημική ένωση είναι </a:t>
            </a:r>
            <a:r>
              <a:rPr lang="el-GR" sz="2400" b="1" dirty="0">
                <a:latin typeface="+mn-lt"/>
              </a:rPr>
              <a:t>ασύμμετρη</a:t>
            </a:r>
            <a:r>
              <a:rPr lang="el-GR" sz="2400" dirty="0">
                <a:latin typeface="+mn-lt"/>
              </a:rPr>
              <a:t> (ή </a:t>
            </a:r>
            <a:r>
              <a:rPr lang="el-GR" sz="2400" b="1" dirty="0" smtClean="0">
                <a:latin typeface="+mn-lt"/>
              </a:rPr>
              <a:t>χειρόμορφη</a:t>
            </a:r>
            <a:r>
              <a:rPr lang="en-US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Ο ένας οπτικός αντίποδας στρέφει το επίπεδο του πολωμένου φωτός δεξιά (</a:t>
            </a:r>
            <a:r>
              <a:rPr lang="el-GR" sz="2400" b="1" dirty="0">
                <a:latin typeface="+mn-lt"/>
              </a:rPr>
              <a:t>δεξιόστροφος</a:t>
            </a:r>
            <a:r>
              <a:rPr lang="el-GR" sz="2400" dirty="0">
                <a:latin typeface="+mn-lt"/>
              </a:rPr>
              <a:t>) και άλλος αριστερά (</a:t>
            </a:r>
            <a:r>
              <a:rPr lang="el-GR" sz="2400" b="1" dirty="0">
                <a:latin typeface="+mn-lt"/>
              </a:rPr>
              <a:t>αριστερόστροφος</a:t>
            </a:r>
            <a:r>
              <a:rPr lang="el-GR" sz="2400" dirty="0">
                <a:latin typeface="+mn-lt"/>
              </a:rPr>
              <a:t>).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3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μονοσακχαρίτες είναι οπτικά ενεργοί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17321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μονοσακχαρίτες με 6 C (δηλ. οι εξόζες) έχουν 4 ασύμμετρα άτομα άνθρακα με αποτέλεσμα να καλούνται </a:t>
            </a:r>
            <a:r>
              <a:rPr lang="el-GR" sz="2400" u="sng" dirty="0" smtClean="0"/>
              <a:t>οπτικώς ενεργοί,</a:t>
            </a:r>
            <a:r>
              <a:rPr lang="el-GR" sz="2400" dirty="0" smtClean="0"/>
              <a:t> ή με άλλα λόγια, εμφανίζουν οπτική στροφική ικανότητα. </a:t>
            </a:r>
          </a:p>
        </p:txBody>
      </p:sp>
      <p:graphicFrame>
        <p:nvGraphicFramePr>
          <p:cNvPr id="3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494559"/>
              </p:ext>
            </p:extLst>
          </p:nvPr>
        </p:nvGraphicFramePr>
        <p:xfrm>
          <a:off x="2500298" y="2928934"/>
          <a:ext cx="1276353" cy="271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ChemSketch" r:id="rId3" imgW="905256" imgH="1959864" progId="ACD.ChemSketch.20">
                  <p:embed/>
                </p:oleObj>
              </mc:Choice>
              <mc:Fallback>
                <p:oleObj name="ChemSketch" r:id="rId3" imgW="905256" imgH="195986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2928934"/>
                        <a:ext cx="1276353" cy="2710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37 - TextBox"/>
          <p:cNvSpPr txBox="1"/>
          <p:nvPr/>
        </p:nvSpPr>
        <p:spPr>
          <a:xfrm>
            <a:off x="1928794" y="5786454"/>
            <a:ext cx="172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r>
              <a:rPr lang="en-US" dirty="0" smtClean="0"/>
              <a:t>(+) - </a:t>
            </a:r>
            <a:r>
              <a:rPr lang="el-GR" dirty="0" smtClean="0"/>
              <a:t>γλυκόζη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4286248" y="2928934"/>
            <a:ext cx="142876" cy="2714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27 - TextBox"/>
          <p:cNvSpPr txBox="1"/>
          <p:nvPr/>
        </p:nvSpPr>
        <p:spPr>
          <a:xfrm>
            <a:off x="3643306" y="5643578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καθρέφτης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/>
        </p:nvGraphicFramePr>
        <p:xfrm>
          <a:off x="4929190" y="2928934"/>
          <a:ext cx="1276353" cy="271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ChemSketch" r:id="rId5" imgW="905400" imgH="1959840" progId="ACD.ChemSketch.20">
                  <p:embed/>
                </p:oleObj>
              </mc:Choice>
              <mc:Fallback>
                <p:oleObj name="ChemSketch" r:id="rId5" imgW="905400" imgH="1959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928934"/>
                        <a:ext cx="1276353" cy="2710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36 - TextBox"/>
          <p:cNvSpPr txBox="1"/>
          <p:nvPr/>
        </p:nvSpPr>
        <p:spPr>
          <a:xfrm>
            <a:off x="5214942" y="5786454"/>
            <a:ext cx="162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(-) - </a:t>
            </a:r>
            <a:r>
              <a:rPr lang="el-GR" dirty="0" smtClean="0"/>
              <a:t>γλυκόζη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7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107</TotalTime>
  <Words>2473</Words>
  <Application>Microsoft Office PowerPoint</Application>
  <PresentationFormat>Προβολή στην οθόνη (4:3)</PresentationFormat>
  <Paragraphs>275</Paragraphs>
  <Slides>36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OC_template_updated</vt:lpstr>
      <vt:lpstr>1_OC_template_updated</vt:lpstr>
      <vt:lpstr>2_OC_template_updated</vt:lpstr>
      <vt:lpstr>3_OC_template_updated</vt:lpstr>
      <vt:lpstr>ChemSketch</vt:lpstr>
      <vt:lpstr>Εργαστήριο  Επιστήμης Υλικών ΙΙ</vt:lpstr>
      <vt:lpstr>Βασικοί όροι</vt:lpstr>
      <vt:lpstr>Στόχος του εργαστηριακού μαθήματος</vt:lpstr>
      <vt:lpstr>Γενικά</vt:lpstr>
      <vt:lpstr>Χημικοί τύποι των υδαναθράκων</vt:lpstr>
      <vt:lpstr>Οι μονοσακχαρίτες</vt:lpstr>
      <vt:lpstr>Οπτική στροφική ικανότητα (1 από 2)</vt:lpstr>
      <vt:lpstr>Οπτική στροφική ικανότητα (2 από 2)</vt:lpstr>
      <vt:lpstr>Οι μονοσακχαρίτες είναι οπτικά ενεργοί</vt:lpstr>
      <vt:lpstr>Τι σημαίνει οπτική στροφική ικανότητα;</vt:lpstr>
      <vt:lpstr>Σε τι διαφέρουν οι οπτικοί αντίποδες μιας οπτικά ενεργής ένωσης; (1 από 2)</vt:lpstr>
      <vt:lpstr>Σε τι διαφέρουν οι οπτικοί αντίποδες μιας οπτικά ενεργής ένωσης; (2 από 2)</vt:lpstr>
      <vt:lpstr>Κυκλική δομή μονοσακχαριτών</vt:lpstr>
      <vt:lpstr>Δισακχαρίτες</vt:lpstr>
      <vt:lpstr>Πολυσακχαρίτες</vt:lpstr>
      <vt:lpstr>Υδρόλυση των πολυσακχαριτών</vt:lpstr>
      <vt:lpstr>Ανάγοντα και μη ανάγοντα σάκχαρα </vt:lpstr>
      <vt:lpstr>Αντίδραση Fehling:  Τεστ για τα ανάγοντα σάκχαρα (1 από 2) </vt:lpstr>
      <vt:lpstr>Αντίδραση Fehling:  Τεστ για τα ανάγοντα σάκχαρα (2 από 2) </vt:lpstr>
      <vt:lpstr>Αντίδραση α-ναφθόλης (τεστ Molisch)</vt:lpstr>
      <vt:lpstr>Αντίδραση ιωδίου – αμύλου</vt:lpstr>
      <vt:lpstr>Προετοιμασία για την άσκηση</vt:lpstr>
      <vt:lpstr>Αντίδραση Fehling</vt:lpstr>
      <vt:lpstr>Αντίδραση α-ναφθόλης (τεστ Molisch)</vt:lpstr>
      <vt:lpstr>Τεστ ιωδίου</vt:lpstr>
      <vt:lpstr>Φύλλο παρουσίασης αποτελεσμάτων </vt:lpstr>
      <vt:lpstr>Ερωτήσεις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Εργαστήριο  Επιστήμης Υλικών ΙΙ</dc:title>
  <dc:creator>opencourses@teiath.gr</dc:creator>
  <cp:lastModifiedBy>natasakar new</cp:lastModifiedBy>
  <cp:revision>27</cp:revision>
  <dcterms:created xsi:type="dcterms:W3CDTF">2013-09-13T07:12:33Z</dcterms:created>
  <dcterms:modified xsi:type="dcterms:W3CDTF">2015-02-27T14:11:00Z</dcterms:modified>
</cp:coreProperties>
</file>