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6"/>
  </p:notesMasterIdLst>
  <p:handoutMasterIdLst>
    <p:handoutMasterId r:id="rId27"/>
  </p:handoutMasterIdLst>
  <p:sldIdLst>
    <p:sldId id="283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57" r:id="rId19"/>
    <p:sldId id="262" r:id="rId20"/>
    <p:sldId id="264" r:id="rId21"/>
    <p:sldId id="285" r:id="rId22"/>
    <p:sldId id="286" r:id="rId23"/>
    <p:sldId id="266" r:id="rId24"/>
    <p:sldId id="284" r:id="rId25"/>
  </p:sldIdLst>
  <p:sldSz cx="9144000" cy="6858000" type="screen4x3"/>
  <p:notesSz cx="7104063" cy="10234613"/>
  <p:custDataLst>
    <p:tags r:id="rId2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30/4/2015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30/4/2015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013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258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932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Courier New" panose="02070309020205020404" pitchFamily="49" charset="0"/>
              <a:buChar char="o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200"/>
            </a:lvl2pPr>
            <a:lvl3pPr marL="1143000" indent="-228600">
              <a:buFont typeface="Calibri" panose="020F0502020204030204" pitchFamily="34" charset="0"/>
              <a:buChar char="‒"/>
              <a:defRPr sz="22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818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883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541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632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13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392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292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150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173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391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Mahahahaneapneap" TargetMode="External"/><Relationship Id="rId4" Type="http://schemas.openxmlformats.org/officeDocument/2006/relationships/hyperlink" Target="http://commons.wikimedia.org/wiki/File:Amorphous_Carbon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Graphite-layers-side-3D-balls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ommons.wikimedia.org/wiki/User:Benjah-bmm2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Visualisation_diamond_cubic.sv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Cmgle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uckminsterfullerene_animated.gif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Sponk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Βιοχημεία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el-GR" sz="2800" b="1" dirty="0" smtClean="0"/>
              <a:t>Ενότητα </a:t>
            </a:r>
            <a:r>
              <a:rPr lang="en-US" sz="2800" b="1" dirty="0" smtClean="0"/>
              <a:t>1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err="1" smtClean="0"/>
              <a:t>Αλκάνια</a:t>
            </a:r>
            <a:endParaRPr lang="en-US" sz="2800" dirty="0" smtClean="0"/>
          </a:p>
          <a:p>
            <a:endParaRPr lang="en-US" sz="2800" dirty="0"/>
          </a:p>
          <a:p>
            <a:pPr>
              <a:spcBef>
                <a:spcPts val="0"/>
              </a:spcBef>
            </a:pPr>
            <a:r>
              <a:rPr lang="el-GR" sz="2400" dirty="0"/>
              <a:t>Δρ. Βασίλης Σπυρόπουλος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Τμήμα</a:t>
            </a:r>
            <a:r>
              <a:rPr lang="en-US" sz="2400" dirty="0"/>
              <a:t> </a:t>
            </a:r>
            <a:r>
              <a:rPr lang="el-GR" sz="2400" dirty="0"/>
              <a:t>Μηχανικών </a:t>
            </a:r>
            <a:r>
              <a:rPr lang="el-GR" sz="2400" dirty="0" err="1"/>
              <a:t>Βιοϊατρικής</a:t>
            </a:r>
            <a:r>
              <a:rPr lang="el-GR" sz="2400" dirty="0"/>
              <a:t> Τεχνολογίας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520793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87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Τίτλος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dirty="0" smtClean="0"/>
                  <a:t>Δομικά Ισομερή του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/>
                          </a:rPr>
                          <m:t>𝐂</m:t>
                        </m:r>
                      </m:e>
                      <m:sub>
                        <m:r>
                          <a:rPr lang="en-US" b="1" i="0" smtClean="0">
                            <a:latin typeface="Cambria Math"/>
                          </a:rPr>
                          <m:t>𝟓</m:t>
                        </m:r>
                      </m:sub>
                    </m:sSub>
                    <m:sSub>
                      <m:sSubPr>
                        <m:ctrlPr>
                          <a:rPr lang="el-G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/>
                          </a:rPr>
                          <m:t>𝐇</m:t>
                        </m:r>
                      </m:e>
                      <m:sub>
                        <m:r>
                          <a:rPr lang="en-US" b="1" i="0" smtClean="0">
                            <a:latin typeface="Cambria Math"/>
                          </a:rPr>
                          <m:t>𝟏𝟐</m:t>
                        </m:r>
                      </m:sub>
                    </m:sSub>
                  </m:oMath>
                </a14:m>
                <a:endParaRPr lang="el-GR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Τίτλο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t="-671" b="-174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771800" y="1916832"/>
            <a:ext cx="4042792" cy="324036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CH₃CH₂CH₂CH₂CH₃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004A82"/>
                </a:solidFill>
              </a:rPr>
              <a:t>n </a:t>
            </a:r>
            <a:r>
              <a:rPr lang="en-US" b="1" dirty="0" smtClean="0">
                <a:solidFill>
                  <a:srgbClr val="004A82"/>
                </a:solidFill>
              </a:rPr>
              <a:t>– </a:t>
            </a:r>
            <a:r>
              <a:rPr lang="el-GR" b="1" dirty="0" smtClean="0">
                <a:solidFill>
                  <a:srgbClr val="004A82"/>
                </a:solidFill>
              </a:rPr>
              <a:t>Βουτάνιο</a:t>
            </a:r>
            <a:endParaRPr lang="en-US" b="1" dirty="0" smtClean="0">
              <a:solidFill>
                <a:srgbClr val="004A82"/>
              </a:solidFill>
            </a:endParaRPr>
          </a:p>
          <a:p>
            <a:pPr marL="57150" indent="0">
              <a:buNone/>
            </a:pPr>
            <a:r>
              <a:rPr lang="en-US" dirty="0"/>
              <a:t>CH₃CH(CH₃ )CH₂CH₃</a:t>
            </a:r>
            <a:endParaRPr lang="el-GR" dirty="0"/>
          </a:p>
          <a:p>
            <a:pPr marL="457200" lvl="1" indent="0">
              <a:buNone/>
            </a:pPr>
            <a:r>
              <a:rPr lang="el-GR" b="1" dirty="0">
                <a:solidFill>
                  <a:srgbClr val="004A82"/>
                </a:solidFill>
              </a:rPr>
              <a:t>2 </a:t>
            </a:r>
            <a:r>
              <a:rPr lang="el-GR" b="1" dirty="0" smtClean="0">
                <a:solidFill>
                  <a:srgbClr val="004A82"/>
                </a:solidFill>
              </a:rPr>
              <a:t>– </a:t>
            </a:r>
            <a:r>
              <a:rPr lang="el-GR" b="1" dirty="0" err="1" smtClean="0">
                <a:solidFill>
                  <a:srgbClr val="004A82"/>
                </a:solidFill>
              </a:rPr>
              <a:t>Μεθυλοβουτάνιο</a:t>
            </a:r>
            <a:endParaRPr lang="en-US" b="1" dirty="0" smtClean="0">
              <a:solidFill>
                <a:srgbClr val="004A82"/>
              </a:solidFill>
            </a:endParaRPr>
          </a:p>
          <a:p>
            <a:pPr marL="57150" indent="0">
              <a:buNone/>
            </a:pPr>
            <a:r>
              <a:rPr lang="en-US" dirty="0"/>
              <a:t>(CH₃ )₄C</a:t>
            </a:r>
            <a:endParaRPr lang="el-GR" dirty="0"/>
          </a:p>
          <a:p>
            <a:pPr marL="457200" lvl="1" indent="0">
              <a:buNone/>
            </a:pPr>
            <a:r>
              <a:rPr lang="el-GR" b="1" dirty="0">
                <a:solidFill>
                  <a:srgbClr val="004A82"/>
                </a:solidFill>
              </a:rPr>
              <a:t>2,2- </a:t>
            </a:r>
            <a:r>
              <a:rPr lang="el-GR" b="1" dirty="0" err="1">
                <a:solidFill>
                  <a:srgbClr val="004A82"/>
                </a:solidFill>
              </a:rPr>
              <a:t>Διμεθυλοπροπάνιο</a:t>
            </a:r>
            <a:endParaRPr lang="el-GR" b="1" dirty="0">
              <a:solidFill>
                <a:srgbClr val="004A82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5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Συντακτικός Τύπος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475656" y="2133628"/>
            <a:ext cx="1018456" cy="50405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C-C-C</a:t>
            </a:r>
            <a:endParaRPr lang="el-GR" dirty="0"/>
          </a:p>
        </p:txBody>
      </p:sp>
      <p:cxnSp>
        <p:nvCxnSpPr>
          <p:cNvPr id="5" name="Ευθεία γραμμή σύνδεσης 4"/>
          <p:cNvCxnSpPr/>
          <p:nvPr/>
        </p:nvCxnSpPr>
        <p:spPr>
          <a:xfrm>
            <a:off x="1640377" y="2035854"/>
            <a:ext cx="0" cy="20543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1424353" y="1637855"/>
            <a:ext cx="43204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‒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n-US" dirty="0" smtClean="0">
                <a:solidFill>
                  <a:prstClr val="black"/>
                </a:solidFill>
              </a:rPr>
              <a:t>H</a:t>
            </a:r>
            <a:endParaRPr lang="el-GR" dirty="0">
              <a:solidFill>
                <a:prstClr val="black"/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1907704" y="2035854"/>
            <a:ext cx="0" cy="20543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Θέση περιεχομένου 2"/>
          <p:cNvSpPr txBox="1">
            <a:spLocks/>
          </p:cNvSpPr>
          <p:nvPr/>
        </p:nvSpPr>
        <p:spPr>
          <a:xfrm>
            <a:off x="1691680" y="1634516"/>
            <a:ext cx="43204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‒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n-US" dirty="0" smtClean="0">
                <a:solidFill>
                  <a:prstClr val="black"/>
                </a:solidFill>
              </a:rPr>
              <a:t>H</a:t>
            </a:r>
            <a:endParaRPr lang="el-GR" dirty="0">
              <a:solidFill>
                <a:prstClr val="black"/>
              </a:solidFill>
            </a:endParaRPr>
          </a:p>
        </p:txBody>
      </p:sp>
      <p:cxnSp>
        <p:nvCxnSpPr>
          <p:cNvPr id="9" name="Ευθεία γραμμή σύνδεσης 8"/>
          <p:cNvCxnSpPr/>
          <p:nvPr/>
        </p:nvCxnSpPr>
        <p:spPr>
          <a:xfrm>
            <a:off x="2128651" y="2043252"/>
            <a:ext cx="0" cy="20543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Θέση περιεχομένου 2"/>
          <p:cNvSpPr txBox="1">
            <a:spLocks/>
          </p:cNvSpPr>
          <p:nvPr/>
        </p:nvSpPr>
        <p:spPr>
          <a:xfrm>
            <a:off x="1979712" y="1633179"/>
            <a:ext cx="43204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‒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n-US" dirty="0" smtClean="0">
                <a:solidFill>
                  <a:prstClr val="black"/>
                </a:solidFill>
              </a:rPr>
              <a:t>H</a:t>
            </a:r>
            <a:endParaRPr lang="el-GR" dirty="0">
              <a:solidFill>
                <a:prstClr val="black"/>
              </a:solidFill>
            </a:endParaRPr>
          </a:p>
        </p:txBody>
      </p:sp>
      <p:cxnSp>
        <p:nvCxnSpPr>
          <p:cNvPr id="11" name="Ευθεία γραμμή σύνδεσης 10"/>
          <p:cNvCxnSpPr/>
          <p:nvPr/>
        </p:nvCxnSpPr>
        <p:spPr>
          <a:xfrm>
            <a:off x="1640377" y="2493668"/>
            <a:ext cx="0" cy="20543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Θέση περιεχομένου 2"/>
          <p:cNvSpPr txBox="1">
            <a:spLocks/>
          </p:cNvSpPr>
          <p:nvPr/>
        </p:nvSpPr>
        <p:spPr>
          <a:xfrm>
            <a:off x="1461837" y="2596386"/>
            <a:ext cx="43204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‒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n-US" dirty="0" smtClean="0">
                <a:solidFill>
                  <a:prstClr val="black"/>
                </a:solidFill>
              </a:rPr>
              <a:t>H</a:t>
            </a:r>
            <a:endParaRPr lang="el-GR" dirty="0">
              <a:solidFill>
                <a:prstClr val="black"/>
              </a:solidFill>
            </a:endParaRPr>
          </a:p>
        </p:txBody>
      </p:sp>
      <p:cxnSp>
        <p:nvCxnSpPr>
          <p:cNvPr id="13" name="Ευθεία γραμμή σύνδεσης 12"/>
          <p:cNvCxnSpPr/>
          <p:nvPr/>
        </p:nvCxnSpPr>
        <p:spPr>
          <a:xfrm>
            <a:off x="1922491" y="2502431"/>
            <a:ext cx="0" cy="20543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Θέση περιεχομένου 2"/>
          <p:cNvSpPr txBox="1">
            <a:spLocks/>
          </p:cNvSpPr>
          <p:nvPr/>
        </p:nvSpPr>
        <p:spPr>
          <a:xfrm>
            <a:off x="1743951" y="2605149"/>
            <a:ext cx="43204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‒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n-US" dirty="0" smtClean="0">
                <a:solidFill>
                  <a:prstClr val="black"/>
                </a:solidFill>
              </a:rPr>
              <a:t>H</a:t>
            </a:r>
            <a:endParaRPr lang="el-GR" dirty="0">
              <a:solidFill>
                <a:prstClr val="black"/>
              </a:solidFill>
            </a:endParaRPr>
          </a:p>
        </p:txBody>
      </p:sp>
      <p:cxnSp>
        <p:nvCxnSpPr>
          <p:cNvPr id="15" name="Ευθεία γραμμή σύνδεσης 14"/>
          <p:cNvCxnSpPr/>
          <p:nvPr/>
        </p:nvCxnSpPr>
        <p:spPr>
          <a:xfrm>
            <a:off x="2138515" y="2502431"/>
            <a:ext cx="0" cy="20543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Θέση περιεχομένου 2"/>
          <p:cNvSpPr txBox="1">
            <a:spLocks/>
          </p:cNvSpPr>
          <p:nvPr/>
        </p:nvSpPr>
        <p:spPr>
          <a:xfrm>
            <a:off x="1959975" y="2605149"/>
            <a:ext cx="43204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‒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n-US" dirty="0" smtClean="0">
                <a:solidFill>
                  <a:prstClr val="black"/>
                </a:solidFill>
              </a:rPr>
              <a:t>H</a:t>
            </a:r>
            <a:endParaRPr lang="el-GR" dirty="0">
              <a:solidFill>
                <a:prstClr val="black"/>
              </a:solidFill>
            </a:endParaRPr>
          </a:p>
        </p:txBody>
      </p:sp>
      <p:cxnSp>
        <p:nvCxnSpPr>
          <p:cNvPr id="17" name="Ευθεία γραμμή σύνδεσης 16"/>
          <p:cNvCxnSpPr/>
          <p:nvPr/>
        </p:nvCxnSpPr>
        <p:spPr>
          <a:xfrm>
            <a:off x="2284011" y="2376531"/>
            <a:ext cx="21602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Θέση περιεχομένου 2"/>
          <p:cNvSpPr txBox="1">
            <a:spLocks/>
          </p:cNvSpPr>
          <p:nvPr/>
        </p:nvSpPr>
        <p:spPr>
          <a:xfrm>
            <a:off x="2500035" y="2122451"/>
            <a:ext cx="43204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‒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n-US" dirty="0" smtClean="0">
                <a:solidFill>
                  <a:prstClr val="black"/>
                </a:solidFill>
              </a:rPr>
              <a:t>H</a:t>
            </a:r>
            <a:endParaRPr lang="el-GR" dirty="0">
              <a:solidFill>
                <a:prstClr val="black"/>
              </a:solidFill>
            </a:endParaRPr>
          </a:p>
        </p:txBody>
      </p:sp>
      <p:cxnSp>
        <p:nvCxnSpPr>
          <p:cNvPr id="20" name="Ευθεία γραμμή σύνδεσης 19"/>
          <p:cNvCxnSpPr/>
          <p:nvPr/>
        </p:nvCxnSpPr>
        <p:spPr>
          <a:xfrm>
            <a:off x="1316341" y="2374479"/>
            <a:ext cx="21602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Θέση περιεχομένου 2"/>
          <p:cNvSpPr txBox="1">
            <a:spLocks/>
          </p:cNvSpPr>
          <p:nvPr/>
        </p:nvSpPr>
        <p:spPr>
          <a:xfrm>
            <a:off x="971579" y="2127988"/>
            <a:ext cx="43204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‒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n-US" dirty="0" smtClean="0">
                <a:solidFill>
                  <a:prstClr val="black"/>
                </a:solidFill>
              </a:rPr>
              <a:t>H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8295" y="3493344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Calibri"/>
              </a:rPr>
              <a:t>Δείχνει όλα τα άτομα με τούς</a:t>
            </a:r>
          </a:p>
          <a:p>
            <a:r>
              <a:rPr lang="el-GR" sz="2400" b="1" dirty="0">
                <a:solidFill>
                  <a:srgbClr val="004A82"/>
                </a:solidFill>
                <a:latin typeface="Calibri"/>
              </a:rPr>
              <a:t>δεσμούς, οι οποίοι </a:t>
            </a:r>
            <a:r>
              <a:rPr lang="el-GR" sz="2400" b="1" dirty="0" smtClean="0">
                <a:solidFill>
                  <a:srgbClr val="004A82"/>
                </a:solidFill>
                <a:latin typeface="Calibri"/>
              </a:rPr>
              <a:t>αναπαρίστανται </a:t>
            </a:r>
            <a:r>
              <a:rPr lang="el-GR" sz="2400" b="1" dirty="0">
                <a:solidFill>
                  <a:srgbClr val="004A82"/>
                </a:solidFill>
                <a:latin typeface="Calibri"/>
              </a:rPr>
              <a:t>ως γραμμές</a:t>
            </a:r>
          </a:p>
        </p:txBody>
      </p:sp>
      <p:sp>
        <p:nvSpPr>
          <p:cNvPr id="23" name="Ορθογώνιο 22"/>
          <p:cNvSpPr/>
          <p:nvPr/>
        </p:nvSpPr>
        <p:spPr>
          <a:xfrm>
            <a:off x="6228184" y="2125550"/>
            <a:ext cx="15616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CH₃CH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₂CH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₃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60032" y="3436258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Calibri"/>
              </a:rPr>
              <a:t>Συντετμημένη μορφή, στην</a:t>
            </a:r>
          </a:p>
          <a:p>
            <a:r>
              <a:rPr lang="el-GR" sz="2400" b="1" dirty="0">
                <a:solidFill>
                  <a:srgbClr val="004A82"/>
                </a:solidFill>
                <a:latin typeface="Calibri"/>
              </a:rPr>
              <a:t>οποία αναπαρίστανται </a:t>
            </a:r>
            <a:r>
              <a:rPr lang="el-GR" sz="2400" b="1" dirty="0" err="1">
                <a:solidFill>
                  <a:srgbClr val="004A82"/>
                </a:solidFill>
                <a:latin typeface="Calibri"/>
              </a:rPr>
              <a:t>ολα</a:t>
            </a:r>
            <a:r>
              <a:rPr lang="el-GR" sz="2400" b="1" dirty="0">
                <a:solidFill>
                  <a:srgbClr val="004A82"/>
                </a:solidFill>
                <a:latin typeface="Calibri"/>
              </a:rPr>
              <a:t> </a:t>
            </a:r>
            <a:r>
              <a:rPr lang="el-GR" sz="2400" b="1" dirty="0" smtClean="0">
                <a:solidFill>
                  <a:srgbClr val="004A82"/>
                </a:solidFill>
                <a:latin typeface="Calibri"/>
              </a:rPr>
              <a:t>τα</a:t>
            </a:r>
            <a:r>
              <a:rPr lang="en-US" sz="2400" b="1" dirty="0" smtClean="0">
                <a:solidFill>
                  <a:srgbClr val="004A82"/>
                </a:solidFill>
                <a:latin typeface="Calibri"/>
              </a:rPr>
              <a:t> </a:t>
            </a:r>
            <a:r>
              <a:rPr lang="el-GR" sz="2400" b="1" dirty="0" smtClean="0">
                <a:solidFill>
                  <a:srgbClr val="004A82"/>
                </a:solidFill>
                <a:latin typeface="Calibri"/>
              </a:rPr>
              <a:t>άτομα </a:t>
            </a:r>
            <a:r>
              <a:rPr lang="el-GR" sz="2400" b="1" dirty="0">
                <a:solidFill>
                  <a:srgbClr val="004A82"/>
                </a:solidFill>
                <a:latin typeface="Calibri"/>
              </a:rPr>
              <a:t>και οι συνδέσεις τους.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37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Τρισδιάστατη Αναπαράσταση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44824"/>
            <a:ext cx="3240360" cy="3583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17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Τίτλος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260648"/>
                <a:ext cx="8229600" cy="1080120"/>
              </a:xfrm>
            </p:spPr>
            <p:txBody>
              <a:bodyPr>
                <a:normAutofit fontScale="90000"/>
              </a:bodyPr>
              <a:lstStyle/>
              <a:p>
                <a:r>
                  <a:rPr lang="el-GR" dirty="0" smtClean="0"/>
                  <a:t>Απλός δεσμός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0" dirty="0" smtClean="0">
                            <a:latin typeface="Cambria Math"/>
                          </a:rPr>
                          <m:t>𝐬𝐩</m:t>
                        </m:r>
                      </m:e>
                      <m:sup>
                        <m:r>
                          <a:rPr lang="en-US" b="1" i="0" dirty="0" smtClean="0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l-GR" dirty="0"/>
                  <a:t>υβριδοποίηση</a:t>
                </a:r>
                <a:br>
                  <a:rPr lang="el-GR" dirty="0"/>
                </a:br>
                <a:r>
                  <a:rPr lang="el-GR" dirty="0"/>
                  <a:t>και γεωμετρία τετραέδρου</a:t>
                </a:r>
              </a:p>
            </p:txBody>
          </p:sp>
        </mc:Choice>
        <mc:Fallback xmlns="">
          <p:sp>
            <p:nvSpPr>
              <p:cNvPr id="2" name="Τίτλο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260648"/>
                <a:ext cx="8229600" cy="1080120"/>
              </a:xfrm>
              <a:blipFill rotWithShape="0">
                <a:blip r:embed="rId2"/>
                <a:stretch>
                  <a:fillRect t="-12994" b="-2711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48880"/>
            <a:ext cx="4399759" cy="236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85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l-GR" dirty="0"/>
              <a:t>Υβριδοποίηση των s και p τροχιακών των</a:t>
            </a:r>
            <a:br>
              <a:rPr lang="el-GR" dirty="0"/>
            </a:br>
            <a:r>
              <a:rPr lang="el-GR" dirty="0"/>
              <a:t>ηλεκτρονίων του Ατόμου του </a:t>
            </a:r>
            <a:r>
              <a:rPr lang="el-GR" dirty="0" err="1"/>
              <a:t>Ανθρακα</a:t>
            </a:r>
            <a:endParaRPr lang="el-G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24781"/>
            <a:ext cx="7416824" cy="198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09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Ερμηνεία της γεωμετρίας τετραέδρου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16832"/>
            <a:ext cx="5072211" cy="340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11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Τίτλος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116632"/>
                <a:ext cx="8229600" cy="1080120"/>
              </a:xfrm>
            </p:spPr>
            <p:txBody>
              <a:bodyPr>
                <a:normAutofit fontScale="90000"/>
              </a:bodyPr>
              <a:lstStyle/>
              <a:p>
                <a:r>
                  <a:rPr lang="el-GR" dirty="0" smtClean="0">
                    <a:latin typeface="+mn-lt"/>
                  </a:rPr>
                  <a:t>Διπλός δεσμός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dirty="0">
                            <a:latin typeface="Cambria Math"/>
                          </a:rPr>
                          <m:t>𝐬𝐩</m:t>
                        </m:r>
                      </m:e>
                      <m:sup>
                        <m:r>
                          <a:rPr lang="en-US" b="1" i="0" dirty="0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dirty="0">
                    <a:latin typeface="+mn-lt"/>
                  </a:rPr>
                  <a:t> </a:t>
                </a:r>
                <a:r>
                  <a:rPr lang="el-GR" dirty="0">
                    <a:latin typeface="+mn-lt"/>
                  </a:rPr>
                  <a:t>υβριδοποίηση</a:t>
                </a:r>
                <a:br>
                  <a:rPr lang="el-GR" dirty="0">
                    <a:latin typeface="+mn-lt"/>
                  </a:rPr>
                </a:br>
                <a:r>
                  <a:rPr lang="el-GR" dirty="0">
                    <a:latin typeface="+mn-lt"/>
                  </a:rPr>
                  <a:t>και επίπεδη γεωμετρία</a:t>
                </a:r>
              </a:p>
            </p:txBody>
          </p:sp>
        </mc:Choice>
        <mc:Fallback xmlns="">
          <p:sp>
            <p:nvSpPr>
              <p:cNvPr id="2" name="Τίτλο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116632"/>
                <a:ext cx="8229600" cy="1080120"/>
              </a:xfrm>
              <a:blipFill rotWithShape="0">
                <a:blip r:embed="rId2"/>
                <a:stretch>
                  <a:fillRect t="-12429" b="-2711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88840"/>
            <a:ext cx="5112568" cy="305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19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Βασίλης </a:t>
            </a:r>
            <a:r>
              <a:rPr lang="el-GR" sz="2000" dirty="0" smtClean="0"/>
              <a:t>Σπυρόπουλος</a:t>
            </a:r>
            <a:r>
              <a:rPr lang="en-US" sz="2000" dirty="0" smtClean="0"/>
              <a:t> </a:t>
            </a:r>
            <a:r>
              <a:rPr lang="el-GR" sz="2000" dirty="0" smtClean="0"/>
              <a:t>2014. </a:t>
            </a:r>
            <a:r>
              <a:rPr lang="el-GR" sz="2000" dirty="0"/>
              <a:t>Βασίλης Σπυρόπουλος. </a:t>
            </a:r>
            <a:r>
              <a:rPr lang="el-GR" sz="2000" smtClean="0"/>
              <a:t>«Μαθήματα Βιοχημείας. </a:t>
            </a:r>
            <a:r>
              <a:rPr lang="el-GR" sz="2000" dirty="0" smtClean="0"/>
              <a:t>Ενότητα 1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 err="1" smtClean="0"/>
              <a:t>Αλκάνια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Οργανική χημεία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016224"/>
          </a:xfrm>
        </p:spPr>
        <p:txBody>
          <a:bodyPr/>
          <a:lstStyle/>
          <a:p>
            <a:pPr marL="0" indent="0">
              <a:buNone/>
            </a:pPr>
            <a:r>
              <a:rPr lang="el-GR" b="1" dirty="0" smtClean="0"/>
              <a:t>Οργανική χημεία</a:t>
            </a:r>
          </a:p>
          <a:p>
            <a:pPr marL="0" indent="0">
              <a:buNone/>
            </a:pPr>
            <a:r>
              <a:rPr lang="el-GR" dirty="0" smtClean="0"/>
              <a:t>Η μελέτη του τεράστιου αριθμού των ενώσεων του άνθρακα που αποτελούν την βάση της ζωής. Η σύνθεση της ουρίας το 1928 θεμελιώνει την οργανική χημεία.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96952"/>
            <a:ext cx="5760371" cy="18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Θέση περιεχομένου 2"/>
          <p:cNvSpPr txBox="1">
            <a:spLocks/>
          </p:cNvSpPr>
          <p:nvPr/>
        </p:nvSpPr>
        <p:spPr>
          <a:xfrm>
            <a:off x="539552" y="4725144"/>
            <a:ext cx="8229600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‒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l-GR" dirty="0" smtClean="0">
                <a:solidFill>
                  <a:prstClr val="black"/>
                </a:solidFill>
              </a:rPr>
              <a:t>Αφετηρία αποτελεί η δυνατότητα σχηματισμού ομοιοπολικών δεσμών (απλός, διπλός και τριπλός δεσμός) με άλλα άτομα άνθρακα αλλά και με άλλα στοιχεία (Ανθρακικές </a:t>
            </a:r>
            <a:r>
              <a:rPr lang="el-GR" dirty="0" err="1" smtClean="0">
                <a:solidFill>
                  <a:prstClr val="black"/>
                </a:solidFill>
              </a:rPr>
              <a:t>Άλυσσοι</a:t>
            </a:r>
            <a:r>
              <a:rPr lang="el-GR" dirty="0" smtClean="0">
                <a:solidFill>
                  <a:prstClr val="black"/>
                </a:solidFill>
              </a:rPr>
              <a:t>).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91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206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24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5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9036496" cy="1080120"/>
          </a:xfrm>
        </p:spPr>
        <p:txBody>
          <a:bodyPr>
            <a:noAutofit/>
          </a:bodyPr>
          <a:lstStyle/>
          <a:p>
            <a:r>
              <a:rPr lang="el-GR" sz="3600" dirty="0" smtClean="0"/>
              <a:t>Άμορφος Άνθρακας </a:t>
            </a:r>
            <a:r>
              <a:rPr lang="el-GR" sz="3600" dirty="0"/>
              <a:t>- Απουσία διακριτής Δομής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5" name="Picture 2" descr="File:Amorphous Carbo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7" b="2237"/>
          <a:stretch/>
        </p:blipFill>
        <p:spPr bwMode="auto">
          <a:xfrm>
            <a:off x="1979714" y="1473902"/>
            <a:ext cx="5184572" cy="495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1616250" y="6579101"/>
            <a:ext cx="60187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Amorphous </a:t>
            </a:r>
            <a:r>
              <a:rPr lang="en-US" sz="1200" dirty="0" smtClean="0">
                <a:latin typeface="+mn-lt"/>
                <a:hlinkClick r:id="rId4"/>
              </a:rPr>
              <a:t>Carbon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err="1" smtClean="0">
                <a:latin typeface="+mn-lt"/>
                <a:hlinkClick r:id="rId5" tooltip="User:Mahahahaneapneap"/>
              </a:rPr>
              <a:t>Mahahahaneapneap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6"/>
              </a:rPr>
              <a:t>CC BY-SA 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84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l-GR" dirty="0"/>
              <a:t>Γραφίτης - Παράλληλα στρώματα Δακτυλίων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2052" name="Picture 4" descr="File:Graphite-layers-side-3D-bal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6200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2765376" y="6116867"/>
            <a:ext cx="36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Graphite-layers-side-3D-balls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Benjah-bmm27"/>
              </a:rPr>
              <a:t>Benjah-bmm27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620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635896" y="116632"/>
            <a:ext cx="5061248" cy="1512168"/>
          </a:xfrm>
        </p:spPr>
        <p:txBody>
          <a:bodyPr>
            <a:normAutofit/>
          </a:bodyPr>
          <a:lstStyle/>
          <a:p>
            <a:r>
              <a:rPr lang="el-GR" dirty="0"/>
              <a:t>Αδάμαντας - </a:t>
            </a:r>
            <a:r>
              <a:rPr lang="el-GR" dirty="0" err="1"/>
              <a:t>Τετραεδρική</a:t>
            </a:r>
            <a:r>
              <a:rPr lang="el-GR" dirty="0"/>
              <a:t> Δομή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1026" name="Picture 2" descr="File:Visualisation diamond cubic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5013"/>
            <a:ext cx="2448272" cy="673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3203848" y="6165304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hlinkClick r:id="rId3"/>
              </a:rPr>
              <a:t>Visualisation diamond </a:t>
            </a:r>
            <a:r>
              <a:rPr lang="en-US" sz="1200" dirty="0" smtClean="0">
                <a:hlinkClick r:id="rId3"/>
              </a:rPr>
              <a:t>cubic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err="1">
                <a:hlinkClick r:id="rId4" tooltip="User:Cmglee"/>
              </a:rPr>
              <a:t>Cmglee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5"/>
              </a:rPr>
              <a:t>CC BY-SA 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645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Σφαιρικός συνδυασμός Δακτυλίων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2050" name="Picture 2" descr="File:Buckminsterfullerene animate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157" y="1484784"/>
            <a:ext cx="4407687" cy="440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2951820" y="6160654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Buckminsterfullerene </a:t>
            </a:r>
            <a:r>
              <a:rPr lang="en-US" sz="1200" dirty="0" smtClean="0">
                <a:latin typeface="+mn-lt"/>
                <a:hlinkClick r:id="rId3"/>
              </a:rPr>
              <a:t>animated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4" tooltip="User:Sponk"/>
              </a:rPr>
              <a:t>Sponk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5"/>
              </a:rPr>
              <a:t>CC BY-SA 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32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1008112"/>
          </a:xfrm>
        </p:spPr>
        <p:txBody>
          <a:bodyPr>
            <a:normAutofit fontScale="90000"/>
          </a:bodyPr>
          <a:lstStyle/>
          <a:p>
            <a:r>
              <a:rPr lang="el-GR" dirty="0" err="1"/>
              <a:t>Αλκάνια</a:t>
            </a:r>
            <a:r>
              <a:rPr lang="el-GR" dirty="0"/>
              <a:t> οι απλούστεροι κεκορεσμένοι</a:t>
            </a:r>
            <a:br>
              <a:rPr lang="el-GR" dirty="0"/>
            </a:br>
            <a:r>
              <a:rPr lang="el-GR" dirty="0"/>
              <a:t>Υδρογονάνθρακες</a:t>
            </a: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72816"/>
            <a:ext cx="1173657" cy="1224136"/>
          </a:xfrm>
        </p:spPr>
      </p:pic>
      <p:sp>
        <p:nvSpPr>
          <p:cNvPr id="6" name="Ορθογώνιο 5"/>
          <p:cNvSpPr/>
          <p:nvPr/>
        </p:nvSpPr>
        <p:spPr>
          <a:xfrm>
            <a:off x="755576" y="2924944"/>
            <a:ext cx="124508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200" b="1" dirty="0">
                <a:solidFill>
                  <a:srgbClr val="004A82"/>
                </a:solidFill>
                <a:latin typeface="Calibri"/>
              </a:rPr>
              <a:t>Μεθάνιο</a:t>
            </a: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799" y="1736006"/>
            <a:ext cx="1296144" cy="1230682"/>
          </a:xfrm>
          <a:prstGeom prst="rect">
            <a:avLst/>
          </a:prstGeom>
        </p:spPr>
      </p:pic>
      <p:sp>
        <p:nvSpPr>
          <p:cNvPr id="10" name="Ορθογώνιο 9"/>
          <p:cNvSpPr/>
          <p:nvPr/>
        </p:nvSpPr>
        <p:spPr>
          <a:xfrm>
            <a:off x="2730278" y="2942771"/>
            <a:ext cx="111966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200" b="1" dirty="0">
                <a:solidFill>
                  <a:srgbClr val="004A82"/>
                </a:solidFill>
                <a:latin typeface="Calibri"/>
              </a:rPr>
              <a:t>Αιθάνιο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03437"/>
            <a:ext cx="1584176" cy="1095820"/>
          </a:xfrm>
          <a:prstGeom prst="rect">
            <a:avLst/>
          </a:prstGeom>
        </p:spPr>
      </p:pic>
      <p:sp>
        <p:nvSpPr>
          <p:cNvPr id="12" name="Ορθογώνιο 11"/>
          <p:cNvSpPr/>
          <p:nvPr/>
        </p:nvSpPr>
        <p:spPr>
          <a:xfrm>
            <a:off x="4798879" y="2924944"/>
            <a:ext cx="135691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200" b="1" dirty="0">
                <a:solidFill>
                  <a:srgbClr val="004A82"/>
                </a:solidFill>
                <a:latin typeface="Calibri"/>
              </a:rPr>
              <a:t>Προπάνιο</a:t>
            </a: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842529"/>
            <a:ext cx="1944216" cy="1118241"/>
          </a:xfrm>
          <a:prstGeom prst="rect">
            <a:avLst/>
          </a:prstGeom>
        </p:spPr>
      </p:pic>
      <p:sp>
        <p:nvSpPr>
          <p:cNvPr id="14" name="Ορθογώνιο 13"/>
          <p:cNvSpPr/>
          <p:nvPr/>
        </p:nvSpPr>
        <p:spPr>
          <a:xfrm>
            <a:off x="7274650" y="2942770"/>
            <a:ext cx="12914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200" b="1" dirty="0">
                <a:solidFill>
                  <a:srgbClr val="004A82"/>
                </a:solidFill>
                <a:latin typeface="Calibri"/>
              </a:rPr>
              <a:t>Βουτάνιο</a:t>
            </a:r>
          </a:p>
        </p:txBody>
      </p:sp>
      <p:sp>
        <p:nvSpPr>
          <p:cNvPr id="11" name="Ορθογώνιο 10"/>
          <p:cNvSpPr/>
          <p:nvPr/>
        </p:nvSpPr>
        <p:spPr>
          <a:xfrm>
            <a:off x="539552" y="4293096"/>
            <a:ext cx="784887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Τα 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Αλκάνια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είναι οι απλούστεροι κεκορεσμένοι Υδρογονάνθρακες.</a:t>
            </a:r>
          </a:p>
          <a:p>
            <a:pPr marL="342900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Περιέχουν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μόνον απλούς δεσμούς 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Ανθρακα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- Υδρογόνου.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8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Τυπολογία Οργανικών Ενώσεων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Απαιτείται ένα σύστημα ενδεικτικό της Δομής των </a:t>
            </a:r>
            <a:r>
              <a:rPr lang="el-GR" dirty="0" smtClean="0"/>
              <a:t>Οργανικών Ενώσεων</a:t>
            </a:r>
            <a:r>
              <a:rPr lang="el-GR" dirty="0"/>
              <a:t>.</a:t>
            </a:r>
          </a:p>
          <a:p>
            <a:r>
              <a:rPr lang="el-GR" dirty="0" smtClean="0"/>
              <a:t>Μια </a:t>
            </a:r>
            <a:r>
              <a:rPr lang="el-GR" dirty="0"/>
              <a:t>προσέγγιση αποτελεί ο «γραμμικός» Συντακτικός </a:t>
            </a:r>
            <a:r>
              <a:rPr lang="el-GR" dirty="0" smtClean="0"/>
              <a:t>Τύπος, στον </a:t>
            </a:r>
            <a:r>
              <a:rPr lang="el-GR" dirty="0"/>
              <a:t>οποίο τα άτομα τοποθετούνται σε ευθέα γραμμή με </a:t>
            </a:r>
            <a:r>
              <a:rPr lang="el-GR" dirty="0" smtClean="0"/>
              <a:t>την παράλληλη </a:t>
            </a:r>
            <a:r>
              <a:rPr lang="el-GR" dirty="0"/>
              <a:t>χρήση δεικτών, παρενθέσεων και γραμμών.</a:t>
            </a:r>
          </a:p>
          <a:p>
            <a:r>
              <a:rPr lang="el-GR" dirty="0" smtClean="0"/>
              <a:t>Ο </a:t>
            </a:r>
            <a:r>
              <a:rPr lang="el-GR" dirty="0" err="1"/>
              <a:t>τυπος</a:t>
            </a:r>
            <a:r>
              <a:rPr lang="el-GR" dirty="0"/>
              <a:t> έτσι δείχνει την </a:t>
            </a:r>
            <a:r>
              <a:rPr lang="el-GR" dirty="0" err="1"/>
              <a:t>τάξη,τους</a:t>
            </a:r>
            <a:r>
              <a:rPr lang="el-GR" dirty="0"/>
              <a:t> ειδικούς δεσμούς και </a:t>
            </a:r>
            <a:r>
              <a:rPr lang="el-GR" dirty="0" smtClean="0"/>
              <a:t>τους τυχόν </a:t>
            </a:r>
            <a:r>
              <a:rPr lang="el-GR" dirty="0"/>
              <a:t>κλάδους.</a:t>
            </a:r>
          </a:p>
          <a:p>
            <a:r>
              <a:rPr lang="el-GR" dirty="0" smtClean="0"/>
              <a:t>Πολύ </a:t>
            </a:r>
            <a:r>
              <a:rPr lang="el-GR" dirty="0"/>
              <a:t>συχνά στην Οργανική Χημεία εμφανίζεται το </a:t>
            </a:r>
            <a:r>
              <a:rPr lang="el-GR" dirty="0" smtClean="0"/>
              <a:t>φαινόμενο της </a:t>
            </a:r>
            <a:r>
              <a:rPr lang="el-GR" dirty="0"/>
              <a:t>Ισομέρειας, δηλαδή ενώσεις με τον ίδιο Μοριακό </a:t>
            </a:r>
            <a:r>
              <a:rPr lang="el-GR" dirty="0" smtClean="0"/>
              <a:t>Τύπο, αλλά </a:t>
            </a:r>
            <a:r>
              <a:rPr lang="el-GR" dirty="0"/>
              <a:t>διαφορετική διάταξη των ατόμων στον χώρο.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07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Δομική Ισομέρεια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835696" y="1210803"/>
            <a:ext cx="2602632" cy="72008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CH₃CH₂</a:t>
            </a:r>
            <a:r>
              <a:rPr lang="en-US" dirty="0"/>
              <a:t>CH</a:t>
            </a:r>
            <a:r>
              <a:rPr lang="en-US" dirty="0" smtClean="0"/>
              <a:t>₂</a:t>
            </a:r>
            <a:r>
              <a:rPr lang="en-US" dirty="0"/>
              <a:t>CH</a:t>
            </a:r>
            <a:r>
              <a:rPr lang="en-US" dirty="0" smtClean="0"/>
              <a:t>₂CH</a:t>
            </a:r>
            <a:r>
              <a:rPr lang="en-US" dirty="0"/>
              <a:t>₃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5364088" y="1210803"/>
            <a:ext cx="144016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‒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n-US" dirty="0" smtClean="0">
                <a:solidFill>
                  <a:prstClr val="black"/>
                </a:solidFill>
              </a:rPr>
              <a:t>C-C-C-C-C</a:t>
            </a:r>
            <a:endParaRPr lang="el-GR" dirty="0" smtClean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</a:pPr>
            <a:endParaRPr lang="el-GR" dirty="0" smtClean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</a:pP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1691680" y="2614451"/>
            <a:ext cx="2664296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‒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n-US" dirty="0" smtClean="0">
                <a:solidFill>
                  <a:prstClr val="black"/>
                </a:solidFill>
              </a:rPr>
              <a:t>CH₃CH(CH</a:t>
            </a:r>
            <a:r>
              <a:rPr lang="en-US" dirty="0">
                <a:solidFill>
                  <a:prstClr val="black"/>
                </a:solidFill>
              </a:rPr>
              <a:t>₃ </a:t>
            </a:r>
            <a:r>
              <a:rPr lang="en-US" dirty="0" smtClean="0">
                <a:solidFill>
                  <a:prstClr val="black"/>
                </a:solidFill>
              </a:rPr>
              <a:t>)CH₂CH₃</a:t>
            </a:r>
            <a:endParaRPr lang="el-GR" dirty="0" smtClean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</a:pPr>
            <a:endParaRPr lang="el-GR" dirty="0" smtClean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</a:pPr>
            <a:endParaRPr lang="el-GR" dirty="0">
              <a:solidFill>
                <a:prstClr val="black"/>
              </a:solidFill>
            </a:endParaRPr>
          </a:p>
        </p:txBody>
      </p:sp>
      <p:grpSp>
        <p:nvGrpSpPr>
          <p:cNvPr id="11" name="Ομάδα 10"/>
          <p:cNvGrpSpPr/>
          <p:nvPr/>
        </p:nvGrpSpPr>
        <p:grpSpPr>
          <a:xfrm>
            <a:off x="5621305" y="2160459"/>
            <a:ext cx="1152128" cy="1191087"/>
            <a:chOff x="5627219" y="1927420"/>
            <a:chExt cx="1152128" cy="1191087"/>
          </a:xfrm>
        </p:grpSpPr>
        <p:sp>
          <p:nvSpPr>
            <p:cNvPr id="7" name="Θέση περιεχομένου 2"/>
            <p:cNvSpPr txBox="1">
              <a:spLocks/>
            </p:cNvSpPr>
            <p:nvPr/>
          </p:nvSpPr>
          <p:spPr>
            <a:xfrm>
              <a:off x="5879496" y="1927420"/>
              <a:ext cx="423664" cy="5040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Courier New" panose="02070309020205020404" pitchFamily="49" charset="0"/>
                <a:buChar char="o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Calibri" panose="020F0502020204030204" pitchFamily="34" charset="0"/>
                <a:buChar char="‒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Courier New" panose="02070309020205020404" pitchFamily="49" charset="0"/>
                <a:buNone/>
              </a:pPr>
              <a:r>
                <a:rPr lang="en-US" dirty="0" smtClean="0">
                  <a:solidFill>
                    <a:prstClr val="black"/>
                  </a:solidFill>
                </a:rPr>
                <a:t>C</a:t>
              </a:r>
              <a:endParaRPr lang="el-GR" dirty="0" smtClean="0">
                <a:solidFill>
                  <a:prstClr val="black"/>
                </a:solidFill>
              </a:endParaRPr>
            </a:p>
            <a:p>
              <a:pPr fontAlgn="auto">
                <a:spcAft>
                  <a:spcPts val="0"/>
                </a:spcAft>
              </a:pPr>
              <a:endParaRPr lang="el-GR" dirty="0">
                <a:solidFill>
                  <a:prstClr val="black"/>
                </a:solidFill>
              </a:endParaRPr>
            </a:p>
          </p:txBody>
        </p:sp>
        <p:cxnSp>
          <p:nvCxnSpPr>
            <p:cNvPr id="9" name="Ευθεία γραμμή σύνδεσης 8"/>
            <p:cNvCxnSpPr>
              <a:stCxn id="7" idx="2"/>
            </p:cNvCxnSpPr>
            <p:nvPr/>
          </p:nvCxnSpPr>
          <p:spPr>
            <a:xfrm>
              <a:off x="6091328" y="2431476"/>
              <a:ext cx="0" cy="20543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Θέση περιεχομένου 2"/>
            <p:cNvSpPr txBox="1">
              <a:spLocks/>
            </p:cNvSpPr>
            <p:nvPr/>
          </p:nvSpPr>
          <p:spPr>
            <a:xfrm>
              <a:off x="5627219" y="2614451"/>
              <a:ext cx="1152128" cy="5040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Courier New" panose="02070309020205020404" pitchFamily="49" charset="0"/>
                <a:buChar char="o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Calibri" panose="020F0502020204030204" pitchFamily="34" charset="0"/>
                <a:buChar char="‒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Courier New" panose="02070309020205020404" pitchFamily="49" charset="0"/>
                <a:buNone/>
              </a:pPr>
              <a:r>
                <a:rPr lang="en-US" dirty="0" smtClean="0">
                  <a:solidFill>
                    <a:prstClr val="black"/>
                  </a:solidFill>
                </a:rPr>
                <a:t>C-C-C-C</a:t>
              </a:r>
              <a:endParaRPr lang="el-GR" dirty="0" smtClean="0">
                <a:solidFill>
                  <a:prstClr val="black"/>
                </a:solidFill>
              </a:endParaRPr>
            </a:p>
            <a:p>
              <a:pPr fontAlgn="auto">
                <a:spcAft>
                  <a:spcPts val="0"/>
                </a:spcAft>
              </a:pPr>
              <a:endParaRPr lang="el-GR" dirty="0" smtClean="0">
                <a:solidFill>
                  <a:prstClr val="black"/>
                </a:solidFill>
              </a:endParaRPr>
            </a:p>
            <a:p>
              <a:pPr fontAlgn="auto">
                <a:spcAft>
                  <a:spcPts val="0"/>
                </a:spcAft>
              </a:pPr>
              <a:endParaRPr lang="el-GR" dirty="0">
                <a:solidFill>
                  <a:prstClr val="black"/>
                </a:solidFill>
              </a:endParaRPr>
            </a:p>
          </p:txBody>
        </p:sp>
      </p:grpSp>
      <p:sp>
        <p:nvSpPr>
          <p:cNvPr id="12" name="Ορθογώνιο 11"/>
          <p:cNvSpPr/>
          <p:nvPr/>
        </p:nvSpPr>
        <p:spPr>
          <a:xfrm>
            <a:off x="2267743" y="4447263"/>
            <a:ext cx="1170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CH₃ )₄C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9" name="Ομάδα 18"/>
          <p:cNvGrpSpPr/>
          <p:nvPr/>
        </p:nvGrpSpPr>
        <p:grpSpPr>
          <a:xfrm>
            <a:off x="5509350" y="3851719"/>
            <a:ext cx="1152128" cy="1809529"/>
            <a:chOff x="5509350" y="3851719"/>
            <a:chExt cx="1152128" cy="1809529"/>
          </a:xfrm>
        </p:grpSpPr>
        <p:grpSp>
          <p:nvGrpSpPr>
            <p:cNvPr id="13" name="Ομάδα 12"/>
            <p:cNvGrpSpPr/>
            <p:nvPr/>
          </p:nvGrpSpPr>
          <p:grpSpPr>
            <a:xfrm>
              <a:off x="5509350" y="3851719"/>
              <a:ext cx="1152128" cy="1191087"/>
              <a:chOff x="5627219" y="1927420"/>
              <a:chExt cx="1152128" cy="1191087"/>
            </a:xfrm>
          </p:grpSpPr>
          <p:sp>
            <p:nvSpPr>
              <p:cNvPr id="14" name="Θέση περιεχομένου 2"/>
              <p:cNvSpPr txBox="1">
                <a:spLocks/>
              </p:cNvSpPr>
              <p:nvPr/>
            </p:nvSpPr>
            <p:spPr>
              <a:xfrm>
                <a:off x="5879496" y="1927420"/>
                <a:ext cx="423664" cy="5040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Courier New" panose="02070309020205020404" pitchFamily="49" charset="0"/>
                  <a:buChar char="o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Calibri" panose="020F0502020204030204" pitchFamily="34" charset="0"/>
                  <a:buChar char="‒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Font typeface="Courier New" panose="02070309020205020404" pitchFamily="49" charset="0"/>
                  <a:buNone/>
                </a:pPr>
                <a:r>
                  <a:rPr lang="en-US" dirty="0" smtClean="0">
                    <a:solidFill>
                      <a:prstClr val="black"/>
                    </a:solidFill>
                  </a:rPr>
                  <a:t>C</a:t>
                </a:r>
                <a:endParaRPr lang="el-GR" dirty="0" smtClean="0">
                  <a:solidFill>
                    <a:prstClr val="black"/>
                  </a:solidFill>
                </a:endParaRPr>
              </a:p>
              <a:p>
                <a:pPr fontAlgn="auto">
                  <a:spcAft>
                    <a:spcPts val="0"/>
                  </a:spcAft>
                </a:pPr>
                <a:endParaRPr lang="el-GR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5" name="Ευθεία γραμμή σύνδεσης 14"/>
              <p:cNvCxnSpPr>
                <a:stCxn id="14" idx="2"/>
              </p:cNvCxnSpPr>
              <p:nvPr/>
            </p:nvCxnSpPr>
            <p:spPr>
              <a:xfrm>
                <a:off x="6091328" y="2431476"/>
                <a:ext cx="0" cy="20543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Θέση περιεχομένου 2"/>
              <p:cNvSpPr txBox="1">
                <a:spLocks/>
              </p:cNvSpPr>
              <p:nvPr/>
            </p:nvSpPr>
            <p:spPr>
              <a:xfrm>
                <a:off x="5627219" y="2614451"/>
                <a:ext cx="1152128" cy="5040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Courier New" panose="02070309020205020404" pitchFamily="49" charset="0"/>
                  <a:buChar char="o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Calibri" panose="020F0502020204030204" pitchFamily="34" charset="0"/>
                  <a:buChar char="‒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Font typeface="Courier New" panose="02070309020205020404" pitchFamily="49" charset="0"/>
                  <a:buNone/>
                </a:pPr>
                <a:r>
                  <a:rPr lang="en-US" dirty="0" smtClean="0">
                    <a:solidFill>
                      <a:prstClr val="black"/>
                    </a:solidFill>
                  </a:rPr>
                  <a:t>C-C-C-C</a:t>
                </a:r>
                <a:endParaRPr lang="el-GR" dirty="0" smtClean="0">
                  <a:solidFill>
                    <a:prstClr val="black"/>
                  </a:solidFill>
                </a:endParaRPr>
              </a:p>
              <a:p>
                <a:pPr fontAlgn="auto">
                  <a:spcAft>
                    <a:spcPts val="0"/>
                  </a:spcAft>
                </a:pPr>
                <a:endParaRPr lang="el-GR" dirty="0" smtClean="0">
                  <a:solidFill>
                    <a:prstClr val="black"/>
                  </a:solidFill>
                </a:endParaRPr>
              </a:p>
              <a:p>
                <a:pPr fontAlgn="auto">
                  <a:spcAft>
                    <a:spcPts val="0"/>
                  </a:spcAft>
                </a:pPr>
                <a:endParaRPr lang="el-GR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" name="Θέση περιεχομένου 2"/>
            <p:cNvSpPr txBox="1">
              <a:spLocks/>
            </p:cNvSpPr>
            <p:nvPr/>
          </p:nvSpPr>
          <p:spPr>
            <a:xfrm>
              <a:off x="5773705" y="5157192"/>
              <a:ext cx="423664" cy="5040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Courier New" panose="02070309020205020404" pitchFamily="49" charset="0"/>
                <a:buChar char="o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Calibri" panose="020F0502020204030204" pitchFamily="34" charset="0"/>
                <a:buChar char="‒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Courier New" panose="02070309020205020404" pitchFamily="49" charset="0"/>
                <a:buNone/>
              </a:pPr>
              <a:r>
                <a:rPr lang="en-US" dirty="0" smtClean="0">
                  <a:solidFill>
                    <a:prstClr val="black"/>
                  </a:solidFill>
                </a:rPr>
                <a:t>C</a:t>
              </a:r>
              <a:endParaRPr lang="el-GR" dirty="0" smtClean="0">
                <a:solidFill>
                  <a:prstClr val="black"/>
                </a:solidFill>
              </a:endParaRPr>
            </a:p>
            <a:p>
              <a:pPr fontAlgn="auto">
                <a:spcAft>
                  <a:spcPts val="0"/>
                </a:spcAft>
              </a:pPr>
              <a:endParaRPr lang="el-GR" dirty="0">
                <a:solidFill>
                  <a:prstClr val="black"/>
                </a:solidFill>
              </a:endParaRPr>
            </a:p>
          </p:txBody>
        </p:sp>
        <p:cxnSp>
          <p:nvCxnSpPr>
            <p:cNvPr id="18" name="Ευθεία γραμμή σύνδεσης 17"/>
            <p:cNvCxnSpPr/>
            <p:nvPr/>
          </p:nvCxnSpPr>
          <p:spPr>
            <a:xfrm>
              <a:off x="5961632" y="4968345"/>
              <a:ext cx="0" cy="20543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45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afeb11d382e613635dcc0ede748c315a7f0909"/>
  <p:tag name="ISPRING_RESOURCE_PATHS_HASH_PRESENTER" val="67f5b6b45d73dd2c69f046b3366e670af6d75cb"/>
</p:tagLst>
</file>

<file path=ppt/theme/theme1.xml><?xml version="1.0" encoding="utf-8"?>
<a:theme xmlns:a="http://schemas.openxmlformats.org/drawingml/2006/main" name="OC_template_updated">
  <a:themeElements>
    <a:clrScheme name="Προσαρμοσμένο 8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Προσαρμοσμένο 15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</TotalTime>
  <Words>982</Words>
  <Application>Microsoft Office PowerPoint</Application>
  <PresentationFormat>On-screen Show (4:3)</PresentationFormat>
  <Paragraphs>145</Paragraphs>
  <Slides>23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OC_template_updated</vt:lpstr>
      <vt:lpstr>1_OC_template_updated</vt:lpstr>
      <vt:lpstr>Βιοχημεία</vt:lpstr>
      <vt:lpstr>Οργανική χημεία</vt:lpstr>
      <vt:lpstr>Άμορφος Άνθρακας - Απουσία διακριτής Δομής</vt:lpstr>
      <vt:lpstr>Γραφίτης - Παράλληλα στρώματα Δακτυλίων</vt:lpstr>
      <vt:lpstr>Αδάμαντας - Τετραεδρική Δομή</vt:lpstr>
      <vt:lpstr>Σφαιρικός συνδυασμός Δακτυλίων</vt:lpstr>
      <vt:lpstr>Αλκάνια οι απλούστεροι κεκορεσμένοι Υδρογονάνθρακες</vt:lpstr>
      <vt:lpstr>Τυπολογία Οργανικών Ενώσεων</vt:lpstr>
      <vt:lpstr>Δομική Ισομέρεια</vt:lpstr>
      <vt:lpstr>Δομικά Ισομερή του C_5 H_12</vt:lpstr>
      <vt:lpstr>Συντακτικός Τύπος</vt:lpstr>
      <vt:lpstr>Τρισδιάστατη Αναπαράσταση</vt:lpstr>
      <vt:lpstr>Απλός δεσμός 〖sp〗^3υβριδοποίηση και γεωμετρία τετραέδρου</vt:lpstr>
      <vt:lpstr>Υβριδοποίηση των s και p τροχιακών των ηλεκτρονίων του Ατόμου του Ανθρακα</vt:lpstr>
      <vt:lpstr>Ερμηνεία της γεωμετρίας τετραέδρου</vt:lpstr>
      <vt:lpstr>Διπλός δεσμός 〖sp〗^2 υβριδοποίηση και επίπεδη γεωμετρία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49</cp:revision>
  <dcterms:created xsi:type="dcterms:W3CDTF">2013-03-04T13:35:19Z</dcterms:created>
  <dcterms:modified xsi:type="dcterms:W3CDTF">2015-04-30T13:23:01Z</dcterms:modified>
</cp:coreProperties>
</file>