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500" r:id="rId3"/>
    <p:sldId id="514" r:id="rId4"/>
    <p:sldId id="515" r:id="rId5"/>
    <p:sldId id="516" r:id="rId6"/>
    <p:sldId id="517" r:id="rId7"/>
    <p:sldId id="518" r:id="rId8"/>
    <p:sldId id="519" r:id="rId9"/>
    <p:sldId id="520" r:id="rId10"/>
    <p:sldId id="521" r:id="rId11"/>
    <p:sldId id="522" r:id="rId12"/>
    <p:sldId id="523" r:id="rId13"/>
    <p:sldId id="524" r:id="rId14"/>
    <p:sldId id="525" r:id="rId15"/>
    <p:sldId id="526" r:id="rId16"/>
    <p:sldId id="565" r:id="rId17"/>
    <p:sldId id="566" r:id="rId18"/>
    <p:sldId id="567" r:id="rId19"/>
    <p:sldId id="568" r:id="rId20"/>
    <p:sldId id="531" r:id="rId21"/>
    <p:sldId id="532" r:id="rId22"/>
    <p:sldId id="533" r:id="rId23"/>
    <p:sldId id="534" r:id="rId24"/>
    <p:sldId id="535"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1" r:id="rId51"/>
    <p:sldId id="562" r:id="rId52"/>
    <p:sldId id="563" r:id="rId53"/>
    <p:sldId id="564" r:id="rId54"/>
    <p:sldId id="512" r:id="rId55"/>
    <p:sldId id="504" r:id="rId56"/>
    <p:sldId id="505" r:id="rId57"/>
    <p:sldId id="506" r:id="rId58"/>
    <p:sldId id="507" r:id="rId59"/>
    <p:sldId id="508" r:id="rId60"/>
    <p:sldId id="509" r:id="rId61"/>
    <p:sldId id="510" r:id="rId62"/>
  </p:sldIdLst>
  <p:sldSz cx="9144000" cy="6858000" type="screen4x3"/>
  <p:notesSz cx="6858000" cy="9144000"/>
  <p:custDataLst>
    <p:tags r:id="rId6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a:srgbClr val="00FF00"/>
    <a:srgbClr val="00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7" autoAdjust="0"/>
    <p:restoredTop sz="94629" autoAdjust="0"/>
  </p:normalViewPr>
  <p:slideViewPr>
    <p:cSldViewPr>
      <p:cViewPr>
        <p:scale>
          <a:sx n="100" d="100"/>
          <a:sy n="100" d="100"/>
        </p:scale>
        <p:origin x="-2142" y="-240"/>
      </p:cViewPr>
      <p:guideLst>
        <p:guide orient="horz" pos="2160"/>
        <p:guide pos="2880"/>
      </p:guideLst>
    </p:cSldViewPr>
  </p:slideViewPr>
  <p:notesTextViewPr>
    <p:cViewPr>
      <p:scale>
        <a:sx n="1" d="1"/>
        <a:sy n="1" d="1"/>
      </p:scale>
      <p:origin x="0" y="0"/>
    </p:cViewPr>
  </p:notesTextViewPr>
  <p:sorterViewPr>
    <p:cViewPr>
      <p:scale>
        <a:sx n="100" d="100"/>
        <a:sy n="100" d="100"/>
      </p:scale>
      <p:origin x="0" y="108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BB923-6127-4033-BEAA-DE705F3B2E0F}" type="datetimeFigureOut">
              <a:rPr lang="el-GR" smtClean="0"/>
              <a:t>7/5/2015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F4B29-5EAA-488C-B9D0-C610698483A8}" type="slidenum">
              <a:rPr lang="el-GR" smtClean="0"/>
              <a:t>‹#›</a:t>
            </a:fld>
            <a:endParaRPr lang="el-GR" dirty="0"/>
          </a:p>
        </p:txBody>
      </p:sp>
    </p:spTree>
    <p:extLst>
      <p:ext uri="{BB962C8B-B14F-4D97-AF65-F5344CB8AC3E}">
        <p14:creationId xmlns:p14="http://schemas.microsoft.com/office/powerpoint/2010/main" val="395440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56</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380AFE-DAD9-47EC-B54F-8ADC3B9212D3}" type="slidenum">
              <a:rPr kumimoji="1" lang="en-US" altLang="ko-KR" sz="1000" smtClean="0">
                <a:latin typeface="Times New Roman" pitchFamily="18" charset="0"/>
                <a:ea typeface="Gulim" pitchFamily="34" charset="-127"/>
              </a:rPr>
              <a:pPr/>
              <a:t>2</a:t>
            </a:fld>
            <a:endParaRPr kumimoji="1" lang="en-US" altLang="ko-KR" sz="1000" dirty="0" smtClean="0">
              <a:latin typeface="Times New Roman" pitchFamily="18" charset="0"/>
              <a:ea typeface="Gulim" pitchFamily="34" charset="-127"/>
            </a:endParaRPr>
          </a:p>
        </p:txBody>
      </p:sp>
      <p:sp>
        <p:nvSpPr>
          <p:cNvPr id="67587"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7588"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7589" name="Rectangle 4"/>
          <p:cNvSpPr>
            <a:spLocks noGrp="1" noChangeArrowheads="1"/>
          </p:cNvSpPr>
          <p:nvPr>
            <p:ph type="body" idx="1"/>
          </p:nvPr>
        </p:nvSpPr>
        <p:spPr bwMode="auto">
          <a:xfrm>
            <a:off x="401638" y="4772025"/>
            <a:ext cx="6032500"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About Java Database Connectivity (JDBC)</a:t>
            </a:r>
          </a:p>
          <a:p>
            <a:pPr marL="115888" lvl="1" eaLnBrk="1" hangingPunct="1">
              <a:spcBef>
                <a:spcPct val="0"/>
              </a:spcBef>
            </a:pPr>
            <a:r>
              <a:rPr lang="en-US" altLang="ko-KR" dirty="0" smtClean="0"/>
              <a:t>The </a:t>
            </a:r>
            <a:r>
              <a:rPr lang="en-US" altLang="ko-KR" dirty="0" smtClean="0">
                <a:latin typeface="Courier New" pitchFamily="49" charset="0"/>
              </a:rPr>
              <a:t>java.sql</a:t>
            </a:r>
            <a:r>
              <a:rPr lang="en-US" altLang="ko-KR" dirty="0" smtClean="0"/>
              <a:t> package contains a set of interfaces that specify the JDBC API.  This package is part of Java 1.1.7 and Java 2, and is supported by JDeveloper. Database vendors implement these interfaces in different ways, but the JDBC API itself is standard.</a:t>
            </a:r>
          </a:p>
          <a:p>
            <a:pPr marL="115888" lvl="1" eaLnBrk="1" hangingPunct="1">
              <a:spcBef>
                <a:spcPct val="0"/>
              </a:spcBef>
            </a:pPr>
            <a:r>
              <a:rPr lang="en-US" altLang="ko-KR" dirty="0" smtClean="0"/>
              <a:t>Using JDBC, you can write code that:</a:t>
            </a:r>
          </a:p>
          <a:p>
            <a:pPr lvl="2" eaLnBrk="1" hangingPunct="1">
              <a:spcBef>
                <a:spcPct val="0"/>
              </a:spcBef>
            </a:pPr>
            <a:r>
              <a:rPr lang="en-US" altLang="ko-KR" dirty="0" smtClean="0"/>
              <a:t>Connects to one or more data servers </a:t>
            </a:r>
          </a:p>
          <a:p>
            <a:pPr lvl="2" eaLnBrk="1" hangingPunct="1">
              <a:spcBef>
                <a:spcPct val="0"/>
              </a:spcBef>
            </a:pPr>
            <a:r>
              <a:rPr lang="en-US" altLang="ko-KR" dirty="0" smtClean="0"/>
              <a:t>Executes any SQL statement </a:t>
            </a:r>
          </a:p>
          <a:p>
            <a:pPr lvl="2" eaLnBrk="1" hangingPunct="1">
              <a:spcBef>
                <a:spcPct val="0"/>
              </a:spcBef>
            </a:pPr>
            <a:r>
              <a:rPr lang="en-US" altLang="ko-KR" dirty="0" smtClean="0"/>
              <a:t>Obtains a result set so that you can navigate through query results </a:t>
            </a:r>
          </a:p>
          <a:p>
            <a:pPr lvl="2" eaLnBrk="1" hangingPunct="1">
              <a:spcBef>
                <a:spcPct val="0"/>
              </a:spcBef>
            </a:pPr>
            <a:r>
              <a:rPr lang="en-US" altLang="ko-KR" dirty="0" smtClean="0"/>
              <a:t>Obtains metadata from the data server </a:t>
            </a:r>
          </a:p>
          <a:p>
            <a:pPr eaLnBrk="1" hangingPunct="1">
              <a:spcBef>
                <a:spcPct val="0"/>
              </a:spcBef>
            </a:pPr>
            <a:endParaRPr lang="en-US" altLang="ko-KR" dirty="0" smtClean="0">
              <a:solidFill>
                <a:schemeClr val="accent2"/>
              </a:solidFill>
            </a:endParaRPr>
          </a:p>
          <a:p>
            <a:pPr eaLnBrk="1" hangingPunct="1">
              <a:spcBef>
                <a:spcPct val="0"/>
              </a:spcBef>
            </a:pPr>
            <a:endParaRPr lang="en-US" altLang="ko-KR" dirty="0" smtClean="0">
              <a:solidFill>
                <a:schemeClr val="accent2"/>
              </a:solidFill>
            </a:endParaRPr>
          </a:p>
          <a:p>
            <a:pPr eaLnBrk="1" hangingPunct="1">
              <a:spcBef>
                <a:spcPct val="0"/>
              </a:spcBef>
            </a:pPr>
            <a:endParaRPr lang="en-US" altLang="ko-KR" dirty="0" smtClean="0">
              <a:solidFill>
                <a:schemeClr val="accent2"/>
              </a:solidFill>
            </a:endParaRPr>
          </a:p>
          <a:p>
            <a:pPr eaLnBrk="1" hangingPunct="1">
              <a:spcBef>
                <a:spcPct val="0"/>
              </a:spcBef>
            </a:pPr>
            <a:endParaRPr lang="en-US" altLang="ko-KR" dirty="0" smtClean="0">
              <a:solidFill>
                <a:schemeClr val="accent2"/>
              </a:solidFill>
            </a:endParaRPr>
          </a:p>
          <a:p>
            <a:pPr eaLnBrk="1" hangingPunct="1">
              <a:spcBef>
                <a:spcPct val="0"/>
              </a:spcBef>
            </a:pPr>
            <a:endParaRPr lang="en-US" altLang="ko-KR" dirty="0" smtClean="0">
              <a:solidFill>
                <a:schemeClr val="accent2"/>
              </a:solidFill>
            </a:endParaRPr>
          </a:p>
          <a:p>
            <a:pPr eaLnBrk="1" hangingPunct="1">
              <a:spcBef>
                <a:spcPct val="0"/>
              </a:spcBef>
            </a:pPr>
            <a:endParaRPr lang="en-US" altLang="ko-KR" dirty="0" smtClean="0">
              <a:solidFill>
                <a:schemeClr val="accent2"/>
              </a:solidFill>
            </a:endParaRPr>
          </a:p>
          <a:p>
            <a:pPr eaLnBrk="1" hangingPunct="1">
              <a:spcBef>
                <a:spcPct val="0"/>
              </a:spcBef>
            </a:pPr>
            <a:r>
              <a:rPr lang="en-US" altLang="ko-KR" dirty="0" smtClean="0">
                <a:solidFill>
                  <a:schemeClr val="accent2"/>
                </a:solidFill>
              </a:rPr>
              <a:t>Instructor Note</a:t>
            </a:r>
          </a:p>
          <a:p>
            <a:pPr marL="115888" lvl="1" eaLnBrk="1" hangingPunct="1">
              <a:spcBef>
                <a:spcPct val="0"/>
              </a:spcBef>
            </a:pPr>
            <a:r>
              <a:rPr lang="en-US" altLang="ko-KR" dirty="0" smtClean="0">
                <a:solidFill>
                  <a:schemeClr val="accent2"/>
                </a:solidFill>
              </a:rPr>
              <a:t>JDBC 1.22 is part of JDK 1.1; JDBC 2.0 is part of Java 2.</a:t>
            </a:r>
          </a:p>
        </p:txBody>
      </p:sp>
      <p:sp>
        <p:nvSpPr>
          <p:cNvPr id="67590"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18B6DF-8BB9-460C-B19D-B1872377AF26}" type="slidenum">
              <a:rPr kumimoji="1" lang="en-US" altLang="ko-KR" sz="1000" smtClean="0">
                <a:latin typeface="Times New Roman" pitchFamily="18" charset="0"/>
                <a:ea typeface="Gulim" pitchFamily="34" charset="-127"/>
              </a:rPr>
              <a:pPr/>
              <a:t>3</a:t>
            </a:fld>
            <a:endParaRPr kumimoji="1" lang="en-US" altLang="ko-KR" sz="1000" dirty="0" smtClean="0">
              <a:latin typeface="Times New Roman" pitchFamily="18" charset="0"/>
              <a:ea typeface="Gulim" pitchFamily="34" charset="-127"/>
            </a:endParaRPr>
          </a:p>
        </p:txBody>
      </p:sp>
      <p:sp>
        <p:nvSpPr>
          <p:cNvPr id="68611"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8612"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8613" name="Rectangle 4"/>
          <p:cNvSpPr>
            <a:spLocks noGrp="1" noChangeArrowheads="1"/>
          </p:cNvSpPr>
          <p:nvPr>
            <p:ph type="body" idx="1"/>
          </p:nvPr>
        </p:nvSpPr>
        <p:spPr bwMode="auto">
          <a:xfrm>
            <a:off x="401638" y="4772025"/>
            <a:ext cx="6032500"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About JDBC Drivers</a:t>
            </a:r>
          </a:p>
          <a:p>
            <a:pPr marL="115888" lvl="1" eaLnBrk="1" hangingPunct="1">
              <a:spcBef>
                <a:spcPct val="0"/>
              </a:spcBef>
            </a:pPr>
            <a:r>
              <a:rPr lang="en-US" altLang="ko-KR" dirty="0" smtClean="0"/>
              <a:t>A JDBC driver implements the interfaces in the </a:t>
            </a:r>
            <a:r>
              <a:rPr lang="en-US" altLang="ko-KR" dirty="0" smtClean="0">
                <a:latin typeface="Courier New" pitchFamily="49" charset="0"/>
              </a:rPr>
              <a:t>java.sql</a:t>
            </a:r>
            <a:r>
              <a:rPr lang="en-US" altLang="ko-KR" dirty="0" smtClean="0"/>
              <a:t> package, providing the code to connect to and query a specific database. A JDBC driver can also provide a vendor</a:t>
            </a:r>
            <a:r>
              <a:rPr lang="en-US" altLang="ko-KR" dirty="0" smtClean="0">
                <a:latin typeface="Times New Roman" pitchFamily="18" charset="0"/>
              </a:rPr>
              <a:t>’</a:t>
            </a:r>
            <a:r>
              <a:rPr lang="en-US" altLang="ko-KR" dirty="0" smtClean="0"/>
              <a:t>s own extensions to the standard; Oracle drivers provide extensions to support special Oracle data types. </a:t>
            </a:r>
          </a:p>
          <a:p>
            <a:pPr marL="115888" lvl="1" eaLnBrk="1" hangingPunct="1">
              <a:spcBef>
                <a:spcPct val="0"/>
              </a:spcBef>
            </a:pPr>
            <a:r>
              <a:rPr lang="en-US" altLang="ko-KR" dirty="0" smtClean="0"/>
              <a:t>Oracle provides three drivers:</a:t>
            </a:r>
          </a:p>
          <a:p>
            <a:pPr lvl="2" eaLnBrk="1" hangingPunct="1">
              <a:spcBef>
                <a:spcPct val="0"/>
              </a:spcBef>
            </a:pPr>
            <a:r>
              <a:rPr lang="en-US" altLang="ko-KR" dirty="0" smtClean="0"/>
              <a:t>Thin client driver</a:t>
            </a:r>
          </a:p>
          <a:p>
            <a:pPr lvl="2" eaLnBrk="1" hangingPunct="1">
              <a:spcBef>
                <a:spcPct val="0"/>
              </a:spcBef>
            </a:pPr>
            <a:r>
              <a:rPr lang="en-US" altLang="ko-KR" dirty="0" smtClean="0"/>
              <a:t>OCI-based driver</a:t>
            </a:r>
          </a:p>
          <a:p>
            <a:pPr lvl="2" eaLnBrk="1" hangingPunct="1">
              <a:spcBef>
                <a:spcPct val="0"/>
              </a:spcBef>
            </a:pPr>
            <a:r>
              <a:rPr lang="en-US" altLang="ko-KR" dirty="0" smtClean="0"/>
              <a:t>Server-based driver</a:t>
            </a:r>
          </a:p>
          <a:p>
            <a:pPr marL="115888" lvl="1" eaLnBrk="1" hangingPunct="1">
              <a:spcBef>
                <a:spcPct val="0"/>
              </a:spcBef>
            </a:pPr>
            <a:r>
              <a:rPr lang="en-US" altLang="ko-KR" dirty="0" smtClean="0"/>
              <a:t>These are described on the following pages.</a:t>
            </a:r>
          </a:p>
          <a:p>
            <a:pPr eaLnBrk="1" hangingPunct="1">
              <a:spcBef>
                <a:spcPct val="0"/>
              </a:spcBef>
            </a:pPr>
            <a:endParaRPr lang="en-US" altLang="ko-KR" b="1" dirty="0" smtClean="0">
              <a:latin typeface="Times New Roman" pitchFamily="18" charset="0"/>
            </a:endParaRPr>
          </a:p>
        </p:txBody>
      </p:sp>
      <p:sp>
        <p:nvSpPr>
          <p:cNvPr id="68614"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17573-220D-46B3-9BC9-7664C7CA91A6}" type="slidenum">
              <a:rPr kumimoji="1" lang="en-US" altLang="ko-KR" sz="1000" smtClean="0">
                <a:latin typeface="Times New Roman" pitchFamily="18" charset="0"/>
                <a:ea typeface="Gulim" pitchFamily="34" charset="-127"/>
              </a:rPr>
              <a:pPr/>
              <a:t>14</a:t>
            </a:fld>
            <a:endParaRPr kumimoji="1" lang="en-US" altLang="ko-KR" sz="1000" dirty="0" smtClean="0">
              <a:latin typeface="Times New Roman" pitchFamily="18" charset="0"/>
              <a:ea typeface="Gulim" pitchFamily="34" charset="-127"/>
            </a:endParaRPr>
          </a:p>
        </p:txBody>
      </p:sp>
      <p:sp>
        <p:nvSpPr>
          <p:cNvPr id="69635"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6"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7" name="Rectangle 4"/>
          <p:cNvSpPr>
            <a:spLocks noGrp="1" noChangeArrowheads="1"/>
          </p:cNvSpPr>
          <p:nvPr>
            <p:ph type="body" idx="1"/>
          </p:nvPr>
        </p:nvSpPr>
        <p:spPr bwMode="auto">
          <a:xfrm>
            <a:off x="412750" y="4772025"/>
            <a:ext cx="6030913"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Steps to Querying a Database with JDBC</a:t>
            </a:r>
          </a:p>
          <a:p>
            <a:pPr marL="114300" lvl="1" eaLnBrk="1" hangingPunct="1">
              <a:spcBef>
                <a:spcPct val="0"/>
              </a:spcBef>
            </a:pPr>
            <a:r>
              <a:rPr lang="en-US" altLang="ko-KR" dirty="0" smtClean="0"/>
              <a:t>The slide shows the four main steps to querying a database with JDBC. The following slides explain each step in detail.</a:t>
            </a:r>
          </a:p>
          <a:p>
            <a:pPr marL="114300" lvl="1" eaLnBrk="1" hangingPunct="1">
              <a:spcBef>
                <a:spcPct val="0"/>
              </a:spcBef>
            </a:pPr>
            <a:r>
              <a:rPr lang="en-US" altLang="ko-KR" b="1" dirty="0" smtClean="0"/>
              <a:t>The JDBC Package</a:t>
            </a:r>
            <a:endParaRPr lang="en-US" altLang="ko-KR" dirty="0" smtClean="0"/>
          </a:p>
          <a:p>
            <a:pPr marL="114300" lvl="1" eaLnBrk="1" hangingPunct="1">
              <a:spcBef>
                <a:spcPct val="0"/>
              </a:spcBef>
            </a:pPr>
            <a:r>
              <a:rPr lang="en-US" altLang="ko-KR" dirty="0" smtClean="0"/>
              <a:t>Your Java class must import </a:t>
            </a:r>
            <a:r>
              <a:rPr lang="en-US" altLang="ko-KR" dirty="0" smtClean="0">
                <a:latin typeface="Courier New" pitchFamily="49" charset="0"/>
              </a:rPr>
              <a:t>java.sql.*</a:t>
            </a:r>
            <a:r>
              <a:rPr lang="en-US" altLang="ko-KR" dirty="0" smtClean="0"/>
              <a:t> to be able to use the JDBC classes.</a:t>
            </a:r>
          </a:p>
        </p:txBody>
      </p:sp>
      <p:sp>
        <p:nvSpPr>
          <p:cNvPr id="69638"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17573-220D-46B3-9BC9-7664C7CA91A6}" type="slidenum">
              <a:rPr kumimoji="1" lang="en-US" altLang="ko-KR" sz="1000" smtClean="0">
                <a:latin typeface="Times New Roman" pitchFamily="18" charset="0"/>
                <a:ea typeface="Gulim" pitchFamily="34" charset="-127"/>
              </a:rPr>
              <a:pPr/>
              <a:t>15</a:t>
            </a:fld>
            <a:endParaRPr kumimoji="1" lang="en-US" altLang="ko-KR" sz="1000" dirty="0" smtClean="0">
              <a:latin typeface="Times New Roman" pitchFamily="18" charset="0"/>
              <a:ea typeface="Gulim" pitchFamily="34" charset="-127"/>
            </a:endParaRPr>
          </a:p>
        </p:txBody>
      </p:sp>
      <p:sp>
        <p:nvSpPr>
          <p:cNvPr id="69635"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6"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7" name="Rectangle 4"/>
          <p:cNvSpPr>
            <a:spLocks noGrp="1" noChangeArrowheads="1"/>
          </p:cNvSpPr>
          <p:nvPr>
            <p:ph type="body" idx="1"/>
          </p:nvPr>
        </p:nvSpPr>
        <p:spPr bwMode="auto">
          <a:xfrm>
            <a:off x="412750" y="4772025"/>
            <a:ext cx="6030913"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Steps to Querying a Database with JDBC</a:t>
            </a:r>
          </a:p>
          <a:p>
            <a:pPr marL="114300" lvl="1" eaLnBrk="1" hangingPunct="1">
              <a:spcBef>
                <a:spcPct val="0"/>
              </a:spcBef>
            </a:pPr>
            <a:r>
              <a:rPr lang="en-US" altLang="ko-KR" dirty="0" smtClean="0"/>
              <a:t>The slide shows the four main steps to querying a database with JDBC. The following slides explain each step in detail.</a:t>
            </a:r>
          </a:p>
          <a:p>
            <a:pPr marL="114300" lvl="1" eaLnBrk="1" hangingPunct="1">
              <a:spcBef>
                <a:spcPct val="0"/>
              </a:spcBef>
            </a:pPr>
            <a:r>
              <a:rPr lang="en-US" altLang="ko-KR" b="1" dirty="0" smtClean="0"/>
              <a:t>The JDBC Package</a:t>
            </a:r>
            <a:endParaRPr lang="en-US" altLang="ko-KR" dirty="0" smtClean="0"/>
          </a:p>
          <a:p>
            <a:pPr marL="114300" lvl="1" eaLnBrk="1" hangingPunct="1">
              <a:spcBef>
                <a:spcPct val="0"/>
              </a:spcBef>
            </a:pPr>
            <a:r>
              <a:rPr lang="en-US" altLang="ko-KR" dirty="0" smtClean="0"/>
              <a:t>Your Java class must import </a:t>
            </a:r>
            <a:r>
              <a:rPr lang="en-US" altLang="ko-KR" dirty="0" smtClean="0">
                <a:latin typeface="Courier New" pitchFamily="49" charset="0"/>
              </a:rPr>
              <a:t>java.sql.*</a:t>
            </a:r>
            <a:r>
              <a:rPr lang="en-US" altLang="ko-KR" dirty="0" smtClean="0"/>
              <a:t> to be able to use the JDBC classes.</a:t>
            </a:r>
          </a:p>
        </p:txBody>
      </p:sp>
      <p:sp>
        <p:nvSpPr>
          <p:cNvPr id="69638"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17573-220D-46B3-9BC9-7664C7CA91A6}" type="slidenum">
              <a:rPr kumimoji="1" lang="en-US" altLang="ko-KR" sz="1000" smtClean="0">
                <a:latin typeface="Times New Roman" pitchFamily="18" charset="0"/>
                <a:ea typeface="Gulim" pitchFamily="34" charset="-127"/>
              </a:rPr>
              <a:pPr/>
              <a:t>16</a:t>
            </a:fld>
            <a:endParaRPr kumimoji="1" lang="en-US" altLang="ko-KR" sz="1000" dirty="0" smtClean="0">
              <a:latin typeface="Times New Roman" pitchFamily="18" charset="0"/>
              <a:ea typeface="Gulim" pitchFamily="34" charset="-127"/>
            </a:endParaRPr>
          </a:p>
        </p:txBody>
      </p:sp>
      <p:sp>
        <p:nvSpPr>
          <p:cNvPr id="69635"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6"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7" name="Rectangle 4"/>
          <p:cNvSpPr>
            <a:spLocks noGrp="1" noChangeArrowheads="1"/>
          </p:cNvSpPr>
          <p:nvPr>
            <p:ph type="body" idx="1"/>
          </p:nvPr>
        </p:nvSpPr>
        <p:spPr bwMode="auto">
          <a:xfrm>
            <a:off x="412750" y="4772025"/>
            <a:ext cx="6030913"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Steps to Querying a Database with JDBC</a:t>
            </a:r>
          </a:p>
          <a:p>
            <a:pPr marL="114300" lvl="1" eaLnBrk="1" hangingPunct="1">
              <a:spcBef>
                <a:spcPct val="0"/>
              </a:spcBef>
            </a:pPr>
            <a:r>
              <a:rPr lang="en-US" altLang="ko-KR" dirty="0" smtClean="0"/>
              <a:t>The slide shows the four main steps to querying a database with JDBC. The following slides explain each step in detail.</a:t>
            </a:r>
          </a:p>
          <a:p>
            <a:pPr marL="114300" lvl="1" eaLnBrk="1" hangingPunct="1">
              <a:spcBef>
                <a:spcPct val="0"/>
              </a:spcBef>
            </a:pPr>
            <a:r>
              <a:rPr lang="en-US" altLang="ko-KR" b="1" dirty="0" smtClean="0"/>
              <a:t>The JDBC Package</a:t>
            </a:r>
            <a:endParaRPr lang="en-US" altLang="ko-KR" dirty="0" smtClean="0"/>
          </a:p>
          <a:p>
            <a:pPr marL="114300" lvl="1" eaLnBrk="1" hangingPunct="1">
              <a:spcBef>
                <a:spcPct val="0"/>
              </a:spcBef>
            </a:pPr>
            <a:r>
              <a:rPr lang="en-US" altLang="ko-KR" dirty="0" smtClean="0"/>
              <a:t>Your Java class must import </a:t>
            </a:r>
            <a:r>
              <a:rPr lang="en-US" altLang="ko-KR" dirty="0" smtClean="0">
                <a:latin typeface="Courier New" pitchFamily="49" charset="0"/>
              </a:rPr>
              <a:t>java.sql.*</a:t>
            </a:r>
            <a:r>
              <a:rPr lang="en-US" altLang="ko-KR" dirty="0" smtClean="0"/>
              <a:t> to be able to use the JDBC classes.</a:t>
            </a:r>
          </a:p>
        </p:txBody>
      </p:sp>
      <p:sp>
        <p:nvSpPr>
          <p:cNvPr id="69638"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17573-220D-46B3-9BC9-7664C7CA91A6}" type="slidenum">
              <a:rPr kumimoji="1" lang="en-US" altLang="ko-KR" sz="1000" smtClean="0">
                <a:latin typeface="Times New Roman" pitchFamily="18" charset="0"/>
                <a:ea typeface="Gulim" pitchFamily="34" charset="-127"/>
              </a:rPr>
              <a:pPr/>
              <a:t>17</a:t>
            </a:fld>
            <a:endParaRPr kumimoji="1" lang="en-US" altLang="ko-KR" sz="1000" dirty="0" smtClean="0">
              <a:latin typeface="Times New Roman" pitchFamily="18" charset="0"/>
              <a:ea typeface="Gulim" pitchFamily="34" charset="-127"/>
            </a:endParaRPr>
          </a:p>
        </p:txBody>
      </p:sp>
      <p:sp>
        <p:nvSpPr>
          <p:cNvPr id="69635"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6"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7" name="Rectangle 4"/>
          <p:cNvSpPr>
            <a:spLocks noGrp="1" noChangeArrowheads="1"/>
          </p:cNvSpPr>
          <p:nvPr>
            <p:ph type="body" idx="1"/>
          </p:nvPr>
        </p:nvSpPr>
        <p:spPr bwMode="auto">
          <a:xfrm>
            <a:off x="412750" y="4772025"/>
            <a:ext cx="6030913"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Steps to Querying a Database with JDBC</a:t>
            </a:r>
          </a:p>
          <a:p>
            <a:pPr marL="114300" lvl="1" eaLnBrk="1" hangingPunct="1">
              <a:spcBef>
                <a:spcPct val="0"/>
              </a:spcBef>
            </a:pPr>
            <a:r>
              <a:rPr lang="en-US" altLang="ko-KR" dirty="0" smtClean="0"/>
              <a:t>The slide shows the four main steps to querying a database with JDBC. The following slides explain each step in detail.</a:t>
            </a:r>
          </a:p>
          <a:p>
            <a:pPr marL="114300" lvl="1" eaLnBrk="1" hangingPunct="1">
              <a:spcBef>
                <a:spcPct val="0"/>
              </a:spcBef>
            </a:pPr>
            <a:r>
              <a:rPr lang="en-US" altLang="ko-KR" b="1" dirty="0" smtClean="0"/>
              <a:t>The JDBC Package</a:t>
            </a:r>
            <a:endParaRPr lang="en-US" altLang="ko-KR" dirty="0" smtClean="0"/>
          </a:p>
          <a:p>
            <a:pPr marL="114300" lvl="1" eaLnBrk="1" hangingPunct="1">
              <a:spcBef>
                <a:spcPct val="0"/>
              </a:spcBef>
            </a:pPr>
            <a:r>
              <a:rPr lang="en-US" altLang="ko-KR" dirty="0" smtClean="0"/>
              <a:t>Your Java class must import </a:t>
            </a:r>
            <a:r>
              <a:rPr lang="en-US" altLang="ko-KR" dirty="0" smtClean="0">
                <a:latin typeface="Courier New" pitchFamily="49" charset="0"/>
              </a:rPr>
              <a:t>java.sql.*</a:t>
            </a:r>
            <a:r>
              <a:rPr lang="en-US" altLang="ko-KR" dirty="0" smtClean="0"/>
              <a:t> to be able to use the JDBC classes.</a:t>
            </a:r>
          </a:p>
        </p:txBody>
      </p:sp>
      <p:sp>
        <p:nvSpPr>
          <p:cNvPr id="69638"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C17573-220D-46B3-9BC9-7664C7CA91A6}" type="slidenum">
              <a:rPr kumimoji="1" lang="en-US" altLang="ko-KR" sz="1000" smtClean="0">
                <a:latin typeface="Times New Roman" pitchFamily="18" charset="0"/>
                <a:ea typeface="Gulim" pitchFamily="34" charset="-127"/>
              </a:rPr>
              <a:pPr/>
              <a:t>18</a:t>
            </a:fld>
            <a:endParaRPr kumimoji="1" lang="en-US" altLang="ko-KR" sz="1000" dirty="0" smtClean="0">
              <a:latin typeface="Times New Roman" pitchFamily="18" charset="0"/>
              <a:ea typeface="Gulim" pitchFamily="34" charset="-127"/>
            </a:endParaRPr>
          </a:p>
        </p:txBody>
      </p:sp>
      <p:sp>
        <p:nvSpPr>
          <p:cNvPr id="69635" name="Rectangle 2"/>
          <p:cNvSpPr>
            <a:spLocks noChangeArrowheads="1"/>
          </p:cNvSpPr>
          <p:nvPr/>
        </p:nvSpPr>
        <p:spPr bwMode="auto">
          <a:xfrm>
            <a:off x="3884613" y="-1588"/>
            <a:ext cx="2976562"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6" name="Rectangle 3"/>
          <p:cNvSpPr>
            <a:spLocks noChangeArrowheads="1"/>
          </p:cNvSpPr>
          <p:nvPr/>
        </p:nvSpPr>
        <p:spPr bwMode="auto">
          <a:xfrm>
            <a:off x="-3175" y="-1588"/>
            <a:ext cx="2973388"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t-EE" altLang="el-GR"/>
          </a:p>
        </p:txBody>
      </p:sp>
      <p:sp>
        <p:nvSpPr>
          <p:cNvPr id="69637" name="Rectangle 4"/>
          <p:cNvSpPr>
            <a:spLocks noGrp="1" noChangeArrowheads="1"/>
          </p:cNvSpPr>
          <p:nvPr>
            <p:ph type="body" idx="1"/>
          </p:nvPr>
        </p:nvSpPr>
        <p:spPr bwMode="auto">
          <a:xfrm>
            <a:off x="412750" y="4772025"/>
            <a:ext cx="6030913"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2" rIns="93662" numCol="1" anchor="t" anchorCtr="0" compatLnSpc="1">
            <a:prstTxWarp prst="textNoShape">
              <a:avLst/>
            </a:prstTxWarp>
          </a:bodyPr>
          <a:lstStyle/>
          <a:p>
            <a:pPr eaLnBrk="1" hangingPunct="1">
              <a:spcBef>
                <a:spcPct val="0"/>
              </a:spcBef>
            </a:pPr>
            <a:r>
              <a:rPr lang="en-US" altLang="ko-KR" dirty="0" smtClean="0"/>
              <a:t>Steps to Querying a Database with JDBC</a:t>
            </a:r>
          </a:p>
          <a:p>
            <a:pPr marL="114300" lvl="1" eaLnBrk="1" hangingPunct="1">
              <a:spcBef>
                <a:spcPct val="0"/>
              </a:spcBef>
            </a:pPr>
            <a:r>
              <a:rPr lang="en-US" altLang="ko-KR" dirty="0" smtClean="0"/>
              <a:t>The slide shows the four main steps to querying a database with JDBC. The following slides explain each step in detail.</a:t>
            </a:r>
          </a:p>
          <a:p>
            <a:pPr marL="114300" lvl="1" eaLnBrk="1" hangingPunct="1">
              <a:spcBef>
                <a:spcPct val="0"/>
              </a:spcBef>
            </a:pPr>
            <a:r>
              <a:rPr lang="en-US" altLang="ko-KR" b="1" dirty="0" smtClean="0"/>
              <a:t>The JDBC Package</a:t>
            </a:r>
            <a:endParaRPr lang="en-US" altLang="ko-KR" dirty="0" smtClean="0"/>
          </a:p>
          <a:p>
            <a:pPr marL="114300" lvl="1" eaLnBrk="1" hangingPunct="1">
              <a:spcBef>
                <a:spcPct val="0"/>
              </a:spcBef>
            </a:pPr>
            <a:r>
              <a:rPr lang="en-US" altLang="ko-KR" dirty="0" smtClean="0"/>
              <a:t>Your Java class must import </a:t>
            </a:r>
            <a:r>
              <a:rPr lang="en-US" altLang="ko-KR" dirty="0" smtClean="0">
                <a:latin typeface="Courier New" pitchFamily="49" charset="0"/>
              </a:rPr>
              <a:t>java.sql.*</a:t>
            </a:r>
            <a:r>
              <a:rPr lang="en-US" altLang="ko-KR" dirty="0" smtClean="0"/>
              <a:t> to be able to use the JDBC classes.</a:t>
            </a:r>
          </a:p>
        </p:txBody>
      </p:sp>
      <p:sp>
        <p:nvSpPr>
          <p:cNvPr id="69638" name="Rectangle 5"/>
          <p:cNvSpPr>
            <a:spLocks noGrp="1" noRot="1" noChangeAspect="1" noChangeArrowheads="1" noTextEdit="1"/>
          </p:cNvSpPr>
          <p:nvPr>
            <p:ph type="sldImg"/>
          </p:nvPr>
        </p:nvSpPr>
        <p:spPr bwMode="auto">
          <a:xfrm>
            <a:off x="490538" y="157163"/>
            <a:ext cx="5876925" cy="44084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1157761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316908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79277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0214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27741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61056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224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18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2572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42021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8792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FFFF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1986227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57218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2960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6487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72412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414440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37003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12249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9850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40071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0F42E-5B8C-4DA0-BB5A-2E09BB91FFEB}" type="datetimeFigureOut">
              <a:rPr lang="el-GR" smtClean="0"/>
              <a:t>7/5/2015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725B6-EF9A-4089-B1F5-71C56426BC8C}" type="slidenum">
              <a:rPr lang="el-GR" smtClean="0"/>
              <a:t>‹#›</a:t>
            </a:fld>
            <a:endParaRPr lang="el-GR" dirty="0"/>
          </a:p>
        </p:txBody>
      </p:sp>
    </p:spTree>
    <p:extLst>
      <p:ext uri="{BB962C8B-B14F-4D97-AF65-F5344CB8AC3E}">
        <p14:creationId xmlns:p14="http://schemas.microsoft.com/office/powerpoint/2010/main" val="330542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dirty="0">
              <a:solidFill>
                <a:prstClr val="black"/>
              </a:solidFill>
              <a:latin typeface="Arial" charset="0"/>
            </a:endParaRPr>
          </a:p>
        </p:txBody>
      </p:sp>
    </p:spTree>
    <p:extLst>
      <p:ext uri="{BB962C8B-B14F-4D97-AF65-F5344CB8AC3E}">
        <p14:creationId xmlns:p14="http://schemas.microsoft.com/office/powerpoint/2010/main" val="61391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Δικτυακός Προγραμματισμός </a:t>
            </a:r>
            <a:r>
              <a:rPr lang="en-US" sz="3600" b="1" dirty="0" smtClean="0">
                <a:solidFill>
                  <a:schemeClr val="tx1"/>
                </a:solidFill>
                <a:latin typeface="+mn-lt"/>
              </a:rPr>
              <a:t>(</a:t>
            </a:r>
            <a:r>
              <a:rPr lang="el-GR" sz="3600" b="1" dirty="0" smtClean="0">
                <a:solidFill>
                  <a:schemeClr val="tx1"/>
                </a:solidFill>
                <a:latin typeface="+mn-lt"/>
              </a:rPr>
              <a:t>Θ</a:t>
            </a:r>
            <a:r>
              <a:rPr lang="en-US"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a:t>4</a:t>
            </a:r>
            <a:r>
              <a:rPr lang="el-GR" sz="2800" dirty="0" smtClean="0"/>
              <a:t>:</a:t>
            </a:r>
            <a:r>
              <a:rPr lang="en-US" sz="2800" dirty="0" smtClean="0"/>
              <a:t> Java </a:t>
            </a:r>
            <a:r>
              <a:rPr lang="el-GR" sz="2800" dirty="0" smtClean="0"/>
              <a:t>και βάσεις δεδομένων</a:t>
            </a:r>
            <a:endParaRPr lang="en-US" sz="2800" dirty="0"/>
          </a:p>
          <a:p>
            <a:pPr>
              <a:spcBef>
                <a:spcPts val="0"/>
              </a:spcBef>
              <a:spcAft>
                <a:spcPts val="1200"/>
              </a:spcAft>
            </a:pPr>
            <a:r>
              <a:rPr lang="el-GR" sz="2400" dirty="0" smtClean="0"/>
              <a:t>Ιωάννης Βογιατζής</a:t>
            </a:r>
          </a:p>
          <a:p>
            <a:pPr>
              <a:spcBef>
                <a:spcPts val="0"/>
              </a:spcBef>
            </a:pPr>
            <a:r>
              <a:rPr lang="el-GR" sz="2400" dirty="0" smtClean="0"/>
              <a:t>Τμήμα Μηχανικών 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fontAlgn="base">
              <a:spcBef>
                <a:spcPct val="0"/>
              </a:spcBef>
              <a:spcAft>
                <a:spcPct val="0"/>
              </a:spcAft>
            </a:pPr>
            <a:r>
              <a:rPr lang="el-GR" sz="1600" dirty="0">
                <a:solidFill>
                  <a:prstClr val="black"/>
                </a:solidFill>
              </a:rPr>
              <a:t>Ανοικτά Ακαδημαϊκά </a:t>
            </a:r>
            <a:r>
              <a:rPr lang="el-GR" sz="1600" dirty="0" smtClean="0">
                <a:solidFill>
                  <a:prstClr val="black"/>
                </a:solidFill>
              </a:rPr>
              <a:t>Μαθήματα στο ΤΕΙ Αθήνας</a:t>
            </a:r>
            <a:endParaRPr lang="el-GR" sz="16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3266658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r>
              <a:rPr lang="en-US" altLang="el-GR" dirty="0" smtClean="0"/>
              <a:t>SQL revisited </a:t>
            </a:r>
            <a:r>
              <a:rPr lang="en-US" altLang="el-GR" sz="3600" dirty="0" smtClean="0"/>
              <a:t>4/7</a:t>
            </a:r>
            <a:endParaRPr lang="el-GR" altLang="el-GR" dirty="0" smtClean="0"/>
          </a:p>
        </p:txBody>
      </p:sp>
      <p:sp>
        <p:nvSpPr>
          <p:cNvPr id="9219" name="Rectangle 3"/>
          <p:cNvSpPr>
            <a:spLocks noGrp="1" noChangeArrowheads="1"/>
          </p:cNvSpPr>
          <p:nvPr>
            <p:ph idx="1"/>
          </p:nvPr>
        </p:nvSpPr>
        <p:spPr/>
        <p:txBody>
          <a:bodyPr>
            <a:normAutofit lnSpcReduction="10000"/>
          </a:bodyPr>
          <a:lstStyle/>
          <a:p>
            <a:pPr algn="just" eaLnBrk="1" hangingPunct="1">
              <a:spcBef>
                <a:spcPts val="0"/>
              </a:spcBef>
              <a:defRPr/>
            </a:pPr>
            <a:r>
              <a:rPr lang="el-GR" sz="2000" dirty="0" smtClean="0"/>
              <a:t>Η εντολή </a:t>
            </a:r>
            <a:r>
              <a:rPr lang="en-US" sz="2000" b="1" dirty="0" smtClean="0"/>
              <a:t>UPDATE</a:t>
            </a:r>
            <a:r>
              <a:rPr lang="en-US" sz="2000" dirty="0" smtClean="0"/>
              <a:t> </a:t>
            </a:r>
            <a:r>
              <a:rPr lang="el-GR" sz="2000" dirty="0" smtClean="0"/>
              <a:t>χρησιμοποιείται για την </a:t>
            </a:r>
            <a:r>
              <a:rPr lang="el-GR" sz="2000" b="1" dirty="0" smtClean="0"/>
              <a:t>ενημέρωση</a:t>
            </a:r>
            <a:r>
              <a:rPr lang="el-GR" sz="2000" dirty="0" smtClean="0"/>
              <a:t> εγγραφών ενός πίνακα</a:t>
            </a:r>
          </a:p>
          <a:p>
            <a:pPr algn="just" eaLnBrk="1" hangingPunct="1">
              <a:spcBef>
                <a:spcPts val="0"/>
              </a:spcBef>
              <a:defRPr/>
            </a:pPr>
            <a:r>
              <a:rPr lang="el-GR" sz="2000" dirty="0"/>
              <a:t>Έ</a:t>
            </a:r>
            <a:r>
              <a:rPr lang="el-GR" sz="2000" dirty="0" smtClean="0"/>
              <a:t>χει τον ακόλουθο συντακτικό τύπο:</a:t>
            </a:r>
            <a:endParaRPr lang="en-US" sz="2000" dirty="0" smtClean="0"/>
          </a:p>
          <a:p>
            <a:pPr algn="just" eaLnBrk="1" hangingPunct="1">
              <a:spcBef>
                <a:spcPts val="0"/>
              </a:spcBef>
              <a:defRPr/>
            </a:pPr>
            <a:endParaRPr lang="en-GB" sz="2000" b="1" dirty="0" smtClean="0"/>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UPDATE &lt;table name&gt;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SET &lt;column name = {&lt;expression&gt; | NULL}</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 [, &lt;column name = {&lt;expression&gt; | NULL}] ...</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WHERE &lt;search condition&gt;</a:t>
            </a:r>
          </a:p>
          <a:p>
            <a:pPr marL="0" indent="0" algn="just" eaLnBrk="1" hangingPunct="1">
              <a:spcBef>
                <a:spcPts val="0"/>
              </a:spcBef>
              <a:buFont typeface="Wingdings" pitchFamily="2" charset="2"/>
              <a:buNone/>
              <a:defRPr/>
            </a:pPr>
            <a:endParaRPr lang="el-GR" sz="2000" dirty="0" smtClean="0"/>
          </a:p>
          <a:p>
            <a:pPr algn="just" eaLnBrk="1" hangingPunct="1">
              <a:spcBef>
                <a:spcPts val="0"/>
              </a:spcBef>
              <a:defRPr/>
            </a:pPr>
            <a:r>
              <a:rPr lang="el-GR" sz="2000" dirty="0" smtClean="0"/>
              <a:t>Η επόμενη εντολή </a:t>
            </a:r>
            <a:r>
              <a:rPr lang="en-US" sz="2000" dirty="0" smtClean="0"/>
              <a:t>SQL</a:t>
            </a:r>
            <a:r>
              <a:rPr lang="el-GR" sz="2000" dirty="0" smtClean="0"/>
              <a:t> ενημερώνει τις εγγραφές των βιβλίων που κοστίζουν 30€ με τη νέα αξία των 40€:</a:t>
            </a:r>
            <a:endParaRPr lang="en-US" sz="2000" dirty="0" smtClean="0"/>
          </a:p>
          <a:p>
            <a:pPr algn="just" eaLnBrk="1" hangingPunct="1">
              <a:spcBef>
                <a:spcPts val="0"/>
              </a:spcBef>
              <a:defRPr/>
            </a:pPr>
            <a:endParaRPr lang="en-US" sz="2000" dirty="0" smtClean="0"/>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UPDATE Books</a:t>
            </a: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SET BookPrice = </a:t>
            </a:r>
            <a:r>
              <a:rPr lang="en-GB" sz="2000" b="1" dirty="0" smtClean="0">
                <a:latin typeface="Courier New" pitchFamily="49" charset="0"/>
                <a:cs typeface="Courier New" pitchFamily="49" charset="0"/>
              </a:rPr>
              <a:t>40</a:t>
            </a:r>
            <a:endParaRPr lang="en-GB" sz="2000" b="1" dirty="0">
              <a:latin typeface="Courier New" pitchFamily="49" charset="0"/>
              <a:cs typeface="Courier New" pitchFamily="49" charset="0"/>
            </a:endParaRP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WHERE BookPrice = </a:t>
            </a:r>
            <a:r>
              <a:rPr lang="en-GB" sz="2000" b="1" dirty="0" smtClean="0">
                <a:latin typeface="Courier New" pitchFamily="49" charset="0"/>
                <a:cs typeface="Courier New" pitchFamily="49" charset="0"/>
              </a:rPr>
              <a:t>30;</a:t>
            </a:r>
            <a:endParaRPr lang="el-GR" sz="2000" dirty="0">
              <a:latin typeface="Courier New" pitchFamily="49" charset="0"/>
              <a:cs typeface="Courier New" pitchFamily="49" charset="0"/>
            </a:endParaRPr>
          </a:p>
          <a:p>
            <a:pPr algn="just" eaLnBrk="1" hangingPunct="1">
              <a:spcBef>
                <a:spcPts val="0"/>
              </a:spcBef>
              <a:defRPr/>
            </a:pPr>
            <a:endParaRPr lang="en-GB" sz="2000" b="1" dirty="0" smtClean="0"/>
          </a:p>
        </p:txBody>
      </p:sp>
    </p:spTree>
    <p:extLst>
      <p:ext uri="{BB962C8B-B14F-4D97-AF65-F5344CB8AC3E}">
        <p14:creationId xmlns:p14="http://schemas.microsoft.com/office/powerpoint/2010/main" val="875909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r>
              <a:rPr lang="en-US" altLang="el-GR" dirty="0" smtClean="0"/>
              <a:t>SQL revisited </a:t>
            </a:r>
            <a:r>
              <a:rPr lang="en-US" altLang="el-GR" sz="3600" dirty="0" smtClean="0"/>
              <a:t>5/7</a:t>
            </a:r>
            <a:endParaRPr lang="el-GR" altLang="el-GR" dirty="0" smtClean="0"/>
          </a:p>
        </p:txBody>
      </p:sp>
      <p:sp>
        <p:nvSpPr>
          <p:cNvPr id="10243" name="Rectangle 3"/>
          <p:cNvSpPr>
            <a:spLocks noGrp="1" noChangeArrowheads="1"/>
          </p:cNvSpPr>
          <p:nvPr>
            <p:ph idx="1"/>
          </p:nvPr>
        </p:nvSpPr>
        <p:spPr/>
        <p:txBody>
          <a:bodyPr/>
          <a:lstStyle/>
          <a:p>
            <a:pPr algn="just" eaLnBrk="1" hangingPunct="1">
              <a:spcBef>
                <a:spcPts val="0"/>
              </a:spcBef>
              <a:defRPr/>
            </a:pPr>
            <a:r>
              <a:rPr lang="el-GR" sz="2000" dirty="0" smtClean="0">
                <a:latin typeface="Calibri" pitchFamily="34" charset="0"/>
              </a:rPr>
              <a:t>Η εντολή </a:t>
            </a:r>
            <a:r>
              <a:rPr lang="en-US" sz="2000" b="1" dirty="0" smtClean="0">
                <a:latin typeface="Calibri" pitchFamily="34" charset="0"/>
              </a:rPr>
              <a:t>DELETE</a:t>
            </a:r>
            <a:r>
              <a:rPr lang="el-GR" sz="2000" dirty="0" smtClean="0">
                <a:latin typeface="Calibri" pitchFamily="34" charset="0"/>
              </a:rPr>
              <a:t> χρησιμοποιείται για την διαγραφή εγγραφών από ένα πίνακα.</a:t>
            </a:r>
            <a:endParaRPr lang="en-GB" sz="2000" b="1" dirty="0" smtClean="0">
              <a:latin typeface="Calibri" pitchFamily="34" charset="0"/>
            </a:endParaRP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DELETE FROM &lt;table name&gt;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WHERE &lt;search condition&gt;</a:t>
            </a:r>
          </a:p>
          <a:p>
            <a:pPr marL="0" indent="0" algn="just" eaLnBrk="1" hangingPunct="1">
              <a:spcBef>
                <a:spcPts val="0"/>
              </a:spcBef>
              <a:buFont typeface="Wingdings" pitchFamily="2" charset="2"/>
              <a:buNone/>
              <a:defRPr/>
            </a:pPr>
            <a:endParaRPr lang="el-GR" sz="2000" dirty="0" smtClean="0">
              <a:latin typeface="Courier New" pitchFamily="49" charset="0"/>
              <a:cs typeface="Courier New" pitchFamily="49" charset="0"/>
            </a:endParaRPr>
          </a:p>
          <a:p>
            <a:pPr algn="just" eaLnBrk="1" hangingPunct="1">
              <a:spcBef>
                <a:spcPts val="0"/>
              </a:spcBef>
              <a:defRPr/>
            </a:pPr>
            <a:r>
              <a:rPr lang="el-GR" sz="2000" dirty="0" smtClean="0">
                <a:latin typeface="Calibri" pitchFamily="34" charset="0"/>
              </a:rPr>
              <a:t>Η επόμενη εντολή </a:t>
            </a:r>
            <a:r>
              <a:rPr lang="en-US" sz="2000" dirty="0" smtClean="0">
                <a:latin typeface="Calibri" pitchFamily="34" charset="0"/>
              </a:rPr>
              <a:t>SQL</a:t>
            </a:r>
            <a:r>
              <a:rPr lang="el-GR" sz="2000" dirty="0" smtClean="0">
                <a:latin typeface="Calibri" pitchFamily="34" charset="0"/>
              </a:rPr>
              <a:t> διαγράφει το βιβλίο με κωδικό '</a:t>
            </a:r>
            <a:r>
              <a:rPr lang="en-GB" sz="2000" dirty="0" smtClean="0">
                <a:latin typeface="Calibri" pitchFamily="34" charset="0"/>
              </a:rPr>
              <a:t>BID</a:t>
            </a:r>
            <a:r>
              <a:rPr lang="el-GR" sz="2000" dirty="0" smtClean="0">
                <a:latin typeface="Calibri" pitchFamily="34" charset="0"/>
              </a:rPr>
              <a:t>-123456789' από τον πίνακα με τα βιβλία (όχι από ολόκληρη τη βάση δεδομένων).</a:t>
            </a:r>
            <a:endParaRPr lang="en-GB" sz="2000" b="1" dirty="0" smtClean="0">
              <a:latin typeface="Calibri" pitchFamily="34" charset="0"/>
            </a:endParaRP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DELETE FROM Books</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WHERE BookID = 'BID-123456789';</a:t>
            </a:r>
            <a:endParaRPr lang="el-GR" sz="2000" dirty="0" smtClean="0">
              <a:latin typeface="Courier New" pitchFamily="49" charset="0"/>
              <a:cs typeface="Courier New" pitchFamily="49" charset="0"/>
            </a:endParaRPr>
          </a:p>
        </p:txBody>
      </p:sp>
    </p:spTree>
    <p:extLst>
      <p:ext uri="{BB962C8B-B14F-4D97-AF65-F5344CB8AC3E}">
        <p14:creationId xmlns:p14="http://schemas.microsoft.com/office/powerpoint/2010/main" val="313144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r>
              <a:rPr lang="en-US" altLang="el-GR" dirty="0" smtClean="0"/>
              <a:t>SQL revisited </a:t>
            </a:r>
            <a:r>
              <a:rPr lang="en-US" altLang="el-GR" sz="3600" dirty="0" smtClean="0"/>
              <a:t>6/7</a:t>
            </a:r>
            <a:endParaRPr lang="el-GR" altLang="el-GR" dirty="0" smtClean="0"/>
          </a:p>
        </p:txBody>
      </p:sp>
      <p:sp>
        <p:nvSpPr>
          <p:cNvPr id="11267" name="Rectangle 3"/>
          <p:cNvSpPr>
            <a:spLocks noGrp="1" noChangeArrowheads="1"/>
          </p:cNvSpPr>
          <p:nvPr>
            <p:ph idx="1"/>
          </p:nvPr>
        </p:nvSpPr>
        <p:spPr/>
        <p:txBody>
          <a:bodyPr/>
          <a:lstStyle/>
          <a:p>
            <a:pPr algn="just" eaLnBrk="1" hangingPunct="1">
              <a:spcBef>
                <a:spcPts val="0"/>
              </a:spcBef>
              <a:defRPr/>
            </a:pPr>
            <a:r>
              <a:rPr lang="el-GR" sz="2400" dirty="0" smtClean="0">
                <a:latin typeface="Calibri" pitchFamily="34" charset="0"/>
              </a:rPr>
              <a:t>Η εντολή </a:t>
            </a:r>
            <a:r>
              <a:rPr lang="en-US" sz="2400" b="1" dirty="0" smtClean="0">
                <a:latin typeface="Calibri" pitchFamily="34" charset="0"/>
              </a:rPr>
              <a:t>CREATE</a:t>
            </a:r>
            <a:r>
              <a:rPr lang="el-GR" sz="2400" dirty="0" smtClean="0">
                <a:latin typeface="Calibri" pitchFamily="34" charset="0"/>
              </a:rPr>
              <a:t> χρησιμοποιείται για τη δημιουργία ενός πίνακα σε μια σχεσιακή βάση.</a:t>
            </a:r>
          </a:p>
          <a:p>
            <a:pPr marL="0" indent="0" algn="just" eaLnBrk="1" hangingPunct="1">
              <a:spcBef>
                <a:spcPts val="0"/>
              </a:spcBef>
              <a:buFont typeface="Wingdings" pitchFamily="2" charset="2"/>
              <a:buNone/>
              <a:defRPr/>
            </a:pPr>
            <a:endParaRPr lang="en-GB" sz="2400" b="1" dirty="0" smtClean="0">
              <a:latin typeface="Calibri" pitchFamily="34" charset="0"/>
            </a:endParaRP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CREATE TABLE &lt;table name&gt;</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(&lt;column element&gt; [, &lt;column element&gt;] ... )</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column element:</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&lt;column name&gt; &lt;data type&gt;</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[DEFAULT &lt;expression&gt;]</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[&lt;column constraint&gt; [, &lt;column constraint&gt;] ... ]</a:t>
            </a:r>
          </a:p>
          <a:p>
            <a:pPr marL="0" indent="0" eaLnBrk="1" hangingPunct="1">
              <a:spcBef>
                <a:spcPts val="0"/>
              </a:spcBef>
              <a:buFont typeface="Wingdings" pitchFamily="2" charset="2"/>
              <a:buNone/>
              <a:defRPr/>
            </a:pPr>
            <a:r>
              <a:rPr lang="en-GB" sz="2000" b="1" dirty="0" smtClean="0">
                <a:latin typeface="Courier New" pitchFamily="49" charset="0"/>
                <a:cs typeface="Courier New" pitchFamily="49" charset="0"/>
              </a:rPr>
              <a:t>column constraint : NOT NULL|UNIQUE|PRIMARY KEY</a:t>
            </a:r>
            <a:endParaRPr lang="el-GR" sz="2000" dirty="0" smtClean="0">
              <a:latin typeface="Courier New" pitchFamily="49" charset="0"/>
              <a:cs typeface="Courier New" pitchFamily="49" charset="0"/>
            </a:endParaRPr>
          </a:p>
          <a:p>
            <a:pPr eaLnBrk="1" hangingPunct="1">
              <a:spcBef>
                <a:spcPts val="0"/>
              </a:spcBef>
              <a:defRPr/>
            </a:pPr>
            <a:endParaRPr lang="el-GR" sz="800" dirty="0" smtClean="0"/>
          </a:p>
        </p:txBody>
      </p:sp>
    </p:spTree>
    <p:extLst>
      <p:ext uri="{BB962C8B-B14F-4D97-AF65-F5344CB8AC3E}">
        <p14:creationId xmlns:p14="http://schemas.microsoft.com/office/powerpoint/2010/main" val="3454747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normAutofit/>
          </a:bodyPr>
          <a:lstStyle/>
          <a:p>
            <a:r>
              <a:rPr lang="en-US" altLang="el-GR" dirty="0" smtClean="0"/>
              <a:t>SQL revisited </a:t>
            </a:r>
            <a:r>
              <a:rPr lang="en-US" altLang="el-GR" sz="3600" dirty="0" smtClean="0"/>
              <a:t>7/7</a:t>
            </a:r>
            <a:endParaRPr lang="el-GR" altLang="el-GR" sz="3600" dirty="0" smtClean="0"/>
          </a:p>
        </p:txBody>
      </p:sp>
      <p:sp>
        <p:nvSpPr>
          <p:cNvPr id="12291" name="Rectangle 3"/>
          <p:cNvSpPr>
            <a:spLocks noGrp="1" noChangeArrowheads="1"/>
          </p:cNvSpPr>
          <p:nvPr>
            <p:ph idx="1"/>
          </p:nvPr>
        </p:nvSpPr>
        <p:spPr/>
        <p:txBody>
          <a:bodyPr>
            <a:normAutofit fontScale="92500" lnSpcReduction="10000"/>
          </a:bodyPr>
          <a:lstStyle/>
          <a:p>
            <a:pPr algn="just" eaLnBrk="1" hangingPunct="1">
              <a:spcBef>
                <a:spcPts val="0"/>
              </a:spcBef>
              <a:defRPr/>
            </a:pPr>
            <a:r>
              <a:rPr lang="el-GR" sz="2400" dirty="0" smtClean="0">
                <a:latin typeface="Calibri" pitchFamily="34" charset="0"/>
              </a:rPr>
              <a:t>Η επόμενη εντολή </a:t>
            </a:r>
            <a:r>
              <a:rPr lang="en-US" sz="2400" dirty="0" smtClean="0">
                <a:latin typeface="Calibri" pitchFamily="34" charset="0"/>
              </a:rPr>
              <a:t>SQL</a:t>
            </a:r>
            <a:r>
              <a:rPr lang="el-GR" sz="2400" dirty="0" smtClean="0">
                <a:latin typeface="Calibri" pitchFamily="34" charset="0"/>
              </a:rPr>
              <a:t> </a:t>
            </a:r>
            <a:endParaRPr lang="en-US" sz="2400" dirty="0" smtClean="0">
              <a:latin typeface="Calibri" pitchFamily="34" charset="0"/>
            </a:endParaRPr>
          </a:p>
          <a:p>
            <a:pPr algn="just" eaLnBrk="1" hangingPunct="1">
              <a:spcBef>
                <a:spcPts val="0"/>
              </a:spcBef>
              <a:defRPr/>
            </a:pPr>
            <a:r>
              <a:rPr lang="en-US" sz="2400" dirty="0" smtClean="0">
                <a:latin typeface="Calibri" pitchFamily="34" charset="0"/>
              </a:rPr>
              <a:t>D</a:t>
            </a:r>
            <a:r>
              <a:rPr lang="el-GR" sz="2400" dirty="0" smtClean="0">
                <a:latin typeface="Calibri" pitchFamily="34" charset="0"/>
              </a:rPr>
              <a:t>ημιουργεί τον πίνακα </a:t>
            </a:r>
            <a:r>
              <a:rPr lang="en-US" sz="2400" dirty="0" smtClean="0">
                <a:latin typeface="Calibri" pitchFamily="34" charset="0"/>
              </a:rPr>
              <a:t>Orders</a:t>
            </a:r>
            <a:r>
              <a:rPr lang="el-GR" sz="2400" dirty="0" smtClean="0">
                <a:latin typeface="Calibri" pitchFamily="34" charset="0"/>
              </a:rPr>
              <a:t>, ο οποίος έχει πεδία </a:t>
            </a:r>
            <a:endParaRPr lang="en-US" sz="2400" dirty="0" smtClean="0">
              <a:latin typeface="Calibri" pitchFamily="34" charset="0"/>
            </a:endParaRPr>
          </a:p>
          <a:p>
            <a:pPr lvl="1" algn="just" eaLnBrk="1" hangingPunct="1">
              <a:spcBef>
                <a:spcPts val="0"/>
              </a:spcBef>
              <a:defRPr/>
            </a:pPr>
            <a:r>
              <a:rPr lang="el-GR" sz="2000" dirty="0" smtClean="0">
                <a:latin typeface="Calibri" pitchFamily="34" charset="0"/>
              </a:rPr>
              <a:t>το </a:t>
            </a:r>
            <a:r>
              <a:rPr lang="en-GB" sz="2000" dirty="0" smtClean="0">
                <a:latin typeface="Calibri" pitchFamily="34" charset="0"/>
              </a:rPr>
              <a:t>OrderID</a:t>
            </a:r>
            <a:r>
              <a:rPr lang="el-GR" sz="2000" dirty="0" smtClean="0">
                <a:latin typeface="Calibri" pitchFamily="34" charset="0"/>
              </a:rPr>
              <a:t> τύπου </a:t>
            </a:r>
            <a:r>
              <a:rPr lang="en-GB" sz="2000" dirty="0" smtClean="0">
                <a:latin typeface="Calibri" pitchFamily="34" charset="0"/>
              </a:rPr>
              <a:t>INT</a:t>
            </a:r>
            <a:r>
              <a:rPr lang="el-GR" sz="2000" dirty="0" smtClean="0">
                <a:latin typeface="Calibri" pitchFamily="34" charset="0"/>
              </a:rPr>
              <a:t>, </a:t>
            </a:r>
            <a:endParaRPr lang="en-US" sz="2000" dirty="0" smtClean="0">
              <a:latin typeface="Calibri" pitchFamily="34" charset="0"/>
            </a:endParaRPr>
          </a:p>
          <a:p>
            <a:pPr lvl="1" algn="just" eaLnBrk="1" hangingPunct="1">
              <a:spcBef>
                <a:spcPts val="0"/>
              </a:spcBef>
              <a:defRPr/>
            </a:pPr>
            <a:r>
              <a:rPr lang="el-GR" sz="2000" dirty="0" smtClean="0">
                <a:latin typeface="Calibri" pitchFamily="34" charset="0"/>
              </a:rPr>
              <a:t>το </a:t>
            </a:r>
            <a:r>
              <a:rPr lang="en-GB" sz="2000" dirty="0" smtClean="0">
                <a:latin typeface="Calibri" pitchFamily="34" charset="0"/>
              </a:rPr>
              <a:t>Customer ID</a:t>
            </a:r>
            <a:r>
              <a:rPr lang="el-GR" sz="2000" dirty="0" smtClean="0">
                <a:latin typeface="Calibri" pitchFamily="34" charset="0"/>
              </a:rPr>
              <a:t> τύπου </a:t>
            </a:r>
            <a:r>
              <a:rPr lang="en-GB" sz="2000" dirty="0" smtClean="0">
                <a:latin typeface="Calibri" pitchFamily="34" charset="0"/>
              </a:rPr>
              <a:t>INT</a:t>
            </a:r>
            <a:r>
              <a:rPr lang="el-GR" sz="2000" dirty="0" smtClean="0">
                <a:latin typeface="Calibri" pitchFamily="34" charset="0"/>
              </a:rPr>
              <a:t>, </a:t>
            </a:r>
            <a:endParaRPr lang="en-US" sz="2000" dirty="0" smtClean="0">
              <a:latin typeface="Calibri" pitchFamily="34" charset="0"/>
            </a:endParaRPr>
          </a:p>
          <a:p>
            <a:pPr lvl="1" algn="just" eaLnBrk="1" hangingPunct="1">
              <a:spcBef>
                <a:spcPts val="0"/>
              </a:spcBef>
              <a:defRPr/>
            </a:pPr>
            <a:r>
              <a:rPr lang="el-GR" sz="2000" dirty="0" smtClean="0">
                <a:latin typeface="Calibri" pitchFamily="34" charset="0"/>
              </a:rPr>
              <a:t>το </a:t>
            </a:r>
            <a:r>
              <a:rPr lang="en-GB" sz="2000" dirty="0" smtClean="0">
                <a:latin typeface="Calibri" pitchFamily="34" charset="0"/>
              </a:rPr>
              <a:t>OrderDate</a:t>
            </a:r>
            <a:r>
              <a:rPr lang="el-GR" sz="2000" dirty="0" smtClean="0">
                <a:latin typeface="Calibri" pitchFamily="34" charset="0"/>
              </a:rPr>
              <a:t> τύπου </a:t>
            </a:r>
            <a:r>
              <a:rPr lang="en-GB" sz="2000" dirty="0" smtClean="0">
                <a:latin typeface="Calibri" pitchFamily="34" charset="0"/>
              </a:rPr>
              <a:t>DATE</a:t>
            </a:r>
            <a:r>
              <a:rPr lang="el-GR" sz="2000" dirty="0" smtClean="0">
                <a:latin typeface="Calibri" pitchFamily="34" charset="0"/>
              </a:rPr>
              <a:t> και </a:t>
            </a:r>
            <a:endParaRPr lang="en-US" sz="2000" dirty="0" smtClean="0">
              <a:latin typeface="Calibri" pitchFamily="34" charset="0"/>
            </a:endParaRPr>
          </a:p>
          <a:p>
            <a:pPr lvl="1" algn="just" eaLnBrk="1" hangingPunct="1">
              <a:spcBef>
                <a:spcPts val="0"/>
              </a:spcBef>
              <a:defRPr/>
            </a:pPr>
            <a:r>
              <a:rPr lang="el-GR" sz="2000" dirty="0" smtClean="0">
                <a:latin typeface="Calibri" pitchFamily="34" charset="0"/>
              </a:rPr>
              <a:t>το </a:t>
            </a:r>
            <a:r>
              <a:rPr lang="en-US" sz="2000" dirty="0" smtClean="0">
                <a:latin typeface="Calibri" pitchFamily="34" charset="0"/>
              </a:rPr>
              <a:t>Status</a:t>
            </a:r>
            <a:r>
              <a:rPr lang="el-GR" sz="2000" dirty="0" smtClean="0">
                <a:latin typeface="Calibri" pitchFamily="34" charset="0"/>
              </a:rPr>
              <a:t> τύπου </a:t>
            </a:r>
            <a:r>
              <a:rPr lang="en-US" sz="2000" dirty="0" smtClean="0">
                <a:latin typeface="Calibri" pitchFamily="34" charset="0"/>
              </a:rPr>
              <a:t>VARCHAR</a:t>
            </a:r>
            <a:r>
              <a:rPr lang="el-GR" sz="2000" dirty="0" smtClean="0">
                <a:latin typeface="Calibri" pitchFamily="34" charset="0"/>
              </a:rPr>
              <a:t>(50)</a:t>
            </a:r>
          </a:p>
          <a:p>
            <a:pPr algn="just" eaLnBrk="1" hangingPunct="1">
              <a:spcBef>
                <a:spcPts val="0"/>
              </a:spcBef>
              <a:defRPr/>
            </a:pPr>
            <a:r>
              <a:rPr lang="el-GR" sz="2400" dirty="0" smtClean="0">
                <a:latin typeface="Calibri" pitchFamily="34" charset="0"/>
              </a:rPr>
              <a:t>Κανένα από τα πεδία δεν δέχεται την τιμή </a:t>
            </a:r>
            <a:r>
              <a:rPr lang="en-GB" sz="2400" dirty="0" smtClean="0">
                <a:latin typeface="Calibri" pitchFamily="34" charset="0"/>
              </a:rPr>
              <a:t>NULL</a:t>
            </a:r>
            <a:r>
              <a:rPr lang="el-GR" sz="2400" dirty="0" smtClean="0">
                <a:latin typeface="Calibri" pitchFamily="34" charset="0"/>
              </a:rPr>
              <a:t>, </a:t>
            </a:r>
          </a:p>
          <a:p>
            <a:pPr algn="just" eaLnBrk="1" hangingPunct="1">
              <a:spcBef>
                <a:spcPts val="0"/>
              </a:spcBef>
              <a:defRPr/>
            </a:pPr>
            <a:r>
              <a:rPr lang="el-GR" sz="2400" dirty="0">
                <a:latin typeface="Calibri" pitchFamily="34" charset="0"/>
              </a:rPr>
              <a:t>Τ</a:t>
            </a:r>
            <a:r>
              <a:rPr lang="el-GR" sz="2400" dirty="0" smtClean="0">
                <a:latin typeface="Calibri" pitchFamily="34" charset="0"/>
              </a:rPr>
              <a:t>ο πρωτεύον κλειδί του πίνακα είναι το </a:t>
            </a:r>
            <a:r>
              <a:rPr lang="en-US" sz="2400" dirty="0" smtClean="0">
                <a:latin typeface="Calibri" pitchFamily="34" charset="0"/>
              </a:rPr>
              <a:t>OrderID</a:t>
            </a:r>
          </a:p>
          <a:p>
            <a:pPr algn="just" eaLnBrk="1" hangingPunct="1">
              <a:spcBef>
                <a:spcPts val="0"/>
              </a:spcBef>
              <a:defRPr/>
            </a:pPr>
            <a:endParaRPr lang="en-GB" sz="2400" b="1" dirty="0" smtClean="0">
              <a:latin typeface="Calibri" pitchFamily="34" charset="0"/>
            </a:endParaRP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CREATE TABLE my_table (</a:t>
            </a: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OrderID INT NOT NULL PRIMARY KEY,</a:t>
            </a: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CustomerID INT NOT NULL,</a:t>
            </a: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OrderDate DATE NOT NULL,</a:t>
            </a: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OrderStatus VARCHAR(50) NOT NULL</a:t>
            </a:r>
          </a:p>
          <a:p>
            <a:pPr marL="0" indent="0" algn="just" eaLnBrk="1" hangingPunct="1">
              <a:spcBef>
                <a:spcPts val="0"/>
              </a:spcBef>
              <a:buFont typeface="Wingdings" pitchFamily="2" charset="2"/>
              <a:buNone/>
              <a:defRPr/>
            </a:pPr>
            <a:r>
              <a:rPr lang="en-GB" sz="2400" b="1" dirty="0" smtClean="0">
                <a:latin typeface="Courier New" pitchFamily="49" charset="0"/>
                <a:cs typeface="Courier New" pitchFamily="49" charset="0"/>
              </a:rPr>
              <a:t>);</a:t>
            </a:r>
            <a:endParaRPr lang="el-GR" sz="800" dirty="0" smtClean="0">
              <a:latin typeface="Courier New" pitchFamily="49" charset="0"/>
              <a:cs typeface="Courier New" pitchFamily="49" charset="0"/>
            </a:endParaRPr>
          </a:p>
        </p:txBody>
      </p:sp>
    </p:spTree>
    <p:extLst>
      <p:ext uri="{BB962C8B-B14F-4D97-AF65-F5344CB8AC3E}">
        <p14:creationId xmlns:p14="http://schemas.microsoft.com/office/powerpoint/2010/main" val="424044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pPr algn="ctr"/>
            <a:r>
              <a:rPr lang="en-US" altLang="ko-KR" dirty="0" smtClean="0">
                <a:ea typeface="Gulim" pitchFamily="34" charset="-127"/>
              </a:rPr>
              <a:t>Querying a Database With JDBC</a:t>
            </a:r>
          </a:p>
        </p:txBody>
      </p:sp>
      <p:grpSp>
        <p:nvGrpSpPr>
          <p:cNvPr id="5" name="Ομάδα 4"/>
          <p:cNvGrpSpPr/>
          <p:nvPr/>
        </p:nvGrpSpPr>
        <p:grpSpPr>
          <a:xfrm>
            <a:off x="3969097" y="1730375"/>
            <a:ext cx="2064172" cy="3904084"/>
            <a:chOff x="3969097" y="1730375"/>
            <a:chExt cx="2064172" cy="3904084"/>
          </a:xfrm>
        </p:grpSpPr>
        <p:sp>
          <p:nvSpPr>
            <p:cNvPr id="13" name="Rectangle 4"/>
            <p:cNvSpPr>
              <a:spLocks noChangeArrowheads="1"/>
            </p:cNvSpPr>
            <p:nvPr/>
          </p:nvSpPr>
          <p:spPr bwMode="blackWhite">
            <a:xfrm>
              <a:off x="3969097" y="1730375"/>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a:t>
              </a:r>
              <a:endParaRPr lang="en-US" altLang="ko-KR" sz="1800" b="1" dirty="0">
                <a:solidFill>
                  <a:schemeClr val="tx2">
                    <a:lumMod val="50000"/>
                  </a:schemeClr>
                </a:solidFill>
                <a:ea typeface="Gulim" pitchFamily="34" charset="-127"/>
              </a:endParaRPr>
            </a:p>
          </p:txBody>
        </p:sp>
        <p:sp>
          <p:nvSpPr>
            <p:cNvPr id="14" name="Rectangle 4"/>
            <p:cNvSpPr>
              <a:spLocks noChangeArrowheads="1"/>
            </p:cNvSpPr>
            <p:nvPr/>
          </p:nvSpPr>
          <p:spPr bwMode="blackWhite">
            <a:xfrm>
              <a:off x="4028255" y="2933911"/>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a:t>
              </a:r>
              <a:endParaRPr lang="en-US" altLang="ko-KR" sz="1800" b="1" dirty="0">
                <a:solidFill>
                  <a:schemeClr val="tx2">
                    <a:lumMod val="50000"/>
                  </a:schemeClr>
                </a:solidFill>
                <a:ea typeface="Gulim" pitchFamily="34" charset="-127"/>
              </a:endParaRPr>
            </a:p>
          </p:txBody>
        </p:sp>
        <p:sp>
          <p:nvSpPr>
            <p:cNvPr id="15" name="Rectangle 4"/>
            <p:cNvSpPr>
              <a:spLocks noChangeArrowheads="1"/>
            </p:cNvSpPr>
            <p:nvPr/>
          </p:nvSpPr>
          <p:spPr bwMode="blackWhite">
            <a:xfrm>
              <a:off x="4028256" y="4090020"/>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Process results</a:t>
              </a:r>
              <a:endParaRPr lang="en-US" altLang="ko-KR" sz="1800" b="1" dirty="0">
                <a:solidFill>
                  <a:schemeClr val="tx2">
                    <a:lumMod val="50000"/>
                  </a:schemeClr>
                </a:solidFill>
                <a:ea typeface="Gulim" pitchFamily="34" charset="-127"/>
              </a:endParaRPr>
            </a:p>
          </p:txBody>
        </p:sp>
        <p:sp>
          <p:nvSpPr>
            <p:cNvPr id="16" name="Rectangle 4"/>
            <p:cNvSpPr>
              <a:spLocks noChangeArrowheads="1"/>
            </p:cNvSpPr>
            <p:nvPr/>
          </p:nvSpPr>
          <p:spPr bwMode="blackWhite">
            <a:xfrm>
              <a:off x="4028256" y="5085184"/>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a:t>
              </a:r>
              <a:endParaRPr lang="en-US" altLang="ko-KR" sz="1800" b="1" dirty="0">
                <a:solidFill>
                  <a:schemeClr val="tx2">
                    <a:lumMod val="50000"/>
                  </a:schemeClr>
                </a:solidFill>
                <a:ea typeface="Gulim" pitchFamily="34" charset="-127"/>
              </a:endParaRPr>
            </a:p>
          </p:txBody>
        </p:sp>
        <p:sp>
          <p:nvSpPr>
            <p:cNvPr id="4" name="Βέλος προς τα κάτω 3"/>
            <p:cNvSpPr/>
            <p:nvPr/>
          </p:nvSpPr>
          <p:spPr>
            <a:xfrm>
              <a:off x="4814738" y="2393851"/>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4876800" y="3645024"/>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4876800" y="4653136"/>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Tree>
    <p:extLst>
      <p:ext uri="{BB962C8B-B14F-4D97-AF65-F5344CB8AC3E}">
        <p14:creationId xmlns:p14="http://schemas.microsoft.com/office/powerpoint/2010/main" val="28998543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r>
              <a:rPr lang="en-US" altLang="ko-KR" dirty="0">
                <a:ea typeface="Gulim" pitchFamily="34" charset="-127"/>
              </a:rPr>
              <a:t>Stage 1: Connect</a:t>
            </a:r>
            <a:endParaRPr lang="en-US" altLang="ko-KR" dirty="0" smtClean="0">
              <a:ea typeface="Gulim" pitchFamily="34" charset="-127"/>
            </a:endParaRPr>
          </a:p>
        </p:txBody>
      </p:sp>
      <p:sp>
        <p:nvSpPr>
          <p:cNvPr id="13" name="Rectangle 4"/>
          <p:cNvSpPr>
            <a:spLocks noChangeArrowheads="1"/>
          </p:cNvSpPr>
          <p:nvPr/>
        </p:nvSpPr>
        <p:spPr bwMode="blackWhite">
          <a:xfrm>
            <a:off x="1904925" y="1730375"/>
            <a:ext cx="2005013"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a:t>
            </a:r>
            <a:endParaRPr lang="en-US" altLang="ko-KR" sz="1800" b="1" dirty="0">
              <a:solidFill>
                <a:schemeClr val="tx2">
                  <a:lumMod val="50000"/>
                </a:schemeClr>
              </a:solidFill>
              <a:ea typeface="Gulim" pitchFamily="34" charset="-127"/>
            </a:endParaRPr>
          </a:p>
        </p:txBody>
      </p:sp>
      <p:sp>
        <p:nvSpPr>
          <p:cNvPr id="14" name="Rectangle 4"/>
          <p:cNvSpPr>
            <a:spLocks noChangeArrowheads="1"/>
          </p:cNvSpPr>
          <p:nvPr/>
        </p:nvSpPr>
        <p:spPr bwMode="blackWhite">
          <a:xfrm>
            <a:off x="1964083" y="2933911"/>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a:t>
            </a:r>
            <a:endParaRPr lang="en-US" altLang="ko-KR" sz="1800" b="1" dirty="0">
              <a:solidFill>
                <a:schemeClr val="tx2">
                  <a:lumMod val="50000"/>
                </a:schemeClr>
              </a:solidFill>
              <a:ea typeface="Gulim" pitchFamily="34" charset="-127"/>
            </a:endParaRPr>
          </a:p>
        </p:txBody>
      </p:sp>
      <p:sp>
        <p:nvSpPr>
          <p:cNvPr id="15" name="Rectangle 4"/>
          <p:cNvSpPr>
            <a:spLocks noChangeArrowheads="1"/>
          </p:cNvSpPr>
          <p:nvPr/>
        </p:nvSpPr>
        <p:spPr bwMode="blackWhite">
          <a:xfrm>
            <a:off x="1964084" y="4090020"/>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Process results</a:t>
            </a:r>
            <a:endParaRPr lang="en-US" altLang="ko-KR" sz="1800" b="1" dirty="0">
              <a:solidFill>
                <a:schemeClr val="tx2">
                  <a:lumMod val="50000"/>
                </a:schemeClr>
              </a:solidFill>
              <a:ea typeface="Gulim" pitchFamily="34" charset="-127"/>
            </a:endParaRPr>
          </a:p>
        </p:txBody>
      </p:sp>
      <p:sp>
        <p:nvSpPr>
          <p:cNvPr id="16" name="Rectangle 4"/>
          <p:cNvSpPr>
            <a:spLocks noChangeArrowheads="1"/>
          </p:cNvSpPr>
          <p:nvPr/>
        </p:nvSpPr>
        <p:spPr bwMode="blackWhite">
          <a:xfrm>
            <a:off x="1964084" y="5085184"/>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a:t>
            </a:r>
            <a:endParaRPr lang="en-US" altLang="ko-KR" sz="1800" b="1" dirty="0">
              <a:solidFill>
                <a:schemeClr val="tx2">
                  <a:lumMod val="50000"/>
                </a:schemeClr>
              </a:solidFill>
              <a:ea typeface="Gulim" pitchFamily="34" charset="-127"/>
            </a:endParaRPr>
          </a:p>
        </p:txBody>
      </p:sp>
      <p:sp>
        <p:nvSpPr>
          <p:cNvPr id="4" name="Βέλος προς τα κάτω 3"/>
          <p:cNvSpPr/>
          <p:nvPr/>
        </p:nvSpPr>
        <p:spPr>
          <a:xfrm>
            <a:off x="2750566" y="2393851"/>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2812628" y="3645024"/>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2812628" y="4653136"/>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4"/>
          <p:cNvSpPr>
            <a:spLocks noChangeArrowheads="1"/>
          </p:cNvSpPr>
          <p:nvPr/>
        </p:nvSpPr>
        <p:spPr bwMode="blackWhite">
          <a:xfrm>
            <a:off x="4716016" y="2852936"/>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 to the database</a:t>
            </a:r>
            <a:endParaRPr lang="en-US" altLang="ko-KR" sz="1800" b="1" dirty="0">
              <a:solidFill>
                <a:schemeClr val="tx2">
                  <a:lumMod val="50000"/>
                </a:schemeClr>
              </a:solidFill>
              <a:ea typeface="Gulim" pitchFamily="34" charset="-127"/>
            </a:endParaRPr>
          </a:p>
        </p:txBody>
      </p:sp>
      <p:sp>
        <p:nvSpPr>
          <p:cNvPr id="12" name="Rectangle 4"/>
          <p:cNvSpPr>
            <a:spLocks noChangeArrowheads="1"/>
          </p:cNvSpPr>
          <p:nvPr/>
        </p:nvSpPr>
        <p:spPr bwMode="blackWhite">
          <a:xfrm>
            <a:off x="4716016" y="1730374"/>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Register the driver</a:t>
            </a:r>
            <a:endParaRPr lang="en-US" altLang="ko-KR" sz="1800" b="1" dirty="0">
              <a:solidFill>
                <a:schemeClr val="tx2">
                  <a:lumMod val="50000"/>
                </a:schemeClr>
              </a:solidFill>
              <a:ea typeface="Gulim" pitchFamily="34" charset="-127"/>
            </a:endParaRPr>
          </a:p>
        </p:txBody>
      </p:sp>
      <p:cxnSp>
        <p:nvCxnSpPr>
          <p:cNvPr id="3" name="Γωνιακή σύνδεση 2"/>
          <p:cNvCxnSpPr>
            <a:stCxn id="13" idx="3"/>
            <a:endCxn id="12" idx="1"/>
          </p:cNvCxnSpPr>
          <p:nvPr/>
        </p:nvCxnSpPr>
        <p:spPr>
          <a:xfrm flipV="1">
            <a:off x="3909938" y="2005012"/>
            <a:ext cx="806078" cy="1"/>
          </a:xfrm>
          <a:prstGeom prst="bentConnector3">
            <a:avLst>
              <a:gd name="adj1" fmla="val 54727"/>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Γωνιακή σύνδεση 7"/>
          <p:cNvCxnSpPr>
            <a:endCxn id="11" idx="1"/>
          </p:cNvCxnSpPr>
          <p:nvPr/>
        </p:nvCxnSpPr>
        <p:spPr>
          <a:xfrm rot="16200000" flipH="1">
            <a:off x="3953215" y="2364772"/>
            <a:ext cx="1122563" cy="403039"/>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187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r>
              <a:rPr lang="en-US" altLang="ko-KR" dirty="0">
                <a:ea typeface="Gulim" pitchFamily="34" charset="-127"/>
              </a:rPr>
              <a:t>Stage 2: Query</a:t>
            </a:r>
            <a:endParaRPr lang="en-US" altLang="ko-KR" dirty="0" smtClean="0">
              <a:ea typeface="Gulim" pitchFamily="34" charset="-127"/>
            </a:endParaRPr>
          </a:p>
        </p:txBody>
      </p:sp>
      <p:grpSp>
        <p:nvGrpSpPr>
          <p:cNvPr id="10" name="Ομάδα 9"/>
          <p:cNvGrpSpPr/>
          <p:nvPr/>
        </p:nvGrpSpPr>
        <p:grpSpPr>
          <a:xfrm>
            <a:off x="1904925" y="1730375"/>
            <a:ext cx="6627515" cy="3904084"/>
            <a:chOff x="1904925" y="1730375"/>
            <a:chExt cx="6627515" cy="3904084"/>
          </a:xfrm>
        </p:grpSpPr>
        <p:sp>
          <p:nvSpPr>
            <p:cNvPr id="13" name="Rectangle 4"/>
            <p:cNvSpPr>
              <a:spLocks noChangeArrowheads="1"/>
            </p:cNvSpPr>
            <p:nvPr/>
          </p:nvSpPr>
          <p:spPr bwMode="blackWhite">
            <a:xfrm>
              <a:off x="1904925" y="1730375"/>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a:t>
              </a:r>
              <a:endParaRPr lang="en-US" altLang="ko-KR" sz="1800" b="1" dirty="0">
                <a:solidFill>
                  <a:schemeClr val="tx2">
                    <a:lumMod val="50000"/>
                  </a:schemeClr>
                </a:solidFill>
                <a:ea typeface="Gulim" pitchFamily="34" charset="-127"/>
              </a:endParaRPr>
            </a:p>
          </p:txBody>
        </p:sp>
        <p:sp>
          <p:nvSpPr>
            <p:cNvPr id="14" name="Rectangle 4"/>
            <p:cNvSpPr>
              <a:spLocks noChangeArrowheads="1"/>
            </p:cNvSpPr>
            <p:nvPr/>
          </p:nvSpPr>
          <p:spPr bwMode="blackWhite">
            <a:xfrm>
              <a:off x="1964083" y="2933911"/>
              <a:ext cx="2005013"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a:t>
              </a:r>
              <a:endParaRPr lang="en-US" altLang="ko-KR" sz="1800" b="1" dirty="0">
                <a:solidFill>
                  <a:schemeClr val="tx2">
                    <a:lumMod val="50000"/>
                  </a:schemeClr>
                </a:solidFill>
                <a:ea typeface="Gulim" pitchFamily="34" charset="-127"/>
              </a:endParaRPr>
            </a:p>
          </p:txBody>
        </p:sp>
        <p:sp>
          <p:nvSpPr>
            <p:cNvPr id="15" name="Rectangle 4"/>
            <p:cNvSpPr>
              <a:spLocks noChangeArrowheads="1"/>
            </p:cNvSpPr>
            <p:nvPr/>
          </p:nvSpPr>
          <p:spPr bwMode="blackWhite">
            <a:xfrm>
              <a:off x="1964084" y="4090020"/>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Process results</a:t>
              </a:r>
              <a:endParaRPr lang="en-US" altLang="ko-KR" sz="1800" b="1" dirty="0">
                <a:solidFill>
                  <a:schemeClr val="tx2">
                    <a:lumMod val="50000"/>
                  </a:schemeClr>
                </a:solidFill>
                <a:ea typeface="Gulim" pitchFamily="34" charset="-127"/>
              </a:endParaRPr>
            </a:p>
          </p:txBody>
        </p:sp>
        <p:sp>
          <p:nvSpPr>
            <p:cNvPr id="16" name="Rectangle 4"/>
            <p:cNvSpPr>
              <a:spLocks noChangeArrowheads="1"/>
            </p:cNvSpPr>
            <p:nvPr/>
          </p:nvSpPr>
          <p:spPr bwMode="blackWhite">
            <a:xfrm>
              <a:off x="1964084" y="5085184"/>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a:t>
              </a:r>
              <a:endParaRPr lang="en-US" altLang="ko-KR" sz="1800" b="1" dirty="0">
                <a:solidFill>
                  <a:schemeClr val="tx2">
                    <a:lumMod val="50000"/>
                  </a:schemeClr>
                </a:solidFill>
                <a:ea typeface="Gulim" pitchFamily="34" charset="-127"/>
              </a:endParaRPr>
            </a:p>
          </p:txBody>
        </p:sp>
        <p:sp>
          <p:nvSpPr>
            <p:cNvPr id="4" name="Βέλος προς τα κάτω 3"/>
            <p:cNvSpPr/>
            <p:nvPr/>
          </p:nvSpPr>
          <p:spPr>
            <a:xfrm>
              <a:off x="2750566" y="2393851"/>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2812628" y="3645024"/>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2812628" y="4653136"/>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4"/>
            <p:cNvSpPr>
              <a:spLocks noChangeArrowheads="1"/>
            </p:cNvSpPr>
            <p:nvPr/>
          </p:nvSpPr>
          <p:spPr bwMode="blackWhite">
            <a:xfrm>
              <a:off x="4788024" y="4090019"/>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 the database</a:t>
              </a:r>
              <a:endParaRPr lang="en-US" altLang="ko-KR" sz="1800" b="1" dirty="0">
                <a:solidFill>
                  <a:schemeClr val="tx2">
                    <a:lumMod val="50000"/>
                  </a:schemeClr>
                </a:solidFill>
                <a:ea typeface="Gulim" pitchFamily="34" charset="-127"/>
              </a:endParaRPr>
            </a:p>
          </p:txBody>
        </p:sp>
        <p:sp>
          <p:nvSpPr>
            <p:cNvPr id="12" name="Rectangle 4"/>
            <p:cNvSpPr>
              <a:spLocks noChangeArrowheads="1"/>
            </p:cNvSpPr>
            <p:nvPr/>
          </p:nvSpPr>
          <p:spPr bwMode="blackWhite">
            <a:xfrm>
              <a:off x="4739233" y="2911686"/>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Create a statement</a:t>
              </a:r>
              <a:endParaRPr lang="en-US" altLang="ko-KR" sz="1800" b="1" dirty="0">
                <a:solidFill>
                  <a:schemeClr val="tx2">
                    <a:lumMod val="50000"/>
                  </a:schemeClr>
                </a:solidFill>
                <a:ea typeface="Gulim" pitchFamily="34" charset="-127"/>
              </a:endParaRPr>
            </a:p>
          </p:txBody>
        </p:sp>
        <p:cxnSp>
          <p:nvCxnSpPr>
            <p:cNvPr id="5" name="Γωνιακή σύνδεση 4"/>
            <p:cNvCxnSpPr>
              <a:stCxn id="14" idx="3"/>
              <a:endCxn id="12" idx="1"/>
            </p:cNvCxnSpPr>
            <p:nvPr/>
          </p:nvCxnSpPr>
          <p:spPr>
            <a:xfrm flipV="1">
              <a:off x="3969096" y="3186324"/>
              <a:ext cx="770137" cy="22225"/>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Γωνιακή σύνδεση 6"/>
            <p:cNvCxnSpPr>
              <a:endCxn id="11" idx="1"/>
            </p:cNvCxnSpPr>
            <p:nvPr/>
          </p:nvCxnSpPr>
          <p:spPr>
            <a:xfrm rot="16200000" flipH="1">
              <a:off x="3993040" y="3569673"/>
              <a:ext cx="1156108" cy="433860"/>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63124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r>
              <a:rPr lang="en-US" altLang="ko-KR" dirty="0">
                <a:ea typeface="Gulim" pitchFamily="34" charset="-127"/>
              </a:rPr>
              <a:t>Stage 3: Process the Results</a:t>
            </a:r>
            <a:endParaRPr lang="en-US" altLang="ko-KR" dirty="0" smtClean="0">
              <a:ea typeface="Gulim" pitchFamily="34" charset="-127"/>
            </a:endParaRPr>
          </a:p>
        </p:txBody>
      </p:sp>
      <p:grpSp>
        <p:nvGrpSpPr>
          <p:cNvPr id="7" name="Ομάδα 6"/>
          <p:cNvGrpSpPr/>
          <p:nvPr/>
        </p:nvGrpSpPr>
        <p:grpSpPr>
          <a:xfrm>
            <a:off x="1904925" y="1730375"/>
            <a:ext cx="6627515" cy="3904084"/>
            <a:chOff x="1904925" y="1730375"/>
            <a:chExt cx="6627515" cy="3904084"/>
          </a:xfrm>
        </p:grpSpPr>
        <p:sp>
          <p:nvSpPr>
            <p:cNvPr id="13" name="Rectangle 4"/>
            <p:cNvSpPr>
              <a:spLocks noChangeArrowheads="1"/>
            </p:cNvSpPr>
            <p:nvPr/>
          </p:nvSpPr>
          <p:spPr bwMode="blackWhite">
            <a:xfrm>
              <a:off x="1904925" y="1730375"/>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a:t>
              </a:r>
              <a:endParaRPr lang="en-US" altLang="ko-KR" sz="1800" b="1" dirty="0">
                <a:solidFill>
                  <a:schemeClr val="tx2">
                    <a:lumMod val="50000"/>
                  </a:schemeClr>
                </a:solidFill>
                <a:ea typeface="Gulim" pitchFamily="34" charset="-127"/>
              </a:endParaRPr>
            </a:p>
          </p:txBody>
        </p:sp>
        <p:sp>
          <p:nvSpPr>
            <p:cNvPr id="14" name="Rectangle 4"/>
            <p:cNvSpPr>
              <a:spLocks noChangeArrowheads="1"/>
            </p:cNvSpPr>
            <p:nvPr/>
          </p:nvSpPr>
          <p:spPr bwMode="blackWhite">
            <a:xfrm>
              <a:off x="1964083" y="2933911"/>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a:t>
              </a:r>
              <a:endParaRPr lang="en-US" altLang="ko-KR" sz="1800" b="1" dirty="0">
                <a:solidFill>
                  <a:schemeClr val="tx2">
                    <a:lumMod val="50000"/>
                  </a:schemeClr>
                </a:solidFill>
                <a:ea typeface="Gulim" pitchFamily="34" charset="-127"/>
              </a:endParaRPr>
            </a:p>
          </p:txBody>
        </p:sp>
        <p:sp>
          <p:nvSpPr>
            <p:cNvPr id="15" name="Rectangle 4"/>
            <p:cNvSpPr>
              <a:spLocks noChangeArrowheads="1"/>
            </p:cNvSpPr>
            <p:nvPr/>
          </p:nvSpPr>
          <p:spPr bwMode="blackWhite">
            <a:xfrm>
              <a:off x="1964084" y="4090020"/>
              <a:ext cx="2005013"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Process results</a:t>
              </a:r>
              <a:endParaRPr lang="en-US" altLang="ko-KR" sz="1800" b="1" dirty="0">
                <a:solidFill>
                  <a:schemeClr val="tx2">
                    <a:lumMod val="50000"/>
                  </a:schemeClr>
                </a:solidFill>
                <a:ea typeface="Gulim" pitchFamily="34" charset="-127"/>
              </a:endParaRPr>
            </a:p>
          </p:txBody>
        </p:sp>
        <p:sp>
          <p:nvSpPr>
            <p:cNvPr id="16" name="Rectangle 4"/>
            <p:cNvSpPr>
              <a:spLocks noChangeArrowheads="1"/>
            </p:cNvSpPr>
            <p:nvPr/>
          </p:nvSpPr>
          <p:spPr bwMode="blackWhite">
            <a:xfrm>
              <a:off x="1964084" y="5085184"/>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a:t>
              </a:r>
              <a:endParaRPr lang="en-US" altLang="ko-KR" sz="1800" b="1" dirty="0">
                <a:solidFill>
                  <a:schemeClr val="tx2">
                    <a:lumMod val="50000"/>
                  </a:schemeClr>
                </a:solidFill>
                <a:ea typeface="Gulim" pitchFamily="34" charset="-127"/>
              </a:endParaRPr>
            </a:p>
          </p:txBody>
        </p:sp>
        <p:sp>
          <p:nvSpPr>
            <p:cNvPr id="4" name="Βέλος προς τα κάτω 3"/>
            <p:cNvSpPr/>
            <p:nvPr/>
          </p:nvSpPr>
          <p:spPr>
            <a:xfrm>
              <a:off x="2750566" y="2393851"/>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2812628" y="3645024"/>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2812628" y="4653136"/>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4"/>
            <p:cNvSpPr>
              <a:spLocks noChangeArrowheads="1"/>
            </p:cNvSpPr>
            <p:nvPr/>
          </p:nvSpPr>
          <p:spPr bwMode="blackWhite">
            <a:xfrm>
              <a:off x="4788024" y="4090019"/>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Assign results to Java variables</a:t>
              </a:r>
              <a:endParaRPr lang="en-US" altLang="ko-KR" sz="1800" b="1" dirty="0">
                <a:solidFill>
                  <a:schemeClr val="tx2">
                    <a:lumMod val="50000"/>
                  </a:schemeClr>
                </a:solidFill>
                <a:ea typeface="Gulim" pitchFamily="34" charset="-127"/>
              </a:endParaRPr>
            </a:p>
          </p:txBody>
        </p:sp>
        <p:sp>
          <p:nvSpPr>
            <p:cNvPr id="12" name="Rectangle 4"/>
            <p:cNvSpPr>
              <a:spLocks noChangeArrowheads="1"/>
            </p:cNvSpPr>
            <p:nvPr/>
          </p:nvSpPr>
          <p:spPr bwMode="blackWhite">
            <a:xfrm>
              <a:off x="4788024" y="3370385"/>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Step through the results</a:t>
              </a:r>
              <a:endParaRPr lang="en-US" altLang="ko-KR" sz="1800" b="1" dirty="0">
                <a:solidFill>
                  <a:schemeClr val="tx2">
                    <a:lumMod val="50000"/>
                  </a:schemeClr>
                </a:solidFill>
                <a:ea typeface="Gulim" pitchFamily="34" charset="-127"/>
              </a:endParaRPr>
            </a:p>
          </p:txBody>
        </p:sp>
        <p:cxnSp>
          <p:nvCxnSpPr>
            <p:cNvPr id="3" name="Ευθεία γραμμή σύνδεσης 2"/>
            <p:cNvCxnSpPr>
              <a:stCxn id="15" idx="3"/>
              <a:endCxn id="11" idx="1"/>
            </p:cNvCxnSpPr>
            <p:nvPr/>
          </p:nvCxnSpPr>
          <p:spPr>
            <a:xfrm flipV="1">
              <a:off x="3969097" y="4364657"/>
              <a:ext cx="81892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Γωνιακή σύνδεση 5"/>
            <p:cNvCxnSpPr>
              <a:endCxn id="12" idx="1"/>
            </p:cNvCxnSpPr>
            <p:nvPr/>
          </p:nvCxnSpPr>
          <p:spPr>
            <a:xfrm rot="5400000" flipH="1" flipV="1">
              <a:off x="4223475" y="3800109"/>
              <a:ext cx="719635" cy="40946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07695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r>
              <a:rPr lang="en-US" altLang="ko-KR" dirty="0">
                <a:ea typeface="Gulim" pitchFamily="34" charset="-127"/>
              </a:rPr>
              <a:t>Stage 4: Close</a:t>
            </a:r>
            <a:endParaRPr lang="en-US" altLang="ko-KR" dirty="0" smtClean="0">
              <a:ea typeface="Gulim" pitchFamily="34" charset="-127"/>
            </a:endParaRPr>
          </a:p>
        </p:txBody>
      </p:sp>
      <p:grpSp>
        <p:nvGrpSpPr>
          <p:cNvPr id="18" name="Ομάδα 17"/>
          <p:cNvGrpSpPr/>
          <p:nvPr/>
        </p:nvGrpSpPr>
        <p:grpSpPr>
          <a:xfrm>
            <a:off x="1904925" y="1730375"/>
            <a:ext cx="6627515" cy="3904084"/>
            <a:chOff x="1904925" y="1730375"/>
            <a:chExt cx="6627515" cy="3904084"/>
          </a:xfrm>
        </p:grpSpPr>
        <p:sp>
          <p:nvSpPr>
            <p:cNvPr id="13" name="Rectangle 4"/>
            <p:cNvSpPr>
              <a:spLocks noChangeArrowheads="1"/>
            </p:cNvSpPr>
            <p:nvPr/>
          </p:nvSpPr>
          <p:spPr bwMode="blackWhite">
            <a:xfrm>
              <a:off x="1904925" y="1730375"/>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Connect</a:t>
              </a:r>
              <a:endParaRPr lang="en-US" altLang="ko-KR" sz="1800" b="1" dirty="0">
                <a:solidFill>
                  <a:schemeClr val="tx2">
                    <a:lumMod val="50000"/>
                  </a:schemeClr>
                </a:solidFill>
                <a:ea typeface="Gulim" pitchFamily="34" charset="-127"/>
              </a:endParaRPr>
            </a:p>
          </p:txBody>
        </p:sp>
        <p:sp>
          <p:nvSpPr>
            <p:cNvPr id="14" name="Rectangle 4"/>
            <p:cNvSpPr>
              <a:spLocks noChangeArrowheads="1"/>
            </p:cNvSpPr>
            <p:nvPr/>
          </p:nvSpPr>
          <p:spPr bwMode="blackWhite">
            <a:xfrm>
              <a:off x="1964083" y="2933911"/>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Query</a:t>
              </a:r>
              <a:endParaRPr lang="en-US" altLang="ko-KR" sz="1800" b="1" dirty="0">
                <a:solidFill>
                  <a:schemeClr val="tx2">
                    <a:lumMod val="50000"/>
                  </a:schemeClr>
                </a:solidFill>
                <a:ea typeface="Gulim" pitchFamily="34" charset="-127"/>
              </a:endParaRPr>
            </a:p>
          </p:txBody>
        </p:sp>
        <p:sp>
          <p:nvSpPr>
            <p:cNvPr id="15" name="Rectangle 4"/>
            <p:cNvSpPr>
              <a:spLocks noChangeArrowheads="1"/>
            </p:cNvSpPr>
            <p:nvPr/>
          </p:nvSpPr>
          <p:spPr bwMode="blackWhite">
            <a:xfrm>
              <a:off x="1964084" y="4090020"/>
              <a:ext cx="2005013" cy="549275"/>
            </a:xfrm>
            <a:prstGeom prst="rect">
              <a:avLst/>
            </a:prstGeom>
            <a:solidFill>
              <a:schemeClr val="bg1"/>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Process results</a:t>
              </a:r>
              <a:endParaRPr lang="en-US" altLang="ko-KR" sz="1800" b="1" dirty="0">
                <a:solidFill>
                  <a:schemeClr val="tx2">
                    <a:lumMod val="50000"/>
                  </a:schemeClr>
                </a:solidFill>
                <a:ea typeface="Gulim" pitchFamily="34" charset="-127"/>
              </a:endParaRPr>
            </a:p>
          </p:txBody>
        </p:sp>
        <p:sp>
          <p:nvSpPr>
            <p:cNvPr id="16" name="Rectangle 4"/>
            <p:cNvSpPr>
              <a:spLocks noChangeArrowheads="1"/>
            </p:cNvSpPr>
            <p:nvPr/>
          </p:nvSpPr>
          <p:spPr bwMode="blackWhite">
            <a:xfrm>
              <a:off x="1964084" y="5085184"/>
              <a:ext cx="2005013"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a:t>
              </a:r>
              <a:endParaRPr lang="en-US" altLang="ko-KR" sz="1800" b="1" dirty="0">
                <a:solidFill>
                  <a:schemeClr val="tx2">
                    <a:lumMod val="50000"/>
                  </a:schemeClr>
                </a:solidFill>
                <a:ea typeface="Gulim" pitchFamily="34" charset="-127"/>
              </a:endParaRPr>
            </a:p>
          </p:txBody>
        </p:sp>
        <p:sp>
          <p:nvSpPr>
            <p:cNvPr id="4" name="Βέλος προς τα κάτω 3"/>
            <p:cNvSpPr/>
            <p:nvPr/>
          </p:nvSpPr>
          <p:spPr>
            <a:xfrm>
              <a:off x="2750566" y="2393851"/>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2812628" y="3645024"/>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2812628" y="4653136"/>
              <a:ext cx="432048" cy="3600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Rectangle 4"/>
            <p:cNvSpPr>
              <a:spLocks noChangeArrowheads="1"/>
            </p:cNvSpPr>
            <p:nvPr/>
          </p:nvSpPr>
          <p:spPr bwMode="blackWhite">
            <a:xfrm>
              <a:off x="4788024" y="4090019"/>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a:solidFill>
                    <a:schemeClr val="tx2">
                      <a:lumMod val="50000"/>
                    </a:schemeClr>
                  </a:solidFill>
                  <a:ea typeface="Gulim" pitchFamily="34" charset="-127"/>
                </a:rPr>
                <a:t>Close the </a:t>
              </a:r>
              <a:r>
                <a:rPr lang="en-US" altLang="ko-KR" sz="1800" b="1" dirty="0" smtClean="0">
                  <a:solidFill>
                    <a:schemeClr val="tx2">
                      <a:lumMod val="50000"/>
                    </a:schemeClr>
                  </a:solidFill>
                  <a:ea typeface="Gulim" pitchFamily="34" charset="-127"/>
                </a:rPr>
                <a:t>statement</a:t>
              </a:r>
              <a:endParaRPr lang="en-US" altLang="ko-KR" sz="1800" b="1" dirty="0">
                <a:solidFill>
                  <a:schemeClr val="tx2">
                    <a:lumMod val="50000"/>
                  </a:schemeClr>
                </a:solidFill>
                <a:ea typeface="Gulim" pitchFamily="34" charset="-127"/>
              </a:endParaRPr>
            </a:p>
          </p:txBody>
        </p:sp>
        <p:sp>
          <p:nvSpPr>
            <p:cNvPr id="12" name="Rectangle 4"/>
            <p:cNvSpPr>
              <a:spLocks noChangeArrowheads="1"/>
            </p:cNvSpPr>
            <p:nvPr/>
          </p:nvSpPr>
          <p:spPr bwMode="blackWhite">
            <a:xfrm>
              <a:off x="4788024" y="3370385"/>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a:solidFill>
                    <a:schemeClr val="tx2">
                      <a:lumMod val="50000"/>
                    </a:schemeClr>
                  </a:solidFill>
                  <a:ea typeface="Gulim" pitchFamily="34" charset="-127"/>
                </a:rPr>
                <a:t>Close the </a:t>
              </a:r>
              <a:r>
                <a:rPr lang="en-US" altLang="ko-KR" sz="1800" b="1" dirty="0" smtClean="0">
                  <a:solidFill>
                    <a:schemeClr val="tx2">
                      <a:lumMod val="50000"/>
                    </a:schemeClr>
                  </a:solidFill>
                  <a:ea typeface="Gulim" pitchFamily="34" charset="-127"/>
                </a:rPr>
                <a:t>result set</a:t>
              </a:r>
              <a:endParaRPr lang="en-US" altLang="ko-KR" sz="1800" b="1" dirty="0">
                <a:solidFill>
                  <a:schemeClr val="tx2">
                    <a:lumMod val="50000"/>
                  </a:schemeClr>
                </a:solidFill>
                <a:ea typeface="Gulim" pitchFamily="34" charset="-127"/>
              </a:endParaRPr>
            </a:p>
          </p:txBody>
        </p:sp>
        <p:sp>
          <p:nvSpPr>
            <p:cNvPr id="17" name="Rectangle 4"/>
            <p:cNvSpPr>
              <a:spLocks noChangeArrowheads="1"/>
            </p:cNvSpPr>
            <p:nvPr/>
          </p:nvSpPr>
          <p:spPr bwMode="blackWhite">
            <a:xfrm>
              <a:off x="4752951" y="5083719"/>
              <a:ext cx="3744416" cy="549275"/>
            </a:xfrm>
            <a:prstGeom prst="rect">
              <a:avLst/>
            </a:prstGeom>
            <a:solidFill>
              <a:srgbClr val="FFFF00"/>
            </a:solidFill>
            <a:ln w="12700">
              <a:solidFill>
                <a:schemeClr val="bg2"/>
              </a:solidFill>
              <a:miter lim="800000"/>
              <a:headEnd/>
              <a:tailEnd/>
            </a:ln>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smtClean="0">
                  <a:solidFill>
                    <a:schemeClr val="tx2">
                      <a:lumMod val="50000"/>
                    </a:schemeClr>
                  </a:solidFill>
                  <a:ea typeface="Gulim" pitchFamily="34" charset="-127"/>
                </a:rPr>
                <a:t>Close the connection</a:t>
              </a:r>
              <a:endParaRPr lang="en-US" altLang="ko-KR" sz="1800" b="1" dirty="0">
                <a:solidFill>
                  <a:schemeClr val="tx2">
                    <a:lumMod val="50000"/>
                  </a:schemeClr>
                </a:solidFill>
                <a:ea typeface="Gulim" pitchFamily="34" charset="-127"/>
              </a:endParaRPr>
            </a:p>
          </p:txBody>
        </p:sp>
        <p:cxnSp>
          <p:nvCxnSpPr>
            <p:cNvPr id="5" name="Ευθεία γραμμή σύνδεσης 4"/>
            <p:cNvCxnSpPr>
              <a:stCxn id="16" idx="3"/>
              <a:endCxn id="17" idx="1"/>
            </p:cNvCxnSpPr>
            <p:nvPr/>
          </p:nvCxnSpPr>
          <p:spPr>
            <a:xfrm flipV="1">
              <a:off x="3969097" y="5358357"/>
              <a:ext cx="783854" cy="14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Γωνιακή σύνδεση 7"/>
            <p:cNvCxnSpPr>
              <a:endCxn id="12" idx="1"/>
            </p:cNvCxnSpPr>
            <p:nvPr/>
          </p:nvCxnSpPr>
          <p:spPr>
            <a:xfrm rot="5400000" flipH="1" flipV="1">
              <a:off x="3717125" y="4288923"/>
              <a:ext cx="1714799" cy="427000"/>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a:endCxn id="11" idx="1"/>
            </p:cNvCxnSpPr>
            <p:nvPr/>
          </p:nvCxnSpPr>
          <p:spPr>
            <a:xfrm>
              <a:off x="4361024" y="4364657"/>
              <a:ext cx="42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88016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normAutofit/>
          </a:bodyPr>
          <a:lstStyle/>
          <a:p>
            <a:pPr algn="ctr" eaLnBrk="1" hangingPunct="1"/>
            <a:r>
              <a:rPr lang="el-GR" altLang="el-GR" b="0" dirty="0" smtClean="0"/>
              <a:t>J</a:t>
            </a:r>
            <a:r>
              <a:rPr lang="en-US" altLang="el-GR" b="0" dirty="0" smtClean="0"/>
              <a:t>ava</a:t>
            </a:r>
            <a:r>
              <a:rPr lang="el-GR" altLang="el-GR" b="0" dirty="0" smtClean="0"/>
              <a:t> D</a:t>
            </a:r>
            <a:r>
              <a:rPr lang="en-US" altLang="el-GR" b="0" dirty="0" smtClean="0"/>
              <a:t>atabase Connectivity </a:t>
            </a:r>
            <a:r>
              <a:rPr lang="en-US" altLang="el-GR" sz="3600" b="0" dirty="0" smtClean="0"/>
              <a:t>1/3</a:t>
            </a:r>
            <a:endParaRPr lang="el-GR" altLang="el-GR" sz="3600" dirty="0" smtClean="0"/>
          </a:p>
        </p:txBody>
      </p:sp>
      <p:sp>
        <p:nvSpPr>
          <p:cNvPr id="31747" name="Rectangle 3"/>
          <p:cNvSpPr>
            <a:spLocks noGrp="1" noChangeArrowheads="1"/>
          </p:cNvSpPr>
          <p:nvPr>
            <p:ph idx="1"/>
          </p:nvPr>
        </p:nvSpPr>
        <p:spPr/>
        <p:txBody>
          <a:bodyPr/>
          <a:lstStyle/>
          <a:p>
            <a:pPr algn="just" eaLnBrk="1" hangingPunct="1">
              <a:spcBef>
                <a:spcPct val="0"/>
              </a:spcBef>
            </a:pPr>
            <a:r>
              <a:rPr lang="el-GR" altLang="el-GR" sz="2000" dirty="0" smtClean="0">
                <a:latin typeface="Calibri" pitchFamily="34" charset="0"/>
              </a:rPr>
              <a:t>Το </a:t>
            </a:r>
            <a:r>
              <a:rPr lang="en-GB" altLang="el-GR" sz="2000" dirty="0" smtClean="0">
                <a:latin typeface="Calibri" pitchFamily="34" charset="0"/>
              </a:rPr>
              <a:t>Java Database Connectivity</a:t>
            </a:r>
            <a:r>
              <a:rPr lang="el-GR" altLang="el-GR" sz="2000" dirty="0" smtClean="0">
                <a:latin typeface="Calibri" pitchFamily="34" charset="0"/>
              </a:rPr>
              <a:t> (</a:t>
            </a:r>
            <a:r>
              <a:rPr lang="en-GB" altLang="el-GR" sz="2000" b="1" dirty="0" smtClean="0">
                <a:latin typeface="Calibri" pitchFamily="34" charset="0"/>
              </a:rPr>
              <a:t>JDBC</a:t>
            </a:r>
            <a:r>
              <a:rPr lang="el-GR" altLang="el-GR" sz="2000" dirty="0" smtClean="0">
                <a:latin typeface="Calibri" pitchFamily="34" charset="0"/>
              </a:rPr>
              <a:t>) </a:t>
            </a:r>
            <a:r>
              <a:rPr lang="en-US" altLang="el-GR" sz="2000" dirty="0" smtClean="0">
                <a:latin typeface="Calibri" pitchFamily="34" charset="0"/>
              </a:rPr>
              <a:t>Application Programming Interface</a:t>
            </a:r>
            <a:r>
              <a:rPr lang="el-GR" altLang="el-GR" sz="2000" dirty="0" smtClean="0">
                <a:latin typeface="Calibri" pitchFamily="34" charset="0"/>
              </a:rPr>
              <a:t> (</a:t>
            </a:r>
            <a:r>
              <a:rPr lang="en-GB" altLang="el-GR" sz="2000" dirty="0" smtClean="0">
                <a:latin typeface="Calibri" pitchFamily="34" charset="0"/>
              </a:rPr>
              <a:t>API</a:t>
            </a:r>
            <a:r>
              <a:rPr lang="el-GR" altLang="el-GR" sz="2000" dirty="0" smtClean="0">
                <a:latin typeface="Calibri" pitchFamily="34" charset="0"/>
              </a:rPr>
              <a:t>) αποτελεί πρωτόκολλο επικοινωνίας μεταξύ της </a:t>
            </a:r>
            <a:r>
              <a:rPr lang="en-US" altLang="el-GR" sz="2000" dirty="0" smtClean="0">
                <a:latin typeface="Calibri" pitchFamily="34" charset="0"/>
              </a:rPr>
              <a:t>Java</a:t>
            </a:r>
            <a:r>
              <a:rPr lang="el-GR" altLang="el-GR" sz="2000" dirty="0" smtClean="0">
                <a:latin typeface="Calibri" pitchFamily="34" charset="0"/>
              </a:rPr>
              <a:t> και μιας βάσης δεδομένων. </a:t>
            </a:r>
            <a:endParaRPr lang="en-US" altLang="el-GR" sz="2000" dirty="0" smtClean="0">
              <a:latin typeface="Calibri" pitchFamily="34" charset="0"/>
            </a:endParaRPr>
          </a:p>
          <a:p>
            <a:pPr algn="just" eaLnBrk="1" hangingPunct="1">
              <a:spcBef>
                <a:spcPct val="0"/>
              </a:spcBef>
            </a:pPr>
            <a:r>
              <a:rPr lang="el-GR" altLang="el-GR" sz="2000" dirty="0" smtClean="0">
                <a:latin typeface="Calibri" pitchFamily="34" charset="0"/>
              </a:rPr>
              <a:t>Πρόκειται για ένα </a:t>
            </a:r>
            <a:r>
              <a:rPr lang="en-US" altLang="el-GR" sz="2000" dirty="0" smtClean="0">
                <a:latin typeface="Calibri" pitchFamily="34" charset="0"/>
              </a:rPr>
              <a:t>API</a:t>
            </a:r>
            <a:r>
              <a:rPr lang="el-GR" altLang="el-GR" sz="2000" dirty="0" smtClean="0">
                <a:latin typeface="Calibri" pitchFamily="34" charset="0"/>
              </a:rPr>
              <a:t> της </a:t>
            </a:r>
            <a:r>
              <a:rPr lang="en-US" altLang="el-GR" sz="2000" dirty="0" smtClean="0">
                <a:latin typeface="Calibri" pitchFamily="34" charset="0"/>
              </a:rPr>
              <a:t>Java</a:t>
            </a:r>
            <a:r>
              <a:rPr lang="el-GR" altLang="el-GR" sz="2000" dirty="0" smtClean="0">
                <a:latin typeface="Calibri" pitchFamily="34" charset="0"/>
              </a:rPr>
              <a:t> το οποίο </a:t>
            </a:r>
            <a:endParaRPr lang="en-US" altLang="el-GR" sz="2000" dirty="0" smtClean="0">
              <a:latin typeface="Calibri" pitchFamily="34" charset="0"/>
            </a:endParaRPr>
          </a:p>
          <a:p>
            <a:pPr lvl="1" algn="just" eaLnBrk="1" hangingPunct="1">
              <a:spcBef>
                <a:spcPct val="0"/>
              </a:spcBef>
            </a:pPr>
            <a:r>
              <a:rPr lang="el-GR" altLang="el-GR" sz="1600" dirty="0" smtClean="0">
                <a:latin typeface="Calibri" pitchFamily="34" charset="0"/>
              </a:rPr>
              <a:t>ορίζει ένα σύνολο από διεπαφές (</a:t>
            </a:r>
            <a:r>
              <a:rPr lang="en-US" altLang="el-GR" sz="1600" dirty="0" smtClean="0">
                <a:latin typeface="Calibri" pitchFamily="34" charset="0"/>
              </a:rPr>
              <a:t>interfaces</a:t>
            </a:r>
            <a:r>
              <a:rPr lang="el-GR" altLang="el-GR" sz="1600" dirty="0" smtClean="0">
                <a:latin typeface="Calibri" pitchFamily="34" charset="0"/>
              </a:rPr>
              <a:t>) και κλάσεις (</a:t>
            </a:r>
            <a:r>
              <a:rPr lang="en-US" altLang="el-GR" sz="1600" dirty="0" smtClean="0">
                <a:latin typeface="Calibri" pitchFamily="34" charset="0"/>
              </a:rPr>
              <a:t>classes</a:t>
            </a:r>
            <a:r>
              <a:rPr lang="el-GR" altLang="el-GR" sz="1600" dirty="0" smtClean="0">
                <a:latin typeface="Calibri" pitchFamily="34" charset="0"/>
              </a:rPr>
              <a:t>) για την επικοινωνία μέσω εντολών </a:t>
            </a:r>
            <a:r>
              <a:rPr lang="en-US" altLang="el-GR" sz="1600" dirty="0" smtClean="0">
                <a:latin typeface="Calibri" pitchFamily="34" charset="0"/>
              </a:rPr>
              <a:t>SQL</a:t>
            </a:r>
            <a:r>
              <a:rPr lang="el-GR" altLang="el-GR" sz="1600" dirty="0" smtClean="0">
                <a:latin typeface="Calibri" pitchFamily="34" charset="0"/>
              </a:rPr>
              <a:t> με οποιαδήποτε βάση δεδομένων που υποστηρίζει </a:t>
            </a:r>
            <a:r>
              <a:rPr lang="en-US" altLang="el-GR" sz="1600" dirty="0" smtClean="0">
                <a:latin typeface="Calibri" pitchFamily="34" charset="0"/>
              </a:rPr>
              <a:t>SQL</a:t>
            </a:r>
            <a:r>
              <a:rPr lang="el-GR" altLang="el-GR" sz="1600" dirty="0" smtClean="0">
                <a:latin typeface="Calibri" pitchFamily="34" charset="0"/>
              </a:rPr>
              <a:t>, μέσω του κατάλληλου </a:t>
            </a:r>
            <a:r>
              <a:rPr lang="en-US" altLang="el-GR" sz="1600" dirty="0" smtClean="0">
                <a:latin typeface="Calibri" pitchFamily="34" charset="0"/>
              </a:rPr>
              <a:t>JDBC</a:t>
            </a:r>
            <a:r>
              <a:rPr lang="el-GR" altLang="el-GR" sz="1600" dirty="0" smtClean="0">
                <a:latin typeface="Calibri" pitchFamily="34" charset="0"/>
              </a:rPr>
              <a:t> οδηγού (</a:t>
            </a:r>
            <a:r>
              <a:rPr lang="en-US" altLang="el-GR" sz="1600" dirty="0" smtClean="0">
                <a:latin typeface="Calibri" pitchFamily="34" charset="0"/>
              </a:rPr>
              <a:t>JDBC driver</a:t>
            </a:r>
            <a:r>
              <a:rPr lang="el-GR" altLang="el-GR" sz="1600" dirty="0" smtClean="0">
                <a:latin typeface="Calibri" pitchFamily="34" charset="0"/>
              </a:rPr>
              <a:t>). </a:t>
            </a:r>
            <a:endParaRPr lang="en-US" altLang="el-GR" sz="1600" dirty="0" smtClean="0">
              <a:latin typeface="Calibri" pitchFamily="34" charset="0"/>
            </a:endParaRPr>
          </a:p>
          <a:p>
            <a:pPr algn="just" eaLnBrk="1" hangingPunct="1">
              <a:spcBef>
                <a:spcPct val="0"/>
              </a:spcBef>
            </a:pPr>
            <a:r>
              <a:rPr lang="el-GR" altLang="el-GR" sz="2000" dirty="0" smtClean="0">
                <a:latin typeface="Calibri" pitchFamily="34" charset="0"/>
              </a:rPr>
              <a:t>Το </a:t>
            </a:r>
            <a:r>
              <a:rPr lang="en-US" altLang="el-GR" sz="2000" dirty="0" smtClean="0">
                <a:latin typeface="Calibri" pitchFamily="34" charset="0"/>
              </a:rPr>
              <a:t>JDBC</a:t>
            </a:r>
            <a:r>
              <a:rPr lang="el-GR" altLang="el-GR" sz="2000" dirty="0" smtClean="0">
                <a:latin typeface="Calibri" pitchFamily="34" charset="0"/>
              </a:rPr>
              <a:t> υποστηρίζει την προσπέλαση </a:t>
            </a:r>
            <a:endParaRPr lang="en-US" altLang="el-GR" sz="2000" dirty="0" smtClean="0">
              <a:latin typeface="Calibri" pitchFamily="34" charset="0"/>
            </a:endParaRPr>
          </a:p>
          <a:p>
            <a:pPr lvl="1" algn="just" eaLnBrk="1" hangingPunct="1">
              <a:spcBef>
                <a:spcPct val="0"/>
              </a:spcBef>
            </a:pPr>
            <a:r>
              <a:rPr lang="el-GR" altLang="el-GR" sz="1600" dirty="0" smtClean="0">
                <a:latin typeface="Calibri" pitchFamily="34" charset="0"/>
              </a:rPr>
              <a:t>σε σχεσιακές βάσεις δεδομένων, αλλά και </a:t>
            </a:r>
            <a:endParaRPr lang="en-US" altLang="el-GR" sz="1600" dirty="0" smtClean="0">
              <a:latin typeface="Calibri" pitchFamily="34" charset="0"/>
            </a:endParaRPr>
          </a:p>
          <a:p>
            <a:pPr lvl="1" algn="just" eaLnBrk="1" hangingPunct="1">
              <a:spcBef>
                <a:spcPct val="0"/>
              </a:spcBef>
            </a:pPr>
            <a:r>
              <a:rPr lang="el-GR" altLang="el-GR" sz="1600" dirty="0" smtClean="0">
                <a:latin typeface="Calibri" pitchFamily="34" charset="0"/>
              </a:rPr>
              <a:t>σε οποιαδήποτε αρχείο δεδομένων (</a:t>
            </a:r>
            <a:r>
              <a:rPr lang="en-US" altLang="el-GR" sz="1600" dirty="0" smtClean="0">
                <a:latin typeface="Calibri" pitchFamily="34" charset="0"/>
              </a:rPr>
              <a:t>data source</a:t>
            </a:r>
            <a:r>
              <a:rPr lang="el-GR" altLang="el-GR" sz="1600" dirty="0" smtClean="0">
                <a:latin typeface="Calibri" pitchFamily="34" charset="0"/>
              </a:rPr>
              <a:t>) που έχει διάταξη πίνακα (</a:t>
            </a:r>
            <a:r>
              <a:rPr lang="en-US" altLang="el-GR" sz="1600" dirty="0" smtClean="0">
                <a:latin typeface="Calibri" pitchFamily="34" charset="0"/>
              </a:rPr>
              <a:t>tabular</a:t>
            </a:r>
            <a:r>
              <a:rPr lang="el-GR" altLang="el-GR" sz="1600" dirty="0" smtClean="0">
                <a:latin typeface="Calibri" pitchFamily="34" charset="0"/>
              </a:rPr>
              <a:t>), όπως π.χ. φύλλα υπολογισμών (</a:t>
            </a:r>
            <a:r>
              <a:rPr lang="en-US" altLang="el-GR" sz="1600" dirty="0" smtClean="0">
                <a:latin typeface="Calibri" pitchFamily="34" charset="0"/>
              </a:rPr>
              <a:t>spreadsheets</a:t>
            </a:r>
            <a:r>
              <a:rPr lang="el-GR" altLang="el-GR" sz="1600" dirty="0" smtClean="0">
                <a:latin typeface="Calibri" pitchFamily="34" charset="0"/>
              </a:rPr>
              <a:t>).</a:t>
            </a:r>
            <a:endParaRPr lang="en-US" altLang="el-GR" sz="1600" dirty="0" smtClean="0">
              <a:latin typeface="Calibri" pitchFamily="34" charset="0"/>
            </a:endParaRPr>
          </a:p>
          <a:p>
            <a:pPr algn="just" eaLnBrk="1" hangingPunct="1">
              <a:spcBef>
                <a:spcPct val="0"/>
              </a:spcBef>
            </a:pPr>
            <a:r>
              <a:rPr lang="en-US" altLang="el-GR" sz="2000" dirty="0" smtClean="0">
                <a:latin typeface="Calibri" pitchFamily="34" charset="0"/>
              </a:rPr>
              <a:t>To JDBC API</a:t>
            </a:r>
            <a:r>
              <a:rPr lang="el-GR" altLang="el-GR" sz="2000" dirty="0" smtClean="0">
                <a:latin typeface="Calibri" pitchFamily="34" charset="0"/>
              </a:rPr>
              <a:t> περιέχεται στην </a:t>
            </a:r>
            <a:r>
              <a:rPr lang="en-GB" altLang="el-GR" sz="2000" dirty="0" smtClean="0">
                <a:latin typeface="Calibri" pitchFamily="34" charset="0"/>
              </a:rPr>
              <a:t>Java Standard Edition</a:t>
            </a:r>
            <a:r>
              <a:rPr lang="el-GR" altLang="el-GR" sz="2000" dirty="0" smtClean="0">
                <a:latin typeface="Calibri" pitchFamily="34" charset="0"/>
              </a:rPr>
              <a:t>, από την έκδοση </a:t>
            </a:r>
            <a:r>
              <a:rPr lang="en-GB" altLang="el-GR" sz="2000" dirty="0" smtClean="0">
                <a:latin typeface="Calibri" pitchFamily="34" charset="0"/>
              </a:rPr>
              <a:t>JDK</a:t>
            </a:r>
            <a:r>
              <a:rPr lang="el-GR" altLang="el-GR" sz="2000" dirty="0" smtClean="0">
                <a:latin typeface="Calibri" pitchFamily="34" charset="0"/>
              </a:rPr>
              <a:t> 1.1 και μετά, στο </a:t>
            </a:r>
            <a:r>
              <a:rPr lang="en-US" altLang="el-GR" sz="2000" dirty="0" smtClean="0">
                <a:latin typeface="Calibri" pitchFamily="34" charset="0"/>
              </a:rPr>
              <a:t>Java</a:t>
            </a:r>
            <a:r>
              <a:rPr lang="el-GR" altLang="el-GR" sz="2000" dirty="0" smtClean="0">
                <a:latin typeface="Calibri" pitchFamily="34" charset="0"/>
              </a:rPr>
              <a:t> πακέτο (</a:t>
            </a:r>
            <a:r>
              <a:rPr lang="en-US" altLang="el-GR" sz="2000" dirty="0" smtClean="0">
                <a:latin typeface="Calibri" pitchFamily="34" charset="0"/>
              </a:rPr>
              <a:t>package</a:t>
            </a:r>
            <a:r>
              <a:rPr lang="el-GR" altLang="el-GR" sz="2000" dirty="0" smtClean="0">
                <a:latin typeface="Calibri" pitchFamily="34" charset="0"/>
              </a:rPr>
              <a:t>) </a:t>
            </a:r>
            <a:r>
              <a:rPr lang="en-US" altLang="el-GR" sz="2000" dirty="0" smtClean="0">
                <a:latin typeface="Calibri" pitchFamily="34" charset="0"/>
              </a:rPr>
              <a:t>java</a:t>
            </a:r>
            <a:r>
              <a:rPr lang="el-GR" altLang="el-GR" sz="2000" dirty="0" smtClean="0">
                <a:latin typeface="Calibri" pitchFamily="34" charset="0"/>
              </a:rPr>
              <a:t>.</a:t>
            </a:r>
            <a:r>
              <a:rPr lang="en-US" altLang="el-GR" sz="2000" dirty="0" smtClean="0">
                <a:latin typeface="Calibri" pitchFamily="34" charset="0"/>
              </a:rPr>
              <a:t>sql</a:t>
            </a:r>
            <a:r>
              <a:rPr lang="el-GR" altLang="el-GR" sz="2000" dirty="0" smtClean="0">
                <a:latin typeface="Calibri" pitchFamily="34" charset="0"/>
              </a:rPr>
              <a:t>. </a:t>
            </a:r>
          </a:p>
        </p:txBody>
      </p:sp>
    </p:spTree>
    <p:extLst>
      <p:ext uri="{BB962C8B-B14F-4D97-AF65-F5344CB8AC3E}">
        <p14:creationId xmlns:p14="http://schemas.microsoft.com/office/powerpoint/2010/main" val="3377789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2970213" y="4354513"/>
            <a:ext cx="925512" cy="558800"/>
            <a:chOff x="1871" y="2743"/>
            <a:chExt cx="583" cy="352"/>
          </a:xfrm>
        </p:grpSpPr>
        <p:sp>
          <p:nvSpPr>
            <p:cNvPr id="14343" name="Freeform 3"/>
            <p:cNvSpPr>
              <a:spLocks/>
            </p:cNvSpPr>
            <p:nvPr/>
          </p:nvSpPr>
          <p:spPr bwMode="auto">
            <a:xfrm>
              <a:off x="1871" y="2926"/>
              <a:ext cx="575" cy="133"/>
            </a:xfrm>
            <a:custGeom>
              <a:avLst/>
              <a:gdLst>
                <a:gd name="T0" fmla="*/ 289 w 575"/>
                <a:gd name="T1" fmla="*/ 132 h 133"/>
                <a:gd name="T2" fmla="*/ 301 w 575"/>
                <a:gd name="T3" fmla="*/ 132 h 133"/>
                <a:gd name="T4" fmla="*/ 321 w 575"/>
                <a:gd name="T5" fmla="*/ 128 h 133"/>
                <a:gd name="T6" fmla="*/ 345 w 575"/>
                <a:gd name="T7" fmla="*/ 128 h 133"/>
                <a:gd name="T8" fmla="*/ 369 w 575"/>
                <a:gd name="T9" fmla="*/ 124 h 133"/>
                <a:gd name="T10" fmla="*/ 393 w 575"/>
                <a:gd name="T11" fmla="*/ 120 h 133"/>
                <a:gd name="T12" fmla="*/ 421 w 575"/>
                <a:gd name="T13" fmla="*/ 116 h 133"/>
                <a:gd name="T14" fmla="*/ 446 w 575"/>
                <a:gd name="T15" fmla="*/ 112 h 133"/>
                <a:gd name="T16" fmla="*/ 474 w 575"/>
                <a:gd name="T17" fmla="*/ 108 h 133"/>
                <a:gd name="T18" fmla="*/ 498 w 575"/>
                <a:gd name="T19" fmla="*/ 100 h 133"/>
                <a:gd name="T20" fmla="*/ 518 w 575"/>
                <a:gd name="T21" fmla="*/ 96 h 133"/>
                <a:gd name="T22" fmla="*/ 538 w 575"/>
                <a:gd name="T23" fmla="*/ 92 h 133"/>
                <a:gd name="T24" fmla="*/ 554 w 575"/>
                <a:gd name="T25" fmla="*/ 88 h 133"/>
                <a:gd name="T26" fmla="*/ 566 w 575"/>
                <a:gd name="T27" fmla="*/ 80 h 133"/>
                <a:gd name="T28" fmla="*/ 574 w 575"/>
                <a:gd name="T29" fmla="*/ 76 h 133"/>
                <a:gd name="T30" fmla="*/ 574 w 575"/>
                <a:gd name="T31" fmla="*/ 76 h 133"/>
                <a:gd name="T32" fmla="*/ 574 w 575"/>
                <a:gd name="T33" fmla="*/ 72 h 133"/>
                <a:gd name="T34" fmla="*/ 566 w 575"/>
                <a:gd name="T35" fmla="*/ 68 h 133"/>
                <a:gd name="T36" fmla="*/ 558 w 575"/>
                <a:gd name="T37" fmla="*/ 60 h 133"/>
                <a:gd name="T38" fmla="*/ 542 w 575"/>
                <a:gd name="T39" fmla="*/ 56 h 133"/>
                <a:gd name="T40" fmla="*/ 526 w 575"/>
                <a:gd name="T41" fmla="*/ 48 h 133"/>
                <a:gd name="T42" fmla="*/ 506 w 575"/>
                <a:gd name="T43" fmla="*/ 44 h 133"/>
                <a:gd name="T44" fmla="*/ 486 w 575"/>
                <a:gd name="T45" fmla="*/ 36 h 133"/>
                <a:gd name="T46" fmla="*/ 462 w 575"/>
                <a:gd name="T47" fmla="*/ 28 h 133"/>
                <a:gd name="T48" fmla="*/ 437 w 575"/>
                <a:gd name="T49" fmla="*/ 24 h 133"/>
                <a:gd name="T50" fmla="*/ 413 w 575"/>
                <a:gd name="T51" fmla="*/ 16 h 133"/>
                <a:gd name="T52" fmla="*/ 389 w 575"/>
                <a:gd name="T53" fmla="*/ 12 h 133"/>
                <a:gd name="T54" fmla="*/ 361 w 575"/>
                <a:gd name="T55" fmla="*/ 8 h 133"/>
                <a:gd name="T56" fmla="*/ 337 w 575"/>
                <a:gd name="T57" fmla="*/ 4 h 133"/>
                <a:gd name="T58" fmla="*/ 317 w 575"/>
                <a:gd name="T59" fmla="*/ 0 h 133"/>
                <a:gd name="T60" fmla="*/ 293 w 575"/>
                <a:gd name="T61" fmla="*/ 0 h 133"/>
                <a:gd name="T62" fmla="*/ 277 w 575"/>
                <a:gd name="T63" fmla="*/ 0 h 133"/>
                <a:gd name="T64" fmla="*/ 253 w 575"/>
                <a:gd name="T65" fmla="*/ 0 h 133"/>
                <a:gd name="T66" fmla="*/ 229 w 575"/>
                <a:gd name="T67" fmla="*/ 0 h 133"/>
                <a:gd name="T68" fmla="*/ 205 w 575"/>
                <a:gd name="T69" fmla="*/ 4 h 133"/>
                <a:gd name="T70" fmla="*/ 177 w 575"/>
                <a:gd name="T71" fmla="*/ 8 h 133"/>
                <a:gd name="T72" fmla="*/ 153 w 575"/>
                <a:gd name="T73" fmla="*/ 12 h 133"/>
                <a:gd name="T74" fmla="*/ 129 w 575"/>
                <a:gd name="T75" fmla="*/ 16 h 133"/>
                <a:gd name="T76" fmla="*/ 105 w 575"/>
                <a:gd name="T77" fmla="*/ 20 h 133"/>
                <a:gd name="T78" fmla="*/ 81 w 575"/>
                <a:gd name="T79" fmla="*/ 24 h 133"/>
                <a:gd name="T80" fmla="*/ 60 w 575"/>
                <a:gd name="T81" fmla="*/ 28 h 133"/>
                <a:gd name="T82" fmla="*/ 40 w 575"/>
                <a:gd name="T83" fmla="*/ 36 h 133"/>
                <a:gd name="T84" fmla="*/ 28 w 575"/>
                <a:gd name="T85" fmla="*/ 40 h 133"/>
                <a:gd name="T86" fmla="*/ 16 w 575"/>
                <a:gd name="T87" fmla="*/ 44 h 133"/>
                <a:gd name="T88" fmla="*/ 4 w 575"/>
                <a:gd name="T89" fmla="*/ 48 h 133"/>
                <a:gd name="T90" fmla="*/ 0 w 575"/>
                <a:gd name="T91" fmla="*/ 52 h 133"/>
                <a:gd name="T92" fmla="*/ 0 w 575"/>
                <a:gd name="T93" fmla="*/ 56 h 133"/>
                <a:gd name="T94" fmla="*/ 4 w 575"/>
                <a:gd name="T95" fmla="*/ 60 h 133"/>
                <a:gd name="T96" fmla="*/ 16 w 575"/>
                <a:gd name="T97" fmla="*/ 68 h 133"/>
                <a:gd name="T98" fmla="*/ 28 w 575"/>
                <a:gd name="T99" fmla="*/ 72 h 133"/>
                <a:gd name="T100" fmla="*/ 48 w 575"/>
                <a:gd name="T101" fmla="*/ 80 h 133"/>
                <a:gd name="T102" fmla="*/ 68 w 575"/>
                <a:gd name="T103" fmla="*/ 88 h 133"/>
                <a:gd name="T104" fmla="*/ 93 w 575"/>
                <a:gd name="T105" fmla="*/ 92 h 133"/>
                <a:gd name="T106" fmla="*/ 117 w 575"/>
                <a:gd name="T107" fmla="*/ 100 h 133"/>
                <a:gd name="T108" fmla="*/ 141 w 575"/>
                <a:gd name="T109" fmla="*/ 108 h 133"/>
                <a:gd name="T110" fmla="*/ 169 w 575"/>
                <a:gd name="T111" fmla="*/ 112 h 133"/>
                <a:gd name="T112" fmla="*/ 193 w 575"/>
                <a:gd name="T113" fmla="*/ 120 h 133"/>
                <a:gd name="T114" fmla="*/ 217 w 575"/>
                <a:gd name="T115" fmla="*/ 124 h 133"/>
                <a:gd name="T116" fmla="*/ 237 w 575"/>
                <a:gd name="T117" fmla="*/ 128 h 133"/>
                <a:gd name="T118" fmla="*/ 257 w 575"/>
                <a:gd name="T119" fmla="*/ 132 h 133"/>
                <a:gd name="T120" fmla="*/ 273 w 575"/>
                <a:gd name="T121" fmla="*/ 132 h 1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5"/>
                <a:gd name="T184" fmla="*/ 0 h 133"/>
                <a:gd name="T185" fmla="*/ 575 w 575"/>
                <a:gd name="T186" fmla="*/ 133 h 1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5" h="133">
                  <a:moveTo>
                    <a:pt x="277" y="132"/>
                  </a:moveTo>
                  <a:lnTo>
                    <a:pt x="281" y="132"/>
                  </a:lnTo>
                  <a:lnTo>
                    <a:pt x="285" y="132"/>
                  </a:lnTo>
                  <a:lnTo>
                    <a:pt x="289" y="132"/>
                  </a:lnTo>
                  <a:lnTo>
                    <a:pt x="293" y="132"/>
                  </a:lnTo>
                  <a:lnTo>
                    <a:pt x="297" y="132"/>
                  </a:lnTo>
                  <a:lnTo>
                    <a:pt x="301" y="132"/>
                  </a:lnTo>
                  <a:lnTo>
                    <a:pt x="309" y="132"/>
                  </a:lnTo>
                  <a:lnTo>
                    <a:pt x="313" y="132"/>
                  </a:lnTo>
                  <a:lnTo>
                    <a:pt x="317" y="132"/>
                  </a:lnTo>
                  <a:lnTo>
                    <a:pt x="321" y="128"/>
                  </a:lnTo>
                  <a:lnTo>
                    <a:pt x="329" y="128"/>
                  </a:lnTo>
                  <a:lnTo>
                    <a:pt x="333" y="128"/>
                  </a:lnTo>
                  <a:lnTo>
                    <a:pt x="337" y="128"/>
                  </a:lnTo>
                  <a:lnTo>
                    <a:pt x="345" y="128"/>
                  </a:lnTo>
                  <a:lnTo>
                    <a:pt x="349" y="128"/>
                  </a:lnTo>
                  <a:lnTo>
                    <a:pt x="357" y="124"/>
                  </a:lnTo>
                  <a:lnTo>
                    <a:pt x="361" y="124"/>
                  </a:lnTo>
                  <a:lnTo>
                    <a:pt x="369" y="124"/>
                  </a:lnTo>
                  <a:lnTo>
                    <a:pt x="373" y="124"/>
                  </a:lnTo>
                  <a:lnTo>
                    <a:pt x="381" y="120"/>
                  </a:lnTo>
                  <a:lnTo>
                    <a:pt x="389" y="120"/>
                  </a:lnTo>
                  <a:lnTo>
                    <a:pt x="393" y="120"/>
                  </a:lnTo>
                  <a:lnTo>
                    <a:pt x="401" y="120"/>
                  </a:lnTo>
                  <a:lnTo>
                    <a:pt x="405" y="116"/>
                  </a:lnTo>
                  <a:lnTo>
                    <a:pt x="413" y="116"/>
                  </a:lnTo>
                  <a:lnTo>
                    <a:pt x="421" y="116"/>
                  </a:lnTo>
                  <a:lnTo>
                    <a:pt x="425" y="116"/>
                  </a:lnTo>
                  <a:lnTo>
                    <a:pt x="433" y="112"/>
                  </a:lnTo>
                  <a:lnTo>
                    <a:pt x="442" y="112"/>
                  </a:lnTo>
                  <a:lnTo>
                    <a:pt x="446" y="112"/>
                  </a:lnTo>
                  <a:lnTo>
                    <a:pt x="454" y="108"/>
                  </a:lnTo>
                  <a:lnTo>
                    <a:pt x="462" y="108"/>
                  </a:lnTo>
                  <a:lnTo>
                    <a:pt x="466" y="108"/>
                  </a:lnTo>
                  <a:lnTo>
                    <a:pt x="474" y="108"/>
                  </a:lnTo>
                  <a:lnTo>
                    <a:pt x="478" y="104"/>
                  </a:lnTo>
                  <a:lnTo>
                    <a:pt x="486" y="104"/>
                  </a:lnTo>
                  <a:lnTo>
                    <a:pt x="490" y="104"/>
                  </a:lnTo>
                  <a:lnTo>
                    <a:pt x="498" y="100"/>
                  </a:lnTo>
                  <a:lnTo>
                    <a:pt x="502" y="100"/>
                  </a:lnTo>
                  <a:lnTo>
                    <a:pt x="510" y="100"/>
                  </a:lnTo>
                  <a:lnTo>
                    <a:pt x="514" y="96"/>
                  </a:lnTo>
                  <a:lnTo>
                    <a:pt x="518" y="96"/>
                  </a:lnTo>
                  <a:lnTo>
                    <a:pt x="526" y="96"/>
                  </a:lnTo>
                  <a:lnTo>
                    <a:pt x="530" y="92"/>
                  </a:lnTo>
                  <a:lnTo>
                    <a:pt x="534" y="92"/>
                  </a:lnTo>
                  <a:lnTo>
                    <a:pt x="538" y="92"/>
                  </a:lnTo>
                  <a:lnTo>
                    <a:pt x="542" y="88"/>
                  </a:lnTo>
                  <a:lnTo>
                    <a:pt x="546" y="88"/>
                  </a:lnTo>
                  <a:lnTo>
                    <a:pt x="550" y="88"/>
                  </a:lnTo>
                  <a:lnTo>
                    <a:pt x="554" y="88"/>
                  </a:lnTo>
                  <a:lnTo>
                    <a:pt x="558" y="84"/>
                  </a:lnTo>
                  <a:lnTo>
                    <a:pt x="562" y="84"/>
                  </a:lnTo>
                  <a:lnTo>
                    <a:pt x="566" y="84"/>
                  </a:lnTo>
                  <a:lnTo>
                    <a:pt x="566" y="80"/>
                  </a:lnTo>
                  <a:lnTo>
                    <a:pt x="570" y="80"/>
                  </a:lnTo>
                  <a:lnTo>
                    <a:pt x="574" y="80"/>
                  </a:lnTo>
                  <a:lnTo>
                    <a:pt x="574" y="76"/>
                  </a:lnTo>
                  <a:lnTo>
                    <a:pt x="574" y="72"/>
                  </a:lnTo>
                  <a:lnTo>
                    <a:pt x="570" y="72"/>
                  </a:lnTo>
                  <a:lnTo>
                    <a:pt x="570" y="68"/>
                  </a:lnTo>
                  <a:lnTo>
                    <a:pt x="566" y="68"/>
                  </a:lnTo>
                  <a:lnTo>
                    <a:pt x="566" y="64"/>
                  </a:lnTo>
                  <a:lnTo>
                    <a:pt x="562" y="64"/>
                  </a:lnTo>
                  <a:lnTo>
                    <a:pt x="558" y="64"/>
                  </a:lnTo>
                  <a:lnTo>
                    <a:pt x="558" y="60"/>
                  </a:lnTo>
                  <a:lnTo>
                    <a:pt x="554" y="60"/>
                  </a:lnTo>
                  <a:lnTo>
                    <a:pt x="550" y="60"/>
                  </a:lnTo>
                  <a:lnTo>
                    <a:pt x="546" y="56"/>
                  </a:lnTo>
                  <a:lnTo>
                    <a:pt x="542" y="56"/>
                  </a:lnTo>
                  <a:lnTo>
                    <a:pt x="538" y="52"/>
                  </a:lnTo>
                  <a:lnTo>
                    <a:pt x="534" y="52"/>
                  </a:lnTo>
                  <a:lnTo>
                    <a:pt x="530" y="52"/>
                  </a:lnTo>
                  <a:lnTo>
                    <a:pt x="526" y="48"/>
                  </a:lnTo>
                  <a:lnTo>
                    <a:pt x="522" y="48"/>
                  </a:lnTo>
                  <a:lnTo>
                    <a:pt x="518" y="44"/>
                  </a:lnTo>
                  <a:lnTo>
                    <a:pt x="510" y="44"/>
                  </a:lnTo>
                  <a:lnTo>
                    <a:pt x="506" y="44"/>
                  </a:lnTo>
                  <a:lnTo>
                    <a:pt x="502" y="40"/>
                  </a:lnTo>
                  <a:lnTo>
                    <a:pt x="498" y="40"/>
                  </a:lnTo>
                  <a:lnTo>
                    <a:pt x="490" y="36"/>
                  </a:lnTo>
                  <a:lnTo>
                    <a:pt x="486" y="36"/>
                  </a:lnTo>
                  <a:lnTo>
                    <a:pt x="478" y="36"/>
                  </a:lnTo>
                  <a:lnTo>
                    <a:pt x="474" y="32"/>
                  </a:lnTo>
                  <a:lnTo>
                    <a:pt x="470" y="32"/>
                  </a:lnTo>
                  <a:lnTo>
                    <a:pt x="462" y="28"/>
                  </a:lnTo>
                  <a:lnTo>
                    <a:pt x="458" y="28"/>
                  </a:lnTo>
                  <a:lnTo>
                    <a:pt x="450" y="28"/>
                  </a:lnTo>
                  <a:lnTo>
                    <a:pt x="446" y="24"/>
                  </a:lnTo>
                  <a:lnTo>
                    <a:pt x="437" y="24"/>
                  </a:lnTo>
                  <a:lnTo>
                    <a:pt x="433" y="20"/>
                  </a:lnTo>
                  <a:lnTo>
                    <a:pt x="425" y="20"/>
                  </a:lnTo>
                  <a:lnTo>
                    <a:pt x="417" y="20"/>
                  </a:lnTo>
                  <a:lnTo>
                    <a:pt x="413" y="16"/>
                  </a:lnTo>
                  <a:lnTo>
                    <a:pt x="405" y="16"/>
                  </a:lnTo>
                  <a:lnTo>
                    <a:pt x="401" y="16"/>
                  </a:lnTo>
                  <a:lnTo>
                    <a:pt x="393" y="12"/>
                  </a:lnTo>
                  <a:lnTo>
                    <a:pt x="389" y="12"/>
                  </a:lnTo>
                  <a:lnTo>
                    <a:pt x="381" y="12"/>
                  </a:lnTo>
                  <a:lnTo>
                    <a:pt x="377" y="12"/>
                  </a:lnTo>
                  <a:lnTo>
                    <a:pt x="369" y="8"/>
                  </a:lnTo>
                  <a:lnTo>
                    <a:pt x="361" y="8"/>
                  </a:lnTo>
                  <a:lnTo>
                    <a:pt x="357" y="8"/>
                  </a:lnTo>
                  <a:lnTo>
                    <a:pt x="349" y="4"/>
                  </a:lnTo>
                  <a:lnTo>
                    <a:pt x="345" y="4"/>
                  </a:lnTo>
                  <a:lnTo>
                    <a:pt x="337" y="4"/>
                  </a:lnTo>
                  <a:lnTo>
                    <a:pt x="333" y="4"/>
                  </a:lnTo>
                  <a:lnTo>
                    <a:pt x="325" y="4"/>
                  </a:lnTo>
                  <a:lnTo>
                    <a:pt x="321" y="0"/>
                  </a:lnTo>
                  <a:lnTo>
                    <a:pt x="317" y="0"/>
                  </a:lnTo>
                  <a:lnTo>
                    <a:pt x="309" y="0"/>
                  </a:lnTo>
                  <a:lnTo>
                    <a:pt x="305" y="0"/>
                  </a:lnTo>
                  <a:lnTo>
                    <a:pt x="297" y="0"/>
                  </a:lnTo>
                  <a:lnTo>
                    <a:pt x="293" y="0"/>
                  </a:lnTo>
                  <a:lnTo>
                    <a:pt x="289" y="0"/>
                  </a:lnTo>
                  <a:lnTo>
                    <a:pt x="285" y="0"/>
                  </a:lnTo>
                  <a:lnTo>
                    <a:pt x="277" y="0"/>
                  </a:lnTo>
                  <a:lnTo>
                    <a:pt x="273" y="0"/>
                  </a:lnTo>
                  <a:lnTo>
                    <a:pt x="265" y="0"/>
                  </a:lnTo>
                  <a:lnTo>
                    <a:pt x="261" y="0"/>
                  </a:lnTo>
                  <a:lnTo>
                    <a:pt x="253" y="0"/>
                  </a:lnTo>
                  <a:lnTo>
                    <a:pt x="249" y="0"/>
                  </a:lnTo>
                  <a:lnTo>
                    <a:pt x="241" y="0"/>
                  </a:lnTo>
                  <a:lnTo>
                    <a:pt x="237" y="0"/>
                  </a:lnTo>
                  <a:lnTo>
                    <a:pt x="229" y="0"/>
                  </a:lnTo>
                  <a:lnTo>
                    <a:pt x="221" y="0"/>
                  </a:lnTo>
                  <a:lnTo>
                    <a:pt x="217" y="4"/>
                  </a:lnTo>
                  <a:lnTo>
                    <a:pt x="209" y="4"/>
                  </a:lnTo>
                  <a:lnTo>
                    <a:pt x="205" y="4"/>
                  </a:lnTo>
                  <a:lnTo>
                    <a:pt x="197" y="4"/>
                  </a:lnTo>
                  <a:lnTo>
                    <a:pt x="189" y="4"/>
                  </a:lnTo>
                  <a:lnTo>
                    <a:pt x="185" y="4"/>
                  </a:lnTo>
                  <a:lnTo>
                    <a:pt x="177" y="8"/>
                  </a:lnTo>
                  <a:lnTo>
                    <a:pt x="173" y="8"/>
                  </a:lnTo>
                  <a:lnTo>
                    <a:pt x="165" y="8"/>
                  </a:lnTo>
                  <a:lnTo>
                    <a:pt x="157" y="8"/>
                  </a:lnTo>
                  <a:lnTo>
                    <a:pt x="153" y="12"/>
                  </a:lnTo>
                  <a:lnTo>
                    <a:pt x="145" y="12"/>
                  </a:lnTo>
                  <a:lnTo>
                    <a:pt x="141" y="12"/>
                  </a:lnTo>
                  <a:lnTo>
                    <a:pt x="133" y="12"/>
                  </a:lnTo>
                  <a:lnTo>
                    <a:pt x="129" y="16"/>
                  </a:lnTo>
                  <a:lnTo>
                    <a:pt x="121" y="16"/>
                  </a:lnTo>
                  <a:lnTo>
                    <a:pt x="117" y="16"/>
                  </a:lnTo>
                  <a:lnTo>
                    <a:pt x="109" y="20"/>
                  </a:lnTo>
                  <a:lnTo>
                    <a:pt x="105" y="20"/>
                  </a:lnTo>
                  <a:lnTo>
                    <a:pt x="97" y="20"/>
                  </a:lnTo>
                  <a:lnTo>
                    <a:pt x="93" y="20"/>
                  </a:lnTo>
                  <a:lnTo>
                    <a:pt x="85" y="24"/>
                  </a:lnTo>
                  <a:lnTo>
                    <a:pt x="81" y="24"/>
                  </a:lnTo>
                  <a:lnTo>
                    <a:pt x="77" y="24"/>
                  </a:lnTo>
                  <a:lnTo>
                    <a:pt x="68" y="28"/>
                  </a:lnTo>
                  <a:lnTo>
                    <a:pt x="64" y="28"/>
                  </a:lnTo>
                  <a:lnTo>
                    <a:pt x="60" y="28"/>
                  </a:lnTo>
                  <a:lnTo>
                    <a:pt x="56" y="32"/>
                  </a:lnTo>
                  <a:lnTo>
                    <a:pt x="52" y="32"/>
                  </a:lnTo>
                  <a:lnTo>
                    <a:pt x="44" y="32"/>
                  </a:lnTo>
                  <a:lnTo>
                    <a:pt x="40" y="36"/>
                  </a:lnTo>
                  <a:lnTo>
                    <a:pt x="36" y="36"/>
                  </a:lnTo>
                  <a:lnTo>
                    <a:pt x="32" y="36"/>
                  </a:lnTo>
                  <a:lnTo>
                    <a:pt x="28" y="40"/>
                  </a:lnTo>
                  <a:lnTo>
                    <a:pt x="24" y="40"/>
                  </a:lnTo>
                  <a:lnTo>
                    <a:pt x="20" y="44"/>
                  </a:lnTo>
                  <a:lnTo>
                    <a:pt x="16" y="44"/>
                  </a:lnTo>
                  <a:lnTo>
                    <a:pt x="12" y="48"/>
                  </a:lnTo>
                  <a:lnTo>
                    <a:pt x="8" y="48"/>
                  </a:lnTo>
                  <a:lnTo>
                    <a:pt x="4" y="48"/>
                  </a:lnTo>
                  <a:lnTo>
                    <a:pt x="4" y="52"/>
                  </a:lnTo>
                  <a:lnTo>
                    <a:pt x="0" y="52"/>
                  </a:lnTo>
                  <a:lnTo>
                    <a:pt x="0" y="56"/>
                  </a:lnTo>
                  <a:lnTo>
                    <a:pt x="4" y="60"/>
                  </a:lnTo>
                  <a:lnTo>
                    <a:pt x="8" y="64"/>
                  </a:lnTo>
                  <a:lnTo>
                    <a:pt x="12" y="64"/>
                  </a:lnTo>
                  <a:lnTo>
                    <a:pt x="16" y="68"/>
                  </a:lnTo>
                  <a:lnTo>
                    <a:pt x="20" y="68"/>
                  </a:lnTo>
                  <a:lnTo>
                    <a:pt x="24" y="72"/>
                  </a:lnTo>
                  <a:lnTo>
                    <a:pt x="28" y="72"/>
                  </a:lnTo>
                  <a:lnTo>
                    <a:pt x="32" y="76"/>
                  </a:lnTo>
                  <a:lnTo>
                    <a:pt x="36" y="76"/>
                  </a:lnTo>
                  <a:lnTo>
                    <a:pt x="44" y="76"/>
                  </a:lnTo>
                  <a:lnTo>
                    <a:pt x="48" y="80"/>
                  </a:lnTo>
                  <a:lnTo>
                    <a:pt x="52" y="80"/>
                  </a:lnTo>
                  <a:lnTo>
                    <a:pt x="56" y="84"/>
                  </a:lnTo>
                  <a:lnTo>
                    <a:pt x="64" y="84"/>
                  </a:lnTo>
                  <a:lnTo>
                    <a:pt x="68" y="88"/>
                  </a:lnTo>
                  <a:lnTo>
                    <a:pt x="72" y="88"/>
                  </a:lnTo>
                  <a:lnTo>
                    <a:pt x="81" y="88"/>
                  </a:lnTo>
                  <a:lnTo>
                    <a:pt x="85" y="92"/>
                  </a:lnTo>
                  <a:lnTo>
                    <a:pt x="93" y="92"/>
                  </a:lnTo>
                  <a:lnTo>
                    <a:pt x="97" y="96"/>
                  </a:lnTo>
                  <a:lnTo>
                    <a:pt x="105" y="96"/>
                  </a:lnTo>
                  <a:lnTo>
                    <a:pt x="109" y="100"/>
                  </a:lnTo>
                  <a:lnTo>
                    <a:pt x="117" y="100"/>
                  </a:lnTo>
                  <a:lnTo>
                    <a:pt x="125" y="104"/>
                  </a:lnTo>
                  <a:lnTo>
                    <a:pt x="129" y="104"/>
                  </a:lnTo>
                  <a:lnTo>
                    <a:pt x="137" y="104"/>
                  </a:lnTo>
                  <a:lnTo>
                    <a:pt x="141" y="108"/>
                  </a:lnTo>
                  <a:lnTo>
                    <a:pt x="149" y="108"/>
                  </a:lnTo>
                  <a:lnTo>
                    <a:pt x="157" y="112"/>
                  </a:lnTo>
                  <a:lnTo>
                    <a:pt x="161" y="112"/>
                  </a:lnTo>
                  <a:lnTo>
                    <a:pt x="169" y="112"/>
                  </a:lnTo>
                  <a:lnTo>
                    <a:pt x="173" y="116"/>
                  </a:lnTo>
                  <a:lnTo>
                    <a:pt x="181" y="116"/>
                  </a:lnTo>
                  <a:lnTo>
                    <a:pt x="185" y="120"/>
                  </a:lnTo>
                  <a:lnTo>
                    <a:pt x="193" y="120"/>
                  </a:lnTo>
                  <a:lnTo>
                    <a:pt x="201" y="120"/>
                  </a:lnTo>
                  <a:lnTo>
                    <a:pt x="205" y="124"/>
                  </a:lnTo>
                  <a:lnTo>
                    <a:pt x="213" y="124"/>
                  </a:lnTo>
                  <a:lnTo>
                    <a:pt x="217" y="124"/>
                  </a:lnTo>
                  <a:lnTo>
                    <a:pt x="221" y="124"/>
                  </a:lnTo>
                  <a:lnTo>
                    <a:pt x="229" y="128"/>
                  </a:lnTo>
                  <a:lnTo>
                    <a:pt x="233" y="128"/>
                  </a:lnTo>
                  <a:lnTo>
                    <a:pt x="237" y="128"/>
                  </a:lnTo>
                  <a:lnTo>
                    <a:pt x="245" y="128"/>
                  </a:lnTo>
                  <a:lnTo>
                    <a:pt x="249" y="132"/>
                  </a:lnTo>
                  <a:lnTo>
                    <a:pt x="253" y="132"/>
                  </a:lnTo>
                  <a:lnTo>
                    <a:pt x="257" y="132"/>
                  </a:lnTo>
                  <a:lnTo>
                    <a:pt x="261" y="132"/>
                  </a:lnTo>
                  <a:lnTo>
                    <a:pt x="265" y="132"/>
                  </a:lnTo>
                  <a:lnTo>
                    <a:pt x="269" y="132"/>
                  </a:lnTo>
                  <a:lnTo>
                    <a:pt x="273" y="132"/>
                  </a:lnTo>
                  <a:lnTo>
                    <a:pt x="277" y="132"/>
                  </a:lnTo>
                </a:path>
              </a:pathLst>
            </a:custGeom>
            <a:solidFill>
              <a:srgbClr val="3EA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4344" name="Freeform 4"/>
            <p:cNvSpPr>
              <a:spLocks/>
            </p:cNvSpPr>
            <p:nvPr/>
          </p:nvSpPr>
          <p:spPr bwMode="auto">
            <a:xfrm>
              <a:off x="1939" y="2743"/>
              <a:ext cx="411" cy="93"/>
            </a:xfrm>
            <a:custGeom>
              <a:avLst/>
              <a:gdLst>
                <a:gd name="T0" fmla="*/ 193 w 411"/>
                <a:gd name="T1" fmla="*/ 92 h 93"/>
                <a:gd name="T2" fmla="*/ 209 w 411"/>
                <a:gd name="T3" fmla="*/ 92 h 93"/>
                <a:gd name="T4" fmla="*/ 225 w 411"/>
                <a:gd name="T5" fmla="*/ 92 h 93"/>
                <a:gd name="T6" fmla="*/ 241 w 411"/>
                <a:gd name="T7" fmla="*/ 88 h 93"/>
                <a:gd name="T8" fmla="*/ 261 w 411"/>
                <a:gd name="T9" fmla="*/ 88 h 93"/>
                <a:gd name="T10" fmla="*/ 277 w 411"/>
                <a:gd name="T11" fmla="*/ 88 h 93"/>
                <a:gd name="T12" fmla="*/ 297 w 411"/>
                <a:gd name="T13" fmla="*/ 84 h 93"/>
                <a:gd name="T14" fmla="*/ 317 w 411"/>
                <a:gd name="T15" fmla="*/ 84 h 93"/>
                <a:gd name="T16" fmla="*/ 337 w 411"/>
                <a:gd name="T17" fmla="*/ 80 h 93"/>
                <a:gd name="T18" fmla="*/ 353 w 411"/>
                <a:gd name="T19" fmla="*/ 76 h 93"/>
                <a:gd name="T20" fmla="*/ 369 w 411"/>
                <a:gd name="T21" fmla="*/ 76 h 93"/>
                <a:gd name="T22" fmla="*/ 382 w 411"/>
                <a:gd name="T23" fmla="*/ 72 h 93"/>
                <a:gd name="T24" fmla="*/ 394 w 411"/>
                <a:gd name="T25" fmla="*/ 68 h 93"/>
                <a:gd name="T26" fmla="*/ 402 w 411"/>
                <a:gd name="T27" fmla="*/ 64 h 93"/>
                <a:gd name="T28" fmla="*/ 406 w 411"/>
                <a:gd name="T29" fmla="*/ 60 h 93"/>
                <a:gd name="T30" fmla="*/ 410 w 411"/>
                <a:gd name="T31" fmla="*/ 60 h 93"/>
                <a:gd name="T32" fmla="*/ 406 w 411"/>
                <a:gd name="T33" fmla="*/ 52 h 93"/>
                <a:gd name="T34" fmla="*/ 402 w 411"/>
                <a:gd name="T35" fmla="*/ 44 h 93"/>
                <a:gd name="T36" fmla="*/ 394 w 411"/>
                <a:gd name="T37" fmla="*/ 36 h 93"/>
                <a:gd name="T38" fmla="*/ 386 w 411"/>
                <a:gd name="T39" fmla="*/ 32 h 93"/>
                <a:gd name="T40" fmla="*/ 374 w 411"/>
                <a:gd name="T41" fmla="*/ 28 h 93"/>
                <a:gd name="T42" fmla="*/ 361 w 411"/>
                <a:gd name="T43" fmla="*/ 24 h 93"/>
                <a:gd name="T44" fmla="*/ 345 w 411"/>
                <a:gd name="T45" fmla="*/ 20 h 93"/>
                <a:gd name="T46" fmla="*/ 329 w 411"/>
                <a:gd name="T47" fmla="*/ 16 h 93"/>
                <a:gd name="T48" fmla="*/ 313 w 411"/>
                <a:gd name="T49" fmla="*/ 12 h 93"/>
                <a:gd name="T50" fmla="*/ 293 w 411"/>
                <a:gd name="T51" fmla="*/ 8 h 93"/>
                <a:gd name="T52" fmla="*/ 277 w 411"/>
                <a:gd name="T53" fmla="*/ 8 h 93"/>
                <a:gd name="T54" fmla="*/ 261 w 411"/>
                <a:gd name="T55" fmla="*/ 4 h 93"/>
                <a:gd name="T56" fmla="*/ 245 w 411"/>
                <a:gd name="T57" fmla="*/ 4 h 93"/>
                <a:gd name="T58" fmla="*/ 229 w 411"/>
                <a:gd name="T59" fmla="*/ 4 h 93"/>
                <a:gd name="T60" fmla="*/ 213 w 411"/>
                <a:gd name="T61" fmla="*/ 0 h 93"/>
                <a:gd name="T62" fmla="*/ 201 w 411"/>
                <a:gd name="T63" fmla="*/ 0 h 93"/>
                <a:gd name="T64" fmla="*/ 189 w 411"/>
                <a:gd name="T65" fmla="*/ 0 h 93"/>
                <a:gd name="T66" fmla="*/ 185 w 411"/>
                <a:gd name="T67" fmla="*/ 0 h 93"/>
                <a:gd name="T68" fmla="*/ 169 w 411"/>
                <a:gd name="T69" fmla="*/ 0 h 93"/>
                <a:gd name="T70" fmla="*/ 157 w 411"/>
                <a:gd name="T71" fmla="*/ 4 h 93"/>
                <a:gd name="T72" fmla="*/ 137 w 411"/>
                <a:gd name="T73" fmla="*/ 4 h 93"/>
                <a:gd name="T74" fmla="*/ 121 w 411"/>
                <a:gd name="T75" fmla="*/ 8 h 93"/>
                <a:gd name="T76" fmla="*/ 105 w 411"/>
                <a:gd name="T77" fmla="*/ 12 h 93"/>
                <a:gd name="T78" fmla="*/ 85 w 411"/>
                <a:gd name="T79" fmla="*/ 16 h 93"/>
                <a:gd name="T80" fmla="*/ 69 w 411"/>
                <a:gd name="T81" fmla="*/ 20 h 93"/>
                <a:gd name="T82" fmla="*/ 53 w 411"/>
                <a:gd name="T83" fmla="*/ 28 h 93"/>
                <a:gd name="T84" fmla="*/ 37 w 411"/>
                <a:gd name="T85" fmla="*/ 32 h 93"/>
                <a:gd name="T86" fmla="*/ 25 w 411"/>
                <a:gd name="T87" fmla="*/ 40 h 93"/>
                <a:gd name="T88" fmla="*/ 17 w 411"/>
                <a:gd name="T89" fmla="*/ 44 h 93"/>
                <a:gd name="T90" fmla="*/ 9 w 411"/>
                <a:gd name="T91" fmla="*/ 52 h 93"/>
                <a:gd name="T92" fmla="*/ 4 w 411"/>
                <a:gd name="T93" fmla="*/ 56 h 93"/>
                <a:gd name="T94" fmla="*/ 0 w 411"/>
                <a:gd name="T95" fmla="*/ 64 h 93"/>
                <a:gd name="T96" fmla="*/ 4 w 411"/>
                <a:gd name="T97" fmla="*/ 68 h 93"/>
                <a:gd name="T98" fmla="*/ 13 w 411"/>
                <a:gd name="T99" fmla="*/ 72 h 93"/>
                <a:gd name="T100" fmla="*/ 21 w 411"/>
                <a:gd name="T101" fmla="*/ 72 h 93"/>
                <a:gd name="T102" fmla="*/ 33 w 411"/>
                <a:gd name="T103" fmla="*/ 76 h 93"/>
                <a:gd name="T104" fmla="*/ 49 w 411"/>
                <a:gd name="T105" fmla="*/ 80 h 93"/>
                <a:gd name="T106" fmla="*/ 65 w 411"/>
                <a:gd name="T107" fmla="*/ 84 h 93"/>
                <a:gd name="T108" fmla="*/ 85 w 411"/>
                <a:gd name="T109" fmla="*/ 84 h 93"/>
                <a:gd name="T110" fmla="*/ 105 w 411"/>
                <a:gd name="T111" fmla="*/ 88 h 93"/>
                <a:gd name="T112" fmla="*/ 121 w 411"/>
                <a:gd name="T113" fmla="*/ 88 h 93"/>
                <a:gd name="T114" fmla="*/ 141 w 411"/>
                <a:gd name="T115" fmla="*/ 92 h 93"/>
                <a:gd name="T116" fmla="*/ 157 w 411"/>
                <a:gd name="T117" fmla="*/ 92 h 93"/>
                <a:gd name="T118" fmla="*/ 173 w 411"/>
                <a:gd name="T119" fmla="*/ 92 h 93"/>
                <a:gd name="T120" fmla="*/ 189 w 411"/>
                <a:gd name="T121" fmla="*/ 92 h 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1"/>
                <a:gd name="T184" fmla="*/ 0 h 93"/>
                <a:gd name="T185" fmla="*/ 411 w 411"/>
                <a:gd name="T186" fmla="*/ 93 h 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1" h="93">
                  <a:moveTo>
                    <a:pt x="189" y="92"/>
                  </a:moveTo>
                  <a:lnTo>
                    <a:pt x="189" y="92"/>
                  </a:lnTo>
                  <a:lnTo>
                    <a:pt x="193" y="92"/>
                  </a:lnTo>
                  <a:lnTo>
                    <a:pt x="201" y="92"/>
                  </a:lnTo>
                  <a:lnTo>
                    <a:pt x="205" y="92"/>
                  </a:lnTo>
                  <a:lnTo>
                    <a:pt x="209" y="92"/>
                  </a:lnTo>
                  <a:lnTo>
                    <a:pt x="213" y="92"/>
                  </a:lnTo>
                  <a:lnTo>
                    <a:pt x="217" y="92"/>
                  </a:lnTo>
                  <a:lnTo>
                    <a:pt x="225" y="92"/>
                  </a:lnTo>
                  <a:lnTo>
                    <a:pt x="229" y="92"/>
                  </a:lnTo>
                  <a:lnTo>
                    <a:pt x="237" y="92"/>
                  </a:lnTo>
                  <a:lnTo>
                    <a:pt x="241" y="88"/>
                  </a:lnTo>
                  <a:lnTo>
                    <a:pt x="249" y="88"/>
                  </a:lnTo>
                  <a:lnTo>
                    <a:pt x="253" y="88"/>
                  </a:lnTo>
                  <a:lnTo>
                    <a:pt x="261" y="88"/>
                  </a:lnTo>
                  <a:lnTo>
                    <a:pt x="265" y="88"/>
                  </a:lnTo>
                  <a:lnTo>
                    <a:pt x="273" y="88"/>
                  </a:lnTo>
                  <a:lnTo>
                    <a:pt x="277" y="88"/>
                  </a:lnTo>
                  <a:lnTo>
                    <a:pt x="285" y="84"/>
                  </a:lnTo>
                  <a:lnTo>
                    <a:pt x="293" y="84"/>
                  </a:lnTo>
                  <a:lnTo>
                    <a:pt x="297" y="84"/>
                  </a:lnTo>
                  <a:lnTo>
                    <a:pt x="305" y="84"/>
                  </a:lnTo>
                  <a:lnTo>
                    <a:pt x="309" y="84"/>
                  </a:lnTo>
                  <a:lnTo>
                    <a:pt x="317" y="84"/>
                  </a:lnTo>
                  <a:lnTo>
                    <a:pt x="325" y="80"/>
                  </a:lnTo>
                  <a:lnTo>
                    <a:pt x="329" y="80"/>
                  </a:lnTo>
                  <a:lnTo>
                    <a:pt x="337" y="80"/>
                  </a:lnTo>
                  <a:lnTo>
                    <a:pt x="341" y="80"/>
                  </a:lnTo>
                  <a:lnTo>
                    <a:pt x="349" y="76"/>
                  </a:lnTo>
                  <a:lnTo>
                    <a:pt x="353" y="76"/>
                  </a:lnTo>
                  <a:lnTo>
                    <a:pt x="357" y="76"/>
                  </a:lnTo>
                  <a:lnTo>
                    <a:pt x="365" y="76"/>
                  </a:lnTo>
                  <a:lnTo>
                    <a:pt x="369" y="76"/>
                  </a:lnTo>
                  <a:lnTo>
                    <a:pt x="374" y="72"/>
                  </a:lnTo>
                  <a:lnTo>
                    <a:pt x="378" y="72"/>
                  </a:lnTo>
                  <a:lnTo>
                    <a:pt x="382" y="72"/>
                  </a:lnTo>
                  <a:lnTo>
                    <a:pt x="386" y="68"/>
                  </a:lnTo>
                  <a:lnTo>
                    <a:pt x="390" y="68"/>
                  </a:lnTo>
                  <a:lnTo>
                    <a:pt x="394" y="68"/>
                  </a:lnTo>
                  <a:lnTo>
                    <a:pt x="398" y="68"/>
                  </a:lnTo>
                  <a:lnTo>
                    <a:pt x="402" y="64"/>
                  </a:lnTo>
                  <a:lnTo>
                    <a:pt x="406" y="64"/>
                  </a:lnTo>
                  <a:lnTo>
                    <a:pt x="406" y="60"/>
                  </a:lnTo>
                  <a:lnTo>
                    <a:pt x="410" y="60"/>
                  </a:lnTo>
                  <a:lnTo>
                    <a:pt x="410" y="56"/>
                  </a:lnTo>
                  <a:lnTo>
                    <a:pt x="406" y="52"/>
                  </a:lnTo>
                  <a:lnTo>
                    <a:pt x="406" y="48"/>
                  </a:lnTo>
                  <a:lnTo>
                    <a:pt x="402" y="44"/>
                  </a:lnTo>
                  <a:lnTo>
                    <a:pt x="402" y="40"/>
                  </a:lnTo>
                  <a:lnTo>
                    <a:pt x="398" y="40"/>
                  </a:lnTo>
                  <a:lnTo>
                    <a:pt x="394" y="36"/>
                  </a:lnTo>
                  <a:lnTo>
                    <a:pt x="390" y="36"/>
                  </a:lnTo>
                  <a:lnTo>
                    <a:pt x="390" y="32"/>
                  </a:lnTo>
                  <a:lnTo>
                    <a:pt x="386" y="32"/>
                  </a:lnTo>
                  <a:lnTo>
                    <a:pt x="382" y="32"/>
                  </a:lnTo>
                  <a:lnTo>
                    <a:pt x="378" y="28"/>
                  </a:lnTo>
                  <a:lnTo>
                    <a:pt x="374" y="28"/>
                  </a:lnTo>
                  <a:lnTo>
                    <a:pt x="369" y="24"/>
                  </a:lnTo>
                  <a:lnTo>
                    <a:pt x="365" y="24"/>
                  </a:lnTo>
                  <a:lnTo>
                    <a:pt x="361" y="24"/>
                  </a:lnTo>
                  <a:lnTo>
                    <a:pt x="353" y="20"/>
                  </a:lnTo>
                  <a:lnTo>
                    <a:pt x="349" y="20"/>
                  </a:lnTo>
                  <a:lnTo>
                    <a:pt x="345" y="20"/>
                  </a:lnTo>
                  <a:lnTo>
                    <a:pt x="341" y="16"/>
                  </a:lnTo>
                  <a:lnTo>
                    <a:pt x="333" y="16"/>
                  </a:lnTo>
                  <a:lnTo>
                    <a:pt x="329" y="16"/>
                  </a:lnTo>
                  <a:lnTo>
                    <a:pt x="321" y="12"/>
                  </a:lnTo>
                  <a:lnTo>
                    <a:pt x="317" y="12"/>
                  </a:lnTo>
                  <a:lnTo>
                    <a:pt x="313" y="12"/>
                  </a:lnTo>
                  <a:lnTo>
                    <a:pt x="305" y="12"/>
                  </a:lnTo>
                  <a:lnTo>
                    <a:pt x="301" y="8"/>
                  </a:lnTo>
                  <a:lnTo>
                    <a:pt x="293" y="8"/>
                  </a:lnTo>
                  <a:lnTo>
                    <a:pt x="289" y="8"/>
                  </a:lnTo>
                  <a:lnTo>
                    <a:pt x="285" y="8"/>
                  </a:lnTo>
                  <a:lnTo>
                    <a:pt x="277" y="8"/>
                  </a:lnTo>
                  <a:lnTo>
                    <a:pt x="273" y="8"/>
                  </a:lnTo>
                  <a:lnTo>
                    <a:pt x="265" y="4"/>
                  </a:lnTo>
                  <a:lnTo>
                    <a:pt x="261" y="4"/>
                  </a:lnTo>
                  <a:lnTo>
                    <a:pt x="253" y="4"/>
                  </a:lnTo>
                  <a:lnTo>
                    <a:pt x="249" y="4"/>
                  </a:lnTo>
                  <a:lnTo>
                    <a:pt x="245" y="4"/>
                  </a:lnTo>
                  <a:lnTo>
                    <a:pt x="237" y="4"/>
                  </a:lnTo>
                  <a:lnTo>
                    <a:pt x="233" y="4"/>
                  </a:lnTo>
                  <a:lnTo>
                    <a:pt x="229" y="4"/>
                  </a:lnTo>
                  <a:lnTo>
                    <a:pt x="225" y="4"/>
                  </a:lnTo>
                  <a:lnTo>
                    <a:pt x="217" y="0"/>
                  </a:lnTo>
                  <a:lnTo>
                    <a:pt x="213" y="0"/>
                  </a:lnTo>
                  <a:lnTo>
                    <a:pt x="209" y="0"/>
                  </a:lnTo>
                  <a:lnTo>
                    <a:pt x="205" y="0"/>
                  </a:lnTo>
                  <a:lnTo>
                    <a:pt x="201" y="0"/>
                  </a:lnTo>
                  <a:lnTo>
                    <a:pt x="197" y="0"/>
                  </a:lnTo>
                  <a:lnTo>
                    <a:pt x="193" y="0"/>
                  </a:lnTo>
                  <a:lnTo>
                    <a:pt x="189" y="0"/>
                  </a:lnTo>
                  <a:lnTo>
                    <a:pt x="185" y="0"/>
                  </a:lnTo>
                  <a:lnTo>
                    <a:pt x="181" y="0"/>
                  </a:lnTo>
                  <a:lnTo>
                    <a:pt x="173" y="0"/>
                  </a:lnTo>
                  <a:lnTo>
                    <a:pt x="169" y="0"/>
                  </a:lnTo>
                  <a:lnTo>
                    <a:pt x="165" y="4"/>
                  </a:lnTo>
                  <a:lnTo>
                    <a:pt x="161" y="4"/>
                  </a:lnTo>
                  <a:lnTo>
                    <a:pt x="157" y="4"/>
                  </a:lnTo>
                  <a:lnTo>
                    <a:pt x="149" y="4"/>
                  </a:lnTo>
                  <a:lnTo>
                    <a:pt x="145" y="4"/>
                  </a:lnTo>
                  <a:lnTo>
                    <a:pt x="137" y="4"/>
                  </a:lnTo>
                  <a:lnTo>
                    <a:pt x="133" y="8"/>
                  </a:lnTo>
                  <a:lnTo>
                    <a:pt x="129" y="8"/>
                  </a:lnTo>
                  <a:lnTo>
                    <a:pt x="121" y="8"/>
                  </a:lnTo>
                  <a:lnTo>
                    <a:pt x="117" y="8"/>
                  </a:lnTo>
                  <a:lnTo>
                    <a:pt x="109" y="12"/>
                  </a:lnTo>
                  <a:lnTo>
                    <a:pt x="105" y="12"/>
                  </a:lnTo>
                  <a:lnTo>
                    <a:pt x="97" y="12"/>
                  </a:lnTo>
                  <a:lnTo>
                    <a:pt x="93" y="16"/>
                  </a:lnTo>
                  <a:lnTo>
                    <a:pt x="85" y="16"/>
                  </a:lnTo>
                  <a:lnTo>
                    <a:pt x="81" y="16"/>
                  </a:lnTo>
                  <a:lnTo>
                    <a:pt x="73" y="20"/>
                  </a:lnTo>
                  <a:lnTo>
                    <a:pt x="69" y="20"/>
                  </a:lnTo>
                  <a:lnTo>
                    <a:pt x="65" y="24"/>
                  </a:lnTo>
                  <a:lnTo>
                    <a:pt x="57" y="24"/>
                  </a:lnTo>
                  <a:lnTo>
                    <a:pt x="53" y="28"/>
                  </a:lnTo>
                  <a:lnTo>
                    <a:pt x="49" y="28"/>
                  </a:lnTo>
                  <a:lnTo>
                    <a:pt x="45" y="32"/>
                  </a:lnTo>
                  <a:lnTo>
                    <a:pt x="37" y="32"/>
                  </a:lnTo>
                  <a:lnTo>
                    <a:pt x="33" y="32"/>
                  </a:lnTo>
                  <a:lnTo>
                    <a:pt x="29" y="36"/>
                  </a:lnTo>
                  <a:lnTo>
                    <a:pt x="25" y="40"/>
                  </a:lnTo>
                  <a:lnTo>
                    <a:pt x="21" y="40"/>
                  </a:lnTo>
                  <a:lnTo>
                    <a:pt x="17" y="44"/>
                  </a:lnTo>
                  <a:lnTo>
                    <a:pt x="13" y="48"/>
                  </a:lnTo>
                  <a:lnTo>
                    <a:pt x="9" y="48"/>
                  </a:lnTo>
                  <a:lnTo>
                    <a:pt x="9" y="52"/>
                  </a:lnTo>
                  <a:lnTo>
                    <a:pt x="4" y="52"/>
                  </a:lnTo>
                  <a:lnTo>
                    <a:pt x="4" y="56"/>
                  </a:lnTo>
                  <a:lnTo>
                    <a:pt x="0" y="60"/>
                  </a:lnTo>
                  <a:lnTo>
                    <a:pt x="0" y="64"/>
                  </a:lnTo>
                  <a:lnTo>
                    <a:pt x="4" y="64"/>
                  </a:lnTo>
                  <a:lnTo>
                    <a:pt x="4" y="68"/>
                  </a:lnTo>
                  <a:lnTo>
                    <a:pt x="9" y="68"/>
                  </a:lnTo>
                  <a:lnTo>
                    <a:pt x="13" y="72"/>
                  </a:lnTo>
                  <a:lnTo>
                    <a:pt x="17" y="72"/>
                  </a:lnTo>
                  <a:lnTo>
                    <a:pt x="21" y="72"/>
                  </a:lnTo>
                  <a:lnTo>
                    <a:pt x="25" y="76"/>
                  </a:lnTo>
                  <a:lnTo>
                    <a:pt x="29" y="76"/>
                  </a:lnTo>
                  <a:lnTo>
                    <a:pt x="33" y="76"/>
                  </a:lnTo>
                  <a:lnTo>
                    <a:pt x="37" y="76"/>
                  </a:lnTo>
                  <a:lnTo>
                    <a:pt x="45" y="80"/>
                  </a:lnTo>
                  <a:lnTo>
                    <a:pt x="49" y="80"/>
                  </a:lnTo>
                  <a:lnTo>
                    <a:pt x="53" y="80"/>
                  </a:lnTo>
                  <a:lnTo>
                    <a:pt x="61" y="80"/>
                  </a:lnTo>
                  <a:lnTo>
                    <a:pt x="65" y="84"/>
                  </a:lnTo>
                  <a:lnTo>
                    <a:pt x="73" y="84"/>
                  </a:lnTo>
                  <a:lnTo>
                    <a:pt x="77" y="84"/>
                  </a:lnTo>
                  <a:lnTo>
                    <a:pt x="85" y="84"/>
                  </a:lnTo>
                  <a:lnTo>
                    <a:pt x="89" y="84"/>
                  </a:lnTo>
                  <a:lnTo>
                    <a:pt x="97" y="88"/>
                  </a:lnTo>
                  <a:lnTo>
                    <a:pt x="105" y="88"/>
                  </a:lnTo>
                  <a:lnTo>
                    <a:pt x="109" y="88"/>
                  </a:lnTo>
                  <a:lnTo>
                    <a:pt x="117" y="88"/>
                  </a:lnTo>
                  <a:lnTo>
                    <a:pt x="121" y="88"/>
                  </a:lnTo>
                  <a:lnTo>
                    <a:pt x="129" y="88"/>
                  </a:lnTo>
                  <a:lnTo>
                    <a:pt x="133" y="92"/>
                  </a:lnTo>
                  <a:lnTo>
                    <a:pt x="141" y="92"/>
                  </a:lnTo>
                  <a:lnTo>
                    <a:pt x="145" y="92"/>
                  </a:lnTo>
                  <a:lnTo>
                    <a:pt x="153" y="92"/>
                  </a:lnTo>
                  <a:lnTo>
                    <a:pt x="157" y="92"/>
                  </a:lnTo>
                  <a:lnTo>
                    <a:pt x="165" y="92"/>
                  </a:lnTo>
                  <a:lnTo>
                    <a:pt x="169" y="92"/>
                  </a:lnTo>
                  <a:lnTo>
                    <a:pt x="173" y="92"/>
                  </a:lnTo>
                  <a:lnTo>
                    <a:pt x="177" y="92"/>
                  </a:lnTo>
                  <a:lnTo>
                    <a:pt x="181" y="92"/>
                  </a:lnTo>
                  <a:lnTo>
                    <a:pt x="189" y="92"/>
                  </a:lnTo>
                </a:path>
              </a:pathLst>
            </a:custGeom>
            <a:solidFill>
              <a:srgbClr val="3EA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4345" name="Freeform 5"/>
            <p:cNvSpPr>
              <a:spLocks/>
            </p:cNvSpPr>
            <p:nvPr/>
          </p:nvSpPr>
          <p:spPr bwMode="auto">
            <a:xfrm>
              <a:off x="1984" y="2783"/>
              <a:ext cx="321" cy="69"/>
            </a:xfrm>
            <a:custGeom>
              <a:avLst/>
              <a:gdLst>
                <a:gd name="T0" fmla="*/ 152 w 321"/>
                <a:gd name="T1" fmla="*/ 68 h 69"/>
                <a:gd name="T2" fmla="*/ 168 w 321"/>
                <a:gd name="T3" fmla="*/ 68 h 69"/>
                <a:gd name="T4" fmla="*/ 184 w 321"/>
                <a:gd name="T5" fmla="*/ 68 h 69"/>
                <a:gd name="T6" fmla="*/ 204 w 321"/>
                <a:gd name="T7" fmla="*/ 68 h 69"/>
                <a:gd name="T8" fmla="*/ 224 w 321"/>
                <a:gd name="T9" fmla="*/ 64 h 69"/>
                <a:gd name="T10" fmla="*/ 244 w 321"/>
                <a:gd name="T11" fmla="*/ 64 h 69"/>
                <a:gd name="T12" fmla="*/ 260 w 321"/>
                <a:gd name="T13" fmla="*/ 60 h 69"/>
                <a:gd name="T14" fmla="*/ 280 w 321"/>
                <a:gd name="T15" fmla="*/ 56 h 69"/>
                <a:gd name="T16" fmla="*/ 296 w 321"/>
                <a:gd name="T17" fmla="*/ 56 h 69"/>
                <a:gd name="T18" fmla="*/ 308 w 321"/>
                <a:gd name="T19" fmla="*/ 52 h 69"/>
                <a:gd name="T20" fmla="*/ 316 w 321"/>
                <a:gd name="T21" fmla="*/ 48 h 69"/>
                <a:gd name="T22" fmla="*/ 320 w 321"/>
                <a:gd name="T23" fmla="*/ 44 h 69"/>
                <a:gd name="T24" fmla="*/ 320 w 321"/>
                <a:gd name="T25" fmla="*/ 40 h 69"/>
                <a:gd name="T26" fmla="*/ 316 w 321"/>
                <a:gd name="T27" fmla="*/ 32 h 69"/>
                <a:gd name="T28" fmla="*/ 312 w 321"/>
                <a:gd name="T29" fmla="*/ 24 h 69"/>
                <a:gd name="T30" fmla="*/ 300 w 321"/>
                <a:gd name="T31" fmla="*/ 20 h 69"/>
                <a:gd name="T32" fmla="*/ 288 w 321"/>
                <a:gd name="T33" fmla="*/ 16 h 69"/>
                <a:gd name="T34" fmla="*/ 276 w 321"/>
                <a:gd name="T35" fmla="*/ 8 h 69"/>
                <a:gd name="T36" fmla="*/ 260 w 321"/>
                <a:gd name="T37" fmla="*/ 8 h 69"/>
                <a:gd name="T38" fmla="*/ 244 w 321"/>
                <a:gd name="T39" fmla="*/ 4 h 69"/>
                <a:gd name="T40" fmla="*/ 228 w 321"/>
                <a:gd name="T41" fmla="*/ 0 h 69"/>
                <a:gd name="T42" fmla="*/ 208 w 321"/>
                <a:gd name="T43" fmla="*/ 0 h 69"/>
                <a:gd name="T44" fmla="*/ 192 w 321"/>
                <a:gd name="T45" fmla="*/ 0 h 69"/>
                <a:gd name="T46" fmla="*/ 180 w 321"/>
                <a:gd name="T47" fmla="*/ 0 h 69"/>
                <a:gd name="T48" fmla="*/ 164 w 321"/>
                <a:gd name="T49" fmla="*/ 0 h 69"/>
                <a:gd name="T50" fmla="*/ 152 w 321"/>
                <a:gd name="T51" fmla="*/ 0 h 69"/>
                <a:gd name="T52" fmla="*/ 144 w 321"/>
                <a:gd name="T53" fmla="*/ 0 h 69"/>
                <a:gd name="T54" fmla="*/ 132 w 321"/>
                <a:gd name="T55" fmla="*/ 0 h 69"/>
                <a:gd name="T56" fmla="*/ 120 w 321"/>
                <a:gd name="T57" fmla="*/ 0 h 69"/>
                <a:gd name="T58" fmla="*/ 104 w 321"/>
                <a:gd name="T59" fmla="*/ 4 h 69"/>
                <a:gd name="T60" fmla="*/ 84 w 321"/>
                <a:gd name="T61" fmla="*/ 4 h 69"/>
                <a:gd name="T62" fmla="*/ 68 w 321"/>
                <a:gd name="T63" fmla="*/ 8 h 69"/>
                <a:gd name="T64" fmla="*/ 52 w 321"/>
                <a:gd name="T65" fmla="*/ 12 h 69"/>
                <a:gd name="T66" fmla="*/ 36 w 321"/>
                <a:gd name="T67" fmla="*/ 16 h 69"/>
                <a:gd name="T68" fmla="*/ 24 w 321"/>
                <a:gd name="T69" fmla="*/ 24 h 69"/>
                <a:gd name="T70" fmla="*/ 12 w 321"/>
                <a:gd name="T71" fmla="*/ 28 h 69"/>
                <a:gd name="T72" fmla="*/ 4 w 321"/>
                <a:gd name="T73" fmla="*/ 36 h 69"/>
                <a:gd name="T74" fmla="*/ 0 w 321"/>
                <a:gd name="T75" fmla="*/ 44 h 69"/>
                <a:gd name="T76" fmla="*/ 0 w 321"/>
                <a:gd name="T77" fmla="*/ 48 h 69"/>
                <a:gd name="T78" fmla="*/ 4 w 321"/>
                <a:gd name="T79" fmla="*/ 52 h 69"/>
                <a:gd name="T80" fmla="*/ 12 w 321"/>
                <a:gd name="T81" fmla="*/ 56 h 69"/>
                <a:gd name="T82" fmla="*/ 28 w 321"/>
                <a:gd name="T83" fmla="*/ 60 h 69"/>
                <a:gd name="T84" fmla="*/ 44 w 321"/>
                <a:gd name="T85" fmla="*/ 60 h 69"/>
                <a:gd name="T86" fmla="*/ 60 w 321"/>
                <a:gd name="T87" fmla="*/ 64 h 69"/>
                <a:gd name="T88" fmla="*/ 80 w 321"/>
                <a:gd name="T89" fmla="*/ 64 h 69"/>
                <a:gd name="T90" fmla="*/ 96 w 321"/>
                <a:gd name="T91" fmla="*/ 68 h 69"/>
                <a:gd name="T92" fmla="*/ 116 w 321"/>
                <a:gd name="T93" fmla="*/ 68 h 69"/>
                <a:gd name="T94" fmla="*/ 132 w 321"/>
                <a:gd name="T95" fmla="*/ 68 h 69"/>
                <a:gd name="T96" fmla="*/ 144 w 321"/>
                <a:gd name="T97" fmla="*/ 68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69"/>
                <a:gd name="T149" fmla="*/ 321 w 321"/>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69">
                  <a:moveTo>
                    <a:pt x="144" y="68"/>
                  </a:moveTo>
                  <a:lnTo>
                    <a:pt x="148" y="68"/>
                  </a:lnTo>
                  <a:lnTo>
                    <a:pt x="152" y="68"/>
                  </a:lnTo>
                  <a:lnTo>
                    <a:pt x="160" y="68"/>
                  </a:lnTo>
                  <a:lnTo>
                    <a:pt x="164" y="68"/>
                  </a:lnTo>
                  <a:lnTo>
                    <a:pt x="168" y="68"/>
                  </a:lnTo>
                  <a:lnTo>
                    <a:pt x="172" y="68"/>
                  </a:lnTo>
                  <a:lnTo>
                    <a:pt x="180" y="68"/>
                  </a:lnTo>
                  <a:lnTo>
                    <a:pt x="184" y="68"/>
                  </a:lnTo>
                  <a:lnTo>
                    <a:pt x="192" y="68"/>
                  </a:lnTo>
                  <a:lnTo>
                    <a:pt x="196" y="68"/>
                  </a:lnTo>
                  <a:lnTo>
                    <a:pt x="204" y="68"/>
                  </a:lnTo>
                  <a:lnTo>
                    <a:pt x="208" y="68"/>
                  </a:lnTo>
                  <a:lnTo>
                    <a:pt x="216" y="64"/>
                  </a:lnTo>
                  <a:lnTo>
                    <a:pt x="224" y="64"/>
                  </a:lnTo>
                  <a:lnTo>
                    <a:pt x="228" y="64"/>
                  </a:lnTo>
                  <a:lnTo>
                    <a:pt x="236" y="64"/>
                  </a:lnTo>
                  <a:lnTo>
                    <a:pt x="244" y="64"/>
                  </a:lnTo>
                  <a:lnTo>
                    <a:pt x="248" y="60"/>
                  </a:lnTo>
                  <a:lnTo>
                    <a:pt x="256" y="60"/>
                  </a:lnTo>
                  <a:lnTo>
                    <a:pt x="260" y="60"/>
                  </a:lnTo>
                  <a:lnTo>
                    <a:pt x="268" y="60"/>
                  </a:lnTo>
                  <a:lnTo>
                    <a:pt x="272" y="60"/>
                  </a:lnTo>
                  <a:lnTo>
                    <a:pt x="280" y="56"/>
                  </a:lnTo>
                  <a:lnTo>
                    <a:pt x="284" y="56"/>
                  </a:lnTo>
                  <a:lnTo>
                    <a:pt x="288" y="56"/>
                  </a:lnTo>
                  <a:lnTo>
                    <a:pt x="296" y="56"/>
                  </a:lnTo>
                  <a:lnTo>
                    <a:pt x="300" y="52"/>
                  </a:lnTo>
                  <a:lnTo>
                    <a:pt x="304" y="52"/>
                  </a:lnTo>
                  <a:lnTo>
                    <a:pt x="308" y="52"/>
                  </a:lnTo>
                  <a:lnTo>
                    <a:pt x="312" y="52"/>
                  </a:lnTo>
                  <a:lnTo>
                    <a:pt x="312" y="48"/>
                  </a:lnTo>
                  <a:lnTo>
                    <a:pt x="316" y="48"/>
                  </a:lnTo>
                  <a:lnTo>
                    <a:pt x="320" y="44"/>
                  </a:lnTo>
                  <a:lnTo>
                    <a:pt x="320" y="40"/>
                  </a:lnTo>
                  <a:lnTo>
                    <a:pt x="320" y="36"/>
                  </a:lnTo>
                  <a:lnTo>
                    <a:pt x="316" y="32"/>
                  </a:lnTo>
                  <a:lnTo>
                    <a:pt x="316" y="28"/>
                  </a:lnTo>
                  <a:lnTo>
                    <a:pt x="312" y="28"/>
                  </a:lnTo>
                  <a:lnTo>
                    <a:pt x="312" y="24"/>
                  </a:lnTo>
                  <a:lnTo>
                    <a:pt x="308" y="24"/>
                  </a:lnTo>
                  <a:lnTo>
                    <a:pt x="304" y="20"/>
                  </a:lnTo>
                  <a:lnTo>
                    <a:pt x="300" y="20"/>
                  </a:lnTo>
                  <a:lnTo>
                    <a:pt x="296" y="16"/>
                  </a:lnTo>
                  <a:lnTo>
                    <a:pt x="292" y="16"/>
                  </a:lnTo>
                  <a:lnTo>
                    <a:pt x="288" y="16"/>
                  </a:lnTo>
                  <a:lnTo>
                    <a:pt x="284" y="12"/>
                  </a:lnTo>
                  <a:lnTo>
                    <a:pt x="280" y="12"/>
                  </a:lnTo>
                  <a:lnTo>
                    <a:pt x="276" y="8"/>
                  </a:lnTo>
                  <a:lnTo>
                    <a:pt x="272" y="8"/>
                  </a:lnTo>
                  <a:lnTo>
                    <a:pt x="264" y="8"/>
                  </a:lnTo>
                  <a:lnTo>
                    <a:pt x="260" y="8"/>
                  </a:lnTo>
                  <a:lnTo>
                    <a:pt x="256" y="4"/>
                  </a:lnTo>
                  <a:lnTo>
                    <a:pt x="248" y="4"/>
                  </a:lnTo>
                  <a:lnTo>
                    <a:pt x="244" y="4"/>
                  </a:lnTo>
                  <a:lnTo>
                    <a:pt x="236" y="4"/>
                  </a:lnTo>
                  <a:lnTo>
                    <a:pt x="232" y="4"/>
                  </a:lnTo>
                  <a:lnTo>
                    <a:pt x="228" y="0"/>
                  </a:lnTo>
                  <a:lnTo>
                    <a:pt x="220" y="0"/>
                  </a:lnTo>
                  <a:lnTo>
                    <a:pt x="216" y="0"/>
                  </a:lnTo>
                  <a:lnTo>
                    <a:pt x="208" y="0"/>
                  </a:lnTo>
                  <a:lnTo>
                    <a:pt x="204" y="0"/>
                  </a:lnTo>
                  <a:lnTo>
                    <a:pt x="200" y="0"/>
                  </a:lnTo>
                  <a:lnTo>
                    <a:pt x="192" y="0"/>
                  </a:lnTo>
                  <a:lnTo>
                    <a:pt x="188" y="0"/>
                  </a:lnTo>
                  <a:lnTo>
                    <a:pt x="184" y="0"/>
                  </a:lnTo>
                  <a:lnTo>
                    <a:pt x="180" y="0"/>
                  </a:lnTo>
                  <a:lnTo>
                    <a:pt x="172" y="0"/>
                  </a:lnTo>
                  <a:lnTo>
                    <a:pt x="168" y="0"/>
                  </a:lnTo>
                  <a:lnTo>
                    <a:pt x="164" y="0"/>
                  </a:lnTo>
                  <a:lnTo>
                    <a:pt x="160" y="0"/>
                  </a:lnTo>
                  <a:lnTo>
                    <a:pt x="156" y="0"/>
                  </a:lnTo>
                  <a:lnTo>
                    <a:pt x="152" y="0"/>
                  </a:lnTo>
                  <a:lnTo>
                    <a:pt x="148" y="0"/>
                  </a:lnTo>
                  <a:lnTo>
                    <a:pt x="144" y="0"/>
                  </a:lnTo>
                  <a:lnTo>
                    <a:pt x="136" y="0"/>
                  </a:lnTo>
                  <a:lnTo>
                    <a:pt x="132" y="0"/>
                  </a:lnTo>
                  <a:lnTo>
                    <a:pt x="128" y="0"/>
                  </a:lnTo>
                  <a:lnTo>
                    <a:pt x="124" y="0"/>
                  </a:lnTo>
                  <a:lnTo>
                    <a:pt x="120" y="0"/>
                  </a:lnTo>
                  <a:lnTo>
                    <a:pt x="112" y="0"/>
                  </a:lnTo>
                  <a:lnTo>
                    <a:pt x="108" y="0"/>
                  </a:lnTo>
                  <a:lnTo>
                    <a:pt x="104" y="4"/>
                  </a:lnTo>
                  <a:lnTo>
                    <a:pt x="96" y="4"/>
                  </a:lnTo>
                  <a:lnTo>
                    <a:pt x="92" y="4"/>
                  </a:lnTo>
                  <a:lnTo>
                    <a:pt x="84" y="4"/>
                  </a:lnTo>
                  <a:lnTo>
                    <a:pt x="80" y="8"/>
                  </a:lnTo>
                  <a:lnTo>
                    <a:pt x="72" y="8"/>
                  </a:lnTo>
                  <a:lnTo>
                    <a:pt x="68" y="8"/>
                  </a:lnTo>
                  <a:lnTo>
                    <a:pt x="64" y="8"/>
                  </a:lnTo>
                  <a:lnTo>
                    <a:pt x="56" y="12"/>
                  </a:lnTo>
                  <a:lnTo>
                    <a:pt x="52" y="12"/>
                  </a:lnTo>
                  <a:lnTo>
                    <a:pt x="48" y="16"/>
                  </a:lnTo>
                  <a:lnTo>
                    <a:pt x="40" y="16"/>
                  </a:lnTo>
                  <a:lnTo>
                    <a:pt x="36" y="16"/>
                  </a:lnTo>
                  <a:lnTo>
                    <a:pt x="32" y="20"/>
                  </a:lnTo>
                  <a:lnTo>
                    <a:pt x="28" y="20"/>
                  </a:lnTo>
                  <a:lnTo>
                    <a:pt x="24" y="24"/>
                  </a:lnTo>
                  <a:lnTo>
                    <a:pt x="20" y="24"/>
                  </a:lnTo>
                  <a:lnTo>
                    <a:pt x="16" y="28"/>
                  </a:lnTo>
                  <a:lnTo>
                    <a:pt x="12" y="28"/>
                  </a:lnTo>
                  <a:lnTo>
                    <a:pt x="8" y="32"/>
                  </a:lnTo>
                  <a:lnTo>
                    <a:pt x="4" y="36"/>
                  </a:lnTo>
                  <a:lnTo>
                    <a:pt x="0" y="40"/>
                  </a:lnTo>
                  <a:lnTo>
                    <a:pt x="0" y="44"/>
                  </a:lnTo>
                  <a:lnTo>
                    <a:pt x="0" y="48"/>
                  </a:lnTo>
                  <a:lnTo>
                    <a:pt x="4" y="48"/>
                  </a:lnTo>
                  <a:lnTo>
                    <a:pt x="4" y="52"/>
                  </a:lnTo>
                  <a:lnTo>
                    <a:pt x="8" y="52"/>
                  </a:lnTo>
                  <a:lnTo>
                    <a:pt x="12" y="52"/>
                  </a:lnTo>
                  <a:lnTo>
                    <a:pt x="12" y="56"/>
                  </a:lnTo>
                  <a:lnTo>
                    <a:pt x="16" y="56"/>
                  </a:lnTo>
                  <a:lnTo>
                    <a:pt x="20" y="56"/>
                  </a:lnTo>
                  <a:lnTo>
                    <a:pt x="28" y="60"/>
                  </a:lnTo>
                  <a:lnTo>
                    <a:pt x="32" y="60"/>
                  </a:lnTo>
                  <a:lnTo>
                    <a:pt x="36" y="60"/>
                  </a:lnTo>
                  <a:lnTo>
                    <a:pt x="44" y="60"/>
                  </a:lnTo>
                  <a:lnTo>
                    <a:pt x="48" y="60"/>
                  </a:lnTo>
                  <a:lnTo>
                    <a:pt x="52" y="64"/>
                  </a:lnTo>
                  <a:lnTo>
                    <a:pt x="60" y="64"/>
                  </a:lnTo>
                  <a:lnTo>
                    <a:pt x="68" y="64"/>
                  </a:lnTo>
                  <a:lnTo>
                    <a:pt x="72" y="64"/>
                  </a:lnTo>
                  <a:lnTo>
                    <a:pt x="80" y="64"/>
                  </a:lnTo>
                  <a:lnTo>
                    <a:pt x="84" y="68"/>
                  </a:lnTo>
                  <a:lnTo>
                    <a:pt x="92" y="68"/>
                  </a:lnTo>
                  <a:lnTo>
                    <a:pt x="96" y="68"/>
                  </a:lnTo>
                  <a:lnTo>
                    <a:pt x="104" y="68"/>
                  </a:lnTo>
                  <a:lnTo>
                    <a:pt x="108" y="68"/>
                  </a:lnTo>
                  <a:lnTo>
                    <a:pt x="116" y="68"/>
                  </a:lnTo>
                  <a:lnTo>
                    <a:pt x="120" y="68"/>
                  </a:lnTo>
                  <a:lnTo>
                    <a:pt x="128" y="68"/>
                  </a:lnTo>
                  <a:lnTo>
                    <a:pt x="132" y="68"/>
                  </a:lnTo>
                  <a:lnTo>
                    <a:pt x="136" y="68"/>
                  </a:lnTo>
                  <a:lnTo>
                    <a:pt x="140" y="68"/>
                  </a:lnTo>
                  <a:lnTo>
                    <a:pt x="144" y="68"/>
                  </a:lnTo>
                </a:path>
              </a:pathLst>
            </a:custGeom>
            <a:solidFill>
              <a:srgbClr val="6532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4346" name="Freeform 6"/>
            <p:cNvSpPr>
              <a:spLocks/>
            </p:cNvSpPr>
            <p:nvPr/>
          </p:nvSpPr>
          <p:spPr bwMode="auto">
            <a:xfrm>
              <a:off x="1871" y="2982"/>
              <a:ext cx="575" cy="113"/>
            </a:xfrm>
            <a:custGeom>
              <a:avLst/>
              <a:gdLst>
                <a:gd name="T0" fmla="*/ 48 w 575"/>
                <a:gd name="T1" fmla="*/ 56 h 113"/>
                <a:gd name="T2" fmla="*/ 52 w 575"/>
                <a:gd name="T3" fmla="*/ 60 h 113"/>
                <a:gd name="T4" fmla="*/ 60 w 575"/>
                <a:gd name="T5" fmla="*/ 64 h 113"/>
                <a:gd name="T6" fmla="*/ 72 w 575"/>
                <a:gd name="T7" fmla="*/ 72 h 113"/>
                <a:gd name="T8" fmla="*/ 89 w 575"/>
                <a:gd name="T9" fmla="*/ 76 h 113"/>
                <a:gd name="T10" fmla="*/ 105 w 575"/>
                <a:gd name="T11" fmla="*/ 84 h 113"/>
                <a:gd name="T12" fmla="*/ 129 w 575"/>
                <a:gd name="T13" fmla="*/ 88 h 113"/>
                <a:gd name="T14" fmla="*/ 149 w 575"/>
                <a:gd name="T15" fmla="*/ 96 h 113"/>
                <a:gd name="T16" fmla="*/ 173 w 575"/>
                <a:gd name="T17" fmla="*/ 100 h 113"/>
                <a:gd name="T18" fmla="*/ 201 w 575"/>
                <a:gd name="T19" fmla="*/ 104 h 113"/>
                <a:gd name="T20" fmla="*/ 225 w 575"/>
                <a:gd name="T21" fmla="*/ 108 h 113"/>
                <a:gd name="T22" fmla="*/ 253 w 575"/>
                <a:gd name="T23" fmla="*/ 108 h 113"/>
                <a:gd name="T24" fmla="*/ 281 w 575"/>
                <a:gd name="T25" fmla="*/ 112 h 113"/>
                <a:gd name="T26" fmla="*/ 301 w 575"/>
                <a:gd name="T27" fmla="*/ 112 h 113"/>
                <a:gd name="T28" fmla="*/ 329 w 575"/>
                <a:gd name="T29" fmla="*/ 112 h 113"/>
                <a:gd name="T30" fmla="*/ 353 w 575"/>
                <a:gd name="T31" fmla="*/ 108 h 113"/>
                <a:gd name="T32" fmla="*/ 381 w 575"/>
                <a:gd name="T33" fmla="*/ 104 h 113"/>
                <a:gd name="T34" fmla="*/ 405 w 575"/>
                <a:gd name="T35" fmla="*/ 100 h 113"/>
                <a:gd name="T36" fmla="*/ 433 w 575"/>
                <a:gd name="T37" fmla="*/ 96 h 113"/>
                <a:gd name="T38" fmla="*/ 454 w 575"/>
                <a:gd name="T39" fmla="*/ 92 h 113"/>
                <a:gd name="T40" fmla="*/ 478 w 575"/>
                <a:gd name="T41" fmla="*/ 88 h 113"/>
                <a:gd name="T42" fmla="*/ 494 w 575"/>
                <a:gd name="T43" fmla="*/ 84 h 113"/>
                <a:gd name="T44" fmla="*/ 510 w 575"/>
                <a:gd name="T45" fmla="*/ 80 h 113"/>
                <a:gd name="T46" fmla="*/ 522 w 575"/>
                <a:gd name="T47" fmla="*/ 72 h 113"/>
                <a:gd name="T48" fmla="*/ 530 w 575"/>
                <a:gd name="T49" fmla="*/ 68 h 113"/>
                <a:gd name="T50" fmla="*/ 534 w 575"/>
                <a:gd name="T51" fmla="*/ 64 h 113"/>
                <a:gd name="T52" fmla="*/ 546 w 575"/>
                <a:gd name="T53" fmla="*/ 52 h 113"/>
                <a:gd name="T54" fmla="*/ 566 w 575"/>
                <a:gd name="T55" fmla="*/ 28 h 113"/>
                <a:gd name="T56" fmla="*/ 574 w 575"/>
                <a:gd name="T57" fmla="*/ 20 h 113"/>
                <a:gd name="T58" fmla="*/ 558 w 575"/>
                <a:gd name="T59" fmla="*/ 24 h 113"/>
                <a:gd name="T60" fmla="*/ 538 w 575"/>
                <a:gd name="T61" fmla="*/ 28 h 113"/>
                <a:gd name="T62" fmla="*/ 518 w 575"/>
                <a:gd name="T63" fmla="*/ 32 h 113"/>
                <a:gd name="T64" fmla="*/ 498 w 575"/>
                <a:gd name="T65" fmla="*/ 36 h 113"/>
                <a:gd name="T66" fmla="*/ 474 w 575"/>
                <a:gd name="T67" fmla="*/ 44 h 113"/>
                <a:gd name="T68" fmla="*/ 454 w 575"/>
                <a:gd name="T69" fmla="*/ 48 h 113"/>
                <a:gd name="T70" fmla="*/ 433 w 575"/>
                <a:gd name="T71" fmla="*/ 52 h 113"/>
                <a:gd name="T72" fmla="*/ 413 w 575"/>
                <a:gd name="T73" fmla="*/ 60 h 113"/>
                <a:gd name="T74" fmla="*/ 389 w 575"/>
                <a:gd name="T75" fmla="*/ 64 h 113"/>
                <a:gd name="T76" fmla="*/ 369 w 575"/>
                <a:gd name="T77" fmla="*/ 68 h 113"/>
                <a:gd name="T78" fmla="*/ 349 w 575"/>
                <a:gd name="T79" fmla="*/ 72 h 113"/>
                <a:gd name="T80" fmla="*/ 329 w 575"/>
                <a:gd name="T81" fmla="*/ 72 h 113"/>
                <a:gd name="T82" fmla="*/ 309 w 575"/>
                <a:gd name="T83" fmla="*/ 76 h 113"/>
                <a:gd name="T84" fmla="*/ 297 w 575"/>
                <a:gd name="T85" fmla="*/ 76 h 113"/>
                <a:gd name="T86" fmla="*/ 277 w 575"/>
                <a:gd name="T87" fmla="*/ 76 h 113"/>
                <a:gd name="T88" fmla="*/ 257 w 575"/>
                <a:gd name="T89" fmla="*/ 72 h 113"/>
                <a:gd name="T90" fmla="*/ 237 w 575"/>
                <a:gd name="T91" fmla="*/ 72 h 113"/>
                <a:gd name="T92" fmla="*/ 217 w 575"/>
                <a:gd name="T93" fmla="*/ 68 h 113"/>
                <a:gd name="T94" fmla="*/ 197 w 575"/>
                <a:gd name="T95" fmla="*/ 64 h 113"/>
                <a:gd name="T96" fmla="*/ 177 w 575"/>
                <a:gd name="T97" fmla="*/ 60 h 113"/>
                <a:gd name="T98" fmla="*/ 157 w 575"/>
                <a:gd name="T99" fmla="*/ 56 h 113"/>
                <a:gd name="T100" fmla="*/ 137 w 575"/>
                <a:gd name="T101" fmla="*/ 52 h 113"/>
                <a:gd name="T102" fmla="*/ 113 w 575"/>
                <a:gd name="T103" fmla="*/ 44 h 113"/>
                <a:gd name="T104" fmla="*/ 93 w 575"/>
                <a:gd name="T105" fmla="*/ 36 h 113"/>
                <a:gd name="T106" fmla="*/ 72 w 575"/>
                <a:gd name="T107" fmla="*/ 32 h 113"/>
                <a:gd name="T108" fmla="*/ 56 w 575"/>
                <a:gd name="T109" fmla="*/ 24 h 113"/>
                <a:gd name="T110" fmla="*/ 36 w 575"/>
                <a:gd name="T111" fmla="*/ 16 h 113"/>
                <a:gd name="T112" fmla="*/ 16 w 575"/>
                <a:gd name="T113" fmla="*/ 8 h 113"/>
                <a:gd name="T114" fmla="*/ 0 w 575"/>
                <a:gd name="T115" fmla="*/ 0 h 113"/>
                <a:gd name="T116" fmla="*/ 8 w 575"/>
                <a:gd name="T117" fmla="*/ 8 h 113"/>
                <a:gd name="T118" fmla="*/ 28 w 575"/>
                <a:gd name="T119" fmla="*/ 32 h 113"/>
                <a:gd name="T120" fmla="*/ 44 w 575"/>
                <a:gd name="T121" fmla="*/ 48 h 1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5"/>
                <a:gd name="T184" fmla="*/ 0 h 113"/>
                <a:gd name="T185" fmla="*/ 575 w 575"/>
                <a:gd name="T186" fmla="*/ 113 h 1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5" h="113">
                  <a:moveTo>
                    <a:pt x="44" y="52"/>
                  </a:moveTo>
                  <a:lnTo>
                    <a:pt x="44" y="52"/>
                  </a:lnTo>
                  <a:lnTo>
                    <a:pt x="48" y="56"/>
                  </a:lnTo>
                  <a:lnTo>
                    <a:pt x="48" y="60"/>
                  </a:lnTo>
                  <a:lnTo>
                    <a:pt x="52" y="60"/>
                  </a:lnTo>
                  <a:lnTo>
                    <a:pt x="56" y="64"/>
                  </a:lnTo>
                  <a:lnTo>
                    <a:pt x="60" y="64"/>
                  </a:lnTo>
                  <a:lnTo>
                    <a:pt x="64" y="68"/>
                  </a:lnTo>
                  <a:lnTo>
                    <a:pt x="68" y="68"/>
                  </a:lnTo>
                  <a:lnTo>
                    <a:pt x="72" y="72"/>
                  </a:lnTo>
                  <a:lnTo>
                    <a:pt x="77" y="72"/>
                  </a:lnTo>
                  <a:lnTo>
                    <a:pt x="81" y="76"/>
                  </a:lnTo>
                  <a:lnTo>
                    <a:pt x="85" y="76"/>
                  </a:lnTo>
                  <a:lnTo>
                    <a:pt x="89" y="76"/>
                  </a:lnTo>
                  <a:lnTo>
                    <a:pt x="93" y="80"/>
                  </a:lnTo>
                  <a:lnTo>
                    <a:pt x="97" y="80"/>
                  </a:lnTo>
                  <a:lnTo>
                    <a:pt x="101" y="80"/>
                  </a:lnTo>
                  <a:lnTo>
                    <a:pt x="105" y="84"/>
                  </a:lnTo>
                  <a:lnTo>
                    <a:pt x="113" y="84"/>
                  </a:lnTo>
                  <a:lnTo>
                    <a:pt x="117" y="88"/>
                  </a:lnTo>
                  <a:lnTo>
                    <a:pt x="121" y="88"/>
                  </a:lnTo>
                  <a:lnTo>
                    <a:pt x="129" y="88"/>
                  </a:lnTo>
                  <a:lnTo>
                    <a:pt x="133" y="92"/>
                  </a:lnTo>
                  <a:lnTo>
                    <a:pt x="137" y="92"/>
                  </a:lnTo>
                  <a:lnTo>
                    <a:pt x="145" y="92"/>
                  </a:lnTo>
                  <a:lnTo>
                    <a:pt x="149" y="96"/>
                  </a:lnTo>
                  <a:lnTo>
                    <a:pt x="157" y="96"/>
                  </a:lnTo>
                  <a:lnTo>
                    <a:pt x="161" y="96"/>
                  </a:lnTo>
                  <a:lnTo>
                    <a:pt x="169" y="100"/>
                  </a:lnTo>
                  <a:lnTo>
                    <a:pt x="173" y="100"/>
                  </a:lnTo>
                  <a:lnTo>
                    <a:pt x="181" y="100"/>
                  </a:lnTo>
                  <a:lnTo>
                    <a:pt x="185" y="100"/>
                  </a:lnTo>
                  <a:lnTo>
                    <a:pt x="193" y="104"/>
                  </a:lnTo>
                  <a:lnTo>
                    <a:pt x="201" y="104"/>
                  </a:lnTo>
                  <a:lnTo>
                    <a:pt x="205" y="104"/>
                  </a:lnTo>
                  <a:lnTo>
                    <a:pt x="213" y="104"/>
                  </a:lnTo>
                  <a:lnTo>
                    <a:pt x="221" y="108"/>
                  </a:lnTo>
                  <a:lnTo>
                    <a:pt x="225" y="108"/>
                  </a:lnTo>
                  <a:lnTo>
                    <a:pt x="233" y="108"/>
                  </a:lnTo>
                  <a:lnTo>
                    <a:pt x="241" y="108"/>
                  </a:lnTo>
                  <a:lnTo>
                    <a:pt x="245" y="108"/>
                  </a:lnTo>
                  <a:lnTo>
                    <a:pt x="253" y="108"/>
                  </a:lnTo>
                  <a:lnTo>
                    <a:pt x="261" y="112"/>
                  </a:lnTo>
                  <a:lnTo>
                    <a:pt x="265" y="112"/>
                  </a:lnTo>
                  <a:lnTo>
                    <a:pt x="273" y="112"/>
                  </a:lnTo>
                  <a:lnTo>
                    <a:pt x="281" y="112"/>
                  </a:lnTo>
                  <a:lnTo>
                    <a:pt x="285" y="112"/>
                  </a:lnTo>
                  <a:lnTo>
                    <a:pt x="293" y="112"/>
                  </a:lnTo>
                  <a:lnTo>
                    <a:pt x="301" y="112"/>
                  </a:lnTo>
                  <a:lnTo>
                    <a:pt x="309" y="112"/>
                  </a:lnTo>
                  <a:lnTo>
                    <a:pt x="313" y="112"/>
                  </a:lnTo>
                  <a:lnTo>
                    <a:pt x="321" y="112"/>
                  </a:lnTo>
                  <a:lnTo>
                    <a:pt x="329" y="112"/>
                  </a:lnTo>
                  <a:lnTo>
                    <a:pt x="333" y="108"/>
                  </a:lnTo>
                  <a:lnTo>
                    <a:pt x="341" y="108"/>
                  </a:lnTo>
                  <a:lnTo>
                    <a:pt x="349" y="108"/>
                  </a:lnTo>
                  <a:lnTo>
                    <a:pt x="353" y="108"/>
                  </a:lnTo>
                  <a:lnTo>
                    <a:pt x="361" y="108"/>
                  </a:lnTo>
                  <a:lnTo>
                    <a:pt x="369" y="108"/>
                  </a:lnTo>
                  <a:lnTo>
                    <a:pt x="373" y="108"/>
                  </a:lnTo>
                  <a:lnTo>
                    <a:pt x="381" y="104"/>
                  </a:lnTo>
                  <a:lnTo>
                    <a:pt x="389" y="104"/>
                  </a:lnTo>
                  <a:lnTo>
                    <a:pt x="393" y="104"/>
                  </a:lnTo>
                  <a:lnTo>
                    <a:pt x="401" y="104"/>
                  </a:lnTo>
                  <a:lnTo>
                    <a:pt x="405" y="100"/>
                  </a:lnTo>
                  <a:lnTo>
                    <a:pt x="413" y="100"/>
                  </a:lnTo>
                  <a:lnTo>
                    <a:pt x="421" y="100"/>
                  </a:lnTo>
                  <a:lnTo>
                    <a:pt x="425" y="100"/>
                  </a:lnTo>
                  <a:lnTo>
                    <a:pt x="433" y="96"/>
                  </a:lnTo>
                  <a:lnTo>
                    <a:pt x="437" y="96"/>
                  </a:lnTo>
                  <a:lnTo>
                    <a:pt x="446" y="96"/>
                  </a:lnTo>
                  <a:lnTo>
                    <a:pt x="450" y="96"/>
                  </a:lnTo>
                  <a:lnTo>
                    <a:pt x="454" y="92"/>
                  </a:lnTo>
                  <a:lnTo>
                    <a:pt x="462" y="92"/>
                  </a:lnTo>
                  <a:lnTo>
                    <a:pt x="466" y="92"/>
                  </a:lnTo>
                  <a:lnTo>
                    <a:pt x="470" y="88"/>
                  </a:lnTo>
                  <a:lnTo>
                    <a:pt x="478" y="88"/>
                  </a:lnTo>
                  <a:lnTo>
                    <a:pt x="482" y="88"/>
                  </a:lnTo>
                  <a:lnTo>
                    <a:pt x="486" y="88"/>
                  </a:lnTo>
                  <a:lnTo>
                    <a:pt x="490" y="84"/>
                  </a:lnTo>
                  <a:lnTo>
                    <a:pt x="494" y="84"/>
                  </a:lnTo>
                  <a:lnTo>
                    <a:pt x="498" y="84"/>
                  </a:lnTo>
                  <a:lnTo>
                    <a:pt x="502" y="80"/>
                  </a:lnTo>
                  <a:lnTo>
                    <a:pt x="506" y="80"/>
                  </a:lnTo>
                  <a:lnTo>
                    <a:pt x="510" y="80"/>
                  </a:lnTo>
                  <a:lnTo>
                    <a:pt x="514" y="76"/>
                  </a:lnTo>
                  <a:lnTo>
                    <a:pt x="518" y="76"/>
                  </a:lnTo>
                  <a:lnTo>
                    <a:pt x="522" y="72"/>
                  </a:lnTo>
                  <a:lnTo>
                    <a:pt x="526" y="72"/>
                  </a:lnTo>
                  <a:lnTo>
                    <a:pt x="530" y="68"/>
                  </a:lnTo>
                  <a:lnTo>
                    <a:pt x="534" y="64"/>
                  </a:lnTo>
                  <a:lnTo>
                    <a:pt x="538" y="60"/>
                  </a:lnTo>
                  <a:lnTo>
                    <a:pt x="542" y="56"/>
                  </a:lnTo>
                  <a:lnTo>
                    <a:pt x="546" y="52"/>
                  </a:lnTo>
                  <a:lnTo>
                    <a:pt x="550" y="44"/>
                  </a:lnTo>
                  <a:lnTo>
                    <a:pt x="558" y="40"/>
                  </a:lnTo>
                  <a:lnTo>
                    <a:pt x="562" y="32"/>
                  </a:lnTo>
                  <a:lnTo>
                    <a:pt x="566" y="28"/>
                  </a:lnTo>
                  <a:lnTo>
                    <a:pt x="570" y="24"/>
                  </a:lnTo>
                  <a:lnTo>
                    <a:pt x="574" y="20"/>
                  </a:lnTo>
                  <a:lnTo>
                    <a:pt x="570" y="20"/>
                  </a:lnTo>
                  <a:lnTo>
                    <a:pt x="566" y="20"/>
                  </a:lnTo>
                  <a:lnTo>
                    <a:pt x="562" y="20"/>
                  </a:lnTo>
                  <a:lnTo>
                    <a:pt x="558" y="24"/>
                  </a:lnTo>
                  <a:lnTo>
                    <a:pt x="550" y="24"/>
                  </a:lnTo>
                  <a:lnTo>
                    <a:pt x="546" y="24"/>
                  </a:lnTo>
                  <a:lnTo>
                    <a:pt x="542" y="28"/>
                  </a:lnTo>
                  <a:lnTo>
                    <a:pt x="538" y="28"/>
                  </a:lnTo>
                  <a:lnTo>
                    <a:pt x="534" y="28"/>
                  </a:lnTo>
                  <a:lnTo>
                    <a:pt x="526" y="28"/>
                  </a:lnTo>
                  <a:lnTo>
                    <a:pt x="522" y="32"/>
                  </a:lnTo>
                  <a:lnTo>
                    <a:pt x="518" y="32"/>
                  </a:lnTo>
                  <a:lnTo>
                    <a:pt x="510" y="32"/>
                  </a:lnTo>
                  <a:lnTo>
                    <a:pt x="506" y="36"/>
                  </a:lnTo>
                  <a:lnTo>
                    <a:pt x="502" y="36"/>
                  </a:lnTo>
                  <a:lnTo>
                    <a:pt x="498" y="36"/>
                  </a:lnTo>
                  <a:lnTo>
                    <a:pt x="490" y="40"/>
                  </a:lnTo>
                  <a:lnTo>
                    <a:pt x="486" y="40"/>
                  </a:lnTo>
                  <a:lnTo>
                    <a:pt x="482" y="40"/>
                  </a:lnTo>
                  <a:lnTo>
                    <a:pt x="474" y="44"/>
                  </a:lnTo>
                  <a:lnTo>
                    <a:pt x="470" y="44"/>
                  </a:lnTo>
                  <a:lnTo>
                    <a:pt x="466" y="44"/>
                  </a:lnTo>
                  <a:lnTo>
                    <a:pt x="458" y="48"/>
                  </a:lnTo>
                  <a:lnTo>
                    <a:pt x="454" y="48"/>
                  </a:lnTo>
                  <a:lnTo>
                    <a:pt x="450" y="48"/>
                  </a:lnTo>
                  <a:lnTo>
                    <a:pt x="442" y="52"/>
                  </a:lnTo>
                  <a:lnTo>
                    <a:pt x="437" y="52"/>
                  </a:lnTo>
                  <a:lnTo>
                    <a:pt x="433" y="52"/>
                  </a:lnTo>
                  <a:lnTo>
                    <a:pt x="429" y="56"/>
                  </a:lnTo>
                  <a:lnTo>
                    <a:pt x="421" y="56"/>
                  </a:lnTo>
                  <a:lnTo>
                    <a:pt x="417" y="56"/>
                  </a:lnTo>
                  <a:lnTo>
                    <a:pt x="413" y="60"/>
                  </a:lnTo>
                  <a:lnTo>
                    <a:pt x="405" y="60"/>
                  </a:lnTo>
                  <a:lnTo>
                    <a:pt x="401" y="60"/>
                  </a:lnTo>
                  <a:lnTo>
                    <a:pt x="397" y="64"/>
                  </a:lnTo>
                  <a:lnTo>
                    <a:pt x="389" y="64"/>
                  </a:lnTo>
                  <a:lnTo>
                    <a:pt x="385" y="64"/>
                  </a:lnTo>
                  <a:lnTo>
                    <a:pt x="381" y="64"/>
                  </a:lnTo>
                  <a:lnTo>
                    <a:pt x="373" y="68"/>
                  </a:lnTo>
                  <a:lnTo>
                    <a:pt x="369" y="68"/>
                  </a:lnTo>
                  <a:lnTo>
                    <a:pt x="365" y="68"/>
                  </a:lnTo>
                  <a:lnTo>
                    <a:pt x="361" y="68"/>
                  </a:lnTo>
                  <a:lnTo>
                    <a:pt x="353" y="72"/>
                  </a:lnTo>
                  <a:lnTo>
                    <a:pt x="349" y="72"/>
                  </a:lnTo>
                  <a:lnTo>
                    <a:pt x="345" y="72"/>
                  </a:lnTo>
                  <a:lnTo>
                    <a:pt x="341" y="72"/>
                  </a:lnTo>
                  <a:lnTo>
                    <a:pt x="333" y="72"/>
                  </a:lnTo>
                  <a:lnTo>
                    <a:pt x="329" y="72"/>
                  </a:lnTo>
                  <a:lnTo>
                    <a:pt x="325" y="76"/>
                  </a:lnTo>
                  <a:lnTo>
                    <a:pt x="321" y="76"/>
                  </a:lnTo>
                  <a:lnTo>
                    <a:pt x="317" y="76"/>
                  </a:lnTo>
                  <a:lnTo>
                    <a:pt x="309" y="76"/>
                  </a:lnTo>
                  <a:lnTo>
                    <a:pt x="305" y="76"/>
                  </a:lnTo>
                  <a:lnTo>
                    <a:pt x="301" y="76"/>
                  </a:lnTo>
                  <a:lnTo>
                    <a:pt x="297" y="76"/>
                  </a:lnTo>
                  <a:lnTo>
                    <a:pt x="293" y="76"/>
                  </a:lnTo>
                  <a:lnTo>
                    <a:pt x="289" y="76"/>
                  </a:lnTo>
                  <a:lnTo>
                    <a:pt x="281" y="76"/>
                  </a:lnTo>
                  <a:lnTo>
                    <a:pt x="277" y="76"/>
                  </a:lnTo>
                  <a:lnTo>
                    <a:pt x="273" y="76"/>
                  </a:lnTo>
                  <a:lnTo>
                    <a:pt x="269" y="76"/>
                  </a:lnTo>
                  <a:lnTo>
                    <a:pt x="265" y="76"/>
                  </a:lnTo>
                  <a:lnTo>
                    <a:pt x="257" y="72"/>
                  </a:lnTo>
                  <a:lnTo>
                    <a:pt x="253" y="72"/>
                  </a:lnTo>
                  <a:lnTo>
                    <a:pt x="249" y="72"/>
                  </a:lnTo>
                  <a:lnTo>
                    <a:pt x="245" y="72"/>
                  </a:lnTo>
                  <a:lnTo>
                    <a:pt x="237" y="72"/>
                  </a:lnTo>
                  <a:lnTo>
                    <a:pt x="233" y="72"/>
                  </a:lnTo>
                  <a:lnTo>
                    <a:pt x="229" y="72"/>
                  </a:lnTo>
                  <a:lnTo>
                    <a:pt x="225" y="68"/>
                  </a:lnTo>
                  <a:lnTo>
                    <a:pt x="217" y="68"/>
                  </a:lnTo>
                  <a:lnTo>
                    <a:pt x="213" y="68"/>
                  </a:lnTo>
                  <a:lnTo>
                    <a:pt x="209" y="68"/>
                  </a:lnTo>
                  <a:lnTo>
                    <a:pt x="205" y="64"/>
                  </a:lnTo>
                  <a:lnTo>
                    <a:pt x="197" y="64"/>
                  </a:lnTo>
                  <a:lnTo>
                    <a:pt x="193" y="64"/>
                  </a:lnTo>
                  <a:lnTo>
                    <a:pt x="189" y="64"/>
                  </a:lnTo>
                  <a:lnTo>
                    <a:pt x="181" y="60"/>
                  </a:lnTo>
                  <a:lnTo>
                    <a:pt x="177" y="60"/>
                  </a:lnTo>
                  <a:lnTo>
                    <a:pt x="173" y="60"/>
                  </a:lnTo>
                  <a:lnTo>
                    <a:pt x="165" y="60"/>
                  </a:lnTo>
                  <a:lnTo>
                    <a:pt x="161" y="56"/>
                  </a:lnTo>
                  <a:lnTo>
                    <a:pt x="157" y="56"/>
                  </a:lnTo>
                  <a:lnTo>
                    <a:pt x="153" y="56"/>
                  </a:lnTo>
                  <a:lnTo>
                    <a:pt x="145" y="52"/>
                  </a:lnTo>
                  <a:lnTo>
                    <a:pt x="141" y="52"/>
                  </a:lnTo>
                  <a:lnTo>
                    <a:pt x="137" y="52"/>
                  </a:lnTo>
                  <a:lnTo>
                    <a:pt x="129" y="48"/>
                  </a:lnTo>
                  <a:lnTo>
                    <a:pt x="125" y="48"/>
                  </a:lnTo>
                  <a:lnTo>
                    <a:pt x="121" y="44"/>
                  </a:lnTo>
                  <a:lnTo>
                    <a:pt x="113" y="44"/>
                  </a:lnTo>
                  <a:lnTo>
                    <a:pt x="109" y="44"/>
                  </a:lnTo>
                  <a:lnTo>
                    <a:pt x="105" y="40"/>
                  </a:lnTo>
                  <a:lnTo>
                    <a:pt x="101" y="40"/>
                  </a:lnTo>
                  <a:lnTo>
                    <a:pt x="93" y="36"/>
                  </a:lnTo>
                  <a:lnTo>
                    <a:pt x="89" y="36"/>
                  </a:lnTo>
                  <a:lnTo>
                    <a:pt x="85" y="32"/>
                  </a:lnTo>
                  <a:lnTo>
                    <a:pt x="81" y="32"/>
                  </a:lnTo>
                  <a:lnTo>
                    <a:pt x="72" y="32"/>
                  </a:lnTo>
                  <a:lnTo>
                    <a:pt x="68" y="28"/>
                  </a:lnTo>
                  <a:lnTo>
                    <a:pt x="64" y="28"/>
                  </a:lnTo>
                  <a:lnTo>
                    <a:pt x="60" y="24"/>
                  </a:lnTo>
                  <a:lnTo>
                    <a:pt x="56" y="24"/>
                  </a:lnTo>
                  <a:lnTo>
                    <a:pt x="48" y="20"/>
                  </a:lnTo>
                  <a:lnTo>
                    <a:pt x="44" y="20"/>
                  </a:lnTo>
                  <a:lnTo>
                    <a:pt x="40" y="16"/>
                  </a:lnTo>
                  <a:lnTo>
                    <a:pt x="36" y="16"/>
                  </a:lnTo>
                  <a:lnTo>
                    <a:pt x="32" y="12"/>
                  </a:lnTo>
                  <a:lnTo>
                    <a:pt x="28" y="12"/>
                  </a:lnTo>
                  <a:lnTo>
                    <a:pt x="24" y="8"/>
                  </a:lnTo>
                  <a:lnTo>
                    <a:pt x="16" y="8"/>
                  </a:lnTo>
                  <a:lnTo>
                    <a:pt x="12" y="4"/>
                  </a:lnTo>
                  <a:lnTo>
                    <a:pt x="8" y="4"/>
                  </a:lnTo>
                  <a:lnTo>
                    <a:pt x="4" y="0"/>
                  </a:lnTo>
                  <a:lnTo>
                    <a:pt x="0" y="0"/>
                  </a:lnTo>
                  <a:lnTo>
                    <a:pt x="4" y="4"/>
                  </a:lnTo>
                  <a:lnTo>
                    <a:pt x="8" y="8"/>
                  </a:lnTo>
                  <a:lnTo>
                    <a:pt x="12" y="12"/>
                  </a:lnTo>
                  <a:lnTo>
                    <a:pt x="16" y="20"/>
                  </a:lnTo>
                  <a:lnTo>
                    <a:pt x="24" y="24"/>
                  </a:lnTo>
                  <a:lnTo>
                    <a:pt x="28" y="32"/>
                  </a:lnTo>
                  <a:lnTo>
                    <a:pt x="32" y="36"/>
                  </a:lnTo>
                  <a:lnTo>
                    <a:pt x="36" y="44"/>
                  </a:lnTo>
                  <a:lnTo>
                    <a:pt x="40" y="48"/>
                  </a:lnTo>
                  <a:lnTo>
                    <a:pt x="44" y="48"/>
                  </a:lnTo>
                  <a:lnTo>
                    <a:pt x="44" y="52"/>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4347" name="Freeform 7"/>
            <p:cNvSpPr>
              <a:spLocks/>
            </p:cNvSpPr>
            <p:nvPr/>
          </p:nvSpPr>
          <p:spPr bwMode="auto">
            <a:xfrm>
              <a:off x="1939" y="2803"/>
              <a:ext cx="411" cy="228"/>
            </a:xfrm>
            <a:custGeom>
              <a:avLst/>
              <a:gdLst>
                <a:gd name="T0" fmla="*/ 89 w 411"/>
                <a:gd name="T1" fmla="*/ 191 h 228"/>
                <a:gd name="T2" fmla="*/ 101 w 411"/>
                <a:gd name="T3" fmla="*/ 199 h 228"/>
                <a:gd name="T4" fmla="*/ 117 w 411"/>
                <a:gd name="T5" fmla="*/ 207 h 228"/>
                <a:gd name="T6" fmla="*/ 137 w 411"/>
                <a:gd name="T7" fmla="*/ 215 h 228"/>
                <a:gd name="T8" fmla="*/ 157 w 411"/>
                <a:gd name="T9" fmla="*/ 219 h 228"/>
                <a:gd name="T10" fmla="*/ 181 w 411"/>
                <a:gd name="T11" fmla="*/ 223 h 228"/>
                <a:gd name="T12" fmla="*/ 205 w 411"/>
                <a:gd name="T13" fmla="*/ 227 h 228"/>
                <a:gd name="T14" fmla="*/ 221 w 411"/>
                <a:gd name="T15" fmla="*/ 227 h 228"/>
                <a:gd name="T16" fmla="*/ 245 w 411"/>
                <a:gd name="T17" fmla="*/ 223 h 228"/>
                <a:gd name="T18" fmla="*/ 269 w 411"/>
                <a:gd name="T19" fmla="*/ 219 h 228"/>
                <a:gd name="T20" fmla="*/ 293 w 411"/>
                <a:gd name="T21" fmla="*/ 211 h 228"/>
                <a:gd name="T22" fmla="*/ 313 w 411"/>
                <a:gd name="T23" fmla="*/ 203 h 228"/>
                <a:gd name="T24" fmla="*/ 329 w 411"/>
                <a:gd name="T25" fmla="*/ 195 h 228"/>
                <a:gd name="T26" fmla="*/ 341 w 411"/>
                <a:gd name="T27" fmla="*/ 187 h 228"/>
                <a:gd name="T28" fmla="*/ 345 w 411"/>
                <a:gd name="T29" fmla="*/ 183 h 228"/>
                <a:gd name="T30" fmla="*/ 349 w 411"/>
                <a:gd name="T31" fmla="*/ 175 h 228"/>
                <a:gd name="T32" fmla="*/ 353 w 411"/>
                <a:gd name="T33" fmla="*/ 155 h 228"/>
                <a:gd name="T34" fmla="*/ 365 w 411"/>
                <a:gd name="T35" fmla="*/ 131 h 228"/>
                <a:gd name="T36" fmla="*/ 374 w 411"/>
                <a:gd name="T37" fmla="*/ 104 h 228"/>
                <a:gd name="T38" fmla="*/ 382 w 411"/>
                <a:gd name="T39" fmla="*/ 72 h 228"/>
                <a:gd name="T40" fmla="*/ 394 w 411"/>
                <a:gd name="T41" fmla="*/ 44 h 228"/>
                <a:gd name="T42" fmla="*/ 402 w 411"/>
                <a:gd name="T43" fmla="*/ 20 h 228"/>
                <a:gd name="T44" fmla="*/ 406 w 411"/>
                <a:gd name="T45" fmla="*/ 4 h 228"/>
                <a:gd name="T46" fmla="*/ 410 w 411"/>
                <a:gd name="T47" fmla="*/ 0 h 228"/>
                <a:gd name="T48" fmla="*/ 386 w 411"/>
                <a:gd name="T49" fmla="*/ 8 h 228"/>
                <a:gd name="T50" fmla="*/ 357 w 411"/>
                <a:gd name="T51" fmla="*/ 20 h 228"/>
                <a:gd name="T52" fmla="*/ 333 w 411"/>
                <a:gd name="T53" fmla="*/ 28 h 228"/>
                <a:gd name="T54" fmla="*/ 313 w 411"/>
                <a:gd name="T55" fmla="*/ 32 h 228"/>
                <a:gd name="T56" fmla="*/ 297 w 411"/>
                <a:gd name="T57" fmla="*/ 40 h 228"/>
                <a:gd name="T58" fmla="*/ 281 w 411"/>
                <a:gd name="T59" fmla="*/ 40 h 228"/>
                <a:gd name="T60" fmla="*/ 265 w 411"/>
                <a:gd name="T61" fmla="*/ 44 h 228"/>
                <a:gd name="T62" fmla="*/ 249 w 411"/>
                <a:gd name="T63" fmla="*/ 44 h 228"/>
                <a:gd name="T64" fmla="*/ 229 w 411"/>
                <a:gd name="T65" fmla="*/ 44 h 228"/>
                <a:gd name="T66" fmla="*/ 217 w 411"/>
                <a:gd name="T67" fmla="*/ 48 h 228"/>
                <a:gd name="T68" fmla="*/ 205 w 411"/>
                <a:gd name="T69" fmla="*/ 48 h 228"/>
                <a:gd name="T70" fmla="*/ 193 w 411"/>
                <a:gd name="T71" fmla="*/ 48 h 228"/>
                <a:gd name="T72" fmla="*/ 173 w 411"/>
                <a:gd name="T73" fmla="*/ 44 h 228"/>
                <a:gd name="T74" fmla="*/ 157 w 411"/>
                <a:gd name="T75" fmla="*/ 44 h 228"/>
                <a:gd name="T76" fmla="*/ 133 w 411"/>
                <a:gd name="T77" fmla="*/ 40 h 228"/>
                <a:gd name="T78" fmla="*/ 113 w 411"/>
                <a:gd name="T79" fmla="*/ 36 h 228"/>
                <a:gd name="T80" fmla="*/ 89 w 411"/>
                <a:gd name="T81" fmla="*/ 32 h 228"/>
                <a:gd name="T82" fmla="*/ 65 w 411"/>
                <a:gd name="T83" fmla="*/ 28 h 228"/>
                <a:gd name="T84" fmla="*/ 45 w 411"/>
                <a:gd name="T85" fmla="*/ 20 h 228"/>
                <a:gd name="T86" fmla="*/ 21 w 411"/>
                <a:gd name="T87" fmla="*/ 12 h 228"/>
                <a:gd name="T88" fmla="*/ 0 w 411"/>
                <a:gd name="T89" fmla="*/ 4 h 228"/>
                <a:gd name="T90" fmla="*/ 4 w 411"/>
                <a:gd name="T91" fmla="*/ 8 h 228"/>
                <a:gd name="T92" fmla="*/ 13 w 411"/>
                <a:gd name="T93" fmla="*/ 24 h 228"/>
                <a:gd name="T94" fmla="*/ 21 w 411"/>
                <a:gd name="T95" fmla="*/ 44 h 228"/>
                <a:gd name="T96" fmla="*/ 33 w 411"/>
                <a:gd name="T97" fmla="*/ 68 h 228"/>
                <a:gd name="T98" fmla="*/ 45 w 411"/>
                <a:gd name="T99" fmla="*/ 96 h 228"/>
                <a:gd name="T100" fmla="*/ 61 w 411"/>
                <a:gd name="T101" fmla="*/ 123 h 228"/>
                <a:gd name="T102" fmla="*/ 73 w 411"/>
                <a:gd name="T103" fmla="*/ 151 h 228"/>
                <a:gd name="T104" fmla="*/ 81 w 411"/>
                <a:gd name="T105" fmla="*/ 171 h 228"/>
                <a:gd name="T106" fmla="*/ 85 w 411"/>
                <a:gd name="T107" fmla="*/ 183 h 228"/>
                <a:gd name="T108" fmla="*/ 89 w 411"/>
                <a:gd name="T109" fmla="*/ 187 h 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228"/>
                <a:gd name="T167" fmla="*/ 411 w 411"/>
                <a:gd name="T168" fmla="*/ 228 h 2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228">
                  <a:moveTo>
                    <a:pt x="89" y="187"/>
                  </a:moveTo>
                  <a:lnTo>
                    <a:pt x="89" y="187"/>
                  </a:lnTo>
                  <a:lnTo>
                    <a:pt x="89" y="191"/>
                  </a:lnTo>
                  <a:lnTo>
                    <a:pt x="93" y="195"/>
                  </a:lnTo>
                  <a:lnTo>
                    <a:pt x="97" y="199"/>
                  </a:lnTo>
                  <a:lnTo>
                    <a:pt x="101" y="199"/>
                  </a:lnTo>
                  <a:lnTo>
                    <a:pt x="105" y="203"/>
                  </a:lnTo>
                  <a:lnTo>
                    <a:pt x="109" y="207"/>
                  </a:lnTo>
                  <a:lnTo>
                    <a:pt x="117" y="207"/>
                  </a:lnTo>
                  <a:lnTo>
                    <a:pt x="121" y="207"/>
                  </a:lnTo>
                  <a:lnTo>
                    <a:pt x="125" y="211"/>
                  </a:lnTo>
                  <a:lnTo>
                    <a:pt x="129" y="211"/>
                  </a:lnTo>
                  <a:lnTo>
                    <a:pt x="137" y="215"/>
                  </a:lnTo>
                  <a:lnTo>
                    <a:pt x="141" y="215"/>
                  </a:lnTo>
                  <a:lnTo>
                    <a:pt x="145" y="219"/>
                  </a:lnTo>
                  <a:lnTo>
                    <a:pt x="153" y="219"/>
                  </a:lnTo>
                  <a:lnTo>
                    <a:pt x="157" y="219"/>
                  </a:lnTo>
                  <a:lnTo>
                    <a:pt x="165" y="223"/>
                  </a:lnTo>
                  <a:lnTo>
                    <a:pt x="169" y="223"/>
                  </a:lnTo>
                  <a:lnTo>
                    <a:pt x="177" y="223"/>
                  </a:lnTo>
                  <a:lnTo>
                    <a:pt x="181" y="223"/>
                  </a:lnTo>
                  <a:lnTo>
                    <a:pt x="189" y="223"/>
                  </a:lnTo>
                  <a:lnTo>
                    <a:pt x="193" y="227"/>
                  </a:lnTo>
                  <a:lnTo>
                    <a:pt x="201" y="227"/>
                  </a:lnTo>
                  <a:lnTo>
                    <a:pt x="205" y="227"/>
                  </a:lnTo>
                  <a:lnTo>
                    <a:pt x="213" y="227"/>
                  </a:lnTo>
                  <a:lnTo>
                    <a:pt x="217" y="227"/>
                  </a:lnTo>
                  <a:lnTo>
                    <a:pt x="221" y="227"/>
                  </a:lnTo>
                  <a:lnTo>
                    <a:pt x="229" y="227"/>
                  </a:lnTo>
                  <a:lnTo>
                    <a:pt x="233" y="227"/>
                  </a:lnTo>
                  <a:lnTo>
                    <a:pt x="241" y="227"/>
                  </a:lnTo>
                  <a:lnTo>
                    <a:pt x="245" y="223"/>
                  </a:lnTo>
                  <a:lnTo>
                    <a:pt x="253" y="223"/>
                  </a:lnTo>
                  <a:lnTo>
                    <a:pt x="257" y="223"/>
                  </a:lnTo>
                  <a:lnTo>
                    <a:pt x="265" y="219"/>
                  </a:lnTo>
                  <a:lnTo>
                    <a:pt x="269" y="219"/>
                  </a:lnTo>
                  <a:lnTo>
                    <a:pt x="277" y="219"/>
                  </a:lnTo>
                  <a:lnTo>
                    <a:pt x="281" y="215"/>
                  </a:lnTo>
                  <a:lnTo>
                    <a:pt x="289" y="215"/>
                  </a:lnTo>
                  <a:lnTo>
                    <a:pt x="293" y="211"/>
                  </a:lnTo>
                  <a:lnTo>
                    <a:pt x="297" y="211"/>
                  </a:lnTo>
                  <a:lnTo>
                    <a:pt x="305" y="211"/>
                  </a:lnTo>
                  <a:lnTo>
                    <a:pt x="309" y="207"/>
                  </a:lnTo>
                  <a:lnTo>
                    <a:pt x="313" y="203"/>
                  </a:lnTo>
                  <a:lnTo>
                    <a:pt x="317" y="203"/>
                  </a:lnTo>
                  <a:lnTo>
                    <a:pt x="321" y="199"/>
                  </a:lnTo>
                  <a:lnTo>
                    <a:pt x="325" y="199"/>
                  </a:lnTo>
                  <a:lnTo>
                    <a:pt x="329" y="195"/>
                  </a:lnTo>
                  <a:lnTo>
                    <a:pt x="333" y="195"/>
                  </a:lnTo>
                  <a:lnTo>
                    <a:pt x="337" y="191"/>
                  </a:lnTo>
                  <a:lnTo>
                    <a:pt x="341" y="191"/>
                  </a:lnTo>
                  <a:lnTo>
                    <a:pt x="341" y="187"/>
                  </a:lnTo>
                  <a:lnTo>
                    <a:pt x="345" y="187"/>
                  </a:lnTo>
                  <a:lnTo>
                    <a:pt x="345" y="183"/>
                  </a:lnTo>
                  <a:lnTo>
                    <a:pt x="345" y="179"/>
                  </a:lnTo>
                  <a:lnTo>
                    <a:pt x="349" y="179"/>
                  </a:lnTo>
                  <a:lnTo>
                    <a:pt x="349" y="175"/>
                  </a:lnTo>
                  <a:lnTo>
                    <a:pt x="349" y="171"/>
                  </a:lnTo>
                  <a:lnTo>
                    <a:pt x="353" y="167"/>
                  </a:lnTo>
                  <a:lnTo>
                    <a:pt x="353" y="159"/>
                  </a:lnTo>
                  <a:lnTo>
                    <a:pt x="353" y="155"/>
                  </a:lnTo>
                  <a:lnTo>
                    <a:pt x="357" y="151"/>
                  </a:lnTo>
                  <a:lnTo>
                    <a:pt x="357" y="143"/>
                  </a:lnTo>
                  <a:lnTo>
                    <a:pt x="361" y="139"/>
                  </a:lnTo>
                  <a:lnTo>
                    <a:pt x="365" y="131"/>
                  </a:lnTo>
                  <a:lnTo>
                    <a:pt x="365" y="123"/>
                  </a:lnTo>
                  <a:lnTo>
                    <a:pt x="369" y="115"/>
                  </a:lnTo>
                  <a:lnTo>
                    <a:pt x="369" y="112"/>
                  </a:lnTo>
                  <a:lnTo>
                    <a:pt x="374" y="104"/>
                  </a:lnTo>
                  <a:lnTo>
                    <a:pt x="378" y="96"/>
                  </a:lnTo>
                  <a:lnTo>
                    <a:pt x="378" y="88"/>
                  </a:lnTo>
                  <a:lnTo>
                    <a:pt x="382" y="80"/>
                  </a:lnTo>
                  <a:lnTo>
                    <a:pt x="382" y="72"/>
                  </a:lnTo>
                  <a:lnTo>
                    <a:pt x="386" y="64"/>
                  </a:lnTo>
                  <a:lnTo>
                    <a:pt x="390" y="60"/>
                  </a:lnTo>
                  <a:lnTo>
                    <a:pt x="390" y="52"/>
                  </a:lnTo>
                  <a:lnTo>
                    <a:pt x="394" y="44"/>
                  </a:lnTo>
                  <a:lnTo>
                    <a:pt x="394" y="40"/>
                  </a:lnTo>
                  <a:lnTo>
                    <a:pt x="398" y="32"/>
                  </a:lnTo>
                  <a:lnTo>
                    <a:pt x="398" y="28"/>
                  </a:lnTo>
                  <a:lnTo>
                    <a:pt x="402" y="20"/>
                  </a:lnTo>
                  <a:lnTo>
                    <a:pt x="402" y="16"/>
                  </a:lnTo>
                  <a:lnTo>
                    <a:pt x="406" y="12"/>
                  </a:lnTo>
                  <a:lnTo>
                    <a:pt x="406" y="8"/>
                  </a:lnTo>
                  <a:lnTo>
                    <a:pt x="406" y="4"/>
                  </a:lnTo>
                  <a:lnTo>
                    <a:pt x="406" y="0"/>
                  </a:lnTo>
                  <a:lnTo>
                    <a:pt x="410" y="0"/>
                  </a:lnTo>
                  <a:lnTo>
                    <a:pt x="402" y="4"/>
                  </a:lnTo>
                  <a:lnTo>
                    <a:pt x="394" y="4"/>
                  </a:lnTo>
                  <a:lnTo>
                    <a:pt x="386" y="8"/>
                  </a:lnTo>
                  <a:lnTo>
                    <a:pt x="378" y="12"/>
                  </a:lnTo>
                  <a:lnTo>
                    <a:pt x="369" y="12"/>
                  </a:lnTo>
                  <a:lnTo>
                    <a:pt x="365" y="16"/>
                  </a:lnTo>
                  <a:lnTo>
                    <a:pt x="357" y="20"/>
                  </a:lnTo>
                  <a:lnTo>
                    <a:pt x="353" y="20"/>
                  </a:lnTo>
                  <a:lnTo>
                    <a:pt x="345" y="24"/>
                  </a:lnTo>
                  <a:lnTo>
                    <a:pt x="341" y="24"/>
                  </a:lnTo>
                  <a:lnTo>
                    <a:pt x="333" y="28"/>
                  </a:lnTo>
                  <a:lnTo>
                    <a:pt x="329" y="28"/>
                  </a:lnTo>
                  <a:lnTo>
                    <a:pt x="325" y="32"/>
                  </a:lnTo>
                  <a:lnTo>
                    <a:pt x="321" y="32"/>
                  </a:lnTo>
                  <a:lnTo>
                    <a:pt x="313" y="32"/>
                  </a:lnTo>
                  <a:lnTo>
                    <a:pt x="309" y="36"/>
                  </a:lnTo>
                  <a:lnTo>
                    <a:pt x="305" y="36"/>
                  </a:lnTo>
                  <a:lnTo>
                    <a:pt x="301" y="36"/>
                  </a:lnTo>
                  <a:lnTo>
                    <a:pt x="297" y="40"/>
                  </a:lnTo>
                  <a:lnTo>
                    <a:pt x="293" y="40"/>
                  </a:lnTo>
                  <a:lnTo>
                    <a:pt x="289" y="40"/>
                  </a:lnTo>
                  <a:lnTo>
                    <a:pt x="285" y="40"/>
                  </a:lnTo>
                  <a:lnTo>
                    <a:pt x="281" y="40"/>
                  </a:lnTo>
                  <a:lnTo>
                    <a:pt x="277" y="40"/>
                  </a:lnTo>
                  <a:lnTo>
                    <a:pt x="273" y="44"/>
                  </a:lnTo>
                  <a:lnTo>
                    <a:pt x="269" y="44"/>
                  </a:lnTo>
                  <a:lnTo>
                    <a:pt x="265" y="44"/>
                  </a:lnTo>
                  <a:lnTo>
                    <a:pt x="261" y="44"/>
                  </a:lnTo>
                  <a:lnTo>
                    <a:pt x="257" y="44"/>
                  </a:lnTo>
                  <a:lnTo>
                    <a:pt x="253" y="44"/>
                  </a:lnTo>
                  <a:lnTo>
                    <a:pt x="249" y="44"/>
                  </a:lnTo>
                  <a:lnTo>
                    <a:pt x="245" y="44"/>
                  </a:lnTo>
                  <a:lnTo>
                    <a:pt x="241" y="44"/>
                  </a:lnTo>
                  <a:lnTo>
                    <a:pt x="233" y="44"/>
                  </a:lnTo>
                  <a:lnTo>
                    <a:pt x="229" y="44"/>
                  </a:lnTo>
                  <a:lnTo>
                    <a:pt x="225" y="48"/>
                  </a:lnTo>
                  <a:lnTo>
                    <a:pt x="221" y="48"/>
                  </a:lnTo>
                  <a:lnTo>
                    <a:pt x="217" y="48"/>
                  </a:lnTo>
                  <a:lnTo>
                    <a:pt x="213" y="48"/>
                  </a:lnTo>
                  <a:lnTo>
                    <a:pt x="209" y="48"/>
                  </a:lnTo>
                  <a:lnTo>
                    <a:pt x="205" y="48"/>
                  </a:lnTo>
                  <a:lnTo>
                    <a:pt x="201" y="48"/>
                  </a:lnTo>
                  <a:lnTo>
                    <a:pt x="197" y="48"/>
                  </a:lnTo>
                  <a:lnTo>
                    <a:pt x="193" y="48"/>
                  </a:lnTo>
                  <a:lnTo>
                    <a:pt x="189" y="48"/>
                  </a:lnTo>
                  <a:lnTo>
                    <a:pt x="181" y="44"/>
                  </a:lnTo>
                  <a:lnTo>
                    <a:pt x="177" y="44"/>
                  </a:lnTo>
                  <a:lnTo>
                    <a:pt x="173" y="44"/>
                  </a:lnTo>
                  <a:lnTo>
                    <a:pt x="169" y="44"/>
                  </a:lnTo>
                  <a:lnTo>
                    <a:pt x="165" y="44"/>
                  </a:lnTo>
                  <a:lnTo>
                    <a:pt x="161" y="44"/>
                  </a:lnTo>
                  <a:lnTo>
                    <a:pt x="157" y="44"/>
                  </a:lnTo>
                  <a:lnTo>
                    <a:pt x="149" y="44"/>
                  </a:lnTo>
                  <a:lnTo>
                    <a:pt x="145" y="44"/>
                  </a:lnTo>
                  <a:lnTo>
                    <a:pt x="141" y="40"/>
                  </a:lnTo>
                  <a:lnTo>
                    <a:pt x="133" y="40"/>
                  </a:lnTo>
                  <a:lnTo>
                    <a:pt x="129" y="40"/>
                  </a:lnTo>
                  <a:lnTo>
                    <a:pt x="125" y="40"/>
                  </a:lnTo>
                  <a:lnTo>
                    <a:pt x="117" y="40"/>
                  </a:lnTo>
                  <a:lnTo>
                    <a:pt x="113" y="36"/>
                  </a:lnTo>
                  <a:lnTo>
                    <a:pt x="109" y="36"/>
                  </a:lnTo>
                  <a:lnTo>
                    <a:pt x="101" y="36"/>
                  </a:lnTo>
                  <a:lnTo>
                    <a:pt x="97" y="32"/>
                  </a:lnTo>
                  <a:lnTo>
                    <a:pt x="89" y="32"/>
                  </a:lnTo>
                  <a:lnTo>
                    <a:pt x="85" y="32"/>
                  </a:lnTo>
                  <a:lnTo>
                    <a:pt x="77" y="28"/>
                  </a:lnTo>
                  <a:lnTo>
                    <a:pt x="73" y="28"/>
                  </a:lnTo>
                  <a:lnTo>
                    <a:pt x="65" y="28"/>
                  </a:lnTo>
                  <a:lnTo>
                    <a:pt x="61" y="24"/>
                  </a:lnTo>
                  <a:lnTo>
                    <a:pt x="53" y="24"/>
                  </a:lnTo>
                  <a:lnTo>
                    <a:pt x="49" y="20"/>
                  </a:lnTo>
                  <a:lnTo>
                    <a:pt x="45" y="20"/>
                  </a:lnTo>
                  <a:lnTo>
                    <a:pt x="37" y="16"/>
                  </a:lnTo>
                  <a:lnTo>
                    <a:pt x="33" y="16"/>
                  </a:lnTo>
                  <a:lnTo>
                    <a:pt x="25" y="12"/>
                  </a:lnTo>
                  <a:lnTo>
                    <a:pt x="21" y="12"/>
                  </a:lnTo>
                  <a:lnTo>
                    <a:pt x="13" y="8"/>
                  </a:lnTo>
                  <a:lnTo>
                    <a:pt x="9" y="4"/>
                  </a:lnTo>
                  <a:lnTo>
                    <a:pt x="0" y="4"/>
                  </a:lnTo>
                  <a:lnTo>
                    <a:pt x="4" y="4"/>
                  </a:lnTo>
                  <a:lnTo>
                    <a:pt x="4" y="8"/>
                  </a:lnTo>
                  <a:lnTo>
                    <a:pt x="4" y="12"/>
                  </a:lnTo>
                  <a:lnTo>
                    <a:pt x="9" y="12"/>
                  </a:lnTo>
                  <a:lnTo>
                    <a:pt x="9" y="16"/>
                  </a:lnTo>
                  <a:lnTo>
                    <a:pt x="13" y="24"/>
                  </a:lnTo>
                  <a:lnTo>
                    <a:pt x="13" y="28"/>
                  </a:lnTo>
                  <a:lnTo>
                    <a:pt x="17" y="32"/>
                  </a:lnTo>
                  <a:lnTo>
                    <a:pt x="21" y="36"/>
                  </a:lnTo>
                  <a:lnTo>
                    <a:pt x="21" y="44"/>
                  </a:lnTo>
                  <a:lnTo>
                    <a:pt x="25" y="48"/>
                  </a:lnTo>
                  <a:lnTo>
                    <a:pt x="29" y="56"/>
                  </a:lnTo>
                  <a:lnTo>
                    <a:pt x="29" y="64"/>
                  </a:lnTo>
                  <a:lnTo>
                    <a:pt x="33" y="68"/>
                  </a:lnTo>
                  <a:lnTo>
                    <a:pt x="37" y="76"/>
                  </a:lnTo>
                  <a:lnTo>
                    <a:pt x="41" y="84"/>
                  </a:lnTo>
                  <a:lnTo>
                    <a:pt x="45" y="92"/>
                  </a:lnTo>
                  <a:lnTo>
                    <a:pt x="45" y="96"/>
                  </a:lnTo>
                  <a:lnTo>
                    <a:pt x="49" y="104"/>
                  </a:lnTo>
                  <a:lnTo>
                    <a:pt x="53" y="112"/>
                  </a:lnTo>
                  <a:lnTo>
                    <a:pt x="57" y="119"/>
                  </a:lnTo>
                  <a:lnTo>
                    <a:pt x="61" y="123"/>
                  </a:lnTo>
                  <a:lnTo>
                    <a:pt x="61" y="131"/>
                  </a:lnTo>
                  <a:lnTo>
                    <a:pt x="65" y="139"/>
                  </a:lnTo>
                  <a:lnTo>
                    <a:pt x="69" y="143"/>
                  </a:lnTo>
                  <a:lnTo>
                    <a:pt x="73" y="151"/>
                  </a:lnTo>
                  <a:lnTo>
                    <a:pt x="73" y="155"/>
                  </a:lnTo>
                  <a:lnTo>
                    <a:pt x="77" y="159"/>
                  </a:lnTo>
                  <a:lnTo>
                    <a:pt x="77" y="163"/>
                  </a:lnTo>
                  <a:lnTo>
                    <a:pt x="81" y="171"/>
                  </a:lnTo>
                  <a:lnTo>
                    <a:pt x="81" y="175"/>
                  </a:lnTo>
                  <a:lnTo>
                    <a:pt x="85" y="175"/>
                  </a:lnTo>
                  <a:lnTo>
                    <a:pt x="85" y="179"/>
                  </a:lnTo>
                  <a:lnTo>
                    <a:pt x="85" y="183"/>
                  </a:lnTo>
                  <a:lnTo>
                    <a:pt x="89" y="183"/>
                  </a:lnTo>
                  <a:lnTo>
                    <a:pt x="89" y="187"/>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4348" name="Freeform 8"/>
            <p:cNvSpPr>
              <a:spLocks/>
            </p:cNvSpPr>
            <p:nvPr/>
          </p:nvSpPr>
          <p:spPr bwMode="auto">
            <a:xfrm>
              <a:off x="2284" y="2799"/>
              <a:ext cx="170" cy="180"/>
            </a:xfrm>
            <a:custGeom>
              <a:avLst/>
              <a:gdLst>
                <a:gd name="T0" fmla="*/ 45 w 170"/>
                <a:gd name="T1" fmla="*/ 40 h 180"/>
                <a:gd name="T2" fmla="*/ 53 w 170"/>
                <a:gd name="T3" fmla="*/ 20 h 180"/>
                <a:gd name="T4" fmla="*/ 61 w 170"/>
                <a:gd name="T5" fmla="*/ 4 h 180"/>
                <a:gd name="T6" fmla="*/ 65 w 170"/>
                <a:gd name="T7" fmla="*/ 4 h 180"/>
                <a:gd name="T8" fmla="*/ 65 w 170"/>
                <a:gd name="T9" fmla="*/ 4 h 180"/>
                <a:gd name="T10" fmla="*/ 69 w 170"/>
                <a:gd name="T11" fmla="*/ 4 h 180"/>
                <a:gd name="T12" fmla="*/ 77 w 170"/>
                <a:gd name="T13" fmla="*/ 0 h 180"/>
                <a:gd name="T14" fmla="*/ 85 w 170"/>
                <a:gd name="T15" fmla="*/ 0 h 180"/>
                <a:gd name="T16" fmla="*/ 97 w 170"/>
                <a:gd name="T17" fmla="*/ 0 h 180"/>
                <a:gd name="T18" fmla="*/ 109 w 170"/>
                <a:gd name="T19" fmla="*/ 0 h 180"/>
                <a:gd name="T20" fmla="*/ 121 w 170"/>
                <a:gd name="T21" fmla="*/ 4 h 180"/>
                <a:gd name="T22" fmla="*/ 133 w 170"/>
                <a:gd name="T23" fmla="*/ 8 h 180"/>
                <a:gd name="T24" fmla="*/ 141 w 170"/>
                <a:gd name="T25" fmla="*/ 12 h 180"/>
                <a:gd name="T26" fmla="*/ 153 w 170"/>
                <a:gd name="T27" fmla="*/ 20 h 180"/>
                <a:gd name="T28" fmla="*/ 161 w 170"/>
                <a:gd name="T29" fmla="*/ 36 h 180"/>
                <a:gd name="T30" fmla="*/ 165 w 170"/>
                <a:gd name="T31" fmla="*/ 52 h 180"/>
                <a:gd name="T32" fmla="*/ 169 w 170"/>
                <a:gd name="T33" fmla="*/ 68 h 180"/>
                <a:gd name="T34" fmla="*/ 169 w 170"/>
                <a:gd name="T35" fmla="*/ 76 h 180"/>
                <a:gd name="T36" fmla="*/ 169 w 170"/>
                <a:gd name="T37" fmla="*/ 88 h 180"/>
                <a:gd name="T38" fmla="*/ 165 w 170"/>
                <a:gd name="T39" fmla="*/ 96 h 180"/>
                <a:gd name="T40" fmla="*/ 157 w 170"/>
                <a:gd name="T41" fmla="*/ 104 h 180"/>
                <a:gd name="T42" fmla="*/ 153 w 170"/>
                <a:gd name="T43" fmla="*/ 116 h 180"/>
                <a:gd name="T44" fmla="*/ 141 w 170"/>
                <a:gd name="T45" fmla="*/ 123 h 180"/>
                <a:gd name="T46" fmla="*/ 133 w 170"/>
                <a:gd name="T47" fmla="*/ 131 h 180"/>
                <a:gd name="T48" fmla="*/ 121 w 170"/>
                <a:gd name="T49" fmla="*/ 139 h 180"/>
                <a:gd name="T50" fmla="*/ 105 w 170"/>
                <a:gd name="T51" fmla="*/ 147 h 180"/>
                <a:gd name="T52" fmla="*/ 93 w 170"/>
                <a:gd name="T53" fmla="*/ 155 h 180"/>
                <a:gd name="T54" fmla="*/ 77 w 170"/>
                <a:gd name="T55" fmla="*/ 159 h 180"/>
                <a:gd name="T56" fmla="*/ 61 w 170"/>
                <a:gd name="T57" fmla="*/ 167 h 180"/>
                <a:gd name="T58" fmla="*/ 45 w 170"/>
                <a:gd name="T59" fmla="*/ 171 h 180"/>
                <a:gd name="T60" fmla="*/ 29 w 170"/>
                <a:gd name="T61" fmla="*/ 175 h 180"/>
                <a:gd name="T62" fmla="*/ 8 w 170"/>
                <a:gd name="T63" fmla="*/ 179 h 180"/>
                <a:gd name="T64" fmla="*/ 0 w 170"/>
                <a:gd name="T65" fmla="*/ 171 h 180"/>
                <a:gd name="T66" fmla="*/ 4 w 170"/>
                <a:gd name="T67" fmla="*/ 163 h 180"/>
                <a:gd name="T68" fmla="*/ 8 w 170"/>
                <a:gd name="T69" fmla="*/ 159 h 180"/>
                <a:gd name="T70" fmla="*/ 20 w 170"/>
                <a:gd name="T71" fmla="*/ 151 h 180"/>
                <a:gd name="T72" fmla="*/ 37 w 170"/>
                <a:gd name="T73" fmla="*/ 143 h 180"/>
                <a:gd name="T74" fmla="*/ 57 w 170"/>
                <a:gd name="T75" fmla="*/ 135 h 180"/>
                <a:gd name="T76" fmla="*/ 73 w 170"/>
                <a:gd name="T77" fmla="*/ 123 h 180"/>
                <a:gd name="T78" fmla="*/ 89 w 170"/>
                <a:gd name="T79" fmla="*/ 116 h 180"/>
                <a:gd name="T80" fmla="*/ 97 w 170"/>
                <a:gd name="T81" fmla="*/ 104 h 180"/>
                <a:gd name="T82" fmla="*/ 105 w 170"/>
                <a:gd name="T83" fmla="*/ 96 h 180"/>
                <a:gd name="T84" fmla="*/ 109 w 170"/>
                <a:gd name="T85" fmla="*/ 84 h 180"/>
                <a:gd name="T86" fmla="*/ 113 w 170"/>
                <a:gd name="T87" fmla="*/ 68 h 180"/>
                <a:gd name="T88" fmla="*/ 113 w 170"/>
                <a:gd name="T89" fmla="*/ 60 h 180"/>
                <a:gd name="T90" fmla="*/ 109 w 170"/>
                <a:gd name="T91" fmla="*/ 52 h 180"/>
                <a:gd name="T92" fmla="*/ 101 w 170"/>
                <a:gd name="T93" fmla="*/ 48 h 180"/>
                <a:gd name="T94" fmla="*/ 93 w 170"/>
                <a:gd name="T95" fmla="*/ 44 h 180"/>
                <a:gd name="T96" fmla="*/ 81 w 170"/>
                <a:gd name="T97" fmla="*/ 44 h 180"/>
                <a:gd name="T98" fmla="*/ 73 w 170"/>
                <a:gd name="T99" fmla="*/ 44 h 180"/>
                <a:gd name="T100" fmla="*/ 61 w 170"/>
                <a:gd name="T101" fmla="*/ 44 h 180"/>
                <a:gd name="T102" fmla="*/ 53 w 170"/>
                <a:gd name="T103" fmla="*/ 44 h 180"/>
                <a:gd name="T104" fmla="*/ 45 w 170"/>
                <a:gd name="T105" fmla="*/ 44 h 180"/>
                <a:gd name="T106" fmla="*/ 41 w 170"/>
                <a:gd name="T107" fmla="*/ 44 h 180"/>
                <a:gd name="T108" fmla="*/ 37 w 170"/>
                <a:gd name="T109" fmla="*/ 44 h 1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0"/>
                <a:gd name="T166" fmla="*/ 0 h 180"/>
                <a:gd name="T167" fmla="*/ 170 w 170"/>
                <a:gd name="T168" fmla="*/ 180 h 1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0" h="180">
                  <a:moveTo>
                    <a:pt x="37" y="44"/>
                  </a:moveTo>
                  <a:lnTo>
                    <a:pt x="41" y="44"/>
                  </a:lnTo>
                  <a:lnTo>
                    <a:pt x="45" y="40"/>
                  </a:lnTo>
                  <a:lnTo>
                    <a:pt x="45" y="32"/>
                  </a:lnTo>
                  <a:lnTo>
                    <a:pt x="49" y="28"/>
                  </a:lnTo>
                  <a:lnTo>
                    <a:pt x="53" y="20"/>
                  </a:lnTo>
                  <a:lnTo>
                    <a:pt x="57" y="12"/>
                  </a:lnTo>
                  <a:lnTo>
                    <a:pt x="57" y="8"/>
                  </a:lnTo>
                  <a:lnTo>
                    <a:pt x="61" y="4"/>
                  </a:lnTo>
                  <a:lnTo>
                    <a:pt x="65" y="4"/>
                  </a:lnTo>
                  <a:lnTo>
                    <a:pt x="69" y="4"/>
                  </a:lnTo>
                  <a:lnTo>
                    <a:pt x="73" y="4"/>
                  </a:lnTo>
                  <a:lnTo>
                    <a:pt x="77" y="0"/>
                  </a:lnTo>
                  <a:lnTo>
                    <a:pt x="81" y="0"/>
                  </a:lnTo>
                  <a:lnTo>
                    <a:pt x="85" y="0"/>
                  </a:lnTo>
                  <a:lnTo>
                    <a:pt x="89" y="0"/>
                  </a:lnTo>
                  <a:lnTo>
                    <a:pt x="93" y="0"/>
                  </a:lnTo>
                  <a:lnTo>
                    <a:pt x="97" y="0"/>
                  </a:lnTo>
                  <a:lnTo>
                    <a:pt x="101" y="0"/>
                  </a:lnTo>
                  <a:lnTo>
                    <a:pt x="105" y="0"/>
                  </a:lnTo>
                  <a:lnTo>
                    <a:pt x="109" y="0"/>
                  </a:lnTo>
                  <a:lnTo>
                    <a:pt x="113" y="0"/>
                  </a:lnTo>
                  <a:lnTo>
                    <a:pt x="117" y="0"/>
                  </a:lnTo>
                  <a:lnTo>
                    <a:pt x="121" y="4"/>
                  </a:lnTo>
                  <a:lnTo>
                    <a:pt x="125" y="4"/>
                  </a:lnTo>
                  <a:lnTo>
                    <a:pt x="129" y="4"/>
                  </a:lnTo>
                  <a:lnTo>
                    <a:pt x="133" y="8"/>
                  </a:lnTo>
                  <a:lnTo>
                    <a:pt x="137" y="8"/>
                  </a:lnTo>
                  <a:lnTo>
                    <a:pt x="137" y="12"/>
                  </a:lnTo>
                  <a:lnTo>
                    <a:pt x="141" y="12"/>
                  </a:lnTo>
                  <a:lnTo>
                    <a:pt x="145" y="16"/>
                  </a:lnTo>
                  <a:lnTo>
                    <a:pt x="149" y="20"/>
                  </a:lnTo>
                  <a:lnTo>
                    <a:pt x="153" y="20"/>
                  </a:lnTo>
                  <a:lnTo>
                    <a:pt x="157" y="24"/>
                  </a:lnTo>
                  <a:lnTo>
                    <a:pt x="157" y="32"/>
                  </a:lnTo>
                  <a:lnTo>
                    <a:pt x="161" y="36"/>
                  </a:lnTo>
                  <a:lnTo>
                    <a:pt x="161" y="40"/>
                  </a:lnTo>
                  <a:lnTo>
                    <a:pt x="165" y="48"/>
                  </a:lnTo>
                  <a:lnTo>
                    <a:pt x="165" y="52"/>
                  </a:lnTo>
                  <a:lnTo>
                    <a:pt x="169" y="60"/>
                  </a:lnTo>
                  <a:lnTo>
                    <a:pt x="169" y="68"/>
                  </a:lnTo>
                  <a:lnTo>
                    <a:pt x="169" y="72"/>
                  </a:lnTo>
                  <a:lnTo>
                    <a:pt x="169" y="76"/>
                  </a:lnTo>
                  <a:lnTo>
                    <a:pt x="169" y="80"/>
                  </a:lnTo>
                  <a:lnTo>
                    <a:pt x="169" y="84"/>
                  </a:lnTo>
                  <a:lnTo>
                    <a:pt x="169" y="88"/>
                  </a:lnTo>
                  <a:lnTo>
                    <a:pt x="165" y="92"/>
                  </a:lnTo>
                  <a:lnTo>
                    <a:pt x="165" y="96"/>
                  </a:lnTo>
                  <a:lnTo>
                    <a:pt x="161" y="100"/>
                  </a:lnTo>
                  <a:lnTo>
                    <a:pt x="161" y="104"/>
                  </a:lnTo>
                  <a:lnTo>
                    <a:pt x="157" y="104"/>
                  </a:lnTo>
                  <a:lnTo>
                    <a:pt x="157" y="108"/>
                  </a:lnTo>
                  <a:lnTo>
                    <a:pt x="153" y="112"/>
                  </a:lnTo>
                  <a:lnTo>
                    <a:pt x="153" y="116"/>
                  </a:lnTo>
                  <a:lnTo>
                    <a:pt x="149" y="116"/>
                  </a:lnTo>
                  <a:lnTo>
                    <a:pt x="145" y="119"/>
                  </a:lnTo>
                  <a:lnTo>
                    <a:pt x="141" y="123"/>
                  </a:lnTo>
                  <a:lnTo>
                    <a:pt x="137" y="127"/>
                  </a:lnTo>
                  <a:lnTo>
                    <a:pt x="133" y="131"/>
                  </a:lnTo>
                  <a:lnTo>
                    <a:pt x="129" y="135"/>
                  </a:lnTo>
                  <a:lnTo>
                    <a:pt x="125" y="135"/>
                  </a:lnTo>
                  <a:lnTo>
                    <a:pt x="121" y="139"/>
                  </a:lnTo>
                  <a:lnTo>
                    <a:pt x="117" y="143"/>
                  </a:lnTo>
                  <a:lnTo>
                    <a:pt x="113" y="143"/>
                  </a:lnTo>
                  <a:lnTo>
                    <a:pt x="105" y="147"/>
                  </a:lnTo>
                  <a:lnTo>
                    <a:pt x="101" y="151"/>
                  </a:lnTo>
                  <a:lnTo>
                    <a:pt x="97" y="151"/>
                  </a:lnTo>
                  <a:lnTo>
                    <a:pt x="93" y="155"/>
                  </a:lnTo>
                  <a:lnTo>
                    <a:pt x="89" y="155"/>
                  </a:lnTo>
                  <a:lnTo>
                    <a:pt x="81" y="159"/>
                  </a:lnTo>
                  <a:lnTo>
                    <a:pt x="77" y="159"/>
                  </a:lnTo>
                  <a:lnTo>
                    <a:pt x="73" y="163"/>
                  </a:lnTo>
                  <a:lnTo>
                    <a:pt x="65" y="163"/>
                  </a:lnTo>
                  <a:lnTo>
                    <a:pt x="61" y="167"/>
                  </a:lnTo>
                  <a:lnTo>
                    <a:pt x="57" y="167"/>
                  </a:lnTo>
                  <a:lnTo>
                    <a:pt x="49" y="167"/>
                  </a:lnTo>
                  <a:lnTo>
                    <a:pt x="45" y="171"/>
                  </a:lnTo>
                  <a:lnTo>
                    <a:pt x="41" y="171"/>
                  </a:lnTo>
                  <a:lnTo>
                    <a:pt x="33" y="175"/>
                  </a:lnTo>
                  <a:lnTo>
                    <a:pt x="29" y="175"/>
                  </a:lnTo>
                  <a:lnTo>
                    <a:pt x="20" y="175"/>
                  </a:lnTo>
                  <a:lnTo>
                    <a:pt x="16" y="175"/>
                  </a:lnTo>
                  <a:lnTo>
                    <a:pt x="8" y="179"/>
                  </a:lnTo>
                  <a:lnTo>
                    <a:pt x="4" y="175"/>
                  </a:lnTo>
                  <a:lnTo>
                    <a:pt x="0" y="171"/>
                  </a:lnTo>
                  <a:lnTo>
                    <a:pt x="0" y="167"/>
                  </a:lnTo>
                  <a:lnTo>
                    <a:pt x="4" y="163"/>
                  </a:lnTo>
                  <a:lnTo>
                    <a:pt x="4" y="159"/>
                  </a:lnTo>
                  <a:lnTo>
                    <a:pt x="8" y="159"/>
                  </a:lnTo>
                  <a:lnTo>
                    <a:pt x="12" y="155"/>
                  </a:lnTo>
                  <a:lnTo>
                    <a:pt x="16" y="155"/>
                  </a:lnTo>
                  <a:lnTo>
                    <a:pt x="20" y="151"/>
                  </a:lnTo>
                  <a:lnTo>
                    <a:pt x="24" y="147"/>
                  </a:lnTo>
                  <a:lnTo>
                    <a:pt x="33" y="147"/>
                  </a:lnTo>
                  <a:lnTo>
                    <a:pt x="37" y="143"/>
                  </a:lnTo>
                  <a:lnTo>
                    <a:pt x="41" y="139"/>
                  </a:lnTo>
                  <a:lnTo>
                    <a:pt x="49" y="135"/>
                  </a:lnTo>
                  <a:lnTo>
                    <a:pt x="57" y="135"/>
                  </a:lnTo>
                  <a:lnTo>
                    <a:pt x="61" y="131"/>
                  </a:lnTo>
                  <a:lnTo>
                    <a:pt x="69" y="127"/>
                  </a:lnTo>
                  <a:lnTo>
                    <a:pt x="73" y="123"/>
                  </a:lnTo>
                  <a:lnTo>
                    <a:pt x="77" y="119"/>
                  </a:lnTo>
                  <a:lnTo>
                    <a:pt x="85" y="116"/>
                  </a:lnTo>
                  <a:lnTo>
                    <a:pt x="89" y="116"/>
                  </a:lnTo>
                  <a:lnTo>
                    <a:pt x="93" y="112"/>
                  </a:lnTo>
                  <a:lnTo>
                    <a:pt x="97" y="108"/>
                  </a:lnTo>
                  <a:lnTo>
                    <a:pt x="97" y="104"/>
                  </a:lnTo>
                  <a:lnTo>
                    <a:pt x="101" y="104"/>
                  </a:lnTo>
                  <a:lnTo>
                    <a:pt x="105" y="96"/>
                  </a:lnTo>
                  <a:lnTo>
                    <a:pt x="105" y="92"/>
                  </a:lnTo>
                  <a:lnTo>
                    <a:pt x="109" y="88"/>
                  </a:lnTo>
                  <a:lnTo>
                    <a:pt x="109" y="84"/>
                  </a:lnTo>
                  <a:lnTo>
                    <a:pt x="113" y="76"/>
                  </a:lnTo>
                  <a:lnTo>
                    <a:pt x="113" y="72"/>
                  </a:lnTo>
                  <a:lnTo>
                    <a:pt x="113" y="68"/>
                  </a:lnTo>
                  <a:lnTo>
                    <a:pt x="113" y="64"/>
                  </a:lnTo>
                  <a:lnTo>
                    <a:pt x="113" y="60"/>
                  </a:lnTo>
                  <a:lnTo>
                    <a:pt x="109" y="56"/>
                  </a:lnTo>
                  <a:lnTo>
                    <a:pt x="109" y="52"/>
                  </a:lnTo>
                  <a:lnTo>
                    <a:pt x="105" y="52"/>
                  </a:lnTo>
                  <a:lnTo>
                    <a:pt x="101" y="48"/>
                  </a:lnTo>
                  <a:lnTo>
                    <a:pt x="97" y="48"/>
                  </a:lnTo>
                  <a:lnTo>
                    <a:pt x="93" y="44"/>
                  </a:lnTo>
                  <a:lnTo>
                    <a:pt x="89" y="44"/>
                  </a:lnTo>
                  <a:lnTo>
                    <a:pt x="85" y="44"/>
                  </a:lnTo>
                  <a:lnTo>
                    <a:pt x="81" y="44"/>
                  </a:lnTo>
                  <a:lnTo>
                    <a:pt x="77" y="44"/>
                  </a:lnTo>
                  <a:lnTo>
                    <a:pt x="73" y="44"/>
                  </a:lnTo>
                  <a:lnTo>
                    <a:pt x="69" y="44"/>
                  </a:lnTo>
                  <a:lnTo>
                    <a:pt x="65" y="44"/>
                  </a:lnTo>
                  <a:lnTo>
                    <a:pt x="61" y="44"/>
                  </a:lnTo>
                  <a:lnTo>
                    <a:pt x="57" y="44"/>
                  </a:lnTo>
                  <a:lnTo>
                    <a:pt x="53" y="44"/>
                  </a:lnTo>
                  <a:lnTo>
                    <a:pt x="49" y="44"/>
                  </a:lnTo>
                  <a:lnTo>
                    <a:pt x="45" y="44"/>
                  </a:lnTo>
                  <a:lnTo>
                    <a:pt x="41" y="44"/>
                  </a:lnTo>
                  <a:lnTo>
                    <a:pt x="37" y="44"/>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grpSp>
      <p:sp>
        <p:nvSpPr>
          <p:cNvPr id="14339" name="Freeform 9"/>
          <p:cNvSpPr>
            <a:spLocks/>
          </p:cNvSpPr>
          <p:nvPr/>
        </p:nvSpPr>
        <p:spPr bwMode="black">
          <a:xfrm>
            <a:off x="3929063" y="4949825"/>
            <a:ext cx="1287462" cy="500063"/>
          </a:xfrm>
          <a:custGeom>
            <a:avLst/>
            <a:gdLst>
              <a:gd name="T0" fmla="*/ 0 w 811"/>
              <a:gd name="T1" fmla="*/ 0 h 315"/>
              <a:gd name="T2" fmla="*/ 2147483647 w 811"/>
              <a:gd name="T3" fmla="*/ 2147483647 h 315"/>
              <a:gd name="T4" fmla="*/ 2147483647 w 811"/>
              <a:gd name="T5" fmla="*/ 2147483647 h 315"/>
              <a:gd name="T6" fmla="*/ 2147483647 w 811"/>
              <a:gd name="T7" fmla="*/ 2147483647 h 315"/>
              <a:gd name="T8" fmla="*/ 2147483647 w 811"/>
              <a:gd name="T9" fmla="*/ 2147483647 h 315"/>
              <a:gd name="T10" fmla="*/ 2147483647 w 811"/>
              <a:gd name="T11" fmla="*/ 2147483647 h 315"/>
              <a:gd name="T12" fmla="*/ 2147483647 w 811"/>
              <a:gd name="T13" fmla="*/ 2147483647 h 315"/>
              <a:gd name="T14" fmla="*/ 2147483647 w 811"/>
              <a:gd name="T15" fmla="*/ 2147483647 h 315"/>
              <a:gd name="T16" fmla="*/ 2147483647 w 811"/>
              <a:gd name="T17" fmla="*/ 2147483647 h 315"/>
              <a:gd name="T18" fmla="*/ 2147483647 w 811"/>
              <a:gd name="T19" fmla="*/ 2147483647 h 315"/>
              <a:gd name="T20" fmla="*/ 0 w 811"/>
              <a:gd name="T21" fmla="*/ 0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1"/>
              <a:gd name="T34" fmla="*/ 0 h 315"/>
              <a:gd name="T35" fmla="*/ 811 w 811"/>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1" h="315">
                <a:moveTo>
                  <a:pt x="0" y="0"/>
                </a:moveTo>
                <a:lnTo>
                  <a:pt x="378" y="69"/>
                </a:lnTo>
                <a:lnTo>
                  <a:pt x="341" y="94"/>
                </a:lnTo>
                <a:lnTo>
                  <a:pt x="554" y="146"/>
                </a:lnTo>
                <a:lnTo>
                  <a:pt x="458" y="200"/>
                </a:lnTo>
                <a:lnTo>
                  <a:pt x="810" y="314"/>
                </a:lnTo>
                <a:lnTo>
                  <a:pt x="295" y="231"/>
                </a:lnTo>
                <a:lnTo>
                  <a:pt x="360" y="157"/>
                </a:lnTo>
                <a:lnTo>
                  <a:pt x="157" y="142"/>
                </a:lnTo>
                <a:lnTo>
                  <a:pt x="221" y="84"/>
                </a:lnTo>
                <a:lnTo>
                  <a:pt x="0" y="0"/>
                </a:lnTo>
              </a:path>
            </a:pathLst>
          </a:custGeom>
          <a:solidFill>
            <a:srgbClr val="F8FA1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pic>
        <p:nvPicPr>
          <p:cNvPr id="14340"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5045075"/>
            <a:ext cx="10604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1"/>
          <p:cNvSpPr>
            <a:spLocks noGrp="1" noChangeArrowheads="1"/>
          </p:cNvSpPr>
          <p:nvPr>
            <p:ph type="title"/>
          </p:nvPr>
        </p:nvSpPr>
        <p:spPr/>
        <p:txBody>
          <a:bodyPr/>
          <a:lstStyle/>
          <a:p>
            <a:r>
              <a:rPr lang="en-US" altLang="ko-KR" dirty="0" smtClean="0">
                <a:ea typeface="Gulim" pitchFamily="34" charset="-127"/>
              </a:rPr>
              <a:t>JDBC</a:t>
            </a:r>
          </a:p>
        </p:txBody>
      </p:sp>
      <p:sp>
        <p:nvSpPr>
          <p:cNvPr id="14342" name="Rectangle 12"/>
          <p:cNvSpPr>
            <a:spLocks noGrp="1" noChangeArrowheads="1"/>
          </p:cNvSpPr>
          <p:nvPr>
            <p:ph idx="1"/>
          </p:nvPr>
        </p:nvSpPr>
        <p:spPr/>
        <p:txBody>
          <a:bodyPr/>
          <a:lstStyle/>
          <a:p>
            <a:r>
              <a:rPr lang="en-US" altLang="ko-KR" dirty="0" smtClean="0">
                <a:ea typeface="Gulim" pitchFamily="34" charset="-127"/>
              </a:rPr>
              <a:t>JDBC is a standard interface for connecting to relational databases from Java.</a:t>
            </a:r>
          </a:p>
          <a:p>
            <a:r>
              <a:rPr lang="en-US" altLang="ko-KR" dirty="0" smtClean="0">
                <a:ea typeface="Gulim" pitchFamily="34" charset="-127"/>
              </a:rPr>
              <a:t>The JDBC classes and interfaces are in the </a:t>
            </a:r>
            <a:r>
              <a:rPr lang="en-US" altLang="ko-KR" b="1" i="1" dirty="0" smtClean="0">
                <a:solidFill>
                  <a:srgbClr val="CCFF33"/>
                </a:solidFill>
                <a:ea typeface="Gulim" pitchFamily="34" charset="-127"/>
              </a:rPr>
              <a:t>java.sql</a:t>
            </a:r>
            <a:r>
              <a:rPr lang="en-US" altLang="ko-KR" dirty="0" smtClean="0">
                <a:ea typeface="Gulim" pitchFamily="34" charset="-127"/>
              </a:rPr>
              <a:t> package.</a:t>
            </a:r>
          </a:p>
          <a:p>
            <a:r>
              <a:rPr lang="en-US" altLang="ko-KR" b="1" i="1" dirty="0" smtClean="0">
                <a:solidFill>
                  <a:srgbClr val="CCFF33"/>
                </a:solidFill>
                <a:ea typeface="Gulim" pitchFamily="34" charset="-127"/>
              </a:rPr>
              <a:t>JDBC 1.22</a:t>
            </a:r>
            <a:r>
              <a:rPr lang="en-US" altLang="ko-KR" dirty="0" smtClean="0">
                <a:ea typeface="Gulim" pitchFamily="34" charset="-127"/>
              </a:rPr>
              <a:t> is part of JDK 1.1; </a:t>
            </a:r>
            <a:r>
              <a:rPr lang="en-US" altLang="ko-KR" b="1" i="1" dirty="0" smtClean="0">
                <a:solidFill>
                  <a:srgbClr val="CCFF33"/>
                </a:solidFill>
                <a:ea typeface="Gulim" pitchFamily="34" charset="-127"/>
              </a:rPr>
              <a:t>JDBC 2.0</a:t>
            </a:r>
            <a:r>
              <a:rPr lang="en-US" altLang="ko-KR" dirty="0" smtClean="0">
                <a:ea typeface="Gulim" pitchFamily="34" charset="-127"/>
              </a:rPr>
              <a:t> is part of Java 2</a:t>
            </a:r>
          </a:p>
        </p:txBody>
      </p:sp>
    </p:spTree>
    <p:extLst>
      <p:ext uri="{BB962C8B-B14F-4D97-AF65-F5344CB8AC3E}">
        <p14:creationId xmlns:p14="http://schemas.microsoft.com/office/powerpoint/2010/main" val="26826582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normAutofit/>
          </a:bodyPr>
          <a:lstStyle/>
          <a:p>
            <a:r>
              <a:rPr lang="el-GR" altLang="el-GR" dirty="0"/>
              <a:t>J</a:t>
            </a:r>
            <a:r>
              <a:rPr lang="en-US" altLang="el-GR" dirty="0"/>
              <a:t>ava</a:t>
            </a:r>
            <a:r>
              <a:rPr lang="el-GR" altLang="el-GR" dirty="0"/>
              <a:t> D</a:t>
            </a:r>
            <a:r>
              <a:rPr lang="en-US" altLang="el-GR" dirty="0"/>
              <a:t>atabase Connectivity </a:t>
            </a:r>
            <a:r>
              <a:rPr lang="en-US" altLang="el-GR" sz="3600" dirty="0" smtClean="0"/>
              <a:t>2/3</a:t>
            </a:r>
            <a:endParaRPr lang="el-GR" altLang="el-GR" sz="3600" dirty="0" smtClean="0"/>
          </a:p>
        </p:txBody>
      </p:sp>
      <p:sp>
        <p:nvSpPr>
          <p:cNvPr id="15363" name="Rectangle 3"/>
          <p:cNvSpPr>
            <a:spLocks noGrp="1" noChangeArrowheads="1"/>
          </p:cNvSpPr>
          <p:nvPr>
            <p:ph idx="1"/>
          </p:nvPr>
        </p:nvSpPr>
        <p:spPr/>
        <p:txBody>
          <a:bodyPr>
            <a:normAutofit lnSpcReduction="10000"/>
          </a:bodyPr>
          <a:lstStyle/>
          <a:p>
            <a:pPr marL="0" indent="0" algn="just" eaLnBrk="1" hangingPunct="1">
              <a:spcBef>
                <a:spcPts val="600"/>
              </a:spcBef>
              <a:buFont typeface="Wingdings" pitchFamily="2" charset="2"/>
              <a:buNone/>
              <a:defRPr/>
            </a:pPr>
            <a:r>
              <a:rPr lang="el-GR" sz="2000" dirty="0" smtClean="0">
                <a:latin typeface="Calibri" pitchFamily="34" charset="0"/>
              </a:rPr>
              <a:t>Μέσω του </a:t>
            </a:r>
            <a:r>
              <a:rPr lang="en-US" sz="2000" dirty="0" smtClean="0">
                <a:latin typeface="Calibri" pitchFamily="34" charset="0"/>
              </a:rPr>
              <a:t>JDBC</a:t>
            </a:r>
            <a:r>
              <a:rPr lang="el-GR" sz="2000" dirty="0" smtClean="0">
                <a:latin typeface="Calibri" pitchFamily="34" charset="0"/>
              </a:rPr>
              <a:t> πραγματοποιείται η επικοινωνία με μια βάση δεδομένων με τα ακόλουθα βήματα:</a:t>
            </a:r>
          </a:p>
          <a:p>
            <a:pPr algn="just" eaLnBrk="1" hangingPunct="1">
              <a:spcBef>
                <a:spcPts val="600"/>
              </a:spcBef>
              <a:defRPr/>
            </a:pPr>
            <a:r>
              <a:rPr lang="el-GR" sz="2000" dirty="0" smtClean="0">
                <a:latin typeface="Calibri" pitchFamily="34" charset="0"/>
              </a:rPr>
              <a:t>Σύνδεση με τη βάση </a:t>
            </a:r>
          </a:p>
          <a:p>
            <a:pPr algn="just" eaLnBrk="1" hangingPunct="1">
              <a:spcBef>
                <a:spcPts val="600"/>
              </a:spcBef>
              <a:defRPr/>
            </a:pPr>
            <a:r>
              <a:rPr lang="el-GR" sz="2000" dirty="0" smtClean="0">
                <a:latin typeface="Calibri" pitchFamily="34" charset="0"/>
              </a:rPr>
              <a:t>Υποβολή </a:t>
            </a:r>
            <a:r>
              <a:rPr lang="en-US" sz="2000" dirty="0" smtClean="0">
                <a:latin typeface="Calibri" pitchFamily="34" charset="0"/>
              </a:rPr>
              <a:t>SQL</a:t>
            </a:r>
            <a:r>
              <a:rPr lang="el-GR" sz="2000" dirty="0" smtClean="0">
                <a:latin typeface="Calibri" pitchFamily="34" charset="0"/>
              </a:rPr>
              <a:t> εντολών (</a:t>
            </a:r>
            <a:r>
              <a:rPr lang="en-US" sz="2000" dirty="0" smtClean="0">
                <a:latin typeface="Calibri" pitchFamily="34" charset="0"/>
              </a:rPr>
              <a:t>SQL statements</a:t>
            </a:r>
            <a:r>
              <a:rPr lang="el-GR" sz="2000" dirty="0" smtClean="0">
                <a:latin typeface="Calibri" pitchFamily="34" charset="0"/>
              </a:rPr>
              <a:t>) στη βάση </a:t>
            </a:r>
          </a:p>
          <a:p>
            <a:pPr algn="just" eaLnBrk="1" hangingPunct="1">
              <a:spcBef>
                <a:spcPts val="600"/>
              </a:spcBef>
              <a:defRPr/>
            </a:pPr>
            <a:r>
              <a:rPr lang="el-GR" sz="2000" dirty="0" smtClean="0">
                <a:latin typeface="Calibri" pitchFamily="34" charset="0"/>
              </a:rPr>
              <a:t>Ανάκτηση δεδομένων </a:t>
            </a:r>
          </a:p>
          <a:p>
            <a:pPr marL="0" indent="0" algn="just" eaLnBrk="1" hangingPunct="1">
              <a:spcBef>
                <a:spcPts val="600"/>
              </a:spcBef>
              <a:buFont typeface="Wingdings" pitchFamily="2" charset="2"/>
              <a:buNone/>
              <a:defRPr/>
            </a:pPr>
            <a:endParaRPr lang="en-US" sz="2000" dirty="0" smtClean="0">
              <a:latin typeface="Calibri" pitchFamily="34" charset="0"/>
            </a:endParaRPr>
          </a:p>
          <a:p>
            <a:pPr marL="0" indent="0" algn="just" eaLnBrk="1" hangingPunct="1">
              <a:spcBef>
                <a:spcPts val="600"/>
              </a:spcBef>
              <a:buFont typeface="Wingdings" pitchFamily="2" charset="2"/>
              <a:buNone/>
              <a:defRPr/>
            </a:pPr>
            <a:r>
              <a:rPr lang="el-GR" sz="2000" dirty="0" smtClean="0">
                <a:latin typeface="Calibri" pitchFamily="34" charset="0"/>
              </a:rPr>
              <a:t>Επιπλέον το </a:t>
            </a:r>
            <a:r>
              <a:rPr lang="en-US" sz="2000" dirty="0" smtClean="0">
                <a:latin typeface="Calibri" pitchFamily="34" charset="0"/>
              </a:rPr>
              <a:t>JDBC API</a:t>
            </a:r>
            <a:r>
              <a:rPr lang="el-GR" sz="2000" dirty="0" smtClean="0">
                <a:latin typeface="Calibri" pitchFamily="34" charset="0"/>
              </a:rPr>
              <a:t> παρέχει τη δυνατότητα χρήση</a:t>
            </a:r>
            <a:r>
              <a:rPr lang="el-GR" sz="2000" dirty="0">
                <a:latin typeface="Calibri" pitchFamily="34" charset="0"/>
              </a:rPr>
              <a:t>ς</a:t>
            </a:r>
            <a:r>
              <a:rPr lang="el-GR" sz="2000" dirty="0" smtClean="0">
                <a:latin typeface="Calibri" pitchFamily="34" charset="0"/>
              </a:rPr>
              <a:t> των προχωρημένων λειτουργιών των βάσεων δεδομένων, εφόσον αυτές υποστηρίζονται από τη συγκεκριμένη βάση δεδομένων, όπως</a:t>
            </a:r>
            <a:r>
              <a:rPr lang="en-US" sz="2000" dirty="0" smtClean="0">
                <a:latin typeface="Calibri" pitchFamily="34" charset="0"/>
              </a:rPr>
              <a:t> </a:t>
            </a:r>
            <a:r>
              <a:rPr lang="el-GR" sz="2000" dirty="0" smtClean="0">
                <a:latin typeface="Calibri" pitchFamily="34" charset="0"/>
              </a:rPr>
              <a:t>η: </a:t>
            </a:r>
            <a:endParaRPr lang="en-US" sz="2000" dirty="0" smtClean="0">
              <a:latin typeface="Calibri" pitchFamily="34" charset="0"/>
            </a:endParaRPr>
          </a:p>
          <a:p>
            <a:pPr algn="just" eaLnBrk="1" hangingPunct="1">
              <a:spcBef>
                <a:spcPts val="600"/>
              </a:spcBef>
              <a:defRPr/>
            </a:pPr>
            <a:r>
              <a:rPr lang="el-GR" sz="2000" dirty="0" smtClean="0">
                <a:latin typeface="Calibri" pitchFamily="34" charset="0"/>
              </a:rPr>
              <a:t>εκτέλεση συναλλαγών (</a:t>
            </a:r>
            <a:r>
              <a:rPr lang="en-US" sz="2000" b="1" dirty="0" smtClean="0">
                <a:latin typeface="Calibri" pitchFamily="34" charset="0"/>
              </a:rPr>
              <a:t>transactions</a:t>
            </a:r>
            <a:r>
              <a:rPr lang="el-GR" sz="2000" b="1" dirty="0" smtClean="0">
                <a:latin typeface="Calibri" pitchFamily="34" charset="0"/>
              </a:rPr>
              <a:t>)</a:t>
            </a:r>
            <a:r>
              <a:rPr lang="el-GR" sz="2000" dirty="0" smtClean="0">
                <a:latin typeface="Calibri" pitchFamily="34" charset="0"/>
              </a:rPr>
              <a:t>, </a:t>
            </a:r>
            <a:endParaRPr lang="en-US" sz="2000" dirty="0" smtClean="0">
              <a:latin typeface="Calibri" pitchFamily="34" charset="0"/>
            </a:endParaRPr>
          </a:p>
          <a:p>
            <a:pPr eaLnBrk="1" hangingPunct="1">
              <a:spcBef>
                <a:spcPts val="600"/>
              </a:spcBef>
              <a:defRPr/>
            </a:pPr>
            <a:r>
              <a:rPr lang="el-GR" sz="2000" dirty="0" smtClean="0">
                <a:latin typeface="Calibri" pitchFamily="34" charset="0"/>
              </a:rPr>
              <a:t>διαχείριση και κλήση αποθηκευμένων διαδικασιών (</a:t>
            </a:r>
            <a:r>
              <a:rPr lang="en-US" sz="2000" dirty="0" smtClean="0">
                <a:latin typeface="Calibri" pitchFamily="34" charset="0"/>
              </a:rPr>
              <a:t>stored procedures</a:t>
            </a:r>
            <a:r>
              <a:rPr lang="el-GR" sz="2000" dirty="0" smtClean="0">
                <a:latin typeface="Calibri" pitchFamily="34" charset="0"/>
              </a:rPr>
              <a:t>), και </a:t>
            </a:r>
            <a:endParaRPr lang="en-US" sz="2000" dirty="0" smtClean="0">
              <a:latin typeface="Calibri" pitchFamily="34" charset="0"/>
            </a:endParaRPr>
          </a:p>
          <a:p>
            <a:pPr algn="just" eaLnBrk="1" hangingPunct="1">
              <a:spcBef>
                <a:spcPts val="600"/>
              </a:spcBef>
              <a:defRPr/>
            </a:pPr>
            <a:r>
              <a:rPr lang="el-GR" sz="2000" dirty="0" smtClean="0">
                <a:latin typeface="Calibri" pitchFamily="34" charset="0"/>
              </a:rPr>
              <a:t>ανάκτηση </a:t>
            </a:r>
            <a:r>
              <a:rPr lang="el-GR" sz="2000" dirty="0">
                <a:latin typeface="Calibri" pitchFamily="34" charset="0"/>
              </a:rPr>
              <a:t>μ</a:t>
            </a:r>
            <a:r>
              <a:rPr lang="el-GR" sz="2000" dirty="0" smtClean="0">
                <a:latin typeface="Calibri" pitchFamily="34" charset="0"/>
              </a:rPr>
              <a:t>έτα-πληροφορίας (</a:t>
            </a:r>
            <a:r>
              <a:rPr lang="en-US" sz="2000" b="1" dirty="0" smtClean="0">
                <a:latin typeface="Calibri" pitchFamily="34" charset="0"/>
              </a:rPr>
              <a:t>m</a:t>
            </a:r>
            <a:r>
              <a:rPr lang="el-GR" sz="2000" b="1" dirty="0" smtClean="0">
                <a:latin typeface="Calibri" pitchFamily="34" charset="0"/>
              </a:rPr>
              <a:t>etadata</a:t>
            </a:r>
            <a:r>
              <a:rPr lang="el-GR" sz="2000" dirty="0" smtClean="0">
                <a:latin typeface="Calibri" pitchFamily="34" charset="0"/>
              </a:rPr>
              <a:t>).</a:t>
            </a:r>
          </a:p>
        </p:txBody>
      </p:sp>
    </p:spTree>
    <p:extLst>
      <p:ext uri="{BB962C8B-B14F-4D97-AF65-F5344CB8AC3E}">
        <p14:creationId xmlns:p14="http://schemas.microsoft.com/office/powerpoint/2010/main" val="2448080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r>
              <a:rPr lang="el-GR" altLang="el-GR" dirty="0"/>
              <a:t>J</a:t>
            </a:r>
            <a:r>
              <a:rPr lang="en-US" altLang="el-GR" dirty="0"/>
              <a:t>ava</a:t>
            </a:r>
            <a:r>
              <a:rPr lang="el-GR" altLang="el-GR" dirty="0"/>
              <a:t> D</a:t>
            </a:r>
            <a:r>
              <a:rPr lang="en-US" altLang="el-GR" dirty="0"/>
              <a:t>atabase Connectivity </a:t>
            </a:r>
            <a:r>
              <a:rPr lang="en-US" altLang="el-GR" sz="3600" dirty="0" smtClean="0"/>
              <a:t>3/3</a:t>
            </a:r>
            <a:endParaRPr lang="el-GR" altLang="el-GR" dirty="0"/>
          </a:p>
        </p:txBody>
      </p:sp>
      <p:sp>
        <p:nvSpPr>
          <p:cNvPr id="26627" name="Rectangle 3"/>
          <p:cNvSpPr>
            <a:spLocks noGrp="1" noChangeArrowheads="1"/>
          </p:cNvSpPr>
          <p:nvPr>
            <p:ph idx="1"/>
          </p:nvPr>
        </p:nvSpPr>
        <p:spPr/>
        <p:txBody>
          <a:bodyPr>
            <a:normAutofit lnSpcReduction="10000"/>
          </a:bodyPr>
          <a:lstStyle/>
          <a:p>
            <a:pPr marL="0" indent="0" algn="just" eaLnBrk="1" hangingPunct="1">
              <a:spcBef>
                <a:spcPts val="600"/>
              </a:spcBef>
              <a:buFont typeface="Wingdings" pitchFamily="2" charset="2"/>
              <a:buNone/>
              <a:defRPr/>
            </a:pPr>
            <a:r>
              <a:rPr lang="el-GR" sz="2000" dirty="0" smtClean="0">
                <a:latin typeface="Calibri" pitchFamily="34" charset="0"/>
              </a:rPr>
              <a:t>Πιο συγκεκριμένα επιτρέπει:</a:t>
            </a:r>
            <a:endParaRPr lang="en-US" sz="2000" dirty="0" smtClean="0">
              <a:latin typeface="Calibri" pitchFamily="34" charset="0"/>
            </a:endParaRPr>
          </a:p>
          <a:p>
            <a:pPr algn="just" eaLnBrk="1" hangingPunct="1">
              <a:spcBef>
                <a:spcPts val="600"/>
              </a:spcBef>
              <a:defRPr/>
            </a:pPr>
            <a:r>
              <a:rPr lang="el-GR" sz="2000" dirty="0" smtClean="0">
                <a:latin typeface="Calibri" pitchFamily="34" charset="0"/>
              </a:rPr>
              <a:t>Φόρτωση του </a:t>
            </a:r>
            <a:r>
              <a:rPr lang="en-US" sz="2000" dirty="0" smtClean="0">
                <a:latin typeface="Calibri" pitchFamily="34" charset="0"/>
              </a:rPr>
              <a:t>JDBC</a:t>
            </a:r>
            <a:r>
              <a:rPr lang="el-GR" sz="2000" dirty="0" smtClean="0">
                <a:latin typeface="Calibri" pitchFamily="34" charset="0"/>
              </a:rPr>
              <a:t> οδηγού (</a:t>
            </a:r>
            <a:r>
              <a:rPr lang="en-US" sz="2000" dirty="0" smtClean="0">
                <a:latin typeface="Calibri" pitchFamily="34" charset="0"/>
              </a:rPr>
              <a:t>JDBC driver</a:t>
            </a:r>
            <a:r>
              <a:rPr lang="el-GR" sz="2000" dirty="0" smtClean="0">
                <a:latin typeface="Calibri" pitchFamily="34" charset="0"/>
              </a:rPr>
              <a:t>) της βάσης δεδομένων</a:t>
            </a:r>
          </a:p>
          <a:p>
            <a:pPr algn="just" eaLnBrk="1" hangingPunct="1">
              <a:spcBef>
                <a:spcPts val="600"/>
              </a:spcBef>
              <a:defRPr/>
            </a:pPr>
            <a:r>
              <a:rPr lang="el-GR" sz="2000" dirty="0" smtClean="0">
                <a:latin typeface="Calibri" pitchFamily="34" charset="0"/>
              </a:rPr>
              <a:t>Σύνδεση με τη βάση δεδομένων, μέσω του </a:t>
            </a:r>
            <a:r>
              <a:rPr lang="en-US" sz="2000" dirty="0" smtClean="0">
                <a:latin typeface="Calibri" pitchFamily="34" charset="0"/>
              </a:rPr>
              <a:t>DriverManager</a:t>
            </a:r>
            <a:r>
              <a:rPr lang="el-GR" sz="2000" dirty="0" smtClean="0">
                <a:latin typeface="Calibri" pitchFamily="34" charset="0"/>
              </a:rPr>
              <a:t>, ο οποίος επιστρέφει ένα </a:t>
            </a:r>
            <a:r>
              <a:rPr lang="en-US" sz="2000" dirty="0" smtClean="0">
                <a:latin typeface="Calibri" pitchFamily="34" charset="0"/>
              </a:rPr>
              <a:t>Connection</a:t>
            </a:r>
            <a:endParaRPr lang="el-GR" sz="2000" dirty="0" smtClean="0">
              <a:latin typeface="Calibri" pitchFamily="34" charset="0"/>
            </a:endParaRPr>
          </a:p>
          <a:p>
            <a:pPr algn="just" eaLnBrk="1" hangingPunct="1">
              <a:spcBef>
                <a:spcPts val="600"/>
              </a:spcBef>
              <a:defRPr/>
            </a:pPr>
            <a:r>
              <a:rPr lang="el-GR" sz="2000" dirty="0" smtClean="0">
                <a:latin typeface="Calibri" pitchFamily="34" charset="0"/>
              </a:rPr>
              <a:t>Δημιουργία, παραμετροποίηση και εκτέλεση </a:t>
            </a:r>
            <a:r>
              <a:rPr lang="en-US" sz="2000" dirty="0" smtClean="0">
                <a:latin typeface="Calibri" pitchFamily="34" charset="0"/>
              </a:rPr>
              <a:t>SQL</a:t>
            </a:r>
            <a:r>
              <a:rPr lang="el-GR" sz="2000" dirty="0" smtClean="0">
                <a:latin typeface="Calibri" pitchFamily="34" charset="0"/>
              </a:rPr>
              <a:t> εντολών, μέσω των </a:t>
            </a:r>
            <a:r>
              <a:rPr lang="en-GB" sz="2000" dirty="0" smtClean="0">
                <a:latin typeface="Calibri" pitchFamily="34" charset="0"/>
              </a:rPr>
              <a:t>Statement</a:t>
            </a:r>
            <a:r>
              <a:rPr lang="el-GR" sz="2000" dirty="0" smtClean="0">
                <a:latin typeface="Calibri" pitchFamily="34" charset="0"/>
              </a:rPr>
              <a:t> ή </a:t>
            </a:r>
            <a:r>
              <a:rPr lang="en-GB" sz="2000" dirty="0" smtClean="0">
                <a:latin typeface="Calibri" pitchFamily="34" charset="0"/>
              </a:rPr>
              <a:t>PreparedStatement</a:t>
            </a:r>
            <a:r>
              <a:rPr lang="el-GR" sz="2000" dirty="0" smtClean="0">
                <a:latin typeface="Calibri" pitchFamily="34" charset="0"/>
              </a:rPr>
              <a:t>, για ανάκτηση δεδομένων ή μεταβολή δεδομένων στη βάση δεδομένων</a:t>
            </a:r>
          </a:p>
          <a:p>
            <a:pPr algn="just" eaLnBrk="1" hangingPunct="1">
              <a:spcBef>
                <a:spcPts val="600"/>
              </a:spcBef>
              <a:defRPr/>
            </a:pPr>
            <a:r>
              <a:rPr lang="el-GR" sz="2000" dirty="0" smtClean="0">
                <a:latin typeface="Calibri" pitchFamily="34" charset="0"/>
              </a:rPr>
              <a:t>Ανάκτηση και επεξεργασία δεδομένων από την βάση δεδομένων, μέσω του </a:t>
            </a:r>
            <a:r>
              <a:rPr lang="en-US" sz="2000" dirty="0" smtClean="0">
                <a:latin typeface="Calibri" pitchFamily="34" charset="0"/>
              </a:rPr>
              <a:t>ResultSet</a:t>
            </a:r>
            <a:endParaRPr lang="el-GR" sz="2000" dirty="0" smtClean="0">
              <a:latin typeface="Calibri" pitchFamily="34" charset="0"/>
            </a:endParaRPr>
          </a:p>
          <a:p>
            <a:pPr algn="just" eaLnBrk="1" hangingPunct="1">
              <a:spcBef>
                <a:spcPts val="600"/>
              </a:spcBef>
              <a:defRPr/>
            </a:pPr>
            <a:r>
              <a:rPr lang="el-GR" sz="2000" dirty="0" smtClean="0">
                <a:latin typeface="Calibri" pitchFamily="34" charset="0"/>
              </a:rPr>
              <a:t>Εκτέλεση συναλλαγών μέσω του </a:t>
            </a:r>
            <a:r>
              <a:rPr lang="en-US" sz="2000" dirty="0" smtClean="0">
                <a:latin typeface="Calibri" pitchFamily="34" charset="0"/>
              </a:rPr>
              <a:t>Connection</a:t>
            </a:r>
            <a:endParaRPr lang="el-GR" sz="2000" dirty="0" smtClean="0">
              <a:latin typeface="Calibri" pitchFamily="34" charset="0"/>
            </a:endParaRPr>
          </a:p>
          <a:p>
            <a:pPr algn="just" eaLnBrk="1" hangingPunct="1">
              <a:spcBef>
                <a:spcPts val="600"/>
              </a:spcBef>
              <a:defRPr/>
            </a:pPr>
            <a:r>
              <a:rPr lang="el-GR" sz="2000" dirty="0" smtClean="0">
                <a:latin typeface="Calibri" pitchFamily="34" charset="0"/>
              </a:rPr>
              <a:t>Διαχείριση και κλήση αποθηκευμένων διαδικασιών μέσω του </a:t>
            </a:r>
            <a:r>
              <a:rPr lang="en-GB" sz="2000" dirty="0" smtClean="0">
                <a:latin typeface="Calibri" pitchFamily="34" charset="0"/>
              </a:rPr>
              <a:t>CallableStatement</a:t>
            </a:r>
            <a:endParaRPr lang="el-GR" sz="2000" dirty="0" smtClean="0">
              <a:latin typeface="Calibri" pitchFamily="34" charset="0"/>
            </a:endParaRPr>
          </a:p>
          <a:p>
            <a:pPr algn="just" eaLnBrk="1" hangingPunct="1">
              <a:spcBef>
                <a:spcPts val="600"/>
              </a:spcBef>
              <a:defRPr/>
            </a:pPr>
            <a:r>
              <a:rPr lang="el-GR" sz="2000" dirty="0" smtClean="0">
                <a:latin typeface="Calibri" pitchFamily="34" charset="0"/>
              </a:rPr>
              <a:t>Ανάκτηση μετα-πληροφορίας μέσω των </a:t>
            </a:r>
            <a:r>
              <a:rPr lang="en-GB" sz="2000" dirty="0" smtClean="0">
                <a:latin typeface="Calibri" pitchFamily="34" charset="0"/>
              </a:rPr>
              <a:t>DatabaseMetaData</a:t>
            </a:r>
            <a:r>
              <a:rPr lang="el-GR" sz="2000" dirty="0" smtClean="0">
                <a:latin typeface="Calibri" pitchFamily="34" charset="0"/>
              </a:rPr>
              <a:t> ή </a:t>
            </a:r>
            <a:r>
              <a:rPr lang="en-GB" sz="2000" dirty="0" smtClean="0">
                <a:latin typeface="Calibri" pitchFamily="34" charset="0"/>
              </a:rPr>
              <a:t>ResultSetMetaData</a:t>
            </a:r>
            <a:endParaRPr lang="el-GR" sz="700" dirty="0" smtClean="0">
              <a:latin typeface="Calibri" pitchFamily="34" charset="0"/>
            </a:endParaRPr>
          </a:p>
        </p:txBody>
      </p:sp>
    </p:spTree>
    <p:extLst>
      <p:ext uri="{BB962C8B-B14F-4D97-AF65-F5344CB8AC3E}">
        <p14:creationId xmlns:p14="http://schemas.microsoft.com/office/powerpoint/2010/main" val="295691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normAutofit/>
          </a:bodyPr>
          <a:lstStyle/>
          <a:p>
            <a:pPr algn="ctr" eaLnBrk="1" hangingPunct="1"/>
            <a:r>
              <a:rPr lang="el-GR" altLang="el-GR" b="0" dirty="0" smtClean="0"/>
              <a:t>Οδηγός </a:t>
            </a:r>
            <a:r>
              <a:rPr lang="en-US" altLang="el-GR" b="0" dirty="0" smtClean="0"/>
              <a:t>JDBC </a:t>
            </a:r>
            <a:r>
              <a:rPr lang="en-US" altLang="el-GR" sz="3600" b="0" dirty="0" smtClean="0"/>
              <a:t>1/3</a:t>
            </a:r>
            <a:endParaRPr lang="el-GR" altLang="el-GR" sz="3600" dirty="0" smtClean="0"/>
          </a:p>
        </p:txBody>
      </p:sp>
      <p:sp>
        <p:nvSpPr>
          <p:cNvPr id="27651" name="Rectangle 3"/>
          <p:cNvSpPr>
            <a:spLocks noGrp="1" noChangeArrowheads="1"/>
          </p:cNvSpPr>
          <p:nvPr>
            <p:ph idx="1"/>
          </p:nvPr>
        </p:nvSpPr>
        <p:spPr/>
        <p:txBody>
          <a:bodyPr/>
          <a:lstStyle/>
          <a:p>
            <a:pPr algn="just" eaLnBrk="1" hangingPunct="1">
              <a:spcBef>
                <a:spcPts val="600"/>
              </a:spcBef>
              <a:defRPr/>
            </a:pPr>
            <a:r>
              <a:rPr lang="el-GR" sz="2000" dirty="0" smtClean="0">
                <a:latin typeface="Calibri" pitchFamily="34" charset="0"/>
              </a:rPr>
              <a:t>Η επικοινωνία ενός </a:t>
            </a:r>
            <a:r>
              <a:rPr lang="en-US" sz="2000" dirty="0" smtClean="0">
                <a:latin typeface="Calibri" pitchFamily="34" charset="0"/>
              </a:rPr>
              <a:t>Java</a:t>
            </a:r>
            <a:r>
              <a:rPr lang="el-GR" sz="2000" dirty="0" smtClean="0">
                <a:latin typeface="Calibri" pitchFamily="34" charset="0"/>
              </a:rPr>
              <a:t> προγράμματος με μια βάση δεδομένων επιτυγχάνεται μέσω του κατάλληλου </a:t>
            </a:r>
            <a:r>
              <a:rPr lang="en-US" sz="2000" dirty="0" smtClean="0">
                <a:latin typeface="Calibri" pitchFamily="34" charset="0"/>
              </a:rPr>
              <a:t>JDBC</a:t>
            </a:r>
            <a:r>
              <a:rPr lang="el-GR" sz="2000" dirty="0" smtClean="0">
                <a:latin typeface="Calibri" pitchFamily="34" charset="0"/>
              </a:rPr>
              <a:t> οδηγού (</a:t>
            </a:r>
            <a:r>
              <a:rPr lang="en-US" sz="2000" b="1" dirty="0" smtClean="0">
                <a:latin typeface="Calibri" pitchFamily="34" charset="0"/>
              </a:rPr>
              <a:t>JDBC driver</a:t>
            </a:r>
            <a:r>
              <a:rPr lang="el-GR" sz="2000" dirty="0" smtClean="0">
                <a:latin typeface="Calibri" pitchFamily="34" charset="0"/>
              </a:rPr>
              <a:t>), </a:t>
            </a:r>
            <a:endParaRPr lang="en-US" sz="2000" dirty="0" smtClean="0">
              <a:latin typeface="Calibri" pitchFamily="34" charset="0"/>
            </a:endParaRPr>
          </a:p>
          <a:p>
            <a:pPr algn="just" eaLnBrk="1" hangingPunct="1">
              <a:spcBef>
                <a:spcPts val="600"/>
              </a:spcBef>
              <a:defRPr/>
            </a:pPr>
            <a:r>
              <a:rPr lang="en-US" sz="2000" dirty="0" smtClean="0">
                <a:latin typeface="Calibri" pitchFamily="34" charset="0"/>
              </a:rPr>
              <a:t>O JDBC driver </a:t>
            </a:r>
            <a:r>
              <a:rPr lang="el-GR" sz="2000" dirty="0" smtClean="0">
                <a:latin typeface="Calibri" pitchFamily="34" charset="0"/>
              </a:rPr>
              <a:t>αναλαμβάνει να «μεταφράσει» τις εντολές του </a:t>
            </a:r>
            <a:r>
              <a:rPr lang="en-US" sz="2000" dirty="0" smtClean="0">
                <a:latin typeface="Calibri" pitchFamily="34" charset="0"/>
              </a:rPr>
              <a:t>JDBC API</a:t>
            </a:r>
            <a:r>
              <a:rPr lang="el-GR" sz="2000" dirty="0" smtClean="0">
                <a:latin typeface="Calibri" pitchFamily="34" charset="0"/>
              </a:rPr>
              <a:t> σε εντολές που μπορεί να αντιληφθεί η συγκεκριμένη βάση δεδομένων. </a:t>
            </a:r>
            <a:endParaRPr lang="en-US" sz="2000" dirty="0" smtClean="0">
              <a:latin typeface="Calibri" pitchFamily="34" charset="0"/>
            </a:endParaRPr>
          </a:p>
          <a:p>
            <a:pPr marL="0" indent="0" algn="just" eaLnBrk="1" hangingPunct="1">
              <a:spcBef>
                <a:spcPts val="600"/>
              </a:spcBef>
              <a:buFont typeface="Wingdings" pitchFamily="2" charset="2"/>
              <a:buNone/>
              <a:defRPr/>
            </a:pPr>
            <a:endParaRPr lang="el-GR" sz="2000" dirty="0" smtClean="0">
              <a:latin typeface="Calibri" pitchFamily="34" charset="0"/>
            </a:endParaRPr>
          </a:p>
          <a:p>
            <a:pPr marL="0" indent="0" algn="just" eaLnBrk="1" hangingPunct="1">
              <a:spcBef>
                <a:spcPts val="600"/>
              </a:spcBef>
              <a:buFont typeface="Wingdings" pitchFamily="2" charset="2"/>
              <a:buNone/>
              <a:defRPr/>
            </a:pPr>
            <a:r>
              <a:rPr lang="el-GR" sz="2000" dirty="0" smtClean="0">
                <a:latin typeface="Calibri" pitchFamily="34" charset="0"/>
              </a:rPr>
              <a:t>Φόρτωση οδηγού </a:t>
            </a:r>
            <a:r>
              <a:rPr lang="en-US" sz="2000" dirty="0" smtClean="0">
                <a:latin typeface="Calibri" pitchFamily="34" charset="0"/>
              </a:rPr>
              <a:t>JDBC</a:t>
            </a:r>
            <a:r>
              <a:rPr lang="el-GR" sz="2000" dirty="0" smtClean="0">
                <a:latin typeface="Calibri" pitchFamily="34" charset="0"/>
              </a:rPr>
              <a:t>.</a:t>
            </a:r>
            <a:endParaRPr lang="el-GR" sz="2000" b="1" dirty="0" smtClean="0">
              <a:latin typeface="Calibri" pitchFamily="34" charset="0"/>
            </a:endParaRPr>
          </a:p>
          <a:p>
            <a:pPr marL="0" indent="0" algn="just" eaLnBrk="1" hangingPunct="1">
              <a:spcBef>
                <a:spcPts val="600"/>
              </a:spcBef>
              <a:buFont typeface="Wingdings" pitchFamily="2" charset="2"/>
              <a:buNone/>
              <a:defRPr/>
            </a:pPr>
            <a:endParaRPr lang="en-US" sz="1800" b="1" dirty="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l-GR" sz="1800" b="1" dirty="0" smtClean="0">
                <a:latin typeface="Courier New" pitchFamily="49" charset="0"/>
                <a:cs typeface="Courier New" pitchFamily="49" charset="0"/>
              </a:rPr>
              <a:t>/</a:t>
            </a:r>
            <a:r>
              <a:rPr lang="en-US" sz="1800" b="1" dirty="0" smtClean="0">
                <a:latin typeface="Courier New" pitchFamily="49" charset="0"/>
                <a:cs typeface="Courier New" pitchFamily="49" charset="0"/>
              </a:rPr>
              <a:t>/</a:t>
            </a:r>
            <a:r>
              <a:rPr lang="el-GR" sz="1800" b="1" dirty="0" smtClean="0">
                <a:latin typeface="Courier New" pitchFamily="49" charset="0"/>
                <a:cs typeface="Courier New" pitchFamily="49" charset="0"/>
              </a:rPr>
              <a:t>Φόρτωση του </a:t>
            </a:r>
            <a:r>
              <a:rPr lang="en-GB" sz="1800" b="1" dirty="0" smtClean="0">
                <a:latin typeface="Courier New" pitchFamily="49" charset="0"/>
                <a:cs typeface="Courier New" pitchFamily="49" charset="0"/>
              </a:rPr>
              <a:t>JDBC</a:t>
            </a:r>
            <a:r>
              <a:rPr lang="el-GR" sz="1800" b="1" dirty="0" smtClean="0">
                <a:latin typeface="Courier New" pitchFamily="49" charset="0"/>
                <a:cs typeface="Courier New" pitchFamily="49" charset="0"/>
              </a:rPr>
              <a:t> οδηγού για βάση δεδομένων </a:t>
            </a:r>
            <a:r>
              <a:rPr lang="en-GB" sz="1800" b="1" dirty="0">
                <a:latin typeface="Courier New" pitchFamily="49" charset="0"/>
                <a:cs typeface="Courier New" pitchFamily="49" charset="0"/>
              </a:rPr>
              <a:t>Oracle</a:t>
            </a:r>
            <a:r>
              <a:rPr lang="el-GR" sz="1800" b="1" dirty="0">
                <a:latin typeface="Courier New" pitchFamily="49" charset="0"/>
                <a:cs typeface="Courier New" pitchFamily="49" charset="0"/>
              </a:rPr>
              <a:t> </a:t>
            </a:r>
            <a:endParaRPr lang="en-US" sz="1800" b="1"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US" sz="1800" b="1" dirty="0" smtClean="0">
                <a:latin typeface="Courier New" pitchFamily="49" charset="0"/>
                <a:cs typeface="Courier New" pitchFamily="49" charset="0"/>
              </a:rPr>
              <a:t>// '</a:t>
            </a:r>
            <a:r>
              <a:rPr lang="en-GB" sz="1800" b="1" dirty="0" smtClean="0">
                <a:latin typeface="Courier New" pitchFamily="49" charset="0"/>
                <a:cs typeface="Courier New" pitchFamily="49" charset="0"/>
              </a:rPr>
              <a:t>jdbc</a:t>
            </a:r>
            <a:r>
              <a:rPr lang="el-GR" sz="1800" b="1" dirty="0" smtClean="0">
                <a:latin typeface="Courier New" pitchFamily="49" charset="0"/>
                <a:cs typeface="Courier New" pitchFamily="49" charset="0"/>
              </a:rPr>
              <a:t>.</a:t>
            </a:r>
            <a:r>
              <a:rPr lang="en-GB" sz="1800" b="1" dirty="0" smtClean="0">
                <a:latin typeface="Courier New" pitchFamily="49" charset="0"/>
                <a:cs typeface="Courier New" pitchFamily="49" charset="0"/>
              </a:rPr>
              <a:t>driver</a:t>
            </a:r>
            <a:r>
              <a:rPr lang="el-GR" sz="1800" b="1" dirty="0" smtClean="0">
                <a:latin typeface="Courier New" pitchFamily="49" charset="0"/>
                <a:cs typeface="Courier New" pitchFamily="49" charset="0"/>
              </a:rPr>
              <a:t>.</a:t>
            </a:r>
            <a:r>
              <a:rPr lang="en-GB" sz="1800" b="1" dirty="0" smtClean="0">
                <a:latin typeface="Courier New" pitchFamily="49" charset="0"/>
                <a:cs typeface="Courier New" pitchFamily="49" charset="0"/>
              </a:rPr>
              <a:t>OracleDriver</a:t>
            </a:r>
            <a:r>
              <a:rPr lang="en-US" sz="1800" b="1" dirty="0" smtClean="0">
                <a:latin typeface="Courier New" pitchFamily="49" charset="0"/>
                <a:cs typeface="Courier New" pitchFamily="49" charset="0"/>
              </a:rPr>
              <a:t>'</a:t>
            </a:r>
            <a:endParaRPr lang="en-GB" sz="1800" b="1"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GB" sz="1800" b="1" dirty="0" smtClean="0">
                <a:latin typeface="Courier New" pitchFamily="49" charset="0"/>
                <a:cs typeface="Courier New" pitchFamily="49" charset="0"/>
              </a:rPr>
              <a:t>Class.forName(</a:t>
            </a:r>
            <a:r>
              <a:rPr lang="en-US" sz="1800" b="1" dirty="0" smtClean="0">
                <a:latin typeface="Courier New" pitchFamily="49" charset="0"/>
                <a:cs typeface="Courier New" pitchFamily="49" charset="0"/>
              </a:rPr>
              <a:t>"</a:t>
            </a:r>
            <a:r>
              <a:rPr lang="en-GB" sz="1800" b="1" dirty="0" smtClean="0">
                <a:latin typeface="Courier New" pitchFamily="49" charset="0"/>
                <a:cs typeface="Courier New" pitchFamily="49" charset="0"/>
              </a:rPr>
              <a:t>jdbc.driver.OracleDriver</a:t>
            </a:r>
            <a:r>
              <a:rPr lang="en-US" sz="1800" b="1" dirty="0" smtClean="0">
                <a:latin typeface="Courier New" pitchFamily="49" charset="0"/>
                <a:cs typeface="Courier New" pitchFamily="49" charset="0"/>
              </a:rPr>
              <a:t>"</a:t>
            </a:r>
            <a:r>
              <a:rPr lang="en-GB" sz="1800" b="1" dirty="0" smtClean="0">
                <a:latin typeface="Courier New" pitchFamily="49" charset="0"/>
                <a:cs typeface="Courier New" pitchFamily="49" charset="0"/>
              </a:rPr>
              <a:t>)</a:t>
            </a:r>
            <a:r>
              <a:rPr lang="el-GR" sz="1800" b="1" dirty="0" smtClean="0">
                <a:latin typeface="Courier New" pitchFamily="49" charset="0"/>
                <a:cs typeface="Courier New" pitchFamily="49" charset="0"/>
              </a:rPr>
              <a:t>.</a:t>
            </a:r>
            <a:r>
              <a:rPr lang="en-US" sz="1800" b="1" dirty="0" smtClean="0">
                <a:latin typeface="Courier New" pitchFamily="49" charset="0"/>
                <a:cs typeface="Courier New" pitchFamily="49" charset="0"/>
              </a:rPr>
              <a:t>newInstance()</a:t>
            </a:r>
            <a:r>
              <a:rPr lang="en-GB" sz="1800" b="1" dirty="0" smtClean="0">
                <a:latin typeface="Courier New" pitchFamily="49" charset="0"/>
                <a:cs typeface="Courier New" pitchFamily="49" charset="0"/>
              </a:rPr>
              <a:t>; </a:t>
            </a:r>
            <a:endParaRPr 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1039118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normAutofit/>
          </a:bodyPr>
          <a:lstStyle/>
          <a:p>
            <a:r>
              <a:rPr lang="el-GR" altLang="el-GR" dirty="0"/>
              <a:t>Οδηγός </a:t>
            </a:r>
            <a:r>
              <a:rPr lang="en-US" altLang="el-GR" dirty="0"/>
              <a:t>JDBC </a:t>
            </a:r>
            <a:r>
              <a:rPr lang="en-US" altLang="el-GR" sz="3600" dirty="0" smtClean="0"/>
              <a:t>2/3</a:t>
            </a:r>
            <a:endParaRPr lang="el-GR" altLang="el-GR" sz="3600" dirty="0" smtClean="0"/>
          </a:p>
        </p:txBody>
      </p:sp>
      <p:sp>
        <p:nvSpPr>
          <p:cNvPr id="35843" name="Rectangle 3"/>
          <p:cNvSpPr>
            <a:spLocks noGrp="1" noChangeArrowheads="1"/>
          </p:cNvSpPr>
          <p:nvPr>
            <p:ph idx="1"/>
          </p:nvPr>
        </p:nvSpPr>
        <p:spPr/>
        <p:txBody>
          <a:bodyPr/>
          <a:lstStyle/>
          <a:p>
            <a:pPr marL="0" indent="0" algn="just" eaLnBrk="1" hangingPunct="1">
              <a:spcBef>
                <a:spcPts val="600"/>
              </a:spcBef>
              <a:buFont typeface="Wingdings" pitchFamily="2" charset="2"/>
              <a:buNone/>
            </a:pPr>
            <a:r>
              <a:rPr lang="el-GR" altLang="el-GR" sz="2000" b="1" dirty="0" smtClean="0">
                <a:latin typeface="Courier New" pitchFamily="49" charset="0"/>
                <a:cs typeface="Courier New" pitchFamily="49" charset="0"/>
              </a:rPr>
              <a:t>/</a:t>
            </a:r>
            <a:r>
              <a:rPr lang="en-US" altLang="el-GR" sz="2000" b="1" dirty="0" smtClean="0">
                <a:latin typeface="Courier New" pitchFamily="49" charset="0"/>
                <a:cs typeface="Courier New" pitchFamily="49" charset="0"/>
              </a:rPr>
              <a:t>/</a:t>
            </a:r>
            <a:r>
              <a:rPr lang="el-GR" altLang="el-GR" sz="2000" b="1" dirty="0" smtClean="0">
                <a:latin typeface="Courier New" pitchFamily="49" charset="0"/>
                <a:cs typeface="Courier New" pitchFamily="49" charset="0"/>
              </a:rPr>
              <a:t>Φόρτωση του </a:t>
            </a:r>
            <a:r>
              <a:rPr lang="en-GB" altLang="el-GR" sz="2000" b="1" dirty="0" smtClean="0">
                <a:latin typeface="Courier New" pitchFamily="49" charset="0"/>
                <a:cs typeface="Courier New" pitchFamily="49" charset="0"/>
              </a:rPr>
              <a:t>JDBC</a:t>
            </a:r>
            <a:r>
              <a:rPr lang="el-GR" altLang="el-GR" sz="2000" b="1" dirty="0" smtClean="0">
                <a:latin typeface="Courier New" pitchFamily="49" charset="0"/>
                <a:cs typeface="Courier New" pitchFamily="49" charset="0"/>
              </a:rPr>
              <a:t> οδηγού για </a:t>
            </a:r>
            <a:r>
              <a:rPr lang="en-US" altLang="el-GR" sz="2000" b="1" dirty="0" smtClean="0">
                <a:latin typeface="Courier New" pitchFamily="49" charset="0"/>
                <a:cs typeface="Courier New" pitchFamily="49" charset="0"/>
              </a:rPr>
              <a:t>mysql</a:t>
            </a:r>
          </a:p>
          <a:p>
            <a:pPr marL="0" indent="0" algn="just" eaLnBrk="1" hangingPunct="1">
              <a:spcBef>
                <a:spcPts val="600"/>
              </a:spcBef>
              <a:buFont typeface="Wingdings" pitchFamily="2" charset="2"/>
              <a:buNone/>
            </a:pPr>
            <a:endParaRPr lang="el-GR" altLang="el-GR" sz="2000" b="1"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n-US" altLang="el-GR" sz="2000" b="1" dirty="0" smtClean="0">
                <a:latin typeface="Courier New" pitchFamily="49" charset="0"/>
                <a:cs typeface="Courier New" pitchFamily="49" charset="0"/>
              </a:rPr>
              <a:t>Class.forName("com.mysql.jdbc.Driver").newInstance();</a:t>
            </a:r>
          </a:p>
          <a:p>
            <a:pPr marL="0" indent="0" algn="just" eaLnBrk="1" hangingPunct="1">
              <a:spcBef>
                <a:spcPts val="600"/>
              </a:spcBef>
              <a:buFont typeface="Wingdings" pitchFamily="2" charset="2"/>
              <a:buNone/>
            </a:pPr>
            <a:endParaRPr lang="el-GR" altLang="el-GR" sz="2000" b="1" dirty="0" smtClean="0">
              <a:latin typeface="Courier New" pitchFamily="49" charset="0"/>
              <a:cs typeface="Courier New" pitchFamily="49" charset="0"/>
            </a:endParaRPr>
          </a:p>
          <a:p>
            <a:pPr marL="0" indent="0" eaLnBrk="1" hangingPunct="1">
              <a:spcBef>
                <a:spcPts val="600"/>
              </a:spcBef>
              <a:buFont typeface="Wingdings" pitchFamily="2" charset="2"/>
              <a:buNone/>
            </a:pPr>
            <a:r>
              <a:rPr lang="el-GR" altLang="el-GR" sz="2000" dirty="0" smtClean="0">
                <a:latin typeface="Calibri" pitchFamily="34" charset="0"/>
                <a:cs typeface="Courier New" pitchFamily="49" charset="0"/>
              </a:rPr>
              <a:t>Ισοδύναμο με:</a:t>
            </a:r>
          </a:p>
          <a:p>
            <a:pPr marL="0" indent="0" eaLnBrk="1" hangingPunct="1">
              <a:spcBef>
                <a:spcPts val="600"/>
              </a:spcBef>
              <a:buFont typeface="Wingdings" pitchFamily="2" charset="2"/>
              <a:buNone/>
            </a:pPr>
            <a:endParaRPr lang="en-US" altLang="el-GR" sz="2000" dirty="0" smtClean="0">
              <a:latin typeface="Calibri" pitchFamily="34" charset="0"/>
              <a:cs typeface="Courier New" pitchFamily="49" charset="0"/>
            </a:endParaRPr>
          </a:p>
          <a:p>
            <a:pPr marL="0" indent="0" eaLnBrk="1" hangingPunct="1">
              <a:spcBef>
                <a:spcPts val="600"/>
              </a:spcBef>
              <a:buFont typeface="Wingdings" pitchFamily="2" charset="2"/>
              <a:buNone/>
            </a:pPr>
            <a:r>
              <a:rPr lang="en-US" altLang="el-GR" sz="2000" b="1" dirty="0" smtClean="0">
                <a:latin typeface="Courier New" pitchFamily="49" charset="0"/>
                <a:cs typeface="Courier New" pitchFamily="49" charset="0"/>
              </a:rPr>
              <a:t>Class x;</a:t>
            </a:r>
          </a:p>
          <a:p>
            <a:pPr marL="0" indent="0" eaLnBrk="1" hangingPunct="1">
              <a:spcBef>
                <a:spcPts val="600"/>
              </a:spcBef>
              <a:buFont typeface="Wingdings" pitchFamily="2" charset="2"/>
              <a:buNone/>
            </a:pPr>
            <a:r>
              <a:rPr lang="en-US" altLang="el-GR" sz="2000" b="1" dirty="0" smtClean="0">
                <a:latin typeface="Courier New" pitchFamily="49" charset="0"/>
                <a:cs typeface="Courier New" pitchFamily="49" charset="0"/>
              </a:rPr>
              <a:t>x = Class.forName("com.mysql.jdbc.Driver");</a:t>
            </a:r>
          </a:p>
          <a:p>
            <a:pPr marL="0" indent="0" eaLnBrk="1" hangingPunct="1">
              <a:spcBef>
                <a:spcPts val="600"/>
              </a:spcBef>
              <a:buFont typeface="Wingdings" pitchFamily="2" charset="2"/>
              <a:buNone/>
            </a:pPr>
            <a:r>
              <a:rPr lang="en-US" altLang="el-GR" sz="2000" b="1" dirty="0" smtClean="0">
                <a:latin typeface="Courier New" pitchFamily="49" charset="0"/>
                <a:cs typeface="Courier New" pitchFamily="49" charset="0"/>
              </a:rPr>
              <a:t>x.newInstance();</a:t>
            </a:r>
            <a:endParaRPr lang="el-GR" altLang="el-GR" sz="2000" dirty="0" smtClean="0">
              <a:latin typeface="Calibri" pitchFamily="34" charset="0"/>
            </a:endParaRPr>
          </a:p>
        </p:txBody>
      </p:sp>
    </p:spTree>
    <p:extLst>
      <p:ext uri="{BB962C8B-B14F-4D97-AF65-F5344CB8AC3E}">
        <p14:creationId xmlns:p14="http://schemas.microsoft.com/office/powerpoint/2010/main" val="114987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normAutofit/>
          </a:bodyPr>
          <a:lstStyle/>
          <a:p>
            <a:r>
              <a:rPr lang="el-GR" altLang="el-GR" dirty="0"/>
              <a:t>Οδηγός </a:t>
            </a:r>
            <a:r>
              <a:rPr lang="en-US" altLang="el-GR" dirty="0"/>
              <a:t>JDBC </a:t>
            </a:r>
            <a:r>
              <a:rPr lang="en-US" altLang="el-GR" sz="3600" dirty="0" smtClean="0"/>
              <a:t>3/3</a:t>
            </a:r>
            <a:endParaRPr lang="el-GR" altLang="el-GR" sz="3600" dirty="0" smtClean="0"/>
          </a:p>
        </p:txBody>
      </p:sp>
      <p:sp>
        <p:nvSpPr>
          <p:cNvPr id="36867" name="Rectangle 3"/>
          <p:cNvSpPr>
            <a:spLocks noGrp="1" noChangeArrowheads="1"/>
          </p:cNvSpPr>
          <p:nvPr>
            <p:ph idx="1"/>
          </p:nvPr>
        </p:nvSpPr>
        <p:spPr/>
        <p:txBody>
          <a:bodyPr/>
          <a:lstStyle/>
          <a:p>
            <a:pPr marL="0" indent="0" eaLnBrk="1" hangingPunct="1">
              <a:spcBef>
                <a:spcPts val="600"/>
              </a:spcBef>
              <a:buFont typeface="Wingdings" pitchFamily="2" charset="2"/>
              <a:buNone/>
            </a:pPr>
            <a:r>
              <a:rPr lang="el-GR" altLang="el-GR" sz="2000" b="1" dirty="0" smtClean="0">
                <a:latin typeface="Courier New" pitchFamily="49" charset="0"/>
                <a:cs typeface="Courier New" pitchFamily="49" charset="0"/>
              </a:rPr>
              <a:t>// Δουλεύει αυτό;</a:t>
            </a:r>
            <a:endParaRPr lang="en-GB" altLang="el-GR" sz="2000" b="1" dirty="0" smtClean="0">
              <a:latin typeface="Courier New" pitchFamily="49" charset="0"/>
              <a:cs typeface="Courier New" pitchFamily="49" charset="0"/>
            </a:endParaRP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import com.mysql.jdbc.Driver;</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public class MainP {</a:t>
            </a:r>
          </a:p>
          <a:p>
            <a:pPr marL="0" indent="0" eaLnBrk="1" hangingPunct="1">
              <a:spcBef>
                <a:spcPts val="600"/>
              </a:spcBef>
              <a:buFont typeface="Wingdings" pitchFamily="2" charset="2"/>
              <a:buNone/>
            </a:pP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Connection Con;</a:t>
            </a:r>
          </a:p>
          <a:p>
            <a:pPr marL="0" indent="0" eaLnBrk="1" hangingPunct="1">
              <a:spcBef>
                <a:spcPts val="600"/>
              </a:spcBef>
              <a:buFont typeface="Wingdings" pitchFamily="2" charset="2"/>
              <a:buNone/>
            </a:pP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void GetConnection (){</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 </a:t>
            </a: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try {</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  </a:t>
            </a: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Driver x1 = new Driver ();</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  </a:t>
            </a: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Driver x2 = new Driver ();</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 </a:t>
            </a:r>
            <a:r>
              <a:rPr lang="el-GR" altLang="el-GR" sz="20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}catch (SQLException ex) {</a:t>
            </a:r>
          </a:p>
          <a:p>
            <a:pPr marL="0" indent="0" eaLnBrk="1" hangingPunct="1">
              <a:spcBef>
                <a:spcPts val="600"/>
              </a:spcBef>
              <a:buFont typeface="Wingdings" pitchFamily="2" charset="2"/>
              <a:buNone/>
            </a:pPr>
            <a:r>
              <a:rPr lang="en-GB" altLang="el-GR" sz="1400" b="1" dirty="0" smtClean="0">
                <a:latin typeface="Courier New" pitchFamily="49" charset="0"/>
                <a:cs typeface="Courier New" pitchFamily="49" charset="0"/>
              </a:rPr>
              <a:t>    </a:t>
            </a:r>
            <a:r>
              <a:rPr lang="en-GB" altLang="el-GR" sz="2000" b="1" dirty="0" smtClean="0">
                <a:latin typeface="Courier New" pitchFamily="49" charset="0"/>
                <a:cs typeface="Courier New" pitchFamily="49" charset="0"/>
              </a:rPr>
              <a:t> </a:t>
            </a:r>
            <a:r>
              <a:rPr lang="en-GB" altLang="el-GR" sz="1400" b="1" dirty="0" smtClean="0">
                <a:latin typeface="Courier New" pitchFamily="49" charset="0"/>
                <a:cs typeface="Courier New" pitchFamily="49" charset="0"/>
              </a:rPr>
              <a:t>Logger.getLogger (MainP.class.getName()).log(Level.SEVERE, null, ex);</a:t>
            </a:r>
          </a:p>
          <a:p>
            <a:pPr marL="0" indent="0" eaLnBrk="1" hangingPunct="1">
              <a:spcBef>
                <a:spcPts val="600"/>
              </a:spcBef>
              <a:buFont typeface="Wingdings" pitchFamily="2" charset="2"/>
              <a:buNone/>
            </a:pPr>
            <a:r>
              <a:rPr lang="en-GB" altLang="el-GR" sz="2000" b="1" dirty="0" smtClean="0">
                <a:latin typeface="Courier New" pitchFamily="49" charset="0"/>
                <a:cs typeface="Courier New" pitchFamily="49" charset="0"/>
              </a:rPr>
              <a:t> }</a:t>
            </a:r>
          </a:p>
          <a:p>
            <a:pPr marL="0" indent="0" algn="just" eaLnBrk="1" hangingPunct="1">
              <a:spcBef>
                <a:spcPts val="600"/>
              </a:spcBef>
              <a:buFont typeface="Wingdings" pitchFamily="2" charset="2"/>
              <a:buNone/>
            </a:pPr>
            <a:endParaRPr lang="en-GB" altLang="el-GR" sz="2000" b="1" dirty="0" smtClean="0">
              <a:latin typeface="Courier New" pitchFamily="49" charset="0"/>
              <a:cs typeface="Courier New" pitchFamily="49" charset="0"/>
            </a:endParaRPr>
          </a:p>
        </p:txBody>
      </p:sp>
    </p:spTree>
    <p:extLst>
      <p:ext uri="{BB962C8B-B14F-4D97-AF65-F5344CB8AC3E}">
        <p14:creationId xmlns:p14="http://schemas.microsoft.com/office/powerpoint/2010/main" val="3938993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normAutofit/>
          </a:bodyPr>
          <a:lstStyle/>
          <a:p>
            <a:pPr algn="ctr" eaLnBrk="1" hangingPunct="1"/>
            <a:r>
              <a:rPr lang="el-GR" altLang="el-GR" b="0" dirty="0" smtClean="0"/>
              <a:t>Σύνδεση με Βάση Δεδομένων</a:t>
            </a:r>
            <a:r>
              <a:rPr lang="en-US" altLang="el-GR" b="0" dirty="0" smtClean="0"/>
              <a:t> </a:t>
            </a:r>
            <a:r>
              <a:rPr lang="en-US" altLang="el-GR" sz="3600" b="0" dirty="0" smtClean="0"/>
              <a:t>1/3</a:t>
            </a:r>
            <a:endParaRPr lang="el-GR" altLang="el-GR" sz="3600" dirty="0" smtClean="0"/>
          </a:p>
        </p:txBody>
      </p:sp>
      <p:sp>
        <p:nvSpPr>
          <p:cNvPr id="37891" name="Rectangle 3"/>
          <p:cNvSpPr>
            <a:spLocks noGrp="1" noChangeArrowheads="1"/>
          </p:cNvSpPr>
          <p:nvPr>
            <p:ph idx="1"/>
          </p:nvPr>
        </p:nvSpPr>
        <p:spPr/>
        <p:txBody>
          <a:bodyPr>
            <a:normAutofit lnSpcReduction="10000"/>
          </a:bodyPr>
          <a:lstStyle/>
          <a:p>
            <a:pPr marL="0" indent="0" algn="just" eaLnBrk="1" hangingPunct="1">
              <a:spcBef>
                <a:spcPts val="600"/>
              </a:spcBef>
              <a:buFont typeface="Wingdings" pitchFamily="2" charset="2"/>
              <a:buNone/>
            </a:pPr>
            <a:r>
              <a:rPr lang="el-GR" altLang="el-GR" sz="2000" dirty="0" smtClean="0">
                <a:latin typeface="Calibri" pitchFamily="34" charset="0"/>
              </a:rPr>
              <a:t>Μετά τη φόρτωση του JDBC οδηγού, ο</a:t>
            </a:r>
            <a:r>
              <a:rPr lang="en-US" altLang="el-GR" sz="2000" dirty="0" smtClean="0">
                <a:latin typeface="Calibri" pitchFamily="34" charset="0"/>
              </a:rPr>
              <a:t> </a:t>
            </a:r>
            <a:r>
              <a:rPr lang="el-GR" altLang="el-GR" sz="2000" dirty="0" smtClean="0">
                <a:latin typeface="Calibri" pitchFamily="34" charset="0"/>
              </a:rPr>
              <a:t>DriverManager μπορεί να πραγματοποιήσει μια σύνδεση με τη βάση δεδομένων, μέσω της μεθόδου </a:t>
            </a:r>
            <a:r>
              <a:rPr lang="el-GR" altLang="el-GR" sz="2000" b="1" dirty="0" smtClean="0">
                <a:latin typeface="Calibri" pitchFamily="34" charset="0"/>
              </a:rPr>
              <a:t>getConnection</a:t>
            </a:r>
            <a:r>
              <a:rPr lang="el-GR" altLang="el-GR" sz="2000" dirty="0" smtClean="0">
                <a:latin typeface="Calibri" pitchFamily="34" charset="0"/>
              </a:rPr>
              <a:t>, προσδιορίζοντας το αντίστοιχο URL, όνομα χρήστη, και κωδικό χρήστη.</a:t>
            </a:r>
            <a:endParaRPr lang="el-GR" altLang="el-GR" sz="2000" b="1" dirty="0" smtClean="0">
              <a:latin typeface="Calibri" pitchFamily="34" charset="0"/>
            </a:endParaRPr>
          </a:p>
          <a:p>
            <a:pPr marL="0" indent="0" algn="just" eaLnBrk="1" hangingPunct="1">
              <a:spcBef>
                <a:spcPts val="600"/>
              </a:spcBef>
              <a:buFont typeface="Wingdings" pitchFamily="2" charset="2"/>
              <a:buNone/>
            </a:pPr>
            <a:r>
              <a:rPr lang="el-GR" altLang="el-GR" sz="1800" dirty="0" smtClean="0">
                <a:latin typeface="Courier New" pitchFamily="49" charset="0"/>
                <a:cs typeface="Courier New" pitchFamily="49" charset="0"/>
              </a:rPr>
              <a:t>// Αρχικοποίηση των παραμέτρων (arguments) </a:t>
            </a:r>
            <a:endParaRPr lang="en-US" altLang="el-GR" sz="1800"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n-US" altLang="el-GR" sz="1800" dirty="0" smtClean="0">
                <a:latin typeface="Courier New" pitchFamily="49" charset="0"/>
                <a:cs typeface="Courier New" pitchFamily="49" charset="0"/>
              </a:rPr>
              <a:t>// </a:t>
            </a:r>
            <a:r>
              <a:rPr lang="el-GR" altLang="el-GR" sz="1800" dirty="0" smtClean="0">
                <a:latin typeface="Courier New" pitchFamily="49" charset="0"/>
                <a:cs typeface="Courier New" pitchFamily="49" charset="0"/>
              </a:rPr>
              <a:t>για την κλήση της getConnection μεθόδου</a:t>
            </a:r>
            <a:r>
              <a:rPr lang="en-US" altLang="el-GR" sz="1800" dirty="0" smtClean="0">
                <a:latin typeface="Courier New" pitchFamily="49" charset="0"/>
                <a:cs typeface="Courier New" pitchFamily="49" charset="0"/>
              </a:rPr>
              <a:t>. </a:t>
            </a:r>
            <a:r>
              <a:rPr lang="el-GR" altLang="el-GR" sz="1800" dirty="0" smtClean="0">
                <a:latin typeface="Courier New" pitchFamily="49" charset="0"/>
                <a:cs typeface="Courier New" pitchFamily="49" charset="0"/>
              </a:rPr>
              <a:t>Το "odbc" </a:t>
            </a:r>
            <a:endParaRPr lang="en-US" altLang="el-GR" sz="1800"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n-US" altLang="el-GR" sz="1800" dirty="0" smtClean="0">
                <a:latin typeface="Courier New" pitchFamily="49" charset="0"/>
                <a:cs typeface="Courier New" pitchFamily="49" charset="0"/>
              </a:rPr>
              <a:t>// </a:t>
            </a:r>
            <a:r>
              <a:rPr lang="el-GR" altLang="el-GR" sz="1800" dirty="0" smtClean="0">
                <a:latin typeface="Courier New" pitchFamily="49" charset="0"/>
                <a:cs typeface="Courier New" pitchFamily="49" charset="0"/>
              </a:rPr>
              <a:t>στο URL υποδηλώνει την χρήση της JDBC-ODBC</a:t>
            </a:r>
            <a:endParaRPr lang="en-US" altLang="el-GR" sz="1800"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l-GR" altLang="el-GR" sz="1800" dirty="0" smtClean="0">
                <a:latin typeface="Courier New" pitchFamily="49" charset="0"/>
                <a:cs typeface="Courier New" pitchFamily="49" charset="0"/>
              </a:rPr>
              <a:t>// γέφυρας</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a:t>
            </a:r>
            <a:r>
              <a:rPr lang="el-GR" altLang="el-GR" sz="1800" b="1" dirty="0" smtClean="0">
                <a:latin typeface="Courier New" pitchFamily="49" charset="0"/>
                <a:cs typeface="Courier New" pitchFamily="49" charset="0"/>
              </a:rPr>
              <a:t>String url = "jdbc:odbc:DSN";</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a:t>
            </a:r>
            <a:r>
              <a:rPr lang="el-GR" altLang="el-GR" sz="1800" b="1" dirty="0" smtClean="0">
                <a:latin typeface="Courier New" pitchFamily="49" charset="0"/>
                <a:cs typeface="Courier New" pitchFamily="49" charset="0"/>
              </a:rPr>
              <a:t>String user = "SomeUser";</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a:t>
            </a:r>
            <a:r>
              <a:rPr lang="el-GR" altLang="el-GR" sz="1800" b="1" dirty="0" smtClean="0">
                <a:latin typeface="Courier New" pitchFamily="49" charset="0"/>
                <a:cs typeface="Courier New" pitchFamily="49" charset="0"/>
              </a:rPr>
              <a:t>String passwd = "SomePwd";</a:t>
            </a:r>
          </a:p>
          <a:p>
            <a:pPr marL="0" indent="0" algn="just" eaLnBrk="1" hangingPunct="1">
              <a:spcBef>
                <a:spcPts val="600"/>
              </a:spcBef>
              <a:buFont typeface="Wingdings" pitchFamily="2" charset="2"/>
              <a:buNone/>
            </a:pPr>
            <a:r>
              <a:rPr lang="el-GR" altLang="el-GR" sz="1800" dirty="0" smtClean="0">
                <a:latin typeface="Courier New" pitchFamily="49" charset="0"/>
                <a:cs typeface="Courier New" pitchFamily="49" charset="0"/>
              </a:rPr>
              <a:t>// Πραγματοποίηση της σύνδεσης, μέσω του DriverManager</a:t>
            </a:r>
          </a:p>
          <a:p>
            <a:pPr marL="0" indent="0" algn="just" eaLnBrk="1" hangingPunct="1">
              <a:spcBef>
                <a:spcPts val="600"/>
              </a:spcBef>
              <a:buFont typeface="Wingdings" pitchFamily="2" charset="2"/>
              <a:buNone/>
            </a:pPr>
            <a:r>
              <a:rPr lang="el-GR" altLang="el-GR" sz="1800" b="1" dirty="0" smtClean="0">
                <a:latin typeface="Courier New" pitchFamily="49" charset="0"/>
                <a:cs typeface="Courier New" pitchFamily="49" charset="0"/>
              </a:rPr>
              <a:t>Connection con = DriverManager.getConnection</a:t>
            </a:r>
          </a:p>
          <a:p>
            <a:pPr marL="0" indent="0" algn="just" eaLnBrk="1" hangingPunct="1">
              <a:spcBef>
                <a:spcPts val="600"/>
              </a:spcBef>
              <a:buFont typeface="Wingdings" pitchFamily="2" charset="2"/>
              <a:buNone/>
            </a:pPr>
            <a:r>
              <a:rPr lang="el-GR" altLang="el-GR" sz="1800" b="1" dirty="0" smtClean="0">
                <a:latin typeface="Courier New" pitchFamily="49" charset="0"/>
                <a:cs typeface="Courier New" pitchFamily="49" charset="0"/>
              </a:rPr>
              <a:t>			  (url, user, passwd);</a:t>
            </a:r>
            <a:endParaRPr lang="el-GR" alt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1950594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l-GR" altLang="el-GR" dirty="0"/>
              <a:t>Σύνδεση με Βάση Δεδομένων</a:t>
            </a:r>
            <a:r>
              <a:rPr lang="en-US" altLang="el-GR" dirty="0"/>
              <a:t> </a:t>
            </a:r>
            <a:r>
              <a:rPr lang="en-US" altLang="el-GR" sz="3600" dirty="0" smtClean="0"/>
              <a:t>2/3</a:t>
            </a:r>
            <a:endParaRPr lang="el-GR" altLang="el-GR" sz="3200" b="0" dirty="0" smtClean="0"/>
          </a:p>
        </p:txBody>
      </p:sp>
      <p:sp>
        <p:nvSpPr>
          <p:cNvPr id="38915" name="Rectangle 3"/>
          <p:cNvSpPr>
            <a:spLocks noGrp="1" noChangeArrowheads="1"/>
          </p:cNvSpPr>
          <p:nvPr>
            <p:ph idx="1"/>
          </p:nvPr>
        </p:nvSpPr>
        <p:spPr/>
        <p:txBody>
          <a:bodyPr/>
          <a:lstStyle/>
          <a:p>
            <a:pPr eaLnBrk="1" hangingPunct="1">
              <a:spcBef>
                <a:spcPts val="600"/>
              </a:spcBef>
            </a:pPr>
            <a:r>
              <a:rPr lang="el-GR" altLang="el-GR" sz="2000" dirty="0" smtClean="0">
                <a:latin typeface="Calibri" pitchFamily="34" charset="0"/>
              </a:rPr>
              <a:t>Ο DriverManager είναι υπεύθυνος για την εύρεση του κατάλληλου JDBC οδηγού που αναγνωρίζει το ορισμένο URL και ο οποίος θα αναλάβει την πραγματοποίηση της σύνδεσης. </a:t>
            </a:r>
            <a:endParaRPr lang="en-US" altLang="el-GR" sz="2000" dirty="0" smtClean="0">
              <a:latin typeface="Calibri" pitchFamily="34" charset="0"/>
            </a:endParaRPr>
          </a:p>
          <a:p>
            <a:pPr eaLnBrk="1" hangingPunct="1">
              <a:spcBef>
                <a:spcPts val="600"/>
              </a:spcBef>
            </a:pPr>
            <a:r>
              <a:rPr lang="el-GR" altLang="el-GR" sz="2000" dirty="0" smtClean="0">
                <a:latin typeface="Calibri" pitchFamily="34" charset="0"/>
              </a:rPr>
              <a:t>Ένα Java πρόγραμμα μπορεί να έχει συγχρόνως πολλαπλές συνδέσεις με διαφορετικές βάσεις δεδομένων ή ακόμα και πολλαπλές συνδέσεις με την ίδια βάση δεδομένων.</a:t>
            </a:r>
          </a:p>
          <a:p>
            <a:pPr eaLnBrk="1" hangingPunct="1">
              <a:spcBef>
                <a:spcPts val="600"/>
              </a:spcBef>
            </a:pPr>
            <a:r>
              <a:rPr lang="el-GR" altLang="el-GR" sz="2000" dirty="0" smtClean="0">
                <a:latin typeface="Calibri" pitchFamily="34" charset="0"/>
              </a:rPr>
              <a:t>Ένας εναλλακτικός τρόπος σύνδεσης με μια βάση δεδομένων είναι μέσω ενός </a:t>
            </a:r>
            <a:r>
              <a:rPr lang="el-GR" altLang="el-GR" sz="2000" b="1" dirty="0" smtClean="0">
                <a:latin typeface="Calibri" pitchFamily="34" charset="0"/>
              </a:rPr>
              <a:t>DataSource</a:t>
            </a:r>
            <a:r>
              <a:rPr lang="el-GR" altLang="el-GR" sz="2000" dirty="0" smtClean="0">
                <a:latin typeface="Calibri" pitchFamily="34" charset="0"/>
              </a:rPr>
              <a:t>, το οποίο επιτρέπει τη χρήση ενός λογικού ονόματος (logical name) για την βάση δεδομένων χωρίς να είναι απαραίτητη η χρήση ενός συγκεκριμένου URL.</a:t>
            </a:r>
          </a:p>
          <a:p>
            <a:pPr eaLnBrk="1" hangingPunct="1">
              <a:spcBef>
                <a:spcPts val="600"/>
              </a:spcBef>
            </a:pPr>
            <a:endParaRPr lang="el-GR" altLang="el-GR" sz="2000" dirty="0" smtClean="0">
              <a:latin typeface="Calibri" pitchFamily="34" charset="0"/>
            </a:endParaRPr>
          </a:p>
          <a:p>
            <a:pPr eaLnBrk="1" hangingPunct="1">
              <a:spcBef>
                <a:spcPts val="600"/>
              </a:spcBef>
            </a:pPr>
            <a:endParaRPr lang="el-GR" altLang="el-GR" sz="2000" dirty="0" smtClean="0">
              <a:latin typeface="Calibri" pitchFamily="34" charset="0"/>
            </a:endParaRPr>
          </a:p>
        </p:txBody>
      </p:sp>
    </p:spTree>
    <p:extLst>
      <p:ext uri="{BB962C8B-B14F-4D97-AF65-F5344CB8AC3E}">
        <p14:creationId xmlns:p14="http://schemas.microsoft.com/office/powerpoint/2010/main" val="1253586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r>
              <a:rPr lang="el-GR" altLang="el-GR" dirty="0"/>
              <a:t>Σύνδεση με Βάση Δεδομένων</a:t>
            </a:r>
            <a:r>
              <a:rPr lang="en-US" altLang="el-GR" dirty="0"/>
              <a:t> </a:t>
            </a:r>
            <a:r>
              <a:rPr lang="en-US" altLang="el-GR" sz="3600" dirty="0" smtClean="0"/>
              <a:t>3/3</a:t>
            </a:r>
            <a:endParaRPr lang="el-GR" altLang="el-GR" sz="3200" b="0" dirty="0" smtClean="0"/>
          </a:p>
        </p:txBody>
      </p:sp>
      <p:sp>
        <p:nvSpPr>
          <p:cNvPr id="30723" name="Rectangle 3"/>
          <p:cNvSpPr>
            <a:spLocks noGrp="1" noChangeArrowheads="1"/>
          </p:cNvSpPr>
          <p:nvPr>
            <p:ph idx="1"/>
          </p:nvPr>
        </p:nvSpPr>
        <p:spPr/>
        <p:txBody>
          <a:bodyPr>
            <a:normAutofit lnSpcReduction="10000"/>
          </a:bodyPr>
          <a:lstStyle/>
          <a:p>
            <a:pPr marL="0" indent="0" algn="just" eaLnBrk="1" hangingPunct="1">
              <a:spcBef>
                <a:spcPts val="600"/>
              </a:spcBef>
              <a:buFont typeface="Wingdings" pitchFamily="2" charset="2"/>
              <a:buNone/>
              <a:defRPr/>
            </a:pPr>
            <a:r>
              <a:rPr lang="el-GR" sz="2000" dirty="0" smtClean="0">
                <a:latin typeface="Calibri" pitchFamily="34" charset="0"/>
              </a:rPr>
              <a:t>Σύνδεση με τη βάση δεδομένων jdbc/OracleDB για το χρήστη user με κωδικό χρήστη pwd.</a:t>
            </a:r>
            <a:endParaRPr lang="en-US" sz="2000" dirty="0" smtClean="0">
              <a:latin typeface="Calibri" pitchFamily="34" charset="0"/>
            </a:endParaRPr>
          </a:p>
          <a:p>
            <a:pPr algn="just" eaLnBrk="1" hangingPunct="1">
              <a:spcBef>
                <a:spcPts val="600"/>
              </a:spcBef>
              <a:defRPr/>
            </a:pPr>
            <a:endParaRPr lang="en-US" sz="2000" b="1" dirty="0" smtClean="0">
              <a:latin typeface="Calibri" pitchFamily="34" charset="0"/>
            </a:endParaRPr>
          </a:p>
          <a:p>
            <a:pPr marL="0" indent="0" algn="just" eaLnBrk="1" hangingPunct="1">
              <a:spcBef>
                <a:spcPts val="60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Προσδιορισμός</a:t>
            </a: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του</a:t>
            </a:r>
            <a:r>
              <a:rPr lang="en-US" sz="1800" dirty="0" smtClean="0">
                <a:latin typeface="Courier New" pitchFamily="49" charset="0"/>
                <a:cs typeface="Courier New" pitchFamily="49" charset="0"/>
              </a:rPr>
              <a:t> Java Naming and Directory Interfaces (JNDI)</a:t>
            </a:r>
          </a:p>
          <a:p>
            <a:pPr marL="0" indent="0" algn="just" eaLnBrk="1" hangingPunct="1">
              <a:spcBef>
                <a:spcPts val="600"/>
              </a:spcBef>
              <a:buFont typeface="Wingdings" pitchFamily="2" charset="2"/>
              <a:buNone/>
              <a:defRPr/>
            </a:pPr>
            <a:r>
              <a:rPr lang="en-US" sz="1800" b="1" dirty="0" smtClean="0">
                <a:latin typeface="Courier New" pitchFamily="49" charset="0"/>
                <a:cs typeface="Courier New" pitchFamily="49" charset="0"/>
              </a:rPr>
              <a:t>Context ctx = new InitialContext( );</a:t>
            </a:r>
            <a:endParaRPr lang="el-GR" sz="1800" b="1"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endParaRPr lang="en-US" sz="1800" b="1"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l-GR" sz="1800" dirty="0" smtClean="0">
                <a:latin typeface="Courier New" pitchFamily="49" charset="0"/>
                <a:cs typeface="Courier New" pitchFamily="49" charset="0"/>
              </a:rPr>
              <a:t>// Προσδιορισμός του DataSource για τη βάση </a:t>
            </a:r>
            <a:r>
              <a:rPr lang="el-GR" sz="1800" dirty="0">
                <a:latin typeface="Courier New" pitchFamily="49" charset="0"/>
                <a:cs typeface="Courier New" pitchFamily="49" charset="0"/>
              </a:rPr>
              <a:t>δεδομένων </a:t>
            </a:r>
            <a:endParaRPr lang="en-US" sz="1800"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με λογικό όνομα ‘jdbc/OracleDB’</a:t>
            </a:r>
          </a:p>
          <a:p>
            <a:pPr marL="0" indent="0" eaLnBrk="1" hangingPunct="1">
              <a:spcBef>
                <a:spcPts val="600"/>
              </a:spcBef>
              <a:buFont typeface="Wingdings" pitchFamily="2" charset="2"/>
              <a:buNone/>
              <a:defRPr/>
            </a:pPr>
            <a:r>
              <a:rPr lang="el-GR" sz="1800" b="1" dirty="0" smtClean="0">
                <a:latin typeface="Courier New" pitchFamily="49" charset="0"/>
                <a:cs typeface="Courier New" pitchFamily="49" charset="0"/>
              </a:rPr>
              <a:t>DataSource ds = (DataSource) ctx.lookup("jdbc/OracleDB");</a:t>
            </a:r>
          </a:p>
          <a:p>
            <a:pPr marL="0" indent="0" algn="just" eaLnBrk="1" hangingPunct="1">
              <a:spcBef>
                <a:spcPts val="600"/>
              </a:spcBef>
              <a:buFont typeface="Wingdings" pitchFamily="2" charset="2"/>
              <a:buNone/>
              <a:defRPr/>
            </a:pPr>
            <a:endParaRPr lang="en-US" sz="1800" b="1"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l-GR" sz="1800" dirty="0" smtClean="0">
                <a:latin typeface="Courier New" pitchFamily="49" charset="0"/>
                <a:cs typeface="Courier New" pitchFamily="49" charset="0"/>
              </a:rPr>
              <a:t>// Πραγματοποίηση της σύνδεσης για τον χρήστη </a:t>
            </a:r>
            <a:endParaRPr lang="en-US" sz="1800"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US" sz="1800" dirty="0" smtClean="0">
                <a:latin typeface="Courier New" pitchFamily="49" charset="0"/>
                <a:cs typeface="Courier New" pitchFamily="49" charset="0"/>
              </a:rPr>
              <a:t>//</a:t>
            </a:r>
            <a:r>
              <a:rPr lang="el-GR" sz="1800" dirty="0" smtClean="0">
                <a:latin typeface="Courier New" pitchFamily="49" charset="0"/>
                <a:cs typeface="Courier New" pitchFamily="49" charset="0"/>
              </a:rPr>
              <a:t>user με κωδικό χρήστη pwd</a:t>
            </a:r>
          </a:p>
          <a:p>
            <a:pPr marL="0" indent="0" algn="just" eaLnBrk="1" hangingPunct="1">
              <a:spcBef>
                <a:spcPts val="600"/>
              </a:spcBef>
              <a:buFont typeface="Wingdings" pitchFamily="2" charset="2"/>
              <a:buNone/>
              <a:defRPr/>
            </a:pPr>
            <a:r>
              <a:rPr lang="el-GR" sz="1800" b="1" dirty="0" smtClean="0">
                <a:latin typeface="Courier New" pitchFamily="49" charset="0"/>
                <a:cs typeface="Courier New" pitchFamily="49" charset="0"/>
              </a:rPr>
              <a:t>Connection con = ds.getConnection("user", "pwd");</a:t>
            </a:r>
          </a:p>
          <a:p>
            <a:pPr eaLnBrk="1" hangingPunct="1">
              <a:spcBef>
                <a:spcPts val="600"/>
              </a:spcBef>
              <a:defRPr/>
            </a:pPr>
            <a:endParaRPr lang="el-GR" sz="700" dirty="0" smtClean="0">
              <a:latin typeface="Calibri" pitchFamily="34" charset="0"/>
            </a:endParaRPr>
          </a:p>
        </p:txBody>
      </p:sp>
    </p:spTree>
    <p:extLst>
      <p:ext uri="{BB962C8B-B14F-4D97-AF65-F5344CB8AC3E}">
        <p14:creationId xmlns:p14="http://schemas.microsoft.com/office/powerpoint/2010/main" val="173780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normAutofit/>
          </a:bodyPr>
          <a:lstStyle/>
          <a:p>
            <a:pPr algn="ctr" eaLnBrk="1" hangingPunct="1"/>
            <a:r>
              <a:rPr lang="el-GR" altLang="el-GR" b="0" dirty="0" smtClean="0"/>
              <a:t>Υποβολή </a:t>
            </a:r>
            <a:r>
              <a:rPr lang="en-US" altLang="el-GR" b="0" dirty="0" smtClean="0"/>
              <a:t>SQL</a:t>
            </a:r>
            <a:r>
              <a:rPr lang="el-GR" altLang="el-GR" b="0" dirty="0" smtClean="0"/>
              <a:t> Εντολών στη ΒΔ</a:t>
            </a:r>
            <a:r>
              <a:rPr lang="en-US" altLang="el-GR" b="0" dirty="0" smtClean="0"/>
              <a:t> </a:t>
            </a:r>
            <a:r>
              <a:rPr lang="en-US" altLang="el-GR" sz="3600" b="0" dirty="0" smtClean="0"/>
              <a:t>1/7</a:t>
            </a:r>
            <a:endParaRPr lang="el-GR" altLang="el-GR" sz="3600" b="0" dirty="0" smtClean="0"/>
          </a:p>
        </p:txBody>
      </p:sp>
      <p:sp>
        <p:nvSpPr>
          <p:cNvPr id="31747" name="Rectangle 3"/>
          <p:cNvSpPr>
            <a:spLocks noGrp="1" noChangeArrowheads="1"/>
          </p:cNvSpPr>
          <p:nvPr>
            <p:ph idx="1"/>
          </p:nvPr>
        </p:nvSpPr>
        <p:spPr/>
        <p:txBody>
          <a:bodyPr>
            <a:normAutofit lnSpcReduction="10000"/>
          </a:bodyPr>
          <a:lstStyle/>
          <a:p>
            <a:pPr algn="just" eaLnBrk="1" hangingPunct="1">
              <a:spcBef>
                <a:spcPts val="600"/>
              </a:spcBef>
              <a:defRPr/>
            </a:pPr>
            <a:r>
              <a:rPr lang="el-GR" sz="2000" dirty="0" smtClean="0">
                <a:latin typeface="Calibri" pitchFamily="34" charset="0"/>
              </a:rPr>
              <a:t>Για την υποβολή SQL εντολών (SQL statements) στη βάση δεδομένων πρέπει να δημιουργηθεί </a:t>
            </a:r>
            <a:endParaRPr lang="en-US" sz="2000" dirty="0" smtClean="0">
              <a:latin typeface="Calibri" pitchFamily="34" charset="0"/>
            </a:endParaRPr>
          </a:p>
          <a:p>
            <a:pPr lvl="1" algn="just" eaLnBrk="1" hangingPunct="1">
              <a:spcBef>
                <a:spcPts val="600"/>
              </a:spcBef>
              <a:defRPr/>
            </a:pPr>
            <a:r>
              <a:rPr lang="el-GR" sz="1600" dirty="0" smtClean="0">
                <a:latin typeface="Calibri" pitchFamily="34" charset="0"/>
              </a:rPr>
              <a:t>ένα Statement αντικείμενο </a:t>
            </a:r>
            <a:endParaRPr lang="en-US" sz="1600" dirty="0" smtClean="0">
              <a:latin typeface="Calibri" pitchFamily="34" charset="0"/>
            </a:endParaRPr>
          </a:p>
          <a:p>
            <a:pPr lvl="1" algn="just" eaLnBrk="1" hangingPunct="1">
              <a:spcBef>
                <a:spcPts val="600"/>
              </a:spcBef>
              <a:defRPr/>
            </a:pPr>
            <a:r>
              <a:rPr lang="el-GR" sz="1600" dirty="0" smtClean="0">
                <a:latin typeface="Calibri" pitchFamily="34" charset="0"/>
              </a:rPr>
              <a:t>μέσω του Connection αντικειμένου </a:t>
            </a:r>
            <a:endParaRPr lang="en-US" sz="1600" dirty="0" smtClean="0">
              <a:latin typeface="Calibri" pitchFamily="34" charset="0"/>
            </a:endParaRPr>
          </a:p>
          <a:p>
            <a:pPr lvl="1" algn="just" eaLnBrk="1" hangingPunct="1">
              <a:spcBef>
                <a:spcPts val="600"/>
              </a:spcBef>
              <a:defRPr/>
            </a:pPr>
            <a:r>
              <a:rPr lang="el-GR" sz="1600" dirty="0" smtClean="0">
                <a:latin typeface="Calibri" pitchFamily="34" charset="0"/>
              </a:rPr>
              <a:t>με χρήση της </a:t>
            </a:r>
            <a:r>
              <a:rPr lang="el-GR" sz="1600" dirty="0">
                <a:latin typeface="Calibri" pitchFamily="34" charset="0"/>
              </a:rPr>
              <a:t>μεθόδου </a:t>
            </a:r>
            <a:r>
              <a:rPr lang="el-GR" sz="1600" b="1" dirty="0" smtClean="0">
                <a:latin typeface="Calibri" pitchFamily="34" charset="0"/>
              </a:rPr>
              <a:t>createStatement</a:t>
            </a:r>
            <a:r>
              <a:rPr lang="el-GR" sz="1600" dirty="0" smtClean="0">
                <a:latin typeface="Calibri" pitchFamily="34" charset="0"/>
              </a:rPr>
              <a:t>.</a:t>
            </a:r>
          </a:p>
          <a:p>
            <a:pPr marL="0" indent="0" algn="just" eaLnBrk="1" hangingPunct="1">
              <a:spcBef>
                <a:spcPts val="600"/>
              </a:spcBef>
              <a:buFont typeface="Wingdings" pitchFamily="2" charset="2"/>
              <a:buNone/>
              <a:defRPr/>
            </a:pPr>
            <a:endParaRPr lang="el-GR" sz="2000" dirty="0" smtClean="0">
              <a:latin typeface="Calibri" pitchFamily="34" charset="0"/>
            </a:endParaRPr>
          </a:p>
          <a:p>
            <a:pPr marL="0" indent="0" algn="just" eaLnBrk="1" hangingPunct="1">
              <a:spcBef>
                <a:spcPts val="600"/>
              </a:spcBef>
              <a:buFont typeface="Wingdings" pitchFamily="2" charset="2"/>
              <a:buNone/>
              <a:defRPr/>
            </a:pPr>
            <a:r>
              <a:rPr lang="el-GR" sz="2000" dirty="0" smtClean="0">
                <a:latin typeface="Calibri" pitchFamily="34" charset="0"/>
              </a:rPr>
              <a:t>Δημιουργία Statement αντικειμένων.</a:t>
            </a:r>
            <a:endParaRPr lang="el-GR" sz="2000" b="1" dirty="0" smtClean="0">
              <a:latin typeface="Calibri" pitchFamily="34" charset="0"/>
            </a:endParaRPr>
          </a:p>
          <a:p>
            <a:pPr marL="0" indent="0" algn="just" eaLnBrk="1" hangingPunct="1">
              <a:spcBef>
                <a:spcPts val="600"/>
              </a:spcBef>
              <a:buFont typeface="Wingdings" pitchFamily="2" charset="2"/>
              <a:buNone/>
              <a:defRPr/>
            </a:pPr>
            <a:endParaRPr lang="el-GR" sz="1800"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l-GR" sz="1800" dirty="0" smtClean="0">
                <a:latin typeface="Courier New" pitchFamily="49" charset="0"/>
                <a:cs typeface="Courier New" pitchFamily="49" charset="0"/>
              </a:rPr>
              <a:t>// Δεδομένου του Connection αντικειμένου con</a:t>
            </a:r>
          </a:p>
          <a:p>
            <a:pPr marL="0" indent="0" algn="just" eaLnBrk="1" hangingPunct="1">
              <a:spcBef>
                <a:spcPts val="600"/>
              </a:spcBef>
              <a:buFont typeface="Wingdings" pitchFamily="2" charset="2"/>
              <a:buNone/>
              <a:defRPr/>
            </a:pPr>
            <a:r>
              <a:rPr lang="el-GR" sz="1800" dirty="0" smtClean="0">
                <a:latin typeface="Courier New" pitchFamily="49" charset="0"/>
                <a:cs typeface="Courier New" pitchFamily="49" charset="0"/>
              </a:rPr>
              <a:t>// Δημιουργία δύο Statement αντικειμένων </a:t>
            </a:r>
            <a:endParaRPr lang="en-US" sz="1800"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stmt1 και stmt2</a:t>
            </a:r>
            <a:endParaRPr lang="en-US" sz="1800" dirty="0" smtClean="0">
              <a:latin typeface="Courier New" pitchFamily="49" charset="0"/>
              <a:cs typeface="Courier New" pitchFamily="49" charset="0"/>
            </a:endParaRPr>
          </a:p>
          <a:p>
            <a:pPr marL="0" indent="0" algn="just" eaLnBrk="1" hangingPunct="1">
              <a:spcBef>
                <a:spcPts val="600"/>
              </a:spcBef>
              <a:buFont typeface="Wingdings" pitchFamily="2" charset="2"/>
              <a:buNone/>
              <a:defRPr/>
            </a:pPr>
            <a:r>
              <a:rPr lang="en-US" sz="1800" b="1" dirty="0" smtClean="0">
                <a:latin typeface="Courier New" pitchFamily="49" charset="0"/>
                <a:cs typeface="Courier New" pitchFamily="49" charset="0"/>
              </a:rPr>
              <a:t>Statement stmt1 = con.createStatement( );</a:t>
            </a:r>
          </a:p>
          <a:p>
            <a:pPr marL="0" indent="0" algn="just" eaLnBrk="1" hangingPunct="1">
              <a:spcBef>
                <a:spcPts val="600"/>
              </a:spcBef>
              <a:buFont typeface="Wingdings" pitchFamily="2" charset="2"/>
              <a:buNone/>
              <a:defRPr/>
            </a:pPr>
            <a:r>
              <a:rPr lang="en-US" sz="1800" b="1" dirty="0" smtClean="0">
                <a:latin typeface="Courier New" pitchFamily="49" charset="0"/>
                <a:cs typeface="Courier New" pitchFamily="49" charset="0"/>
              </a:rPr>
              <a:t>Statement stmt2 = con.createStatement( );</a:t>
            </a:r>
            <a:endParaRPr 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276706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sz="3600" dirty="0" smtClean="0"/>
              <a:t>2/7</a:t>
            </a:r>
            <a:endParaRPr lang="el-GR" altLang="el-GR" sz="3200" b="0" dirty="0" smtClean="0"/>
          </a:p>
        </p:txBody>
      </p:sp>
      <p:sp>
        <p:nvSpPr>
          <p:cNvPr id="32771" name="Rectangle 3"/>
          <p:cNvSpPr>
            <a:spLocks noGrp="1" noChangeArrowheads="1"/>
          </p:cNvSpPr>
          <p:nvPr>
            <p:ph idx="1"/>
          </p:nvPr>
        </p:nvSpPr>
        <p:spPr/>
        <p:txBody>
          <a:bodyPr/>
          <a:lstStyle/>
          <a:p>
            <a:pPr algn="just" eaLnBrk="1" hangingPunct="1">
              <a:spcBef>
                <a:spcPts val="600"/>
              </a:spcBef>
              <a:defRPr/>
            </a:pPr>
            <a:r>
              <a:rPr lang="el-GR" sz="2000" dirty="0" smtClean="0">
                <a:latin typeface="Calibri" pitchFamily="34" charset="0"/>
              </a:rPr>
              <a:t>Για την υποβολή </a:t>
            </a:r>
            <a:r>
              <a:rPr lang="en-US" sz="2000" dirty="0" smtClean="0">
                <a:latin typeface="Calibri" pitchFamily="34" charset="0"/>
              </a:rPr>
              <a:t>SELECT</a:t>
            </a:r>
            <a:r>
              <a:rPr lang="el-GR" sz="2000" dirty="0" smtClean="0">
                <a:latin typeface="Calibri" pitchFamily="34" charset="0"/>
              </a:rPr>
              <a:t> εντολών που επιστρέφουν δεδομένα από την βάση, χρησιμοποιείται η μέθοδος </a:t>
            </a:r>
            <a:r>
              <a:rPr lang="en-US" sz="2000" b="1" dirty="0" smtClean="0">
                <a:latin typeface="Calibri" pitchFamily="34" charset="0"/>
              </a:rPr>
              <a:t>executeQuery</a:t>
            </a:r>
            <a:r>
              <a:rPr lang="el-GR" sz="2000" dirty="0" smtClean="0">
                <a:latin typeface="Calibri" pitchFamily="34" charset="0"/>
              </a:rPr>
              <a:t> </a:t>
            </a:r>
            <a:endParaRPr lang="en-US" sz="2000" dirty="0" smtClean="0">
              <a:latin typeface="Calibri" pitchFamily="34" charset="0"/>
            </a:endParaRPr>
          </a:p>
          <a:p>
            <a:pPr algn="just" eaLnBrk="1" hangingPunct="1">
              <a:spcBef>
                <a:spcPts val="600"/>
              </a:spcBef>
              <a:defRPr/>
            </a:pPr>
            <a:r>
              <a:rPr lang="el-GR" sz="2000" dirty="0" smtClean="0">
                <a:latin typeface="Calibri" pitchFamily="34" charset="0"/>
              </a:rPr>
              <a:t>η </a:t>
            </a:r>
            <a:r>
              <a:rPr lang="en-US" sz="2000" dirty="0" smtClean="0">
                <a:latin typeface="Calibri" pitchFamily="34" charset="0"/>
              </a:rPr>
              <a:t>ExecuteQuery </a:t>
            </a:r>
            <a:r>
              <a:rPr lang="el-GR" sz="2000" dirty="0" smtClean="0">
                <a:latin typeface="Calibri" pitchFamily="34" charset="0"/>
              </a:rPr>
              <a:t>επιστρέφει ένα αντικείμενο</a:t>
            </a:r>
            <a:r>
              <a:rPr lang="en-US" sz="2000" dirty="0">
                <a:latin typeface="Calibri" pitchFamily="34" charset="0"/>
              </a:rPr>
              <a:t> ResultSet</a:t>
            </a:r>
            <a:r>
              <a:rPr lang="el-GR" sz="2000" dirty="0" smtClean="0">
                <a:latin typeface="Calibri" pitchFamily="34" charset="0"/>
              </a:rPr>
              <a:t>. </a:t>
            </a:r>
            <a:endParaRPr lang="en-US" sz="2000" dirty="0" smtClean="0">
              <a:latin typeface="Calibri" pitchFamily="34" charset="0"/>
            </a:endParaRPr>
          </a:p>
          <a:p>
            <a:pPr marL="0" indent="0" algn="just" eaLnBrk="1" hangingPunct="1">
              <a:spcBef>
                <a:spcPts val="600"/>
              </a:spcBef>
              <a:buFont typeface="Wingdings" pitchFamily="2" charset="2"/>
              <a:buNone/>
              <a:defRPr/>
            </a:pPr>
            <a:endParaRPr lang="el-GR" sz="2000" dirty="0" smtClean="0">
              <a:latin typeface="Calibri" pitchFamily="34" charset="0"/>
            </a:endParaRPr>
          </a:p>
          <a:p>
            <a:pPr marL="0" indent="0" algn="just" eaLnBrk="1" hangingPunct="1">
              <a:spcBef>
                <a:spcPts val="600"/>
              </a:spcBef>
              <a:buFont typeface="Wingdings" pitchFamily="2" charset="2"/>
              <a:buNone/>
              <a:defRPr/>
            </a:pPr>
            <a:r>
              <a:rPr lang="el-GR" sz="2000" dirty="0" smtClean="0">
                <a:latin typeface="Calibri" pitchFamily="34" charset="0"/>
              </a:rPr>
              <a:t>Υποβολή μιας εντολής </a:t>
            </a:r>
            <a:r>
              <a:rPr lang="en-US" sz="2000" dirty="0" smtClean="0">
                <a:latin typeface="Calibri" pitchFamily="34" charset="0"/>
              </a:rPr>
              <a:t>SELECT</a:t>
            </a:r>
            <a:r>
              <a:rPr lang="el-GR" sz="2000" dirty="0" smtClean="0">
                <a:latin typeface="Calibri" pitchFamily="34" charset="0"/>
              </a:rPr>
              <a:t> στη βάση δεδομένων</a:t>
            </a:r>
            <a:endParaRPr lang="en-US" sz="2000" dirty="0" smtClean="0">
              <a:latin typeface="Calibri" pitchFamily="34" charset="0"/>
            </a:endParaRPr>
          </a:p>
          <a:p>
            <a:pPr marL="0" indent="0" eaLnBrk="1" hangingPunct="1">
              <a:spcBef>
                <a:spcPts val="600"/>
              </a:spcBef>
              <a:buFont typeface="Wingdings" pitchFamily="2" charset="2"/>
              <a:buNone/>
              <a:defRPr/>
            </a:pPr>
            <a:r>
              <a:rPr lang="en-US" sz="1800" dirty="0" smtClean="0">
                <a:latin typeface="Courier New" pitchFamily="49" charset="0"/>
                <a:cs typeface="Courier New" pitchFamily="49" charset="0"/>
              </a:rPr>
              <a:t>// Δεδομένου του Statement αντικειμένου stmt</a:t>
            </a:r>
          </a:p>
          <a:p>
            <a:pPr marL="0" indent="0" eaLnBrk="1" hangingPunct="1">
              <a:spcBef>
                <a:spcPts val="600"/>
              </a:spcBef>
              <a:buFont typeface="Wingdings" pitchFamily="2" charset="2"/>
              <a:buNone/>
              <a:defRPr/>
            </a:pPr>
            <a:r>
              <a:rPr lang="en-US" sz="1800" dirty="0" smtClean="0">
                <a:latin typeface="Courier New" pitchFamily="49" charset="0"/>
                <a:cs typeface="Courier New" pitchFamily="49" charset="0"/>
              </a:rPr>
              <a:t>// Υποβολή μιας συγκεκριμένης SQL εντολής </a:t>
            </a:r>
          </a:p>
          <a:p>
            <a:pPr marL="0" indent="0" eaLnBrk="1" hangingPunct="1">
              <a:spcBef>
                <a:spcPts val="600"/>
              </a:spcBef>
              <a:buFont typeface="Wingdings" pitchFamily="2" charset="2"/>
              <a:buNone/>
              <a:defRPr/>
            </a:pPr>
            <a:r>
              <a:rPr lang="en-US" sz="1800" dirty="0" smtClean="0">
                <a:latin typeface="Courier New" pitchFamily="49" charset="0"/>
                <a:cs typeface="Courier New" pitchFamily="49" charset="0"/>
              </a:rPr>
              <a:t>// μέσω του Statement</a:t>
            </a:r>
            <a:r>
              <a:rPr lang="el-GR" sz="1800" dirty="0" smtClean="0">
                <a:latin typeface="Courier New" pitchFamily="49" charset="0"/>
                <a:cs typeface="Courier New" pitchFamily="49" charset="0"/>
              </a:rPr>
              <a:t> αντικειμένου </a:t>
            </a:r>
            <a:r>
              <a:rPr lang="en-US" sz="1800" dirty="0" smtClean="0">
                <a:latin typeface="Courier New" pitchFamily="49" charset="0"/>
                <a:cs typeface="Courier New" pitchFamily="49" charset="0"/>
              </a:rPr>
              <a:t>stmt</a:t>
            </a:r>
            <a:r>
              <a:rPr lang="el-GR" sz="1800" dirty="0" smtClean="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indent="0" eaLnBrk="1" hangingPunct="1">
              <a:spcBef>
                <a:spcPts val="60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Ανάκτηση δεδομένων μέσω του </a:t>
            </a:r>
            <a:r>
              <a:rPr lang="en-US" sz="1800" dirty="0" smtClean="0">
                <a:latin typeface="Courier New" pitchFamily="49" charset="0"/>
                <a:cs typeface="Courier New" pitchFamily="49" charset="0"/>
              </a:rPr>
              <a:t>ResultSet</a:t>
            </a:r>
            <a:r>
              <a:rPr lang="el-GR" sz="1800" dirty="0" smtClean="0">
                <a:latin typeface="Courier New" pitchFamily="49" charset="0"/>
                <a:cs typeface="Courier New" pitchFamily="49" charset="0"/>
              </a:rPr>
              <a:t> </a:t>
            </a:r>
            <a:r>
              <a:rPr lang="el-GR" sz="1800" dirty="0">
                <a:latin typeface="Courier New" pitchFamily="49" charset="0"/>
                <a:cs typeface="Courier New" pitchFamily="49" charset="0"/>
              </a:rPr>
              <a:t>αντικειμένου </a:t>
            </a:r>
            <a:r>
              <a:rPr lang="en-US" sz="1800" dirty="0">
                <a:latin typeface="Courier New" pitchFamily="49" charset="0"/>
                <a:cs typeface="Courier New" pitchFamily="49" charset="0"/>
              </a:rPr>
              <a:t>rs</a:t>
            </a:r>
          </a:p>
          <a:p>
            <a:pPr marL="0" indent="0" eaLnBrk="1" hangingPunct="1">
              <a:spcBef>
                <a:spcPts val="600"/>
              </a:spcBef>
              <a:buFont typeface="Wingdings" pitchFamily="2" charset="2"/>
              <a:buNone/>
              <a:defRPr/>
            </a:pPr>
            <a:endParaRPr lang="el-GR" sz="1800" dirty="0" smtClean="0">
              <a:latin typeface="Courier New" pitchFamily="49" charset="0"/>
              <a:cs typeface="Courier New" pitchFamily="49" charset="0"/>
            </a:endParaRPr>
          </a:p>
          <a:p>
            <a:pPr marL="0" indent="0" eaLnBrk="1" hangingPunct="1">
              <a:spcBef>
                <a:spcPts val="600"/>
              </a:spcBef>
              <a:buFont typeface="Wingdings" pitchFamily="2" charset="2"/>
              <a:buNone/>
              <a:defRPr/>
            </a:pPr>
            <a:r>
              <a:rPr lang="en-US" sz="1800" b="1" dirty="0" smtClean="0">
                <a:latin typeface="Courier New" pitchFamily="49" charset="0"/>
                <a:cs typeface="Courier New" pitchFamily="49" charset="0"/>
              </a:rPr>
              <a:t>ResultSet rs = stmt.executeQuery</a:t>
            </a:r>
          </a:p>
          <a:p>
            <a:pPr marL="0" indent="0" eaLnBrk="1" hangingPunct="1">
              <a:spcBef>
                <a:spcPts val="600"/>
              </a:spcBef>
              <a:buFont typeface="Wingdings" pitchFamily="2" charset="2"/>
              <a:buNone/>
              <a:defRPr/>
            </a:pPr>
            <a:r>
              <a:rPr lang="en-US" sz="1800" b="1" dirty="0" smtClean="0">
                <a:latin typeface="Courier New" pitchFamily="49" charset="0"/>
                <a:cs typeface="Courier New" pitchFamily="49" charset="0"/>
              </a:rPr>
              <a:t>     ("select BookName, BookPrice from Books");</a:t>
            </a:r>
            <a:endParaRPr 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303577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21"/>
          <p:cNvSpPr>
            <a:spLocks noGrp="1" noChangeArrowheads="1"/>
          </p:cNvSpPr>
          <p:nvPr>
            <p:ph type="title"/>
          </p:nvPr>
        </p:nvSpPr>
        <p:spPr/>
        <p:txBody>
          <a:bodyPr/>
          <a:lstStyle/>
          <a:p>
            <a:r>
              <a:rPr lang="en-US" altLang="ko-KR" dirty="0" smtClean="0">
                <a:ea typeface="Gulim" pitchFamily="34" charset="-127"/>
              </a:rPr>
              <a:t>A JDBC Driver</a:t>
            </a:r>
          </a:p>
        </p:txBody>
      </p:sp>
      <p:sp>
        <p:nvSpPr>
          <p:cNvPr id="15362" name="Rectangle 2"/>
          <p:cNvSpPr>
            <a:spLocks noGrp="1" noChangeArrowheads="1"/>
          </p:cNvSpPr>
          <p:nvPr>
            <p:ph idx="1"/>
          </p:nvPr>
        </p:nvSpPr>
        <p:spPr/>
        <p:txBody>
          <a:bodyPr/>
          <a:lstStyle/>
          <a:p>
            <a:r>
              <a:rPr lang="en-US" altLang="ko-KR" sz="2400" dirty="0" smtClean="0">
                <a:ea typeface="Gulim" pitchFamily="34" charset="-127"/>
              </a:rPr>
              <a:t>Is an interpreter that translates </a:t>
            </a:r>
            <a:r>
              <a:rPr lang="en-US" altLang="ko-KR" sz="2400" u="sng" dirty="0" smtClean="0">
                <a:ea typeface="Gulim" pitchFamily="34" charset="-127"/>
              </a:rPr>
              <a:t>JDBC method calls</a:t>
            </a:r>
            <a:r>
              <a:rPr lang="en-US" altLang="ko-KR" sz="2400" dirty="0" smtClean="0">
                <a:ea typeface="Gulim" pitchFamily="34" charset="-127"/>
              </a:rPr>
              <a:t> to </a:t>
            </a:r>
            <a:r>
              <a:rPr lang="en-US" altLang="ko-KR" sz="2400" u="sng" dirty="0" smtClean="0">
                <a:ea typeface="Gulim" pitchFamily="34" charset="-127"/>
              </a:rPr>
              <a:t>vendor-specific database commands</a:t>
            </a:r>
            <a:endParaRPr lang="en-US" altLang="ko-KR" sz="2400" dirty="0" smtClean="0">
              <a:ea typeface="Gulim" pitchFamily="34" charset="-127"/>
            </a:endParaRPr>
          </a:p>
          <a:p>
            <a:endParaRPr lang="en-US" altLang="ko-KR" sz="2400" dirty="0" smtClean="0">
              <a:ea typeface="Gulim" pitchFamily="34" charset="-127"/>
            </a:endParaRPr>
          </a:p>
          <a:p>
            <a:endParaRPr lang="en-US" altLang="ko-KR" sz="2400" dirty="0" smtClean="0">
              <a:ea typeface="Gulim" pitchFamily="34" charset="-127"/>
            </a:endParaRPr>
          </a:p>
          <a:p>
            <a:endParaRPr lang="en-US" altLang="ko-KR" sz="2400" dirty="0" smtClean="0">
              <a:ea typeface="Gulim" pitchFamily="34" charset="-127"/>
            </a:endParaRPr>
          </a:p>
          <a:p>
            <a:endParaRPr lang="en-US" altLang="ko-KR" sz="2400" dirty="0" smtClean="0">
              <a:ea typeface="Gulim" pitchFamily="34" charset="-127"/>
            </a:endParaRPr>
          </a:p>
          <a:p>
            <a:endParaRPr lang="el-GR" altLang="ko-KR" sz="2400" dirty="0" smtClean="0">
              <a:ea typeface="Gulim" pitchFamily="34" charset="-127"/>
            </a:endParaRPr>
          </a:p>
          <a:p>
            <a:r>
              <a:rPr lang="en-US" altLang="ko-KR" sz="2400" dirty="0" smtClean="0">
                <a:ea typeface="Gulim" pitchFamily="34" charset="-127"/>
              </a:rPr>
              <a:t>Implements interfaces in java.sql </a:t>
            </a:r>
          </a:p>
          <a:p>
            <a:r>
              <a:rPr lang="en-US" altLang="ko-KR" sz="2400" dirty="0" smtClean="0">
                <a:ea typeface="Gulim" pitchFamily="34" charset="-127"/>
              </a:rPr>
              <a:t>Can also provide </a:t>
            </a:r>
            <a:r>
              <a:rPr lang="en-US" altLang="ko-KR" sz="2400" u="sng" dirty="0" smtClean="0">
                <a:ea typeface="Gulim" pitchFamily="34" charset="-127"/>
              </a:rPr>
              <a:t>a vendor</a:t>
            </a:r>
            <a:r>
              <a:rPr lang="en-US" altLang="ko-KR" sz="2400" u="sng" dirty="0" smtClean="0">
                <a:latin typeface="Times New Roman" pitchFamily="18" charset="0"/>
                <a:ea typeface="Gulim" pitchFamily="34" charset="-127"/>
              </a:rPr>
              <a:t>’</a:t>
            </a:r>
            <a:r>
              <a:rPr lang="en-US" altLang="ko-KR" sz="2400" u="sng" dirty="0" smtClean="0">
                <a:ea typeface="Gulim" pitchFamily="34" charset="-127"/>
              </a:rPr>
              <a:t>s extensions</a:t>
            </a:r>
            <a:r>
              <a:rPr lang="en-US" altLang="ko-KR" sz="2400" dirty="0" smtClean="0">
                <a:ea typeface="Gulim" pitchFamily="34" charset="-127"/>
              </a:rPr>
              <a:t> to the JDBC standard</a:t>
            </a:r>
          </a:p>
        </p:txBody>
      </p:sp>
      <p:sp>
        <p:nvSpPr>
          <p:cNvPr id="15363" name="Line 3"/>
          <p:cNvSpPr>
            <a:spLocks noChangeShapeType="1"/>
          </p:cNvSpPr>
          <p:nvPr/>
        </p:nvSpPr>
        <p:spPr bwMode="auto">
          <a:xfrm>
            <a:off x="1981200" y="3971925"/>
            <a:ext cx="1911350" cy="0"/>
          </a:xfrm>
          <a:prstGeom prst="line">
            <a:avLst/>
          </a:prstGeom>
          <a:noFill/>
          <a:ln w="50800">
            <a:solidFill>
              <a:schemeClr val="hlink"/>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l-GR" dirty="0"/>
          </a:p>
        </p:txBody>
      </p:sp>
      <p:sp>
        <p:nvSpPr>
          <p:cNvPr id="15364" name="Line 4"/>
          <p:cNvSpPr>
            <a:spLocks noChangeShapeType="1"/>
          </p:cNvSpPr>
          <p:nvPr/>
        </p:nvSpPr>
        <p:spPr bwMode="auto">
          <a:xfrm>
            <a:off x="5087938" y="3971925"/>
            <a:ext cx="1703387" cy="0"/>
          </a:xfrm>
          <a:prstGeom prst="line">
            <a:avLst/>
          </a:prstGeom>
          <a:noFill/>
          <a:ln w="50800">
            <a:solidFill>
              <a:schemeClr val="hlink"/>
            </a:solidFill>
            <a:round/>
            <a:headEnd type="none" w="sm" len="sm"/>
            <a:tailEnd type="stealth" w="med" len="lg"/>
          </a:ln>
          <a:effectLst>
            <a:outerShdw dist="5388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l-GR" dirty="0"/>
          </a:p>
        </p:txBody>
      </p:sp>
      <p:sp>
        <p:nvSpPr>
          <p:cNvPr id="15365" name="Rectangle 5"/>
          <p:cNvSpPr>
            <a:spLocks noChangeArrowheads="1"/>
          </p:cNvSpPr>
          <p:nvPr/>
        </p:nvSpPr>
        <p:spPr bwMode="auto">
          <a:xfrm>
            <a:off x="3949700" y="3609975"/>
            <a:ext cx="1244600" cy="69056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a:ea typeface="Gulim" pitchFamily="34" charset="-127"/>
              </a:rPr>
              <a:t>Driver</a:t>
            </a:r>
          </a:p>
        </p:txBody>
      </p:sp>
      <p:grpSp>
        <p:nvGrpSpPr>
          <p:cNvPr id="15366" name="Group 6"/>
          <p:cNvGrpSpPr>
            <a:grpSpLocks/>
          </p:cNvGrpSpPr>
          <p:nvPr/>
        </p:nvGrpSpPr>
        <p:grpSpPr bwMode="auto">
          <a:xfrm>
            <a:off x="1514475" y="3429000"/>
            <a:ext cx="739775" cy="1087438"/>
            <a:chOff x="954" y="1847"/>
            <a:chExt cx="466" cy="685"/>
          </a:xfrm>
        </p:grpSpPr>
        <p:grpSp>
          <p:nvGrpSpPr>
            <p:cNvPr id="15372" name="Group 7"/>
            <p:cNvGrpSpPr>
              <a:grpSpLocks/>
            </p:cNvGrpSpPr>
            <p:nvPr/>
          </p:nvGrpSpPr>
          <p:grpSpPr bwMode="auto">
            <a:xfrm>
              <a:off x="954" y="1847"/>
              <a:ext cx="466" cy="685"/>
              <a:chOff x="954" y="1847"/>
              <a:chExt cx="466" cy="685"/>
            </a:xfrm>
          </p:grpSpPr>
          <p:sp>
            <p:nvSpPr>
              <p:cNvPr id="15380" name="Freeform 8"/>
              <p:cNvSpPr>
                <a:spLocks/>
              </p:cNvSpPr>
              <p:nvPr/>
            </p:nvSpPr>
            <p:spPr bwMode="auto">
              <a:xfrm>
                <a:off x="954" y="1847"/>
                <a:ext cx="466" cy="685"/>
              </a:xfrm>
              <a:custGeom>
                <a:avLst/>
                <a:gdLst>
                  <a:gd name="T0" fmla="*/ 465 w 466"/>
                  <a:gd name="T1" fmla="*/ 586 h 685"/>
                  <a:gd name="T2" fmla="*/ 465 w 466"/>
                  <a:gd name="T3" fmla="*/ 0 h 685"/>
                  <a:gd name="T4" fmla="*/ 0 w 466"/>
                  <a:gd name="T5" fmla="*/ 97 h 685"/>
                  <a:gd name="T6" fmla="*/ 0 w 466"/>
                  <a:gd name="T7" fmla="*/ 684 h 685"/>
                  <a:gd name="T8" fmla="*/ 465 w 466"/>
                  <a:gd name="T9" fmla="*/ 586 h 685"/>
                  <a:gd name="T10" fmla="*/ 0 60000 65536"/>
                  <a:gd name="T11" fmla="*/ 0 60000 65536"/>
                  <a:gd name="T12" fmla="*/ 0 60000 65536"/>
                  <a:gd name="T13" fmla="*/ 0 60000 65536"/>
                  <a:gd name="T14" fmla="*/ 0 60000 65536"/>
                  <a:gd name="T15" fmla="*/ 0 w 466"/>
                  <a:gd name="T16" fmla="*/ 0 h 685"/>
                  <a:gd name="T17" fmla="*/ 466 w 466"/>
                  <a:gd name="T18" fmla="*/ 685 h 685"/>
                </a:gdLst>
                <a:ahLst/>
                <a:cxnLst>
                  <a:cxn ang="T10">
                    <a:pos x="T0" y="T1"/>
                  </a:cxn>
                  <a:cxn ang="T11">
                    <a:pos x="T2" y="T3"/>
                  </a:cxn>
                  <a:cxn ang="T12">
                    <a:pos x="T4" y="T5"/>
                  </a:cxn>
                  <a:cxn ang="T13">
                    <a:pos x="T6" y="T7"/>
                  </a:cxn>
                  <a:cxn ang="T14">
                    <a:pos x="T8" y="T9"/>
                  </a:cxn>
                </a:cxnLst>
                <a:rect l="T15" t="T16" r="T17" b="T18"/>
                <a:pathLst>
                  <a:path w="466" h="685">
                    <a:moveTo>
                      <a:pt x="465" y="586"/>
                    </a:moveTo>
                    <a:lnTo>
                      <a:pt x="465" y="0"/>
                    </a:lnTo>
                    <a:lnTo>
                      <a:pt x="0" y="97"/>
                    </a:lnTo>
                    <a:lnTo>
                      <a:pt x="0" y="684"/>
                    </a:lnTo>
                    <a:lnTo>
                      <a:pt x="465" y="586"/>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81" name="Freeform 9"/>
              <p:cNvSpPr>
                <a:spLocks/>
              </p:cNvSpPr>
              <p:nvPr/>
            </p:nvSpPr>
            <p:spPr bwMode="auto">
              <a:xfrm>
                <a:off x="980" y="1875"/>
                <a:ext cx="411" cy="631"/>
              </a:xfrm>
              <a:custGeom>
                <a:avLst/>
                <a:gdLst>
                  <a:gd name="T0" fmla="*/ 410 w 411"/>
                  <a:gd name="T1" fmla="*/ 546 h 631"/>
                  <a:gd name="T2" fmla="*/ 410 w 411"/>
                  <a:gd name="T3" fmla="*/ 0 h 631"/>
                  <a:gd name="T4" fmla="*/ 0 w 411"/>
                  <a:gd name="T5" fmla="*/ 83 h 631"/>
                  <a:gd name="T6" fmla="*/ 0 w 411"/>
                  <a:gd name="T7" fmla="*/ 630 h 631"/>
                  <a:gd name="T8" fmla="*/ 410 w 411"/>
                  <a:gd name="T9" fmla="*/ 546 h 631"/>
                  <a:gd name="T10" fmla="*/ 0 60000 65536"/>
                  <a:gd name="T11" fmla="*/ 0 60000 65536"/>
                  <a:gd name="T12" fmla="*/ 0 60000 65536"/>
                  <a:gd name="T13" fmla="*/ 0 60000 65536"/>
                  <a:gd name="T14" fmla="*/ 0 60000 65536"/>
                  <a:gd name="T15" fmla="*/ 0 w 411"/>
                  <a:gd name="T16" fmla="*/ 0 h 631"/>
                  <a:gd name="T17" fmla="*/ 411 w 411"/>
                  <a:gd name="T18" fmla="*/ 631 h 631"/>
                </a:gdLst>
                <a:ahLst/>
                <a:cxnLst>
                  <a:cxn ang="T10">
                    <a:pos x="T0" y="T1"/>
                  </a:cxn>
                  <a:cxn ang="T11">
                    <a:pos x="T2" y="T3"/>
                  </a:cxn>
                  <a:cxn ang="T12">
                    <a:pos x="T4" y="T5"/>
                  </a:cxn>
                  <a:cxn ang="T13">
                    <a:pos x="T6" y="T7"/>
                  </a:cxn>
                  <a:cxn ang="T14">
                    <a:pos x="T8" y="T9"/>
                  </a:cxn>
                </a:cxnLst>
                <a:rect l="T15" t="T16" r="T17" b="T18"/>
                <a:pathLst>
                  <a:path w="411" h="631">
                    <a:moveTo>
                      <a:pt x="410" y="546"/>
                    </a:moveTo>
                    <a:lnTo>
                      <a:pt x="410" y="0"/>
                    </a:lnTo>
                    <a:lnTo>
                      <a:pt x="0" y="83"/>
                    </a:lnTo>
                    <a:lnTo>
                      <a:pt x="0" y="630"/>
                    </a:lnTo>
                    <a:lnTo>
                      <a:pt x="410" y="546"/>
                    </a:lnTo>
                  </a:path>
                </a:pathLst>
              </a:custGeom>
              <a:solidFill>
                <a:schemeClr val="tx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grpSp>
        <p:grpSp>
          <p:nvGrpSpPr>
            <p:cNvPr id="15373" name="Group 10"/>
            <p:cNvGrpSpPr>
              <a:grpSpLocks/>
            </p:cNvGrpSpPr>
            <p:nvPr/>
          </p:nvGrpSpPr>
          <p:grpSpPr bwMode="auto">
            <a:xfrm>
              <a:off x="978" y="2059"/>
              <a:ext cx="410" cy="233"/>
              <a:chOff x="978" y="2059"/>
              <a:chExt cx="410" cy="233"/>
            </a:xfrm>
          </p:grpSpPr>
          <p:sp>
            <p:nvSpPr>
              <p:cNvPr id="15374" name="Freeform 11"/>
              <p:cNvSpPr>
                <a:spLocks/>
              </p:cNvSpPr>
              <p:nvPr/>
            </p:nvSpPr>
            <p:spPr bwMode="auto">
              <a:xfrm>
                <a:off x="978" y="2172"/>
                <a:ext cx="397" cy="93"/>
              </a:xfrm>
              <a:custGeom>
                <a:avLst/>
                <a:gdLst>
                  <a:gd name="T0" fmla="*/ 193 w 397"/>
                  <a:gd name="T1" fmla="*/ 86 h 93"/>
                  <a:gd name="T2" fmla="*/ 207 w 397"/>
                  <a:gd name="T3" fmla="*/ 80 h 93"/>
                  <a:gd name="T4" fmla="*/ 228 w 397"/>
                  <a:gd name="T5" fmla="*/ 77 h 93"/>
                  <a:gd name="T6" fmla="*/ 245 w 397"/>
                  <a:gd name="T7" fmla="*/ 69 h 93"/>
                  <a:gd name="T8" fmla="*/ 266 w 397"/>
                  <a:gd name="T9" fmla="*/ 62 h 93"/>
                  <a:gd name="T10" fmla="*/ 290 w 397"/>
                  <a:gd name="T11" fmla="*/ 54 h 93"/>
                  <a:gd name="T12" fmla="*/ 312 w 397"/>
                  <a:gd name="T13" fmla="*/ 45 h 93"/>
                  <a:gd name="T14" fmla="*/ 333 w 397"/>
                  <a:gd name="T15" fmla="*/ 37 h 93"/>
                  <a:gd name="T16" fmla="*/ 354 w 397"/>
                  <a:gd name="T17" fmla="*/ 31 h 93"/>
                  <a:gd name="T18" fmla="*/ 371 w 397"/>
                  <a:gd name="T19" fmla="*/ 22 h 93"/>
                  <a:gd name="T20" fmla="*/ 385 w 397"/>
                  <a:gd name="T21" fmla="*/ 17 h 93"/>
                  <a:gd name="T22" fmla="*/ 392 w 397"/>
                  <a:gd name="T23" fmla="*/ 14 h 93"/>
                  <a:gd name="T24" fmla="*/ 396 w 397"/>
                  <a:gd name="T25" fmla="*/ 8 h 93"/>
                  <a:gd name="T26" fmla="*/ 396 w 397"/>
                  <a:gd name="T27" fmla="*/ 8 h 93"/>
                  <a:gd name="T28" fmla="*/ 389 w 397"/>
                  <a:gd name="T29" fmla="*/ 5 h 93"/>
                  <a:gd name="T30" fmla="*/ 378 w 397"/>
                  <a:gd name="T31" fmla="*/ 2 h 93"/>
                  <a:gd name="T32" fmla="*/ 364 w 397"/>
                  <a:gd name="T33" fmla="*/ 0 h 93"/>
                  <a:gd name="T34" fmla="*/ 347 w 397"/>
                  <a:gd name="T35" fmla="*/ 0 h 93"/>
                  <a:gd name="T36" fmla="*/ 326 w 397"/>
                  <a:gd name="T37" fmla="*/ 0 h 93"/>
                  <a:gd name="T38" fmla="*/ 305 w 397"/>
                  <a:gd name="T39" fmla="*/ 0 h 93"/>
                  <a:gd name="T40" fmla="*/ 280 w 397"/>
                  <a:gd name="T41" fmla="*/ 0 h 93"/>
                  <a:gd name="T42" fmla="*/ 259 w 397"/>
                  <a:gd name="T43" fmla="*/ 0 h 93"/>
                  <a:gd name="T44" fmla="*/ 234 w 397"/>
                  <a:gd name="T45" fmla="*/ 2 h 93"/>
                  <a:gd name="T46" fmla="*/ 214 w 397"/>
                  <a:gd name="T47" fmla="*/ 2 h 93"/>
                  <a:gd name="T48" fmla="*/ 196 w 397"/>
                  <a:gd name="T49" fmla="*/ 8 h 93"/>
                  <a:gd name="T50" fmla="*/ 182 w 397"/>
                  <a:gd name="T51" fmla="*/ 11 h 93"/>
                  <a:gd name="T52" fmla="*/ 161 w 397"/>
                  <a:gd name="T53" fmla="*/ 17 h 93"/>
                  <a:gd name="T54" fmla="*/ 136 w 397"/>
                  <a:gd name="T55" fmla="*/ 22 h 93"/>
                  <a:gd name="T56" fmla="*/ 115 w 397"/>
                  <a:gd name="T57" fmla="*/ 28 h 93"/>
                  <a:gd name="T58" fmla="*/ 94 w 397"/>
                  <a:gd name="T59" fmla="*/ 37 h 93"/>
                  <a:gd name="T60" fmla="*/ 73 w 397"/>
                  <a:gd name="T61" fmla="*/ 42 h 93"/>
                  <a:gd name="T62" fmla="*/ 55 w 397"/>
                  <a:gd name="T63" fmla="*/ 51 h 93"/>
                  <a:gd name="T64" fmla="*/ 38 w 397"/>
                  <a:gd name="T65" fmla="*/ 59 h 93"/>
                  <a:gd name="T66" fmla="*/ 24 w 397"/>
                  <a:gd name="T67" fmla="*/ 65 h 93"/>
                  <a:gd name="T68" fmla="*/ 10 w 397"/>
                  <a:gd name="T69" fmla="*/ 72 h 93"/>
                  <a:gd name="T70" fmla="*/ 3 w 397"/>
                  <a:gd name="T71" fmla="*/ 77 h 93"/>
                  <a:gd name="T72" fmla="*/ 0 w 397"/>
                  <a:gd name="T73" fmla="*/ 80 h 93"/>
                  <a:gd name="T74" fmla="*/ 0 w 397"/>
                  <a:gd name="T75" fmla="*/ 83 h 93"/>
                  <a:gd name="T76" fmla="*/ 6 w 397"/>
                  <a:gd name="T77" fmla="*/ 86 h 93"/>
                  <a:gd name="T78" fmla="*/ 20 w 397"/>
                  <a:gd name="T79" fmla="*/ 86 h 93"/>
                  <a:gd name="T80" fmla="*/ 34 w 397"/>
                  <a:gd name="T81" fmla="*/ 89 h 93"/>
                  <a:gd name="T82" fmla="*/ 55 w 397"/>
                  <a:gd name="T83" fmla="*/ 89 h 93"/>
                  <a:gd name="T84" fmla="*/ 77 w 397"/>
                  <a:gd name="T85" fmla="*/ 92 h 93"/>
                  <a:gd name="T86" fmla="*/ 101 w 397"/>
                  <a:gd name="T87" fmla="*/ 92 h 93"/>
                  <a:gd name="T88" fmla="*/ 126 w 397"/>
                  <a:gd name="T89" fmla="*/ 92 h 93"/>
                  <a:gd name="T90" fmla="*/ 147 w 397"/>
                  <a:gd name="T91" fmla="*/ 92 h 93"/>
                  <a:gd name="T92" fmla="*/ 164 w 397"/>
                  <a:gd name="T93" fmla="*/ 89 h 93"/>
                  <a:gd name="T94" fmla="*/ 182 w 397"/>
                  <a:gd name="T95" fmla="*/ 89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7"/>
                  <a:gd name="T145" fmla="*/ 0 h 93"/>
                  <a:gd name="T146" fmla="*/ 397 w 397"/>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7" h="93">
                    <a:moveTo>
                      <a:pt x="186" y="86"/>
                    </a:moveTo>
                    <a:lnTo>
                      <a:pt x="189" y="86"/>
                    </a:lnTo>
                    <a:lnTo>
                      <a:pt x="193" y="86"/>
                    </a:lnTo>
                    <a:lnTo>
                      <a:pt x="196" y="86"/>
                    </a:lnTo>
                    <a:lnTo>
                      <a:pt x="200" y="83"/>
                    </a:lnTo>
                    <a:lnTo>
                      <a:pt x="203" y="83"/>
                    </a:lnTo>
                    <a:lnTo>
                      <a:pt x="207" y="80"/>
                    </a:lnTo>
                    <a:lnTo>
                      <a:pt x="214" y="80"/>
                    </a:lnTo>
                    <a:lnTo>
                      <a:pt x="217" y="80"/>
                    </a:lnTo>
                    <a:lnTo>
                      <a:pt x="221" y="77"/>
                    </a:lnTo>
                    <a:lnTo>
                      <a:pt x="228" y="77"/>
                    </a:lnTo>
                    <a:lnTo>
                      <a:pt x="231" y="74"/>
                    </a:lnTo>
                    <a:lnTo>
                      <a:pt x="234" y="72"/>
                    </a:lnTo>
                    <a:lnTo>
                      <a:pt x="241" y="72"/>
                    </a:lnTo>
                    <a:lnTo>
                      <a:pt x="245" y="69"/>
                    </a:lnTo>
                    <a:lnTo>
                      <a:pt x="252" y="69"/>
                    </a:lnTo>
                    <a:lnTo>
                      <a:pt x="255" y="65"/>
                    </a:lnTo>
                    <a:lnTo>
                      <a:pt x="262" y="62"/>
                    </a:lnTo>
                    <a:lnTo>
                      <a:pt x="266" y="62"/>
                    </a:lnTo>
                    <a:lnTo>
                      <a:pt x="273" y="59"/>
                    </a:lnTo>
                    <a:lnTo>
                      <a:pt x="280" y="57"/>
                    </a:lnTo>
                    <a:lnTo>
                      <a:pt x="283" y="57"/>
                    </a:lnTo>
                    <a:lnTo>
                      <a:pt x="290" y="54"/>
                    </a:lnTo>
                    <a:lnTo>
                      <a:pt x="298" y="51"/>
                    </a:lnTo>
                    <a:lnTo>
                      <a:pt x="302" y="51"/>
                    </a:lnTo>
                    <a:lnTo>
                      <a:pt x="308" y="48"/>
                    </a:lnTo>
                    <a:lnTo>
                      <a:pt x="312" y="45"/>
                    </a:lnTo>
                    <a:lnTo>
                      <a:pt x="319" y="45"/>
                    </a:lnTo>
                    <a:lnTo>
                      <a:pt x="322" y="42"/>
                    </a:lnTo>
                    <a:lnTo>
                      <a:pt x="329" y="39"/>
                    </a:lnTo>
                    <a:lnTo>
                      <a:pt x="333" y="37"/>
                    </a:lnTo>
                    <a:lnTo>
                      <a:pt x="340" y="37"/>
                    </a:lnTo>
                    <a:lnTo>
                      <a:pt x="343" y="34"/>
                    </a:lnTo>
                    <a:lnTo>
                      <a:pt x="350" y="31"/>
                    </a:lnTo>
                    <a:lnTo>
                      <a:pt x="354" y="31"/>
                    </a:lnTo>
                    <a:lnTo>
                      <a:pt x="357" y="28"/>
                    </a:lnTo>
                    <a:lnTo>
                      <a:pt x="364" y="28"/>
                    </a:lnTo>
                    <a:lnTo>
                      <a:pt x="368" y="25"/>
                    </a:lnTo>
                    <a:lnTo>
                      <a:pt x="371" y="22"/>
                    </a:lnTo>
                    <a:lnTo>
                      <a:pt x="375" y="22"/>
                    </a:lnTo>
                    <a:lnTo>
                      <a:pt x="378" y="19"/>
                    </a:lnTo>
                    <a:lnTo>
                      <a:pt x="382" y="19"/>
                    </a:lnTo>
                    <a:lnTo>
                      <a:pt x="385" y="17"/>
                    </a:lnTo>
                    <a:lnTo>
                      <a:pt x="389" y="14"/>
                    </a:lnTo>
                    <a:lnTo>
                      <a:pt x="392" y="14"/>
                    </a:lnTo>
                    <a:lnTo>
                      <a:pt x="396" y="11"/>
                    </a:lnTo>
                    <a:lnTo>
                      <a:pt x="396" y="8"/>
                    </a:lnTo>
                    <a:lnTo>
                      <a:pt x="392" y="5"/>
                    </a:lnTo>
                    <a:lnTo>
                      <a:pt x="389" y="5"/>
                    </a:lnTo>
                    <a:lnTo>
                      <a:pt x="385" y="5"/>
                    </a:lnTo>
                    <a:lnTo>
                      <a:pt x="385" y="2"/>
                    </a:lnTo>
                    <a:lnTo>
                      <a:pt x="382" y="2"/>
                    </a:lnTo>
                    <a:lnTo>
                      <a:pt x="378" y="2"/>
                    </a:lnTo>
                    <a:lnTo>
                      <a:pt x="375" y="2"/>
                    </a:lnTo>
                    <a:lnTo>
                      <a:pt x="371" y="2"/>
                    </a:lnTo>
                    <a:lnTo>
                      <a:pt x="368" y="2"/>
                    </a:lnTo>
                    <a:lnTo>
                      <a:pt x="364" y="0"/>
                    </a:lnTo>
                    <a:lnTo>
                      <a:pt x="357" y="0"/>
                    </a:lnTo>
                    <a:lnTo>
                      <a:pt x="354" y="0"/>
                    </a:lnTo>
                    <a:lnTo>
                      <a:pt x="350" y="0"/>
                    </a:lnTo>
                    <a:lnTo>
                      <a:pt x="347" y="0"/>
                    </a:lnTo>
                    <a:lnTo>
                      <a:pt x="340" y="0"/>
                    </a:lnTo>
                    <a:lnTo>
                      <a:pt x="336" y="0"/>
                    </a:lnTo>
                    <a:lnTo>
                      <a:pt x="329" y="0"/>
                    </a:lnTo>
                    <a:lnTo>
                      <a:pt x="326" y="0"/>
                    </a:lnTo>
                    <a:lnTo>
                      <a:pt x="319" y="0"/>
                    </a:lnTo>
                    <a:lnTo>
                      <a:pt x="315" y="0"/>
                    </a:lnTo>
                    <a:lnTo>
                      <a:pt x="308" y="0"/>
                    </a:lnTo>
                    <a:lnTo>
                      <a:pt x="305" y="0"/>
                    </a:lnTo>
                    <a:lnTo>
                      <a:pt x="298" y="0"/>
                    </a:lnTo>
                    <a:lnTo>
                      <a:pt x="294" y="0"/>
                    </a:lnTo>
                    <a:lnTo>
                      <a:pt x="287" y="0"/>
                    </a:lnTo>
                    <a:lnTo>
                      <a:pt x="280" y="0"/>
                    </a:lnTo>
                    <a:lnTo>
                      <a:pt x="276" y="0"/>
                    </a:lnTo>
                    <a:lnTo>
                      <a:pt x="269" y="0"/>
                    </a:lnTo>
                    <a:lnTo>
                      <a:pt x="262" y="0"/>
                    </a:lnTo>
                    <a:lnTo>
                      <a:pt x="259" y="0"/>
                    </a:lnTo>
                    <a:lnTo>
                      <a:pt x="252" y="0"/>
                    </a:lnTo>
                    <a:lnTo>
                      <a:pt x="248" y="0"/>
                    </a:lnTo>
                    <a:lnTo>
                      <a:pt x="241" y="0"/>
                    </a:lnTo>
                    <a:lnTo>
                      <a:pt x="234" y="2"/>
                    </a:lnTo>
                    <a:lnTo>
                      <a:pt x="231" y="2"/>
                    </a:lnTo>
                    <a:lnTo>
                      <a:pt x="224" y="2"/>
                    </a:lnTo>
                    <a:lnTo>
                      <a:pt x="221" y="2"/>
                    </a:lnTo>
                    <a:lnTo>
                      <a:pt x="214" y="2"/>
                    </a:lnTo>
                    <a:lnTo>
                      <a:pt x="210" y="5"/>
                    </a:lnTo>
                    <a:lnTo>
                      <a:pt x="207" y="5"/>
                    </a:lnTo>
                    <a:lnTo>
                      <a:pt x="200" y="5"/>
                    </a:lnTo>
                    <a:lnTo>
                      <a:pt x="196" y="8"/>
                    </a:lnTo>
                    <a:lnTo>
                      <a:pt x="189" y="8"/>
                    </a:lnTo>
                    <a:lnTo>
                      <a:pt x="186" y="8"/>
                    </a:lnTo>
                    <a:lnTo>
                      <a:pt x="182" y="11"/>
                    </a:lnTo>
                    <a:lnTo>
                      <a:pt x="174" y="11"/>
                    </a:lnTo>
                    <a:lnTo>
                      <a:pt x="171" y="14"/>
                    </a:lnTo>
                    <a:lnTo>
                      <a:pt x="164" y="14"/>
                    </a:lnTo>
                    <a:lnTo>
                      <a:pt x="161" y="17"/>
                    </a:lnTo>
                    <a:lnTo>
                      <a:pt x="154" y="17"/>
                    </a:lnTo>
                    <a:lnTo>
                      <a:pt x="147" y="19"/>
                    </a:lnTo>
                    <a:lnTo>
                      <a:pt x="143" y="19"/>
                    </a:lnTo>
                    <a:lnTo>
                      <a:pt x="136" y="22"/>
                    </a:lnTo>
                    <a:lnTo>
                      <a:pt x="133" y="22"/>
                    </a:lnTo>
                    <a:lnTo>
                      <a:pt x="126" y="25"/>
                    </a:lnTo>
                    <a:lnTo>
                      <a:pt x="122" y="28"/>
                    </a:lnTo>
                    <a:lnTo>
                      <a:pt x="115" y="28"/>
                    </a:lnTo>
                    <a:lnTo>
                      <a:pt x="112" y="31"/>
                    </a:lnTo>
                    <a:lnTo>
                      <a:pt x="105" y="34"/>
                    </a:lnTo>
                    <a:lnTo>
                      <a:pt x="101" y="34"/>
                    </a:lnTo>
                    <a:lnTo>
                      <a:pt x="94" y="37"/>
                    </a:lnTo>
                    <a:lnTo>
                      <a:pt x="91" y="37"/>
                    </a:lnTo>
                    <a:lnTo>
                      <a:pt x="84" y="39"/>
                    </a:lnTo>
                    <a:lnTo>
                      <a:pt x="80" y="42"/>
                    </a:lnTo>
                    <a:lnTo>
                      <a:pt x="73" y="42"/>
                    </a:lnTo>
                    <a:lnTo>
                      <a:pt x="70" y="45"/>
                    </a:lnTo>
                    <a:lnTo>
                      <a:pt x="63" y="48"/>
                    </a:lnTo>
                    <a:lnTo>
                      <a:pt x="60" y="48"/>
                    </a:lnTo>
                    <a:lnTo>
                      <a:pt x="55" y="51"/>
                    </a:lnTo>
                    <a:lnTo>
                      <a:pt x="48" y="54"/>
                    </a:lnTo>
                    <a:lnTo>
                      <a:pt x="45" y="54"/>
                    </a:lnTo>
                    <a:lnTo>
                      <a:pt x="41" y="57"/>
                    </a:lnTo>
                    <a:lnTo>
                      <a:pt x="38" y="59"/>
                    </a:lnTo>
                    <a:lnTo>
                      <a:pt x="34" y="59"/>
                    </a:lnTo>
                    <a:lnTo>
                      <a:pt x="31" y="62"/>
                    </a:lnTo>
                    <a:lnTo>
                      <a:pt x="27" y="62"/>
                    </a:lnTo>
                    <a:lnTo>
                      <a:pt x="24" y="65"/>
                    </a:lnTo>
                    <a:lnTo>
                      <a:pt x="20" y="65"/>
                    </a:lnTo>
                    <a:lnTo>
                      <a:pt x="17" y="69"/>
                    </a:lnTo>
                    <a:lnTo>
                      <a:pt x="13" y="69"/>
                    </a:lnTo>
                    <a:lnTo>
                      <a:pt x="10" y="72"/>
                    </a:lnTo>
                    <a:lnTo>
                      <a:pt x="6" y="74"/>
                    </a:lnTo>
                    <a:lnTo>
                      <a:pt x="3" y="77"/>
                    </a:lnTo>
                    <a:lnTo>
                      <a:pt x="0" y="77"/>
                    </a:lnTo>
                    <a:lnTo>
                      <a:pt x="0" y="80"/>
                    </a:lnTo>
                    <a:lnTo>
                      <a:pt x="0" y="83"/>
                    </a:lnTo>
                    <a:lnTo>
                      <a:pt x="3" y="83"/>
                    </a:lnTo>
                    <a:lnTo>
                      <a:pt x="6" y="86"/>
                    </a:lnTo>
                    <a:lnTo>
                      <a:pt x="10" y="86"/>
                    </a:lnTo>
                    <a:lnTo>
                      <a:pt x="13" y="86"/>
                    </a:lnTo>
                    <a:lnTo>
                      <a:pt x="17" y="86"/>
                    </a:lnTo>
                    <a:lnTo>
                      <a:pt x="20" y="86"/>
                    </a:lnTo>
                    <a:lnTo>
                      <a:pt x="24" y="89"/>
                    </a:lnTo>
                    <a:lnTo>
                      <a:pt x="27" y="89"/>
                    </a:lnTo>
                    <a:lnTo>
                      <a:pt x="31" y="89"/>
                    </a:lnTo>
                    <a:lnTo>
                      <a:pt x="34" y="89"/>
                    </a:lnTo>
                    <a:lnTo>
                      <a:pt x="41" y="89"/>
                    </a:lnTo>
                    <a:lnTo>
                      <a:pt x="45" y="89"/>
                    </a:lnTo>
                    <a:lnTo>
                      <a:pt x="52" y="89"/>
                    </a:lnTo>
                    <a:lnTo>
                      <a:pt x="55" y="89"/>
                    </a:lnTo>
                    <a:lnTo>
                      <a:pt x="63" y="92"/>
                    </a:lnTo>
                    <a:lnTo>
                      <a:pt x="67" y="92"/>
                    </a:lnTo>
                    <a:lnTo>
                      <a:pt x="73" y="92"/>
                    </a:lnTo>
                    <a:lnTo>
                      <a:pt x="77" y="92"/>
                    </a:lnTo>
                    <a:lnTo>
                      <a:pt x="84" y="92"/>
                    </a:lnTo>
                    <a:lnTo>
                      <a:pt x="91" y="92"/>
                    </a:lnTo>
                    <a:lnTo>
                      <a:pt x="94" y="92"/>
                    </a:lnTo>
                    <a:lnTo>
                      <a:pt x="101" y="92"/>
                    </a:lnTo>
                    <a:lnTo>
                      <a:pt x="108" y="92"/>
                    </a:lnTo>
                    <a:lnTo>
                      <a:pt x="112" y="92"/>
                    </a:lnTo>
                    <a:lnTo>
                      <a:pt x="119" y="92"/>
                    </a:lnTo>
                    <a:lnTo>
                      <a:pt x="126" y="92"/>
                    </a:lnTo>
                    <a:lnTo>
                      <a:pt x="129" y="92"/>
                    </a:lnTo>
                    <a:lnTo>
                      <a:pt x="136" y="92"/>
                    </a:lnTo>
                    <a:lnTo>
                      <a:pt x="140" y="92"/>
                    </a:lnTo>
                    <a:lnTo>
                      <a:pt x="147" y="92"/>
                    </a:lnTo>
                    <a:lnTo>
                      <a:pt x="150" y="92"/>
                    </a:lnTo>
                    <a:lnTo>
                      <a:pt x="157" y="92"/>
                    </a:lnTo>
                    <a:lnTo>
                      <a:pt x="161" y="89"/>
                    </a:lnTo>
                    <a:lnTo>
                      <a:pt x="164" y="89"/>
                    </a:lnTo>
                    <a:lnTo>
                      <a:pt x="167" y="89"/>
                    </a:lnTo>
                    <a:lnTo>
                      <a:pt x="174" y="89"/>
                    </a:lnTo>
                    <a:lnTo>
                      <a:pt x="179" y="89"/>
                    </a:lnTo>
                    <a:lnTo>
                      <a:pt x="182" y="89"/>
                    </a:lnTo>
                    <a:lnTo>
                      <a:pt x="186" y="86"/>
                    </a:lnTo>
                  </a:path>
                </a:pathLst>
              </a:custGeom>
              <a:solidFill>
                <a:srgbClr val="3EA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75" name="Freeform 12"/>
              <p:cNvSpPr>
                <a:spLocks/>
              </p:cNvSpPr>
              <p:nvPr/>
            </p:nvSpPr>
            <p:spPr bwMode="auto">
              <a:xfrm>
                <a:off x="1038" y="2059"/>
                <a:ext cx="281" cy="81"/>
              </a:xfrm>
              <a:custGeom>
                <a:avLst/>
                <a:gdLst>
                  <a:gd name="T0" fmla="*/ 133 w 281"/>
                  <a:gd name="T1" fmla="*/ 65 h 81"/>
                  <a:gd name="T2" fmla="*/ 143 w 281"/>
                  <a:gd name="T3" fmla="*/ 62 h 81"/>
                  <a:gd name="T4" fmla="*/ 157 w 281"/>
                  <a:gd name="T5" fmla="*/ 60 h 81"/>
                  <a:gd name="T6" fmla="*/ 174 w 281"/>
                  <a:gd name="T7" fmla="*/ 57 h 81"/>
                  <a:gd name="T8" fmla="*/ 188 w 281"/>
                  <a:gd name="T9" fmla="*/ 51 h 81"/>
                  <a:gd name="T10" fmla="*/ 206 w 281"/>
                  <a:gd name="T11" fmla="*/ 45 h 81"/>
                  <a:gd name="T12" fmla="*/ 223 w 281"/>
                  <a:gd name="T13" fmla="*/ 40 h 81"/>
                  <a:gd name="T14" fmla="*/ 238 w 281"/>
                  <a:gd name="T15" fmla="*/ 37 h 81"/>
                  <a:gd name="T16" fmla="*/ 252 w 281"/>
                  <a:gd name="T17" fmla="*/ 31 h 81"/>
                  <a:gd name="T18" fmla="*/ 262 w 281"/>
                  <a:gd name="T19" fmla="*/ 25 h 81"/>
                  <a:gd name="T20" fmla="*/ 273 w 281"/>
                  <a:gd name="T21" fmla="*/ 22 h 81"/>
                  <a:gd name="T22" fmla="*/ 280 w 281"/>
                  <a:gd name="T23" fmla="*/ 20 h 81"/>
                  <a:gd name="T24" fmla="*/ 280 w 281"/>
                  <a:gd name="T25" fmla="*/ 17 h 81"/>
                  <a:gd name="T26" fmla="*/ 280 w 281"/>
                  <a:gd name="T27" fmla="*/ 11 h 81"/>
                  <a:gd name="T28" fmla="*/ 276 w 281"/>
                  <a:gd name="T29" fmla="*/ 8 h 81"/>
                  <a:gd name="T30" fmla="*/ 273 w 281"/>
                  <a:gd name="T31" fmla="*/ 5 h 81"/>
                  <a:gd name="T32" fmla="*/ 262 w 281"/>
                  <a:gd name="T33" fmla="*/ 2 h 81"/>
                  <a:gd name="T34" fmla="*/ 252 w 281"/>
                  <a:gd name="T35" fmla="*/ 0 h 81"/>
                  <a:gd name="T36" fmla="*/ 238 w 281"/>
                  <a:gd name="T37" fmla="*/ 0 h 81"/>
                  <a:gd name="T38" fmla="*/ 223 w 281"/>
                  <a:gd name="T39" fmla="*/ 0 h 81"/>
                  <a:gd name="T40" fmla="*/ 209 w 281"/>
                  <a:gd name="T41" fmla="*/ 2 h 81"/>
                  <a:gd name="T42" fmla="*/ 195 w 281"/>
                  <a:gd name="T43" fmla="*/ 2 h 81"/>
                  <a:gd name="T44" fmla="*/ 181 w 281"/>
                  <a:gd name="T45" fmla="*/ 5 h 81"/>
                  <a:gd name="T46" fmla="*/ 167 w 281"/>
                  <a:gd name="T47" fmla="*/ 8 h 81"/>
                  <a:gd name="T48" fmla="*/ 153 w 281"/>
                  <a:gd name="T49" fmla="*/ 8 h 81"/>
                  <a:gd name="T50" fmla="*/ 143 w 281"/>
                  <a:gd name="T51" fmla="*/ 11 h 81"/>
                  <a:gd name="T52" fmla="*/ 133 w 281"/>
                  <a:gd name="T53" fmla="*/ 14 h 81"/>
                  <a:gd name="T54" fmla="*/ 126 w 281"/>
                  <a:gd name="T55" fmla="*/ 14 h 81"/>
                  <a:gd name="T56" fmla="*/ 114 w 281"/>
                  <a:gd name="T57" fmla="*/ 17 h 81"/>
                  <a:gd name="T58" fmla="*/ 100 w 281"/>
                  <a:gd name="T59" fmla="*/ 22 h 81"/>
                  <a:gd name="T60" fmla="*/ 86 w 281"/>
                  <a:gd name="T61" fmla="*/ 28 h 81"/>
                  <a:gd name="T62" fmla="*/ 69 w 281"/>
                  <a:gd name="T63" fmla="*/ 34 h 81"/>
                  <a:gd name="T64" fmla="*/ 55 w 281"/>
                  <a:gd name="T65" fmla="*/ 40 h 81"/>
                  <a:gd name="T66" fmla="*/ 41 w 281"/>
                  <a:gd name="T67" fmla="*/ 45 h 81"/>
                  <a:gd name="T68" fmla="*/ 27 w 281"/>
                  <a:gd name="T69" fmla="*/ 51 h 81"/>
                  <a:gd name="T70" fmla="*/ 17 w 281"/>
                  <a:gd name="T71" fmla="*/ 60 h 81"/>
                  <a:gd name="T72" fmla="*/ 10 w 281"/>
                  <a:gd name="T73" fmla="*/ 65 h 81"/>
                  <a:gd name="T74" fmla="*/ 3 w 281"/>
                  <a:gd name="T75" fmla="*/ 71 h 81"/>
                  <a:gd name="T76" fmla="*/ 0 w 281"/>
                  <a:gd name="T77" fmla="*/ 77 h 81"/>
                  <a:gd name="T78" fmla="*/ 0 w 281"/>
                  <a:gd name="T79" fmla="*/ 77 h 81"/>
                  <a:gd name="T80" fmla="*/ 6 w 281"/>
                  <a:gd name="T81" fmla="*/ 80 h 81"/>
                  <a:gd name="T82" fmla="*/ 17 w 281"/>
                  <a:gd name="T83" fmla="*/ 80 h 81"/>
                  <a:gd name="T84" fmla="*/ 27 w 281"/>
                  <a:gd name="T85" fmla="*/ 80 h 81"/>
                  <a:gd name="T86" fmla="*/ 45 w 281"/>
                  <a:gd name="T87" fmla="*/ 80 h 81"/>
                  <a:gd name="T88" fmla="*/ 59 w 281"/>
                  <a:gd name="T89" fmla="*/ 77 h 81"/>
                  <a:gd name="T90" fmla="*/ 76 w 281"/>
                  <a:gd name="T91" fmla="*/ 77 h 81"/>
                  <a:gd name="T92" fmla="*/ 93 w 281"/>
                  <a:gd name="T93" fmla="*/ 74 h 81"/>
                  <a:gd name="T94" fmla="*/ 107 w 281"/>
                  <a:gd name="T95" fmla="*/ 71 h 81"/>
                  <a:gd name="T96" fmla="*/ 122 w 281"/>
                  <a:gd name="T97" fmla="*/ 68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1"/>
                  <a:gd name="T148" fmla="*/ 0 h 81"/>
                  <a:gd name="T149" fmla="*/ 281 w 281"/>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1" h="81">
                    <a:moveTo>
                      <a:pt x="126" y="68"/>
                    </a:moveTo>
                    <a:lnTo>
                      <a:pt x="129" y="68"/>
                    </a:lnTo>
                    <a:lnTo>
                      <a:pt x="133" y="65"/>
                    </a:lnTo>
                    <a:lnTo>
                      <a:pt x="136" y="65"/>
                    </a:lnTo>
                    <a:lnTo>
                      <a:pt x="140" y="65"/>
                    </a:lnTo>
                    <a:lnTo>
                      <a:pt x="143" y="62"/>
                    </a:lnTo>
                    <a:lnTo>
                      <a:pt x="150" y="62"/>
                    </a:lnTo>
                    <a:lnTo>
                      <a:pt x="153" y="60"/>
                    </a:lnTo>
                    <a:lnTo>
                      <a:pt x="157" y="60"/>
                    </a:lnTo>
                    <a:lnTo>
                      <a:pt x="164" y="60"/>
                    </a:lnTo>
                    <a:lnTo>
                      <a:pt x="167" y="57"/>
                    </a:lnTo>
                    <a:lnTo>
                      <a:pt x="174" y="57"/>
                    </a:lnTo>
                    <a:lnTo>
                      <a:pt x="178" y="54"/>
                    </a:lnTo>
                    <a:lnTo>
                      <a:pt x="185" y="54"/>
                    </a:lnTo>
                    <a:lnTo>
                      <a:pt x="188" y="51"/>
                    </a:lnTo>
                    <a:lnTo>
                      <a:pt x="195" y="48"/>
                    </a:lnTo>
                    <a:lnTo>
                      <a:pt x="199" y="48"/>
                    </a:lnTo>
                    <a:lnTo>
                      <a:pt x="206" y="45"/>
                    </a:lnTo>
                    <a:lnTo>
                      <a:pt x="213" y="45"/>
                    </a:lnTo>
                    <a:lnTo>
                      <a:pt x="216" y="42"/>
                    </a:lnTo>
                    <a:lnTo>
                      <a:pt x="223" y="40"/>
                    </a:lnTo>
                    <a:lnTo>
                      <a:pt x="226" y="40"/>
                    </a:lnTo>
                    <a:lnTo>
                      <a:pt x="233" y="37"/>
                    </a:lnTo>
                    <a:lnTo>
                      <a:pt x="238" y="37"/>
                    </a:lnTo>
                    <a:lnTo>
                      <a:pt x="241" y="34"/>
                    </a:lnTo>
                    <a:lnTo>
                      <a:pt x="248" y="34"/>
                    </a:lnTo>
                    <a:lnTo>
                      <a:pt x="252" y="31"/>
                    </a:lnTo>
                    <a:lnTo>
                      <a:pt x="255" y="28"/>
                    </a:lnTo>
                    <a:lnTo>
                      <a:pt x="259" y="28"/>
                    </a:lnTo>
                    <a:lnTo>
                      <a:pt x="262" y="25"/>
                    </a:lnTo>
                    <a:lnTo>
                      <a:pt x="266" y="25"/>
                    </a:lnTo>
                    <a:lnTo>
                      <a:pt x="269" y="22"/>
                    </a:lnTo>
                    <a:lnTo>
                      <a:pt x="273" y="22"/>
                    </a:lnTo>
                    <a:lnTo>
                      <a:pt x="276" y="20"/>
                    </a:lnTo>
                    <a:lnTo>
                      <a:pt x="280" y="20"/>
                    </a:lnTo>
                    <a:lnTo>
                      <a:pt x="280" y="17"/>
                    </a:lnTo>
                    <a:lnTo>
                      <a:pt x="280" y="14"/>
                    </a:lnTo>
                    <a:lnTo>
                      <a:pt x="280" y="11"/>
                    </a:lnTo>
                    <a:lnTo>
                      <a:pt x="280" y="8"/>
                    </a:lnTo>
                    <a:lnTo>
                      <a:pt x="276" y="8"/>
                    </a:lnTo>
                    <a:lnTo>
                      <a:pt x="276" y="5"/>
                    </a:lnTo>
                    <a:lnTo>
                      <a:pt x="273" y="5"/>
                    </a:lnTo>
                    <a:lnTo>
                      <a:pt x="269" y="2"/>
                    </a:lnTo>
                    <a:lnTo>
                      <a:pt x="266" y="2"/>
                    </a:lnTo>
                    <a:lnTo>
                      <a:pt x="262" y="2"/>
                    </a:lnTo>
                    <a:lnTo>
                      <a:pt x="259" y="2"/>
                    </a:lnTo>
                    <a:lnTo>
                      <a:pt x="255" y="2"/>
                    </a:lnTo>
                    <a:lnTo>
                      <a:pt x="252" y="0"/>
                    </a:lnTo>
                    <a:lnTo>
                      <a:pt x="248" y="0"/>
                    </a:lnTo>
                    <a:lnTo>
                      <a:pt x="241" y="0"/>
                    </a:lnTo>
                    <a:lnTo>
                      <a:pt x="238" y="0"/>
                    </a:lnTo>
                    <a:lnTo>
                      <a:pt x="233" y="0"/>
                    </a:lnTo>
                    <a:lnTo>
                      <a:pt x="230" y="0"/>
                    </a:lnTo>
                    <a:lnTo>
                      <a:pt x="223" y="0"/>
                    </a:lnTo>
                    <a:lnTo>
                      <a:pt x="220" y="2"/>
                    </a:lnTo>
                    <a:lnTo>
                      <a:pt x="213" y="2"/>
                    </a:lnTo>
                    <a:lnTo>
                      <a:pt x="209" y="2"/>
                    </a:lnTo>
                    <a:lnTo>
                      <a:pt x="206" y="2"/>
                    </a:lnTo>
                    <a:lnTo>
                      <a:pt x="199" y="2"/>
                    </a:lnTo>
                    <a:lnTo>
                      <a:pt x="195" y="2"/>
                    </a:lnTo>
                    <a:lnTo>
                      <a:pt x="188" y="5"/>
                    </a:lnTo>
                    <a:lnTo>
                      <a:pt x="185" y="5"/>
                    </a:lnTo>
                    <a:lnTo>
                      <a:pt x="181" y="5"/>
                    </a:lnTo>
                    <a:lnTo>
                      <a:pt x="174" y="5"/>
                    </a:lnTo>
                    <a:lnTo>
                      <a:pt x="171" y="5"/>
                    </a:lnTo>
                    <a:lnTo>
                      <a:pt x="167" y="8"/>
                    </a:lnTo>
                    <a:lnTo>
                      <a:pt x="160" y="8"/>
                    </a:lnTo>
                    <a:lnTo>
                      <a:pt x="157" y="8"/>
                    </a:lnTo>
                    <a:lnTo>
                      <a:pt x="153" y="8"/>
                    </a:lnTo>
                    <a:lnTo>
                      <a:pt x="150" y="11"/>
                    </a:lnTo>
                    <a:lnTo>
                      <a:pt x="146" y="11"/>
                    </a:lnTo>
                    <a:lnTo>
                      <a:pt x="143" y="11"/>
                    </a:lnTo>
                    <a:lnTo>
                      <a:pt x="140" y="11"/>
                    </a:lnTo>
                    <a:lnTo>
                      <a:pt x="136" y="11"/>
                    </a:lnTo>
                    <a:lnTo>
                      <a:pt x="133" y="14"/>
                    </a:lnTo>
                    <a:lnTo>
                      <a:pt x="129" y="14"/>
                    </a:lnTo>
                    <a:lnTo>
                      <a:pt x="126" y="14"/>
                    </a:lnTo>
                    <a:lnTo>
                      <a:pt x="122" y="17"/>
                    </a:lnTo>
                    <a:lnTo>
                      <a:pt x="119" y="17"/>
                    </a:lnTo>
                    <a:lnTo>
                      <a:pt x="114" y="17"/>
                    </a:lnTo>
                    <a:lnTo>
                      <a:pt x="107" y="20"/>
                    </a:lnTo>
                    <a:lnTo>
                      <a:pt x="104" y="20"/>
                    </a:lnTo>
                    <a:lnTo>
                      <a:pt x="100" y="22"/>
                    </a:lnTo>
                    <a:lnTo>
                      <a:pt x="93" y="22"/>
                    </a:lnTo>
                    <a:lnTo>
                      <a:pt x="90" y="25"/>
                    </a:lnTo>
                    <a:lnTo>
                      <a:pt x="86" y="28"/>
                    </a:lnTo>
                    <a:lnTo>
                      <a:pt x="80" y="28"/>
                    </a:lnTo>
                    <a:lnTo>
                      <a:pt x="76" y="31"/>
                    </a:lnTo>
                    <a:lnTo>
                      <a:pt x="69" y="34"/>
                    </a:lnTo>
                    <a:lnTo>
                      <a:pt x="66" y="34"/>
                    </a:lnTo>
                    <a:lnTo>
                      <a:pt x="59" y="37"/>
                    </a:lnTo>
                    <a:lnTo>
                      <a:pt x="55" y="40"/>
                    </a:lnTo>
                    <a:lnTo>
                      <a:pt x="52" y="42"/>
                    </a:lnTo>
                    <a:lnTo>
                      <a:pt x="45" y="42"/>
                    </a:lnTo>
                    <a:lnTo>
                      <a:pt x="41" y="45"/>
                    </a:lnTo>
                    <a:lnTo>
                      <a:pt x="38" y="48"/>
                    </a:lnTo>
                    <a:lnTo>
                      <a:pt x="31" y="51"/>
                    </a:lnTo>
                    <a:lnTo>
                      <a:pt x="27" y="51"/>
                    </a:lnTo>
                    <a:lnTo>
                      <a:pt x="24" y="54"/>
                    </a:lnTo>
                    <a:lnTo>
                      <a:pt x="20" y="57"/>
                    </a:lnTo>
                    <a:lnTo>
                      <a:pt x="17" y="60"/>
                    </a:lnTo>
                    <a:lnTo>
                      <a:pt x="13" y="60"/>
                    </a:lnTo>
                    <a:lnTo>
                      <a:pt x="10" y="62"/>
                    </a:lnTo>
                    <a:lnTo>
                      <a:pt x="10" y="65"/>
                    </a:lnTo>
                    <a:lnTo>
                      <a:pt x="6" y="68"/>
                    </a:lnTo>
                    <a:lnTo>
                      <a:pt x="3" y="68"/>
                    </a:lnTo>
                    <a:lnTo>
                      <a:pt x="3" y="71"/>
                    </a:lnTo>
                    <a:lnTo>
                      <a:pt x="3" y="74"/>
                    </a:lnTo>
                    <a:lnTo>
                      <a:pt x="0" y="74"/>
                    </a:lnTo>
                    <a:lnTo>
                      <a:pt x="0" y="77"/>
                    </a:lnTo>
                    <a:lnTo>
                      <a:pt x="3" y="80"/>
                    </a:lnTo>
                    <a:lnTo>
                      <a:pt x="6" y="80"/>
                    </a:lnTo>
                    <a:lnTo>
                      <a:pt x="10" y="80"/>
                    </a:lnTo>
                    <a:lnTo>
                      <a:pt x="13" y="80"/>
                    </a:lnTo>
                    <a:lnTo>
                      <a:pt x="17" y="80"/>
                    </a:lnTo>
                    <a:lnTo>
                      <a:pt x="20" y="80"/>
                    </a:lnTo>
                    <a:lnTo>
                      <a:pt x="24" y="80"/>
                    </a:lnTo>
                    <a:lnTo>
                      <a:pt x="27" y="80"/>
                    </a:lnTo>
                    <a:lnTo>
                      <a:pt x="34" y="80"/>
                    </a:lnTo>
                    <a:lnTo>
                      <a:pt x="38" y="80"/>
                    </a:lnTo>
                    <a:lnTo>
                      <a:pt x="45" y="80"/>
                    </a:lnTo>
                    <a:lnTo>
                      <a:pt x="48" y="80"/>
                    </a:lnTo>
                    <a:lnTo>
                      <a:pt x="55" y="80"/>
                    </a:lnTo>
                    <a:lnTo>
                      <a:pt x="59" y="77"/>
                    </a:lnTo>
                    <a:lnTo>
                      <a:pt x="66" y="77"/>
                    </a:lnTo>
                    <a:lnTo>
                      <a:pt x="69" y="77"/>
                    </a:lnTo>
                    <a:lnTo>
                      <a:pt x="76" y="77"/>
                    </a:lnTo>
                    <a:lnTo>
                      <a:pt x="83" y="74"/>
                    </a:lnTo>
                    <a:lnTo>
                      <a:pt x="86" y="74"/>
                    </a:lnTo>
                    <a:lnTo>
                      <a:pt x="93" y="74"/>
                    </a:lnTo>
                    <a:lnTo>
                      <a:pt x="97" y="71"/>
                    </a:lnTo>
                    <a:lnTo>
                      <a:pt x="104" y="71"/>
                    </a:lnTo>
                    <a:lnTo>
                      <a:pt x="107" y="71"/>
                    </a:lnTo>
                    <a:lnTo>
                      <a:pt x="114" y="71"/>
                    </a:lnTo>
                    <a:lnTo>
                      <a:pt x="119" y="68"/>
                    </a:lnTo>
                    <a:lnTo>
                      <a:pt x="122" y="68"/>
                    </a:lnTo>
                    <a:lnTo>
                      <a:pt x="126" y="68"/>
                    </a:lnTo>
                  </a:path>
                </a:pathLst>
              </a:custGeom>
              <a:solidFill>
                <a:srgbClr val="3EA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76" name="Freeform 13"/>
              <p:cNvSpPr>
                <a:spLocks/>
              </p:cNvSpPr>
              <p:nvPr/>
            </p:nvSpPr>
            <p:spPr bwMode="auto">
              <a:xfrm>
                <a:off x="1066" y="2082"/>
                <a:ext cx="226" cy="68"/>
              </a:xfrm>
              <a:custGeom>
                <a:avLst/>
                <a:gdLst>
                  <a:gd name="T0" fmla="*/ 102 w 226"/>
                  <a:gd name="T1" fmla="*/ 54 h 68"/>
                  <a:gd name="T2" fmla="*/ 112 w 226"/>
                  <a:gd name="T3" fmla="*/ 51 h 68"/>
                  <a:gd name="T4" fmla="*/ 119 w 226"/>
                  <a:gd name="T5" fmla="*/ 51 h 68"/>
                  <a:gd name="T6" fmla="*/ 129 w 226"/>
                  <a:gd name="T7" fmla="*/ 48 h 68"/>
                  <a:gd name="T8" fmla="*/ 140 w 226"/>
                  <a:gd name="T9" fmla="*/ 46 h 68"/>
                  <a:gd name="T10" fmla="*/ 150 w 226"/>
                  <a:gd name="T11" fmla="*/ 40 h 68"/>
                  <a:gd name="T12" fmla="*/ 164 w 226"/>
                  <a:gd name="T13" fmla="*/ 37 h 68"/>
                  <a:gd name="T14" fmla="*/ 175 w 226"/>
                  <a:gd name="T15" fmla="*/ 34 h 68"/>
                  <a:gd name="T16" fmla="*/ 185 w 226"/>
                  <a:gd name="T17" fmla="*/ 31 h 68"/>
                  <a:gd name="T18" fmla="*/ 196 w 226"/>
                  <a:gd name="T19" fmla="*/ 28 h 68"/>
                  <a:gd name="T20" fmla="*/ 203 w 226"/>
                  <a:gd name="T21" fmla="*/ 23 h 68"/>
                  <a:gd name="T22" fmla="*/ 214 w 226"/>
                  <a:gd name="T23" fmla="*/ 20 h 68"/>
                  <a:gd name="T24" fmla="*/ 218 w 226"/>
                  <a:gd name="T25" fmla="*/ 17 h 68"/>
                  <a:gd name="T26" fmla="*/ 221 w 226"/>
                  <a:gd name="T27" fmla="*/ 17 h 68"/>
                  <a:gd name="T28" fmla="*/ 225 w 226"/>
                  <a:gd name="T29" fmla="*/ 14 h 68"/>
                  <a:gd name="T30" fmla="*/ 225 w 226"/>
                  <a:gd name="T31" fmla="*/ 11 h 68"/>
                  <a:gd name="T32" fmla="*/ 221 w 226"/>
                  <a:gd name="T33" fmla="*/ 8 h 68"/>
                  <a:gd name="T34" fmla="*/ 218 w 226"/>
                  <a:gd name="T35" fmla="*/ 5 h 68"/>
                  <a:gd name="T36" fmla="*/ 214 w 226"/>
                  <a:gd name="T37" fmla="*/ 2 h 68"/>
                  <a:gd name="T38" fmla="*/ 206 w 226"/>
                  <a:gd name="T39" fmla="*/ 2 h 68"/>
                  <a:gd name="T40" fmla="*/ 199 w 226"/>
                  <a:gd name="T41" fmla="*/ 0 h 68"/>
                  <a:gd name="T42" fmla="*/ 192 w 226"/>
                  <a:gd name="T43" fmla="*/ 0 h 68"/>
                  <a:gd name="T44" fmla="*/ 182 w 226"/>
                  <a:gd name="T45" fmla="*/ 0 h 68"/>
                  <a:gd name="T46" fmla="*/ 175 w 226"/>
                  <a:gd name="T47" fmla="*/ 0 h 68"/>
                  <a:gd name="T48" fmla="*/ 164 w 226"/>
                  <a:gd name="T49" fmla="*/ 2 h 68"/>
                  <a:gd name="T50" fmla="*/ 154 w 226"/>
                  <a:gd name="T51" fmla="*/ 2 h 68"/>
                  <a:gd name="T52" fmla="*/ 143 w 226"/>
                  <a:gd name="T53" fmla="*/ 5 h 68"/>
                  <a:gd name="T54" fmla="*/ 136 w 226"/>
                  <a:gd name="T55" fmla="*/ 5 h 68"/>
                  <a:gd name="T56" fmla="*/ 126 w 226"/>
                  <a:gd name="T57" fmla="*/ 8 h 68"/>
                  <a:gd name="T58" fmla="*/ 119 w 226"/>
                  <a:gd name="T59" fmla="*/ 8 h 68"/>
                  <a:gd name="T60" fmla="*/ 112 w 226"/>
                  <a:gd name="T61" fmla="*/ 11 h 68"/>
                  <a:gd name="T62" fmla="*/ 105 w 226"/>
                  <a:gd name="T63" fmla="*/ 11 h 68"/>
                  <a:gd name="T64" fmla="*/ 102 w 226"/>
                  <a:gd name="T65" fmla="*/ 14 h 68"/>
                  <a:gd name="T66" fmla="*/ 95 w 226"/>
                  <a:gd name="T67" fmla="*/ 14 h 68"/>
                  <a:gd name="T68" fmla="*/ 83 w 226"/>
                  <a:gd name="T69" fmla="*/ 17 h 68"/>
                  <a:gd name="T70" fmla="*/ 76 w 226"/>
                  <a:gd name="T71" fmla="*/ 20 h 68"/>
                  <a:gd name="T72" fmla="*/ 66 w 226"/>
                  <a:gd name="T73" fmla="*/ 23 h 68"/>
                  <a:gd name="T74" fmla="*/ 55 w 226"/>
                  <a:gd name="T75" fmla="*/ 25 h 68"/>
                  <a:gd name="T76" fmla="*/ 45 w 226"/>
                  <a:gd name="T77" fmla="*/ 31 h 68"/>
                  <a:gd name="T78" fmla="*/ 38 w 226"/>
                  <a:gd name="T79" fmla="*/ 34 h 68"/>
                  <a:gd name="T80" fmla="*/ 27 w 226"/>
                  <a:gd name="T81" fmla="*/ 40 h 68"/>
                  <a:gd name="T82" fmla="*/ 20 w 226"/>
                  <a:gd name="T83" fmla="*/ 43 h 68"/>
                  <a:gd name="T84" fmla="*/ 13 w 226"/>
                  <a:gd name="T85" fmla="*/ 48 h 68"/>
                  <a:gd name="T86" fmla="*/ 6 w 226"/>
                  <a:gd name="T87" fmla="*/ 51 h 68"/>
                  <a:gd name="T88" fmla="*/ 3 w 226"/>
                  <a:gd name="T89" fmla="*/ 57 h 68"/>
                  <a:gd name="T90" fmla="*/ 0 w 226"/>
                  <a:gd name="T91" fmla="*/ 61 h 68"/>
                  <a:gd name="T92" fmla="*/ 0 w 226"/>
                  <a:gd name="T93" fmla="*/ 64 h 68"/>
                  <a:gd name="T94" fmla="*/ 0 w 226"/>
                  <a:gd name="T95" fmla="*/ 64 h 68"/>
                  <a:gd name="T96" fmla="*/ 3 w 226"/>
                  <a:gd name="T97" fmla="*/ 67 h 68"/>
                  <a:gd name="T98" fmla="*/ 10 w 226"/>
                  <a:gd name="T99" fmla="*/ 67 h 68"/>
                  <a:gd name="T100" fmla="*/ 17 w 226"/>
                  <a:gd name="T101" fmla="*/ 67 h 68"/>
                  <a:gd name="T102" fmla="*/ 27 w 226"/>
                  <a:gd name="T103" fmla="*/ 67 h 68"/>
                  <a:gd name="T104" fmla="*/ 38 w 226"/>
                  <a:gd name="T105" fmla="*/ 64 h 68"/>
                  <a:gd name="T106" fmla="*/ 48 w 226"/>
                  <a:gd name="T107" fmla="*/ 64 h 68"/>
                  <a:gd name="T108" fmla="*/ 59 w 226"/>
                  <a:gd name="T109" fmla="*/ 61 h 68"/>
                  <a:gd name="T110" fmla="*/ 69 w 226"/>
                  <a:gd name="T111" fmla="*/ 61 h 68"/>
                  <a:gd name="T112" fmla="*/ 80 w 226"/>
                  <a:gd name="T113" fmla="*/ 57 h 68"/>
                  <a:gd name="T114" fmla="*/ 91 w 226"/>
                  <a:gd name="T115" fmla="*/ 57 h 68"/>
                  <a:gd name="T116" fmla="*/ 102 w 226"/>
                  <a:gd name="T117" fmla="*/ 54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68"/>
                  <a:gd name="T179" fmla="*/ 226 w 226"/>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68">
                    <a:moveTo>
                      <a:pt x="102" y="54"/>
                    </a:moveTo>
                    <a:lnTo>
                      <a:pt x="102" y="54"/>
                    </a:lnTo>
                    <a:lnTo>
                      <a:pt x="105" y="54"/>
                    </a:lnTo>
                    <a:lnTo>
                      <a:pt x="112" y="51"/>
                    </a:lnTo>
                    <a:lnTo>
                      <a:pt x="115" y="51"/>
                    </a:lnTo>
                    <a:lnTo>
                      <a:pt x="119" y="51"/>
                    </a:lnTo>
                    <a:lnTo>
                      <a:pt x="126" y="48"/>
                    </a:lnTo>
                    <a:lnTo>
                      <a:pt x="129" y="48"/>
                    </a:lnTo>
                    <a:lnTo>
                      <a:pt x="136" y="46"/>
                    </a:lnTo>
                    <a:lnTo>
                      <a:pt x="140" y="46"/>
                    </a:lnTo>
                    <a:lnTo>
                      <a:pt x="147" y="43"/>
                    </a:lnTo>
                    <a:lnTo>
                      <a:pt x="150" y="40"/>
                    </a:lnTo>
                    <a:lnTo>
                      <a:pt x="157" y="40"/>
                    </a:lnTo>
                    <a:lnTo>
                      <a:pt x="164" y="37"/>
                    </a:lnTo>
                    <a:lnTo>
                      <a:pt x="168" y="37"/>
                    </a:lnTo>
                    <a:lnTo>
                      <a:pt x="175" y="34"/>
                    </a:lnTo>
                    <a:lnTo>
                      <a:pt x="178" y="31"/>
                    </a:lnTo>
                    <a:lnTo>
                      <a:pt x="185" y="31"/>
                    </a:lnTo>
                    <a:lnTo>
                      <a:pt x="189" y="28"/>
                    </a:lnTo>
                    <a:lnTo>
                      <a:pt x="196" y="28"/>
                    </a:lnTo>
                    <a:lnTo>
                      <a:pt x="199" y="25"/>
                    </a:lnTo>
                    <a:lnTo>
                      <a:pt x="203" y="23"/>
                    </a:lnTo>
                    <a:lnTo>
                      <a:pt x="206" y="23"/>
                    </a:lnTo>
                    <a:lnTo>
                      <a:pt x="214" y="20"/>
                    </a:lnTo>
                    <a:lnTo>
                      <a:pt x="218" y="17"/>
                    </a:lnTo>
                    <a:lnTo>
                      <a:pt x="221" y="17"/>
                    </a:lnTo>
                    <a:lnTo>
                      <a:pt x="225" y="14"/>
                    </a:lnTo>
                    <a:lnTo>
                      <a:pt x="225" y="11"/>
                    </a:lnTo>
                    <a:lnTo>
                      <a:pt x="225" y="8"/>
                    </a:lnTo>
                    <a:lnTo>
                      <a:pt x="221" y="8"/>
                    </a:lnTo>
                    <a:lnTo>
                      <a:pt x="221" y="5"/>
                    </a:lnTo>
                    <a:lnTo>
                      <a:pt x="218" y="5"/>
                    </a:lnTo>
                    <a:lnTo>
                      <a:pt x="218" y="2"/>
                    </a:lnTo>
                    <a:lnTo>
                      <a:pt x="214" y="2"/>
                    </a:lnTo>
                    <a:lnTo>
                      <a:pt x="211" y="2"/>
                    </a:lnTo>
                    <a:lnTo>
                      <a:pt x="206" y="2"/>
                    </a:lnTo>
                    <a:lnTo>
                      <a:pt x="203" y="0"/>
                    </a:lnTo>
                    <a:lnTo>
                      <a:pt x="199" y="0"/>
                    </a:lnTo>
                    <a:lnTo>
                      <a:pt x="196" y="0"/>
                    </a:lnTo>
                    <a:lnTo>
                      <a:pt x="192" y="0"/>
                    </a:lnTo>
                    <a:lnTo>
                      <a:pt x="189" y="0"/>
                    </a:lnTo>
                    <a:lnTo>
                      <a:pt x="182" y="0"/>
                    </a:lnTo>
                    <a:lnTo>
                      <a:pt x="178" y="0"/>
                    </a:lnTo>
                    <a:lnTo>
                      <a:pt x="175" y="0"/>
                    </a:lnTo>
                    <a:lnTo>
                      <a:pt x="168" y="2"/>
                    </a:lnTo>
                    <a:lnTo>
                      <a:pt x="164" y="2"/>
                    </a:lnTo>
                    <a:lnTo>
                      <a:pt x="157" y="2"/>
                    </a:lnTo>
                    <a:lnTo>
                      <a:pt x="154" y="2"/>
                    </a:lnTo>
                    <a:lnTo>
                      <a:pt x="150" y="5"/>
                    </a:lnTo>
                    <a:lnTo>
                      <a:pt x="143" y="5"/>
                    </a:lnTo>
                    <a:lnTo>
                      <a:pt x="140" y="5"/>
                    </a:lnTo>
                    <a:lnTo>
                      <a:pt x="136" y="5"/>
                    </a:lnTo>
                    <a:lnTo>
                      <a:pt x="129" y="8"/>
                    </a:lnTo>
                    <a:lnTo>
                      <a:pt x="126" y="8"/>
                    </a:lnTo>
                    <a:lnTo>
                      <a:pt x="122" y="8"/>
                    </a:lnTo>
                    <a:lnTo>
                      <a:pt x="119" y="8"/>
                    </a:lnTo>
                    <a:lnTo>
                      <a:pt x="115" y="11"/>
                    </a:lnTo>
                    <a:lnTo>
                      <a:pt x="112" y="11"/>
                    </a:lnTo>
                    <a:lnTo>
                      <a:pt x="109" y="11"/>
                    </a:lnTo>
                    <a:lnTo>
                      <a:pt x="105" y="11"/>
                    </a:lnTo>
                    <a:lnTo>
                      <a:pt x="102" y="14"/>
                    </a:lnTo>
                    <a:lnTo>
                      <a:pt x="98" y="14"/>
                    </a:lnTo>
                    <a:lnTo>
                      <a:pt x="95" y="14"/>
                    </a:lnTo>
                    <a:lnTo>
                      <a:pt x="91" y="17"/>
                    </a:lnTo>
                    <a:lnTo>
                      <a:pt x="83" y="17"/>
                    </a:lnTo>
                    <a:lnTo>
                      <a:pt x="80" y="20"/>
                    </a:lnTo>
                    <a:lnTo>
                      <a:pt x="76" y="20"/>
                    </a:lnTo>
                    <a:lnTo>
                      <a:pt x="69" y="23"/>
                    </a:lnTo>
                    <a:lnTo>
                      <a:pt x="66" y="23"/>
                    </a:lnTo>
                    <a:lnTo>
                      <a:pt x="62" y="25"/>
                    </a:lnTo>
                    <a:lnTo>
                      <a:pt x="55" y="25"/>
                    </a:lnTo>
                    <a:lnTo>
                      <a:pt x="52" y="28"/>
                    </a:lnTo>
                    <a:lnTo>
                      <a:pt x="45" y="31"/>
                    </a:lnTo>
                    <a:lnTo>
                      <a:pt x="41" y="34"/>
                    </a:lnTo>
                    <a:lnTo>
                      <a:pt x="38" y="34"/>
                    </a:lnTo>
                    <a:lnTo>
                      <a:pt x="31" y="37"/>
                    </a:lnTo>
                    <a:lnTo>
                      <a:pt x="27" y="40"/>
                    </a:lnTo>
                    <a:lnTo>
                      <a:pt x="24" y="40"/>
                    </a:lnTo>
                    <a:lnTo>
                      <a:pt x="20" y="43"/>
                    </a:lnTo>
                    <a:lnTo>
                      <a:pt x="17" y="46"/>
                    </a:lnTo>
                    <a:lnTo>
                      <a:pt x="13" y="48"/>
                    </a:lnTo>
                    <a:lnTo>
                      <a:pt x="10" y="48"/>
                    </a:lnTo>
                    <a:lnTo>
                      <a:pt x="6" y="51"/>
                    </a:lnTo>
                    <a:lnTo>
                      <a:pt x="3" y="54"/>
                    </a:lnTo>
                    <a:lnTo>
                      <a:pt x="3" y="57"/>
                    </a:lnTo>
                    <a:lnTo>
                      <a:pt x="0" y="57"/>
                    </a:lnTo>
                    <a:lnTo>
                      <a:pt x="0" y="61"/>
                    </a:lnTo>
                    <a:lnTo>
                      <a:pt x="0" y="64"/>
                    </a:lnTo>
                    <a:lnTo>
                      <a:pt x="3" y="64"/>
                    </a:lnTo>
                    <a:lnTo>
                      <a:pt x="3" y="67"/>
                    </a:lnTo>
                    <a:lnTo>
                      <a:pt x="6" y="67"/>
                    </a:lnTo>
                    <a:lnTo>
                      <a:pt x="10" y="67"/>
                    </a:lnTo>
                    <a:lnTo>
                      <a:pt x="13" y="67"/>
                    </a:lnTo>
                    <a:lnTo>
                      <a:pt x="17" y="67"/>
                    </a:lnTo>
                    <a:lnTo>
                      <a:pt x="24" y="67"/>
                    </a:lnTo>
                    <a:lnTo>
                      <a:pt x="27" y="67"/>
                    </a:lnTo>
                    <a:lnTo>
                      <a:pt x="34" y="64"/>
                    </a:lnTo>
                    <a:lnTo>
                      <a:pt x="38" y="64"/>
                    </a:lnTo>
                    <a:lnTo>
                      <a:pt x="45" y="64"/>
                    </a:lnTo>
                    <a:lnTo>
                      <a:pt x="48" y="64"/>
                    </a:lnTo>
                    <a:lnTo>
                      <a:pt x="55" y="64"/>
                    </a:lnTo>
                    <a:lnTo>
                      <a:pt x="59" y="61"/>
                    </a:lnTo>
                    <a:lnTo>
                      <a:pt x="66" y="61"/>
                    </a:lnTo>
                    <a:lnTo>
                      <a:pt x="69" y="61"/>
                    </a:lnTo>
                    <a:lnTo>
                      <a:pt x="76" y="61"/>
                    </a:lnTo>
                    <a:lnTo>
                      <a:pt x="80" y="57"/>
                    </a:lnTo>
                    <a:lnTo>
                      <a:pt x="87" y="57"/>
                    </a:lnTo>
                    <a:lnTo>
                      <a:pt x="91" y="57"/>
                    </a:lnTo>
                    <a:lnTo>
                      <a:pt x="95" y="54"/>
                    </a:lnTo>
                    <a:lnTo>
                      <a:pt x="102" y="54"/>
                    </a:lnTo>
                  </a:path>
                </a:pathLst>
              </a:custGeom>
              <a:solidFill>
                <a:srgbClr val="6532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77" name="Freeform 14"/>
              <p:cNvSpPr>
                <a:spLocks/>
              </p:cNvSpPr>
              <p:nvPr/>
            </p:nvSpPr>
            <p:spPr bwMode="auto">
              <a:xfrm>
                <a:off x="978" y="2181"/>
                <a:ext cx="397" cy="111"/>
              </a:xfrm>
              <a:custGeom>
                <a:avLst/>
                <a:gdLst>
                  <a:gd name="T0" fmla="*/ 27 w 397"/>
                  <a:gd name="T1" fmla="*/ 101 h 111"/>
                  <a:gd name="T2" fmla="*/ 34 w 397"/>
                  <a:gd name="T3" fmla="*/ 104 h 111"/>
                  <a:gd name="T4" fmla="*/ 41 w 397"/>
                  <a:gd name="T5" fmla="*/ 104 h 111"/>
                  <a:gd name="T6" fmla="*/ 55 w 397"/>
                  <a:gd name="T7" fmla="*/ 107 h 111"/>
                  <a:gd name="T8" fmla="*/ 73 w 397"/>
                  <a:gd name="T9" fmla="*/ 107 h 111"/>
                  <a:gd name="T10" fmla="*/ 94 w 397"/>
                  <a:gd name="T11" fmla="*/ 110 h 111"/>
                  <a:gd name="T12" fmla="*/ 115 w 397"/>
                  <a:gd name="T13" fmla="*/ 107 h 111"/>
                  <a:gd name="T14" fmla="*/ 136 w 397"/>
                  <a:gd name="T15" fmla="*/ 107 h 111"/>
                  <a:gd name="T16" fmla="*/ 161 w 397"/>
                  <a:gd name="T17" fmla="*/ 104 h 111"/>
                  <a:gd name="T18" fmla="*/ 186 w 397"/>
                  <a:gd name="T19" fmla="*/ 98 h 111"/>
                  <a:gd name="T20" fmla="*/ 207 w 397"/>
                  <a:gd name="T21" fmla="*/ 95 h 111"/>
                  <a:gd name="T22" fmla="*/ 228 w 397"/>
                  <a:gd name="T23" fmla="*/ 89 h 111"/>
                  <a:gd name="T24" fmla="*/ 248 w 397"/>
                  <a:gd name="T25" fmla="*/ 84 h 111"/>
                  <a:gd name="T26" fmla="*/ 269 w 397"/>
                  <a:gd name="T27" fmla="*/ 75 h 111"/>
                  <a:gd name="T28" fmla="*/ 290 w 397"/>
                  <a:gd name="T29" fmla="*/ 69 h 111"/>
                  <a:gd name="T30" fmla="*/ 312 w 397"/>
                  <a:gd name="T31" fmla="*/ 63 h 111"/>
                  <a:gd name="T32" fmla="*/ 326 w 397"/>
                  <a:gd name="T33" fmla="*/ 54 h 111"/>
                  <a:gd name="T34" fmla="*/ 343 w 397"/>
                  <a:gd name="T35" fmla="*/ 48 h 111"/>
                  <a:gd name="T36" fmla="*/ 354 w 397"/>
                  <a:gd name="T37" fmla="*/ 43 h 111"/>
                  <a:gd name="T38" fmla="*/ 361 w 397"/>
                  <a:gd name="T39" fmla="*/ 37 h 111"/>
                  <a:gd name="T40" fmla="*/ 364 w 397"/>
                  <a:gd name="T41" fmla="*/ 34 h 111"/>
                  <a:gd name="T42" fmla="*/ 375 w 397"/>
                  <a:gd name="T43" fmla="*/ 23 h 111"/>
                  <a:gd name="T44" fmla="*/ 392 w 397"/>
                  <a:gd name="T45" fmla="*/ 5 h 111"/>
                  <a:gd name="T46" fmla="*/ 392 w 397"/>
                  <a:gd name="T47" fmla="*/ 2 h 111"/>
                  <a:gd name="T48" fmla="*/ 375 w 397"/>
                  <a:gd name="T49" fmla="*/ 8 h 111"/>
                  <a:gd name="T50" fmla="*/ 361 w 397"/>
                  <a:gd name="T51" fmla="*/ 14 h 111"/>
                  <a:gd name="T52" fmla="*/ 343 w 397"/>
                  <a:gd name="T53" fmla="*/ 23 h 111"/>
                  <a:gd name="T54" fmla="*/ 326 w 397"/>
                  <a:gd name="T55" fmla="*/ 28 h 111"/>
                  <a:gd name="T56" fmla="*/ 308 w 397"/>
                  <a:gd name="T57" fmla="*/ 37 h 111"/>
                  <a:gd name="T58" fmla="*/ 290 w 397"/>
                  <a:gd name="T59" fmla="*/ 43 h 111"/>
                  <a:gd name="T60" fmla="*/ 273 w 397"/>
                  <a:gd name="T61" fmla="*/ 51 h 111"/>
                  <a:gd name="T62" fmla="*/ 255 w 397"/>
                  <a:gd name="T63" fmla="*/ 57 h 111"/>
                  <a:gd name="T64" fmla="*/ 238 w 397"/>
                  <a:gd name="T65" fmla="*/ 63 h 111"/>
                  <a:gd name="T66" fmla="*/ 224 w 397"/>
                  <a:gd name="T67" fmla="*/ 69 h 111"/>
                  <a:gd name="T68" fmla="*/ 207 w 397"/>
                  <a:gd name="T69" fmla="*/ 75 h 111"/>
                  <a:gd name="T70" fmla="*/ 196 w 397"/>
                  <a:gd name="T71" fmla="*/ 75 h 111"/>
                  <a:gd name="T72" fmla="*/ 179 w 397"/>
                  <a:gd name="T73" fmla="*/ 81 h 111"/>
                  <a:gd name="T74" fmla="*/ 157 w 397"/>
                  <a:gd name="T75" fmla="*/ 81 h 111"/>
                  <a:gd name="T76" fmla="*/ 140 w 397"/>
                  <a:gd name="T77" fmla="*/ 84 h 111"/>
                  <a:gd name="T78" fmla="*/ 119 w 397"/>
                  <a:gd name="T79" fmla="*/ 84 h 111"/>
                  <a:gd name="T80" fmla="*/ 101 w 397"/>
                  <a:gd name="T81" fmla="*/ 84 h 111"/>
                  <a:gd name="T82" fmla="*/ 80 w 397"/>
                  <a:gd name="T83" fmla="*/ 84 h 111"/>
                  <a:gd name="T84" fmla="*/ 63 w 397"/>
                  <a:gd name="T85" fmla="*/ 81 h 111"/>
                  <a:gd name="T86" fmla="*/ 45 w 397"/>
                  <a:gd name="T87" fmla="*/ 81 h 111"/>
                  <a:gd name="T88" fmla="*/ 27 w 397"/>
                  <a:gd name="T89" fmla="*/ 78 h 111"/>
                  <a:gd name="T90" fmla="*/ 10 w 397"/>
                  <a:gd name="T91" fmla="*/ 75 h 111"/>
                  <a:gd name="T92" fmla="*/ 0 w 397"/>
                  <a:gd name="T93" fmla="*/ 72 h 111"/>
                  <a:gd name="T94" fmla="*/ 17 w 397"/>
                  <a:gd name="T95" fmla="*/ 86 h 111"/>
                  <a:gd name="T96" fmla="*/ 27 w 397"/>
                  <a:gd name="T97" fmla="*/ 98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111"/>
                  <a:gd name="T149" fmla="*/ 397 w 397"/>
                  <a:gd name="T150" fmla="*/ 111 h 1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111">
                    <a:moveTo>
                      <a:pt x="27" y="98"/>
                    </a:moveTo>
                    <a:lnTo>
                      <a:pt x="27" y="98"/>
                    </a:lnTo>
                    <a:lnTo>
                      <a:pt x="27" y="101"/>
                    </a:lnTo>
                    <a:lnTo>
                      <a:pt x="31" y="101"/>
                    </a:lnTo>
                    <a:lnTo>
                      <a:pt x="34" y="104"/>
                    </a:lnTo>
                    <a:lnTo>
                      <a:pt x="38" y="104"/>
                    </a:lnTo>
                    <a:lnTo>
                      <a:pt x="41" y="104"/>
                    </a:lnTo>
                    <a:lnTo>
                      <a:pt x="45" y="107"/>
                    </a:lnTo>
                    <a:lnTo>
                      <a:pt x="48" y="107"/>
                    </a:lnTo>
                    <a:lnTo>
                      <a:pt x="52" y="107"/>
                    </a:lnTo>
                    <a:lnTo>
                      <a:pt x="55" y="107"/>
                    </a:lnTo>
                    <a:lnTo>
                      <a:pt x="60" y="107"/>
                    </a:lnTo>
                    <a:lnTo>
                      <a:pt x="67" y="107"/>
                    </a:lnTo>
                    <a:lnTo>
                      <a:pt x="70" y="107"/>
                    </a:lnTo>
                    <a:lnTo>
                      <a:pt x="73" y="107"/>
                    </a:lnTo>
                    <a:lnTo>
                      <a:pt x="77" y="110"/>
                    </a:lnTo>
                    <a:lnTo>
                      <a:pt x="84" y="110"/>
                    </a:lnTo>
                    <a:lnTo>
                      <a:pt x="87" y="110"/>
                    </a:lnTo>
                    <a:lnTo>
                      <a:pt x="94" y="110"/>
                    </a:lnTo>
                    <a:lnTo>
                      <a:pt x="98" y="110"/>
                    </a:lnTo>
                    <a:lnTo>
                      <a:pt x="105" y="107"/>
                    </a:lnTo>
                    <a:lnTo>
                      <a:pt x="108" y="107"/>
                    </a:lnTo>
                    <a:lnTo>
                      <a:pt x="115" y="107"/>
                    </a:lnTo>
                    <a:lnTo>
                      <a:pt x="119" y="107"/>
                    </a:lnTo>
                    <a:lnTo>
                      <a:pt x="126" y="107"/>
                    </a:lnTo>
                    <a:lnTo>
                      <a:pt x="133" y="107"/>
                    </a:lnTo>
                    <a:lnTo>
                      <a:pt x="136" y="107"/>
                    </a:lnTo>
                    <a:lnTo>
                      <a:pt x="143" y="107"/>
                    </a:lnTo>
                    <a:lnTo>
                      <a:pt x="150" y="104"/>
                    </a:lnTo>
                    <a:lnTo>
                      <a:pt x="157" y="104"/>
                    </a:lnTo>
                    <a:lnTo>
                      <a:pt x="161" y="104"/>
                    </a:lnTo>
                    <a:lnTo>
                      <a:pt x="167" y="101"/>
                    </a:lnTo>
                    <a:lnTo>
                      <a:pt x="174" y="101"/>
                    </a:lnTo>
                    <a:lnTo>
                      <a:pt x="182" y="101"/>
                    </a:lnTo>
                    <a:lnTo>
                      <a:pt x="186" y="98"/>
                    </a:lnTo>
                    <a:lnTo>
                      <a:pt x="193" y="98"/>
                    </a:lnTo>
                    <a:lnTo>
                      <a:pt x="200" y="95"/>
                    </a:lnTo>
                    <a:lnTo>
                      <a:pt x="207" y="95"/>
                    </a:lnTo>
                    <a:lnTo>
                      <a:pt x="210" y="92"/>
                    </a:lnTo>
                    <a:lnTo>
                      <a:pt x="217" y="92"/>
                    </a:lnTo>
                    <a:lnTo>
                      <a:pt x="221" y="92"/>
                    </a:lnTo>
                    <a:lnTo>
                      <a:pt x="228" y="89"/>
                    </a:lnTo>
                    <a:lnTo>
                      <a:pt x="231" y="86"/>
                    </a:lnTo>
                    <a:lnTo>
                      <a:pt x="238" y="86"/>
                    </a:lnTo>
                    <a:lnTo>
                      <a:pt x="245" y="84"/>
                    </a:lnTo>
                    <a:lnTo>
                      <a:pt x="248" y="84"/>
                    </a:lnTo>
                    <a:lnTo>
                      <a:pt x="255" y="81"/>
                    </a:lnTo>
                    <a:lnTo>
                      <a:pt x="259" y="81"/>
                    </a:lnTo>
                    <a:lnTo>
                      <a:pt x="266" y="78"/>
                    </a:lnTo>
                    <a:lnTo>
                      <a:pt x="269" y="75"/>
                    </a:lnTo>
                    <a:lnTo>
                      <a:pt x="276" y="75"/>
                    </a:lnTo>
                    <a:lnTo>
                      <a:pt x="280" y="72"/>
                    </a:lnTo>
                    <a:lnTo>
                      <a:pt x="287" y="72"/>
                    </a:lnTo>
                    <a:lnTo>
                      <a:pt x="290" y="69"/>
                    </a:lnTo>
                    <a:lnTo>
                      <a:pt x="298" y="66"/>
                    </a:lnTo>
                    <a:lnTo>
                      <a:pt x="302" y="66"/>
                    </a:lnTo>
                    <a:lnTo>
                      <a:pt x="305" y="63"/>
                    </a:lnTo>
                    <a:lnTo>
                      <a:pt x="312" y="63"/>
                    </a:lnTo>
                    <a:lnTo>
                      <a:pt x="315" y="61"/>
                    </a:lnTo>
                    <a:lnTo>
                      <a:pt x="319" y="57"/>
                    </a:lnTo>
                    <a:lnTo>
                      <a:pt x="322" y="57"/>
                    </a:lnTo>
                    <a:lnTo>
                      <a:pt x="326" y="54"/>
                    </a:lnTo>
                    <a:lnTo>
                      <a:pt x="329" y="54"/>
                    </a:lnTo>
                    <a:lnTo>
                      <a:pt x="336" y="51"/>
                    </a:lnTo>
                    <a:lnTo>
                      <a:pt x="340" y="48"/>
                    </a:lnTo>
                    <a:lnTo>
                      <a:pt x="343" y="48"/>
                    </a:lnTo>
                    <a:lnTo>
                      <a:pt x="343" y="46"/>
                    </a:lnTo>
                    <a:lnTo>
                      <a:pt x="347" y="46"/>
                    </a:lnTo>
                    <a:lnTo>
                      <a:pt x="350" y="43"/>
                    </a:lnTo>
                    <a:lnTo>
                      <a:pt x="354" y="43"/>
                    </a:lnTo>
                    <a:lnTo>
                      <a:pt x="354" y="40"/>
                    </a:lnTo>
                    <a:lnTo>
                      <a:pt x="357" y="40"/>
                    </a:lnTo>
                    <a:lnTo>
                      <a:pt x="361" y="37"/>
                    </a:lnTo>
                    <a:lnTo>
                      <a:pt x="364" y="34"/>
                    </a:lnTo>
                    <a:lnTo>
                      <a:pt x="368" y="31"/>
                    </a:lnTo>
                    <a:lnTo>
                      <a:pt x="371" y="25"/>
                    </a:lnTo>
                    <a:lnTo>
                      <a:pt x="375" y="23"/>
                    </a:lnTo>
                    <a:lnTo>
                      <a:pt x="382" y="17"/>
                    </a:lnTo>
                    <a:lnTo>
                      <a:pt x="385" y="11"/>
                    </a:lnTo>
                    <a:lnTo>
                      <a:pt x="389" y="8"/>
                    </a:lnTo>
                    <a:lnTo>
                      <a:pt x="392" y="5"/>
                    </a:lnTo>
                    <a:lnTo>
                      <a:pt x="396" y="2"/>
                    </a:lnTo>
                    <a:lnTo>
                      <a:pt x="396" y="0"/>
                    </a:lnTo>
                    <a:lnTo>
                      <a:pt x="392" y="2"/>
                    </a:lnTo>
                    <a:lnTo>
                      <a:pt x="389" y="2"/>
                    </a:lnTo>
                    <a:lnTo>
                      <a:pt x="385" y="5"/>
                    </a:lnTo>
                    <a:lnTo>
                      <a:pt x="382" y="5"/>
                    </a:lnTo>
                    <a:lnTo>
                      <a:pt x="375" y="8"/>
                    </a:lnTo>
                    <a:lnTo>
                      <a:pt x="371" y="11"/>
                    </a:lnTo>
                    <a:lnTo>
                      <a:pt x="368" y="11"/>
                    </a:lnTo>
                    <a:lnTo>
                      <a:pt x="364" y="14"/>
                    </a:lnTo>
                    <a:lnTo>
                      <a:pt x="361" y="14"/>
                    </a:lnTo>
                    <a:lnTo>
                      <a:pt x="357" y="17"/>
                    </a:lnTo>
                    <a:lnTo>
                      <a:pt x="350" y="20"/>
                    </a:lnTo>
                    <a:lnTo>
                      <a:pt x="347" y="20"/>
                    </a:lnTo>
                    <a:lnTo>
                      <a:pt x="343" y="23"/>
                    </a:lnTo>
                    <a:lnTo>
                      <a:pt x="340" y="23"/>
                    </a:lnTo>
                    <a:lnTo>
                      <a:pt x="333" y="25"/>
                    </a:lnTo>
                    <a:lnTo>
                      <a:pt x="329" y="28"/>
                    </a:lnTo>
                    <a:lnTo>
                      <a:pt x="326" y="28"/>
                    </a:lnTo>
                    <a:lnTo>
                      <a:pt x="322" y="31"/>
                    </a:lnTo>
                    <a:lnTo>
                      <a:pt x="315" y="34"/>
                    </a:lnTo>
                    <a:lnTo>
                      <a:pt x="312" y="34"/>
                    </a:lnTo>
                    <a:lnTo>
                      <a:pt x="308" y="37"/>
                    </a:lnTo>
                    <a:lnTo>
                      <a:pt x="305" y="40"/>
                    </a:lnTo>
                    <a:lnTo>
                      <a:pt x="298" y="40"/>
                    </a:lnTo>
                    <a:lnTo>
                      <a:pt x="294" y="43"/>
                    </a:lnTo>
                    <a:lnTo>
                      <a:pt x="290" y="43"/>
                    </a:lnTo>
                    <a:lnTo>
                      <a:pt x="287" y="46"/>
                    </a:lnTo>
                    <a:lnTo>
                      <a:pt x="280" y="48"/>
                    </a:lnTo>
                    <a:lnTo>
                      <a:pt x="276" y="48"/>
                    </a:lnTo>
                    <a:lnTo>
                      <a:pt x="273" y="51"/>
                    </a:lnTo>
                    <a:lnTo>
                      <a:pt x="269" y="54"/>
                    </a:lnTo>
                    <a:lnTo>
                      <a:pt x="262" y="54"/>
                    </a:lnTo>
                    <a:lnTo>
                      <a:pt x="259" y="57"/>
                    </a:lnTo>
                    <a:lnTo>
                      <a:pt x="255" y="57"/>
                    </a:lnTo>
                    <a:lnTo>
                      <a:pt x="252" y="61"/>
                    </a:lnTo>
                    <a:lnTo>
                      <a:pt x="248" y="61"/>
                    </a:lnTo>
                    <a:lnTo>
                      <a:pt x="241" y="63"/>
                    </a:lnTo>
                    <a:lnTo>
                      <a:pt x="238" y="63"/>
                    </a:lnTo>
                    <a:lnTo>
                      <a:pt x="234" y="66"/>
                    </a:lnTo>
                    <a:lnTo>
                      <a:pt x="231" y="66"/>
                    </a:lnTo>
                    <a:lnTo>
                      <a:pt x="228" y="69"/>
                    </a:lnTo>
                    <a:lnTo>
                      <a:pt x="224" y="69"/>
                    </a:lnTo>
                    <a:lnTo>
                      <a:pt x="217" y="72"/>
                    </a:lnTo>
                    <a:lnTo>
                      <a:pt x="214" y="72"/>
                    </a:lnTo>
                    <a:lnTo>
                      <a:pt x="210" y="72"/>
                    </a:lnTo>
                    <a:lnTo>
                      <a:pt x="207" y="75"/>
                    </a:lnTo>
                    <a:lnTo>
                      <a:pt x="203" y="75"/>
                    </a:lnTo>
                    <a:lnTo>
                      <a:pt x="200" y="75"/>
                    </a:lnTo>
                    <a:lnTo>
                      <a:pt x="196" y="75"/>
                    </a:lnTo>
                    <a:lnTo>
                      <a:pt x="189" y="78"/>
                    </a:lnTo>
                    <a:lnTo>
                      <a:pt x="186" y="78"/>
                    </a:lnTo>
                    <a:lnTo>
                      <a:pt x="182" y="78"/>
                    </a:lnTo>
                    <a:lnTo>
                      <a:pt x="179" y="81"/>
                    </a:lnTo>
                    <a:lnTo>
                      <a:pt x="171" y="81"/>
                    </a:lnTo>
                    <a:lnTo>
                      <a:pt x="167" y="81"/>
                    </a:lnTo>
                    <a:lnTo>
                      <a:pt x="164" y="81"/>
                    </a:lnTo>
                    <a:lnTo>
                      <a:pt x="157" y="81"/>
                    </a:lnTo>
                    <a:lnTo>
                      <a:pt x="154" y="81"/>
                    </a:lnTo>
                    <a:lnTo>
                      <a:pt x="150" y="84"/>
                    </a:lnTo>
                    <a:lnTo>
                      <a:pt x="143" y="84"/>
                    </a:lnTo>
                    <a:lnTo>
                      <a:pt x="140" y="84"/>
                    </a:lnTo>
                    <a:lnTo>
                      <a:pt x="133" y="84"/>
                    </a:lnTo>
                    <a:lnTo>
                      <a:pt x="129" y="84"/>
                    </a:lnTo>
                    <a:lnTo>
                      <a:pt x="126" y="84"/>
                    </a:lnTo>
                    <a:lnTo>
                      <a:pt x="119" y="84"/>
                    </a:lnTo>
                    <a:lnTo>
                      <a:pt x="115" y="84"/>
                    </a:lnTo>
                    <a:lnTo>
                      <a:pt x="112" y="84"/>
                    </a:lnTo>
                    <a:lnTo>
                      <a:pt x="105" y="84"/>
                    </a:lnTo>
                    <a:lnTo>
                      <a:pt x="101" y="84"/>
                    </a:lnTo>
                    <a:lnTo>
                      <a:pt x="98" y="84"/>
                    </a:lnTo>
                    <a:lnTo>
                      <a:pt x="91" y="84"/>
                    </a:lnTo>
                    <a:lnTo>
                      <a:pt x="87" y="84"/>
                    </a:lnTo>
                    <a:lnTo>
                      <a:pt x="80" y="84"/>
                    </a:lnTo>
                    <a:lnTo>
                      <a:pt x="77" y="84"/>
                    </a:lnTo>
                    <a:lnTo>
                      <a:pt x="73" y="84"/>
                    </a:lnTo>
                    <a:lnTo>
                      <a:pt x="67" y="84"/>
                    </a:lnTo>
                    <a:lnTo>
                      <a:pt x="63" y="81"/>
                    </a:lnTo>
                    <a:lnTo>
                      <a:pt x="60" y="81"/>
                    </a:lnTo>
                    <a:lnTo>
                      <a:pt x="52" y="81"/>
                    </a:lnTo>
                    <a:lnTo>
                      <a:pt x="48" y="81"/>
                    </a:lnTo>
                    <a:lnTo>
                      <a:pt x="45" y="81"/>
                    </a:lnTo>
                    <a:lnTo>
                      <a:pt x="41" y="81"/>
                    </a:lnTo>
                    <a:lnTo>
                      <a:pt x="34" y="78"/>
                    </a:lnTo>
                    <a:lnTo>
                      <a:pt x="31" y="78"/>
                    </a:lnTo>
                    <a:lnTo>
                      <a:pt x="27" y="78"/>
                    </a:lnTo>
                    <a:lnTo>
                      <a:pt x="24" y="78"/>
                    </a:lnTo>
                    <a:lnTo>
                      <a:pt x="20" y="78"/>
                    </a:lnTo>
                    <a:lnTo>
                      <a:pt x="13" y="75"/>
                    </a:lnTo>
                    <a:lnTo>
                      <a:pt x="10" y="75"/>
                    </a:lnTo>
                    <a:lnTo>
                      <a:pt x="6" y="75"/>
                    </a:lnTo>
                    <a:lnTo>
                      <a:pt x="3" y="75"/>
                    </a:lnTo>
                    <a:lnTo>
                      <a:pt x="0" y="72"/>
                    </a:lnTo>
                    <a:lnTo>
                      <a:pt x="0" y="75"/>
                    </a:lnTo>
                    <a:lnTo>
                      <a:pt x="3" y="78"/>
                    </a:lnTo>
                    <a:lnTo>
                      <a:pt x="10" y="84"/>
                    </a:lnTo>
                    <a:lnTo>
                      <a:pt x="17" y="86"/>
                    </a:lnTo>
                    <a:lnTo>
                      <a:pt x="20" y="92"/>
                    </a:lnTo>
                    <a:lnTo>
                      <a:pt x="24" y="95"/>
                    </a:lnTo>
                    <a:lnTo>
                      <a:pt x="27" y="98"/>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78" name="Freeform 15"/>
              <p:cNvSpPr>
                <a:spLocks/>
              </p:cNvSpPr>
              <p:nvPr/>
            </p:nvSpPr>
            <p:spPr bwMode="auto">
              <a:xfrm>
                <a:off x="1038" y="2076"/>
                <a:ext cx="281" cy="172"/>
              </a:xfrm>
              <a:custGeom>
                <a:avLst/>
                <a:gdLst>
                  <a:gd name="T0" fmla="*/ 48 w 281"/>
                  <a:gd name="T1" fmla="*/ 161 h 172"/>
                  <a:gd name="T2" fmla="*/ 52 w 281"/>
                  <a:gd name="T3" fmla="*/ 165 h 172"/>
                  <a:gd name="T4" fmla="*/ 62 w 281"/>
                  <a:gd name="T5" fmla="*/ 168 h 172"/>
                  <a:gd name="T6" fmla="*/ 76 w 281"/>
                  <a:gd name="T7" fmla="*/ 168 h 172"/>
                  <a:gd name="T8" fmla="*/ 90 w 281"/>
                  <a:gd name="T9" fmla="*/ 171 h 172"/>
                  <a:gd name="T10" fmla="*/ 107 w 281"/>
                  <a:gd name="T11" fmla="*/ 168 h 172"/>
                  <a:gd name="T12" fmla="*/ 122 w 281"/>
                  <a:gd name="T13" fmla="*/ 168 h 172"/>
                  <a:gd name="T14" fmla="*/ 133 w 281"/>
                  <a:gd name="T15" fmla="*/ 165 h 172"/>
                  <a:gd name="T16" fmla="*/ 146 w 281"/>
                  <a:gd name="T17" fmla="*/ 161 h 172"/>
                  <a:gd name="T18" fmla="*/ 160 w 281"/>
                  <a:gd name="T19" fmla="*/ 155 h 172"/>
                  <a:gd name="T20" fmla="*/ 178 w 281"/>
                  <a:gd name="T21" fmla="*/ 150 h 172"/>
                  <a:gd name="T22" fmla="*/ 192 w 281"/>
                  <a:gd name="T23" fmla="*/ 141 h 172"/>
                  <a:gd name="T24" fmla="*/ 202 w 281"/>
                  <a:gd name="T25" fmla="*/ 135 h 172"/>
                  <a:gd name="T26" fmla="*/ 213 w 281"/>
                  <a:gd name="T27" fmla="*/ 130 h 172"/>
                  <a:gd name="T28" fmla="*/ 223 w 281"/>
                  <a:gd name="T29" fmla="*/ 124 h 172"/>
                  <a:gd name="T30" fmla="*/ 223 w 281"/>
                  <a:gd name="T31" fmla="*/ 118 h 172"/>
                  <a:gd name="T32" fmla="*/ 226 w 281"/>
                  <a:gd name="T33" fmla="*/ 115 h 172"/>
                  <a:gd name="T34" fmla="*/ 230 w 281"/>
                  <a:gd name="T35" fmla="*/ 109 h 172"/>
                  <a:gd name="T36" fmla="*/ 233 w 281"/>
                  <a:gd name="T37" fmla="*/ 98 h 172"/>
                  <a:gd name="T38" fmla="*/ 241 w 281"/>
                  <a:gd name="T39" fmla="*/ 84 h 172"/>
                  <a:gd name="T40" fmla="*/ 248 w 281"/>
                  <a:gd name="T41" fmla="*/ 66 h 172"/>
                  <a:gd name="T42" fmla="*/ 259 w 281"/>
                  <a:gd name="T43" fmla="*/ 51 h 172"/>
                  <a:gd name="T44" fmla="*/ 266 w 281"/>
                  <a:gd name="T45" fmla="*/ 34 h 172"/>
                  <a:gd name="T46" fmla="*/ 273 w 281"/>
                  <a:gd name="T47" fmla="*/ 20 h 172"/>
                  <a:gd name="T48" fmla="*/ 276 w 281"/>
                  <a:gd name="T49" fmla="*/ 8 h 172"/>
                  <a:gd name="T50" fmla="*/ 280 w 281"/>
                  <a:gd name="T51" fmla="*/ 2 h 172"/>
                  <a:gd name="T52" fmla="*/ 280 w 281"/>
                  <a:gd name="T53" fmla="*/ 0 h 172"/>
                  <a:gd name="T54" fmla="*/ 269 w 281"/>
                  <a:gd name="T55" fmla="*/ 5 h 172"/>
                  <a:gd name="T56" fmla="*/ 252 w 281"/>
                  <a:gd name="T57" fmla="*/ 14 h 172"/>
                  <a:gd name="T58" fmla="*/ 233 w 281"/>
                  <a:gd name="T59" fmla="*/ 22 h 172"/>
                  <a:gd name="T60" fmla="*/ 223 w 281"/>
                  <a:gd name="T61" fmla="*/ 28 h 172"/>
                  <a:gd name="T62" fmla="*/ 209 w 281"/>
                  <a:gd name="T63" fmla="*/ 34 h 172"/>
                  <a:gd name="T64" fmla="*/ 199 w 281"/>
                  <a:gd name="T65" fmla="*/ 40 h 172"/>
                  <a:gd name="T66" fmla="*/ 188 w 281"/>
                  <a:gd name="T67" fmla="*/ 43 h 172"/>
                  <a:gd name="T68" fmla="*/ 181 w 281"/>
                  <a:gd name="T69" fmla="*/ 45 h 172"/>
                  <a:gd name="T70" fmla="*/ 171 w 281"/>
                  <a:gd name="T71" fmla="*/ 48 h 172"/>
                  <a:gd name="T72" fmla="*/ 160 w 281"/>
                  <a:gd name="T73" fmla="*/ 51 h 172"/>
                  <a:gd name="T74" fmla="*/ 146 w 281"/>
                  <a:gd name="T75" fmla="*/ 54 h 172"/>
                  <a:gd name="T76" fmla="*/ 143 w 281"/>
                  <a:gd name="T77" fmla="*/ 54 h 172"/>
                  <a:gd name="T78" fmla="*/ 133 w 281"/>
                  <a:gd name="T79" fmla="*/ 57 h 172"/>
                  <a:gd name="T80" fmla="*/ 122 w 281"/>
                  <a:gd name="T81" fmla="*/ 60 h 172"/>
                  <a:gd name="T82" fmla="*/ 107 w 281"/>
                  <a:gd name="T83" fmla="*/ 60 h 172"/>
                  <a:gd name="T84" fmla="*/ 93 w 281"/>
                  <a:gd name="T85" fmla="*/ 63 h 172"/>
                  <a:gd name="T86" fmla="*/ 80 w 281"/>
                  <a:gd name="T87" fmla="*/ 63 h 172"/>
                  <a:gd name="T88" fmla="*/ 66 w 281"/>
                  <a:gd name="T89" fmla="*/ 66 h 172"/>
                  <a:gd name="T90" fmla="*/ 48 w 281"/>
                  <a:gd name="T91" fmla="*/ 66 h 172"/>
                  <a:gd name="T92" fmla="*/ 31 w 281"/>
                  <a:gd name="T93" fmla="*/ 63 h 172"/>
                  <a:gd name="T94" fmla="*/ 17 w 281"/>
                  <a:gd name="T95" fmla="*/ 63 h 172"/>
                  <a:gd name="T96" fmla="*/ 0 w 281"/>
                  <a:gd name="T97" fmla="*/ 60 h 172"/>
                  <a:gd name="T98" fmla="*/ 0 w 281"/>
                  <a:gd name="T99" fmla="*/ 60 h 172"/>
                  <a:gd name="T100" fmla="*/ 3 w 281"/>
                  <a:gd name="T101" fmla="*/ 69 h 172"/>
                  <a:gd name="T102" fmla="*/ 10 w 281"/>
                  <a:gd name="T103" fmla="*/ 81 h 172"/>
                  <a:gd name="T104" fmla="*/ 17 w 281"/>
                  <a:gd name="T105" fmla="*/ 95 h 172"/>
                  <a:gd name="T106" fmla="*/ 24 w 281"/>
                  <a:gd name="T107" fmla="*/ 112 h 172"/>
                  <a:gd name="T108" fmla="*/ 31 w 281"/>
                  <a:gd name="T109" fmla="*/ 127 h 172"/>
                  <a:gd name="T110" fmla="*/ 38 w 281"/>
                  <a:gd name="T111" fmla="*/ 141 h 172"/>
                  <a:gd name="T112" fmla="*/ 45 w 281"/>
                  <a:gd name="T113" fmla="*/ 153 h 172"/>
                  <a:gd name="T114" fmla="*/ 45 w 281"/>
                  <a:gd name="T115" fmla="*/ 158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1"/>
                  <a:gd name="T175" fmla="*/ 0 h 172"/>
                  <a:gd name="T176" fmla="*/ 281 w 281"/>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1" h="172">
                    <a:moveTo>
                      <a:pt x="45" y="158"/>
                    </a:moveTo>
                    <a:lnTo>
                      <a:pt x="45" y="158"/>
                    </a:lnTo>
                    <a:lnTo>
                      <a:pt x="48" y="161"/>
                    </a:lnTo>
                    <a:lnTo>
                      <a:pt x="52" y="165"/>
                    </a:lnTo>
                    <a:lnTo>
                      <a:pt x="55" y="165"/>
                    </a:lnTo>
                    <a:lnTo>
                      <a:pt x="59" y="168"/>
                    </a:lnTo>
                    <a:lnTo>
                      <a:pt x="62" y="168"/>
                    </a:lnTo>
                    <a:lnTo>
                      <a:pt x="66" y="168"/>
                    </a:lnTo>
                    <a:lnTo>
                      <a:pt x="69" y="168"/>
                    </a:lnTo>
                    <a:lnTo>
                      <a:pt x="76" y="168"/>
                    </a:lnTo>
                    <a:lnTo>
                      <a:pt x="80" y="168"/>
                    </a:lnTo>
                    <a:lnTo>
                      <a:pt x="86" y="171"/>
                    </a:lnTo>
                    <a:lnTo>
                      <a:pt x="90" y="171"/>
                    </a:lnTo>
                    <a:lnTo>
                      <a:pt x="97" y="168"/>
                    </a:lnTo>
                    <a:lnTo>
                      <a:pt x="100" y="168"/>
                    </a:lnTo>
                    <a:lnTo>
                      <a:pt x="107" y="168"/>
                    </a:lnTo>
                    <a:lnTo>
                      <a:pt x="111" y="168"/>
                    </a:lnTo>
                    <a:lnTo>
                      <a:pt x="119" y="168"/>
                    </a:lnTo>
                    <a:lnTo>
                      <a:pt x="122" y="168"/>
                    </a:lnTo>
                    <a:lnTo>
                      <a:pt x="129" y="165"/>
                    </a:lnTo>
                    <a:lnTo>
                      <a:pt x="133" y="165"/>
                    </a:lnTo>
                    <a:lnTo>
                      <a:pt x="136" y="165"/>
                    </a:lnTo>
                    <a:lnTo>
                      <a:pt x="143" y="161"/>
                    </a:lnTo>
                    <a:lnTo>
                      <a:pt x="146" y="161"/>
                    </a:lnTo>
                    <a:lnTo>
                      <a:pt x="153" y="158"/>
                    </a:lnTo>
                    <a:lnTo>
                      <a:pt x="157" y="158"/>
                    </a:lnTo>
                    <a:lnTo>
                      <a:pt x="160" y="155"/>
                    </a:lnTo>
                    <a:lnTo>
                      <a:pt x="167" y="153"/>
                    </a:lnTo>
                    <a:lnTo>
                      <a:pt x="171" y="153"/>
                    </a:lnTo>
                    <a:lnTo>
                      <a:pt x="178" y="150"/>
                    </a:lnTo>
                    <a:lnTo>
                      <a:pt x="181" y="147"/>
                    </a:lnTo>
                    <a:lnTo>
                      <a:pt x="185" y="144"/>
                    </a:lnTo>
                    <a:lnTo>
                      <a:pt x="192" y="141"/>
                    </a:lnTo>
                    <a:lnTo>
                      <a:pt x="195" y="141"/>
                    </a:lnTo>
                    <a:lnTo>
                      <a:pt x="199" y="138"/>
                    </a:lnTo>
                    <a:lnTo>
                      <a:pt x="202" y="135"/>
                    </a:lnTo>
                    <a:lnTo>
                      <a:pt x="206" y="132"/>
                    </a:lnTo>
                    <a:lnTo>
                      <a:pt x="209" y="132"/>
                    </a:lnTo>
                    <a:lnTo>
                      <a:pt x="213" y="130"/>
                    </a:lnTo>
                    <a:lnTo>
                      <a:pt x="216" y="127"/>
                    </a:lnTo>
                    <a:lnTo>
                      <a:pt x="220" y="124"/>
                    </a:lnTo>
                    <a:lnTo>
                      <a:pt x="223" y="124"/>
                    </a:lnTo>
                    <a:lnTo>
                      <a:pt x="223" y="121"/>
                    </a:lnTo>
                    <a:lnTo>
                      <a:pt x="223" y="118"/>
                    </a:lnTo>
                    <a:lnTo>
                      <a:pt x="226" y="118"/>
                    </a:lnTo>
                    <a:lnTo>
                      <a:pt x="226" y="115"/>
                    </a:lnTo>
                    <a:lnTo>
                      <a:pt x="226" y="112"/>
                    </a:lnTo>
                    <a:lnTo>
                      <a:pt x="230" y="109"/>
                    </a:lnTo>
                    <a:lnTo>
                      <a:pt x="230" y="107"/>
                    </a:lnTo>
                    <a:lnTo>
                      <a:pt x="233" y="101"/>
                    </a:lnTo>
                    <a:lnTo>
                      <a:pt x="233" y="98"/>
                    </a:lnTo>
                    <a:lnTo>
                      <a:pt x="238" y="92"/>
                    </a:lnTo>
                    <a:lnTo>
                      <a:pt x="241" y="89"/>
                    </a:lnTo>
                    <a:lnTo>
                      <a:pt x="241" y="84"/>
                    </a:lnTo>
                    <a:lnTo>
                      <a:pt x="245" y="78"/>
                    </a:lnTo>
                    <a:lnTo>
                      <a:pt x="248" y="72"/>
                    </a:lnTo>
                    <a:lnTo>
                      <a:pt x="248" y="66"/>
                    </a:lnTo>
                    <a:lnTo>
                      <a:pt x="252" y="60"/>
                    </a:lnTo>
                    <a:lnTo>
                      <a:pt x="255" y="57"/>
                    </a:lnTo>
                    <a:lnTo>
                      <a:pt x="259" y="51"/>
                    </a:lnTo>
                    <a:lnTo>
                      <a:pt x="259" y="45"/>
                    </a:lnTo>
                    <a:lnTo>
                      <a:pt x="262" y="40"/>
                    </a:lnTo>
                    <a:lnTo>
                      <a:pt x="266" y="34"/>
                    </a:lnTo>
                    <a:lnTo>
                      <a:pt x="266" y="28"/>
                    </a:lnTo>
                    <a:lnTo>
                      <a:pt x="269" y="25"/>
                    </a:lnTo>
                    <a:lnTo>
                      <a:pt x="273" y="20"/>
                    </a:lnTo>
                    <a:lnTo>
                      <a:pt x="273" y="17"/>
                    </a:lnTo>
                    <a:lnTo>
                      <a:pt x="276" y="11"/>
                    </a:lnTo>
                    <a:lnTo>
                      <a:pt x="276" y="8"/>
                    </a:lnTo>
                    <a:lnTo>
                      <a:pt x="276" y="5"/>
                    </a:lnTo>
                    <a:lnTo>
                      <a:pt x="280" y="2"/>
                    </a:lnTo>
                    <a:lnTo>
                      <a:pt x="280" y="0"/>
                    </a:lnTo>
                    <a:lnTo>
                      <a:pt x="276" y="2"/>
                    </a:lnTo>
                    <a:lnTo>
                      <a:pt x="269" y="5"/>
                    </a:lnTo>
                    <a:lnTo>
                      <a:pt x="262" y="8"/>
                    </a:lnTo>
                    <a:lnTo>
                      <a:pt x="255" y="11"/>
                    </a:lnTo>
                    <a:lnTo>
                      <a:pt x="252" y="14"/>
                    </a:lnTo>
                    <a:lnTo>
                      <a:pt x="245" y="17"/>
                    </a:lnTo>
                    <a:lnTo>
                      <a:pt x="241" y="20"/>
                    </a:lnTo>
                    <a:lnTo>
                      <a:pt x="233" y="22"/>
                    </a:lnTo>
                    <a:lnTo>
                      <a:pt x="230" y="25"/>
                    </a:lnTo>
                    <a:lnTo>
                      <a:pt x="226" y="28"/>
                    </a:lnTo>
                    <a:lnTo>
                      <a:pt x="223" y="28"/>
                    </a:lnTo>
                    <a:lnTo>
                      <a:pt x="216" y="31"/>
                    </a:lnTo>
                    <a:lnTo>
                      <a:pt x="213" y="34"/>
                    </a:lnTo>
                    <a:lnTo>
                      <a:pt x="209" y="34"/>
                    </a:lnTo>
                    <a:lnTo>
                      <a:pt x="206" y="37"/>
                    </a:lnTo>
                    <a:lnTo>
                      <a:pt x="202" y="37"/>
                    </a:lnTo>
                    <a:lnTo>
                      <a:pt x="199" y="40"/>
                    </a:lnTo>
                    <a:lnTo>
                      <a:pt x="195" y="40"/>
                    </a:lnTo>
                    <a:lnTo>
                      <a:pt x="192" y="43"/>
                    </a:lnTo>
                    <a:lnTo>
                      <a:pt x="188" y="43"/>
                    </a:lnTo>
                    <a:lnTo>
                      <a:pt x="185" y="43"/>
                    </a:lnTo>
                    <a:lnTo>
                      <a:pt x="185" y="45"/>
                    </a:lnTo>
                    <a:lnTo>
                      <a:pt x="181" y="45"/>
                    </a:lnTo>
                    <a:lnTo>
                      <a:pt x="178" y="45"/>
                    </a:lnTo>
                    <a:lnTo>
                      <a:pt x="174" y="48"/>
                    </a:lnTo>
                    <a:lnTo>
                      <a:pt x="171" y="48"/>
                    </a:lnTo>
                    <a:lnTo>
                      <a:pt x="167" y="48"/>
                    </a:lnTo>
                    <a:lnTo>
                      <a:pt x="164" y="51"/>
                    </a:lnTo>
                    <a:lnTo>
                      <a:pt x="160" y="51"/>
                    </a:lnTo>
                    <a:lnTo>
                      <a:pt x="157" y="51"/>
                    </a:lnTo>
                    <a:lnTo>
                      <a:pt x="153" y="54"/>
                    </a:lnTo>
                    <a:lnTo>
                      <a:pt x="146" y="54"/>
                    </a:lnTo>
                    <a:lnTo>
                      <a:pt x="143" y="54"/>
                    </a:lnTo>
                    <a:lnTo>
                      <a:pt x="140" y="57"/>
                    </a:lnTo>
                    <a:lnTo>
                      <a:pt x="136" y="57"/>
                    </a:lnTo>
                    <a:lnTo>
                      <a:pt x="133" y="57"/>
                    </a:lnTo>
                    <a:lnTo>
                      <a:pt x="129" y="57"/>
                    </a:lnTo>
                    <a:lnTo>
                      <a:pt x="126" y="60"/>
                    </a:lnTo>
                    <a:lnTo>
                      <a:pt x="122" y="60"/>
                    </a:lnTo>
                    <a:lnTo>
                      <a:pt x="119" y="60"/>
                    </a:lnTo>
                    <a:lnTo>
                      <a:pt x="114" y="60"/>
                    </a:lnTo>
                    <a:lnTo>
                      <a:pt x="107" y="60"/>
                    </a:lnTo>
                    <a:lnTo>
                      <a:pt x="104" y="63"/>
                    </a:lnTo>
                    <a:lnTo>
                      <a:pt x="100" y="63"/>
                    </a:lnTo>
                    <a:lnTo>
                      <a:pt x="93" y="63"/>
                    </a:lnTo>
                    <a:lnTo>
                      <a:pt x="90" y="63"/>
                    </a:lnTo>
                    <a:lnTo>
                      <a:pt x="83" y="63"/>
                    </a:lnTo>
                    <a:lnTo>
                      <a:pt x="80" y="63"/>
                    </a:lnTo>
                    <a:lnTo>
                      <a:pt x="76" y="66"/>
                    </a:lnTo>
                    <a:lnTo>
                      <a:pt x="69" y="66"/>
                    </a:lnTo>
                    <a:lnTo>
                      <a:pt x="66" y="66"/>
                    </a:lnTo>
                    <a:lnTo>
                      <a:pt x="59" y="66"/>
                    </a:lnTo>
                    <a:lnTo>
                      <a:pt x="52" y="66"/>
                    </a:lnTo>
                    <a:lnTo>
                      <a:pt x="48" y="66"/>
                    </a:lnTo>
                    <a:lnTo>
                      <a:pt x="41" y="66"/>
                    </a:lnTo>
                    <a:lnTo>
                      <a:pt x="38" y="66"/>
                    </a:lnTo>
                    <a:lnTo>
                      <a:pt x="31" y="63"/>
                    </a:lnTo>
                    <a:lnTo>
                      <a:pt x="27" y="63"/>
                    </a:lnTo>
                    <a:lnTo>
                      <a:pt x="20" y="63"/>
                    </a:lnTo>
                    <a:lnTo>
                      <a:pt x="17" y="63"/>
                    </a:lnTo>
                    <a:lnTo>
                      <a:pt x="10" y="63"/>
                    </a:lnTo>
                    <a:lnTo>
                      <a:pt x="6" y="60"/>
                    </a:lnTo>
                    <a:lnTo>
                      <a:pt x="0" y="60"/>
                    </a:lnTo>
                    <a:lnTo>
                      <a:pt x="3" y="63"/>
                    </a:lnTo>
                    <a:lnTo>
                      <a:pt x="3" y="66"/>
                    </a:lnTo>
                    <a:lnTo>
                      <a:pt x="3" y="69"/>
                    </a:lnTo>
                    <a:lnTo>
                      <a:pt x="6" y="72"/>
                    </a:lnTo>
                    <a:lnTo>
                      <a:pt x="6" y="75"/>
                    </a:lnTo>
                    <a:lnTo>
                      <a:pt x="10" y="81"/>
                    </a:lnTo>
                    <a:lnTo>
                      <a:pt x="13" y="86"/>
                    </a:lnTo>
                    <a:lnTo>
                      <a:pt x="13" y="89"/>
                    </a:lnTo>
                    <a:lnTo>
                      <a:pt x="17" y="95"/>
                    </a:lnTo>
                    <a:lnTo>
                      <a:pt x="20" y="101"/>
                    </a:lnTo>
                    <a:lnTo>
                      <a:pt x="20" y="107"/>
                    </a:lnTo>
                    <a:lnTo>
                      <a:pt x="24" y="112"/>
                    </a:lnTo>
                    <a:lnTo>
                      <a:pt x="27" y="118"/>
                    </a:lnTo>
                    <a:lnTo>
                      <a:pt x="31" y="121"/>
                    </a:lnTo>
                    <a:lnTo>
                      <a:pt x="31" y="127"/>
                    </a:lnTo>
                    <a:lnTo>
                      <a:pt x="34" y="132"/>
                    </a:lnTo>
                    <a:lnTo>
                      <a:pt x="38" y="138"/>
                    </a:lnTo>
                    <a:lnTo>
                      <a:pt x="38" y="141"/>
                    </a:lnTo>
                    <a:lnTo>
                      <a:pt x="41" y="147"/>
                    </a:lnTo>
                    <a:lnTo>
                      <a:pt x="41" y="150"/>
                    </a:lnTo>
                    <a:lnTo>
                      <a:pt x="45" y="153"/>
                    </a:lnTo>
                    <a:lnTo>
                      <a:pt x="45" y="155"/>
                    </a:lnTo>
                    <a:lnTo>
                      <a:pt x="45" y="158"/>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sp>
            <p:nvSpPr>
              <p:cNvPr id="15379" name="Freeform 16"/>
              <p:cNvSpPr>
                <a:spLocks/>
              </p:cNvSpPr>
              <p:nvPr/>
            </p:nvSpPr>
            <p:spPr bwMode="auto">
              <a:xfrm>
                <a:off x="1264" y="2067"/>
                <a:ext cx="124" cy="123"/>
              </a:xfrm>
              <a:custGeom>
                <a:avLst/>
                <a:gdLst>
                  <a:gd name="T0" fmla="*/ 39 w 124"/>
                  <a:gd name="T1" fmla="*/ 31 h 123"/>
                  <a:gd name="T2" fmla="*/ 46 w 124"/>
                  <a:gd name="T3" fmla="*/ 17 h 123"/>
                  <a:gd name="T4" fmla="*/ 53 w 124"/>
                  <a:gd name="T5" fmla="*/ 8 h 123"/>
                  <a:gd name="T6" fmla="*/ 56 w 124"/>
                  <a:gd name="T7" fmla="*/ 8 h 123"/>
                  <a:gd name="T8" fmla="*/ 56 w 124"/>
                  <a:gd name="T9" fmla="*/ 5 h 123"/>
                  <a:gd name="T10" fmla="*/ 63 w 124"/>
                  <a:gd name="T11" fmla="*/ 5 h 123"/>
                  <a:gd name="T12" fmla="*/ 70 w 124"/>
                  <a:gd name="T13" fmla="*/ 2 h 123"/>
                  <a:gd name="T14" fmla="*/ 77 w 124"/>
                  <a:gd name="T15" fmla="*/ 0 h 123"/>
                  <a:gd name="T16" fmla="*/ 88 w 124"/>
                  <a:gd name="T17" fmla="*/ 0 h 123"/>
                  <a:gd name="T18" fmla="*/ 98 w 124"/>
                  <a:gd name="T19" fmla="*/ 0 h 123"/>
                  <a:gd name="T20" fmla="*/ 105 w 124"/>
                  <a:gd name="T21" fmla="*/ 0 h 123"/>
                  <a:gd name="T22" fmla="*/ 112 w 124"/>
                  <a:gd name="T23" fmla="*/ 5 h 123"/>
                  <a:gd name="T24" fmla="*/ 119 w 124"/>
                  <a:gd name="T25" fmla="*/ 14 h 123"/>
                  <a:gd name="T26" fmla="*/ 123 w 124"/>
                  <a:gd name="T27" fmla="*/ 25 h 123"/>
                  <a:gd name="T28" fmla="*/ 123 w 124"/>
                  <a:gd name="T29" fmla="*/ 31 h 123"/>
                  <a:gd name="T30" fmla="*/ 123 w 124"/>
                  <a:gd name="T31" fmla="*/ 40 h 123"/>
                  <a:gd name="T32" fmla="*/ 119 w 124"/>
                  <a:gd name="T33" fmla="*/ 46 h 123"/>
                  <a:gd name="T34" fmla="*/ 112 w 124"/>
                  <a:gd name="T35" fmla="*/ 54 h 123"/>
                  <a:gd name="T36" fmla="*/ 105 w 124"/>
                  <a:gd name="T37" fmla="*/ 63 h 123"/>
                  <a:gd name="T38" fmla="*/ 98 w 124"/>
                  <a:gd name="T39" fmla="*/ 72 h 123"/>
                  <a:gd name="T40" fmla="*/ 88 w 124"/>
                  <a:gd name="T41" fmla="*/ 78 h 123"/>
                  <a:gd name="T42" fmla="*/ 77 w 124"/>
                  <a:gd name="T43" fmla="*/ 87 h 123"/>
                  <a:gd name="T44" fmla="*/ 67 w 124"/>
                  <a:gd name="T45" fmla="*/ 96 h 123"/>
                  <a:gd name="T46" fmla="*/ 53 w 124"/>
                  <a:gd name="T47" fmla="*/ 101 h 123"/>
                  <a:gd name="T48" fmla="*/ 39 w 124"/>
                  <a:gd name="T49" fmla="*/ 107 h 123"/>
                  <a:gd name="T50" fmla="*/ 25 w 124"/>
                  <a:gd name="T51" fmla="*/ 113 h 123"/>
                  <a:gd name="T52" fmla="*/ 11 w 124"/>
                  <a:gd name="T53" fmla="*/ 119 h 123"/>
                  <a:gd name="T54" fmla="*/ 0 w 124"/>
                  <a:gd name="T55" fmla="*/ 122 h 123"/>
                  <a:gd name="T56" fmla="*/ 0 w 124"/>
                  <a:gd name="T57" fmla="*/ 113 h 123"/>
                  <a:gd name="T58" fmla="*/ 6 w 124"/>
                  <a:gd name="T59" fmla="*/ 110 h 123"/>
                  <a:gd name="T60" fmla="*/ 18 w 124"/>
                  <a:gd name="T61" fmla="*/ 104 h 123"/>
                  <a:gd name="T62" fmla="*/ 28 w 124"/>
                  <a:gd name="T63" fmla="*/ 96 h 123"/>
                  <a:gd name="T64" fmla="*/ 46 w 124"/>
                  <a:gd name="T65" fmla="*/ 84 h 123"/>
                  <a:gd name="T66" fmla="*/ 60 w 124"/>
                  <a:gd name="T67" fmla="*/ 75 h 123"/>
                  <a:gd name="T68" fmla="*/ 70 w 124"/>
                  <a:gd name="T69" fmla="*/ 66 h 123"/>
                  <a:gd name="T70" fmla="*/ 74 w 124"/>
                  <a:gd name="T71" fmla="*/ 63 h 123"/>
                  <a:gd name="T72" fmla="*/ 81 w 124"/>
                  <a:gd name="T73" fmla="*/ 49 h 123"/>
                  <a:gd name="T74" fmla="*/ 84 w 124"/>
                  <a:gd name="T75" fmla="*/ 40 h 123"/>
                  <a:gd name="T76" fmla="*/ 84 w 124"/>
                  <a:gd name="T77" fmla="*/ 34 h 123"/>
                  <a:gd name="T78" fmla="*/ 81 w 124"/>
                  <a:gd name="T79" fmla="*/ 31 h 123"/>
                  <a:gd name="T80" fmla="*/ 74 w 124"/>
                  <a:gd name="T81" fmla="*/ 28 h 123"/>
                  <a:gd name="T82" fmla="*/ 67 w 124"/>
                  <a:gd name="T83" fmla="*/ 28 h 123"/>
                  <a:gd name="T84" fmla="*/ 60 w 124"/>
                  <a:gd name="T85" fmla="*/ 28 h 123"/>
                  <a:gd name="T86" fmla="*/ 53 w 124"/>
                  <a:gd name="T87" fmla="*/ 31 h 123"/>
                  <a:gd name="T88" fmla="*/ 46 w 124"/>
                  <a:gd name="T89" fmla="*/ 34 h 123"/>
                  <a:gd name="T90" fmla="*/ 39 w 124"/>
                  <a:gd name="T91" fmla="*/ 34 h 123"/>
                  <a:gd name="T92" fmla="*/ 35 w 124"/>
                  <a:gd name="T93" fmla="*/ 37 h 123"/>
                  <a:gd name="T94" fmla="*/ 35 w 124"/>
                  <a:gd name="T95" fmla="*/ 37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123"/>
                  <a:gd name="T146" fmla="*/ 124 w 124"/>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123">
                    <a:moveTo>
                      <a:pt x="35" y="37"/>
                    </a:moveTo>
                    <a:lnTo>
                      <a:pt x="35" y="34"/>
                    </a:lnTo>
                    <a:lnTo>
                      <a:pt x="39" y="31"/>
                    </a:lnTo>
                    <a:lnTo>
                      <a:pt x="42" y="25"/>
                    </a:lnTo>
                    <a:lnTo>
                      <a:pt x="42" y="23"/>
                    </a:lnTo>
                    <a:lnTo>
                      <a:pt x="46" y="17"/>
                    </a:lnTo>
                    <a:lnTo>
                      <a:pt x="49" y="11"/>
                    </a:lnTo>
                    <a:lnTo>
                      <a:pt x="53" y="8"/>
                    </a:lnTo>
                    <a:lnTo>
                      <a:pt x="56" y="8"/>
                    </a:lnTo>
                    <a:lnTo>
                      <a:pt x="56" y="5"/>
                    </a:lnTo>
                    <a:lnTo>
                      <a:pt x="60" y="5"/>
                    </a:lnTo>
                    <a:lnTo>
                      <a:pt x="63" y="5"/>
                    </a:lnTo>
                    <a:lnTo>
                      <a:pt x="67" y="5"/>
                    </a:lnTo>
                    <a:lnTo>
                      <a:pt x="67" y="2"/>
                    </a:lnTo>
                    <a:lnTo>
                      <a:pt x="70" y="2"/>
                    </a:lnTo>
                    <a:lnTo>
                      <a:pt x="74" y="2"/>
                    </a:lnTo>
                    <a:lnTo>
                      <a:pt x="77" y="0"/>
                    </a:lnTo>
                    <a:lnTo>
                      <a:pt x="81" y="0"/>
                    </a:lnTo>
                    <a:lnTo>
                      <a:pt x="84" y="0"/>
                    </a:lnTo>
                    <a:lnTo>
                      <a:pt x="88" y="0"/>
                    </a:lnTo>
                    <a:lnTo>
                      <a:pt x="91" y="0"/>
                    </a:lnTo>
                    <a:lnTo>
                      <a:pt x="95" y="0"/>
                    </a:lnTo>
                    <a:lnTo>
                      <a:pt x="98" y="0"/>
                    </a:lnTo>
                    <a:lnTo>
                      <a:pt x="102" y="0"/>
                    </a:lnTo>
                    <a:lnTo>
                      <a:pt x="105" y="0"/>
                    </a:lnTo>
                    <a:lnTo>
                      <a:pt x="109" y="2"/>
                    </a:lnTo>
                    <a:lnTo>
                      <a:pt x="112" y="2"/>
                    </a:lnTo>
                    <a:lnTo>
                      <a:pt x="112" y="5"/>
                    </a:lnTo>
                    <a:lnTo>
                      <a:pt x="116" y="8"/>
                    </a:lnTo>
                    <a:lnTo>
                      <a:pt x="119" y="11"/>
                    </a:lnTo>
                    <a:lnTo>
                      <a:pt x="119" y="14"/>
                    </a:lnTo>
                    <a:lnTo>
                      <a:pt x="123" y="17"/>
                    </a:lnTo>
                    <a:lnTo>
                      <a:pt x="123" y="20"/>
                    </a:lnTo>
                    <a:lnTo>
                      <a:pt x="123" y="25"/>
                    </a:lnTo>
                    <a:lnTo>
                      <a:pt x="123" y="28"/>
                    </a:lnTo>
                    <a:lnTo>
                      <a:pt x="123" y="31"/>
                    </a:lnTo>
                    <a:lnTo>
                      <a:pt x="123" y="34"/>
                    </a:lnTo>
                    <a:lnTo>
                      <a:pt x="123" y="37"/>
                    </a:lnTo>
                    <a:lnTo>
                      <a:pt x="123" y="40"/>
                    </a:lnTo>
                    <a:lnTo>
                      <a:pt x="123" y="43"/>
                    </a:lnTo>
                    <a:lnTo>
                      <a:pt x="119" y="46"/>
                    </a:lnTo>
                    <a:lnTo>
                      <a:pt x="116" y="49"/>
                    </a:lnTo>
                    <a:lnTo>
                      <a:pt x="116" y="51"/>
                    </a:lnTo>
                    <a:lnTo>
                      <a:pt x="112" y="54"/>
                    </a:lnTo>
                    <a:lnTo>
                      <a:pt x="112" y="57"/>
                    </a:lnTo>
                    <a:lnTo>
                      <a:pt x="109" y="60"/>
                    </a:lnTo>
                    <a:lnTo>
                      <a:pt x="105" y="63"/>
                    </a:lnTo>
                    <a:lnTo>
                      <a:pt x="105" y="66"/>
                    </a:lnTo>
                    <a:lnTo>
                      <a:pt x="102" y="69"/>
                    </a:lnTo>
                    <a:lnTo>
                      <a:pt x="98" y="72"/>
                    </a:lnTo>
                    <a:lnTo>
                      <a:pt x="95" y="72"/>
                    </a:lnTo>
                    <a:lnTo>
                      <a:pt x="91" y="75"/>
                    </a:lnTo>
                    <a:lnTo>
                      <a:pt x="88" y="78"/>
                    </a:lnTo>
                    <a:lnTo>
                      <a:pt x="84" y="81"/>
                    </a:lnTo>
                    <a:lnTo>
                      <a:pt x="81" y="84"/>
                    </a:lnTo>
                    <a:lnTo>
                      <a:pt x="77" y="87"/>
                    </a:lnTo>
                    <a:lnTo>
                      <a:pt x="74" y="90"/>
                    </a:lnTo>
                    <a:lnTo>
                      <a:pt x="70" y="93"/>
                    </a:lnTo>
                    <a:lnTo>
                      <a:pt x="67" y="96"/>
                    </a:lnTo>
                    <a:lnTo>
                      <a:pt x="60" y="96"/>
                    </a:lnTo>
                    <a:lnTo>
                      <a:pt x="56" y="98"/>
                    </a:lnTo>
                    <a:lnTo>
                      <a:pt x="53" y="101"/>
                    </a:lnTo>
                    <a:lnTo>
                      <a:pt x="49" y="104"/>
                    </a:lnTo>
                    <a:lnTo>
                      <a:pt x="42" y="107"/>
                    </a:lnTo>
                    <a:lnTo>
                      <a:pt x="39" y="107"/>
                    </a:lnTo>
                    <a:lnTo>
                      <a:pt x="35" y="110"/>
                    </a:lnTo>
                    <a:lnTo>
                      <a:pt x="28" y="113"/>
                    </a:lnTo>
                    <a:lnTo>
                      <a:pt x="25" y="113"/>
                    </a:lnTo>
                    <a:lnTo>
                      <a:pt x="21" y="116"/>
                    </a:lnTo>
                    <a:lnTo>
                      <a:pt x="14" y="119"/>
                    </a:lnTo>
                    <a:lnTo>
                      <a:pt x="11" y="119"/>
                    </a:lnTo>
                    <a:lnTo>
                      <a:pt x="3" y="122"/>
                    </a:lnTo>
                    <a:lnTo>
                      <a:pt x="0" y="122"/>
                    </a:lnTo>
                    <a:lnTo>
                      <a:pt x="0" y="116"/>
                    </a:lnTo>
                    <a:lnTo>
                      <a:pt x="0" y="113"/>
                    </a:lnTo>
                    <a:lnTo>
                      <a:pt x="3" y="113"/>
                    </a:lnTo>
                    <a:lnTo>
                      <a:pt x="3" y="110"/>
                    </a:lnTo>
                    <a:lnTo>
                      <a:pt x="6" y="110"/>
                    </a:lnTo>
                    <a:lnTo>
                      <a:pt x="11" y="107"/>
                    </a:lnTo>
                    <a:lnTo>
                      <a:pt x="14" y="104"/>
                    </a:lnTo>
                    <a:lnTo>
                      <a:pt x="18" y="104"/>
                    </a:lnTo>
                    <a:lnTo>
                      <a:pt x="21" y="101"/>
                    </a:lnTo>
                    <a:lnTo>
                      <a:pt x="25" y="98"/>
                    </a:lnTo>
                    <a:lnTo>
                      <a:pt x="28" y="96"/>
                    </a:lnTo>
                    <a:lnTo>
                      <a:pt x="35" y="93"/>
                    </a:lnTo>
                    <a:lnTo>
                      <a:pt x="39" y="87"/>
                    </a:lnTo>
                    <a:lnTo>
                      <a:pt x="46" y="84"/>
                    </a:lnTo>
                    <a:lnTo>
                      <a:pt x="49" y="81"/>
                    </a:lnTo>
                    <a:lnTo>
                      <a:pt x="53" y="78"/>
                    </a:lnTo>
                    <a:lnTo>
                      <a:pt x="60" y="75"/>
                    </a:lnTo>
                    <a:lnTo>
                      <a:pt x="63" y="72"/>
                    </a:lnTo>
                    <a:lnTo>
                      <a:pt x="67" y="69"/>
                    </a:lnTo>
                    <a:lnTo>
                      <a:pt x="70" y="66"/>
                    </a:lnTo>
                    <a:lnTo>
                      <a:pt x="70" y="63"/>
                    </a:lnTo>
                    <a:lnTo>
                      <a:pt x="74" y="63"/>
                    </a:lnTo>
                    <a:lnTo>
                      <a:pt x="77" y="57"/>
                    </a:lnTo>
                    <a:lnTo>
                      <a:pt x="77" y="54"/>
                    </a:lnTo>
                    <a:lnTo>
                      <a:pt x="81" y="49"/>
                    </a:lnTo>
                    <a:lnTo>
                      <a:pt x="81" y="46"/>
                    </a:lnTo>
                    <a:lnTo>
                      <a:pt x="84" y="43"/>
                    </a:lnTo>
                    <a:lnTo>
                      <a:pt x="84" y="40"/>
                    </a:lnTo>
                    <a:lnTo>
                      <a:pt x="84" y="37"/>
                    </a:lnTo>
                    <a:lnTo>
                      <a:pt x="84" y="34"/>
                    </a:lnTo>
                    <a:lnTo>
                      <a:pt x="84" y="31"/>
                    </a:lnTo>
                    <a:lnTo>
                      <a:pt x="81" y="31"/>
                    </a:lnTo>
                    <a:lnTo>
                      <a:pt x="77" y="28"/>
                    </a:lnTo>
                    <a:lnTo>
                      <a:pt x="74" y="28"/>
                    </a:lnTo>
                    <a:lnTo>
                      <a:pt x="70" y="28"/>
                    </a:lnTo>
                    <a:lnTo>
                      <a:pt x="67" y="28"/>
                    </a:lnTo>
                    <a:lnTo>
                      <a:pt x="63" y="28"/>
                    </a:lnTo>
                    <a:lnTo>
                      <a:pt x="60" y="28"/>
                    </a:lnTo>
                    <a:lnTo>
                      <a:pt x="56" y="28"/>
                    </a:lnTo>
                    <a:lnTo>
                      <a:pt x="53" y="31"/>
                    </a:lnTo>
                    <a:lnTo>
                      <a:pt x="49" y="31"/>
                    </a:lnTo>
                    <a:lnTo>
                      <a:pt x="46" y="31"/>
                    </a:lnTo>
                    <a:lnTo>
                      <a:pt x="46" y="34"/>
                    </a:lnTo>
                    <a:lnTo>
                      <a:pt x="42" y="34"/>
                    </a:lnTo>
                    <a:lnTo>
                      <a:pt x="39" y="34"/>
                    </a:lnTo>
                    <a:lnTo>
                      <a:pt x="35" y="34"/>
                    </a:lnTo>
                    <a:lnTo>
                      <a:pt x="35" y="37"/>
                    </a:lnTo>
                  </a:path>
                </a:pathLst>
              </a:custGeom>
              <a:solidFill>
                <a:srgbClr val="3E5A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l-GR" dirty="0"/>
              </a:p>
            </p:txBody>
          </p:sp>
        </p:grpSp>
      </p:grpSp>
      <p:pic>
        <p:nvPicPr>
          <p:cNvPr id="15367"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3441700"/>
            <a:ext cx="13430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8" name="Rectangle 18"/>
          <p:cNvSpPr>
            <a:spLocks noChangeArrowheads="1"/>
          </p:cNvSpPr>
          <p:nvPr/>
        </p:nvSpPr>
        <p:spPr bwMode="auto">
          <a:xfrm>
            <a:off x="2324100" y="3559175"/>
            <a:ext cx="1574800" cy="366713"/>
          </a:xfrm>
          <a:prstGeom prst="rect">
            <a:avLst/>
          </a:prstGeom>
          <a:noFill/>
          <a:ln w="9525">
            <a:noFill/>
            <a:miter lim="800000"/>
            <a:headEnd/>
            <a:tailEnd/>
          </a:ln>
          <a:effectLst/>
        </p:spPr>
        <p:txBody>
          <a:bodyPr lIns="92075" tIns="46038" rIns="92075" bIns="46038">
            <a:spAutoFit/>
          </a:bodyPr>
          <a:lstStyle/>
          <a:p>
            <a:pPr algn="ctr" defTabSz="822325" eaLnBrk="0" hangingPunct="0">
              <a:spcBef>
                <a:spcPct val="50000"/>
              </a:spcBef>
              <a:defRPr/>
            </a:pPr>
            <a:r>
              <a:rPr lang="en-US" altLang="ko-KR" dirty="0">
                <a:solidFill>
                  <a:schemeClr val="accent2"/>
                </a:solidFill>
                <a:latin typeface="Arial" pitchFamily="34" charset="0"/>
                <a:ea typeface="굴림" pitchFamily="34" charset="-127"/>
              </a:rPr>
              <a:t>JDBC calls</a:t>
            </a:r>
            <a:endParaRPr lang="en-US" altLang="ko-KR" b="1" dirty="0">
              <a:solidFill>
                <a:schemeClr val="accent2"/>
              </a:solidFill>
              <a:effectLst>
                <a:outerShdw blurRad="38100" dist="38100" dir="2700000" algn="tl">
                  <a:srgbClr val="FFFFFF"/>
                </a:outerShdw>
              </a:effectLst>
              <a:latin typeface="Arial" pitchFamily="34" charset="0"/>
              <a:ea typeface="굴림" pitchFamily="34" charset="-127"/>
            </a:endParaRPr>
          </a:p>
        </p:txBody>
      </p:sp>
      <p:sp>
        <p:nvSpPr>
          <p:cNvPr id="153619" name="Rectangle 19"/>
          <p:cNvSpPr>
            <a:spLocks noChangeArrowheads="1"/>
          </p:cNvSpPr>
          <p:nvPr/>
        </p:nvSpPr>
        <p:spPr bwMode="auto">
          <a:xfrm>
            <a:off x="5065713" y="3363913"/>
            <a:ext cx="1646237" cy="641350"/>
          </a:xfrm>
          <a:prstGeom prst="rect">
            <a:avLst/>
          </a:prstGeom>
          <a:noFill/>
          <a:ln w="9525">
            <a:noFill/>
            <a:miter lim="800000"/>
            <a:headEnd/>
            <a:tailEnd/>
          </a:ln>
          <a:effectLst/>
        </p:spPr>
        <p:txBody>
          <a:bodyPr lIns="92075" tIns="46038" rIns="92075" bIns="46038">
            <a:spAutoFit/>
          </a:bodyPr>
          <a:lstStyle/>
          <a:p>
            <a:pPr algn="ctr" defTabSz="822325" eaLnBrk="0" hangingPunct="0">
              <a:spcBef>
                <a:spcPct val="50000"/>
              </a:spcBef>
              <a:defRPr/>
            </a:pPr>
            <a:r>
              <a:rPr lang="en-US" altLang="ko-KR" dirty="0">
                <a:solidFill>
                  <a:schemeClr val="accent2"/>
                </a:solidFill>
                <a:latin typeface="Arial" pitchFamily="34" charset="0"/>
                <a:ea typeface="굴림" pitchFamily="34" charset="-127"/>
              </a:rPr>
              <a:t>Database commands</a:t>
            </a:r>
            <a:endParaRPr lang="en-US" altLang="ko-KR" b="1" dirty="0">
              <a:solidFill>
                <a:schemeClr val="accent2"/>
              </a:solidFill>
              <a:effectLst>
                <a:outerShdw blurRad="38100" dist="38100" dir="2700000" algn="tl">
                  <a:srgbClr val="FFFFFF"/>
                </a:outerShdw>
              </a:effectLst>
              <a:latin typeface="Arial" pitchFamily="34" charset="0"/>
              <a:ea typeface="굴림" pitchFamily="34" charset="-127"/>
            </a:endParaRPr>
          </a:p>
        </p:txBody>
      </p:sp>
      <p:sp>
        <p:nvSpPr>
          <p:cNvPr id="15370" name="Rectangle 20"/>
          <p:cNvSpPr>
            <a:spLocks noChangeArrowheads="1"/>
          </p:cNvSpPr>
          <p:nvPr/>
        </p:nvSpPr>
        <p:spPr bwMode="auto">
          <a:xfrm>
            <a:off x="6878638" y="3932238"/>
            <a:ext cx="1401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822325"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defTabSz="822325" eaLnBrk="0" hangingPunct="0">
              <a:spcBef>
                <a:spcPct val="20000"/>
              </a:spcBef>
              <a:buClr>
                <a:schemeClr val="tx1"/>
              </a:buClr>
              <a:buSzPct val="75000"/>
              <a:buChar char="–"/>
              <a:defRPr sz="2400">
                <a:solidFill>
                  <a:schemeClr val="tx1"/>
                </a:solidFill>
                <a:latin typeface="Arial" charset="0"/>
              </a:defRPr>
            </a:lvl2pPr>
            <a:lvl3pPr marL="1143000" indent="-228600" defTabSz="822325"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defTabSz="822325" eaLnBrk="0" hangingPunct="0">
              <a:spcBef>
                <a:spcPct val="20000"/>
              </a:spcBef>
              <a:buClr>
                <a:schemeClr val="tx1"/>
              </a:buClr>
              <a:buSzPct val="80000"/>
              <a:buChar char="–"/>
              <a:defRPr>
                <a:solidFill>
                  <a:schemeClr val="tx1"/>
                </a:solidFill>
                <a:latin typeface="Arial" charset="0"/>
              </a:defRPr>
            </a:lvl4pPr>
            <a:lvl5pPr marL="2057400" indent="-228600" defTabSz="822325"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defTabSz="822325"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a:spcBef>
                <a:spcPct val="50000"/>
              </a:spcBef>
              <a:buClrTx/>
              <a:buSzTx/>
              <a:buFontTx/>
              <a:buNone/>
            </a:pPr>
            <a:r>
              <a:rPr lang="en-US" altLang="ko-KR" sz="1800" b="1" dirty="0">
                <a:ea typeface="Gulim" pitchFamily="34" charset="-127"/>
              </a:rPr>
              <a:t>Database</a:t>
            </a:r>
          </a:p>
        </p:txBody>
      </p:sp>
    </p:spTree>
    <p:extLst>
      <p:ext uri="{BB962C8B-B14F-4D97-AF65-F5344CB8AC3E}">
        <p14:creationId xmlns:p14="http://schemas.microsoft.com/office/powerpoint/2010/main" val="16429373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a:prstGeom prst="roundRect">
            <a:avLst>
              <a:gd name="adj" fmla="val 50000"/>
            </a:avLst>
          </a:prstGeom>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sz="3600" dirty="0" smtClean="0"/>
              <a:t>3/7</a:t>
            </a:r>
            <a:endParaRPr lang="el-GR" altLang="el-GR" sz="3200" b="0" dirty="0" smtClean="0"/>
          </a:p>
        </p:txBody>
      </p:sp>
      <p:sp>
        <p:nvSpPr>
          <p:cNvPr id="33795" name="Rectangle 3"/>
          <p:cNvSpPr>
            <a:spLocks noGrp="1" noChangeArrowheads="1"/>
          </p:cNvSpPr>
          <p:nvPr>
            <p:ph idx="1"/>
          </p:nvPr>
        </p:nvSpPr>
        <p:spPr/>
        <p:txBody>
          <a:bodyPr>
            <a:normAutofit lnSpcReduction="10000"/>
          </a:bodyPr>
          <a:lstStyle/>
          <a:p>
            <a:pPr algn="just" eaLnBrk="1" hangingPunct="1">
              <a:spcBef>
                <a:spcPts val="0"/>
              </a:spcBef>
              <a:defRPr/>
            </a:pPr>
            <a:r>
              <a:rPr lang="el-GR" sz="2000" dirty="0" smtClean="0">
                <a:latin typeface="Calibri" pitchFamily="34" charset="0"/>
              </a:rPr>
              <a:t>Για</a:t>
            </a:r>
            <a:r>
              <a:rPr lang="en-US" sz="2000" dirty="0" smtClean="0">
                <a:latin typeface="Calibri" pitchFamily="34" charset="0"/>
              </a:rPr>
              <a:t> </a:t>
            </a:r>
            <a:r>
              <a:rPr lang="el-GR" sz="2000" dirty="0" smtClean="0">
                <a:latin typeface="Calibri" pitchFamily="34" charset="0"/>
              </a:rPr>
              <a:t>την</a:t>
            </a:r>
            <a:r>
              <a:rPr lang="en-US" sz="2000" dirty="0" smtClean="0">
                <a:latin typeface="Calibri" pitchFamily="34" charset="0"/>
              </a:rPr>
              <a:t> </a:t>
            </a:r>
            <a:r>
              <a:rPr lang="el-GR" sz="2000" dirty="0" smtClean="0">
                <a:latin typeface="Calibri" pitchFamily="34" charset="0"/>
              </a:rPr>
              <a:t>υποβολή</a:t>
            </a:r>
            <a:r>
              <a:rPr lang="en-US" sz="2000" dirty="0" smtClean="0">
                <a:latin typeface="Calibri" pitchFamily="34" charset="0"/>
              </a:rPr>
              <a:t> </a:t>
            </a:r>
          </a:p>
          <a:p>
            <a:pPr lvl="1" algn="just" eaLnBrk="1" hangingPunct="1">
              <a:spcBef>
                <a:spcPts val="0"/>
              </a:spcBef>
              <a:defRPr/>
            </a:pPr>
            <a:r>
              <a:rPr lang="en-US" sz="1600" dirty="0" smtClean="0">
                <a:latin typeface="Calibri" pitchFamily="34" charset="0"/>
              </a:rPr>
              <a:t>CREATE, ALTER, DROP (Data Definition Language, DDL) </a:t>
            </a:r>
            <a:r>
              <a:rPr lang="el-GR" sz="1600" dirty="0" smtClean="0">
                <a:latin typeface="Calibri" pitchFamily="34" charset="0"/>
              </a:rPr>
              <a:t>και</a:t>
            </a:r>
            <a:r>
              <a:rPr lang="en-US" sz="1600" dirty="0" smtClean="0">
                <a:latin typeface="Calibri" pitchFamily="34" charset="0"/>
              </a:rPr>
              <a:t> </a:t>
            </a:r>
          </a:p>
          <a:p>
            <a:pPr lvl="1" algn="just" eaLnBrk="1" hangingPunct="1">
              <a:spcBef>
                <a:spcPts val="0"/>
              </a:spcBef>
              <a:defRPr/>
            </a:pPr>
            <a:r>
              <a:rPr lang="en-US" sz="1600" dirty="0" smtClean="0">
                <a:latin typeface="Calibri" pitchFamily="34" charset="0"/>
              </a:rPr>
              <a:t>INSERT, UPDATE, DELETE (Data Manipulation Language, DML) </a:t>
            </a:r>
            <a:r>
              <a:rPr lang="el-GR" sz="1600" dirty="0" smtClean="0">
                <a:latin typeface="Calibri" pitchFamily="34" charset="0"/>
              </a:rPr>
              <a:t>εντολών</a:t>
            </a:r>
            <a:r>
              <a:rPr lang="en-US" sz="1600" dirty="0" smtClean="0">
                <a:latin typeface="Calibri" pitchFamily="34" charset="0"/>
              </a:rPr>
              <a:t> </a:t>
            </a:r>
            <a:r>
              <a:rPr lang="el-GR" sz="1600" dirty="0" smtClean="0">
                <a:latin typeface="Calibri" pitchFamily="34" charset="0"/>
              </a:rPr>
              <a:t>που</a:t>
            </a:r>
            <a:r>
              <a:rPr lang="en-US" sz="1600" dirty="0" smtClean="0">
                <a:latin typeface="Calibri" pitchFamily="34" charset="0"/>
              </a:rPr>
              <a:t> </a:t>
            </a:r>
            <a:r>
              <a:rPr lang="el-GR" sz="1600" dirty="0" smtClean="0">
                <a:latin typeface="Calibri" pitchFamily="34" charset="0"/>
              </a:rPr>
              <a:t>μεταβάλουν</a:t>
            </a:r>
            <a:r>
              <a:rPr lang="en-US" sz="1600" dirty="0" smtClean="0">
                <a:latin typeface="Calibri" pitchFamily="34" charset="0"/>
              </a:rPr>
              <a:t> </a:t>
            </a:r>
            <a:r>
              <a:rPr lang="el-GR" sz="1600" dirty="0" smtClean="0">
                <a:latin typeface="Calibri" pitchFamily="34" charset="0"/>
              </a:rPr>
              <a:t>πίνακες</a:t>
            </a:r>
            <a:r>
              <a:rPr lang="en-US" sz="1600" dirty="0" smtClean="0">
                <a:latin typeface="Calibri" pitchFamily="34" charset="0"/>
              </a:rPr>
              <a:t> </a:t>
            </a:r>
            <a:r>
              <a:rPr lang="el-GR" sz="1600" dirty="0" smtClean="0">
                <a:latin typeface="Calibri" pitchFamily="34" charset="0"/>
              </a:rPr>
              <a:t>ή</a:t>
            </a:r>
            <a:r>
              <a:rPr lang="en-US" sz="1600" dirty="0" smtClean="0">
                <a:latin typeface="Calibri" pitchFamily="34" charset="0"/>
              </a:rPr>
              <a:t> </a:t>
            </a:r>
            <a:r>
              <a:rPr lang="el-GR" sz="1600" dirty="0" smtClean="0">
                <a:latin typeface="Calibri" pitchFamily="34" charset="0"/>
              </a:rPr>
              <a:t>δεδομένα</a:t>
            </a:r>
            <a:r>
              <a:rPr lang="en-US" sz="1600" dirty="0" smtClean="0">
                <a:latin typeface="Calibri" pitchFamily="34" charset="0"/>
              </a:rPr>
              <a:t> </a:t>
            </a:r>
            <a:r>
              <a:rPr lang="el-GR" sz="1600" dirty="0" smtClean="0">
                <a:latin typeface="Calibri" pitchFamily="34" charset="0"/>
              </a:rPr>
              <a:t>της</a:t>
            </a:r>
            <a:r>
              <a:rPr lang="en-US" sz="1600" dirty="0" smtClean="0">
                <a:latin typeface="Calibri" pitchFamily="34" charset="0"/>
              </a:rPr>
              <a:t> </a:t>
            </a:r>
            <a:r>
              <a:rPr lang="el-GR" sz="1600" dirty="0" smtClean="0">
                <a:latin typeface="Calibri" pitchFamily="34" charset="0"/>
              </a:rPr>
              <a:t>βάσης</a:t>
            </a:r>
            <a:r>
              <a:rPr lang="en-US" sz="1600" dirty="0" smtClean="0">
                <a:latin typeface="Calibri" pitchFamily="34" charset="0"/>
              </a:rPr>
              <a:t>, </a:t>
            </a:r>
          </a:p>
          <a:p>
            <a:pPr algn="just" eaLnBrk="1" hangingPunct="1">
              <a:spcBef>
                <a:spcPts val="0"/>
              </a:spcBef>
              <a:defRPr/>
            </a:pPr>
            <a:r>
              <a:rPr lang="en-US" sz="2000" dirty="0" smtClean="0">
                <a:latin typeface="Calibri" pitchFamily="34" charset="0"/>
              </a:rPr>
              <a:t>X</a:t>
            </a:r>
            <a:r>
              <a:rPr lang="el-GR" sz="2000" dirty="0" smtClean="0">
                <a:latin typeface="Calibri" pitchFamily="34" charset="0"/>
              </a:rPr>
              <a:t>ρησιμοποιείται</a:t>
            </a:r>
            <a:r>
              <a:rPr lang="en-US" sz="2000" dirty="0" smtClean="0">
                <a:latin typeface="Calibri" pitchFamily="34" charset="0"/>
              </a:rPr>
              <a:t> </a:t>
            </a:r>
            <a:r>
              <a:rPr lang="el-GR" sz="2000" dirty="0" smtClean="0">
                <a:latin typeface="Calibri" pitchFamily="34" charset="0"/>
              </a:rPr>
              <a:t>η</a:t>
            </a:r>
            <a:r>
              <a:rPr lang="en-US" sz="2000" dirty="0" smtClean="0">
                <a:latin typeface="Calibri" pitchFamily="34" charset="0"/>
              </a:rPr>
              <a:t> </a:t>
            </a:r>
            <a:r>
              <a:rPr lang="el-GR" sz="2000" dirty="0" smtClean="0">
                <a:latin typeface="Calibri" pitchFamily="34" charset="0"/>
              </a:rPr>
              <a:t>μέθοδος</a:t>
            </a:r>
            <a:r>
              <a:rPr lang="en-US" sz="2000" dirty="0" smtClean="0">
                <a:latin typeface="Calibri" pitchFamily="34" charset="0"/>
              </a:rPr>
              <a:t> </a:t>
            </a:r>
            <a:r>
              <a:rPr lang="en-US" sz="2000" b="1" dirty="0" smtClean="0">
                <a:latin typeface="Calibri" pitchFamily="34" charset="0"/>
              </a:rPr>
              <a:t>executeUpdate</a:t>
            </a:r>
            <a:endParaRPr lang="en-US" sz="2000" dirty="0" smtClean="0">
              <a:latin typeface="Calibri" pitchFamily="34" charset="0"/>
            </a:endParaRPr>
          </a:p>
          <a:p>
            <a:pPr algn="just" eaLnBrk="1" hangingPunct="1">
              <a:spcBef>
                <a:spcPts val="0"/>
              </a:spcBef>
              <a:defRPr/>
            </a:pPr>
            <a:r>
              <a:rPr lang="en-US" sz="2000" dirty="0" smtClean="0">
                <a:latin typeface="Calibri" pitchFamily="34" charset="0"/>
              </a:rPr>
              <a:t>H ExecuteUpdate </a:t>
            </a:r>
            <a:r>
              <a:rPr lang="el-GR" sz="2000" dirty="0" smtClean="0">
                <a:latin typeface="Calibri" pitchFamily="34" charset="0"/>
              </a:rPr>
              <a:t>επιστρέφει</a:t>
            </a:r>
            <a:r>
              <a:rPr lang="en-US" sz="2000" dirty="0" smtClean="0">
                <a:latin typeface="Calibri" pitchFamily="34" charset="0"/>
              </a:rPr>
              <a:t> </a:t>
            </a:r>
            <a:r>
              <a:rPr lang="el-GR" sz="2000" dirty="0" smtClean="0">
                <a:latin typeface="Calibri" pitchFamily="34" charset="0"/>
              </a:rPr>
              <a:t>τον</a:t>
            </a:r>
            <a:r>
              <a:rPr lang="en-US" sz="2000" dirty="0" smtClean="0">
                <a:latin typeface="Calibri" pitchFamily="34" charset="0"/>
              </a:rPr>
              <a:t> </a:t>
            </a:r>
            <a:r>
              <a:rPr lang="el-GR" sz="2000" dirty="0" smtClean="0">
                <a:latin typeface="Calibri" pitchFamily="34" charset="0"/>
              </a:rPr>
              <a:t>αριθμό</a:t>
            </a:r>
            <a:r>
              <a:rPr lang="en-US" sz="2000" dirty="0" smtClean="0">
                <a:latin typeface="Calibri" pitchFamily="34" charset="0"/>
              </a:rPr>
              <a:t> </a:t>
            </a:r>
            <a:r>
              <a:rPr lang="el-GR" sz="2000" dirty="0" smtClean="0">
                <a:latin typeface="Calibri" pitchFamily="34" charset="0"/>
              </a:rPr>
              <a:t>των</a:t>
            </a:r>
            <a:r>
              <a:rPr lang="en-US" sz="2000" dirty="0" smtClean="0">
                <a:latin typeface="Calibri" pitchFamily="34" charset="0"/>
              </a:rPr>
              <a:t> </a:t>
            </a:r>
            <a:r>
              <a:rPr lang="el-GR" sz="2000" dirty="0" smtClean="0">
                <a:latin typeface="Calibri" pitchFamily="34" charset="0"/>
              </a:rPr>
              <a:t>εγγραφών</a:t>
            </a:r>
            <a:r>
              <a:rPr lang="en-US" sz="2000" dirty="0" smtClean="0">
                <a:latin typeface="Calibri" pitchFamily="34" charset="0"/>
              </a:rPr>
              <a:t> </a:t>
            </a:r>
            <a:r>
              <a:rPr lang="el-GR" sz="2000" dirty="0" smtClean="0">
                <a:latin typeface="Calibri" pitchFamily="34" charset="0"/>
              </a:rPr>
              <a:t>που</a:t>
            </a:r>
            <a:r>
              <a:rPr lang="en-US" sz="2000" dirty="0" smtClean="0">
                <a:latin typeface="Calibri" pitchFamily="34" charset="0"/>
              </a:rPr>
              <a:t> </a:t>
            </a:r>
            <a:r>
              <a:rPr lang="el-GR" sz="2000" dirty="0" smtClean="0">
                <a:latin typeface="Calibri" pitchFamily="34" charset="0"/>
              </a:rPr>
              <a:t>μεταβλήθηκαν</a:t>
            </a:r>
            <a:r>
              <a:rPr lang="en-US" sz="2000" dirty="0" smtClean="0">
                <a:latin typeface="Calibri" pitchFamily="34" charset="0"/>
              </a:rPr>
              <a:t> . </a:t>
            </a:r>
          </a:p>
          <a:p>
            <a:pPr marL="0" indent="0" algn="just" eaLnBrk="1" hangingPunct="1">
              <a:spcBef>
                <a:spcPts val="0"/>
              </a:spcBef>
              <a:buFont typeface="Wingdings" pitchFamily="2" charset="2"/>
              <a:buNone/>
              <a:defRPr/>
            </a:pPr>
            <a:endParaRPr lang="el-GR" sz="2000" dirty="0" smtClean="0">
              <a:latin typeface="Calibri" pitchFamily="34" charset="0"/>
            </a:endParaRPr>
          </a:p>
          <a:p>
            <a:pPr marL="0" indent="0" algn="just" eaLnBrk="1" hangingPunct="1">
              <a:spcBef>
                <a:spcPts val="0"/>
              </a:spcBef>
              <a:buFont typeface="Wingdings" pitchFamily="2" charset="2"/>
              <a:buNone/>
              <a:defRPr/>
            </a:pPr>
            <a:r>
              <a:rPr lang="el-GR" sz="2000" dirty="0" smtClean="0">
                <a:latin typeface="Calibri" pitchFamily="34" charset="0"/>
              </a:rPr>
              <a:t>Υποβολή μιας εντολής </a:t>
            </a:r>
            <a:r>
              <a:rPr lang="el-GR" sz="2000" dirty="0">
                <a:latin typeface="Calibri" pitchFamily="34" charset="0"/>
              </a:rPr>
              <a:t>UPDATE</a:t>
            </a:r>
            <a:r>
              <a:rPr lang="el-GR" sz="2000" dirty="0" smtClean="0">
                <a:latin typeface="Calibri" pitchFamily="34" charset="0"/>
              </a:rPr>
              <a:t> στη βάση δεδομένων.</a:t>
            </a:r>
            <a:endParaRPr lang="en-US" sz="2000" dirty="0" smtClean="0">
              <a:latin typeface="Calibri" pitchFamily="34" charset="0"/>
            </a:endParaRPr>
          </a:p>
          <a:p>
            <a:pPr algn="just" eaLnBrk="1" hangingPunct="1">
              <a:spcBef>
                <a:spcPts val="0"/>
              </a:spcBef>
              <a:defRPr/>
            </a:pPr>
            <a:endParaRPr lang="el-GR" sz="2000" b="1" dirty="0" smtClean="0">
              <a:latin typeface="Calibri" pitchFamily="34" charset="0"/>
            </a:endParaRPr>
          </a:p>
          <a:p>
            <a:pPr marL="0" indent="0" eaLnBrk="1" hangingPunct="1">
              <a:spcBef>
                <a:spcPts val="0"/>
              </a:spcBef>
              <a:buFont typeface="Wingdings" pitchFamily="2" charset="2"/>
              <a:buNone/>
              <a:defRPr/>
            </a:pPr>
            <a:r>
              <a:rPr lang="el-GR" sz="1800" dirty="0" smtClean="0">
                <a:latin typeface="Courier New" pitchFamily="49" charset="0"/>
                <a:cs typeface="Courier New" pitchFamily="49" charset="0"/>
              </a:rPr>
              <a:t>/</a:t>
            </a:r>
            <a:r>
              <a:rPr lang="en-US" sz="1800" dirty="0" smtClean="0">
                <a:latin typeface="Courier New" pitchFamily="49" charset="0"/>
                <a:cs typeface="Courier New" pitchFamily="49" charset="0"/>
              </a:rPr>
              <a:t>/</a:t>
            </a:r>
            <a:r>
              <a:rPr lang="el-GR" sz="1800" dirty="0" smtClean="0">
                <a:latin typeface="Courier New" pitchFamily="49" charset="0"/>
                <a:cs typeface="Courier New" pitchFamily="49" charset="0"/>
              </a:rPr>
              <a:t> Δεδομένου του </a:t>
            </a:r>
            <a:r>
              <a:rPr lang="en-US" sz="1800" dirty="0" smtClean="0">
                <a:latin typeface="Courier New" pitchFamily="49" charset="0"/>
                <a:cs typeface="Courier New" pitchFamily="49" charset="0"/>
              </a:rPr>
              <a:t>Statement</a:t>
            </a:r>
            <a:r>
              <a:rPr lang="el-GR" sz="1800" dirty="0" smtClean="0">
                <a:latin typeface="Courier New" pitchFamily="49" charset="0"/>
                <a:cs typeface="Courier New" pitchFamily="49" charset="0"/>
              </a:rPr>
              <a:t> αντικειμένου </a:t>
            </a:r>
            <a:r>
              <a:rPr lang="en-US" sz="1800" dirty="0" smtClean="0">
                <a:latin typeface="Courier New" pitchFamily="49" charset="0"/>
                <a:cs typeface="Courier New" pitchFamily="49" charset="0"/>
              </a:rPr>
              <a:t>stmt</a:t>
            </a:r>
            <a:r>
              <a:rPr lang="el-GR" sz="1800" dirty="0" smtClean="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Υποβολή μιας συγκεκριμένης </a:t>
            </a:r>
            <a:r>
              <a:rPr lang="en-US" sz="1800" dirty="0" smtClean="0">
                <a:latin typeface="Courier New" pitchFamily="49" charset="0"/>
                <a:cs typeface="Courier New" pitchFamily="49" charset="0"/>
              </a:rPr>
              <a:t>SQL DML</a:t>
            </a:r>
            <a:r>
              <a:rPr lang="el-GR" sz="1800" dirty="0" smtClean="0">
                <a:latin typeface="Courier New" pitchFamily="49" charset="0"/>
                <a:cs typeface="Courier New" pitchFamily="49" charset="0"/>
              </a:rPr>
              <a:t> εντολής </a:t>
            </a:r>
            <a:endParaRPr lang="en-US" sz="18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μέσω του </a:t>
            </a:r>
            <a:r>
              <a:rPr lang="en-US" sz="1800" dirty="0" smtClean="0">
                <a:latin typeface="Courier New" pitchFamily="49" charset="0"/>
                <a:cs typeface="Courier New" pitchFamily="49" charset="0"/>
              </a:rPr>
              <a:t>Statement </a:t>
            </a:r>
            <a:r>
              <a:rPr lang="el-GR" sz="1800" dirty="0" smtClean="0">
                <a:latin typeface="Courier New" pitchFamily="49" charset="0"/>
                <a:cs typeface="Courier New" pitchFamily="49" charset="0"/>
              </a:rPr>
              <a:t>αντικειμένου </a:t>
            </a:r>
            <a:r>
              <a:rPr lang="en-US" sz="1800" dirty="0" smtClean="0">
                <a:latin typeface="Courier New" pitchFamily="49" charset="0"/>
                <a:cs typeface="Courier New" pitchFamily="49" charset="0"/>
              </a:rPr>
              <a:t>stmt</a:t>
            </a:r>
            <a:r>
              <a:rPr lang="el-GR" sz="1800" dirty="0" smtClean="0">
                <a:latin typeface="Courier New" pitchFamily="49" charset="0"/>
                <a:cs typeface="Courier New" pitchFamily="49" charset="0"/>
              </a:rPr>
              <a:t>. </a:t>
            </a:r>
            <a:endParaRPr lang="en-US" sz="18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800" dirty="0" smtClean="0">
                <a:latin typeface="Courier New" pitchFamily="49" charset="0"/>
                <a:cs typeface="Courier New" pitchFamily="49" charset="0"/>
              </a:rPr>
              <a:t>// </a:t>
            </a:r>
            <a:r>
              <a:rPr lang="el-GR" sz="1800" dirty="0" smtClean="0">
                <a:latin typeface="Courier New" pitchFamily="49" charset="0"/>
                <a:cs typeface="Courier New" pitchFamily="49" charset="0"/>
              </a:rPr>
              <a:t>Προσδιορισμός του αριθμού των εγγραφών που </a:t>
            </a:r>
          </a:p>
          <a:p>
            <a:pPr marL="0" indent="0" eaLnBrk="1" hangingPunct="1">
              <a:spcBef>
                <a:spcPts val="0"/>
              </a:spcBef>
              <a:buFont typeface="Wingdings" pitchFamily="2" charset="2"/>
              <a:buNone/>
              <a:defRPr/>
            </a:pPr>
            <a:r>
              <a:rPr lang="el-GR" sz="1800" dirty="0" smtClean="0">
                <a:latin typeface="Courier New" pitchFamily="49" charset="0"/>
                <a:cs typeface="Courier New" pitchFamily="49" charset="0"/>
              </a:rPr>
              <a:t>// μεταβλήθηκαν. </a:t>
            </a:r>
            <a:endParaRPr lang="en-US" sz="1800" dirty="0" smtClean="0">
              <a:latin typeface="Courier New" pitchFamily="49" charset="0"/>
              <a:cs typeface="Courier New" pitchFamily="49" charset="0"/>
            </a:endParaRPr>
          </a:p>
          <a:p>
            <a:pPr marL="0" indent="0" eaLnBrk="1" hangingPunct="1">
              <a:spcBef>
                <a:spcPts val="0"/>
              </a:spcBef>
              <a:buFont typeface="Wingdings" pitchFamily="2" charset="2"/>
              <a:buNone/>
              <a:defRPr/>
            </a:pPr>
            <a:r>
              <a:rPr lang="en-US" sz="1800" b="1" dirty="0" smtClean="0">
                <a:latin typeface="Courier New" pitchFamily="49" charset="0"/>
                <a:cs typeface="Courier New" pitchFamily="49" charset="0"/>
              </a:rPr>
              <a:t>int rows = stmt.executeUpdate("update Books set BookPrice = 100.00 where BookName = </a:t>
            </a:r>
            <a:r>
              <a:rPr lang="el-GR" sz="1800" b="1" dirty="0" smtClean="0">
                <a:latin typeface="Courier New" pitchFamily="49" charset="0"/>
                <a:cs typeface="Courier New" pitchFamily="49" charset="0"/>
              </a:rPr>
              <a:t>΄</a:t>
            </a:r>
            <a:r>
              <a:rPr lang="en-US" sz="1800" b="1" dirty="0" smtClean="0">
                <a:latin typeface="Courier New" pitchFamily="49" charset="0"/>
                <a:cs typeface="Courier New" pitchFamily="49" charset="0"/>
              </a:rPr>
              <a:t>JDBC</a:t>
            </a:r>
            <a:r>
              <a:rPr lang="el-GR" sz="1800" b="1" dirty="0" smtClean="0">
                <a:latin typeface="Courier New" pitchFamily="49" charset="0"/>
                <a:cs typeface="Courier New" pitchFamily="49" charset="0"/>
              </a:rPr>
              <a:t>΄</a:t>
            </a:r>
            <a:r>
              <a:rPr lang="en-US" sz="1800" b="1" dirty="0" smtClean="0">
                <a:latin typeface="Courier New" pitchFamily="49" charset="0"/>
                <a:cs typeface="Courier New" pitchFamily="49" charset="0"/>
              </a:rPr>
              <a:t>");</a:t>
            </a:r>
            <a:endParaRPr 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2163937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sz="3600" dirty="0" smtClean="0"/>
              <a:t>4/7</a:t>
            </a:r>
            <a:endParaRPr lang="el-GR" altLang="el-GR" sz="3200" b="0" dirty="0" smtClean="0"/>
          </a:p>
        </p:txBody>
      </p:sp>
      <p:sp>
        <p:nvSpPr>
          <p:cNvPr id="44035" name="Rectangle 3"/>
          <p:cNvSpPr>
            <a:spLocks noGrp="1" noChangeArrowheads="1"/>
          </p:cNvSpPr>
          <p:nvPr>
            <p:ph idx="1"/>
          </p:nvPr>
        </p:nvSpPr>
        <p:spPr/>
        <p:txBody>
          <a:bodyPr/>
          <a:lstStyle/>
          <a:p>
            <a:pPr algn="just" eaLnBrk="1" hangingPunct="1">
              <a:spcBef>
                <a:spcPts val="600"/>
              </a:spcBef>
            </a:pPr>
            <a:r>
              <a:rPr lang="el-GR" altLang="el-GR" sz="2400" dirty="0" smtClean="0">
                <a:latin typeface="Calibri" pitchFamily="34" charset="0"/>
              </a:rPr>
              <a:t>Αντικείμενο </a:t>
            </a:r>
            <a:r>
              <a:rPr lang="en-GB" altLang="el-GR" sz="2400" b="1" dirty="0" smtClean="0">
                <a:latin typeface="Calibri" pitchFamily="34" charset="0"/>
              </a:rPr>
              <a:t>PreparedStatement</a:t>
            </a:r>
            <a:endParaRPr lang="en-US" altLang="el-GR" sz="2400" dirty="0" smtClean="0">
              <a:latin typeface="Calibri" pitchFamily="34" charset="0"/>
            </a:endParaRPr>
          </a:p>
          <a:p>
            <a:pPr lvl="1" algn="just" eaLnBrk="1" hangingPunct="1">
              <a:spcBef>
                <a:spcPts val="600"/>
              </a:spcBef>
            </a:pPr>
            <a:r>
              <a:rPr lang="el-GR" altLang="el-GR" sz="1800" dirty="0" smtClean="0">
                <a:latin typeface="Calibri" pitchFamily="34" charset="0"/>
              </a:rPr>
              <a:t>Εναλλακτικός τρόπος υποβολής </a:t>
            </a:r>
            <a:r>
              <a:rPr lang="en-US" altLang="el-GR" sz="1800" dirty="0" smtClean="0">
                <a:latin typeface="Calibri" pitchFamily="34" charset="0"/>
              </a:rPr>
              <a:t>SQL</a:t>
            </a:r>
            <a:r>
              <a:rPr lang="el-GR" altLang="el-GR" sz="1800" dirty="0" smtClean="0">
                <a:latin typeface="Calibri" pitchFamily="34" charset="0"/>
              </a:rPr>
              <a:t> εντολών </a:t>
            </a:r>
          </a:p>
          <a:p>
            <a:pPr algn="just" eaLnBrk="1" hangingPunct="1">
              <a:spcBef>
                <a:spcPts val="600"/>
              </a:spcBef>
            </a:pPr>
            <a:r>
              <a:rPr lang="el-GR" altLang="el-GR" sz="2400" dirty="0" smtClean="0">
                <a:latin typeface="Calibri" pitchFamily="34" charset="0"/>
              </a:rPr>
              <a:t>Κατά τη δημιουργία ενός </a:t>
            </a:r>
            <a:r>
              <a:rPr lang="en-GB" altLang="el-GR" sz="2400" dirty="0" smtClean="0">
                <a:latin typeface="Calibri" pitchFamily="34" charset="0"/>
              </a:rPr>
              <a:t>PreparedStatement</a:t>
            </a:r>
            <a:r>
              <a:rPr lang="el-GR" altLang="el-GR" sz="2400" dirty="0" smtClean="0">
                <a:latin typeface="Calibri" pitchFamily="34" charset="0"/>
              </a:rPr>
              <a:t> αντικειμένου</a:t>
            </a:r>
          </a:p>
          <a:p>
            <a:pPr lvl="1" algn="just" eaLnBrk="1" hangingPunct="1">
              <a:spcBef>
                <a:spcPts val="600"/>
              </a:spcBef>
            </a:pPr>
            <a:r>
              <a:rPr lang="el-GR" altLang="el-GR" sz="1800" dirty="0" smtClean="0">
                <a:latin typeface="Calibri" pitchFamily="34" charset="0"/>
              </a:rPr>
              <a:t>ορίζεται και η συγκεκριμένη </a:t>
            </a:r>
            <a:r>
              <a:rPr lang="en-US" altLang="el-GR" sz="1800" dirty="0" smtClean="0">
                <a:latin typeface="Calibri" pitchFamily="34" charset="0"/>
              </a:rPr>
              <a:t>SQL</a:t>
            </a:r>
            <a:r>
              <a:rPr lang="el-GR" altLang="el-GR" sz="1800" dirty="0" smtClean="0">
                <a:latin typeface="Calibri" pitchFamily="34" charset="0"/>
              </a:rPr>
              <a:t> εντολή που θα εκτελεστεί μέσω του συγκεκριμένου αντικειμένου, </a:t>
            </a:r>
          </a:p>
          <a:p>
            <a:pPr lvl="1" algn="just" eaLnBrk="1" hangingPunct="1">
              <a:spcBef>
                <a:spcPts val="600"/>
              </a:spcBef>
            </a:pPr>
            <a:r>
              <a:rPr lang="el-GR" altLang="el-GR" sz="1800" dirty="0" smtClean="0">
                <a:latin typeface="Calibri" pitchFamily="34" charset="0"/>
              </a:rPr>
              <a:t>αποστέλλεται στη βάση δεδομένων, όπου και μεταγλωττίζεται. </a:t>
            </a:r>
            <a:endParaRPr lang="en-US" altLang="el-GR" sz="1800" dirty="0" smtClean="0">
              <a:latin typeface="Calibri" pitchFamily="34" charset="0"/>
            </a:endParaRPr>
          </a:p>
          <a:p>
            <a:pPr algn="just" eaLnBrk="1" hangingPunct="1">
              <a:spcBef>
                <a:spcPts val="600"/>
              </a:spcBef>
            </a:pPr>
            <a:r>
              <a:rPr lang="el-GR" altLang="el-GR" sz="2400" dirty="0" smtClean="0">
                <a:latin typeface="Calibri" pitchFamily="34" charset="0"/>
              </a:rPr>
              <a:t>Συνεπώς, ένα </a:t>
            </a:r>
            <a:r>
              <a:rPr lang="en-GB" altLang="el-GR" sz="2400" dirty="0" smtClean="0">
                <a:latin typeface="Calibri" pitchFamily="34" charset="0"/>
              </a:rPr>
              <a:t>PreparedStatement</a:t>
            </a:r>
            <a:r>
              <a:rPr lang="el-GR" altLang="el-GR" sz="2400" dirty="0" smtClean="0">
                <a:latin typeface="Calibri" pitchFamily="34" charset="0"/>
              </a:rPr>
              <a:t> αντικείμενο περιέχει μια συγκεκριμένη και ήδη μεταγλωττισμένη </a:t>
            </a:r>
            <a:r>
              <a:rPr lang="en-US" altLang="el-GR" sz="2400" dirty="0" smtClean="0">
                <a:latin typeface="Calibri" pitchFamily="34" charset="0"/>
              </a:rPr>
              <a:t>SQL</a:t>
            </a:r>
            <a:r>
              <a:rPr lang="el-GR" altLang="el-GR" sz="2400" dirty="0" smtClean="0">
                <a:latin typeface="Calibri" pitchFamily="34" charset="0"/>
              </a:rPr>
              <a:t> εντολή. </a:t>
            </a:r>
            <a:endParaRPr lang="en-US" altLang="el-GR" sz="2400" dirty="0" smtClean="0">
              <a:latin typeface="Calibri" pitchFamily="34" charset="0"/>
            </a:endParaRPr>
          </a:p>
          <a:p>
            <a:pPr algn="just" eaLnBrk="1" hangingPunct="1">
              <a:spcBef>
                <a:spcPts val="600"/>
              </a:spcBef>
            </a:pPr>
            <a:r>
              <a:rPr lang="el-GR" altLang="el-GR" sz="2400" dirty="0" smtClean="0">
                <a:latin typeface="Calibri" pitchFamily="34" charset="0"/>
              </a:rPr>
              <a:t>Αντιθέτως, ένα </a:t>
            </a:r>
            <a:r>
              <a:rPr lang="en-US" altLang="el-GR" sz="2400" dirty="0" smtClean="0">
                <a:latin typeface="Calibri" pitchFamily="34" charset="0"/>
              </a:rPr>
              <a:t>Statement</a:t>
            </a:r>
            <a:r>
              <a:rPr lang="el-GR" altLang="el-GR" sz="2400" dirty="0" smtClean="0">
                <a:latin typeface="Calibri" pitchFamily="34" charset="0"/>
              </a:rPr>
              <a:t> αντικείμενο δεν περιέχει συγκεκριμένη </a:t>
            </a:r>
            <a:r>
              <a:rPr lang="en-US" altLang="el-GR" sz="2400" dirty="0" smtClean="0">
                <a:latin typeface="Calibri" pitchFamily="34" charset="0"/>
              </a:rPr>
              <a:t>SQL</a:t>
            </a:r>
            <a:r>
              <a:rPr lang="el-GR" altLang="el-GR" sz="2400" dirty="0" smtClean="0">
                <a:latin typeface="Calibri" pitchFamily="34" charset="0"/>
              </a:rPr>
              <a:t> εντολή.</a:t>
            </a:r>
          </a:p>
        </p:txBody>
      </p:sp>
    </p:spTree>
    <p:extLst>
      <p:ext uri="{BB962C8B-B14F-4D97-AF65-F5344CB8AC3E}">
        <p14:creationId xmlns:p14="http://schemas.microsoft.com/office/powerpoint/2010/main" val="1629037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dirty="0" smtClean="0"/>
              <a:t>5</a:t>
            </a:r>
            <a:r>
              <a:rPr lang="en-US" altLang="el-GR" sz="3600" dirty="0" smtClean="0"/>
              <a:t>/7</a:t>
            </a:r>
            <a:endParaRPr lang="el-GR" altLang="el-GR" sz="3200" b="0" dirty="0" smtClean="0"/>
          </a:p>
        </p:txBody>
      </p:sp>
      <p:sp>
        <p:nvSpPr>
          <p:cNvPr id="45059" name="Rectangle 3"/>
          <p:cNvSpPr>
            <a:spLocks noGrp="1" noChangeArrowheads="1"/>
          </p:cNvSpPr>
          <p:nvPr>
            <p:ph idx="1"/>
          </p:nvPr>
        </p:nvSpPr>
        <p:spPr/>
        <p:txBody>
          <a:bodyPr/>
          <a:lstStyle/>
          <a:p>
            <a:pPr marL="0" indent="0" algn="just" eaLnBrk="1" hangingPunct="1">
              <a:spcBef>
                <a:spcPts val="600"/>
              </a:spcBef>
              <a:buFont typeface="Wingdings" pitchFamily="2" charset="2"/>
              <a:buNone/>
            </a:pPr>
            <a:r>
              <a:rPr lang="en-US" altLang="el-GR" sz="2000" dirty="0" smtClean="0">
                <a:latin typeface="Calibri" pitchFamily="34" charset="0"/>
              </a:rPr>
              <a:t>// Δεδομένου του Connection αντικειμένου con </a:t>
            </a:r>
          </a:p>
          <a:p>
            <a:pPr marL="0" indent="0" algn="just" eaLnBrk="1" hangingPunct="1">
              <a:spcBef>
                <a:spcPts val="600"/>
              </a:spcBef>
              <a:buFont typeface="Wingdings" pitchFamily="2" charset="2"/>
              <a:buNone/>
            </a:pPr>
            <a:r>
              <a:rPr lang="en-US" altLang="el-GR" sz="2000" dirty="0" smtClean="0">
                <a:latin typeface="Calibri" pitchFamily="34" charset="0"/>
              </a:rPr>
              <a:t>// Δημιουργία ενός PreparedStatement αντικειμένου psmt</a:t>
            </a:r>
          </a:p>
          <a:p>
            <a:pPr marL="0" indent="0" algn="just" eaLnBrk="1" hangingPunct="1">
              <a:spcBef>
                <a:spcPts val="600"/>
              </a:spcBef>
              <a:buFont typeface="Wingdings" pitchFamily="2" charset="2"/>
              <a:buNone/>
            </a:pPr>
            <a:r>
              <a:rPr lang="en-US" altLang="el-GR" sz="2000" dirty="0" smtClean="0">
                <a:latin typeface="Calibri" pitchFamily="34" charset="0"/>
              </a:rPr>
              <a:t>// Ορισμός της SQL εντολής που θα </a:t>
            </a:r>
            <a:r>
              <a:rPr lang="el-GR" altLang="el-GR" sz="2000" dirty="0" smtClean="0">
                <a:latin typeface="Calibri" pitchFamily="34" charset="0"/>
              </a:rPr>
              <a:t>εκτελεστεί </a:t>
            </a: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alibri" pitchFamily="34" charset="0"/>
              </a:rPr>
              <a:t>// </a:t>
            </a:r>
            <a:r>
              <a:rPr lang="el-GR" altLang="el-GR" sz="2000" dirty="0" smtClean="0">
                <a:latin typeface="Calibri" pitchFamily="34" charset="0"/>
              </a:rPr>
              <a:t>μέσω του </a:t>
            </a:r>
            <a:r>
              <a:rPr lang="en-US" altLang="el-GR" sz="2000" dirty="0" smtClean="0">
                <a:latin typeface="Calibri" pitchFamily="34" charset="0"/>
              </a:rPr>
              <a:t>PreparedStatement</a:t>
            </a:r>
            <a:r>
              <a:rPr lang="el-GR" altLang="el-GR" sz="2000" dirty="0" smtClean="0">
                <a:latin typeface="Calibri" pitchFamily="34" charset="0"/>
              </a:rPr>
              <a:t> αντικειμένου </a:t>
            </a:r>
            <a:r>
              <a:rPr lang="en-US" altLang="el-GR" sz="2000" dirty="0" smtClean="0">
                <a:latin typeface="Calibri" pitchFamily="34" charset="0"/>
              </a:rPr>
              <a:t>pstmt</a:t>
            </a:r>
            <a:r>
              <a:rPr lang="el-GR" altLang="el-GR" sz="2000" dirty="0" smtClean="0">
                <a:latin typeface="Calibri" pitchFamily="34" charset="0"/>
              </a:rPr>
              <a:t>. </a:t>
            </a: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alibri" pitchFamily="34" charset="0"/>
              </a:rPr>
              <a:t>// </a:t>
            </a:r>
            <a:r>
              <a:rPr lang="el-GR" altLang="el-GR" sz="2000" dirty="0" smtClean="0">
                <a:latin typeface="Calibri" pitchFamily="34" charset="0"/>
              </a:rPr>
              <a:t>Η </a:t>
            </a:r>
            <a:r>
              <a:rPr lang="en-US" altLang="el-GR" sz="2000" dirty="0" smtClean="0">
                <a:latin typeface="Calibri" pitchFamily="34" charset="0"/>
              </a:rPr>
              <a:t>SQL</a:t>
            </a:r>
            <a:r>
              <a:rPr lang="el-GR" altLang="el-GR" sz="2000" dirty="0" smtClean="0">
                <a:latin typeface="Calibri" pitchFamily="34" charset="0"/>
              </a:rPr>
              <a:t> εντολή δέχεται δύο παραμέτρους</a:t>
            </a:r>
            <a:r>
              <a:rPr lang="en-US" altLang="el-GR" sz="2000" dirty="0" smtClean="0">
                <a:latin typeface="Calibri" pitchFamily="34" charset="0"/>
              </a:rPr>
              <a:t>.</a:t>
            </a:r>
          </a:p>
          <a:p>
            <a:pPr marL="0" indent="0" algn="just" eaLnBrk="1" hangingPunct="1">
              <a:spcBef>
                <a:spcPts val="600"/>
              </a:spcBef>
              <a:buFont typeface="Wingdings" pitchFamily="2" charset="2"/>
              <a:buNone/>
            </a:pP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alibri" pitchFamily="34" charset="0"/>
              </a:rPr>
              <a:t> </a:t>
            </a:r>
            <a:r>
              <a:rPr lang="en-US" altLang="el-GR" sz="1800" b="1" dirty="0" smtClean="0">
                <a:latin typeface="Courier New" pitchFamily="49" charset="0"/>
                <a:cs typeface="Courier New" pitchFamily="49" charset="0"/>
              </a:rPr>
              <a:t>PreparedStatement pstmt = con.prepareStatement</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("update Books set BookPrice = ? where BookName = ? ");</a:t>
            </a:r>
            <a:endParaRPr lang="el-GR" alt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1020921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sz="3600" dirty="0" smtClean="0"/>
              <a:t>6/7</a:t>
            </a:r>
            <a:endParaRPr lang="el-GR" altLang="el-GR" sz="3200" b="0" dirty="0" smtClean="0"/>
          </a:p>
        </p:txBody>
      </p:sp>
      <p:sp>
        <p:nvSpPr>
          <p:cNvPr id="38915" name="Rectangle 3"/>
          <p:cNvSpPr>
            <a:spLocks noGrp="1" noChangeArrowheads="1"/>
          </p:cNvSpPr>
          <p:nvPr>
            <p:ph idx="1"/>
          </p:nvPr>
        </p:nvSpPr>
        <p:spPr/>
        <p:txBody>
          <a:bodyPr>
            <a:normAutofit fontScale="92500" lnSpcReduction="10000"/>
          </a:bodyPr>
          <a:lstStyle/>
          <a:p>
            <a:pPr algn="just" eaLnBrk="1" hangingPunct="1">
              <a:spcBef>
                <a:spcPct val="0"/>
              </a:spcBef>
              <a:buFont typeface="Wingdings" pitchFamily="2" charset="2"/>
              <a:buChar char="q"/>
              <a:defRPr/>
            </a:pPr>
            <a:r>
              <a:rPr lang="el-GR" sz="2000" dirty="0" smtClean="0">
                <a:latin typeface="Calibri" pitchFamily="34" charset="0"/>
              </a:rPr>
              <a:t>Πριν την υποβολή της </a:t>
            </a:r>
            <a:r>
              <a:rPr lang="en-US" sz="2000" dirty="0" smtClean="0">
                <a:latin typeface="Calibri" pitchFamily="34" charset="0"/>
              </a:rPr>
              <a:t>SQL</a:t>
            </a:r>
            <a:r>
              <a:rPr lang="el-GR" sz="2000" dirty="0" smtClean="0">
                <a:latin typeface="Calibri" pitchFamily="34" charset="0"/>
              </a:rPr>
              <a:t> εντολής ενός </a:t>
            </a:r>
            <a:r>
              <a:rPr lang="en-GB" sz="2000" dirty="0" smtClean="0">
                <a:latin typeface="Calibri" pitchFamily="34" charset="0"/>
              </a:rPr>
              <a:t>PreparedStatement</a:t>
            </a:r>
            <a:r>
              <a:rPr lang="el-GR" sz="2000" dirty="0" smtClean="0">
                <a:latin typeface="Calibri" pitchFamily="34" charset="0"/>
              </a:rPr>
              <a:t> αντικειμένου, απαιτείται να οριστούν τιμές (</a:t>
            </a:r>
            <a:r>
              <a:rPr lang="en-US" sz="2000" dirty="0" smtClean="0">
                <a:latin typeface="Calibri" pitchFamily="34" charset="0"/>
              </a:rPr>
              <a:t>values</a:t>
            </a:r>
            <a:r>
              <a:rPr lang="el-GR" sz="2000" dirty="0" smtClean="0">
                <a:latin typeface="Calibri" pitchFamily="34" charset="0"/>
              </a:rPr>
              <a:t>) για τις παραμέτρους της </a:t>
            </a:r>
            <a:r>
              <a:rPr lang="en-US" sz="2000" dirty="0" smtClean="0">
                <a:latin typeface="Calibri" pitchFamily="34" charset="0"/>
              </a:rPr>
              <a:t>SQL</a:t>
            </a:r>
            <a:r>
              <a:rPr lang="el-GR" sz="2000" dirty="0" smtClean="0">
                <a:latin typeface="Calibri" pitchFamily="34" charset="0"/>
              </a:rPr>
              <a:t> εντολής. </a:t>
            </a:r>
            <a:endParaRPr lang="en-US" sz="2000" dirty="0" smtClean="0">
              <a:latin typeface="Calibri" pitchFamily="34" charset="0"/>
            </a:endParaRPr>
          </a:p>
          <a:p>
            <a:pPr algn="just" eaLnBrk="1" hangingPunct="1">
              <a:spcBef>
                <a:spcPct val="0"/>
              </a:spcBef>
              <a:buFont typeface="Wingdings" pitchFamily="2" charset="2"/>
              <a:buChar char="q"/>
              <a:defRPr/>
            </a:pPr>
            <a:r>
              <a:rPr lang="el-GR" sz="2000" dirty="0" smtClean="0">
                <a:latin typeface="Calibri" pitchFamily="34" charset="0"/>
              </a:rPr>
              <a:t>Αυτό επιτυγχάνεται με τη χρήση της κατάλληλης </a:t>
            </a:r>
            <a:r>
              <a:rPr lang="en-US" sz="2000" b="1" dirty="0" smtClean="0">
                <a:latin typeface="Calibri" pitchFamily="34" charset="0"/>
              </a:rPr>
              <a:t>set</a:t>
            </a:r>
            <a:r>
              <a:rPr lang="el-GR" sz="2000" b="1" dirty="0" smtClean="0">
                <a:latin typeface="Calibri" pitchFamily="34" charset="0"/>
              </a:rPr>
              <a:t> μεθόδου</a:t>
            </a:r>
            <a:r>
              <a:rPr lang="el-GR" sz="2000" dirty="0" smtClean="0">
                <a:latin typeface="Calibri" pitchFamily="34" charset="0"/>
              </a:rPr>
              <a:t> (π.χ. </a:t>
            </a:r>
            <a:r>
              <a:rPr lang="en-GB" sz="2000" dirty="0" smtClean="0">
                <a:latin typeface="Calibri" pitchFamily="34" charset="0"/>
              </a:rPr>
              <a:t>setInt</a:t>
            </a:r>
            <a:r>
              <a:rPr lang="el-GR" sz="2000" dirty="0" smtClean="0">
                <a:latin typeface="Calibri" pitchFamily="34" charset="0"/>
              </a:rPr>
              <a:t>, </a:t>
            </a:r>
            <a:r>
              <a:rPr lang="en-GB" sz="2000" dirty="0" smtClean="0">
                <a:latin typeface="Calibri" pitchFamily="34" charset="0"/>
              </a:rPr>
              <a:t>setFloat</a:t>
            </a:r>
            <a:r>
              <a:rPr lang="el-GR" sz="2000" dirty="0" smtClean="0">
                <a:latin typeface="Calibri" pitchFamily="34" charset="0"/>
              </a:rPr>
              <a:t>, </a:t>
            </a:r>
            <a:r>
              <a:rPr lang="en-GB" sz="2000" dirty="0" smtClean="0">
                <a:latin typeface="Calibri" pitchFamily="34" charset="0"/>
              </a:rPr>
              <a:t>setDouble</a:t>
            </a:r>
            <a:r>
              <a:rPr lang="el-GR" sz="2000" dirty="0" smtClean="0">
                <a:latin typeface="Calibri" pitchFamily="34" charset="0"/>
              </a:rPr>
              <a:t>, </a:t>
            </a:r>
            <a:r>
              <a:rPr lang="en-GB" sz="2000" dirty="0" smtClean="0">
                <a:latin typeface="Calibri" pitchFamily="34" charset="0"/>
              </a:rPr>
              <a:t>setString</a:t>
            </a:r>
            <a:r>
              <a:rPr lang="el-GR" sz="2000" dirty="0" smtClean="0">
                <a:latin typeface="Calibri" pitchFamily="34" charset="0"/>
              </a:rPr>
              <a:t> κλπ). </a:t>
            </a:r>
            <a:endParaRPr lang="en-US" sz="2000" dirty="0" smtClean="0">
              <a:latin typeface="Calibri" pitchFamily="34" charset="0"/>
            </a:endParaRPr>
          </a:p>
          <a:p>
            <a:pPr marL="0" indent="0" algn="just" eaLnBrk="1" hangingPunct="1">
              <a:spcBef>
                <a:spcPct val="0"/>
              </a:spcBef>
              <a:buFont typeface="Wingdings" pitchFamily="2" charset="2"/>
              <a:buNone/>
              <a:defRPr/>
            </a:pPr>
            <a:endParaRPr lang="el-GR" sz="2000" b="1" dirty="0" smtClean="0">
              <a:latin typeface="Calibri" pitchFamily="34" charset="0"/>
            </a:endParaRPr>
          </a:p>
          <a:p>
            <a:pPr marL="0" indent="0" algn="just" eaLnBrk="1" hangingPunct="1">
              <a:spcBef>
                <a:spcPct val="0"/>
              </a:spcBef>
              <a:buFont typeface="Wingdings" pitchFamily="2" charset="2"/>
              <a:buNone/>
              <a:defRPr/>
            </a:pPr>
            <a:r>
              <a:rPr lang="el-GR" sz="2000" dirty="0" smtClean="0">
                <a:latin typeface="Calibri" pitchFamily="34" charset="0"/>
              </a:rPr>
              <a:t>// Ορίζεται η τιμή 100.00 για την παράμετρο BookPrice</a:t>
            </a:r>
          </a:p>
          <a:p>
            <a:pPr marL="0" indent="0" algn="just" eaLnBrk="1" hangingPunct="1">
              <a:spcBef>
                <a:spcPct val="0"/>
              </a:spcBef>
              <a:buFont typeface="Wingdings" pitchFamily="2" charset="2"/>
              <a:buNone/>
              <a:defRPr/>
            </a:pPr>
            <a:r>
              <a:rPr lang="el-GR" sz="2000" b="1" dirty="0" smtClean="0">
                <a:latin typeface="Courier New" pitchFamily="49" charset="0"/>
                <a:cs typeface="Courier New" pitchFamily="49" charset="0"/>
              </a:rPr>
              <a:t>pstmt.setFloat(1, 100.00);</a:t>
            </a:r>
          </a:p>
          <a:p>
            <a:pPr marL="0" indent="0" algn="just" eaLnBrk="1" hangingPunct="1">
              <a:spcBef>
                <a:spcPct val="0"/>
              </a:spcBef>
              <a:buFont typeface="Wingdings" pitchFamily="2" charset="2"/>
              <a:buNone/>
              <a:defRPr/>
            </a:pPr>
            <a:endParaRPr lang="el-GR" sz="2000" dirty="0" smtClean="0">
              <a:latin typeface="Calibri" pitchFamily="34" charset="0"/>
            </a:endParaRPr>
          </a:p>
          <a:p>
            <a:pPr marL="0" indent="0" algn="just" eaLnBrk="1" hangingPunct="1">
              <a:spcBef>
                <a:spcPct val="0"/>
              </a:spcBef>
              <a:buFont typeface="Wingdings" pitchFamily="2" charset="2"/>
              <a:buNone/>
              <a:defRPr/>
            </a:pPr>
            <a:r>
              <a:rPr lang="el-GR" sz="2000" dirty="0" smtClean="0">
                <a:latin typeface="Calibri" pitchFamily="34" charset="0"/>
              </a:rPr>
              <a:t>// Ορίζεται η τιμή ΄JDBC΄ για την παράμετρο BookName</a:t>
            </a:r>
            <a:endParaRPr lang="en-US" sz="2000" dirty="0" smtClean="0">
              <a:latin typeface="Calibri" pitchFamily="34" charset="0"/>
            </a:endParaRPr>
          </a:p>
          <a:p>
            <a:pPr marL="0" indent="0" algn="just" eaLnBrk="1" hangingPunct="1">
              <a:spcBef>
                <a:spcPct val="0"/>
              </a:spcBef>
              <a:buFont typeface="Wingdings" pitchFamily="2" charset="2"/>
              <a:buNone/>
              <a:defRPr/>
            </a:pPr>
            <a:r>
              <a:rPr lang="en-US" sz="2000" b="1" dirty="0" smtClean="0">
                <a:latin typeface="Courier New" pitchFamily="49" charset="0"/>
                <a:cs typeface="Courier New" pitchFamily="49" charset="0"/>
              </a:rPr>
              <a:t>pstmt.setString(2, "JDBC");</a:t>
            </a:r>
          </a:p>
          <a:p>
            <a:pPr marL="0" indent="0" algn="just" eaLnBrk="1" hangingPunct="1">
              <a:spcBef>
                <a:spcPct val="0"/>
              </a:spcBef>
              <a:buFont typeface="Wingdings" pitchFamily="2" charset="2"/>
              <a:buNone/>
              <a:defRPr/>
            </a:pPr>
            <a:endParaRPr lang="el-GR" sz="2000" dirty="0" smtClean="0">
              <a:latin typeface="Calibri" pitchFamily="34" charset="0"/>
            </a:endParaRPr>
          </a:p>
          <a:p>
            <a:pPr marL="0" indent="0" algn="just" eaLnBrk="1" hangingPunct="1">
              <a:spcBef>
                <a:spcPct val="0"/>
              </a:spcBef>
              <a:buFont typeface="Wingdings" pitchFamily="2" charset="2"/>
              <a:buNone/>
              <a:defRPr/>
            </a:pPr>
            <a:r>
              <a:rPr lang="en-US" sz="2000" dirty="0" smtClean="0">
                <a:latin typeface="Calibri" pitchFamily="34" charset="0"/>
              </a:rPr>
              <a:t>// </a:t>
            </a:r>
            <a:r>
              <a:rPr lang="el-GR" sz="2000" dirty="0" smtClean="0">
                <a:latin typeface="Calibri" pitchFamily="34" charset="0"/>
              </a:rPr>
              <a:t>Υποβολή</a:t>
            </a:r>
            <a:r>
              <a:rPr lang="en-US" sz="2000" dirty="0" smtClean="0">
                <a:latin typeface="Calibri" pitchFamily="34" charset="0"/>
              </a:rPr>
              <a:t> </a:t>
            </a:r>
            <a:r>
              <a:rPr lang="el-GR" sz="2000" dirty="0" smtClean="0">
                <a:latin typeface="Calibri" pitchFamily="34" charset="0"/>
              </a:rPr>
              <a:t>της</a:t>
            </a:r>
            <a:r>
              <a:rPr lang="en-US" sz="2000" dirty="0" smtClean="0">
                <a:latin typeface="Calibri" pitchFamily="34" charset="0"/>
              </a:rPr>
              <a:t> SQL </a:t>
            </a:r>
            <a:r>
              <a:rPr lang="el-GR" sz="2000" dirty="0" smtClean="0">
                <a:latin typeface="Calibri" pitchFamily="34" charset="0"/>
              </a:rPr>
              <a:t>εντολής</a:t>
            </a:r>
            <a:r>
              <a:rPr lang="en-US" sz="2000" dirty="0" smtClean="0">
                <a:latin typeface="Calibri" pitchFamily="34" charset="0"/>
              </a:rPr>
              <a:t> "update Books set </a:t>
            </a:r>
          </a:p>
          <a:p>
            <a:pPr marL="0" indent="0" algn="just" eaLnBrk="1" hangingPunct="1">
              <a:spcBef>
                <a:spcPct val="0"/>
              </a:spcBef>
              <a:buFont typeface="Wingdings" pitchFamily="2" charset="2"/>
              <a:buNone/>
              <a:defRPr/>
            </a:pPr>
            <a:r>
              <a:rPr lang="en-US" sz="2000" dirty="0" smtClean="0">
                <a:latin typeface="Calibri" pitchFamily="34" charset="0"/>
              </a:rPr>
              <a:t>//BookPrice =</a:t>
            </a:r>
            <a:r>
              <a:rPr lang="el-GR" sz="2000" dirty="0" smtClean="0">
                <a:latin typeface="Calibri" pitchFamily="34" charset="0"/>
              </a:rPr>
              <a:t>100.00 </a:t>
            </a:r>
            <a:r>
              <a:rPr lang="en-US" sz="2000" dirty="0" smtClean="0">
                <a:latin typeface="Calibri" pitchFamily="34" charset="0"/>
              </a:rPr>
              <a:t>where BookName</a:t>
            </a:r>
            <a:r>
              <a:rPr lang="el-GR" sz="2000" dirty="0" smtClean="0">
                <a:latin typeface="Calibri" pitchFamily="34" charset="0"/>
              </a:rPr>
              <a:t> = ΄</a:t>
            </a:r>
            <a:r>
              <a:rPr lang="en-US" sz="2000" dirty="0" smtClean="0">
                <a:latin typeface="Calibri" pitchFamily="34" charset="0"/>
              </a:rPr>
              <a:t>JDBC</a:t>
            </a:r>
            <a:r>
              <a:rPr lang="el-GR" sz="2000" dirty="0" smtClean="0">
                <a:latin typeface="Calibri" pitchFamily="34" charset="0"/>
              </a:rPr>
              <a:t>΄"</a:t>
            </a:r>
          </a:p>
          <a:p>
            <a:pPr marL="0" indent="0" algn="just" eaLnBrk="1" hangingPunct="1">
              <a:spcBef>
                <a:spcPct val="0"/>
              </a:spcBef>
              <a:buFont typeface="Wingdings" pitchFamily="2" charset="2"/>
              <a:buNone/>
              <a:defRPr/>
            </a:pPr>
            <a:r>
              <a:rPr lang="el-GR" sz="2000" dirty="0" smtClean="0">
                <a:latin typeface="Calibri" pitchFamily="34" charset="0"/>
              </a:rPr>
              <a:t>// Προσδιορισμός του αριθμού των εγγραφών που μεταβλήθηκαν</a:t>
            </a:r>
            <a:endParaRPr lang="en-US" sz="2000" dirty="0" smtClean="0">
              <a:latin typeface="Calibri" pitchFamily="34" charset="0"/>
            </a:endParaRPr>
          </a:p>
          <a:p>
            <a:pPr marL="0" indent="0" algn="just" eaLnBrk="1" hangingPunct="1">
              <a:spcBef>
                <a:spcPct val="0"/>
              </a:spcBef>
              <a:buFont typeface="Wingdings" pitchFamily="2" charset="2"/>
              <a:buNone/>
              <a:defRPr/>
            </a:pPr>
            <a:endParaRPr lang="en-US" sz="2000" dirty="0" smtClean="0">
              <a:latin typeface="Calibri" pitchFamily="34" charset="0"/>
            </a:endParaRPr>
          </a:p>
          <a:p>
            <a:pPr marL="0" indent="0" algn="just" eaLnBrk="1" hangingPunct="1">
              <a:spcBef>
                <a:spcPct val="0"/>
              </a:spcBef>
              <a:buFont typeface="Wingdings" pitchFamily="2" charset="2"/>
              <a:buNone/>
              <a:defRPr/>
            </a:pPr>
            <a:r>
              <a:rPr lang="en-US" sz="2000" b="1" dirty="0" smtClean="0">
                <a:latin typeface="Courier New" pitchFamily="49" charset="0"/>
                <a:cs typeface="Courier New" pitchFamily="49" charset="0"/>
              </a:rPr>
              <a:t>int rows = pstmt.executeUpdate(); </a:t>
            </a:r>
          </a:p>
        </p:txBody>
      </p:sp>
    </p:spTree>
    <p:extLst>
      <p:ext uri="{BB962C8B-B14F-4D97-AF65-F5344CB8AC3E}">
        <p14:creationId xmlns:p14="http://schemas.microsoft.com/office/powerpoint/2010/main" val="2531259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r>
              <a:rPr lang="el-GR" altLang="el-GR" dirty="0"/>
              <a:t>Υποβολή </a:t>
            </a:r>
            <a:r>
              <a:rPr lang="en-US" altLang="el-GR" dirty="0"/>
              <a:t>SQL</a:t>
            </a:r>
            <a:r>
              <a:rPr lang="el-GR" altLang="el-GR" dirty="0"/>
              <a:t> Εντολών στη ΒΔ</a:t>
            </a:r>
            <a:r>
              <a:rPr lang="en-US" altLang="el-GR" dirty="0"/>
              <a:t> </a:t>
            </a:r>
            <a:r>
              <a:rPr lang="en-US" altLang="el-GR" sz="3600" dirty="0" smtClean="0"/>
              <a:t>7/7</a:t>
            </a:r>
            <a:endParaRPr lang="el-GR" altLang="el-GR" sz="3200" b="0" dirty="0" smtClean="0"/>
          </a:p>
        </p:txBody>
      </p:sp>
      <p:sp>
        <p:nvSpPr>
          <p:cNvPr id="47107" name="Rectangle 3"/>
          <p:cNvSpPr>
            <a:spLocks noGrp="1" noChangeArrowheads="1"/>
          </p:cNvSpPr>
          <p:nvPr>
            <p:ph idx="1"/>
          </p:nvPr>
        </p:nvSpPr>
        <p:spPr/>
        <p:txBody>
          <a:bodyPr>
            <a:normAutofit fontScale="92500" lnSpcReduction="10000"/>
          </a:bodyPr>
          <a:lstStyle/>
          <a:p>
            <a:pPr marL="0" indent="0" algn="just" eaLnBrk="1" hangingPunct="1">
              <a:spcBef>
                <a:spcPct val="0"/>
              </a:spcBef>
              <a:buFont typeface="Wingdings" pitchFamily="2" charset="2"/>
              <a:buNone/>
            </a:pPr>
            <a:r>
              <a:rPr lang="el-GR" altLang="el-GR" sz="2000" dirty="0" smtClean="0">
                <a:latin typeface="Calibri" pitchFamily="34" charset="0"/>
              </a:rPr>
              <a:t>Η μέθοδος </a:t>
            </a:r>
            <a:r>
              <a:rPr lang="el-GR" altLang="el-GR" sz="2000" b="1" dirty="0" smtClean="0">
                <a:latin typeface="Calibri" pitchFamily="34" charset="0"/>
              </a:rPr>
              <a:t>executeUpdate</a:t>
            </a:r>
            <a:r>
              <a:rPr lang="el-GR" altLang="el-GR" sz="2000" dirty="0" smtClean="0">
                <a:latin typeface="Calibri" pitchFamily="34" charset="0"/>
              </a:rPr>
              <a:t> του PreparedStatement αντικειμένου είναι παρόμοια με την αντίστοιχη μέθοδο του αντικειμένου Statement. </a:t>
            </a:r>
            <a:endParaRPr lang="en-US" altLang="el-GR" sz="2000" dirty="0" smtClean="0">
              <a:latin typeface="Calibri" pitchFamily="34" charset="0"/>
            </a:endParaRPr>
          </a:p>
          <a:p>
            <a:pPr marL="0" indent="0" algn="just" eaLnBrk="1" hangingPunct="1">
              <a:spcBef>
                <a:spcPct val="0"/>
              </a:spcBef>
              <a:buFont typeface="Wingdings" pitchFamily="2" charset="2"/>
              <a:buNone/>
            </a:pPr>
            <a:endParaRPr lang="el-GR" altLang="el-GR" sz="2000" dirty="0" smtClean="0">
              <a:latin typeface="Calibri" pitchFamily="34" charset="0"/>
            </a:endParaRPr>
          </a:p>
          <a:p>
            <a:pPr marL="0" indent="0" algn="just" eaLnBrk="1" hangingPunct="1">
              <a:spcBef>
                <a:spcPct val="0"/>
              </a:spcBef>
              <a:buFont typeface="Wingdings" pitchFamily="2" charset="2"/>
              <a:buNone/>
            </a:pPr>
            <a:r>
              <a:rPr lang="el-GR" altLang="el-GR" sz="2000" dirty="0" smtClean="0">
                <a:latin typeface="Calibri" pitchFamily="34" charset="0"/>
              </a:rPr>
              <a:t>// Διαγραφή των προηγούμενων τιμών για τις παραμέτρους </a:t>
            </a:r>
            <a:endParaRPr lang="en-US" altLang="el-GR" sz="2000" dirty="0" smtClean="0">
              <a:latin typeface="Calibri" pitchFamily="34" charset="0"/>
            </a:endParaRPr>
          </a:p>
          <a:p>
            <a:pPr marL="0" indent="0" algn="just" eaLnBrk="1" hangingPunct="1">
              <a:spcBef>
                <a:spcPct val="0"/>
              </a:spcBef>
              <a:buFont typeface="Wingdings" pitchFamily="2" charset="2"/>
              <a:buNone/>
            </a:pPr>
            <a:r>
              <a:rPr lang="en-US" altLang="el-GR" sz="2000" dirty="0" smtClean="0">
                <a:latin typeface="Calibri" pitchFamily="34" charset="0"/>
              </a:rPr>
              <a:t>// του PreparedStatement αντικειμένου pstmt</a:t>
            </a:r>
            <a:r>
              <a:rPr lang="el-GR" altLang="el-GR" sz="2000" dirty="0" smtClean="0">
                <a:latin typeface="Calibri" pitchFamily="34" charset="0"/>
              </a:rPr>
              <a:t> </a:t>
            </a:r>
            <a:r>
              <a:rPr lang="en-US" altLang="el-GR" sz="2000" dirty="0" smtClean="0">
                <a:latin typeface="Calibri" pitchFamily="34" charset="0"/>
              </a:rPr>
              <a:t> </a:t>
            </a:r>
          </a:p>
          <a:p>
            <a:pPr marL="0" indent="0"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pstmt.clearParameters( );</a:t>
            </a:r>
          </a:p>
          <a:p>
            <a:pPr marL="0" indent="0" algn="just" eaLnBrk="1" hangingPunct="1">
              <a:spcBef>
                <a:spcPct val="0"/>
              </a:spcBef>
              <a:buFont typeface="Wingdings" pitchFamily="2" charset="2"/>
              <a:buNone/>
            </a:pPr>
            <a:endParaRPr lang="el-GR" altLang="el-GR" sz="2000" dirty="0" smtClean="0">
              <a:latin typeface="Calibri" pitchFamily="34" charset="0"/>
            </a:endParaRPr>
          </a:p>
          <a:p>
            <a:pPr marL="0" indent="0" algn="just" eaLnBrk="1" hangingPunct="1">
              <a:spcBef>
                <a:spcPct val="0"/>
              </a:spcBef>
              <a:buFont typeface="Wingdings" pitchFamily="2" charset="2"/>
              <a:buNone/>
            </a:pPr>
            <a:r>
              <a:rPr lang="en-US" altLang="el-GR" sz="2000" dirty="0" smtClean="0">
                <a:latin typeface="Calibri" pitchFamily="34" charset="0"/>
              </a:rPr>
              <a:t>// Ορίζεται η τιμή 200.00 για την παράμετρο BookPrice</a:t>
            </a:r>
          </a:p>
          <a:p>
            <a:pPr marL="0" indent="0"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pstmt.setFloat(1, 200.00);</a:t>
            </a:r>
            <a:endParaRPr lang="el-GR" altLang="el-GR" sz="2000" b="1" dirty="0" smtClean="0">
              <a:latin typeface="Courier New" pitchFamily="49" charset="0"/>
              <a:cs typeface="Courier New" pitchFamily="49" charset="0"/>
            </a:endParaRPr>
          </a:p>
          <a:p>
            <a:pPr marL="0" indent="0" algn="just" eaLnBrk="1" hangingPunct="1">
              <a:spcBef>
                <a:spcPct val="0"/>
              </a:spcBef>
              <a:buFont typeface="Wingdings" pitchFamily="2" charset="2"/>
              <a:buNone/>
            </a:pPr>
            <a:endParaRPr lang="el-GR" altLang="el-GR" sz="2000" dirty="0" smtClean="0">
              <a:latin typeface="Calibri" pitchFamily="34" charset="0"/>
            </a:endParaRPr>
          </a:p>
          <a:p>
            <a:pPr marL="0" indent="0" algn="just" eaLnBrk="1" hangingPunct="1">
              <a:spcBef>
                <a:spcPct val="0"/>
              </a:spcBef>
              <a:buFont typeface="Wingdings" pitchFamily="2" charset="2"/>
              <a:buNone/>
            </a:pPr>
            <a:r>
              <a:rPr lang="el-GR" altLang="el-GR" sz="2000" dirty="0" smtClean="0">
                <a:latin typeface="Calibri" pitchFamily="34" charset="0"/>
              </a:rPr>
              <a:t>// Ορίζεται η τιμή </a:t>
            </a:r>
            <a:r>
              <a:rPr lang="en-US" altLang="el-GR" sz="2000" dirty="0" smtClean="0">
                <a:latin typeface="Calibri" pitchFamily="34" charset="0"/>
              </a:rPr>
              <a:t>ODBC</a:t>
            </a:r>
            <a:r>
              <a:rPr lang="el-GR" altLang="el-GR" sz="2000" dirty="0" smtClean="0">
                <a:latin typeface="Calibri" pitchFamily="34" charset="0"/>
              </a:rPr>
              <a:t> για την παράμετρο </a:t>
            </a:r>
            <a:r>
              <a:rPr lang="en-US" altLang="el-GR" sz="2000" dirty="0" smtClean="0">
                <a:latin typeface="Calibri" pitchFamily="34" charset="0"/>
              </a:rPr>
              <a:t>BookName</a:t>
            </a:r>
          </a:p>
          <a:p>
            <a:pPr marL="0" indent="0"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pstmt.setString(2, "ODBC");</a:t>
            </a:r>
          </a:p>
          <a:p>
            <a:pPr marL="0" indent="0" algn="just" eaLnBrk="1" hangingPunct="1">
              <a:spcBef>
                <a:spcPct val="0"/>
              </a:spcBef>
              <a:buFont typeface="Wingdings" pitchFamily="2" charset="2"/>
              <a:buNone/>
            </a:pPr>
            <a:endParaRPr lang="el-GR" altLang="el-GR" sz="2000" dirty="0" smtClean="0">
              <a:latin typeface="Calibri" pitchFamily="34" charset="0"/>
            </a:endParaRPr>
          </a:p>
          <a:p>
            <a:pPr marL="0" indent="0" algn="just" eaLnBrk="1" hangingPunct="1">
              <a:spcBef>
                <a:spcPct val="0"/>
              </a:spcBef>
              <a:buFont typeface="Wingdings" pitchFamily="2" charset="2"/>
              <a:buNone/>
            </a:pPr>
            <a:r>
              <a:rPr lang="en-US" altLang="el-GR" sz="2000" dirty="0" smtClean="0">
                <a:latin typeface="Calibri" pitchFamily="34" charset="0"/>
              </a:rPr>
              <a:t>// Υποβολή της SQL εντολής</a:t>
            </a:r>
            <a:endParaRPr lang="el-GR" altLang="el-GR" sz="2000" dirty="0" smtClean="0">
              <a:latin typeface="Calibri" pitchFamily="34" charset="0"/>
            </a:endParaRPr>
          </a:p>
          <a:p>
            <a:pPr marL="0" indent="0" algn="just" eaLnBrk="1" hangingPunct="1">
              <a:spcBef>
                <a:spcPct val="0"/>
              </a:spcBef>
              <a:buFont typeface="Wingdings" pitchFamily="2" charset="2"/>
              <a:buNone/>
            </a:pPr>
            <a:r>
              <a:rPr lang="el-GR" altLang="el-GR" sz="2000" dirty="0" smtClean="0">
                <a:latin typeface="Calibri" pitchFamily="34" charset="0"/>
              </a:rPr>
              <a:t>//</a:t>
            </a:r>
            <a:r>
              <a:rPr lang="en-US" altLang="el-GR" sz="2000" dirty="0" smtClean="0">
                <a:latin typeface="Calibri" pitchFamily="34" charset="0"/>
              </a:rPr>
              <a:t> update Books set BookPrice = 200.00 where BookName = </a:t>
            </a:r>
            <a:r>
              <a:rPr lang="el-GR" altLang="el-GR" sz="2000" dirty="0" smtClean="0">
                <a:latin typeface="Calibri" pitchFamily="34" charset="0"/>
              </a:rPr>
              <a:t>΄</a:t>
            </a:r>
            <a:r>
              <a:rPr lang="en-US" altLang="el-GR" sz="2000" dirty="0" smtClean="0">
                <a:latin typeface="Calibri" pitchFamily="34" charset="0"/>
              </a:rPr>
              <a:t>ODBC</a:t>
            </a:r>
            <a:r>
              <a:rPr lang="el-GR" altLang="el-GR" sz="2000" dirty="0" smtClean="0">
                <a:latin typeface="Calibri" pitchFamily="34" charset="0"/>
              </a:rPr>
              <a:t>΄</a:t>
            </a:r>
          </a:p>
          <a:p>
            <a:pPr marL="0" indent="0" algn="just" eaLnBrk="1" hangingPunct="1">
              <a:spcBef>
                <a:spcPct val="0"/>
              </a:spcBef>
              <a:buFont typeface="Wingdings" pitchFamily="2" charset="2"/>
              <a:buNone/>
            </a:pPr>
            <a:r>
              <a:rPr lang="el-GR" altLang="el-GR" sz="2000" dirty="0" smtClean="0">
                <a:latin typeface="Calibri" pitchFamily="34" charset="0"/>
              </a:rPr>
              <a:t>// Προσδιορισμός του αριθμού των εγγραφών που </a:t>
            </a:r>
            <a:r>
              <a:rPr lang="en-US" altLang="el-GR" sz="2000" dirty="0" smtClean="0">
                <a:latin typeface="Calibri" pitchFamily="34" charset="0"/>
              </a:rPr>
              <a:t>μεταβλήθηκαν</a:t>
            </a:r>
          </a:p>
          <a:p>
            <a:pPr marL="0" indent="0"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int rows = pstmt.executeUpdate( );</a:t>
            </a:r>
            <a:endParaRPr lang="el-GR" altLang="el-GR" sz="2000" b="1" dirty="0" smtClean="0">
              <a:latin typeface="Courier New" pitchFamily="49" charset="0"/>
              <a:cs typeface="Courier New" pitchFamily="49" charset="0"/>
            </a:endParaRPr>
          </a:p>
          <a:p>
            <a:pPr marL="0" indent="0" eaLnBrk="1" hangingPunct="1">
              <a:spcBef>
                <a:spcPct val="0"/>
              </a:spcBef>
              <a:buFont typeface="Wingdings" pitchFamily="2" charset="2"/>
              <a:buNone/>
            </a:pPr>
            <a:endParaRPr lang="el-GR" altLang="el-GR" sz="700" dirty="0" smtClean="0">
              <a:latin typeface="Calibri" pitchFamily="34" charset="0"/>
            </a:endParaRPr>
          </a:p>
        </p:txBody>
      </p:sp>
    </p:spTree>
    <p:extLst>
      <p:ext uri="{BB962C8B-B14F-4D97-AF65-F5344CB8AC3E}">
        <p14:creationId xmlns:p14="http://schemas.microsoft.com/office/powerpoint/2010/main" val="4175722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a:bodyPr>
          <a:lstStyle/>
          <a:p>
            <a:pPr algn="ctr" eaLnBrk="1" hangingPunct="1"/>
            <a:r>
              <a:rPr lang="el-GR" altLang="el-GR" b="0" dirty="0" smtClean="0"/>
              <a:t>Ανάκτηση Δεδομένων από τη ΒΔ</a:t>
            </a:r>
            <a:r>
              <a:rPr lang="en-US" altLang="el-GR" b="0" dirty="0" smtClean="0"/>
              <a:t> </a:t>
            </a:r>
            <a:r>
              <a:rPr lang="en-US" altLang="el-GR" sz="3600" b="0" dirty="0" smtClean="0"/>
              <a:t>1/4</a:t>
            </a:r>
            <a:endParaRPr lang="el-GR" altLang="el-GR" sz="3600" b="0" dirty="0" smtClean="0"/>
          </a:p>
        </p:txBody>
      </p:sp>
      <p:sp>
        <p:nvSpPr>
          <p:cNvPr id="48131" name="Rectangle 3"/>
          <p:cNvSpPr>
            <a:spLocks noGrp="1" noChangeArrowheads="1"/>
          </p:cNvSpPr>
          <p:nvPr>
            <p:ph idx="1"/>
          </p:nvPr>
        </p:nvSpPr>
        <p:spPr/>
        <p:txBody>
          <a:bodyPr/>
          <a:lstStyle/>
          <a:p>
            <a:pPr marL="0" indent="0" eaLnBrk="1" hangingPunct="1">
              <a:spcBef>
                <a:spcPct val="0"/>
              </a:spcBef>
              <a:buFont typeface="Wingdings" pitchFamily="2" charset="2"/>
              <a:buNone/>
            </a:pPr>
            <a:r>
              <a:rPr lang="el-GR" altLang="el-GR" sz="2000" dirty="0" smtClean="0">
                <a:latin typeface="Calibri" pitchFamily="34" charset="0"/>
              </a:rPr>
              <a:t>Η ανάκτηση και επεξεργασία δεδομένων από τη βάση δεδομένων πραγματοποιείται μέσω του ResultSet. </a:t>
            </a:r>
            <a:endParaRPr lang="en-US" altLang="el-GR" sz="2000" dirty="0" smtClean="0">
              <a:latin typeface="Calibri" pitchFamily="34" charset="0"/>
            </a:endParaRPr>
          </a:p>
          <a:p>
            <a:pPr marL="0" indent="0" eaLnBrk="1" hangingPunct="1">
              <a:spcBef>
                <a:spcPct val="0"/>
              </a:spcBef>
              <a:buFont typeface="Wingdings" pitchFamily="2" charset="2"/>
              <a:buNone/>
            </a:pPr>
            <a:endParaRPr lang="el-GR" altLang="el-GR" sz="2000" dirty="0" smtClean="0">
              <a:latin typeface="Calibri" pitchFamily="34" charset="0"/>
            </a:endParaRPr>
          </a:p>
          <a:p>
            <a:pPr marL="0" indent="0" eaLnBrk="1" hangingPunct="1">
              <a:spcBef>
                <a:spcPct val="0"/>
              </a:spcBef>
              <a:buFont typeface="Wingdings" pitchFamily="2" charset="2"/>
              <a:buNone/>
            </a:pPr>
            <a:r>
              <a:rPr lang="el-GR" altLang="el-GR" sz="2000" dirty="0" smtClean="0">
                <a:latin typeface="Calibri" pitchFamily="34" charset="0"/>
              </a:rPr>
              <a:t>// Δεδομένου του Statement αντικειμένου stmt</a:t>
            </a:r>
          </a:p>
          <a:p>
            <a:pPr marL="0" indent="0" eaLnBrk="1" hangingPunct="1">
              <a:spcBef>
                <a:spcPct val="0"/>
              </a:spcBef>
              <a:buFont typeface="Wingdings" pitchFamily="2" charset="2"/>
              <a:buNone/>
            </a:pPr>
            <a:r>
              <a:rPr lang="el-GR" altLang="el-GR" sz="2000" dirty="0" smtClean="0">
                <a:latin typeface="Calibri" pitchFamily="34" charset="0"/>
              </a:rPr>
              <a:t>// Υποβολή SQL εντολής μέσω του Statement αντικειμένου stmt</a:t>
            </a:r>
          </a:p>
          <a:p>
            <a:pPr marL="0" indent="0" eaLnBrk="1" hangingPunct="1">
              <a:spcBef>
                <a:spcPct val="0"/>
              </a:spcBef>
              <a:buFont typeface="Wingdings" pitchFamily="2" charset="2"/>
              <a:buNone/>
            </a:pPr>
            <a:r>
              <a:rPr lang="el-GR" altLang="el-GR" sz="2000" dirty="0" smtClean="0">
                <a:latin typeface="Calibri" pitchFamily="34" charset="0"/>
              </a:rPr>
              <a:t>// Ανάκτηση των δεδομένων μέσω του ResultSet αντικειμένου rs</a:t>
            </a:r>
            <a:endParaRPr lang="en-US" altLang="el-GR" sz="2000" dirty="0" smtClean="0">
              <a:latin typeface="Calibri" pitchFamily="34" charset="0"/>
            </a:endParaRPr>
          </a:p>
          <a:p>
            <a:pPr marL="0" indent="0" eaLnBrk="1" hangingPunct="1">
              <a:spcBef>
                <a:spcPct val="0"/>
              </a:spcBef>
              <a:buFont typeface="Wingdings" pitchFamily="2" charset="2"/>
              <a:buNone/>
            </a:pPr>
            <a:endParaRPr lang="el-GR" altLang="el-GR" sz="1800" b="1" dirty="0" smtClean="0">
              <a:latin typeface="Courier New" pitchFamily="49" charset="0"/>
              <a:cs typeface="Courier New" pitchFamily="49" charset="0"/>
            </a:endParaRPr>
          </a:p>
          <a:p>
            <a:pPr marL="0" indent="0" eaLnBrk="1" hangingPunct="1">
              <a:spcBef>
                <a:spcPct val="0"/>
              </a:spcBef>
              <a:buFont typeface="Wingdings" pitchFamily="2" charset="2"/>
              <a:buNone/>
            </a:pPr>
            <a:r>
              <a:rPr lang="en-US" altLang="el-GR" sz="1800" b="1" dirty="0" smtClean="0">
                <a:latin typeface="Courier New" pitchFamily="49" charset="0"/>
                <a:cs typeface="Courier New" pitchFamily="49" charset="0"/>
              </a:rPr>
              <a:t>ResultSet rs = stmt.executeQuery("select BookName, 				BookPrice from Books");</a:t>
            </a:r>
            <a:endParaRPr lang="el-GR" altLang="el-GR" sz="1800" b="1" dirty="0" smtClean="0">
              <a:latin typeface="Courier New" pitchFamily="49" charset="0"/>
              <a:cs typeface="Courier New" pitchFamily="49" charset="0"/>
            </a:endParaRPr>
          </a:p>
          <a:p>
            <a:pPr marL="0" indent="0" eaLnBrk="1" hangingPunct="1">
              <a:spcBef>
                <a:spcPct val="0"/>
              </a:spcBef>
              <a:buFont typeface="Wingdings" pitchFamily="2" charset="2"/>
              <a:buNone/>
            </a:pPr>
            <a:endParaRPr lang="en-US" altLang="el-GR" sz="2000" dirty="0" smtClean="0">
              <a:latin typeface="Calibri" pitchFamily="34" charset="0"/>
            </a:endParaRPr>
          </a:p>
          <a:p>
            <a:pPr marL="0" indent="0" eaLnBrk="1" hangingPunct="1">
              <a:spcBef>
                <a:spcPct val="0"/>
              </a:spcBef>
              <a:buFont typeface="Wingdings" pitchFamily="2" charset="2"/>
              <a:buNone/>
            </a:pPr>
            <a:r>
              <a:rPr lang="el-GR" altLang="el-GR" sz="2000" dirty="0" smtClean="0">
                <a:latin typeface="Calibri" pitchFamily="34" charset="0"/>
              </a:rPr>
              <a:t>Το ResultSet παρέχει ένα δείκτη (cursor) ο οποίος χρησιμοποιείται για τη σειριακή ανάκτηση</a:t>
            </a:r>
            <a:r>
              <a:rPr lang="en-US" altLang="el-GR" sz="2000" dirty="0" smtClean="0">
                <a:latin typeface="Calibri" pitchFamily="34" charset="0"/>
              </a:rPr>
              <a:t>.</a:t>
            </a:r>
            <a:r>
              <a:rPr lang="el-GR" altLang="el-GR" sz="2000" dirty="0" smtClean="0">
                <a:latin typeface="Calibri" pitchFamily="34" charset="0"/>
              </a:rPr>
              <a:t> </a:t>
            </a:r>
            <a:endParaRPr lang="en-US" altLang="el-GR" sz="2000" dirty="0" smtClean="0">
              <a:latin typeface="Calibri" pitchFamily="34" charset="0"/>
            </a:endParaRPr>
          </a:p>
        </p:txBody>
      </p:sp>
    </p:spTree>
    <p:extLst>
      <p:ext uri="{BB962C8B-B14F-4D97-AF65-F5344CB8AC3E}">
        <p14:creationId xmlns:p14="http://schemas.microsoft.com/office/powerpoint/2010/main" val="2880825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l-GR" altLang="el-GR" dirty="0"/>
              <a:t>Ανάκτηση Δεδομένων από τη ΒΔ</a:t>
            </a:r>
            <a:r>
              <a:rPr lang="en-US" altLang="el-GR" dirty="0"/>
              <a:t> </a:t>
            </a:r>
            <a:r>
              <a:rPr lang="en-US" altLang="el-GR" sz="3600" dirty="0" smtClean="0"/>
              <a:t>2/4</a:t>
            </a:r>
            <a:endParaRPr lang="el-GR" altLang="el-GR" sz="3200" b="0" dirty="0" smtClean="0"/>
          </a:p>
        </p:txBody>
      </p:sp>
      <p:sp>
        <p:nvSpPr>
          <p:cNvPr id="49155" name="Rectangle 3"/>
          <p:cNvSpPr>
            <a:spLocks noGrp="1" noChangeArrowheads="1"/>
          </p:cNvSpPr>
          <p:nvPr>
            <p:ph idx="1"/>
          </p:nvPr>
        </p:nvSpPr>
        <p:spPr/>
        <p:txBody>
          <a:bodyPr/>
          <a:lstStyle/>
          <a:p>
            <a:pPr marL="0" indent="0" algn="just" eaLnBrk="1" hangingPunct="1">
              <a:spcBef>
                <a:spcPts val="600"/>
              </a:spcBef>
              <a:buFont typeface="Wingdings" pitchFamily="2" charset="2"/>
              <a:buNone/>
            </a:pPr>
            <a:r>
              <a:rPr lang="el-GR" altLang="el-GR" sz="2000" dirty="0" smtClean="0">
                <a:latin typeface="Calibri" pitchFamily="34" charset="0"/>
              </a:rPr>
              <a:t>// Για κάθε εγγραφή του ResultSet rs</a:t>
            </a:r>
          </a:p>
          <a:p>
            <a:pPr marL="0" indent="0" algn="just" eaLnBrk="1" hangingPunct="1">
              <a:spcBef>
                <a:spcPts val="600"/>
              </a:spcBef>
              <a:buFont typeface="Wingdings" pitchFamily="2" charset="2"/>
              <a:buNone/>
            </a:pPr>
            <a:r>
              <a:rPr lang="el-GR" altLang="el-GR" sz="2000" dirty="0" smtClean="0">
                <a:latin typeface="Courier New" pitchFamily="49" charset="0"/>
                <a:cs typeface="Courier New" pitchFamily="49" charset="0"/>
              </a:rPr>
              <a:t>while (rs.next()) </a:t>
            </a:r>
          </a:p>
          <a:p>
            <a:pPr marL="0" indent="0" algn="just" eaLnBrk="1" hangingPunct="1">
              <a:spcBef>
                <a:spcPts val="600"/>
              </a:spcBef>
              <a:buFont typeface="Wingdings" pitchFamily="2" charset="2"/>
              <a:buNone/>
            </a:pPr>
            <a:r>
              <a:rPr lang="el-GR" altLang="el-GR" sz="2000" dirty="0" smtClean="0">
                <a:latin typeface="Courier New" pitchFamily="49" charset="0"/>
                <a:cs typeface="Courier New" pitchFamily="49" charset="0"/>
              </a:rPr>
              <a:t>{</a:t>
            </a:r>
          </a:p>
          <a:p>
            <a:pPr marL="0" indent="0" algn="just" eaLnBrk="1" hangingPunct="1">
              <a:spcBef>
                <a:spcPts val="600"/>
              </a:spcBef>
              <a:buFont typeface="Wingdings" pitchFamily="2" charset="2"/>
              <a:buNone/>
            </a:pPr>
            <a:r>
              <a:rPr lang="el-GR" altLang="el-GR" sz="2000" dirty="0" smtClean="0">
                <a:latin typeface="Calibri" pitchFamily="34" charset="0"/>
              </a:rPr>
              <a:t>   // Ανάκτηση του πεδίου BookName της τρέχουσας εγγραφής</a:t>
            </a: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String bookName = rs.getString("BookName");</a:t>
            </a:r>
          </a:p>
          <a:p>
            <a:pPr marL="0" indent="0" algn="just" eaLnBrk="1" hangingPunct="1">
              <a:spcBef>
                <a:spcPts val="600"/>
              </a:spcBef>
              <a:buFont typeface="Wingdings" pitchFamily="2" charset="2"/>
              <a:buNone/>
            </a:pPr>
            <a:r>
              <a:rPr lang="en-US" altLang="el-GR" sz="2000" dirty="0" smtClean="0">
                <a:latin typeface="Calibri" pitchFamily="34" charset="0"/>
              </a:rPr>
              <a:t>   </a:t>
            </a:r>
            <a:r>
              <a:rPr lang="el-GR" altLang="el-GR" sz="2000" dirty="0" smtClean="0">
                <a:latin typeface="Calibri" pitchFamily="34" charset="0"/>
              </a:rPr>
              <a:t>// Ανάκτηση του 2ου πεδίου της τρέχουσας εγγραφής (δηλ. </a:t>
            </a: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alibri" pitchFamily="34" charset="0"/>
              </a:rPr>
              <a:t>   // </a:t>
            </a:r>
            <a:r>
              <a:rPr lang="el-GR" altLang="el-GR" sz="2000" dirty="0" smtClean="0">
                <a:latin typeface="Calibri" pitchFamily="34" charset="0"/>
              </a:rPr>
              <a:t>του</a:t>
            </a:r>
            <a:r>
              <a:rPr lang="en-US" altLang="el-GR" sz="2000" dirty="0" smtClean="0">
                <a:latin typeface="Calibri" pitchFamily="34" charset="0"/>
              </a:rPr>
              <a:t> BookPrice)</a:t>
            </a: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float bookPrice = rs.getFloat(2);</a:t>
            </a:r>
          </a:p>
          <a:p>
            <a:pPr marL="0" indent="0" algn="just" eaLnBrk="1" hangingPunct="1">
              <a:spcBef>
                <a:spcPts val="600"/>
              </a:spcBef>
              <a:buFont typeface="Wingdings" pitchFamily="2" charset="2"/>
              <a:buNone/>
            </a:pPr>
            <a:r>
              <a:rPr lang="en-US" altLang="el-GR" sz="2000" dirty="0" smtClean="0">
                <a:latin typeface="Calibri" pitchFamily="34" charset="0"/>
              </a:rPr>
              <a:t>};</a:t>
            </a:r>
            <a:endParaRPr lang="el-GR" altLang="el-GR" sz="2000" dirty="0" smtClean="0">
              <a:latin typeface="Calibri" pitchFamily="34" charset="0"/>
            </a:endParaRPr>
          </a:p>
        </p:txBody>
      </p:sp>
    </p:spTree>
    <p:extLst>
      <p:ext uri="{BB962C8B-B14F-4D97-AF65-F5344CB8AC3E}">
        <p14:creationId xmlns:p14="http://schemas.microsoft.com/office/powerpoint/2010/main" val="3802316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l-GR" altLang="el-GR" dirty="0"/>
              <a:t>Ανάκτηση Δεδομένων από τη ΒΔ</a:t>
            </a:r>
            <a:r>
              <a:rPr lang="en-US" altLang="el-GR" dirty="0"/>
              <a:t> </a:t>
            </a:r>
            <a:r>
              <a:rPr lang="en-US" altLang="el-GR" sz="3600" dirty="0" smtClean="0"/>
              <a:t>3/4</a:t>
            </a:r>
            <a:endParaRPr lang="el-GR" altLang="el-GR" sz="3200" b="0" dirty="0" smtClean="0"/>
          </a:p>
        </p:txBody>
      </p:sp>
      <p:sp>
        <p:nvSpPr>
          <p:cNvPr id="50179" name="Rectangle 3"/>
          <p:cNvSpPr>
            <a:spLocks noGrp="1" noChangeArrowheads="1"/>
          </p:cNvSpPr>
          <p:nvPr>
            <p:ph idx="1"/>
          </p:nvPr>
        </p:nvSpPr>
        <p:spPr/>
        <p:txBody>
          <a:bodyPr/>
          <a:lstStyle/>
          <a:p>
            <a:pPr eaLnBrk="1" hangingPunct="1">
              <a:spcBef>
                <a:spcPct val="0"/>
              </a:spcBef>
            </a:pPr>
            <a:r>
              <a:rPr lang="el-GR" altLang="el-GR" sz="2400" dirty="0" smtClean="0">
                <a:latin typeface="Calibri" pitchFamily="34" charset="0"/>
              </a:rPr>
              <a:t>Το JDBC API παρέχει επιπλέον τη δυνατότητα για δημιουργία ResultSet αντικειμένων </a:t>
            </a:r>
            <a:endParaRPr lang="en-US" altLang="el-GR" sz="2400" dirty="0" smtClean="0">
              <a:latin typeface="Calibri" pitchFamily="34" charset="0"/>
            </a:endParaRPr>
          </a:p>
          <a:p>
            <a:pPr lvl="1" eaLnBrk="1" hangingPunct="1">
              <a:spcBef>
                <a:spcPct val="0"/>
              </a:spcBef>
            </a:pPr>
            <a:r>
              <a:rPr lang="el-GR" altLang="el-GR" sz="1800" dirty="0" smtClean="0">
                <a:latin typeface="Calibri" pitchFamily="34" charset="0"/>
              </a:rPr>
              <a:t>κυλιόμενων (scrollable) ή/και </a:t>
            </a:r>
            <a:endParaRPr lang="en-US" altLang="el-GR" sz="1800" dirty="0" smtClean="0">
              <a:latin typeface="Calibri" pitchFamily="34" charset="0"/>
            </a:endParaRPr>
          </a:p>
          <a:p>
            <a:pPr lvl="1" eaLnBrk="1" hangingPunct="1">
              <a:spcBef>
                <a:spcPct val="0"/>
              </a:spcBef>
            </a:pPr>
            <a:r>
              <a:rPr lang="el-GR" altLang="el-GR" sz="1800" dirty="0" smtClean="0">
                <a:latin typeface="Calibri" pitchFamily="34" charset="0"/>
              </a:rPr>
              <a:t>μεταβαλλόμενων (updateable). </a:t>
            </a:r>
            <a:endParaRPr lang="en-US" altLang="el-GR" sz="1800" dirty="0" smtClean="0">
              <a:latin typeface="Calibri" pitchFamily="34" charset="0"/>
            </a:endParaRPr>
          </a:p>
          <a:p>
            <a:pPr eaLnBrk="1" hangingPunct="1">
              <a:spcBef>
                <a:spcPct val="0"/>
              </a:spcBef>
            </a:pPr>
            <a:r>
              <a:rPr lang="el-GR" altLang="el-GR" sz="2400" dirty="0" smtClean="0">
                <a:latin typeface="Calibri" pitchFamily="34" charset="0"/>
              </a:rPr>
              <a:t>Αντιθέτως, στην περίπτωση του συνηθισμένου μη-κυλιόμενου (</a:t>
            </a:r>
            <a:r>
              <a:rPr lang="el-GR" altLang="el-GR" sz="2400" b="1" dirty="0" smtClean="0">
                <a:latin typeface="Calibri" pitchFamily="34" charset="0"/>
              </a:rPr>
              <a:t>non-scrollable</a:t>
            </a:r>
            <a:r>
              <a:rPr lang="el-GR" altLang="el-GR" sz="2400" dirty="0" smtClean="0">
                <a:latin typeface="Calibri" pitchFamily="34" charset="0"/>
              </a:rPr>
              <a:t>) ResultSet, ο δείκτης μετακινείται μόνο στην επόμενη εγγραφή, χωρίς την δυνατότητα μετακίνησης σε μια οποιαδήποτε άλλη εγγραφή.</a:t>
            </a:r>
          </a:p>
          <a:p>
            <a:pPr eaLnBrk="1" hangingPunct="1">
              <a:spcBef>
                <a:spcPct val="0"/>
              </a:spcBef>
            </a:pPr>
            <a:r>
              <a:rPr lang="el-GR" altLang="el-GR" sz="2400" b="1" dirty="0" smtClean="0">
                <a:latin typeface="Calibri" pitchFamily="34" charset="0"/>
              </a:rPr>
              <a:t>next()</a:t>
            </a:r>
            <a:r>
              <a:rPr lang="en-US" altLang="el-GR" sz="2400" b="1" dirty="0" smtClean="0">
                <a:latin typeface="Calibri" pitchFamily="34" charset="0"/>
              </a:rPr>
              <a:t>, </a:t>
            </a:r>
            <a:r>
              <a:rPr lang="el-GR" altLang="el-GR" sz="2400" b="1" dirty="0" smtClean="0">
                <a:latin typeface="Calibri" pitchFamily="34" charset="0"/>
              </a:rPr>
              <a:t>previous()</a:t>
            </a:r>
            <a:r>
              <a:rPr lang="en-US" altLang="el-GR" sz="2400" b="1" dirty="0" smtClean="0">
                <a:latin typeface="Calibri" pitchFamily="34" charset="0"/>
              </a:rPr>
              <a:t>, </a:t>
            </a:r>
            <a:r>
              <a:rPr lang="el-GR" altLang="el-GR" sz="2400" b="1" dirty="0" smtClean="0">
                <a:latin typeface="Calibri" pitchFamily="34" charset="0"/>
              </a:rPr>
              <a:t>first()</a:t>
            </a:r>
            <a:r>
              <a:rPr lang="en-US" altLang="el-GR" sz="2400" b="1" dirty="0" smtClean="0">
                <a:latin typeface="Calibri" pitchFamily="34" charset="0"/>
              </a:rPr>
              <a:t>,</a:t>
            </a:r>
            <a:r>
              <a:rPr lang="el-GR" altLang="el-GR" sz="2400" b="1" dirty="0" smtClean="0">
                <a:latin typeface="Calibri" pitchFamily="34" charset="0"/>
              </a:rPr>
              <a:t> last()</a:t>
            </a:r>
            <a:r>
              <a:rPr lang="en-US" altLang="el-GR" sz="2400" b="1" dirty="0" smtClean="0">
                <a:latin typeface="Calibri" pitchFamily="34" charset="0"/>
              </a:rPr>
              <a:t>,</a:t>
            </a:r>
            <a:r>
              <a:rPr lang="el-GR" altLang="el-GR" sz="2400" b="1" dirty="0" smtClean="0">
                <a:latin typeface="Calibri" pitchFamily="34" charset="0"/>
              </a:rPr>
              <a:t> beforeFirst()</a:t>
            </a:r>
            <a:r>
              <a:rPr lang="en-US" altLang="el-GR" sz="2400" b="1" dirty="0" smtClean="0">
                <a:latin typeface="Calibri" pitchFamily="34" charset="0"/>
              </a:rPr>
              <a:t>, </a:t>
            </a:r>
            <a:r>
              <a:rPr lang="el-GR" altLang="el-GR" sz="2400" b="1" dirty="0" smtClean="0">
                <a:latin typeface="Calibri" pitchFamily="34" charset="0"/>
              </a:rPr>
              <a:t>afterLast()</a:t>
            </a:r>
            <a:r>
              <a:rPr lang="en-US" altLang="el-GR" sz="2400" b="1" dirty="0" smtClean="0">
                <a:latin typeface="Calibri" pitchFamily="34" charset="0"/>
              </a:rPr>
              <a:t>,</a:t>
            </a:r>
            <a:r>
              <a:rPr lang="el-GR" altLang="el-GR" sz="2400" b="1" dirty="0" smtClean="0">
                <a:latin typeface="Calibri" pitchFamily="34" charset="0"/>
              </a:rPr>
              <a:t> relative(int rows)</a:t>
            </a:r>
            <a:r>
              <a:rPr lang="en-US" altLang="el-GR" sz="2400" b="1" dirty="0" smtClean="0">
                <a:latin typeface="Calibri" pitchFamily="34" charset="0"/>
              </a:rPr>
              <a:t>,</a:t>
            </a:r>
            <a:r>
              <a:rPr lang="el-GR" altLang="el-GR" sz="2400" b="1" dirty="0" smtClean="0">
                <a:latin typeface="Calibri" pitchFamily="34" charset="0"/>
              </a:rPr>
              <a:t> absolute(int row) </a:t>
            </a:r>
            <a:endParaRPr lang="en-US" altLang="el-GR" sz="2400" b="1" dirty="0" smtClean="0">
              <a:latin typeface="Calibri" pitchFamily="34" charset="0"/>
            </a:endParaRPr>
          </a:p>
        </p:txBody>
      </p:sp>
    </p:spTree>
    <p:extLst>
      <p:ext uri="{BB962C8B-B14F-4D97-AF65-F5344CB8AC3E}">
        <p14:creationId xmlns:p14="http://schemas.microsoft.com/office/powerpoint/2010/main" val="3860203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algn="ctr"/>
            <a:r>
              <a:rPr lang="en-US" altLang="ko-KR" dirty="0" smtClean="0">
                <a:ea typeface="Gulim" pitchFamily="34" charset="-127"/>
              </a:rPr>
              <a:t>6 Types of ResultSet</a:t>
            </a:r>
          </a:p>
        </p:txBody>
      </p:sp>
      <p:sp>
        <p:nvSpPr>
          <p:cNvPr id="51203" name="Rectangle 1027"/>
          <p:cNvSpPr>
            <a:spLocks noGrp="1" noChangeArrowheads="1"/>
          </p:cNvSpPr>
          <p:nvPr>
            <p:ph idx="1"/>
          </p:nvPr>
        </p:nvSpPr>
        <p:spPr/>
        <p:txBody>
          <a:bodyPr/>
          <a:lstStyle/>
          <a:p>
            <a:pPr marL="533400" indent="-533400">
              <a:buClr>
                <a:schemeClr val="hlink"/>
              </a:buClr>
            </a:pPr>
            <a:r>
              <a:rPr lang="en-US" altLang="ko-KR" dirty="0" smtClean="0">
                <a:ea typeface="Gulim" pitchFamily="34" charset="-127"/>
              </a:rPr>
              <a:t>forward-only/read-only</a:t>
            </a:r>
          </a:p>
          <a:p>
            <a:pPr marL="533400" indent="-533400">
              <a:buClr>
                <a:schemeClr val="hlink"/>
              </a:buClr>
            </a:pPr>
            <a:r>
              <a:rPr lang="en-US" altLang="ko-KR" dirty="0" smtClean="0">
                <a:ea typeface="Gulim" pitchFamily="34" charset="-127"/>
              </a:rPr>
              <a:t>forward-only/updatable</a:t>
            </a:r>
          </a:p>
          <a:p>
            <a:pPr marL="533400" indent="-533400">
              <a:buClr>
                <a:schemeClr val="hlink"/>
              </a:buClr>
            </a:pPr>
            <a:r>
              <a:rPr lang="en-US" altLang="ko-KR" dirty="0" smtClean="0">
                <a:ea typeface="Gulim" pitchFamily="34" charset="-127"/>
              </a:rPr>
              <a:t>scroll-sensitive/read-only</a:t>
            </a:r>
          </a:p>
          <a:p>
            <a:pPr marL="533400" indent="-533400">
              <a:buClr>
                <a:schemeClr val="hlink"/>
              </a:buClr>
            </a:pPr>
            <a:r>
              <a:rPr lang="en-US" altLang="ko-KR" dirty="0" smtClean="0">
                <a:ea typeface="Gulim" pitchFamily="34" charset="-127"/>
              </a:rPr>
              <a:t>scroll-sensitive/updatable</a:t>
            </a:r>
          </a:p>
          <a:p>
            <a:pPr marL="533400" indent="-533400">
              <a:buClr>
                <a:schemeClr val="hlink"/>
              </a:buClr>
            </a:pPr>
            <a:r>
              <a:rPr lang="en-US" altLang="ko-KR" dirty="0" smtClean="0">
                <a:ea typeface="Gulim" pitchFamily="34" charset="-127"/>
              </a:rPr>
              <a:t>scroll-insensitive/read-only</a:t>
            </a:r>
          </a:p>
          <a:p>
            <a:pPr marL="533400" indent="-533400">
              <a:buClr>
                <a:schemeClr val="hlink"/>
              </a:buClr>
            </a:pPr>
            <a:r>
              <a:rPr lang="en-US" altLang="ko-KR" dirty="0" smtClean="0">
                <a:ea typeface="Gulim" pitchFamily="34" charset="-127"/>
              </a:rPr>
              <a:t>scroll-insensitive/updatable</a:t>
            </a:r>
          </a:p>
        </p:txBody>
      </p:sp>
    </p:spTree>
    <p:extLst>
      <p:ext uri="{BB962C8B-B14F-4D97-AF65-F5344CB8AC3E}">
        <p14:creationId xmlns:p14="http://schemas.microsoft.com/office/powerpoint/2010/main" val="26980422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l-GR" altLang="el-GR" dirty="0"/>
              <a:t>Ανάκτηση Δεδομένων από τη ΒΔ</a:t>
            </a:r>
            <a:r>
              <a:rPr lang="en-US" altLang="el-GR" dirty="0"/>
              <a:t> </a:t>
            </a:r>
            <a:r>
              <a:rPr lang="en-US" altLang="el-GR" sz="3600" dirty="0" smtClean="0"/>
              <a:t>4/4</a:t>
            </a:r>
            <a:endParaRPr lang="el-GR" altLang="el-GR" sz="2800" b="0" dirty="0" smtClean="0"/>
          </a:p>
        </p:txBody>
      </p:sp>
      <p:sp>
        <p:nvSpPr>
          <p:cNvPr id="52227" name="Rectangle 3"/>
          <p:cNvSpPr>
            <a:spLocks noGrp="1" noChangeArrowheads="1"/>
          </p:cNvSpPr>
          <p:nvPr>
            <p:ph idx="1"/>
          </p:nvPr>
        </p:nvSpPr>
        <p:spPr/>
        <p:txBody>
          <a:bodyPr/>
          <a:lstStyle/>
          <a:p>
            <a:pPr marL="0" indent="0" algn="just" eaLnBrk="1" hangingPunct="1">
              <a:spcBef>
                <a:spcPts val="600"/>
              </a:spcBef>
              <a:buFont typeface="Wingdings" pitchFamily="2" charset="2"/>
              <a:buNone/>
            </a:pPr>
            <a:r>
              <a:rPr lang="el-GR" altLang="el-GR" sz="2000" dirty="0" smtClean="0">
                <a:latin typeface="Calibri" pitchFamily="34" charset="0"/>
              </a:rPr>
              <a:t>Δημιουργία κυλιόμενου και μεταβαλλόμενου ResultSet</a:t>
            </a:r>
            <a:endParaRPr lang="en-US" altLang="el-GR" sz="2000"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alibri" pitchFamily="34" charset="0"/>
              </a:rPr>
              <a:t>// Δεδομένου του Connection αντικειμένου con</a:t>
            </a:r>
          </a:p>
          <a:p>
            <a:pPr marL="0" indent="0" algn="just" eaLnBrk="1" hangingPunct="1">
              <a:spcBef>
                <a:spcPts val="600"/>
              </a:spcBef>
              <a:buFont typeface="Wingdings" pitchFamily="2" charset="2"/>
              <a:buNone/>
            </a:pPr>
            <a:r>
              <a:rPr lang="en-US" altLang="el-GR" sz="2000" dirty="0" smtClean="0">
                <a:latin typeface="Calibri" pitchFamily="34" charset="0"/>
              </a:rPr>
              <a:t>// Δημιουργία ενός Statement αντικειμένου stmt,</a:t>
            </a:r>
          </a:p>
          <a:p>
            <a:pPr marL="0" indent="0" algn="just" eaLnBrk="1" hangingPunct="1">
              <a:spcBef>
                <a:spcPts val="600"/>
              </a:spcBef>
              <a:buFont typeface="Wingdings" pitchFamily="2" charset="2"/>
              <a:buNone/>
            </a:pPr>
            <a:r>
              <a:rPr lang="en-US" altLang="el-GR" sz="2000" dirty="0" smtClean="0">
                <a:latin typeface="Calibri" pitchFamily="34" charset="0"/>
              </a:rPr>
              <a:t>// μέσω του οποίου δημιουργούνται κυλιόμενα και </a:t>
            </a:r>
            <a:endParaRPr lang="el-GR" altLang="el-GR" sz="2000" dirty="0" smtClean="0">
              <a:latin typeface="Calibri" pitchFamily="34" charset="0"/>
            </a:endParaRPr>
          </a:p>
          <a:p>
            <a:pPr marL="0" indent="0" algn="just" eaLnBrk="1" hangingPunct="1">
              <a:spcBef>
                <a:spcPts val="600"/>
              </a:spcBef>
              <a:buFont typeface="Wingdings" pitchFamily="2" charset="2"/>
              <a:buNone/>
            </a:pPr>
            <a:r>
              <a:rPr lang="el-GR" altLang="el-GR" sz="2000" dirty="0" smtClean="0">
                <a:latin typeface="Calibri" pitchFamily="34" charset="0"/>
              </a:rPr>
              <a:t>// μεταβαλλόμενα </a:t>
            </a:r>
            <a:r>
              <a:rPr lang="en-US" altLang="el-GR" sz="2000" dirty="0" smtClean="0">
                <a:latin typeface="Calibri" pitchFamily="34" charset="0"/>
              </a:rPr>
              <a:t>ResultSet</a:t>
            </a:r>
            <a:r>
              <a:rPr lang="el-GR" altLang="el-GR" sz="2000" dirty="0" smtClean="0">
                <a:latin typeface="Calibri" pitchFamily="34" charset="0"/>
              </a:rPr>
              <a:t> αντικείμενα, όπως το </a:t>
            </a:r>
            <a:r>
              <a:rPr lang="en-US" altLang="el-GR" sz="2000" dirty="0" smtClean="0">
                <a:latin typeface="Calibri" pitchFamily="34" charset="0"/>
              </a:rPr>
              <a:t>rs</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Statement stmt = con.createStatement</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(ResultSet.TYPE_SCROLL_INSENSITIVE,</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ResultSet.CONCUR_UPDATABLE);</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ResultSet rs = stmt.executeQuery</a:t>
            </a:r>
          </a:p>
          <a:p>
            <a:pPr marL="0" indent="0" algn="just" eaLnBrk="1" hangingPunct="1">
              <a:spcBef>
                <a:spcPts val="600"/>
              </a:spcBef>
              <a:buFont typeface="Wingdings" pitchFamily="2" charset="2"/>
              <a:buNone/>
            </a:pPr>
            <a:r>
              <a:rPr lang="en-US" altLang="el-GR" sz="1800" b="1" dirty="0" smtClean="0">
                <a:latin typeface="Courier New" pitchFamily="49" charset="0"/>
                <a:cs typeface="Courier New" pitchFamily="49" charset="0"/>
              </a:rPr>
              <a:t>      	("select BookName, BookPrice from Books");</a:t>
            </a:r>
            <a:endParaRPr lang="el-GR" altLang="el-GR" sz="500" b="1" dirty="0" smtClean="0">
              <a:latin typeface="Courier New" pitchFamily="49" charset="0"/>
              <a:cs typeface="Courier New" pitchFamily="49" charset="0"/>
            </a:endParaRPr>
          </a:p>
        </p:txBody>
      </p:sp>
    </p:spTree>
    <p:extLst>
      <p:ext uri="{BB962C8B-B14F-4D97-AF65-F5344CB8AC3E}">
        <p14:creationId xmlns:p14="http://schemas.microsoft.com/office/powerpoint/2010/main" val="31049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algn="ctr" eaLnBrk="1" hangingPunct="1"/>
            <a:r>
              <a:rPr lang="el-GR" altLang="el-GR" dirty="0" smtClean="0"/>
              <a:t>Εισαγωγή 1/3</a:t>
            </a:r>
          </a:p>
        </p:txBody>
      </p:sp>
      <p:sp>
        <p:nvSpPr>
          <p:cNvPr id="16387" name="Rectangle 3"/>
          <p:cNvSpPr>
            <a:spLocks noGrp="1" noChangeArrowheads="1"/>
          </p:cNvSpPr>
          <p:nvPr>
            <p:ph idx="1"/>
          </p:nvPr>
        </p:nvSpPr>
        <p:spPr/>
        <p:txBody>
          <a:bodyPr/>
          <a:lstStyle/>
          <a:p>
            <a:pPr algn="just" eaLnBrk="1" hangingPunct="1">
              <a:spcBef>
                <a:spcPts val="600"/>
              </a:spcBef>
            </a:pPr>
            <a:r>
              <a:rPr lang="en-US" altLang="el-GR" sz="2000" dirty="0" smtClean="0">
                <a:latin typeface="Calibri" pitchFamily="34" charset="0"/>
              </a:rPr>
              <a:t>To</a:t>
            </a:r>
            <a:r>
              <a:rPr lang="el-GR" altLang="el-GR" sz="2000" dirty="0" smtClean="0">
                <a:latin typeface="Calibri" pitchFamily="34" charset="0"/>
              </a:rPr>
              <a:t> </a:t>
            </a:r>
            <a:r>
              <a:rPr lang="el-GR" altLang="el-GR" sz="2000" b="1" dirty="0" smtClean="0">
                <a:latin typeface="Calibri" pitchFamily="34" charset="0"/>
              </a:rPr>
              <a:t>JDBC API</a:t>
            </a:r>
            <a:r>
              <a:rPr lang="el-GR" altLang="el-GR" sz="2000" dirty="0" smtClean="0">
                <a:latin typeface="Calibri" pitchFamily="34" charset="0"/>
              </a:rPr>
              <a:t> της </a:t>
            </a:r>
            <a:r>
              <a:rPr lang="en-US" altLang="el-GR" sz="2000" dirty="0" smtClean="0">
                <a:latin typeface="Calibri" pitchFamily="34" charset="0"/>
              </a:rPr>
              <a:t>Java </a:t>
            </a:r>
            <a:r>
              <a:rPr lang="el-GR" altLang="el-GR" sz="2000" dirty="0" smtClean="0">
                <a:latin typeface="Calibri" pitchFamily="34" charset="0"/>
              </a:rPr>
              <a:t>υποστηρίζει την επικοινωνία μεταξύ της Java και μιας σχεσιακής βάσης δεδομένων. </a:t>
            </a:r>
            <a:endParaRPr lang="en-US" altLang="el-GR" sz="2000" dirty="0" smtClean="0">
              <a:latin typeface="Calibri" pitchFamily="34" charset="0"/>
            </a:endParaRPr>
          </a:p>
          <a:p>
            <a:pPr algn="just" eaLnBrk="1" hangingPunct="1">
              <a:spcBef>
                <a:spcPts val="600"/>
              </a:spcBef>
            </a:pPr>
            <a:r>
              <a:rPr lang="en-US" altLang="el-GR" sz="2000" dirty="0" smtClean="0">
                <a:latin typeface="Calibri" pitchFamily="34" charset="0"/>
              </a:rPr>
              <a:t>M</a:t>
            </a:r>
            <a:r>
              <a:rPr lang="el-GR" altLang="el-GR" sz="2000" dirty="0" smtClean="0">
                <a:latin typeface="Calibri" pitchFamily="34" charset="0"/>
              </a:rPr>
              <a:t>ε χρήση του </a:t>
            </a:r>
            <a:r>
              <a:rPr lang="en-US" altLang="el-GR" sz="2000" dirty="0" smtClean="0">
                <a:latin typeface="Calibri" pitchFamily="34" charset="0"/>
              </a:rPr>
              <a:t>JDBC</a:t>
            </a:r>
            <a:r>
              <a:rPr lang="el-GR" altLang="el-GR" sz="2000" dirty="0" smtClean="0">
                <a:latin typeface="Calibri" pitchFamily="34" charset="0"/>
              </a:rPr>
              <a:t>, η </a:t>
            </a:r>
            <a:r>
              <a:rPr lang="en-US" altLang="el-GR" sz="2000" dirty="0" smtClean="0">
                <a:latin typeface="Calibri" pitchFamily="34" charset="0"/>
              </a:rPr>
              <a:t>Java</a:t>
            </a:r>
            <a:r>
              <a:rPr lang="el-GR" altLang="el-GR" sz="2000" dirty="0" smtClean="0">
                <a:latin typeface="Calibri" pitchFamily="34" charset="0"/>
              </a:rPr>
              <a:t> έχει τη δυνατότητα για</a:t>
            </a:r>
            <a:endParaRPr lang="en-US" altLang="el-GR" sz="2000" dirty="0" smtClean="0">
              <a:latin typeface="Calibri" pitchFamily="34" charset="0"/>
            </a:endParaRPr>
          </a:p>
          <a:p>
            <a:pPr lvl="1" algn="just" eaLnBrk="1" hangingPunct="1">
              <a:spcBef>
                <a:spcPts val="600"/>
              </a:spcBef>
            </a:pPr>
            <a:r>
              <a:rPr lang="el-GR" altLang="el-GR" sz="1600" dirty="0" smtClean="0">
                <a:latin typeface="Calibri" pitchFamily="34" charset="0"/>
              </a:rPr>
              <a:t>επικοινωνία με μια σχεσιακή βάση δεδομένων και </a:t>
            </a:r>
            <a:endParaRPr lang="en-US" altLang="el-GR" sz="1600" dirty="0" smtClean="0">
              <a:latin typeface="Calibri" pitchFamily="34" charset="0"/>
            </a:endParaRPr>
          </a:p>
          <a:p>
            <a:pPr lvl="1" algn="just" eaLnBrk="1" hangingPunct="1">
              <a:spcBef>
                <a:spcPts val="600"/>
              </a:spcBef>
            </a:pPr>
            <a:r>
              <a:rPr lang="el-GR" altLang="el-GR" sz="1600" dirty="0" smtClean="0">
                <a:latin typeface="Calibri" pitchFamily="34" charset="0"/>
              </a:rPr>
              <a:t>διαχείριση των δεδομένων της, μέσω της απευθείας υποβολής SQL εντολών. </a:t>
            </a:r>
            <a:endParaRPr lang="en-US" altLang="el-GR" sz="1600" dirty="0" smtClean="0">
              <a:latin typeface="Calibri" pitchFamily="34" charset="0"/>
            </a:endParaRPr>
          </a:p>
          <a:p>
            <a:pPr algn="just" eaLnBrk="1" hangingPunct="1">
              <a:spcBef>
                <a:spcPts val="600"/>
              </a:spcBef>
            </a:pPr>
            <a:r>
              <a:rPr lang="el-GR" altLang="el-GR" sz="2000" dirty="0" smtClean="0">
                <a:latin typeface="Calibri" pitchFamily="34" charset="0"/>
              </a:rPr>
              <a:t>παρέχει την δυνατότητα για </a:t>
            </a:r>
            <a:endParaRPr lang="en-US" altLang="el-GR" sz="2000" dirty="0" smtClean="0">
              <a:latin typeface="Calibri" pitchFamily="34" charset="0"/>
            </a:endParaRPr>
          </a:p>
          <a:p>
            <a:pPr lvl="1" algn="just" eaLnBrk="1" hangingPunct="1">
              <a:spcBef>
                <a:spcPts val="600"/>
              </a:spcBef>
            </a:pPr>
            <a:r>
              <a:rPr lang="el-GR" altLang="el-GR" sz="1600" dirty="0" smtClean="0">
                <a:latin typeface="Calibri" pitchFamily="34" charset="0"/>
              </a:rPr>
              <a:t>διαχείριση και κλήση αποθηκευμένων διαδικασιών, </a:t>
            </a:r>
            <a:endParaRPr lang="en-US" altLang="el-GR" sz="1600" dirty="0" smtClean="0">
              <a:latin typeface="Calibri" pitchFamily="34" charset="0"/>
            </a:endParaRPr>
          </a:p>
          <a:p>
            <a:pPr lvl="1" algn="just" eaLnBrk="1" hangingPunct="1">
              <a:spcBef>
                <a:spcPts val="600"/>
              </a:spcBef>
            </a:pPr>
            <a:r>
              <a:rPr lang="el-GR" altLang="el-GR" sz="1600" dirty="0" smtClean="0">
                <a:latin typeface="Calibri" pitchFamily="34" charset="0"/>
              </a:rPr>
              <a:t>ανάκτηση </a:t>
            </a:r>
            <a:r>
              <a:rPr lang="el-GR" altLang="el-GR" sz="1600" i="1" dirty="0" smtClean="0">
                <a:latin typeface="Calibri" pitchFamily="34" charset="0"/>
              </a:rPr>
              <a:t>μέτα-πληροφορίας</a:t>
            </a:r>
            <a:r>
              <a:rPr lang="el-GR" altLang="el-GR" sz="1600" dirty="0" smtClean="0">
                <a:latin typeface="Calibri" pitchFamily="34" charset="0"/>
              </a:rPr>
              <a:t>, </a:t>
            </a:r>
            <a:endParaRPr lang="en-US" altLang="el-GR" sz="1600" dirty="0" smtClean="0">
              <a:latin typeface="Calibri" pitchFamily="34" charset="0"/>
            </a:endParaRPr>
          </a:p>
          <a:p>
            <a:pPr lvl="1" algn="just" eaLnBrk="1" hangingPunct="1">
              <a:spcBef>
                <a:spcPts val="600"/>
              </a:spcBef>
            </a:pPr>
            <a:r>
              <a:rPr lang="el-GR" altLang="el-GR" sz="1600" dirty="0" smtClean="0">
                <a:latin typeface="Calibri" pitchFamily="34" charset="0"/>
              </a:rPr>
              <a:t>εκτέλεση </a:t>
            </a:r>
            <a:r>
              <a:rPr lang="en-US" altLang="el-GR" sz="1600" dirty="0" smtClean="0">
                <a:latin typeface="Calibri" pitchFamily="34" charset="0"/>
              </a:rPr>
              <a:t>transactions</a:t>
            </a:r>
          </a:p>
          <a:p>
            <a:pPr lvl="1" algn="just" eaLnBrk="1" hangingPunct="1">
              <a:spcBef>
                <a:spcPts val="600"/>
              </a:spcBef>
            </a:pPr>
            <a:r>
              <a:rPr lang="el-GR" altLang="el-GR" sz="1600" dirty="0" smtClean="0">
                <a:latin typeface="Calibri" pitchFamily="34" charset="0"/>
              </a:rPr>
              <a:t>διαχείριση λαθών και προειδοποιήσεων</a:t>
            </a:r>
          </a:p>
        </p:txBody>
      </p:sp>
    </p:spTree>
    <p:extLst>
      <p:ext uri="{BB962C8B-B14F-4D97-AF65-F5344CB8AC3E}">
        <p14:creationId xmlns:p14="http://schemas.microsoft.com/office/powerpoint/2010/main" val="2647429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algn="ctr" eaLnBrk="1" hangingPunct="1"/>
            <a:r>
              <a:rPr lang="en-US" altLang="el-GR" dirty="0" smtClean="0"/>
              <a:t>Stored Procedures </a:t>
            </a:r>
            <a:r>
              <a:rPr lang="en-US" altLang="el-GR" sz="3600" dirty="0" smtClean="0"/>
              <a:t>1/5</a:t>
            </a:r>
            <a:endParaRPr lang="el-GR" altLang="el-GR" sz="3600" dirty="0" smtClean="0"/>
          </a:p>
        </p:txBody>
      </p:sp>
      <p:sp>
        <p:nvSpPr>
          <p:cNvPr id="53251" name="Rectangle 3"/>
          <p:cNvSpPr>
            <a:spLocks noGrp="1" noChangeArrowheads="1"/>
          </p:cNvSpPr>
          <p:nvPr>
            <p:ph idx="1"/>
          </p:nvPr>
        </p:nvSpPr>
        <p:spPr/>
        <p:txBody>
          <a:bodyPr/>
          <a:lstStyle/>
          <a:p>
            <a:pPr eaLnBrk="1" hangingPunct="1">
              <a:spcBef>
                <a:spcPts val="600"/>
              </a:spcBef>
            </a:pPr>
            <a:r>
              <a:rPr lang="el-GR" altLang="el-GR" sz="2400" dirty="0" smtClean="0">
                <a:latin typeface="Calibri" pitchFamily="34" charset="0"/>
              </a:rPr>
              <a:t>Το JDBC API παρέχει τη δυνατότητα για διαχείριση και κλήση αποθηκευμένων διαδικασιών (</a:t>
            </a:r>
            <a:r>
              <a:rPr lang="el-GR" altLang="el-GR" sz="2400" b="1" dirty="0" smtClean="0">
                <a:latin typeface="Calibri" pitchFamily="34" charset="0"/>
              </a:rPr>
              <a:t>stored procedures</a:t>
            </a:r>
            <a:r>
              <a:rPr lang="el-GR" altLang="el-GR" sz="2400" dirty="0" smtClean="0">
                <a:latin typeface="Calibri" pitchFamily="34" charset="0"/>
              </a:rPr>
              <a:t>), εφόσον αυτές υποστηρίζονται από τη βάση δεδομένων. </a:t>
            </a:r>
          </a:p>
          <a:p>
            <a:pPr eaLnBrk="1" hangingPunct="1">
              <a:spcBef>
                <a:spcPts val="600"/>
              </a:spcBef>
            </a:pPr>
            <a:r>
              <a:rPr lang="el-GR" altLang="el-GR" sz="2400" dirty="0" smtClean="0">
                <a:latin typeface="Calibri" pitchFamily="34" charset="0"/>
              </a:rPr>
              <a:t>Η αποθηκευμένη διαδικασία </a:t>
            </a:r>
          </a:p>
          <a:p>
            <a:pPr lvl="1" eaLnBrk="1" hangingPunct="1">
              <a:spcBef>
                <a:spcPts val="600"/>
              </a:spcBef>
            </a:pPr>
            <a:r>
              <a:rPr lang="el-GR" altLang="el-GR" sz="2000" dirty="0" smtClean="0">
                <a:latin typeface="Calibri" pitchFamily="34" charset="0"/>
              </a:rPr>
              <a:t>είναι ένα σύνολο από SQL εντολές, η οποία </a:t>
            </a:r>
          </a:p>
          <a:p>
            <a:pPr lvl="1" eaLnBrk="1" hangingPunct="1">
              <a:spcBef>
                <a:spcPts val="600"/>
              </a:spcBef>
            </a:pPr>
            <a:r>
              <a:rPr lang="el-GR" altLang="el-GR" sz="2000" dirty="0" smtClean="0">
                <a:latin typeface="Calibri" pitchFamily="34" charset="0"/>
              </a:rPr>
              <a:t>βρίσκεται αποθηκευμένη στη βάση δεδομένων και </a:t>
            </a:r>
          </a:p>
          <a:p>
            <a:pPr lvl="1" eaLnBrk="1" hangingPunct="1">
              <a:spcBef>
                <a:spcPts val="600"/>
              </a:spcBef>
            </a:pPr>
            <a:r>
              <a:rPr lang="el-GR" altLang="el-GR" sz="2000" dirty="0" smtClean="0">
                <a:latin typeface="Calibri" pitchFamily="34" charset="0"/>
              </a:rPr>
              <a:t>μπορεί να κληθεί με τη χρήση του ονόματός της. </a:t>
            </a:r>
            <a:endParaRPr lang="en-US" altLang="el-GR" sz="2000" dirty="0" smtClean="0">
              <a:latin typeface="Calibri" pitchFamily="34" charset="0"/>
            </a:endParaRPr>
          </a:p>
          <a:p>
            <a:pPr eaLnBrk="1" hangingPunct="1">
              <a:spcBef>
                <a:spcPts val="600"/>
              </a:spcBef>
            </a:pPr>
            <a:r>
              <a:rPr lang="el-GR" altLang="el-GR" sz="2400" dirty="0" smtClean="0">
                <a:latin typeface="Calibri" pitchFamily="34" charset="0"/>
              </a:rPr>
              <a:t>Ουσιαστικά, πρόκειται για εκτελέσιμο κώδικα αποθηκευμένο στη βάση δεδομένων, ο οποίος καλείται για την εκτέλεση μιας συγκεκριμένης λειτουργίας. </a:t>
            </a:r>
          </a:p>
        </p:txBody>
      </p:sp>
    </p:spTree>
    <p:extLst>
      <p:ext uri="{BB962C8B-B14F-4D97-AF65-F5344CB8AC3E}">
        <p14:creationId xmlns:p14="http://schemas.microsoft.com/office/powerpoint/2010/main" val="398463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r>
              <a:rPr lang="en-US" altLang="el-GR" dirty="0"/>
              <a:t>Stored Procedures </a:t>
            </a:r>
            <a:r>
              <a:rPr lang="en-US" altLang="el-GR" sz="3600" dirty="0"/>
              <a:t>2</a:t>
            </a:r>
            <a:r>
              <a:rPr lang="en-US" altLang="el-GR" sz="3600" dirty="0" smtClean="0"/>
              <a:t>/5</a:t>
            </a:r>
            <a:endParaRPr lang="el-GR" altLang="el-GR" dirty="0" smtClean="0"/>
          </a:p>
        </p:txBody>
      </p:sp>
      <p:sp>
        <p:nvSpPr>
          <p:cNvPr id="54275" name="Rectangle 3"/>
          <p:cNvSpPr>
            <a:spLocks noGrp="1" noChangeArrowheads="1"/>
          </p:cNvSpPr>
          <p:nvPr>
            <p:ph idx="1"/>
          </p:nvPr>
        </p:nvSpPr>
        <p:spPr/>
        <p:txBody>
          <a:bodyPr>
            <a:normAutofit fontScale="92500" lnSpcReduction="10000"/>
          </a:bodyPr>
          <a:lstStyle/>
          <a:p>
            <a:pPr marL="0" indent="0" eaLnBrk="1" hangingPunct="1">
              <a:spcBef>
                <a:spcPts val="600"/>
              </a:spcBef>
              <a:buFont typeface="Wingdings" pitchFamily="2" charset="2"/>
              <a:buNone/>
            </a:pPr>
            <a:r>
              <a:rPr lang="el-GR" altLang="el-GR" sz="2400" dirty="0" smtClean="0">
                <a:latin typeface="Calibri" pitchFamily="34" charset="0"/>
              </a:rPr>
              <a:t>Παράδειγμα: δημιουργία αποθηκευμένης διαδικασία στη ΒΔ.</a:t>
            </a:r>
            <a:endParaRPr lang="en-US" altLang="el-GR" sz="2400" dirty="0" smtClean="0">
              <a:latin typeface="Calibri" pitchFamily="34" charset="0"/>
            </a:endParaRPr>
          </a:p>
          <a:p>
            <a:pPr marL="0" indent="0" eaLnBrk="1" hangingPunct="1">
              <a:spcBef>
                <a:spcPts val="600"/>
              </a:spcBef>
              <a:buFont typeface="Wingdings" pitchFamily="2" charset="2"/>
              <a:buNone/>
            </a:pPr>
            <a:endParaRPr lang="en-US" altLang="el-GR" sz="2400" b="1" dirty="0" smtClean="0">
              <a:latin typeface="Calibri" pitchFamily="34" charset="0"/>
            </a:endParaRP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Δεδομένου του Connection αντικειμένου con</a:t>
            </a: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Δημιουργία ενός Statement αντικειμένου stmt</a:t>
            </a:r>
          </a:p>
          <a:p>
            <a:pPr marL="0" indent="0" algn="just" eaLnBrk="1" hangingPunct="1">
              <a:spcBef>
                <a:spcPts val="600"/>
              </a:spcBef>
              <a:buFont typeface="Wingdings" pitchFamily="2" charset="2"/>
              <a:buNone/>
            </a:pPr>
            <a:r>
              <a:rPr lang="en-US" altLang="el-GR" sz="2000" b="1" dirty="0" smtClean="0">
                <a:latin typeface="Courier New" pitchFamily="49" charset="0"/>
                <a:cs typeface="Courier New" pitchFamily="49" charset="0"/>
              </a:rPr>
              <a:t>Statement stmt = con.createStatement();</a:t>
            </a:r>
          </a:p>
          <a:p>
            <a:pPr marL="0" indent="0" algn="just" eaLnBrk="1" hangingPunct="1">
              <a:spcBef>
                <a:spcPts val="600"/>
              </a:spcBef>
              <a:buFont typeface="Wingdings" pitchFamily="2" charset="2"/>
              <a:buNone/>
            </a:pPr>
            <a:endParaRPr lang="en-US" altLang="el-GR" sz="2000"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Δημιουργία της αποθηκευμένης </a:t>
            </a:r>
            <a:r>
              <a:rPr lang="el-GR" altLang="el-GR" sz="2000" dirty="0" smtClean="0">
                <a:latin typeface="Courier New" pitchFamily="49" charset="0"/>
                <a:cs typeface="Courier New" pitchFamily="49" charset="0"/>
              </a:rPr>
              <a:t>διαδικασίας</a:t>
            </a:r>
          </a:p>
          <a:p>
            <a:pPr marL="0" indent="0" algn="just" eaLnBrk="1" hangingPunct="1">
              <a:spcBef>
                <a:spcPts val="600"/>
              </a:spcBef>
              <a:buFont typeface="Wingdings" pitchFamily="2" charset="2"/>
              <a:buNone/>
            </a:pPr>
            <a:r>
              <a:rPr lang="el-GR" altLang="el-GR" sz="2000" dirty="0" smtClean="0">
                <a:latin typeface="Courier New" pitchFamily="49" charset="0"/>
                <a:cs typeface="Courier New" pitchFamily="49" charset="0"/>
              </a:rPr>
              <a:t>// </a:t>
            </a:r>
            <a:r>
              <a:rPr lang="en-US" altLang="el-GR" sz="2000" dirty="0" smtClean="0">
                <a:latin typeface="Courier New" pitchFamily="49" charset="0"/>
                <a:cs typeface="Courier New" pitchFamily="49" charset="0"/>
              </a:rPr>
              <a:t>SHOW_BOOK_PRICES</a:t>
            </a:r>
            <a:r>
              <a:rPr lang="el-GR" altLang="el-GR" sz="2000" dirty="0" smtClean="0">
                <a:latin typeface="Courier New" pitchFamily="49" charset="0"/>
                <a:cs typeface="Courier New" pitchFamily="49" charset="0"/>
              </a:rPr>
              <a:t>. </a:t>
            </a:r>
            <a:endParaRPr lang="en-US" altLang="el-GR" sz="2000"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a:t>
            </a:r>
            <a:r>
              <a:rPr lang="el-GR" altLang="el-GR" sz="2000" dirty="0" smtClean="0">
                <a:latin typeface="Courier New" pitchFamily="49" charset="0"/>
                <a:cs typeface="Courier New" pitchFamily="49" charset="0"/>
              </a:rPr>
              <a:t>Επιστρέφει </a:t>
            </a:r>
            <a:r>
              <a:rPr lang="en-US" altLang="el-GR" sz="2000" dirty="0" smtClean="0">
                <a:latin typeface="Courier New" pitchFamily="49" charset="0"/>
                <a:cs typeface="Courier New" pitchFamily="49" charset="0"/>
              </a:rPr>
              <a:t>i</a:t>
            </a:r>
            <a:r>
              <a:rPr lang="el-GR" altLang="el-GR" sz="2000" dirty="0" smtClean="0">
                <a:latin typeface="Courier New" pitchFamily="49" charset="0"/>
                <a:cs typeface="Courier New" pitchFamily="49" charset="0"/>
              </a:rPr>
              <a:t> = 0, επειδή πρόκειται για </a:t>
            </a:r>
            <a:r>
              <a:rPr lang="en-US" altLang="el-GR" sz="2000" dirty="0" smtClean="0">
                <a:latin typeface="Courier New" pitchFamily="49" charset="0"/>
                <a:cs typeface="Courier New" pitchFamily="49" charset="0"/>
              </a:rPr>
              <a:t>DDL </a:t>
            </a:r>
          </a:p>
          <a:p>
            <a:pPr marL="0" indent="0" algn="just" eaLnBrk="1" hangingPunct="1">
              <a:spcBef>
                <a:spcPts val="600"/>
              </a:spcBef>
              <a:buFont typeface="Wingdings" pitchFamily="2" charset="2"/>
              <a:buNone/>
            </a:pPr>
            <a:r>
              <a:rPr lang="en-US" altLang="el-GR" sz="2000" dirty="0" smtClean="0">
                <a:latin typeface="Courier New" pitchFamily="49" charset="0"/>
                <a:cs typeface="Courier New" pitchFamily="49" charset="0"/>
              </a:rPr>
              <a:t>// SQL εντολή</a:t>
            </a:r>
          </a:p>
          <a:p>
            <a:pPr marL="0" indent="0" algn="just" eaLnBrk="1" hangingPunct="1">
              <a:spcBef>
                <a:spcPts val="600"/>
              </a:spcBef>
              <a:buFont typeface="Wingdings" pitchFamily="2" charset="2"/>
              <a:buNone/>
            </a:pPr>
            <a:r>
              <a:rPr lang="en-US" altLang="el-GR" sz="2000" b="1" dirty="0" smtClean="0">
                <a:latin typeface="Courier New" pitchFamily="49" charset="0"/>
                <a:cs typeface="Courier New" pitchFamily="49" charset="0"/>
              </a:rPr>
              <a:t>int i = stmt.executeUpdate("create procedure </a:t>
            </a:r>
          </a:p>
          <a:p>
            <a:pPr marL="0" indent="0" algn="just" eaLnBrk="1" hangingPunct="1">
              <a:spcBef>
                <a:spcPts val="600"/>
              </a:spcBef>
              <a:buFont typeface="Wingdings" pitchFamily="2" charset="2"/>
              <a:buNone/>
            </a:pPr>
            <a:r>
              <a:rPr lang="en-US" altLang="el-GR" sz="2000" b="1" dirty="0" smtClean="0">
                <a:latin typeface="Courier New" pitchFamily="49" charset="0"/>
                <a:cs typeface="Courier New" pitchFamily="49" charset="0"/>
              </a:rPr>
              <a:t>          SHOW_BOOK_PRICES as select BookName,</a:t>
            </a:r>
            <a:endParaRPr lang="el-GR" altLang="el-GR" sz="2000" b="1" dirty="0" smtClean="0">
              <a:latin typeface="Courier New" pitchFamily="49" charset="0"/>
              <a:cs typeface="Courier New" pitchFamily="49" charset="0"/>
            </a:endParaRPr>
          </a:p>
          <a:p>
            <a:pPr marL="0" indent="0" algn="just" eaLnBrk="1" hangingPunct="1">
              <a:spcBef>
                <a:spcPts val="600"/>
              </a:spcBef>
              <a:buFont typeface="Wingdings" pitchFamily="2" charset="2"/>
              <a:buNone/>
            </a:pPr>
            <a:r>
              <a:rPr lang="el-GR" altLang="el-GR" sz="2000" b="1" dirty="0" smtClean="0">
                <a:latin typeface="Courier New" pitchFamily="49" charset="0"/>
                <a:cs typeface="Courier New" pitchFamily="49" charset="0"/>
              </a:rPr>
              <a:t>          </a:t>
            </a:r>
            <a:r>
              <a:rPr lang="en-US" altLang="el-GR" sz="2000" b="1" dirty="0" smtClean="0">
                <a:latin typeface="Courier New" pitchFamily="49" charset="0"/>
                <a:cs typeface="Courier New" pitchFamily="49" charset="0"/>
              </a:rPr>
              <a:t>BookPrice from Books</a:t>
            </a:r>
            <a:r>
              <a:rPr lang="el-GR" altLang="el-GR" sz="2000" b="1" dirty="0" smtClean="0">
                <a:latin typeface="Courier New" pitchFamily="49" charset="0"/>
                <a:cs typeface="Courier New" pitchFamily="49" charset="0"/>
              </a:rPr>
              <a:t>");</a:t>
            </a:r>
          </a:p>
        </p:txBody>
      </p:sp>
    </p:spTree>
    <p:extLst>
      <p:ext uri="{BB962C8B-B14F-4D97-AF65-F5344CB8AC3E}">
        <p14:creationId xmlns:p14="http://schemas.microsoft.com/office/powerpoint/2010/main" val="2878583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r>
              <a:rPr lang="en-US" altLang="el-GR" dirty="0"/>
              <a:t>Stored Procedures </a:t>
            </a:r>
            <a:r>
              <a:rPr lang="en-US" altLang="el-GR" sz="3600" dirty="0" smtClean="0"/>
              <a:t>3/5</a:t>
            </a:r>
            <a:endParaRPr lang="el-GR" altLang="el-GR" dirty="0" smtClean="0"/>
          </a:p>
        </p:txBody>
      </p:sp>
      <p:sp>
        <p:nvSpPr>
          <p:cNvPr id="55299" name="Rectangle 3"/>
          <p:cNvSpPr>
            <a:spLocks noGrp="1" noChangeArrowheads="1"/>
          </p:cNvSpPr>
          <p:nvPr>
            <p:ph idx="1"/>
          </p:nvPr>
        </p:nvSpPr>
        <p:spPr/>
        <p:txBody>
          <a:bodyPr/>
          <a:lstStyle/>
          <a:p>
            <a:pPr eaLnBrk="1" hangingPunct="1">
              <a:spcBef>
                <a:spcPts val="600"/>
              </a:spcBef>
            </a:pPr>
            <a:r>
              <a:rPr lang="el-GR" altLang="el-GR" sz="2400" dirty="0" smtClean="0">
                <a:latin typeface="Calibri" pitchFamily="34" charset="0"/>
              </a:rPr>
              <a:t>Η κλήση μιας αποθηκευμένης διαδικασίας </a:t>
            </a:r>
          </a:p>
          <a:p>
            <a:pPr lvl="1" eaLnBrk="1" hangingPunct="1">
              <a:spcBef>
                <a:spcPts val="600"/>
              </a:spcBef>
            </a:pPr>
            <a:r>
              <a:rPr lang="el-GR" altLang="el-GR" sz="2000" dirty="0" smtClean="0">
                <a:latin typeface="Calibri" pitchFamily="34" charset="0"/>
              </a:rPr>
              <a:t>πραγματοποιείται μέσω ενός </a:t>
            </a:r>
            <a:r>
              <a:rPr lang="en-GB" altLang="el-GR" sz="2000" b="1" dirty="0" smtClean="0">
                <a:latin typeface="Calibri" pitchFamily="34" charset="0"/>
              </a:rPr>
              <a:t>CallableStatement</a:t>
            </a:r>
            <a:r>
              <a:rPr lang="el-GR" altLang="el-GR" sz="2000" dirty="0" smtClean="0">
                <a:latin typeface="Calibri" pitchFamily="34" charset="0"/>
              </a:rPr>
              <a:t> αντικειμένου, </a:t>
            </a:r>
          </a:p>
          <a:p>
            <a:pPr lvl="1" eaLnBrk="1" hangingPunct="1">
              <a:spcBef>
                <a:spcPts val="600"/>
              </a:spcBef>
            </a:pPr>
            <a:r>
              <a:rPr lang="el-GR" altLang="el-GR" sz="2000" dirty="0" smtClean="0">
                <a:latin typeface="Calibri" pitchFamily="34" charset="0"/>
              </a:rPr>
              <a:t>το οποίο δημιουργείται από ένα </a:t>
            </a:r>
            <a:r>
              <a:rPr lang="en-US" altLang="el-GR" sz="2000" dirty="0" smtClean="0">
                <a:latin typeface="Calibri" pitchFamily="34" charset="0"/>
              </a:rPr>
              <a:t>Connection</a:t>
            </a:r>
            <a:r>
              <a:rPr lang="el-GR" altLang="el-GR" sz="2000" dirty="0" smtClean="0">
                <a:latin typeface="Calibri" pitchFamily="34" charset="0"/>
              </a:rPr>
              <a:t> αντικείμενο. </a:t>
            </a:r>
            <a:endParaRPr lang="en-US" altLang="el-GR" sz="2000" dirty="0" smtClean="0">
              <a:latin typeface="Calibri" pitchFamily="34" charset="0"/>
            </a:endParaRPr>
          </a:p>
          <a:p>
            <a:pPr eaLnBrk="1" hangingPunct="1">
              <a:spcBef>
                <a:spcPts val="600"/>
              </a:spcBef>
            </a:pPr>
            <a:r>
              <a:rPr lang="el-GR" altLang="el-GR" sz="2400" dirty="0" smtClean="0">
                <a:latin typeface="Calibri" pitchFamily="34" charset="0"/>
              </a:rPr>
              <a:t>Το αντικείμενο </a:t>
            </a:r>
            <a:r>
              <a:rPr lang="en-GB" altLang="el-GR" sz="2400" dirty="0" smtClean="0">
                <a:latin typeface="Calibri" pitchFamily="34" charset="0"/>
              </a:rPr>
              <a:t>CallableStatement</a:t>
            </a:r>
            <a:r>
              <a:rPr lang="el-GR" altLang="el-GR" sz="2400" dirty="0" smtClean="0">
                <a:latin typeface="Calibri" pitchFamily="34" charset="0"/>
              </a:rPr>
              <a:t> δεν περιέχει την αποθηκευμένη διαδικασία αλλά μια κλήση προς αυτή.</a:t>
            </a:r>
          </a:p>
        </p:txBody>
      </p:sp>
    </p:spTree>
    <p:extLst>
      <p:ext uri="{BB962C8B-B14F-4D97-AF65-F5344CB8AC3E}">
        <p14:creationId xmlns:p14="http://schemas.microsoft.com/office/powerpoint/2010/main" val="2569715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r>
              <a:rPr lang="en-US" altLang="el-GR" dirty="0"/>
              <a:t>Stored Procedures </a:t>
            </a:r>
            <a:r>
              <a:rPr lang="en-US" altLang="el-GR" sz="3600" dirty="0" smtClean="0"/>
              <a:t>4/5</a:t>
            </a:r>
            <a:endParaRPr lang="el-GR" altLang="el-GR" dirty="0" smtClean="0"/>
          </a:p>
        </p:txBody>
      </p:sp>
      <p:sp>
        <p:nvSpPr>
          <p:cNvPr id="46083" name="Rectangle 3"/>
          <p:cNvSpPr>
            <a:spLocks noGrp="1" noChangeArrowheads="1"/>
          </p:cNvSpPr>
          <p:nvPr>
            <p:ph idx="1"/>
          </p:nvPr>
        </p:nvSpPr>
        <p:spPr/>
        <p:txBody>
          <a:bodyPr>
            <a:normAutofit lnSpcReduction="10000"/>
          </a:bodyPr>
          <a:lstStyle/>
          <a:p>
            <a:pPr marL="0" indent="0" algn="just" eaLnBrk="1" hangingPunct="1">
              <a:lnSpc>
                <a:spcPct val="80000"/>
              </a:lnSpc>
              <a:buFont typeface="Wingdings" pitchFamily="2" charset="2"/>
              <a:buNone/>
              <a:defRPr/>
            </a:pPr>
            <a:r>
              <a:rPr lang="el-GR" sz="2400" dirty="0" smtClean="0">
                <a:latin typeface="Calibri" pitchFamily="34" charset="0"/>
              </a:rPr>
              <a:t>Κλήση αποθηκευμένης διαδικασίας </a:t>
            </a:r>
            <a:r>
              <a:rPr lang="el-GR" sz="2400" dirty="0">
                <a:latin typeface="Calibri" pitchFamily="34" charset="0"/>
              </a:rPr>
              <a:t>που βρίσκεται στη </a:t>
            </a:r>
            <a:r>
              <a:rPr lang="el-GR" sz="2400" dirty="0" smtClean="0">
                <a:latin typeface="Calibri" pitchFamily="34" charset="0"/>
              </a:rPr>
              <a:t>ΒΔ.</a:t>
            </a:r>
            <a:endParaRPr lang="en-US" sz="2400" b="1" dirty="0">
              <a:latin typeface="Calibri" pitchFamily="34" charset="0"/>
            </a:endParaRPr>
          </a:p>
          <a:p>
            <a:pPr marL="0" indent="0" algn="just" eaLnBrk="1" hangingPunct="1">
              <a:lnSpc>
                <a:spcPct val="80000"/>
              </a:lnSpc>
              <a:buFont typeface="Wingdings" pitchFamily="2" charset="2"/>
              <a:buNone/>
              <a:defRPr/>
            </a:pPr>
            <a:endParaRPr lang="el-GR" sz="2400" dirty="0">
              <a:latin typeface="Calibri" pitchFamily="34" charset="0"/>
            </a:endParaRPr>
          </a:p>
          <a:p>
            <a:pPr marL="0" indent="0" algn="just" eaLnBrk="1" hangingPunct="1">
              <a:lnSpc>
                <a:spcPct val="80000"/>
              </a:lnSpc>
              <a:buFont typeface="Wingdings" pitchFamily="2" charset="2"/>
              <a:buNone/>
              <a:defRPr/>
            </a:pPr>
            <a:r>
              <a:rPr lang="en-US" sz="2400" dirty="0" smtClean="0">
                <a:latin typeface="Calibri" pitchFamily="34" charset="0"/>
              </a:rPr>
              <a:t>// Δημιουργία ενός CallableStatement αντικειμένου cs</a:t>
            </a:r>
            <a:endParaRPr lang="el-GR" sz="2400" dirty="0" smtClean="0">
              <a:latin typeface="Calibri" pitchFamily="34" charset="0"/>
            </a:endParaRPr>
          </a:p>
          <a:p>
            <a:pPr algn="just" eaLnBrk="1" hangingPunct="1">
              <a:lnSpc>
                <a:spcPct val="80000"/>
              </a:lnSpc>
              <a:buFont typeface="Wingdings" pitchFamily="2" charset="2"/>
              <a:buNone/>
              <a:defRPr/>
            </a:pPr>
            <a:r>
              <a:rPr lang="el-GR" sz="2400" dirty="0" smtClean="0">
                <a:latin typeface="Calibri" pitchFamily="34" charset="0"/>
              </a:rPr>
              <a:t>// </a:t>
            </a:r>
            <a:r>
              <a:rPr lang="en-US" sz="2400" dirty="0">
                <a:latin typeface="Calibri" pitchFamily="34" charset="0"/>
              </a:rPr>
              <a:t>για </a:t>
            </a:r>
            <a:r>
              <a:rPr lang="el-GR" sz="2400" dirty="0" smtClean="0">
                <a:latin typeface="Calibri" pitchFamily="34" charset="0"/>
              </a:rPr>
              <a:t>κλήση της αποθηκευμένης </a:t>
            </a:r>
            <a:r>
              <a:rPr lang="el-GR" sz="2400" dirty="0">
                <a:latin typeface="Calibri" pitchFamily="34" charset="0"/>
              </a:rPr>
              <a:t>διαδικασίας</a:t>
            </a:r>
            <a:r>
              <a:rPr lang="en-US" sz="2400" dirty="0">
                <a:latin typeface="Calibri" pitchFamily="34" charset="0"/>
              </a:rPr>
              <a:t> </a:t>
            </a:r>
            <a:endParaRPr lang="el-GR" sz="2400" dirty="0" smtClean="0">
              <a:latin typeface="Calibri" pitchFamily="34" charset="0"/>
            </a:endParaRPr>
          </a:p>
          <a:p>
            <a:pPr algn="just" eaLnBrk="1" hangingPunct="1">
              <a:lnSpc>
                <a:spcPct val="80000"/>
              </a:lnSpc>
              <a:buFont typeface="Wingdings" pitchFamily="2" charset="2"/>
              <a:buNone/>
              <a:defRPr/>
            </a:pPr>
            <a:r>
              <a:rPr lang="el-GR" sz="2400" dirty="0" smtClean="0">
                <a:latin typeface="Calibri" pitchFamily="34" charset="0"/>
              </a:rPr>
              <a:t>// </a:t>
            </a:r>
            <a:r>
              <a:rPr lang="en-US" sz="2400" dirty="0" smtClean="0">
                <a:latin typeface="Calibri" pitchFamily="34" charset="0"/>
              </a:rPr>
              <a:t>SHOW</a:t>
            </a:r>
            <a:r>
              <a:rPr lang="el-GR" sz="2400" dirty="0">
                <a:latin typeface="Calibri" pitchFamily="34" charset="0"/>
              </a:rPr>
              <a:t>_</a:t>
            </a:r>
            <a:r>
              <a:rPr lang="en-US" sz="2400" dirty="0">
                <a:latin typeface="Calibri" pitchFamily="34" charset="0"/>
              </a:rPr>
              <a:t>BOOK</a:t>
            </a:r>
            <a:r>
              <a:rPr lang="el-GR" sz="2400" dirty="0">
                <a:latin typeface="Calibri" pitchFamily="34" charset="0"/>
              </a:rPr>
              <a:t>_</a:t>
            </a:r>
            <a:r>
              <a:rPr lang="en-US" sz="2400" dirty="0">
                <a:latin typeface="Calibri" pitchFamily="34" charset="0"/>
              </a:rPr>
              <a:t>PRICES</a:t>
            </a:r>
            <a:endParaRPr lang="en-US" sz="2400" dirty="0" smtClean="0">
              <a:latin typeface="Calibri" pitchFamily="34" charset="0"/>
            </a:endParaRPr>
          </a:p>
          <a:p>
            <a:pPr algn="just" eaLnBrk="1" hangingPunct="1">
              <a:lnSpc>
                <a:spcPct val="80000"/>
              </a:lnSpc>
              <a:buFont typeface="Wingdings" pitchFamily="2" charset="2"/>
              <a:buNone/>
              <a:defRPr/>
            </a:pPr>
            <a:endParaRPr lang="en-US" sz="2400"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n-US" sz="2400" b="1" dirty="0" smtClean="0">
                <a:latin typeface="Courier New" pitchFamily="49" charset="0"/>
                <a:cs typeface="Courier New" pitchFamily="49" charset="0"/>
              </a:rPr>
              <a:t>CallableStatement cs = con.prepareCall</a:t>
            </a:r>
            <a:endParaRPr lang="el-GR" sz="2400" b="1"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 call SHOW_BOOK_PRICES }");</a:t>
            </a:r>
          </a:p>
          <a:p>
            <a:pPr algn="just" eaLnBrk="1" hangingPunct="1">
              <a:lnSpc>
                <a:spcPct val="80000"/>
              </a:lnSpc>
              <a:buFont typeface="Wingdings" pitchFamily="2" charset="2"/>
              <a:buNone/>
              <a:defRPr/>
            </a:pPr>
            <a:endParaRPr lang="en-US" sz="2400" dirty="0" smtClean="0">
              <a:latin typeface="Calibri" pitchFamily="34" charset="0"/>
            </a:endParaRPr>
          </a:p>
          <a:p>
            <a:pPr algn="just" eaLnBrk="1" hangingPunct="1">
              <a:lnSpc>
                <a:spcPct val="80000"/>
              </a:lnSpc>
              <a:buFont typeface="Wingdings" pitchFamily="2" charset="2"/>
              <a:buNone/>
              <a:defRPr/>
            </a:pPr>
            <a:r>
              <a:rPr lang="en-US" sz="2400" dirty="0" smtClean="0">
                <a:latin typeface="Calibri" pitchFamily="34" charset="0"/>
              </a:rPr>
              <a:t>// Κλήση της αποθηκευμένης </a:t>
            </a:r>
            <a:r>
              <a:rPr lang="el-GR" sz="2400" dirty="0">
                <a:latin typeface="Calibri" pitchFamily="34" charset="0"/>
              </a:rPr>
              <a:t>διαδικασίας</a:t>
            </a:r>
            <a:endParaRPr lang="el-GR" sz="2400" dirty="0" smtClean="0">
              <a:latin typeface="Calibri" pitchFamily="34" charset="0"/>
            </a:endParaRPr>
          </a:p>
          <a:p>
            <a:pPr algn="just" eaLnBrk="1" hangingPunct="1">
              <a:lnSpc>
                <a:spcPct val="80000"/>
              </a:lnSpc>
              <a:buFont typeface="Wingdings" pitchFamily="2" charset="2"/>
              <a:buNone/>
              <a:defRPr/>
            </a:pPr>
            <a:r>
              <a:rPr lang="el-GR" sz="2400" dirty="0" smtClean="0">
                <a:latin typeface="Calibri" pitchFamily="34" charset="0"/>
              </a:rPr>
              <a:t>// </a:t>
            </a:r>
            <a:r>
              <a:rPr lang="en-US" sz="2400" dirty="0" smtClean="0">
                <a:latin typeface="Calibri" pitchFamily="34" charset="0"/>
              </a:rPr>
              <a:t>SHOW_BOOK_PRICES</a:t>
            </a:r>
            <a:r>
              <a:rPr lang="el-GR" sz="2400" dirty="0" smtClean="0">
                <a:latin typeface="Calibri" pitchFamily="34" charset="0"/>
              </a:rPr>
              <a:t> η οποία επιστρέφει ένα </a:t>
            </a:r>
            <a:r>
              <a:rPr lang="en-US" sz="2400" dirty="0" smtClean="0">
                <a:latin typeface="Calibri" pitchFamily="34" charset="0"/>
              </a:rPr>
              <a:t>ResultSet</a:t>
            </a:r>
          </a:p>
          <a:p>
            <a:pPr algn="just" eaLnBrk="1" hangingPunct="1">
              <a:lnSpc>
                <a:spcPct val="80000"/>
              </a:lnSpc>
              <a:buFont typeface="Wingdings" pitchFamily="2" charset="2"/>
              <a:buNone/>
              <a:defRPr/>
            </a:pPr>
            <a:endParaRPr lang="en-US" sz="2400"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n-US" sz="2400" b="1" dirty="0" smtClean="0">
                <a:latin typeface="Courier New" pitchFamily="49" charset="0"/>
                <a:cs typeface="Courier New" pitchFamily="49" charset="0"/>
              </a:rPr>
              <a:t>ResultSet rs</a:t>
            </a:r>
            <a:r>
              <a:rPr lang="el-GR" sz="2400" b="1" dirty="0" smtClean="0">
                <a:latin typeface="Courier New" pitchFamily="49" charset="0"/>
                <a:cs typeface="Courier New" pitchFamily="49" charset="0"/>
              </a:rPr>
              <a:t> = </a:t>
            </a:r>
            <a:r>
              <a:rPr lang="en-US" sz="2400" b="1" dirty="0" smtClean="0">
                <a:latin typeface="Courier New" pitchFamily="49" charset="0"/>
                <a:cs typeface="Courier New" pitchFamily="49" charset="0"/>
              </a:rPr>
              <a:t>cs</a:t>
            </a:r>
            <a:r>
              <a:rPr lang="el-GR" sz="2400" b="1" dirty="0" smtClean="0">
                <a:latin typeface="Courier New" pitchFamily="49" charset="0"/>
                <a:cs typeface="Courier New" pitchFamily="49" charset="0"/>
              </a:rPr>
              <a:t>.</a:t>
            </a:r>
            <a:r>
              <a:rPr lang="en-US" sz="2400" b="1" dirty="0" smtClean="0">
                <a:latin typeface="Courier New" pitchFamily="49" charset="0"/>
                <a:cs typeface="Courier New" pitchFamily="49" charset="0"/>
              </a:rPr>
              <a:t>executeQuery</a:t>
            </a:r>
            <a:r>
              <a:rPr lang="el-GR" sz="2400" b="1" dirty="0" smtClean="0">
                <a:latin typeface="Courier New" pitchFamily="49" charset="0"/>
                <a:cs typeface="Courier New" pitchFamily="49" charset="0"/>
              </a:rPr>
              <a:t>();</a:t>
            </a:r>
          </a:p>
        </p:txBody>
      </p:sp>
    </p:spTree>
    <p:extLst>
      <p:ext uri="{BB962C8B-B14F-4D97-AF65-F5344CB8AC3E}">
        <p14:creationId xmlns:p14="http://schemas.microsoft.com/office/powerpoint/2010/main" val="2620305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r>
              <a:rPr lang="en-US" altLang="el-GR" dirty="0"/>
              <a:t>Stored Procedures </a:t>
            </a:r>
            <a:r>
              <a:rPr lang="en-US" altLang="el-GR" sz="3600" dirty="0"/>
              <a:t>5</a:t>
            </a:r>
            <a:r>
              <a:rPr lang="en-US" altLang="el-GR" sz="3600" dirty="0" smtClean="0"/>
              <a:t>/5</a:t>
            </a:r>
            <a:endParaRPr lang="el-GR" altLang="el-GR" dirty="0" smtClean="0"/>
          </a:p>
        </p:txBody>
      </p:sp>
      <p:sp>
        <p:nvSpPr>
          <p:cNvPr id="57347" name="Rectangle 3"/>
          <p:cNvSpPr>
            <a:spLocks noGrp="1" noChangeArrowheads="1"/>
          </p:cNvSpPr>
          <p:nvPr>
            <p:ph idx="1"/>
          </p:nvPr>
        </p:nvSpPr>
        <p:spPr/>
        <p:txBody>
          <a:bodyPr/>
          <a:lstStyle/>
          <a:p>
            <a:pPr eaLnBrk="1" hangingPunct="1">
              <a:spcBef>
                <a:spcPct val="0"/>
              </a:spcBef>
            </a:pPr>
            <a:r>
              <a:rPr lang="el-GR" altLang="el-GR" dirty="0" smtClean="0">
                <a:latin typeface="Calibri" pitchFamily="34" charset="0"/>
              </a:rPr>
              <a:t>Η κλήση αποθηκευμένης διαδικασίας πραγματοποιείται με κατάλληλη μέθοδο</a:t>
            </a:r>
            <a:r>
              <a:rPr lang="en-US" altLang="el-GR" dirty="0" smtClean="0">
                <a:latin typeface="Calibri" pitchFamily="34" charset="0"/>
              </a:rPr>
              <a:t> execute</a:t>
            </a:r>
            <a:r>
              <a:rPr lang="el-GR" altLang="el-GR" dirty="0" smtClean="0">
                <a:latin typeface="Calibri" pitchFamily="34" charset="0"/>
              </a:rPr>
              <a:t>. </a:t>
            </a:r>
            <a:endParaRPr lang="en-US" altLang="el-GR" dirty="0" smtClean="0">
              <a:latin typeface="Calibri" pitchFamily="34" charset="0"/>
            </a:endParaRPr>
          </a:p>
          <a:p>
            <a:pPr eaLnBrk="1" hangingPunct="1">
              <a:spcBef>
                <a:spcPct val="0"/>
              </a:spcBef>
            </a:pPr>
            <a:r>
              <a:rPr lang="el-GR" altLang="el-GR" dirty="0" smtClean="0">
                <a:latin typeface="Calibri" pitchFamily="34" charset="0"/>
              </a:rPr>
              <a:t>Σε περίπτωση που η αποθηκευμένη διαδικασία αφορά </a:t>
            </a:r>
            <a:r>
              <a:rPr lang="en-US" altLang="el-GR" dirty="0" smtClean="0">
                <a:latin typeface="Calibri" pitchFamily="34" charset="0"/>
              </a:rPr>
              <a:t>SQL</a:t>
            </a:r>
            <a:r>
              <a:rPr lang="el-GR" altLang="el-GR" dirty="0" smtClean="0">
                <a:latin typeface="Calibri" pitchFamily="34" charset="0"/>
              </a:rPr>
              <a:t> εντολή που</a:t>
            </a:r>
            <a:endParaRPr lang="en-US" altLang="el-GR" dirty="0" smtClean="0">
              <a:latin typeface="Calibri" pitchFamily="34" charset="0"/>
            </a:endParaRPr>
          </a:p>
          <a:p>
            <a:pPr lvl="1" eaLnBrk="1" hangingPunct="1">
              <a:spcBef>
                <a:spcPct val="0"/>
              </a:spcBef>
            </a:pPr>
            <a:r>
              <a:rPr lang="el-GR" altLang="el-GR" dirty="0" smtClean="0">
                <a:latin typeface="Calibri" pitchFamily="34" charset="0"/>
              </a:rPr>
              <a:t>ανακτά δεδομένα: χρησιμοποιείται η μέθοδος </a:t>
            </a:r>
            <a:r>
              <a:rPr lang="en-GB" altLang="el-GR" b="1" dirty="0" smtClean="0">
                <a:latin typeface="Calibri" pitchFamily="34" charset="0"/>
              </a:rPr>
              <a:t>executeQuery</a:t>
            </a:r>
            <a:r>
              <a:rPr lang="el-GR" altLang="el-GR" dirty="0" smtClean="0">
                <a:latin typeface="Calibri" pitchFamily="34" charset="0"/>
              </a:rPr>
              <a:t>. </a:t>
            </a:r>
            <a:endParaRPr lang="en-US" altLang="el-GR" dirty="0" smtClean="0">
              <a:latin typeface="Calibri" pitchFamily="34" charset="0"/>
            </a:endParaRPr>
          </a:p>
          <a:p>
            <a:pPr lvl="1" eaLnBrk="1" hangingPunct="1">
              <a:spcBef>
                <a:spcPct val="0"/>
              </a:spcBef>
            </a:pPr>
            <a:r>
              <a:rPr lang="el-GR" altLang="el-GR" dirty="0" smtClean="0">
                <a:latin typeface="Calibri" pitchFamily="34" charset="0"/>
              </a:rPr>
              <a:t>μεταβάλει πίνακες ή δεδομένα: χρησιμοποιείται η μέθοδος </a:t>
            </a:r>
            <a:r>
              <a:rPr lang="en-GB" altLang="el-GR" b="1" dirty="0" smtClean="0">
                <a:latin typeface="Calibri" pitchFamily="34" charset="0"/>
              </a:rPr>
              <a:t>executeUpdate</a:t>
            </a:r>
            <a:r>
              <a:rPr lang="el-GR" altLang="el-GR" dirty="0" smtClean="0">
                <a:latin typeface="Calibri" pitchFamily="34" charset="0"/>
              </a:rPr>
              <a:t>.</a:t>
            </a:r>
          </a:p>
        </p:txBody>
      </p:sp>
    </p:spTree>
    <p:extLst>
      <p:ext uri="{BB962C8B-B14F-4D97-AF65-F5344CB8AC3E}">
        <p14:creationId xmlns:p14="http://schemas.microsoft.com/office/powerpoint/2010/main" val="1865321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normAutofit/>
          </a:bodyPr>
          <a:lstStyle/>
          <a:p>
            <a:pPr algn="ctr" eaLnBrk="1" hangingPunct="1">
              <a:lnSpc>
                <a:spcPct val="80000"/>
              </a:lnSpc>
            </a:pPr>
            <a:r>
              <a:rPr lang="el-GR" altLang="el-GR" sz="3600" dirty="0" smtClean="0">
                <a:latin typeface="Calibri" pitchFamily="34" charset="0"/>
              </a:rPr>
              <a:t>Διαχείριση </a:t>
            </a:r>
            <a:r>
              <a:rPr lang="el-GR" altLang="el-GR" sz="3600" dirty="0">
                <a:latin typeface="Calibri" pitchFamily="34" charset="0"/>
              </a:rPr>
              <a:t>λ</a:t>
            </a:r>
            <a:r>
              <a:rPr lang="el-GR" altLang="el-GR" sz="3600" dirty="0" smtClean="0">
                <a:latin typeface="Calibri" pitchFamily="34" charset="0"/>
              </a:rPr>
              <a:t>αθών και προειδοποιήσεων</a:t>
            </a:r>
          </a:p>
        </p:txBody>
      </p:sp>
      <p:sp>
        <p:nvSpPr>
          <p:cNvPr id="58371" name="Rectangle 3"/>
          <p:cNvSpPr>
            <a:spLocks noGrp="1" noChangeArrowheads="1"/>
          </p:cNvSpPr>
          <p:nvPr>
            <p:ph idx="1"/>
          </p:nvPr>
        </p:nvSpPr>
        <p:spPr/>
        <p:txBody>
          <a:bodyPr/>
          <a:lstStyle/>
          <a:p>
            <a:pPr eaLnBrk="1" hangingPunct="1">
              <a:lnSpc>
                <a:spcPct val="80000"/>
              </a:lnSpc>
            </a:pPr>
            <a:r>
              <a:rPr lang="el-GR" altLang="el-GR" sz="2400" dirty="0" smtClean="0">
                <a:latin typeface="Calibri" pitchFamily="34" charset="0"/>
              </a:rPr>
              <a:t>Λάθη (exceptions) και προειδοποιήσεις (warnings), ενδέχεται να προκαλέσουν την καταστροφή των δεδομένων της βάσης</a:t>
            </a:r>
          </a:p>
          <a:p>
            <a:pPr eaLnBrk="1" hangingPunct="1">
              <a:lnSpc>
                <a:spcPct val="80000"/>
              </a:lnSpc>
            </a:pPr>
            <a:r>
              <a:rPr lang="el-GR" altLang="el-GR" sz="2400" dirty="0" smtClean="0">
                <a:latin typeface="Calibri" pitchFamily="34" charset="0"/>
              </a:rPr>
              <a:t>Το JDBC API παρέχει δυνατότητα για διαχείριση, μέσω των κλάσεων </a:t>
            </a:r>
            <a:r>
              <a:rPr lang="el-GR" altLang="el-GR" sz="2400" b="1" dirty="0" smtClean="0">
                <a:latin typeface="Calibri" pitchFamily="34" charset="0"/>
              </a:rPr>
              <a:t>SQLException </a:t>
            </a:r>
            <a:r>
              <a:rPr lang="el-GR" altLang="el-GR" sz="2400" dirty="0" smtClean="0">
                <a:latin typeface="Calibri" pitchFamily="34" charset="0"/>
              </a:rPr>
              <a:t>και </a:t>
            </a:r>
            <a:r>
              <a:rPr lang="el-GR" altLang="el-GR" sz="2400" b="1" dirty="0" smtClean="0">
                <a:latin typeface="Calibri" pitchFamily="34" charset="0"/>
              </a:rPr>
              <a:t>SQLWarning</a:t>
            </a:r>
            <a:r>
              <a:rPr lang="el-GR" altLang="el-GR" sz="2400" dirty="0" smtClean="0">
                <a:latin typeface="Calibri" pitchFamily="34" charset="0"/>
              </a:rPr>
              <a:t>. </a:t>
            </a:r>
          </a:p>
          <a:p>
            <a:pPr eaLnBrk="1" hangingPunct="1">
              <a:lnSpc>
                <a:spcPct val="80000"/>
              </a:lnSpc>
            </a:pPr>
            <a:r>
              <a:rPr lang="el-GR" altLang="el-GR" sz="2400" dirty="0" smtClean="0">
                <a:latin typeface="Calibri" pitchFamily="34" charset="0"/>
              </a:rPr>
              <a:t>Η διαχείριση των λαθών και προειδοποιήσεων σε συνδυασμό με την δυνατότητα για επαναφορά (rollback) των συναλλαγών επιτρέπει </a:t>
            </a:r>
            <a:endParaRPr lang="en-US" altLang="el-GR" sz="2400" dirty="0" smtClean="0">
              <a:latin typeface="Calibri" pitchFamily="34" charset="0"/>
            </a:endParaRPr>
          </a:p>
          <a:p>
            <a:pPr lvl="1" eaLnBrk="1" hangingPunct="1">
              <a:lnSpc>
                <a:spcPct val="80000"/>
              </a:lnSpc>
            </a:pPr>
            <a:r>
              <a:rPr lang="el-GR" altLang="el-GR" sz="2000" dirty="0" smtClean="0">
                <a:latin typeface="Calibri" pitchFamily="34" charset="0"/>
              </a:rPr>
              <a:t>ορθή εκτέλεση των προγραμμάτων και </a:t>
            </a:r>
            <a:endParaRPr lang="en-US" altLang="el-GR" sz="2000" dirty="0" smtClean="0">
              <a:latin typeface="Calibri" pitchFamily="34" charset="0"/>
            </a:endParaRPr>
          </a:p>
          <a:p>
            <a:pPr lvl="1" eaLnBrk="1" hangingPunct="1">
              <a:lnSpc>
                <a:spcPct val="80000"/>
              </a:lnSpc>
            </a:pPr>
            <a:r>
              <a:rPr lang="el-GR" altLang="el-GR" sz="2000" dirty="0" smtClean="0">
                <a:latin typeface="Calibri" pitchFamily="34" charset="0"/>
              </a:rPr>
              <a:t>διαφύλαξη της ακεραιότητας (integrity) των δεδομένων της βάσης.</a:t>
            </a:r>
          </a:p>
          <a:p>
            <a:pPr eaLnBrk="1" hangingPunct="1">
              <a:lnSpc>
                <a:spcPct val="80000"/>
              </a:lnSpc>
            </a:pPr>
            <a:r>
              <a:rPr lang="el-GR" altLang="el-GR" sz="2400" dirty="0" smtClean="0">
                <a:latin typeface="Calibri" pitchFamily="34" charset="0"/>
              </a:rPr>
              <a:t>Τα αντικείμενα SQLException αντιπροσωπεύουν λάθη που προκλήθηκαν κατά την εκτέλεση του προγράμματος, </a:t>
            </a:r>
          </a:p>
          <a:p>
            <a:pPr eaLnBrk="1" hangingPunct="1">
              <a:lnSpc>
                <a:spcPct val="80000"/>
              </a:lnSpc>
            </a:pPr>
            <a:r>
              <a:rPr lang="el-GR" altLang="el-GR" sz="2400" dirty="0" smtClean="0">
                <a:latin typeface="Calibri" pitchFamily="34" charset="0"/>
              </a:rPr>
              <a:t>Εάν το πρόγραμμα δεν τα διαχειριστεί, η  εκτέλεση τερματίζεται. </a:t>
            </a:r>
          </a:p>
        </p:txBody>
      </p:sp>
    </p:spTree>
    <p:extLst>
      <p:ext uri="{BB962C8B-B14F-4D97-AF65-F5344CB8AC3E}">
        <p14:creationId xmlns:p14="http://schemas.microsoft.com/office/powerpoint/2010/main" val="2964166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lstStyle/>
          <a:p>
            <a:pPr algn="ctr" eaLnBrk="1" hangingPunct="1"/>
            <a:r>
              <a:rPr lang="en-US" altLang="el-GR" dirty="0" smtClean="0"/>
              <a:t>SQL Exceptions</a:t>
            </a:r>
            <a:endParaRPr lang="el-GR" altLang="el-GR" dirty="0" smtClean="0"/>
          </a:p>
        </p:txBody>
      </p:sp>
      <p:sp>
        <p:nvSpPr>
          <p:cNvPr id="49155" name="Rectangle 3"/>
          <p:cNvSpPr>
            <a:spLocks noGrp="1" noChangeArrowheads="1"/>
          </p:cNvSpPr>
          <p:nvPr>
            <p:ph idx="1"/>
          </p:nvPr>
        </p:nvSpPr>
        <p:spPr/>
        <p:txBody>
          <a:bodyPr/>
          <a:lstStyle/>
          <a:p>
            <a:pPr marL="0" indent="0" eaLnBrk="1" hangingPunct="1">
              <a:lnSpc>
                <a:spcPct val="80000"/>
              </a:lnSpc>
              <a:buFont typeface="Wingdings" pitchFamily="2" charset="2"/>
              <a:buNone/>
              <a:defRPr/>
            </a:pPr>
            <a:r>
              <a:rPr lang="el-GR" sz="2400" dirty="0" smtClean="0">
                <a:latin typeface="Calibri" pitchFamily="34" charset="0"/>
              </a:rPr>
              <a:t>Κάθε αντικείμενο </a:t>
            </a:r>
            <a:r>
              <a:rPr lang="el-GR" sz="2400" dirty="0">
                <a:latin typeface="Calibri" pitchFamily="34" charset="0"/>
              </a:rPr>
              <a:t>SQLException </a:t>
            </a:r>
            <a:r>
              <a:rPr lang="el-GR" sz="2400" dirty="0" smtClean="0">
                <a:latin typeface="Calibri" pitchFamily="34" charset="0"/>
              </a:rPr>
              <a:t>περιέχει:</a:t>
            </a:r>
          </a:p>
          <a:p>
            <a:pPr eaLnBrk="1" hangingPunct="1">
              <a:lnSpc>
                <a:spcPct val="80000"/>
              </a:lnSpc>
              <a:defRPr/>
            </a:pPr>
            <a:r>
              <a:rPr lang="el-GR" sz="2400" dirty="0" smtClean="0">
                <a:latin typeface="Calibri" pitchFamily="34" charset="0"/>
              </a:rPr>
              <a:t>Μια λεκτική περιγραφή του λάθους, </a:t>
            </a:r>
            <a:endParaRPr lang="en-US" sz="2400" dirty="0" smtClean="0">
              <a:latin typeface="Calibri" pitchFamily="34" charset="0"/>
            </a:endParaRPr>
          </a:p>
          <a:p>
            <a:pPr lvl="1" eaLnBrk="1" hangingPunct="1">
              <a:lnSpc>
                <a:spcPct val="80000"/>
              </a:lnSpc>
              <a:defRPr/>
            </a:pPr>
            <a:r>
              <a:rPr lang="el-GR" sz="2000" dirty="0" smtClean="0">
                <a:latin typeface="Calibri" pitchFamily="34" charset="0"/>
              </a:rPr>
              <a:t>ανακτάται μέσω της </a:t>
            </a:r>
            <a:r>
              <a:rPr lang="el-GR" sz="2000" b="1" dirty="0" smtClean="0">
                <a:latin typeface="Calibri" pitchFamily="34" charset="0"/>
              </a:rPr>
              <a:t>getMessage</a:t>
            </a:r>
            <a:r>
              <a:rPr lang="el-GR" sz="2000" dirty="0" smtClean="0">
                <a:latin typeface="Calibri" pitchFamily="34" charset="0"/>
              </a:rPr>
              <a:t> μεθόδου</a:t>
            </a:r>
          </a:p>
          <a:p>
            <a:pPr eaLnBrk="1" hangingPunct="1">
              <a:lnSpc>
                <a:spcPct val="80000"/>
              </a:lnSpc>
              <a:defRPr/>
            </a:pPr>
            <a:r>
              <a:rPr lang="el-GR" sz="2400" dirty="0" smtClean="0">
                <a:latin typeface="Calibri" pitchFamily="34" charset="0"/>
              </a:rPr>
              <a:t>Μια κατάσταση λάθους, </a:t>
            </a:r>
            <a:endParaRPr lang="en-US" sz="2400" dirty="0" smtClean="0">
              <a:latin typeface="Calibri" pitchFamily="34" charset="0"/>
            </a:endParaRPr>
          </a:p>
          <a:p>
            <a:pPr lvl="1" eaLnBrk="1" hangingPunct="1">
              <a:lnSpc>
                <a:spcPct val="80000"/>
              </a:lnSpc>
              <a:defRPr/>
            </a:pPr>
            <a:r>
              <a:rPr lang="el-GR" sz="2000" dirty="0" smtClean="0">
                <a:latin typeface="Calibri" pitchFamily="34" charset="0"/>
              </a:rPr>
              <a:t>ανακτάται μέσω της μεθόδου </a:t>
            </a:r>
            <a:r>
              <a:rPr lang="el-GR" sz="2000" b="1" dirty="0" smtClean="0">
                <a:latin typeface="Calibri" pitchFamily="34" charset="0"/>
              </a:rPr>
              <a:t>getSQLState</a:t>
            </a:r>
            <a:endParaRPr lang="el-GR" sz="2000" dirty="0" smtClean="0">
              <a:latin typeface="Calibri" pitchFamily="34" charset="0"/>
            </a:endParaRPr>
          </a:p>
          <a:p>
            <a:pPr eaLnBrk="1" hangingPunct="1">
              <a:lnSpc>
                <a:spcPct val="80000"/>
              </a:lnSpc>
              <a:defRPr/>
            </a:pPr>
            <a:r>
              <a:rPr lang="el-GR" sz="2400" dirty="0" smtClean="0">
                <a:latin typeface="Calibri" pitchFamily="34" charset="0"/>
              </a:rPr>
              <a:t>Ένα κωδικό λάθους </a:t>
            </a:r>
            <a:endParaRPr lang="en-US" sz="2400" dirty="0" smtClean="0">
              <a:latin typeface="Calibri" pitchFamily="34" charset="0"/>
            </a:endParaRPr>
          </a:p>
          <a:p>
            <a:pPr lvl="1" eaLnBrk="1" hangingPunct="1">
              <a:lnSpc>
                <a:spcPct val="80000"/>
              </a:lnSpc>
              <a:defRPr/>
            </a:pPr>
            <a:r>
              <a:rPr lang="el-GR" sz="2000" dirty="0" smtClean="0">
                <a:latin typeface="Calibri" pitchFamily="34" charset="0"/>
              </a:rPr>
              <a:t>περιγράφει το λάθος που προκάλεσε την δημιουργία του SQLException αντικειμένου, </a:t>
            </a:r>
            <a:endParaRPr lang="en-US" sz="2000" dirty="0" smtClean="0">
              <a:latin typeface="Calibri" pitchFamily="34" charset="0"/>
            </a:endParaRPr>
          </a:p>
          <a:p>
            <a:pPr lvl="1" eaLnBrk="1" hangingPunct="1">
              <a:lnSpc>
                <a:spcPct val="80000"/>
              </a:lnSpc>
              <a:defRPr/>
            </a:pPr>
            <a:r>
              <a:rPr lang="el-GR" sz="2000" dirty="0" smtClean="0">
                <a:latin typeface="Calibri" pitchFamily="34" charset="0"/>
              </a:rPr>
              <a:t>ανακτάται μέσω της </a:t>
            </a:r>
            <a:r>
              <a:rPr lang="el-GR" sz="2000" b="1" dirty="0" smtClean="0">
                <a:latin typeface="Calibri" pitchFamily="34" charset="0"/>
              </a:rPr>
              <a:t>getErrorCode</a:t>
            </a:r>
            <a:r>
              <a:rPr lang="el-GR" sz="2000" dirty="0" smtClean="0">
                <a:latin typeface="Calibri" pitchFamily="34" charset="0"/>
              </a:rPr>
              <a:t> μεθόδου</a:t>
            </a:r>
          </a:p>
          <a:p>
            <a:pPr eaLnBrk="1" hangingPunct="1">
              <a:lnSpc>
                <a:spcPct val="80000"/>
              </a:lnSpc>
              <a:defRPr/>
            </a:pPr>
            <a:r>
              <a:rPr lang="el-GR" sz="2400" dirty="0" smtClean="0">
                <a:latin typeface="Calibri" pitchFamily="34" charset="0"/>
              </a:rPr>
              <a:t>Μια αναφορά (reference) στο «επόμενο» λάθος, σε περίπτωση που προκλήθηκαν πολλαπλά λάθη κατά την εκτέλεση. </a:t>
            </a:r>
            <a:endParaRPr lang="en-US" sz="2400" dirty="0" smtClean="0">
              <a:latin typeface="Calibri" pitchFamily="34" charset="0"/>
            </a:endParaRPr>
          </a:p>
          <a:p>
            <a:pPr lvl="1" eaLnBrk="1" hangingPunct="1">
              <a:lnSpc>
                <a:spcPct val="80000"/>
              </a:lnSpc>
              <a:defRPr/>
            </a:pPr>
            <a:r>
              <a:rPr lang="el-GR" sz="2000" dirty="0" smtClean="0">
                <a:latin typeface="Calibri" pitchFamily="34" charset="0"/>
              </a:rPr>
              <a:t>Το «επόμενο» λάθος ανακτάται μέσω της μεθόδου </a:t>
            </a:r>
            <a:r>
              <a:rPr lang="el-GR" sz="2000" b="1" dirty="0" smtClean="0">
                <a:latin typeface="Calibri" pitchFamily="34" charset="0"/>
              </a:rPr>
              <a:t>getNextException</a:t>
            </a:r>
            <a:endParaRPr lang="el-GR" sz="2000" dirty="0" smtClean="0">
              <a:latin typeface="Calibri" pitchFamily="34" charset="0"/>
            </a:endParaRPr>
          </a:p>
        </p:txBody>
      </p:sp>
    </p:spTree>
    <p:extLst>
      <p:ext uri="{BB962C8B-B14F-4D97-AF65-F5344CB8AC3E}">
        <p14:creationId xmlns:p14="http://schemas.microsoft.com/office/powerpoint/2010/main" val="1838311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algn="ctr" eaLnBrk="1" hangingPunct="1"/>
            <a:r>
              <a:rPr lang="el-GR" altLang="el-GR" dirty="0" smtClean="0"/>
              <a:t>Παράδειγμα </a:t>
            </a:r>
            <a:r>
              <a:rPr lang="en-US" altLang="el-GR" sz="3600" dirty="0" smtClean="0"/>
              <a:t>1/3</a:t>
            </a:r>
            <a:endParaRPr lang="el-GR" altLang="el-GR" sz="3600" dirty="0" smtClean="0"/>
          </a:p>
        </p:txBody>
      </p:sp>
      <p:sp>
        <p:nvSpPr>
          <p:cNvPr id="60419" name="Rectangle 3"/>
          <p:cNvSpPr>
            <a:spLocks noGrp="1" noChangeArrowheads="1"/>
          </p:cNvSpPr>
          <p:nvPr>
            <p:ph idx="1"/>
          </p:nvPr>
        </p:nvSpPr>
        <p:spPr/>
        <p:txBody>
          <a:bodyPr/>
          <a:lstStyle/>
          <a:p>
            <a:pPr algn="just" eaLnBrk="1" hangingPunct="1">
              <a:spcBef>
                <a:spcPct val="0"/>
              </a:spcBef>
            </a:pPr>
            <a:r>
              <a:rPr lang="el-GR" altLang="el-GR" sz="2400" dirty="0" smtClean="0">
                <a:latin typeface="Calibri" pitchFamily="34" charset="0"/>
              </a:rPr>
              <a:t>Στο παράδειγμα επιχειρείται η εκτέλεση μιας συναλλαγής</a:t>
            </a:r>
          </a:p>
          <a:p>
            <a:pPr algn="just" eaLnBrk="1" hangingPunct="1">
              <a:spcBef>
                <a:spcPct val="0"/>
              </a:spcBef>
            </a:pPr>
            <a:r>
              <a:rPr lang="el-GR" altLang="el-GR" sz="2400" dirty="0" smtClean="0">
                <a:latin typeface="Calibri" pitchFamily="34" charset="0"/>
              </a:rPr>
              <a:t>Εάν υπάρξει λάθος κατά την εκτέλεση, </a:t>
            </a:r>
          </a:p>
          <a:p>
            <a:pPr algn="just" eaLnBrk="1" hangingPunct="1">
              <a:spcBef>
                <a:spcPct val="0"/>
              </a:spcBef>
            </a:pPr>
            <a:r>
              <a:rPr lang="el-GR" altLang="el-GR" sz="2400" dirty="0" smtClean="0">
                <a:latin typeface="Calibri" pitchFamily="34" charset="0"/>
              </a:rPr>
              <a:t>Επαναφέρουμε τυχόν μεταβολές στη βάση δεδομένων</a:t>
            </a:r>
          </a:p>
          <a:p>
            <a:pPr algn="just" eaLnBrk="1" hangingPunct="1">
              <a:spcBef>
                <a:spcPct val="0"/>
              </a:spcBef>
            </a:pPr>
            <a:endParaRPr lang="el-GR" altLang="el-GR" sz="2400" b="1" dirty="0" smtClean="0">
              <a:latin typeface="Calibri" pitchFamily="34" charset="0"/>
            </a:endParaRPr>
          </a:p>
        </p:txBody>
      </p:sp>
    </p:spTree>
    <p:extLst>
      <p:ext uri="{BB962C8B-B14F-4D97-AF65-F5344CB8AC3E}">
        <p14:creationId xmlns:p14="http://schemas.microsoft.com/office/powerpoint/2010/main" val="2573438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algn="ctr" eaLnBrk="1" hangingPunct="1"/>
            <a:r>
              <a:rPr lang="el-GR" altLang="el-GR" dirty="0" smtClean="0"/>
              <a:t>Παράδειγμα </a:t>
            </a:r>
            <a:r>
              <a:rPr lang="en-US" altLang="el-GR" sz="3600" dirty="0" smtClean="0"/>
              <a:t>2/3</a:t>
            </a:r>
            <a:endParaRPr lang="el-GR" altLang="el-GR" sz="3600" dirty="0" smtClean="0"/>
          </a:p>
        </p:txBody>
      </p:sp>
      <p:sp>
        <p:nvSpPr>
          <p:cNvPr id="61443" name="Rectangle 3"/>
          <p:cNvSpPr>
            <a:spLocks noGrp="1" noChangeArrowheads="1"/>
          </p:cNvSpPr>
          <p:nvPr>
            <p:ph idx="1"/>
          </p:nvPr>
        </p:nvSpPr>
        <p:spPr/>
        <p:txBody>
          <a:bodyPr/>
          <a:lstStyle/>
          <a:p>
            <a:pPr algn="just" eaLnBrk="1" hangingPunct="1">
              <a:spcBef>
                <a:spcPct val="0"/>
              </a:spcBef>
              <a:buFont typeface="Wingdings" pitchFamily="2" charset="2"/>
              <a:buNone/>
            </a:pPr>
            <a:r>
              <a:rPr lang="el-GR" altLang="el-GR" sz="2000" dirty="0" smtClean="0">
                <a:latin typeface="Courier New" pitchFamily="49" charset="0"/>
                <a:cs typeface="Courier New" pitchFamily="49" charset="0"/>
              </a:rPr>
              <a:t>// Δεδομένου του Connection αντικειμένου con</a:t>
            </a:r>
          </a:p>
          <a:p>
            <a:pPr algn="just" eaLnBrk="1" hangingPunct="1">
              <a:spcBef>
                <a:spcPct val="0"/>
              </a:spcBef>
              <a:buFont typeface="Wingdings" pitchFamily="2" charset="2"/>
              <a:buNone/>
            </a:pPr>
            <a:r>
              <a:rPr lang="el-GR" altLang="el-GR" sz="2000" dirty="0" smtClean="0">
                <a:latin typeface="Courier New" pitchFamily="49" charset="0"/>
                <a:cs typeface="Courier New" pitchFamily="49" charset="0"/>
              </a:rPr>
              <a:t>// Εκτέλεση της συναλλαγής</a:t>
            </a:r>
          </a:p>
          <a:p>
            <a:pPr algn="just" eaLnBrk="1" hangingPunct="1">
              <a:spcBef>
                <a:spcPct val="0"/>
              </a:spcBef>
              <a:buFont typeface="Wingdings" pitchFamily="2" charset="2"/>
              <a:buNone/>
            </a:pPr>
            <a:r>
              <a:rPr lang="el-GR" altLang="el-GR" sz="2000" b="1" dirty="0" smtClean="0">
                <a:latin typeface="Courier New" pitchFamily="49" charset="0"/>
                <a:cs typeface="Courier New" pitchFamily="49" charset="0"/>
              </a:rPr>
              <a:t>try {  </a:t>
            </a:r>
          </a:p>
          <a:p>
            <a:pPr algn="just" eaLnBrk="1" hangingPunct="1">
              <a:spcBef>
                <a:spcPct val="0"/>
              </a:spcBef>
              <a:buFont typeface="Wingdings" pitchFamily="2" charset="2"/>
              <a:buNone/>
            </a:pPr>
            <a:r>
              <a:rPr lang="el-GR" altLang="el-GR" sz="2000" b="1" dirty="0" smtClean="0">
                <a:latin typeface="Courier New" pitchFamily="49" charset="0"/>
                <a:cs typeface="Courier New" pitchFamily="49" charset="0"/>
              </a:rPr>
              <a:t>  con.setAutoCommit(false);</a:t>
            </a:r>
            <a:endParaRPr lang="en-US" altLang="el-GR" sz="2000" b="1" dirty="0" smtClean="0">
              <a:latin typeface="Courier New" pitchFamily="49" charset="0"/>
              <a:cs typeface="Courier New" pitchFamily="49" charset="0"/>
            </a:endParaRPr>
          </a:p>
          <a:p>
            <a:pPr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  Statement stmt = con.createStatement( );</a:t>
            </a:r>
          </a:p>
          <a:p>
            <a:pPr algn="just" eaLnBrk="1" hangingPunct="1">
              <a:spcBef>
                <a:spcPct val="0"/>
              </a:spcBef>
              <a:buFont typeface="Wingdings" pitchFamily="2" charset="2"/>
              <a:buNone/>
            </a:pPr>
            <a:r>
              <a:rPr lang="en-US" altLang="el-GR" sz="2000" b="1" dirty="0" smtClean="0">
                <a:latin typeface="Courier New" pitchFamily="49" charset="0"/>
                <a:cs typeface="Courier New" pitchFamily="49" charset="0"/>
              </a:rPr>
              <a:t>  int i = stmt.executeUpdate("update Books set BookPrice = 100.00 where BookName = </a:t>
            </a:r>
            <a:r>
              <a:rPr lang="el-GR" altLang="el-GR" sz="2000" b="1" dirty="0" smtClean="0">
                <a:latin typeface="Courier New" pitchFamily="49" charset="0"/>
                <a:cs typeface="Courier New" pitchFamily="49" charset="0"/>
              </a:rPr>
              <a:t>'</a:t>
            </a:r>
            <a:r>
              <a:rPr lang="en-US" altLang="el-GR" sz="2000" b="1" dirty="0" smtClean="0">
                <a:latin typeface="Courier New" pitchFamily="49" charset="0"/>
                <a:cs typeface="Courier New" pitchFamily="49" charset="0"/>
              </a:rPr>
              <a:t>JDBC</a:t>
            </a:r>
            <a:r>
              <a:rPr lang="el-GR" altLang="el-GR" sz="2000" b="1" dirty="0" smtClean="0">
                <a:latin typeface="Courier New" pitchFamily="49" charset="0"/>
                <a:cs typeface="Courier New" pitchFamily="49" charset="0"/>
              </a:rPr>
              <a:t>'</a:t>
            </a:r>
            <a:r>
              <a:rPr lang="en-US" altLang="el-GR" sz="2000" b="1" dirty="0" smtClean="0">
                <a:latin typeface="Courier New" pitchFamily="49" charset="0"/>
                <a:cs typeface="Courier New" pitchFamily="49" charset="0"/>
              </a:rPr>
              <a:t>" );</a:t>
            </a:r>
          </a:p>
          <a:p>
            <a:pPr algn="just" eaLnBrk="1" hangingPunct="1">
              <a:spcBef>
                <a:spcPct val="0"/>
              </a:spcBef>
              <a:buFont typeface="Wingdings" pitchFamily="2" charset="2"/>
              <a:buNone/>
            </a:pPr>
            <a:r>
              <a:rPr lang="en-US" altLang="el-GR" sz="2400" b="1" dirty="0" smtClean="0">
                <a:latin typeface="Calibri" pitchFamily="34" charset="0"/>
              </a:rPr>
              <a:t>   </a:t>
            </a:r>
            <a:endParaRPr lang="el-GR" altLang="el-GR" sz="800" dirty="0" smtClean="0">
              <a:latin typeface="Calibri" pitchFamily="34" charset="0"/>
            </a:endParaRPr>
          </a:p>
          <a:p>
            <a:pPr eaLnBrk="1" hangingPunct="1">
              <a:lnSpc>
                <a:spcPct val="80000"/>
              </a:lnSpc>
              <a:buFont typeface="Wingdings" pitchFamily="2" charset="2"/>
              <a:buNone/>
            </a:pPr>
            <a:r>
              <a:rPr lang="en-US" altLang="el-GR" sz="2000" b="1" dirty="0" smtClean="0">
                <a:latin typeface="Courier New" pitchFamily="49" charset="0"/>
                <a:cs typeface="Courier New" pitchFamily="49" charset="0"/>
              </a:rPr>
              <a:t>int j = stmt.executeUpdate</a:t>
            </a:r>
          </a:p>
          <a:p>
            <a:pPr eaLnBrk="1" hangingPunct="1">
              <a:lnSpc>
                <a:spcPct val="80000"/>
              </a:lnSpc>
              <a:buFont typeface="Wingdings" pitchFamily="2" charset="2"/>
              <a:buNone/>
            </a:pPr>
            <a:r>
              <a:rPr lang="en-US" altLang="el-GR" sz="2000" b="1" dirty="0" smtClean="0">
                <a:latin typeface="Courier New" pitchFamily="49" charset="0"/>
                <a:cs typeface="Courier New" pitchFamily="49" charset="0"/>
              </a:rPr>
              <a:t>  (“update Books set BookPrice = 200.00 where   </a:t>
            </a:r>
          </a:p>
          <a:p>
            <a:pPr eaLnBrk="1" hangingPunct="1">
              <a:lnSpc>
                <a:spcPct val="80000"/>
              </a:lnSpc>
              <a:buFont typeface="Wingdings" pitchFamily="2" charset="2"/>
              <a:buNone/>
            </a:pPr>
            <a:r>
              <a:rPr lang="en-US" altLang="el-GR" sz="2000" b="1" dirty="0" smtClean="0">
                <a:latin typeface="Courier New" pitchFamily="49" charset="0"/>
                <a:cs typeface="Courier New" pitchFamily="49" charset="0"/>
              </a:rPr>
              <a:t>    BookName = </a:t>
            </a:r>
            <a:r>
              <a:rPr lang="el-GR" altLang="el-GR" sz="2000" b="1" dirty="0" smtClean="0">
                <a:latin typeface="Courier New" pitchFamily="49" charset="0"/>
                <a:cs typeface="Courier New" pitchFamily="49" charset="0"/>
              </a:rPr>
              <a:t>΄</a:t>
            </a:r>
            <a:r>
              <a:rPr lang="en-US" altLang="el-GR" sz="2000" b="1" dirty="0" smtClean="0">
                <a:latin typeface="Courier New" pitchFamily="49" charset="0"/>
                <a:cs typeface="Courier New" pitchFamily="49" charset="0"/>
              </a:rPr>
              <a:t>ODBC</a:t>
            </a:r>
            <a:r>
              <a:rPr lang="el-GR" altLang="el-GR" sz="2000" b="1" dirty="0" smtClean="0">
                <a:latin typeface="Courier New" pitchFamily="49" charset="0"/>
                <a:cs typeface="Courier New" pitchFamily="49" charset="0"/>
              </a:rPr>
              <a:t>΄</a:t>
            </a:r>
            <a:r>
              <a:rPr lang="en-US" altLang="el-GR" sz="2000" b="1" dirty="0" smtClean="0">
                <a:latin typeface="Courier New" pitchFamily="49" charset="0"/>
                <a:cs typeface="Courier New" pitchFamily="49" charset="0"/>
              </a:rPr>
              <a:t>");</a:t>
            </a:r>
          </a:p>
          <a:p>
            <a:pPr algn="just" eaLnBrk="1" hangingPunct="1">
              <a:lnSpc>
                <a:spcPct val="80000"/>
              </a:lnSpc>
              <a:buFont typeface="Wingdings" pitchFamily="2" charset="2"/>
              <a:buNone/>
            </a:pPr>
            <a:r>
              <a:rPr lang="en-US" altLang="el-GR" sz="2000" b="1" dirty="0" smtClean="0">
                <a:latin typeface="Courier New" pitchFamily="49" charset="0"/>
                <a:cs typeface="Courier New" pitchFamily="49" charset="0"/>
              </a:rPr>
              <a:t>   con.commit( );</a:t>
            </a:r>
          </a:p>
          <a:p>
            <a:pPr algn="just" eaLnBrk="1" hangingPunct="1">
              <a:lnSpc>
                <a:spcPct val="80000"/>
              </a:lnSpc>
              <a:buFont typeface="Wingdings" pitchFamily="2" charset="2"/>
              <a:buNone/>
            </a:pPr>
            <a:r>
              <a:rPr lang="en-US" altLang="el-GR" sz="2000" b="1" dirty="0" smtClean="0">
                <a:latin typeface="Courier New" pitchFamily="49" charset="0"/>
                <a:cs typeface="Courier New" pitchFamily="49" charset="0"/>
              </a:rPr>
              <a:t>   con.setAutoC</a:t>
            </a:r>
            <a:r>
              <a:rPr lang="el-GR" altLang="el-GR" sz="2000" b="1" dirty="0" smtClean="0">
                <a:latin typeface="Courier New" pitchFamily="49" charset="0"/>
                <a:cs typeface="Courier New" pitchFamily="49" charset="0"/>
              </a:rPr>
              <a:t>ommit(true);</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a:t>
            </a:r>
          </a:p>
        </p:txBody>
      </p:sp>
    </p:spTree>
    <p:extLst>
      <p:ext uri="{BB962C8B-B14F-4D97-AF65-F5344CB8AC3E}">
        <p14:creationId xmlns:p14="http://schemas.microsoft.com/office/powerpoint/2010/main" val="814707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algn="ctr" eaLnBrk="1" hangingPunct="1"/>
            <a:r>
              <a:rPr lang="el-GR" altLang="el-GR" dirty="0" smtClean="0"/>
              <a:t>Παράδειγμα </a:t>
            </a:r>
            <a:r>
              <a:rPr lang="en-US" altLang="el-GR" sz="3600" dirty="0" smtClean="0"/>
              <a:t>3/3</a:t>
            </a:r>
            <a:endParaRPr lang="el-GR" altLang="el-GR" sz="3600" dirty="0" smtClean="0"/>
          </a:p>
        </p:txBody>
      </p:sp>
      <p:sp>
        <p:nvSpPr>
          <p:cNvPr id="62467" name="Rectangle 3"/>
          <p:cNvSpPr>
            <a:spLocks noGrp="1" noChangeArrowheads="1"/>
          </p:cNvSpPr>
          <p:nvPr>
            <p:ph idx="1"/>
          </p:nvPr>
        </p:nvSpPr>
        <p:spPr/>
        <p:txBody>
          <a:bodyPr/>
          <a:lstStyle/>
          <a:p>
            <a:pPr eaLnBrk="1" hangingPunct="1">
              <a:lnSpc>
                <a:spcPct val="80000"/>
              </a:lnSpc>
              <a:buFont typeface="Wingdings" pitchFamily="2" charset="2"/>
              <a:buNone/>
            </a:pPr>
            <a:r>
              <a:rPr lang="el-GR" altLang="el-GR" sz="2000" dirty="0" smtClean="0">
                <a:latin typeface="Calibri" pitchFamily="34" charset="0"/>
                <a:cs typeface="Courier New" pitchFamily="49" charset="0"/>
              </a:rPr>
              <a:t>// Αν υπάρξει λάθος SQLException κατά την εκτέλεση 	</a:t>
            </a:r>
            <a:endParaRPr lang="en-US" altLang="el-GR" sz="2000" dirty="0" smtClean="0">
              <a:latin typeface="Calibri" pitchFamily="34" charset="0"/>
              <a:cs typeface="Courier New" pitchFamily="49" charset="0"/>
            </a:endParaRPr>
          </a:p>
          <a:p>
            <a:pPr eaLnBrk="1" hangingPunct="1">
              <a:lnSpc>
                <a:spcPct val="80000"/>
              </a:lnSpc>
              <a:buFont typeface="Wingdings" pitchFamily="2" charset="2"/>
              <a:buNone/>
            </a:pPr>
            <a:r>
              <a:rPr lang="en-US" altLang="el-GR" sz="2000" dirty="0" smtClean="0">
                <a:latin typeface="Calibri" pitchFamily="34" charset="0"/>
                <a:cs typeface="Courier New" pitchFamily="49" charset="0"/>
              </a:rPr>
              <a:t>//</a:t>
            </a:r>
            <a:r>
              <a:rPr lang="el-GR" altLang="el-GR" sz="2000" dirty="0" smtClean="0">
                <a:latin typeface="Calibri" pitchFamily="34" charset="0"/>
                <a:cs typeface="Courier New" pitchFamily="49" charset="0"/>
              </a:rPr>
              <a:t> 1</a:t>
            </a:r>
            <a:r>
              <a:rPr lang="en-US" altLang="el-GR" sz="2000" dirty="0" smtClean="0">
                <a:latin typeface="Calibri" pitchFamily="34" charset="0"/>
                <a:cs typeface="Courier New" pitchFamily="49" charset="0"/>
              </a:rPr>
              <a:t>. </a:t>
            </a:r>
            <a:r>
              <a:rPr lang="el-GR" altLang="el-GR" sz="2000" dirty="0" smtClean="0">
                <a:latin typeface="Calibri" pitchFamily="34" charset="0"/>
                <a:cs typeface="Courier New" pitchFamily="49" charset="0"/>
              </a:rPr>
              <a:t>Εκτύπωση μηνύματος λάθους για κάθε SQLException αντικείμενο. </a:t>
            </a:r>
            <a:endParaRPr lang="en-US" altLang="el-GR" sz="2000" dirty="0" smtClean="0">
              <a:latin typeface="Calibri" pitchFamily="34" charset="0"/>
              <a:cs typeface="Courier New" pitchFamily="49" charset="0"/>
            </a:endParaRPr>
          </a:p>
          <a:p>
            <a:pPr eaLnBrk="1" hangingPunct="1">
              <a:lnSpc>
                <a:spcPct val="80000"/>
              </a:lnSpc>
              <a:buFont typeface="Wingdings" pitchFamily="2" charset="2"/>
              <a:buNone/>
            </a:pPr>
            <a:r>
              <a:rPr lang="en-US" altLang="el-GR" sz="2000" dirty="0" smtClean="0">
                <a:latin typeface="Calibri" pitchFamily="34" charset="0"/>
                <a:cs typeface="Courier New" pitchFamily="49" charset="0"/>
              </a:rPr>
              <a:t>// </a:t>
            </a:r>
            <a:r>
              <a:rPr lang="el-GR" altLang="el-GR" sz="2000" dirty="0" smtClean="0">
                <a:latin typeface="Calibri" pitchFamily="34" charset="0"/>
                <a:cs typeface="Courier New" pitchFamily="49" charset="0"/>
              </a:rPr>
              <a:t>2</a:t>
            </a:r>
            <a:r>
              <a:rPr lang="en-US" altLang="el-GR" sz="2000" dirty="0" smtClean="0">
                <a:latin typeface="Calibri" pitchFamily="34" charset="0"/>
                <a:cs typeface="Courier New" pitchFamily="49" charset="0"/>
              </a:rPr>
              <a:t>. </a:t>
            </a:r>
            <a:r>
              <a:rPr lang="el-GR" altLang="el-GR" sz="2000" dirty="0" smtClean="0">
                <a:latin typeface="Calibri" pitchFamily="34" charset="0"/>
                <a:cs typeface="Courier New" pitchFamily="49" charset="0"/>
              </a:rPr>
              <a:t>Επαναφορά της συναλλαγής. </a:t>
            </a:r>
            <a:endParaRPr lang="en-US" altLang="el-GR" sz="2000" dirty="0" smtClean="0">
              <a:latin typeface="Calibri" pitchFamily="34" charset="0"/>
              <a:cs typeface="Courier New" pitchFamily="49" charset="0"/>
            </a:endParaRPr>
          </a:p>
          <a:p>
            <a:pPr eaLnBrk="1" hangingPunct="1">
              <a:lnSpc>
                <a:spcPct val="80000"/>
              </a:lnSpc>
              <a:buFont typeface="Wingdings" pitchFamily="2" charset="2"/>
              <a:buNone/>
            </a:pPr>
            <a:r>
              <a:rPr lang="en-US" altLang="el-GR" sz="2000" dirty="0" smtClean="0">
                <a:latin typeface="Calibri" pitchFamily="34" charset="0"/>
                <a:cs typeface="Courier New" pitchFamily="49" charset="0"/>
              </a:rPr>
              <a:t>// </a:t>
            </a:r>
            <a:r>
              <a:rPr lang="el-GR" altLang="el-GR" sz="2000" dirty="0" smtClean="0">
                <a:latin typeface="Calibri" pitchFamily="34" charset="0"/>
                <a:cs typeface="Courier New" pitchFamily="49" charset="0"/>
              </a:rPr>
              <a:t>3</a:t>
            </a:r>
            <a:r>
              <a:rPr lang="en-US" altLang="el-GR" sz="2000" dirty="0" smtClean="0">
                <a:latin typeface="Calibri" pitchFamily="34" charset="0"/>
                <a:cs typeface="Courier New" pitchFamily="49" charset="0"/>
              </a:rPr>
              <a:t>. </a:t>
            </a:r>
            <a:r>
              <a:rPr lang="el-GR" altLang="el-GR" sz="2000" dirty="0" smtClean="0">
                <a:latin typeface="Calibri" pitchFamily="34" charset="0"/>
                <a:cs typeface="Courier New" pitchFamily="49" charset="0"/>
              </a:rPr>
              <a:t>Ενεργοποίηση της κατάστασης αυτόματης επικύρωσης. </a:t>
            </a:r>
          </a:p>
          <a:p>
            <a:pPr algn="just" eaLnBrk="1" hangingPunct="1">
              <a:lnSpc>
                <a:spcPct val="80000"/>
              </a:lnSpc>
              <a:buFont typeface="Wingdings" pitchFamily="2" charset="2"/>
              <a:buNone/>
            </a:pPr>
            <a:endParaRPr lang="el-GR" altLang="el-GR" sz="2000" b="1" dirty="0" smtClean="0">
              <a:latin typeface="Courier New" pitchFamily="49" charset="0"/>
              <a:cs typeface="Courier New" pitchFamily="49" charset="0"/>
            </a:endParaRP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catch (SQLException ex) {</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 while( ex != null) {</a:t>
            </a:r>
            <a:endParaRPr lang="en-US" altLang="el-GR" sz="2000" b="1" dirty="0" smtClean="0">
              <a:latin typeface="Courier New" pitchFamily="49" charset="0"/>
              <a:cs typeface="Courier New" pitchFamily="49" charset="0"/>
            </a:endParaRPr>
          </a:p>
          <a:p>
            <a:pPr eaLnBrk="1" hangingPunct="1">
              <a:lnSpc>
                <a:spcPct val="80000"/>
              </a:lnSpc>
              <a:buFont typeface="Wingdings" pitchFamily="2" charset="2"/>
              <a:buNone/>
            </a:pPr>
            <a:r>
              <a:rPr lang="en-US" altLang="el-GR" sz="2000" b="1" dirty="0" smtClean="0">
                <a:latin typeface="Courier New" pitchFamily="49" charset="0"/>
                <a:cs typeface="Courier New" pitchFamily="49" charset="0"/>
              </a:rPr>
              <a:t>  System.err.println("SQLException:"+ex.getMessage());</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  ex = ex.getNextException( );</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 }</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 con.rollback( ) ;</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 con.setAutoCommit(true) ;</a:t>
            </a:r>
          </a:p>
          <a:p>
            <a:pPr algn="just" eaLnBrk="1" hangingPunct="1">
              <a:lnSpc>
                <a:spcPct val="80000"/>
              </a:lnSpc>
              <a:buFont typeface="Wingdings" pitchFamily="2" charset="2"/>
              <a:buNone/>
            </a:pPr>
            <a:r>
              <a:rPr lang="el-GR" altLang="el-GR" sz="2000" b="1" dirty="0" smtClean="0">
                <a:latin typeface="Courier New" pitchFamily="49" charset="0"/>
                <a:cs typeface="Courier New" pitchFamily="49" charset="0"/>
              </a:rPr>
              <a:t>}</a:t>
            </a:r>
            <a:endParaRPr lang="el-GR" altLang="el-GR" sz="2000" dirty="0" smtClean="0">
              <a:latin typeface="Courier New" pitchFamily="49" charset="0"/>
              <a:cs typeface="Courier New" pitchFamily="49" charset="0"/>
            </a:endParaRPr>
          </a:p>
        </p:txBody>
      </p:sp>
    </p:spTree>
    <p:extLst>
      <p:ext uri="{BB962C8B-B14F-4D97-AF65-F5344CB8AC3E}">
        <p14:creationId xmlns:p14="http://schemas.microsoft.com/office/powerpoint/2010/main" val="1369541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algn="ctr" eaLnBrk="1" hangingPunct="1"/>
            <a:r>
              <a:rPr lang="el-GR" altLang="el-GR" dirty="0" smtClean="0"/>
              <a:t>Εισαγωγή </a:t>
            </a:r>
            <a:r>
              <a:rPr lang="en-US" altLang="el-GR" sz="3600" dirty="0" smtClean="0"/>
              <a:t>2/3</a:t>
            </a:r>
            <a:endParaRPr lang="el-GR" altLang="el-GR" sz="3600" dirty="0" smtClean="0"/>
          </a:p>
        </p:txBody>
      </p:sp>
      <p:sp>
        <p:nvSpPr>
          <p:cNvPr id="17411" name="Rectangle 3"/>
          <p:cNvSpPr>
            <a:spLocks noGrp="1" noChangeArrowheads="1"/>
          </p:cNvSpPr>
          <p:nvPr>
            <p:ph idx="1"/>
          </p:nvPr>
        </p:nvSpPr>
        <p:spPr/>
        <p:txBody>
          <a:bodyPr/>
          <a:lstStyle/>
          <a:p>
            <a:pPr algn="just" eaLnBrk="1" hangingPunct="1">
              <a:spcBef>
                <a:spcPct val="0"/>
              </a:spcBef>
            </a:pPr>
            <a:r>
              <a:rPr lang="el-GR" altLang="el-GR" sz="2000" dirty="0" smtClean="0">
                <a:latin typeface="Calibri" pitchFamily="34" charset="0"/>
              </a:rPr>
              <a:t>Η βάση δεδομένων (</a:t>
            </a:r>
            <a:r>
              <a:rPr lang="el-GR" altLang="el-GR" sz="2000" i="1" dirty="0" smtClean="0">
                <a:latin typeface="Calibri" pitchFamily="34" charset="0"/>
              </a:rPr>
              <a:t>data base</a:t>
            </a:r>
            <a:r>
              <a:rPr lang="el-GR" altLang="el-GR" sz="2000" dirty="0" smtClean="0">
                <a:latin typeface="Calibri" pitchFamily="34" charset="0"/>
              </a:rPr>
              <a:t>) αποτελείται από μια δομημένη συλλογή δεδομένων (</a:t>
            </a:r>
            <a:r>
              <a:rPr lang="el-GR" altLang="el-GR" sz="2000" i="1" dirty="0" smtClean="0">
                <a:latin typeface="Calibri" pitchFamily="34" charset="0"/>
              </a:rPr>
              <a:t>data</a:t>
            </a:r>
            <a:r>
              <a:rPr lang="el-GR" altLang="el-GR" sz="2000" dirty="0" smtClean="0">
                <a:latin typeface="Calibri" pitchFamily="34" charset="0"/>
              </a:rPr>
              <a:t>), </a:t>
            </a:r>
            <a:endParaRPr lang="en-US" altLang="el-GR" sz="2000" dirty="0" smtClean="0">
              <a:latin typeface="Calibri" pitchFamily="34" charset="0"/>
            </a:endParaRPr>
          </a:p>
          <a:p>
            <a:pPr algn="just" eaLnBrk="1" hangingPunct="1">
              <a:spcBef>
                <a:spcPct val="0"/>
              </a:spcBef>
            </a:pPr>
            <a:r>
              <a:rPr lang="el-GR" altLang="el-GR" sz="2000" dirty="0" smtClean="0">
                <a:latin typeface="Calibri" pitchFamily="34" charset="0"/>
              </a:rPr>
              <a:t>Υπάρχει δυνατότητα πρόσβασης στη βάση δεδομένων μέσω υποβολής ερωτημάτων (</a:t>
            </a:r>
            <a:r>
              <a:rPr lang="el-GR" altLang="el-GR" sz="2000" i="1" dirty="0" smtClean="0">
                <a:latin typeface="Calibri" pitchFamily="34" charset="0"/>
              </a:rPr>
              <a:t>queries</a:t>
            </a:r>
            <a:r>
              <a:rPr lang="el-GR" altLang="el-GR" sz="2000" dirty="0" smtClean="0">
                <a:latin typeface="Calibri" pitchFamily="34" charset="0"/>
              </a:rPr>
              <a:t>)</a:t>
            </a:r>
            <a:endParaRPr lang="en-US" altLang="el-GR" sz="2000" dirty="0" smtClean="0">
              <a:latin typeface="Calibri" pitchFamily="34" charset="0"/>
            </a:endParaRPr>
          </a:p>
          <a:p>
            <a:pPr algn="just" eaLnBrk="1" hangingPunct="1">
              <a:spcBef>
                <a:spcPct val="0"/>
              </a:spcBef>
            </a:pPr>
            <a:r>
              <a:rPr lang="el-GR" altLang="el-GR" sz="2000" dirty="0" smtClean="0">
                <a:latin typeface="Calibri" pitchFamily="34" charset="0"/>
              </a:rPr>
              <a:t>Για κάθε βάση δεδομένων, υπάρχει η δομική περιγραφή των δεδομένων που περιέχει η βάση (</a:t>
            </a:r>
            <a:r>
              <a:rPr lang="el-GR" altLang="el-GR" sz="2000" b="1" dirty="0" smtClean="0">
                <a:latin typeface="Calibri" pitchFamily="34" charset="0"/>
              </a:rPr>
              <a:t>schema</a:t>
            </a:r>
            <a:r>
              <a:rPr lang="el-GR" altLang="el-GR" sz="2000" dirty="0" smtClean="0">
                <a:latin typeface="Calibri" pitchFamily="34" charset="0"/>
              </a:rPr>
              <a:t>), η οποία απεικονίζει τις οντότητες (</a:t>
            </a:r>
            <a:r>
              <a:rPr lang="el-GR" altLang="el-GR" sz="2000" b="1" dirty="0" smtClean="0">
                <a:latin typeface="Calibri" pitchFamily="34" charset="0"/>
              </a:rPr>
              <a:t>entities</a:t>
            </a:r>
            <a:r>
              <a:rPr lang="el-GR" altLang="el-GR" sz="2000" dirty="0" smtClean="0">
                <a:latin typeface="Calibri" pitchFamily="34" charset="0"/>
              </a:rPr>
              <a:t>) που περιέχει η βάση καθώς και τις συσχετίσεις  μεταξύ τους. </a:t>
            </a:r>
            <a:endParaRPr lang="en-US" altLang="el-GR" sz="2000" dirty="0" smtClean="0">
              <a:latin typeface="Calibri" pitchFamily="34" charset="0"/>
            </a:endParaRPr>
          </a:p>
          <a:p>
            <a:pPr algn="just" eaLnBrk="1" hangingPunct="1">
              <a:spcBef>
                <a:spcPct val="0"/>
              </a:spcBef>
            </a:pPr>
            <a:r>
              <a:rPr lang="el-GR" altLang="el-GR" sz="2000" dirty="0" smtClean="0">
                <a:latin typeface="Calibri" pitchFamily="34" charset="0"/>
              </a:rPr>
              <a:t>Το πιο διαδεδομένο μοντέλο βάσεων δεδομένων είναι το σχεσιακό μοντέλο (</a:t>
            </a:r>
            <a:r>
              <a:rPr lang="el-GR" altLang="el-GR" sz="2000" i="1" dirty="0" smtClean="0">
                <a:latin typeface="Calibri" pitchFamily="34" charset="0"/>
              </a:rPr>
              <a:t>relational database model</a:t>
            </a:r>
            <a:r>
              <a:rPr lang="el-GR" altLang="el-GR" sz="2000" dirty="0" smtClean="0">
                <a:latin typeface="Calibri" pitchFamily="34" charset="0"/>
              </a:rPr>
              <a:t>), </a:t>
            </a:r>
            <a:endParaRPr lang="en-US" altLang="el-GR" sz="2000" dirty="0" smtClean="0">
              <a:latin typeface="Calibri" pitchFamily="34" charset="0"/>
            </a:endParaRPr>
          </a:p>
          <a:p>
            <a:pPr lvl="1" algn="just" eaLnBrk="1" hangingPunct="1">
              <a:spcBef>
                <a:spcPct val="0"/>
              </a:spcBef>
            </a:pPr>
            <a:r>
              <a:rPr lang="el-GR" altLang="el-GR" sz="1600" dirty="0" smtClean="0">
                <a:latin typeface="Calibri" pitchFamily="34" charset="0"/>
              </a:rPr>
              <a:t>αναπαριστά τα δεδομένα με την μορφή πινάκων που αποτελούνται από γραμμές και στήλες. </a:t>
            </a:r>
            <a:endParaRPr lang="en-US" altLang="el-GR" sz="1600" dirty="0" smtClean="0">
              <a:latin typeface="Calibri" pitchFamily="34" charset="0"/>
            </a:endParaRPr>
          </a:p>
          <a:p>
            <a:pPr algn="just" eaLnBrk="1" hangingPunct="1">
              <a:spcBef>
                <a:spcPct val="0"/>
              </a:spcBef>
            </a:pPr>
            <a:r>
              <a:rPr lang="el-GR" altLang="el-GR" sz="2000" dirty="0" smtClean="0">
                <a:latin typeface="Calibri" pitchFamily="34" charset="0"/>
              </a:rPr>
              <a:t>Άλλα διαδεδομένα μοντέλα βάσεων δεδομένων είναι το ιεραρχικό μοντέλο (</a:t>
            </a:r>
            <a:r>
              <a:rPr lang="el-GR" altLang="el-GR" sz="2000" i="1" dirty="0" smtClean="0">
                <a:latin typeface="Calibri" pitchFamily="34" charset="0"/>
              </a:rPr>
              <a:t>hierarchical model</a:t>
            </a:r>
            <a:r>
              <a:rPr lang="el-GR" altLang="el-GR" sz="2000" dirty="0" smtClean="0">
                <a:latin typeface="Calibri" pitchFamily="34" charset="0"/>
              </a:rPr>
              <a:t>), το δικτυακό μοντέλο (</a:t>
            </a:r>
            <a:r>
              <a:rPr lang="el-GR" altLang="el-GR" sz="2000" i="1" dirty="0" smtClean="0">
                <a:latin typeface="Calibri" pitchFamily="34" charset="0"/>
              </a:rPr>
              <a:t>network model</a:t>
            </a:r>
            <a:r>
              <a:rPr lang="el-GR" altLang="el-GR" sz="2000" dirty="0" smtClean="0">
                <a:latin typeface="Calibri" pitchFamily="34" charset="0"/>
              </a:rPr>
              <a:t>) κ.α.</a:t>
            </a:r>
          </a:p>
        </p:txBody>
      </p:sp>
    </p:spTree>
    <p:extLst>
      <p:ext uri="{BB962C8B-B14F-4D97-AF65-F5344CB8AC3E}">
        <p14:creationId xmlns:p14="http://schemas.microsoft.com/office/powerpoint/2010/main" val="1766493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algn="ctr" eaLnBrk="1" hangingPunct="1"/>
            <a:r>
              <a:rPr lang="en-US" altLang="el-GR" dirty="0" smtClean="0"/>
              <a:t>SQL Warnings</a:t>
            </a:r>
            <a:r>
              <a:rPr lang="el-GR" altLang="el-GR" dirty="0" smtClean="0"/>
              <a:t> </a:t>
            </a:r>
            <a:r>
              <a:rPr lang="en-US" altLang="el-GR" sz="3600" dirty="0" smtClean="0"/>
              <a:t>1/3</a:t>
            </a:r>
            <a:endParaRPr lang="el-GR" altLang="el-GR" sz="3600" dirty="0" smtClean="0"/>
          </a:p>
        </p:txBody>
      </p:sp>
      <p:sp>
        <p:nvSpPr>
          <p:cNvPr id="63491" name="Rectangle 3"/>
          <p:cNvSpPr>
            <a:spLocks noGrp="1" noChangeArrowheads="1"/>
          </p:cNvSpPr>
          <p:nvPr>
            <p:ph idx="1"/>
          </p:nvPr>
        </p:nvSpPr>
        <p:spPr/>
        <p:txBody>
          <a:bodyPr/>
          <a:lstStyle/>
          <a:p>
            <a:pPr eaLnBrk="1" hangingPunct="1">
              <a:spcBef>
                <a:spcPct val="0"/>
              </a:spcBef>
            </a:pPr>
            <a:r>
              <a:rPr lang="el-GR" altLang="el-GR" sz="2400" dirty="0" smtClean="0">
                <a:latin typeface="Calibri" pitchFamily="34" charset="0"/>
              </a:rPr>
              <a:t>Τα </a:t>
            </a:r>
            <a:r>
              <a:rPr lang="el-GR" altLang="el-GR" sz="2400" b="1" dirty="0" smtClean="0">
                <a:latin typeface="Calibri" pitchFamily="34" charset="0"/>
              </a:rPr>
              <a:t>SQLWarning</a:t>
            </a:r>
            <a:r>
              <a:rPr lang="el-GR" altLang="el-GR" sz="2400" dirty="0" smtClean="0">
                <a:latin typeface="Calibri" pitchFamily="34" charset="0"/>
              </a:rPr>
              <a:t> αντικείμενα αντιπροσωπεύουν προειδοποιήσεις που προκλήθηκαν κατά την εκτέλεση του προγράμματος, την οποία δεν τερματίζουν, και συνεπώς μπορούν να αγνοηθούν. </a:t>
            </a:r>
          </a:p>
          <a:p>
            <a:pPr eaLnBrk="1" hangingPunct="1">
              <a:spcBef>
                <a:spcPct val="0"/>
              </a:spcBef>
            </a:pPr>
            <a:r>
              <a:rPr lang="el-GR" altLang="el-GR" sz="2400" dirty="0" smtClean="0">
                <a:latin typeface="Calibri" pitchFamily="34" charset="0"/>
              </a:rPr>
              <a:t>Στην περίπτωση που δημιουργούνται πολλαπλές προειδοποιήσεις κατά την εκτέλεση, η «επόμενη» προειδοποίηση μπορεί να ανακτηθεί μέσω της </a:t>
            </a:r>
            <a:r>
              <a:rPr lang="el-GR" altLang="el-GR" sz="2400" b="1" dirty="0" smtClean="0">
                <a:latin typeface="Calibri" pitchFamily="34" charset="0"/>
              </a:rPr>
              <a:t>getNextWarning</a:t>
            </a:r>
            <a:r>
              <a:rPr lang="el-GR" altLang="el-GR" sz="2400" dirty="0" smtClean="0">
                <a:latin typeface="Calibri" pitchFamily="34" charset="0"/>
              </a:rPr>
              <a:t> μεθόδου. </a:t>
            </a:r>
          </a:p>
          <a:p>
            <a:pPr eaLnBrk="1" hangingPunct="1">
              <a:spcBef>
                <a:spcPct val="0"/>
              </a:spcBef>
            </a:pPr>
            <a:r>
              <a:rPr lang="el-GR" altLang="el-GR" sz="2400" dirty="0" smtClean="0">
                <a:latin typeface="Calibri" pitchFamily="34" charset="0"/>
              </a:rPr>
              <a:t>Τα SQLWarning αντικείμενα μπορεί να δημιουργηθούν από </a:t>
            </a:r>
          </a:p>
          <a:p>
            <a:pPr lvl="1" eaLnBrk="1" hangingPunct="1">
              <a:spcBef>
                <a:spcPct val="0"/>
              </a:spcBef>
            </a:pPr>
            <a:r>
              <a:rPr lang="el-GR" altLang="el-GR" sz="2000" dirty="0" smtClean="0">
                <a:latin typeface="Calibri" pitchFamily="34" charset="0"/>
              </a:rPr>
              <a:t>Connection αντικείμενα, </a:t>
            </a:r>
          </a:p>
          <a:p>
            <a:pPr lvl="1" eaLnBrk="1" hangingPunct="1">
              <a:spcBef>
                <a:spcPct val="0"/>
              </a:spcBef>
            </a:pPr>
            <a:r>
              <a:rPr lang="el-GR" altLang="el-GR" sz="2000" dirty="0" smtClean="0">
                <a:latin typeface="Calibri" pitchFamily="34" charset="0"/>
              </a:rPr>
              <a:t>Statement αντικείμενα και  </a:t>
            </a:r>
          </a:p>
          <a:p>
            <a:pPr lvl="1" eaLnBrk="1" hangingPunct="1">
              <a:spcBef>
                <a:spcPct val="0"/>
              </a:spcBef>
            </a:pPr>
            <a:r>
              <a:rPr lang="el-GR" altLang="el-GR" sz="2000" dirty="0" smtClean="0">
                <a:latin typeface="Calibri" pitchFamily="34" charset="0"/>
              </a:rPr>
              <a:t>ResultSet αντικείμενα. </a:t>
            </a:r>
          </a:p>
          <a:p>
            <a:pPr eaLnBrk="1" hangingPunct="1">
              <a:spcBef>
                <a:spcPct val="0"/>
              </a:spcBef>
            </a:pPr>
            <a:endParaRPr lang="el-GR" altLang="el-GR" sz="800" dirty="0" smtClean="0">
              <a:latin typeface="Calibri" pitchFamily="34" charset="0"/>
            </a:endParaRPr>
          </a:p>
        </p:txBody>
      </p:sp>
    </p:spTree>
    <p:extLst>
      <p:ext uri="{BB962C8B-B14F-4D97-AF65-F5344CB8AC3E}">
        <p14:creationId xmlns:p14="http://schemas.microsoft.com/office/powerpoint/2010/main" val="3445097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r>
              <a:rPr lang="en-US" altLang="el-GR" dirty="0" smtClean="0"/>
              <a:t>SQL Warnings</a:t>
            </a:r>
            <a:r>
              <a:rPr lang="el-GR" altLang="el-GR" dirty="0" smtClean="0"/>
              <a:t> </a:t>
            </a:r>
            <a:r>
              <a:rPr lang="en-US" altLang="el-GR" sz="3600" dirty="0" smtClean="0"/>
              <a:t>2/3</a:t>
            </a:r>
            <a:endParaRPr lang="el-GR" altLang="el-GR" sz="3600" dirty="0" smtClean="0"/>
          </a:p>
        </p:txBody>
      </p:sp>
      <p:sp>
        <p:nvSpPr>
          <p:cNvPr id="54275" name="Rectangle 3"/>
          <p:cNvSpPr>
            <a:spLocks noGrp="1" noChangeArrowheads="1"/>
          </p:cNvSpPr>
          <p:nvPr>
            <p:ph idx="1"/>
          </p:nvPr>
        </p:nvSpPr>
        <p:spPr/>
        <p:txBody>
          <a:bodyPr>
            <a:normAutofit lnSpcReduction="10000"/>
          </a:bodyPr>
          <a:lstStyle/>
          <a:p>
            <a:pPr marL="0" indent="0" algn="just" eaLnBrk="1" hangingPunct="1">
              <a:lnSpc>
                <a:spcPct val="80000"/>
              </a:lnSpc>
              <a:buFont typeface="Wingdings" pitchFamily="2" charset="2"/>
              <a:buNone/>
              <a:defRPr/>
            </a:pPr>
            <a:r>
              <a:rPr lang="el-GR" sz="2000" dirty="0">
                <a:latin typeface="Calibri" pitchFamily="34" charset="0"/>
              </a:rPr>
              <a:t>Στο </a:t>
            </a:r>
            <a:r>
              <a:rPr lang="el-GR" sz="2000" dirty="0" smtClean="0">
                <a:latin typeface="Calibri" pitchFamily="34" charset="0"/>
              </a:rPr>
              <a:t>παράδειγμα </a:t>
            </a:r>
            <a:r>
              <a:rPr lang="el-GR" sz="2000" dirty="0">
                <a:latin typeface="Calibri" pitchFamily="34" charset="0"/>
              </a:rPr>
              <a:t>ελέγχεται η τυχόν ύπαρξη προειδοποιήσεων κατά την υποβολή SQL εντολής στη βάση δεδομένων.</a:t>
            </a:r>
            <a:endParaRPr lang="el-GR" sz="2000" b="1" dirty="0">
              <a:latin typeface="Calibri" pitchFamily="34" charset="0"/>
            </a:endParaRPr>
          </a:p>
          <a:p>
            <a:pPr algn="just" eaLnBrk="1" hangingPunct="1">
              <a:lnSpc>
                <a:spcPct val="80000"/>
              </a:lnSpc>
              <a:buFont typeface="Wingdings" pitchFamily="2" charset="2"/>
              <a:buNone/>
              <a:defRPr/>
            </a:pPr>
            <a:endParaRPr lang="el-GR" sz="2000" dirty="0" smtClean="0">
              <a:latin typeface="Courier New" pitchFamily="49" charset="0"/>
              <a:cs typeface="Courier New" pitchFamily="49" charset="0"/>
            </a:endParaRPr>
          </a:p>
          <a:p>
            <a:pPr algn="just" eaLnBrk="1" hangingPunct="1">
              <a:lnSpc>
                <a:spcPct val="80000"/>
              </a:lnSpc>
              <a:buFont typeface="Wingdings" pitchFamily="2" charset="2"/>
              <a:buNone/>
              <a:defRPr/>
            </a:pPr>
            <a:endParaRPr lang="el-GR" sz="2000" dirty="0">
              <a:latin typeface="Courier New" pitchFamily="49" charset="0"/>
              <a:cs typeface="Courier New" pitchFamily="49" charset="0"/>
            </a:endParaRPr>
          </a:p>
          <a:p>
            <a:pPr algn="just" eaLnBrk="1" hangingPunct="1">
              <a:lnSpc>
                <a:spcPct val="80000"/>
              </a:lnSpc>
              <a:buFont typeface="Wingdings" pitchFamily="2" charset="2"/>
              <a:buNone/>
              <a:defRPr/>
            </a:pPr>
            <a:r>
              <a:rPr lang="el-GR" sz="2000" dirty="0" smtClean="0">
                <a:latin typeface="Courier New" pitchFamily="49" charset="0"/>
                <a:cs typeface="Courier New" pitchFamily="49" charset="0"/>
              </a:rPr>
              <a:t>// Δεδομένου του Connection αντικειμένου con</a:t>
            </a:r>
          </a:p>
          <a:p>
            <a:pPr algn="just" eaLnBrk="1" hangingPunct="1">
              <a:lnSpc>
                <a:spcPct val="80000"/>
              </a:lnSpc>
              <a:buFont typeface="Wingdings" pitchFamily="2" charset="2"/>
              <a:buNone/>
              <a:defRPr/>
            </a:pPr>
            <a:r>
              <a:rPr lang="el-GR" sz="2000" dirty="0" smtClean="0">
                <a:latin typeface="Courier New" pitchFamily="49" charset="0"/>
                <a:cs typeface="Courier New" pitchFamily="49" charset="0"/>
              </a:rPr>
              <a:t>// Δημιουργία του Statement αντικειμένου stmt</a:t>
            </a:r>
          </a:p>
          <a:p>
            <a:pPr algn="just" eaLnBrk="1" hangingPunct="1">
              <a:lnSpc>
                <a:spcPct val="80000"/>
              </a:lnSpc>
              <a:buFont typeface="Wingdings" pitchFamily="2" charset="2"/>
              <a:buNone/>
              <a:defRPr/>
            </a:pPr>
            <a:r>
              <a:rPr lang="el-GR" sz="2000" b="1" dirty="0" smtClean="0">
                <a:latin typeface="Courier New" pitchFamily="49" charset="0"/>
                <a:cs typeface="Courier New" pitchFamily="49" charset="0"/>
              </a:rPr>
              <a:t>Statement stmt = con.createStatement( );</a:t>
            </a:r>
          </a:p>
          <a:p>
            <a:pPr algn="just" eaLnBrk="1" hangingPunct="1">
              <a:lnSpc>
                <a:spcPct val="80000"/>
              </a:lnSpc>
              <a:buFont typeface="Wingdings" pitchFamily="2" charset="2"/>
              <a:buNone/>
              <a:defRPr/>
            </a:pPr>
            <a:endParaRPr lang="el-GR" sz="2000" b="1"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l-GR" sz="2000" dirty="0" smtClean="0">
                <a:latin typeface="Courier New" pitchFamily="49" charset="0"/>
                <a:cs typeface="Courier New" pitchFamily="49" charset="0"/>
              </a:rPr>
              <a:t>// Υποβολή μιας SQL εντολής</a:t>
            </a:r>
            <a:endParaRPr lang="en-US" sz="2000" dirty="0" smtClean="0">
              <a:latin typeface="Courier New" pitchFamily="49" charset="0"/>
              <a:cs typeface="Courier New" pitchFamily="49" charset="0"/>
            </a:endParaRPr>
          </a:p>
          <a:p>
            <a:pPr eaLnBrk="1" hangingPunct="1">
              <a:lnSpc>
                <a:spcPct val="80000"/>
              </a:lnSpc>
              <a:buFont typeface="Wingdings" pitchFamily="2" charset="2"/>
              <a:buNone/>
              <a:defRPr/>
            </a:pPr>
            <a:r>
              <a:rPr lang="en-US" sz="2000" b="1" dirty="0" smtClean="0">
                <a:latin typeface="Courier New" pitchFamily="49" charset="0"/>
                <a:cs typeface="Courier New" pitchFamily="49" charset="0"/>
              </a:rPr>
              <a:t>int i = stmt.executeUpdate("update Books set BookPrice = 100.00 where BookName = </a:t>
            </a:r>
            <a:r>
              <a:rPr lang="el-GR" sz="2000" b="1" dirty="0" smtClean="0">
                <a:latin typeface="Courier New" pitchFamily="49" charset="0"/>
                <a:cs typeface="Courier New" pitchFamily="49" charset="0"/>
              </a:rPr>
              <a:t>΄</a:t>
            </a:r>
            <a:r>
              <a:rPr lang="en-US" sz="2000" b="1" dirty="0" smtClean="0">
                <a:latin typeface="Courier New" pitchFamily="49" charset="0"/>
                <a:cs typeface="Courier New" pitchFamily="49" charset="0"/>
              </a:rPr>
              <a:t>JDBC</a:t>
            </a:r>
            <a:r>
              <a:rPr lang="el-GR" sz="2000" b="1" dirty="0" smtClean="0">
                <a:latin typeface="Courier New" pitchFamily="49" charset="0"/>
                <a:cs typeface="Courier New" pitchFamily="49" charset="0"/>
              </a:rPr>
              <a:t>΄</a:t>
            </a:r>
            <a:r>
              <a:rPr lang="en-US" sz="2000" b="1" dirty="0" smtClean="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algn="just" eaLnBrk="1" hangingPunct="1">
              <a:lnSpc>
                <a:spcPct val="80000"/>
              </a:lnSpc>
              <a:buFont typeface="Wingdings" pitchFamily="2" charset="2"/>
              <a:buNone/>
              <a:defRPr/>
            </a:pPr>
            <a:endParaRPr lang="el-GR" sz="2000" b="1"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l-GR" sz="2000" dirty="0" smtClean="0">
                <a:latin typeface="Courier New" pitchFamily="49" charset="0"/>
                <a:cs typeface="Courier New" pitchFamily="49" charset="0"/>
              </a:rPr>
              <a:t>// Ανάκτηση τυχόν προειδοποιήσεων κατά την </a:t>
            </a:r>
          </a:p>
          <a:p>
            <a:pPr algn="just" eaLnBrk="1" hangingPunct="1">
              <a:lnSpc>
                <a:spcPct val="80000"/>
              </a:lnSpc>
              <a:buFont typeface="Wingdings" pitchFamily="2" charset="2"/>
              <a:buNone/>
              <a:defRPr/>
            </a:pPr>
            <a:r>
              <a:rPr lang="el-GR" sz="2000" dirty="0" smtClean="0">
                <a:latin typeface="Courier New" pitchFamily="49" charset="0"/>
                <a:cs typeface="Courier New" pitchFamily="49" charset="0"/>
              </a:rPr>
              <a:t>// υποβολή της </a:t>
            </a:r>
            <a:r>
              <a:rPr lang="en-US" sz="2000" dirty="0" smtClean="0">
                <a:latin typeface="Courier New" pitchFamily="49" charset="0"/>
                <a:cs typeface="Courier New" pitchFamily="49" charset="0"/>
              </a:rPr>
              <a:t>SQL </a:t>
            </a:r>
            <a:r>
              <a:rPr lang="el-GR" sz="2000" dirty="0" smtClean="0">
                <a:latin typeface="Courier New" pitchFamily="49" charset="0"/>
                <a:cs typeface="Courier New" pitchFamily="49" charset="0"/>
              </a:rPr>
              <a:t>εντολής</a:t>
            </a:r>
            <a:endParaRPr lang="en-US" sz="2000" dirty="0" smtClean="0">
              <a:latin typeface="Courier New" pitchFamily="49" charset="0"/>
              <a:cs typeface="Courier New" pitchFamily="49" charset="0"/>
            </a:endParaRPr>
          </a:p>
          <a:p>
            <a:pPr algn="just" eaLnBrk="1" hangingPunct="1">
              <a:lnSpc>
                <a:spcPct val="80000"/>
              </a:lnSpc>
              <a:buFont typeface="Wingdings" pitchFamily="2" charset="2"/>
              <a:buNone/>
              <a:defRPr/>
            </a:pPr>
            <a:endParaRPr lang="el-GR" sz="2000" b="1" dirty="0" smtClean="0">
              <a:latin typeface="Courier New" pitchFamily="49" charset="0"/>
              <a:cs typeface="Courier New" pitchFamily="49" charset="0"/>
            </a:endParaRPr>
          </a:p>
          <a:p>
            <a:pPr algn="just" eaLnBrk="1" hangingPunct="1">
              <a:lnSpc>
                <a:spcPct val="80000"/>
              </a:lnSpc>
              <a:buFont typeface="Wingdings" pitchFamily="2" charset="2"/>
              <a:buNone/>
              <a:defRPr/>
            </a:pPr>
            <a:r>
              <a:rPr lang="en-US" sz="2000" b="1" dirty="0" smtClean="0">
                <a:latin typeface="Courier New" pitchFamily="49" charset="0"/>
                <a:cs typeface="Courier New" pitchFamily="49" charset="0"/>
              </a:rPr>
              <a:t>SQLWarning sqlw = stmt.getWarnings( );</a:t>
            </a:r>
            <a:endParaRPr lang="el-GR" sz="2000" b="1" dirty="0" smtClean="0">
              <a:latin typeface="Courier New" pitchFamily="49" charset="0"/>
              <a:cs typeface="Courier New" pitchFamily="49" charset="0"/>
            </a:endParaRPr>
          </a:p>
          <a:p>
            <a:pPr marL="0" indent="0" eaLnBrk="1" hangingPunct="1">
              <a:lnSpc>
                <a:spcPct val="80000"/>
              </a:lnSpc>
              <a:buFont typeface="Wingdings" pitchFamily="2" charset="2"/>
              <a:buNone/>
              <a:defRPr/>
            </a:pPr>
            <a:endParaRPr lang="el-GR" sz="2000" dirty="0" smtClean="0">
              <a:latin typeface="Courier New" pitchFamily="49" charset="0"/>
              <a:cs typeface="Courier New" pitchFamily="49" charset="0"/>
            </a:endParaRPr>
          </a:p>
        </p:txBody>
      </p:sp>
    </p:spTree>
    <p:extLst>
      <p:ext uri="{BB962C8B-B14F-4D97-AF65-F5344CB8AC3E}">
        <p14:creationId xmlns:p14="http://schemas.microsoft.com/office/powerpoint/2010/main" val="305648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Grp="1" noChangeArrowheads="1"/>
          </p:cNvSpPr>
          <p:nvPr>
            <p:ph type="title"/>
          </p:nvPr>
        </p:nvSpPr>
        <p:spPr/>
        <p:txBody>
          <a:bodyPr/>
          <a:lstStyle/>
          <a:p>
            <a:pPr algn="ctr" eaLnBrk="1" hangingPunct="1"/>
            <a:r>
              <a:rPr lang="en-US" altLang="el-GR" dirty="0" smtClean="0"/>
              <a:t>SQL Warnings</a:t>
            </a:r>
            <a:r>
              <a:rPr lang="el-GR" altLang="el-GR" dirty="0" smtClean="0"/>
              <a:t> </a:t>
            </a:r>
            <a:r>
              <a:rPr lang="en-US" altLang="el-GR" sz="3600" dirty="0" smtClean="0"/>
              <a:t>3/3</a:t>
            </a:r>
            <a:endParaRPr lang="el-GR" altLang="el-GR" sz="3600" dirty="0" smtClean="0"/>
          </a:p>
        </p:txBody>
      </p:sp>
      <p:sp>
        <p:nvSpPr>
          <p:cNvPr id="65539" name="Rectangle 3"/>
          <p:cNvSpPr>
            <a:spLocks noGrp="1" noChangeArrowheads="1"/>
          </p:cNvSpPr>
          <p:nvPr>
            <p:ph idx="1"/>
          </p:nvPr>
        </p:nvSpPr>
        <p:spPr/>
        <p:txBody>
          <a:bodyPr/>
          <a:lstStyle/>
          <a:p>
            <a:pPr eaLnBrk="1" hangingPunct="1">
              <a:lnSpc>
                <a:spcPct val="80000"/>
              </a:lnSpc>
              <a:buFont typeface="Wingdings" pitchFamily="2" charset="2"/>
              <a:buNone/>
            </a:pPr>
            <a:r>
              <a:rPr lang="el-GR" altLang="el-GR" sz="2000" dirty="0" smtClean="0">
                <a:latin typeface="Courier New" pitchFamily="49" charset="0"/>
                <a:cs typeface="Courier New" pitchFamily="49" charset="0"/>
              </a:rPr>
              <a:t>// Εάν υπάρξει SQLWarning προειδοποίηση κατά την </a:t>
            </a:r>
          </a:p>
          <a:p>
            <a:pPr eaLnBrk="1" hangingPunct="1">
              <a:lnSpc>
                <a:spcPct val="80000"/>
              </a:lnSpc>
              <a:buFont typeface="Wingdings" pitchFamily="2" charset="2"/>
              <a:buNone/>
            </a:pPr>
            <a:r>
              <a:rPr lang="el-GR" altLang="el-GR" sz="2000" dirty="0" smtClean="0">
                <a:latin typeface="Courier New" pitchFamily="49" charset="0"/>
                <a:cs typeface="Courier New" pitchFamily="49" charset="0"/>
              </a:rPr>
              <a:t>// εκτέλεση. </a:t>
            </a:r>
          </a:p>
          <a:p>
            <a:pPr eaLnBrk="1" hangingPunct="1">
              <a:lnSpc>
                <a:spcPct val="80000"/>
              </a:lnSpc>
              <a:buFont typeface="Wingdings" pitchFamily="2" charset="2"/>
              <a:buNone/>
            </a:pPr>
            <a:r>
              <a:rPr lang="el-GR" altLang="el-GR" sz="2000" dirty="0" smtClean="0">
                <a:latin typeface="Courier New" pitchFamily="49" charset="0"/>
                <a:cs typeface="Courier New" pitchFamily="49" charset="0"/>
              </a:rPr>
              <a:t>// Εκτύπωση του μηνύματος προειδοποίησης για </a:t>
            </a:r>
          </a:p>
          <a:p>
            <a:pPr eaLnBrk="1" hangingPunct="1">
              <a:lnSpc>
                <a:spcPct val="80000"/>
              </a:lnSpc>
              <a:buFont typeface="Wingdings" pitchFamily="2" charset="2"/>
              <a:buNone/>
            </a:pPr>
            <a:r>
              <a:rPr lang="el-GR" altLang="el-GR" sz="2000" dirty="0" smtClean="0">
                <a:latin typeface="Courier New" pitchFamily="49" charset="0"/>
                <a:cs typeface="Courier New" pitchFamily="49" charset="0"/>
              </a:rPr>
              <a:t>// κάθε SQLWarning αντικείμενο</a:t>
            </a:r>
          </a:p>
          <a:p>
            <a:pPr eaLnBrk="1" hangingPunct="1">
              <a:lnSpc>
                <a:spcPct val="80000"/>
              </a:lnSpc>
              <a:buFont typeface="Wingdings" pitchFamily="2" charset="2"/>
              <a:buNone/>
            </a:pPr>
            <a:r>
              <a:rPr lang="el-GR" altLang="el-GR" sz="2000" b="1" dirty="0" smtClean="0">
                <a:latin typeface="Courier New" pitchFamily="49" charset="0"/>
                <a:cs typeface="Courier New" pitchFamily="49" charset="0"/>
              </a:rPr>
              <a:t>while ( sqlw != null ) </a:t>
            </a:r>
            <a:r>
              <a:rPr lang="en-US" altLang="el-GR" sz="2000" b="1" dirty="0" smtClean="0">
                <a:latin typeface="Courier New" pitchFamily="49" charset="0"/>
                <a:cs typeface="Courier New" pitchFamily="49" charset="0"/>
              </a:rPr>
              <a:t>{</a:t>
            </a:r>
          </a:p>
          <a:p>
            <a:pPr eaLnBrk="1" hangingPunct="1">
              <a:lnSpc>
                <a:spcPct val="80000"/>
              </a:lnSpc>
              <a:buFont typeface="Wingdings" pitchFamily="2" charset="2"/>
              <a:buNone/>
            </a:pPr>
            <a:r>
              <a:rPr lang="en-US" altLang="el-GR" sz="2000" b="1" dirty="0" smtClean="0">
                <a:latin typeface="Courier New" pitchFamily="49" charset="0"/>
                <a:cs typeface="Courier New" pitchFamily="49" charset="0"/>
              </a:rPr>
              <a:t>System.err.println("SQLWarning:"+sqlw.getMessage());</a:t>
            </a:r>
          </a:p>
          <a:p>
            <a:pPr eaLnBrk="1" hangingPunct="1">
              <a:lnSpc>
                <a:spcPct val="80000"/>
              </a:lnSpc>
              <a:buFont typeface="Wingdings" pitchFamily="2" charset="2"/>
              <a:buNone/>
            </a:pPr>
            <a:r>
              <a:rPr lang="el-GR" altLang="el-GR" sz="2000" b="1" dirty="0" smtClean="0">
                <a:latin typeface="Courier New" pitchFamily="49" charset="0"/>
                <a:cs typeface="Courier New" pitchFamily="49" charset="0"/>
              </a:rPr>
              <a:t>sqlw = sqlw.getNextWarning( );</a:t>
            </a:r>
          </a:p>
          <a:p>
            <a:pPr eaLnBrk="1" hangingPunct="1">
              <a:lnSpc>
                <a:spcPct val="80000"/>
              </a:lnSpc>
              <a:buFont typeface="Wingdings" pitchFamily="2" charset="2"/>
              <a:buNone/>
            </a:pPr>
            <a:r>
              <a:rPr lang="el-GR" altLang="el-GR" sz="2000" b="1" dirty="0" smtClean="0">
                <a:latin typeface="Courier New" pitchFamily="49" charset="0"/>
                <a:cs typeface="Courier New" pitchFamily="49" charset="0"/>
              </a:rPr>
              <a:t>}</a:t>
            </a:r>
            <a:endParaRPr lang="el-GR" altLang="el-GR" sz="700" dirty="0" smtClean="0">
              <a:latin typeface="Courier New" pitchFamily="49" charset="0"/>
              <a:cs typeface="Courier New" pitchFamily="49" charset="0"/>
            </a:endParaRPr>
          </a:p>
        </p:txBody>
      </p:sp>
    </p:spTree>
    <p:extLst>
      <p:ext uri="{BB962C8B-B14F-4D97-AF65-F5344CB8AC3E}">
        <p14:creationId xmlns:p14="http://schemas.microsoft.com/office/powerpoint/2010/main" val="563875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l-GR" sz="4000" dirty="0" smtClean="0">
                <a:solidFill>
                  <a:srgbClr val="FFFF00"/>
                </a:solidFill>
              </a:rPr>
              <a:t>Χαρακτηριστικά </a:t>
            </a:r>
            <a:r>
              <a:rPr lang="en-US" sz="4000" dirty="0" smtClean="0">
                <a:solidFill>
                  <a:srgbClr val="FFFF00"/>
                </a:solidFill>
              </a:rPr>
              <a:t>Java </a:t>
            </a:r>
          </a:p>
        </p:txBody>
      </p:sp>
      <p:sp>
        <p:nvSpPr>
          <p:cNvPr id="3076" name="Rectangle 3"/>
          <p:cNvSpPr>
            <a:spLocks noGrp="1" noChangeArrowheads="1"/>
          </p:cNvSpPr>
          <p:nvPr>
            <p:ph idx="1"/>
          </p:nvPr>
        </p:nvSpPr>
        <p:spPr/>
        <p:txBody>
          <a:bodyPr/>
          <a:lstStyle/>
          <a:p>
            <a:pPr eaLnBrk="1" hangingPunct="1"/>
            <a:r>
              <a:rPr lang="en-US" dirty="0" smtClean="0">
                <a:solidFill>
                  <a:srgbClr val="FFFF00"/>
                </a:solidFill>
              </a:rPr>
              <a:t>Object-oriented</a:t>
            </a:r>
          </a:p>
          <a:p>
            <a:pPr eaLnBrk="1" hangingPunct="1"/>
            <a:r>
              <a:rPr lang="el-GR" dirty="0" smtClean="0">
                <a:solidFill>
                  <a:srgbClr val="FFFF00"/>
                </a:solidFill>
              </a:rPr>
              <a:t>Προσανατολισμένη στο διαδίκτυο</a:t>
            </a:r>
            <a:endParaRPr lang="en-US" dirty="0" smtClean="0">
              <a:solidFill>
                <a:srgbClr val="FFFF00"/>
              </a:solidFill>
            </a:endParaRPr>
          </a:p>
          <a:p>
            <a:pPr eaLnBrk="1" hangingPunct="1"/>
            <a:r>
              <a:rPr lang="en-US" dirty="0" smtClean="0">
                <a:solidFill>
                  <a:srgbClr val="FFFF00"/>
                </a:solidFill>
              </a:rPr>
              <a:t>Built-in exception handling</a:t>
            </a:r>
          </a:p>
          <a:p>
            <a:pPr eaLnBrk="1" hangingPunct="1"/>
            <a:r>
              <a:rPr lang="en-US" dirty="0" smtClean="0">
                <a:solidFill>
                  <a:srgbClr val="FFFF00"/>
                </a:solidFill>
              </a:rPr>
              <a:t>Extensive standard class library</a:t>
            </a:r>
          </a:p>
        </p:txBody>
      </p:sp>
      <p:sp>
        <p:nvSpPr>
          <p:cNvPr id="5" name="Slide Number Placeholder 4"/>
          <p:cNvSpPr>
            <a:spLocks noGrp="1"/>
          </p:cNvSpPr>
          <p:nvPr>
            <p:ph type="sldNum" sz="quarter" idx="12"/>
          </p:nvPr>
        </p:nvSpPr>
        <p:spPr/>
        <p:txBody>
          <a:bodyPr/>
          <a:lstStyle/>
          <a:p>
            <a:pPr algn="ctr">
              <a:defRPr/>
            </a:pPr>
            <a:fld id="{6DB4C02C-27AC-4CA9-AD71-078519B8ECA6}" type="slidenum">
              <a:rPr lang="en-US"/>
              <a:pPr algn="ctr">
                <a:defRPr/>
              </a:pPr>
              <a:t>53</a:t>
            </a:fld>
            <a:endParaRPr lang="en-US" dirty="0"/>
          </a:p>
        </p:txBody>
      </p:sp>
    </p:spTree>
    <p:extLst>
      <p:ext uri="{BB962C8B-B14F-4D97-AF65-F5344CB8AC3E}">
        <p14:creationId xmlns:p14="http://schemas.microsoft.com/office/powerpoint/2010/main" val="188950573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439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78857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a:xfrm>
            <a:off x="395536" y="1196752"/>
            <a:ext cx="8229600" cy="5040560"/>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Ιωάννης Βογιατζής 2015. Ιωάννης Βογιατζής. «Δικτυακός </a:t>
            </a:r>
            <a:r>
              <a:rPr lang="el-GR" sz="2000" dirty="0" smtClean="0"/>
              <a:t>Προγραμματισμός</a:t>
            </a:r>
            <a:r>
              <a:rPr lang="en-US" sz="2000" dirty="0" smtClean="0"/>
              <a:t> </a:t>
            </a:r>
            <a:r>
              <a:rPr lang="el-GR" sz="2000" smtClean="0"/>
              <a:t>(Θ). </a:t>
            </a:r>
            <a:r>
              <a:rPr lang="el-GR" sz="2000" dirty="0"/>
              <a:t>Ενότητα </a:t>
            </a:r>
            <a:r>
              <a:rPr lang="el-GR" sz="2000" dirty="0" smtClean="0"/>
              <a:t>4: </a:t>
            </a:r>
            <a:r>
              <a:rPr lang="en-US" sz="2000" dirty="0" smtClean="0"/>
              <a:t>Java </a:t>
            </a:r>
            <a:r>
              <a:rPr lang="el-GR" sz="2000" dirty="0" smtClean="0"/>
              <a:t>και βάσεις δεδομένων».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110507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278365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47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25355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algn="ctr" eaLnBrk="1" hangingPunct="1"/>
            <a:r>
              <a:rPr lang="el-GR" altLang="el-GR" dirty="0" smtClean="0"/>
              <a:t>Εισαγωγή </a:t>
            </a:r>
            <a:r>
              <a:rPr lang="en-US" altLang="el-GR" sz="3600" dirty="0" smtClean="0"/>
              <a:t>3/3</a:t>
            </a:r>
            <a:endParaRPr lang="el-GR" altLang="el-GR" sz="3600" dirty="0" smtClean="0"/>
          </a:p>
        </p:txBody>
      </p:sp>
      <p:sp>
        <p:nvSpPr>
          <p:cNvPr id="18435" name="Rectangle 3"/>
          <p:cNvSpPr>
            <a:spLocks noGrp="1" noChangeArrowheads="1"/>
          </p:cNvSpPr>
          <p:nvPr>
            <p:ph idx="1"/>
          </p:nvPr>
        </p:nvSpPr>
        <p:spPr/>
        <p:txBody>
          <a:bodyPr/>
          <a:lstStyle/>
          <a:p>
            <a:pPr algn="just" eaLnBrk="1" hangingPunct="1">
              <a:spcBef>
                <a:spcPct val="0"/>
              </a:spcBef>
            </a:pPr>
            <a:r>
              <a:rPr lang="el-GR" altLang="el-GR" sz="2000" dirty="0" smtClean="0">
                <a:latin typeface="Calibri" pitchFamily="34" charset="0"/>
              </a:rPr>
              <a:t>Δεν επιτρέπεται να υπάρχουν πανομοιότυπες εγγραφές στον ίδιο πίνακα.</a:t>
            </a:r>
          </a:p>
          <a:p>
            <a:pPr algn="just" eaLnBrk="1" hangingPunct="1">
              <a:spcBef>
                <a:spcPct val="0"/>
              </a:spcBef>
            </a:pPr>
            <a:r>
              <a:rPr lang="el-GR" altLang="el-GR" sz="2000" dirty="0" smtClean="0">
                <a:latin typeface="Calibri" pitchFamily="34" charset="0"/>
              </a:rPr>
              <a:t>Για κάθε εγγραφή του πίνακα πρέπει να υπάρχει μία μόνο τιμή για κάθε στήλη (χαρακτηριστικό) της.</a:t>
            </a:r>
          </a:p>
          <a:p>
            <a:pPr algn="just" eaLnBrk="1" hangingPunct="1">
              <a:spcBef>
                <a:spcPct val="0"/>
              </a:spcBef>
            </a:pPr>
            <a:r>
              <a:rPr lang="el-GR" altLang="el-GR" sz="2000" dirty="0" smtClean="0">
                <a:latin typeface="Calibri" pitchFamily="34" charset="0"/>
              </a:rPr>
              <a:t>Πρέπει να σημειωθεί πως ενώ ο αριθμός στηλών πρέπει είναι πεπερασμένος για κάθε πίνακα, δεν υπάρχει αντίστοιχος περιορισμός στο πλήθος των εγγραφών ενός πίνακα.</a:t>
            </a:r>
          </a:p>
          <a:p>
            <a:pPr algn="just" eaLnBrk="1" hangingPunct="1">
              <a:spcBef>
                <a:spcPct val="0"/>
              </a:spcBef>
            </a:pPr>
            <a:r>
              <a:rPr lang="el-GR" altLang="el-GR" sz="2000" dirty="0" smtClean="0">
                <a:latin typeface="Calibri" pitchFamily="34" charset="0"/>
              </a:rPr>
              <a:t>Το </a:t>
            </a:r>
            <a:r>
              <a:rPr lang="el-GR" altLang="el-GR" sz="2000" b="1" dirty="0" smtClean="0">
                <a:latin typeface="Calibri" pitchFamily="34" charset="0"/>
              </a:rPr>
              <a:t>πρωτεύον κλειδί</a:t>
            </a:r>
            <a:r>
              <a:rPr lang="el-GR" altLang="el-GR" sz="2000" dirty="0" smtClean="0">
                <a:latin typeface="Calibri" pitchFamily="34" charset="0"/>
              </a:rPr>
              <a:t> (</a:t>
            </a:r>
            <a:r>
              <a:rPr lang="en-US" altLang="el-GR" sz="2000" i="1" dirty="0" smtClean="0">
                <a:latin typeface="Calibri" pitchFamily="34" charset="0"/>
              </a:rPr>
              <a:t>primary key</a:t>
            </a:r>
            <a:r>
              <a:rPr lang="el-GR" altLang="el-GR" sz="2000" dirty="0" smtClean="0">
                <a:latin typeface="Calibri" pitchFamily="34" charset="0"/>
              </a:rPr>
              <a:t>) ενός πίνακα είναι μια στήλη ή ένα σύνολο από στήλες του πίνακα, και το οποίο προσδιορίζει μοναδικά κάθε εγγραφή του πίνακα. </a:t>
            </a:r>
            <a:endParaRPr lang="en-US" altLang="el-GR" sz="2000" dirty="0" smtClean="0">
              <a:latin typeface="Calibri" pitchFamily="34" charset="0"/>
            </a:endParaRPr>
          </a:p>
          <a:p>
            <a:pPr algn="just" eaLnBrk="1" hangingPunct="1">
              <a:spcBef>
                <a:spcPct val="0"/>
              </a:spcBef>
            </a:pPr>
            <a:r>
              <a:rPr lang="el-GR" altLang="el-GR" sz="2000" dirty="0" smtClean="0">
                <a:latin typeface="Calibri" pitchFamily="34" charset="0"/>
              </a:rPr>
              <a:t>Το </a:t>
            </a:r>
            <a:r>
              <a:rPr lang="el-GR" altLang="el-GR" sz="2000" b="1" dirty="0" smtClean="0">
                <a:latin typeface="Calibri" pitchFamily="34" charset="0"/>
              </a:rPr>
              <a:t>ξένο κλειδί</a:t>
            </a:r>
            <a:r>
              <a:rPr lang="el-GR" altLang="el-GR" sz="2000" dirty="0" smtClean="0">
                <a:latin typeface="Calibri" pitchFamily="34" charset="0"/>
              </a:rPr>
              <a:t> (</a:t>
            </a:r>
            <a:r>
              <a:rPr lang="en-US" altLang="el-GR" sz="2000" i="1" dirty="0" smtClean="0">
                <a:latin typeface="Calibri" pitchFamily="34" charset="0"/>
              </a:rPr>
              <a:t>foreign key</a:t>
            </a:r>
            <a:r>
              <a:rPr lang="el-GR" altLang="el-GR" sz="2000" dirty="0" smtClean="0">
                <a:latin typeface="Calibri" pitchFamily="34" charset="0"/>
              </a:rPr>
              <a:t>) ενός πίνακα είναι μια στήλη ή ένα σύνολο από στήλες του πίνακα, το οποίο αναφέρεται και παραπέμπει (</a:t>
            </a:r>
            <a:r>
              <a:rPr lang="en-US" altLang="el-GR" sz="2000" dirty="0" smtClean="0">
                <a:latin typeface="Calibri" pitchFamily="34" charset="0"/>
              </a:rPr>
              <a:t>reference</a:t>
            </a:r>
            <a:r>
              <a:rPr lang="el-GR" altLang="el-GR" sz="2000" dirty="0" smtClean="0">
                <a:latin typeface="Calibri" pitchFamily="34" charset="0"/>
              </a:rPr>
              <a:t>) σε πεδίο ενός άλλου πίνακα.</a:t>
            </a:r>
          </a:p>
          <a:p>
            <a:pPr eaLnBrk="1" hangingPunct="1">
              <a:spcBef>
                <a:spcPct val="0"/>
              </a:spcBef>
            </a:pPr>
            <a:endParaRPr lang="el-GR" altLang="el-GR" sz="2000" dirty="0" smtClean="0">
              <a:latin typeface="Calibri" pitchFamily="34" charset="0"/>
            </a:endParaRPr>
          </a:p>
        </p:txBody>
      </p:sp>
    </p:spTree>
    <p:extLst>
      <p:ext uri="{BB962C8B-B14F-4D97-AF65-F5344CB8AC3E}">
        <p14:creationId xmlns:p14="http://schemas.microsoft.com/office/powerpoint/2010/main" val="891377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7010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ctr" eaLnBrk="1" hangingPunct="1">
              <a:lnSpc>
                <a:spcPct val="100000"/>
              </a:lnSpc>
            </a:pPr>
            <a:r>
              <a:rPr lang="en-US" altLang="el-GR" dirty="0" smtClean="0"/>
              <a:t>SQL revisited </a:t>
            </a:r>
            <a:r>
              <a:rPr lang="en-US" altLang="el-GR" sz="3600" dirty="0" smtClean="0"/>
              <a:t>1/7</a:t>
            </a:r>
            <a:endParaRPr lang="el-GR" altLang="el-GR" sz="3600" dirty="0" smtClean="0"/>
          </a:p>
        </p:txBody>
      </p:sp>
      <p:sp>
        <p:nvSpPr>
          <p:cNvPr id="7171" name="Rectangle 3"/>
          <p:cNvSpPr>
            <a:spLocks noGrp="1" noChangeArrowheads="1"/>
          </p:cNvSpPr>
          <p:nvPr>
            <p:ph idx="1"/>
          </p:nvPr>
        </p:nvSpPr>
        <p:spPr/>
        <p:txBody>
          <a:bodyPr/>
          <a:lstStyle/>
          <a:p>
            <a:pPr eaLnBrk="1" hangingPunct="1">
              <a:spcBef>
                <a:spcPts val="0"/>
              </a:spcBef>
              <a:defRPr/>
            </a:pPr>
            <a:r>
              <a:rPr lang="el-GR" dirty="0" smtClean="0">
                <a:latin typeface="Calibri" pitchFamily="34" charset="0"/>
              </a:rPr>
              <a:t>Η </a:t>
            </a:r>
            <a:r>
              <a:rPr lang="en-GB" i="1" dirty="0" smtClean="0">
                <a:latin typeface="Calibri" pitchFamily="34" charset="0"/>
              </a:rPr>
              <a:t>Structured Query Language</a:t>
            </a:r>
            <a:r>
              <a:rPr lang="el-GR" dirty="0" smtClean="0">
                <a:latin typeface="Calibri" pitchFamily="34" charset="0"/>
              </a:rPr>
              <a:t> (</a:t>
            </a:r>
            <a:r>
              <a:rPr lang="en-GB" b="1" dirty="0" smtClean="0">
                <a:latin typeface="Calibri" pitchFamily="34" charset="0"/>
              </a:rPr>
              <a:t>SQL</a:t>
            </a:r>
            <a:r>
              <a:rPr lang="el-GR" dirty="0" smtClean="0">
                <a:latin typeface="Calibri" pitchFamily="34" charset="0"/>
              </a:rPr>
              <a:t>) χρησι</a:t>
            </a:r>
            <a:r>
              <a:rPr lang="el-GR" dirty="0">
                <a:latin typeface="Calibri" pitchFamily="34" charset="0"/>
              </a:rPr>
              <a:t>μ</a:t>
            </a:r>
            <a:r>
              <a:rPr lang="el-GR" dirty="0" smtClean="0">
                <a:latin typeface="Calibri" pitchFamily="34" charset="0"/>
              </a:rPr>
              <a:t>οποιείται για </a:t>
            </a:r>
          </a:p>
          <a:p>
            <a:pPr lvl="1" algn="just" eaLnBrk="1" hangingPunct="1">
              <a:spcBef>
                <a:spcPts val="0"/>
              </a:spcBef>
              <a:defRPr/>
            </a:pPr>
            <a:r>
              <a:rPr lang="el-GR" sz="2000" dirty="0" smtClean="0">
                <a:latin typeface="Calibri" pitchFamily="34" charset="0"/>
              </a:rPr>
              <a:t>εισαγωγή, </a:t>
            </a:r>
          </a:p>
          <a:p>
            <a:pPr lvl="1" algn="just" eaLnBrk="1" hangingPunct="1">
              <a:spcBef>
                <a:spcPts val="0"/>
              </a:spcBef>
              <a:defRPr/>
            </a:pPr>
            <a:r>
              <a:rPr lang="el-GR" sz="2000" dirty="0" smtClean="0">
                <a:latin typeface="Calibri" pitchFamily="34" charset="0"/>
              </a:rPr>
              <a:t>ανάκτηση, </a:t>
            </a:r>
          </a:p>
          <a:p>
            <a:pPr lvl="1" algn="just" eaLnBrk="1" hangingPunct="1">
              <a:spcBef>
                <a:spcPts val="0"/>
              </a:spcBef>
              <a:defRPr/>
            </a:pPr>
            <a:r>
              <a:rPr lang="el-GR" sz="2000" dirty="0" smtClean="0">
                <a:latin typeface="Calibri" pitchFamily="34" charset="0"/>
              </a:rPr>
              <a:t>ενημέρωση και </a:t>
            </a:r>
          </a:p>
          <a:p>
            <a:pPr lvl="1" algn="just" eaLnBrk="1" hangingPunct="1">
              <a:spcBef>
                <a:spcPts val="0"/>
              </a:spcBef>
              <a:defRPr/>
            </a:pPr>
            <a:r>
              <a:rPr lang="el-GR" sz="2000" dirty="0" smtClean="0">
                <a:latin typeface="Calibri" pitchFamily="34" charset="0"/>
              </a:rPr>
              <a:t>διαγραφή δεδομένων, </a:t>
            </a:r>
          </a:p>
          <a:p>
            <a:pPr algn="just" eaLnBrk="1" hangingPunct="1">
              <a:spcBef>
                <a:spcPts val="0"/>
              </a:spcBef>
              <a:defRPr/>
            </a:pPr>
            <a:r>
              <a:rPr lang="el-GR" dirty="0" smtClean="0">
                <a:latin typeface="Calibri" pitchFamily="34" charset="0"/>
              </a:rPr>
              <a:t>καθώς και για </a:t>
            </a:r>
          </a:p>
          <a:p>
            <a:pPr lvl="1" algn="just" eaLnBrk="1" hangingPunct="1">
              <a:spcBef>
                <a:spcPts val="0"/>
              </a:spcBef>
              <a:defRPr/>
            </a:pPr>
            <a:r>
              <a:rPr lang="el-GR" sz="2000" dirty="0" smtClean="0">
                <a:latin typeface="Calibri" pitchFamily="34" charset="0"/>
              </a:rPr>
              <a:t>δημιουργία, </a:t>
            </a:r>
          </a:p>
          <a:p>
            <a:pPr lvl="1" algn="just" eaLnBrk="1" hangingPunct="1">
              <a:spcBef>
                <a:spcPts val="0"/>
              </a:spcBef>
              <a:defRPr/>
            </a:pPr>
            <a:r>
              <a:rPr lang="el-GR" sz="2000" dirty="0" smtClean="0">
                <a:latin typeface="Calibri" pitchFamily="34" charset="0"/>
              </a:rPr>
              <a:t>τροποποίηση και </a:t>
            </a:r>
          </a:p>
          <a:p>
            <a:pPr lvl="1" algn="just" eaLnBrk="1" hangingPunct="1">
              <a:spcBef>
                <a:spcPts val="0"/>
              </a:spcBef>
              <a:defRPr/>
            </a:pPr>
            <a:r>
              <a:rPr lang="el-GR" sz="2000" dirty="0" smtClean="0">
                <a:latin typeface="Calibri" pitchFamily="34" charset="0"/>
              </a:rPr>
              <a:t>διαγραφή πινάκων σε μια σχεσιακή βάση δεδομένων.</a:t>
            </a:r>
          </a:p>
          <a:p>
            <a:pPr marL="0" indent="0" algn="just" eaLnBrk="1" hangingPunct="1">
              <a:spcBef>
                <a:spcPts val="0"/>
              </a:spcBef>
              <a:buFont typeface="Wingdings" pitchFamily="2" charset="2"/>
              <a:buNone/>
              <a:defRPr/>
            </a:pPr>
            <a:endParaRPr lang="el-GR" dirty="0" smtClean="0">
              <a:latin typeface="Calibri" pitchFamily="34" charset="0"/>
            </a:endParaRPr>
          </a:p>
          <a:p>
            <a:pPr eaLnBrk="1" hangingPunct="1">
              <a:spcBef>
                <a:spcPts val="0"/>
              </a:spcBef>
              <a:defRPr/>
            </a:pPr>
            <a:endParaRPr lang="el-GR" dirty="0" smtClean="0">
              <a:latin typeface="Calibri" pitchFamily="34" charset="0"/>
            </a:endParaRPr>
          </a:p>
        </p:txBody>
      </p:sp>
    </p:spTree>
    <p:extLst>
      <p:ext uri="{BB962C8B-B14F-4D97-AF65-F5344CB8AC3E}">
        <p14:creationId xmlns:p14="http://schemas.microsoft.com/office/powerpoint/2010/main" val="2415675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en-US" altLang="el-GR" dirty="0" smtClean="0"/>
              <a:t>SQL revisited </a:t>
            </a:r>
            <a:r>
              <a:rPr lang="en-US" altLang="el-GR" sz="3600" dirty="0" smtClean="0"/>
              <a:t>2/7</a:t>
            </a:r>
            <a:endParaRPr lang="el-GR" altLang="el-GR" dirty="0" smtClean="0"/>
          </a:p>
        </p:txBody>
      </p:sp>
      <p:sp>
        <p:nvSpPr>
          <p:cNvPr id="7171" name="Rectangle 3"/>
          <p:cNvSpPr>
            <a:spLocks noGrp="1" noChangeArrowheads="1"/>
          </p:cNvSpPr>
          <p:nvPr>
            <p:ph idx="1"/>
          </p:nvPr>
        </p:nvSpPr>
        <p:spPr/>
        <p:txBody>
          <a:bodyPr>
            <a:normAutofit lnSpcReduction="10000"/>
          </a:bodyPr>
          <a:lstStyle/>
          <a:p>
            <a:pPr algn="just" eaLnBrk="1" hangingPunct="1">
              <a:spcBef>
                <a:spcPts val="0"/>
              </a:spcBef>
              <a:defRPr/>
            </a:pPr>
            <a:r>
              <a:rPr lang="el-GR" sz="2000" dirty="0" smtClean="0">
                <a:latin typeface="Calibri" pitchFamily="34" charset="0"/>
              </a:rPr>
              <a:t>Η εντολή </a:t>
            </a:r>
            <a:r>
              <a:rPr lang="en-US" sz="2000" b="1" dirty="0" smtClean="0">
                <a:latin typeface="Calibri" pitchFamily="34" charset="0"/>
              </a:rPr>
              <a:t>SELECT</a:t>
            </a:r>
            <a:r>
              <a:rPr lang="en-US" sz="2000" dirty="0" smtClean="0">
                <a:latin typeface="Calibri" pitchFamily="34" charset="0"/>
              </a:rPr>
              <a:t> </a:t>
            </a:r>
            <a:r>
              <a:rPr lang="el-GR" sz="2000" dirty="0" smtClean="0">
                <a:latin typeface="Calibri" pitchFamily="34" charset="0"/>
              </a:rPr>
              <a:t>χρησιμοποιείται για την </a:t>
            </a:r>
            <a:r>
              <a:rPr lang="el-GR" sz="2000" b="1" dirty="0" smtClean="0">
                <a:latin typeface="Calibri" pitchFamily="34" charset="0"/>
              </a:rPr>
              <a:t>ανάκτηση</a:t>
            </a:r>
            <a:r>
              <a:rPr lang="el-GR" sz="2000" dirty="0" smtClean="0">
                <a:latin typeface="Calibri" pitchFamily="34" charset="0"/>
              </a:rPr>
              <a:t> εγγραφών από έναν ή περισσότερους πίνακες σε μια σχεσιακή βάση δεδομένων</a:t>
            </a:r>
          </a:p>
          <a:p>
            <a:pPr algn="just" eaLnBrk="1" hangingPunct="1">
              <a:spcBef>
                <a:spcPts val="0"/>
              </a:spcBef>
              <a:defRPr/>
            </a:pPr>
            <a:r>
              <a:rPr lang="el-GR" sz="2000" dirty="0" smtClean="0">
                <a:latin typeface="Calibri" pitchFamily="34" charset="0"/>
              </a:rPr>
              <a:t>Έχει τον ακόλουθο συντακτικό τύπο: </a:t>
            </a:r>
          </a:p>
          <a:p>
            <a:pPr marL="0" indent="0" algn="just" eaLnBrk="1" hangingPunct="1">
              <a:spcBef>
                <a:spcPts val="0"/>
              </a:spcBef>
              <a:buFont typeface="Wingdings" pitchFamily="2" charset="2"/>
              <a:buNone/>
              <a:defRPr/>
            </a:pPr>
            <a:endParaRPr lang="en-GB" sz="2000" b="1" dirty="0" smtClean="0">
              <a:latin typeface="Calibri" pitchFamily="34" charset="0"/>
            </a:endParaRP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SELECT [ALL | DISTINCT] &lt;select list&gt;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FROM &lt;table reference list&gt;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WHERE &lt;search condition list&gt;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[ORDER BY &lt;column designators&gt; [ASC | DESC]</a:t>
            </a:r>
          </a:p>
          <a:p>
            <a:pPr marL="0" indent="0" algn="just" eaLnBrk="1" hangingPunct="1">
              <a:spcBef>
                <a:spcPts val="0"/>
              </a:spcBef>
              <a:buFont typeface="Wingdings" pitchFamily="2" charset="2"/>
              <a:buNone/>
              <a:defRPr/>
            </a:pPr>
            <a:endParaRPr lang="el-GR" sz="2000" b="1" dirty="0" smtClean="0">
              <a:latin typeface="Courier New" pitchFamily="49" charset="0"/>
              <a:cs typeface="Courier New" pitchFamily="49" charset="0"/>
            </a:endParaRPr>
          </a:p>
          <a:p>
            <a:pPr algn="just" eaLnBrk="1" hangingPunct="1">
              <a:spcBef>
                <a:spcPts val="0"/>
              </a:spcBef>
              <a:defRPr/>
            </a:pPr>
            <a:r>
              <a:rPr lang="el-GR" sz="2000" dirty="0" smtClean="0">
                <a:latin typeface="Calibri" pitchFamily="34" charset="0"/>
              </a:rPr>
              <a:t>Παράδειγμα χρήσης: </a:t>
            </a:r>
            <a:endParaRPr lang="el-GR" sz="2000" dirty="0">
              <a:latin typeface="Calibri" pitchFamily="34" charset="0"/>
            </a:endParaRPr>
          </a:p>
          <a:p>
            <a:pPr marL="0" indent="0" algn="just" eaLnBrk="1" hangingPunct="1">
              <a:spcBef>
                <a:spcPts val="0"/>
              </a:spcBef>
              <a:buFont typeface="Wingdings" pitchFamily="2" charset="2"/>
              <a:buNone/>
              <a:defRPr/>
            </a:pPr>
            <a:endParaRPr lang="en-GB" sz="2000" b="1" dirty="0">
              <a:latin typeface="Courier New" pitchFamily="49" charset="0"/>
              <a:cs typeface="Courier New" pitchFamily="49" charset="0"/>
            </a:endParaRP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SELECT *</a:t>
            </a: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FROM Books</a:t>
            </a: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WHERE BookPrice &gt; </a:t>
            </a:r>
            <a:r>
              <a:rPr lang="en-GB" sz="2000" b="1" dirty="0" smtClean="0">
                <a:latin typeface="Courier New" pitchFamily="49" charset="0"/>
                <a:cs typeface="Courier New" pitchFamily="49" charset="0"/>
              </a:rPr>
              <a:t>100</a:t>
            </a:r>
            <a:endParaRPr lang="en-GB" sz="2000" b="1" dirty="0">
              <a:latin typeface="Courier New" pitchFamily="49" charset="0"/>
              <a:cs typeface="Courier New" pitchFamily="49" charset="0"/>
            </a:endParaRP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ORDER BY BookName</a:t>
            </a:r>
            <a:endParaRPr lang="el-GR" sz="2000" dirty="0">
              <a:latin typeface="Courier New" pitchFamily="49" charset="0"/>
              <a:cs typeface="Courier New" pitchFamily="49" charset="0"/>
            </a:endParaRPr>
          </a:p>
          <a:p>
            <a:pPr marL="0" indent="0" algn="just" eaLnBrk="1" hangingPunct="1">
              <a:spcBef>
                <a:spcPts val="0"/>
              </a:spcBef>
              <a:buFont typeface="Wingdings" pitchFamily="2" charset="2"/>
              <a:buNone/>
              <a:defRPr/>
            </a:pPr>
            <a:endParaRPr lang="el-GR" sz="2000" dirty="0" smtClean="0">
              <a:latin typeface="Calibri" pitchFamily="34" charset="0"/>
            </a:endParaRPr>
          </a:p>
          <a:p>
            <a:pPr eaLnBrk="1" hangingPunct="1">
              <a:spcBef>
                <a:spcPts val="0"/>
              </a:spcBef>
              <a:defRPr/>
            </a:pPr>
            <a:endParaRPr lang="el-GR" sz="2000" dirty="0" smtClean="0">
              <a:latin typeface="Calibri" pitchFamily="34" charset="0"/>
            </a:endParaRPr>
          </a:p>
        </p:txBody>
      </p:sp>
    </p:spTree>
    <p:extLst>
      <p:ext uri="{BB962C8B-B14F-4D97-AF65-F5344CB8AC3E}">
        <p14:creationId xmlns:p14="http://schemas.microsoft.com/office/powerpoint/2010/main" val="425371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a:tabLst>
                <a:tab pos="5292725" algn="l"/>
              </a:tabLst>
            </a:pPr>
            <a:r>
              <a:rPr lang="en-US" altLang="el-GR" dirty="0" smtClean="0"/>
              <a:t>SQL revisited </a:t>
            </a:r>
            <a:r>
              <a:rPr lang="en-US" altLang="el-GR" sz="3600" dirty="0" smtClean="0"/>
              <a:t>3/7</a:t>
            </a:r>
            <a:endParaRPr lang="el-GR" altLang="el-GR" dirty="0" smtClean="0"/>
          </a:p>
        </p:txBody>
      </p:sp>
      <p:sp>
        <p:nvSpPr>
          <p:cNvPr id="8195" name="Rectangle 3"/>
          <p:cNvSpPr>
            <a:spLocks noGrp="1" noChangeArrowheads="1"/>
          </p:cNvSpPr>
          <p:nvPr>
            <p:ph idx="1"/>
          </p:nvPr>
        </p:nvSpPr>
        <p:spPr/>
        <p:txBody>
          <a:bodyPr>
            <a:normAutofit lnSpcReduction="10000"/>
          </a:bodyPr>
          <a:lstStyle/>
          <a:p>
            <a:pPr algn="just" eaLnBrk="1" hangingPunct="1">
              <a:spcBef>
                <a:spcPts val="0"/>
              </a:spcBef>
              <a:defRPr/>
            </a:pPr>
            <a:r>
              <a:rPr lang="el-GR" sz="2000" dirty="0" smtClean="0"/>
              <a:t>Η εντολή </a:t>
            </a:r>
            <a:r>
              <a:rPr lang="en-US" sz="2000" b="1" dirty="0" smtClean="0"/>
              <a:t>INSERT</a:t>
            </a:r>
            <a:r>
              <a:rPr lang="en-US" sz="2000" dirty="0" smtClean="0"/>
              <a:t> </a:t>
            </a:r>
            <a:r>
              <a:rPr lang="el-GR" sz="2000" dirty="0" smtClean="0"/>
              <a:t>χρησιμοποιείται για την </a:t>
            </a:r>
            <a:r>
              <a:rPr lang="el-GR" sz="2000" b="1" dirty="0" smtClean="0"/>
              <a:t>εισαγωγή</a:t>
            </a:r>
            <a:r>
              <a:rPr lang="el-GR" sz="2000" dirty="0" smtClean="0"/>
              <a:t> εγγραφών σε ένα πίνακα</a:t>
            </a:r>
          </a:p>
          <a:p>
            <a:pPr algn="just" eaLnBrk="1" hangingPunct="1">
              <a:spcBef>
                <a:spcPts val="0"/>
              </a:spcBef>
              <a:defRPr/>
            </a:pPr>
            <a:r>
              <a:rPr lang="el-GR" sz="2000" dirty="0" smtClean="0"/>
              <a:t>Έχει τον ακόλουθο συντακτικό τύπο:</a:t>
            </a:r>
          </a:p>
          <a:p>
            <a:pPr algn="just" eaLnBrk="1" hangingPunct="1">
              <a:spcBef>
                <a:spcPts val="0"/>
              </a:spcBef>
              <a:defRPr/>
            </a:pPr>
            <a:endParaRPr lang="en-GB" sz="2000" b="1" dirty="0" smtClean="0"/>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INSERT INTO &lt;table name&gt;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[(&lt;column name&gt; [, &lt;column name&gt;]...)]</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VALUES (&lt;expression&gt; [, &lt;expression&gt;]...)</a:t>
            </a:r>
            <a:endParaRPr lang="el-GR" sz="2000" dirty="0" smtClean="0">
              <a:latin typeface="Courier New" pitchFamily="49" charset="0"/>
              <a:cs typeface="Courier New" pitchFamily="49" charset="0"/>
            </a:endParaRPr>
          </a:p>
          <a:p>
            <a:pPr algn="just" eaLnBrk="1" hangingPunct="1">
              <a:spcBef>
                <a:spcPts val="0"/>
              </a:spcBef>
              <a:defRPr/>
            </a:pPr>
            <a:endParaRPr lang="en-US" sz="2000" dirty="0" smtClean="0"/>
          </a:p>
          <a:p>
            <a:pPr algn="just" eaLnBrk="1" hangingPunct="1">
              <a:spcBef>
                <a:spcPts val="0"/>
              </a:spcBef>
              <a:defRPr/>
            </a:pPr>
            <a:r>
              <a:rPr lang="el-GR" sz="2000" dirty="0" smtClean="0"/>
              <a:t>Η επόμενη εντολή </a:t>
            </a:r>
            <a:r>
              <a:rPr lang="en-US" sz="2000" dirty="0" smtClean="0"/>
              <a:t>SQL</a:t>
            </a:r>
            <a:r>
              <a:rPr lang="el-GR" sz="2000" dirty="0" smtClean="0"/>
              <a:t> δημιουργεί μια νέα εγγραφή στον πίνακα με τους πελάτες, για τον πελάτη με κωδικό: </a:t>
            </a:r>
            <a:r>
              <a:rPr lang="en-GB" sz="2000" dirty="0" smtClean="0"/>
              <a:t>CID</a:t>
            </a:r>
            <a:r>
              <a:rPr lang="el-GR" sz="2000" dirty="0" smtClean="0"/>
              <a:t>-98765, όνομα: </a:t>
            </a:r>
            <a:r>
              <a:rPr lang="en-US" sz="2000" dirty="0" smtClean="0"/>
              <a:t>Alexandros Pappas</a:t>
            </a:r>
            <a:r>
              <a:rPr lang="el-GR" sz="2000" dirty="0" smtClean="0"/>
              <a:t> και διεύθυνση: </a:t>
            </a:r>
            <a:r>
              <a:rPr lang="en-US" sz="2000" dirty="0" smtClean="0"/>
              <a:t>Somewhere</a:t>
            </a:r>
            <a:r>
              <a:rPr lang="el-GR" sz="2000" dirty="0" smtClean="0"/>
              <a:t>.</a:t>
            </a:r>
            <a:endParaRPr lang="en-US" sz="2000" dirty="0" smtClean="0"/>
          </a:p>
          <a:p>
            <a:pPr algn="just" eaLnBrk="1" hangingPunct="1">
              <a:spcBef>
                <a:spcPts val="0"/>
              </a:spcBef>
              <a:defRPr/>
            </a:pPr>
            <a:endParaRPr lang="en-US" sz="2000" dirty="0" smtClean="0">
              <a:latin typeface="Courier New" pitchFamily="49" charset="0"/>
              <a:cs typeface="Courier New" pitchFamily="49" charset="0"/>
            </a:endParaRP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INSERT INTO Customers</a:t>
            </a: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(CustomerID, CustomerName, CustomerAddress)</a:t>
            </a:r>
          </a:p>
          <a:p>
            <a:pPr marL="0" indent="0" algn="just" eaLnBrk="1" hangingPunct="1">
              <a:spcBef>
                <a:spcPts val="0"/>
              </a:spcBef>
              <a:buFont typeface="Wingdings" pitchFamily="2" charset="2"/>
              <a:buNone/>
              <a:defRPr/>
            </a:pPr>
            <a:r>
              <a:rPr lang="en-GB" sz="2000" b="1" dirty="0">
                <a:latin typeface="Courier New" pitchFamily="49" charset="0"/>
                <a:cs typeface="Courier New" pitchFamily="49" charset="0"/>
              </a:rPr>
              <a:t>VALUES</a:t>
            </a:r>
          </a:p>
          <a:p>
            <a:pPr marL="0" indent="0" algn="just" eaLnBrk="1" hangingPunct="1">
              <a:spcBef>
                <a:spcPts val="0"/>
              </a:spcBef>
              <a:buFont typeface="Wingdings" pitchFamily="2" charset="2"/>
              <a:buNone/>
              <a:defRPr/>
            </a:pPr>
            <a:r>
              <a:rPr lang="en-GB" sz="2000" b="1" dirty="0" smtClean="0">
                <a:latin typeface="Courier New" pitchFamily="49" charset="0"/>
                <a:cs typeface="Courier New" pitchFamily="49" charset="0"/>
              </a:rPr>
              <a:t>(</a:t>
            </a:r>
            <a:r>
              <a:rPr lang="el-GR" sz="2000" b="1" dirty="0" smtClean="0">
                <a:latin typeface="Courier New" pitchFamily="49" charset="0"/>
                <a:cs typeface="Courier New" pitchFamily="49" charset="0"/>
              </a:rPr>
              <a:t>'</a:t>
            </a:r>
            <a:r>
              <a:rPr lang="en-GB" sz="2000" b="1" dirty="0" smtClean="0">
                <a:latin typeface="Courier New" pitchFamily="49" charset="0"/>
                <a:cs typeface="Courier New" pitchFamily="49" charset="0"/>
              </a:rPr>
              <a:t>CID-98765</a:t>
            </a:r>
            <a:r>
              <a:rPr lang="el-GR" sz="2000" b="1" dirty="0" smtClean="0">
                <a:latin typeface="Courier New" pitchFamily="49" charset="0"/>
                <a:cs typeface="Courier New" pitchFamily="49" charset="0"/>
              </a:rPr>
              <a:t>'</a:t>
            </a:r>
            <a:r>
              <a:rPr lang="en-GB" sz="2000" b="1" dirty="0" smtClean="0">
                <a:latin typeface="Courier New" pitchFamily="49" charset="0"/>
                <a:cs typeface="Courier New" pitchFamily="49" charset="0"/>
              </a:rPr>
              <a:t>, </a:t>
            </a:r>
            <a:r>
              <a:rPr lang="en-GB" sz="2000" b="1" dirty="0">
                <a:latin typeface="Courier New" pitchFamily="49" charset="0"/>
                <a:cs typeface="Courier New" pitchFamily="49" charset="0"/>
              </a:rPr>
              <a:t>'Alexandros Pappas', 'Somewhere');</a:t>
            </a:r>
            <a:endParaRPr lang="el-GR" sz="2000" dirty="0">
              <a:latin typeface="Courier New" pitchFamily="49" charset="0"/>
              <a:cs typeface="Courier New" pitchFamily="49" charset="0"/>
            </a:endParaRPr>
          </a:p>
          <a:p>
            <a:pPr algn="just" eaLnBrk="1" hangingPunct="1">
              <a:spcBef>
                <a:spcPts val="0"/>
              </a:spcBef>
              <a:defRPr/>
            </a:pPr>
            <a:endParaRPr lang="en-GB" sz="2000" b="1" dirty="0" smtClean="0"/>
          </a:p>
        </p:txBody>
      </p:sp>
    </p:spTree>
    <p:extLst>
      <p:ext uri="{BB962C8B-B14F-4D97-AF65-F5344CB8AC3E}">
        <p14:creationId xmlns:p14="http://schemas.microsoft.com/office/powerpoint/2010/main" val="2522845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f89f46b09d2f3a99bceb26a4bd7dd8f685465"/>
</p:tagLst>
</file>

<file path=ppt/theme/theme1.xml><?xml version="1.0" encoding="utf-8"?>
<a:theme xmlns:a="http://schemas.openxmlformats.org/drawingml/2006/main" name="Office Theme">
  <a:themeElements>
    <a:clrScheme name="Προσαρμοσμένο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938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TotalTime>
  <Words>4306</Words>
  <Application>Microsoft Office PowerPoint</Application>
  <PresentationFormat>On-screen Show (4:3)</PresentationFormat>
  <Paragraphs>629</Paragraphs>
  <Slides>60</Slides>
  <Notes>14</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OC_template_updated</vt:lpstr>
      <vt:lpstr>Δικτυακός Προγραμματισμός (Θ)</vt:lpstr>
      <vt:lpstr>JDBC</vt:lpstr>
      <vt:lpstr>A JDBC Driver</vt:lpstr>
      <vt:lpstr>Εισαγωγή 1/3</vt:lpstr>
      <vt:lpstr>Εισαγωγή 2/3</vt:lpstr>
      <vt:lpstr>Εισαγωγή 3/3</vt:lpstr>
      <vt:lpstr>SQL revisited 1/7</vt:lpstr>
      <vt:lpstr>SQL revisited 2/7</vt:lpstr>
      <vt:lpstr>SQL revisited 3/7</vt:lpstr>
      <vt:lpstr>SQL revisited 4/7</vt:lpstr>
      <vt:lpstr>SQL revisited 5/7</vt:lpstr>
      <vt:lpstr>SQL revisited 6/7</vt:lpstr>
      <vt:lpstr>SQL revisited 7/7</vt:lpstr>
      <vt:lpstr>Querying a Database With JDBC</vt:lpstr>
      <vt:lpstr>Stage 1: Connect</vt:lpstr>
      <vt:lpstr>Stage 2: Query</vt:lpstr>
      <vt:lpstr>Stage 3: Process the Results</vt:lpstr>
      <vt:lpstr>Stage 4: Close</vt:lpstr>
      <vt:lpstr>Java Database Connectivity 1/3</vt:lpstr>
      <vt:lpstr>Java Database Connectivity 2/3</vt:lpstr>
      <vt:lpstr>Java Database Connectivity 3/3</vt:lpstr>
      <vt:lpstr>Οδηγός JDBC 1/3</vt:lpstr>
      <vt:lpstr>Οδηγός JDBC 2/3</vt:lpstr>
      <vt:lpstr>Οδηγός JDBC 3/3</vt:lpstr>
      <vt:lpstr>Σύνδεση με Βάση Δεδομένων 1/3</vt:lpstr>
      <vt:lpstr>Σύνδεση με Βάση Δεδομένων 2/3</vt:lpstr>
      <vt:lpstr>Σύνδεση με Βάση Δεδομένων 3/3</vt:lpstr>
      <vt:lpstr>Υποβολή SQL Εντολών στη ΒΔ 1/7</vt:lpstr>
      <vt:lpstr>Υποβολή SQL Εντολών στη ΒΔ 2/7</vt:lpstr>
      <vt:lpstr>Υποβολή SQL Εντολών στη ΒΔ 3/7</vt:lpstr>
      <vt:lpstr>Υποβολή SQL Εντολών στη ΒΔ 4/7</vt:lpstr>
      <vt:lpstr>Υποβολή SQL Εντολών στη ΒΔ 5/7</vt:lpstr>
      <vt:lpstr>Υποβολή SQL Εντολών στη ΒΔ 6/7</vt:lpstr>
      <vt:lpstr>Υποβολή SQL Εντολών στη ΒΔ 7/7</vt:lpstr>
      <vt:lpstr>Ανάκτηση Δεδομένων από τη ΒΔ 1/4</vt:lpstr>
      <vt:lpstr>Ανάκτηση Δεδομένων από τη ΒΔ 2/4</vt:lpstr>
      <vt:lpstr>Ανάκτηση Δεδομένων από τη ΒΔ 3/4</vt:lpstr>
      <vt:lpstr>6 Types of ResultSet</vt:lpstr>
      <vt:lpstr>Ανάκτηση Δεδομένων από τη ΒΔ 4/4</vt:lpstr>
      <vt:lpstr>Stored Procedures 1/5</vt:lpstr>
      <vt:lpstr>Stored Procedures 2/5</vt:lpstr>
      <vt:lpstr>Stored Procedures 3/5</vt:lpstr>
      <vt:lpstr>Stored Procedures 4/5</vt:lpstr>
      <vt:lpstr>Stored Procedures 5/5</vt:lpstr>
      <vt:lpstr>Διαχείριση λαθών και προειδοποιήσεων</vt:lpstr>
      <vt:lpstr>SQL Exceptions</vt:lpstr>
      <vt:lpstr>Παράδειγμα 1/3</vt:lpstr>
      <vt:lpstr>Παράδειγμα 2/3</vt:lpstr>
      <vt:lpstr>Παράδειγμα 3/3</vt:lpstr>
      <vt:lpstr>SQL Warnings 1/3</vt:lpstr>
      <vt:lpstr>SQL Warnings 2/3</vt:lpstr>
      <vt:lpstr>SQL Warnings 3/3</vt:lpstr>
      <vt:lpstr>Χαρακτηριστικά Java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Αρχιτεκτονικές</dc:title>
  <dc:creator>opencourses@teiath.gr</dc:creator>
  <cp:lastModifiedBy>alex</cp:lastModifiedBy>
  <cp:revision>107</cp:revision>
  <dcterms:created xsi:type="dcterms:W3CDTF">2014-10-06T11:46:26Z</dcterms:created>
  <dcterms:modified xsi:type="dcterms:W3CDTF">2015-05-07T11:25:13Z</dcterms:modified>
</cp:coreProperties>
</file>