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2"/>
  </p:notesMasterIdLst>
  <p:handoutMasterIdLst>
    <p:handoutMasterId r:id="rId43"/>
  </p:handoutMasterIdLst>
  <p:sldIdLst>
    <p:sldId id="407" r:id="rId2"/>
    <p:sldId id="408" r:id="rId3"/>
    <p:sldId id="409" r:id="rId4"/>
    <p:sldId id="410"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2" r:id="rId29"/>
    <p:sldId id="393" r:id="rId30"/>
    <p:sldId id="394" r:id="rId31"/>
    <p:sldId id="395" r:id="rId32"/>
    <p:sldId id="396" r:id="rId33"/>
    <p:sldId id="397" r:id="rId34"/>
    <p:sldId id="405" r:id="rId35"/>
    <p:sldId id="398" r:id="rId36"/>
    <p:sldId id="406" r:id="rId37"/>
    <p:sldId id="264" r:id="rId38"/>
    <p:sldId id="265" r:id="rId39"/>
    <p:sldId id="266" r:id="rId40"/>
    <p:sldId id="261"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9" d="100"/>
          <a:sy n="79" d="100"/>
        </p:scale>
        <p:origin x="-96"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11</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4873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33400" y="1611313"/>
            <a:ext cx="4019550" cy="471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705350" y="1611313"/>
            <a:ext cx="4019550" cy="4713287"/>
          </a:xfrm>
        </p:spPr>
        <p:txBody>
          <a:bodyPr/>
          <a:lstStyle/>
          <a:p>
            <a:pPr lvl="0"/>
            <a:endParaRPr lang="el-GR" noProof="0" smtClean="0"/>
          </a:p>
        </p:txBody>
      </p:sp>
      <p:sp>
        <p:nvSpPr>
          <p:cNvPr id="5" name="Rectangle 4"/>
          <p:cNvSpPr>
            <a:spLocks noGrp="1" noChangeArrowheads="1"/>
          </p:cNvSpPr>
          <p:nvPr>
            <p:ph type="ftr" sz="quarter" idx="10"/>
          </p:nvPr>
        </p:nvSpPr>
        <p:spPr>
          <a:ln/>
        </p:spPr>
        <p:txBody>
          <a:bodyPr/>
          <a:lstStyle>
            <a:lvl1pPr>
              <a:defRPr/>
            </a:lvl1pPr>
          </a:lstStyle>
          <a:p>
            <a:pPr>
              <a:defRPr/>
            </a:pPr>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A69EFEA-9AE2-4F51-B691-77B7F6E87D5C}"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fld id="{6540BA22-5D3E-47F5-893E-4383F83FF9C9}" type="datetime4">
              <a:rPr lang="en-US"/>
              <a:pPr>
                <a:defRPr/>
              </a:pPr>
              <a:t>October 12, 2015</a:t>
            </a:fld>
            <a:endParaRPr lang="en-US"/>
          </a:p>
        </p:txBody>
      </p:sp>
    </p:spTree>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Word_Document1.docx"/></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package" Target="../embeddings/Microsoft_Word_Document2.docx"/></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package" Target="../embeddings/Microsoft_Word_Document3.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emf"/><Relationship Id="rId4" Type="http://schemas.openxmlformats.org/officeDocument/2006/relationships/package" Target="../embeddings/Microsoft_Word_Document4.docx"/></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5.vml"/><Relationship Id="rId5" Type="http://schemas.openxmlformats.org/officeDocument/2006/relationships/image" Target="../media/image28.emf"/><Relationship Id="rId4" Type="http://schemas.openxmlformats.org/officeDocument/2006/relationships/package" Target="../embeddings/Microsoft_Word_Document5.docx"/></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6.vml"/><Relationship Id="rId5" Type="http://schemas.openxmlformats.org/officeDocument/2006/relationships/image" Target="../media/image29.emf"/><Relationship Id="rId4" Type="http://schemas.openxmlformats.org/officeDocument/2006/relationships/package" Target="../embeddings/Microsoft_Word_Document6.docx"/></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7.vml"/><Relationship Id="rId5" Type="http://schemas.openxmlformats.org/officeDocument/2006/relationships/image" Target="../media/image30.emf"/><Relationship Id="rId4" Type="http://schemas.openxmlformats.org/officeDocument/2006/relationships/package" Target="../embeddings/Microsoft_Word_Document7.docx"/></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vmlDrawing" Target="../drawings/vmlDrawing8.vml"/><Relationship Id="rId5" Type="http://schemas.openxmlformats.org/officeDocument/2006/relationships/image" Target="../media/image31.emf"/><Relationship Id="rId4" Type="http://schemas.openxmlformats.org/officeDocument/2006/relationships/package" Target="../embeddings/Microsoft_Word_Document8.docx"/></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1.xml"/><Relationship Id="rId1" Type="http://schemas.openxmlformats.org/officeDocument/2006/relationships/vmlDrawing" Target="../drawings/vmlDrawing9.vml"/><Relationship Id="rId5" Type="http://schemas.openxmlformats.org/officeDocument/2006/relationships/image" Target="../media/image32.emf"/><Relationship Id="rId4" Type="http://schemas.openxmlformats.org/officeDocument/2006/relationships/package" Target="../embeddings/Microsoft_Word_Document9.docx"/></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vmlDrawing" Target="../drawings/vmlDrawing10.vml"/><Relationship Id="rId5" Type="http://schemas.openxmlformats.org/officeDocument/2006/relationships/image" Target="../media/image33.emf"/><Relationship Id="rId4" Type="http://schemas.openxmlformats.org/officeDocument/2006/relationships/package" Target="../embeddings/Microsoft_Word_Document10.docx"/></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Εξόρυξη δεδομένων και διαχείριση δεδομένων μεγάλης κλίμακας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2173139"/>
          </a:xfrm>
        </p:spPr>
        <p:txBody>
          <a:bodyPr>
            <a:normAutofit/>
          </a:bodyPr>
          <a:lstStyle/>
          <a:p>
            <a:pPr>
              <a:spcBef>
                <a:spcPts val="0"/>
              </a:spcBef>
              <a:spcAft>
                <a:spcPts val="1200"/>
              </a:spcAft>
            </a:pPr>
            <a:r>
              <a:rPr lang="el-GR" sz="2800" b="1" dirty="0" smtClean="0"/>
              <a:t>Ενότητα </a:t>
            </a:r>
            <a:r>
              <a:rPr lang="en-US" sz="2800" b="1" dirty="0" smtClean="0"/>
              <a:t> 5</a:t>
            </a:r>
            <a:r>
              <a:rPr lang="el-GR" sz="2800" dirty="0" smtClean="0"/>
              <a:t>:</a:t>
            </a:r>
            <a:r>
              <a:rPr lang="en-US" sz="2800" dirty="0" smtClean="0"/>
              <a:t> </a:t>
            </a:r>
            <a:r>
              <a:rPr lang="el-GR" sz="2800" dirty="0" smtClean="0"/>
              <a:t>Θέματα</a:t>
            </a:r>
            <a:r>
              <a:rPr lang="en-US" sz="2800" dirty="0" smtClean="0"/>
              <a:t> </a:t>
            </a:r>
            <a:r>
              <a:rPr lang="el-GR" sz="2800" dirty="0" smtClean="0"/>
              <a:t>εξόρυξης δεδομένων με χρήση </a:t>
            </a:r>
            <a:r>
              <a:rPr lang="en-US" sz="2800" dirty="0" smtClean="0"/>
              <a:t>Rapid Miner – </a:t>
            </a:r>
            <a:r>
              <a:rPr lang="en-US" sz="2800" b="1" dirty="0" smtClean="0">
                <a:solidFill>
                  <a:srgbClr val="FF0000"/>
                </a:solidFill>
              </a:rPr>
              <a:t>Correlation</a:t>
            </a:r>
            <a:endParaRPr lang="el-GR" sz="2800" b="1" dirty="0" smtClean="0">
              <a:solidFill>
                <a:srgbClr val="FF0000"/>
              </a:solidFill>
            </a:endParaRPr>
          </a:p>
          <a:p>
            <a:pPr>
              <a:spcBef>
                <a:spcPts val="0"/>
              </a:spcBef>
              <a:spcAft>
                <a:spcPts val="1200"/>
              </a:spcAft>
            </a:pPr>
            <a:r>
              <a:rPr lang="el-GR" sz="2400" dirty="0" smtClean="0"/>
              <a:t>Χ. </a:t>
            </a:r>
            <a:r>
              <a:rPr lang="el-GR" sz="2400" dirty="0" err="1" smtClean="0"/>
              <a:t>Σκουρλάς</a:t>
            </a:r>
            <a:endParaRPr lang="en-US" sz="2400" dirty="0" smtClean="0"/>
          </a:p>
          <a:p>
            <a:pPr>
              <a:spcBef>
                <a:spcPts val="0"/>
              </a:spcBef>
              <a:spcAft>
                <a:spcPts val="1200"/>
              </a:spcAft>
            </a:pPr>
            <a:r>
              <a:rPr lang="el-GR" sz="2400" dirty="0"/>
              <a:t>Τμήμα Μηχανικών Πληροφορικής Τ.Ε</a:t>
            </a:r>
            <a:r>
              <a:rPr lang="el-GR" sz="2400" dirty="0" smtClean="0"/>
              <a:t>.</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517632" cy="907200"/>
          </a:xfrm>
        </p:spPr>
        <p:txBody>
          <a:bodyPr>
            <a:noAutofit/>
          </a:bodyPr>
          <a:lstStyle/>
          <a:p>
            <a:r>
              <a:rPr lang="en-US" sz="2800" dirty="0" smtClean="0"/>
              <a:t>https</a:t>
            </a:r>
            <a:r>
              <a:rPr lang="el-GR" sz="2800" dirty="0" smtClean="0"/>
              <a:t>://</a:t>
            </a:r>
            <a:r>
              <a:rPr lang="en-US" sz="2800" dirty="0" smtClean="0"/>
              <a:t>sites</a:t>
            </a:r>
            <a:r>
              <a:rPr lang="el-GR" sz="2800" dirty="0" smtClean="0"/>
              <a:t>.</a:t>
            </a:r>
            <a:r>
              <a:rPr lang="en-US" sz="2800" dirty="0" err="1" smtClean="0"/>
              <a:t>google</a:t>
            </a:r>
            <a:r>
              <a:rPr lang="el-GR" sz="2800" dirty="0" smtClean="0"/>
              <a:t>.</a:t>
            </a:r>
            <a:r>
              <a:rPr lang="en-US" sz="2800" dirty="0" smtClean="0"/>
              <a:t>com</a:t>
            </a:r>
            <a:r>
              <a:rPr lang="el-GR" sz="2800" dirty="0" smtClean="0"/>
              <a:t>/</a:t>
            </a:r>
            <a:r>
              <a:rPr lang="en-US" sz="2800" dirty="0" smtClean="0"/>
              <a:t>site</a:t>
            </a:r>
            <a:r>
              <a:rPr lang="el-GR" sz="2800" dirty="0" smtClean="0"/>
              <a:t>/</a:t>
            </a:r>
            <a:r>
              <a:rPr lang="en-US" sz="2800" dirty="0" err="1" smtClean="0"/>
              <a:t>dataminingforthemasses</a:t>
            </a:r>
            <a:r>
              <a:rPr lang="el-GR" sz="2800" dirty="0" smtClean="0"/>
              <a:t>/</a:t>
            </a:r>
            <a:endParaRPr lang="el-GR" sz="28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graphicFrame>
        <p:nvGraphicFramePr>
          <p:cNvPr id="4" name="3 - Πίνακας"/>
          <p:cNvGraphicFramePr>
            <a:graphicFrameLocks noGrp="1"/>
          </p:cNvGraphicFramePr>
          <p:nvPr/>
        </p:nvGraphicFramePr>
        <p:xfrm>
          <a:off x="179512" y="1124744"/>
          <a:ext cx="8820472" cy="5501346"/>
        </p:xfrm>
        <a:graphic>
          <a:graphicData uri="http://schemas.openxmlformats.org/drawingml/2006/table">
            <a:tbl>
              <a:tblPr/>
              <a:tblGrid>
                <a:gridCol w="8820472"/>
              </a:tblGrid>
              <a:tr h="594066">
                <a:tc>
                  <a:txBody>
                    <a:bodyPr/>
                    <a:lstStyle/>
                    <a:p>
                      <a:pPr>
                        <a:lnSpc>
                          <a:spcPct val="115000"/>
                        </a:lnSpc>
                        <a:spcAft>
                          <a:spcPts val="0"/>
                        </a:spcAft>
                      </a:pPr>
                      <a:r>
                        <a:rPr lang="en-US" sz="2000" b="1" dirty="0">
                          <a:solidFill>
                            <a:srgbClr val="000000"/>
                          </a:solidFill>
                          <a:latin typeface="Cambria"/>
                          <a:ea typeface="Times New Roman"/>
                          <a:cs typeface="Times New Roman"/>
                        </a:rPr>
                        <a:t>Insulation,Temperature,Heating_Oil,Num_Occupants,Avg_Age,Home_Size</a:t>
                      </a:r>
                      <a:endParaRPr lang="el-GR"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6,74,132,4,23.8,4</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10,43,263,4,56.7,4</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3,81,145,2,28.0,6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9,50,196,4,45.1,3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2,80,131,5,20.8,2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5,76,129,3,21.5,3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5,72,131,4,23.5,3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6,88,161,2,38.2,6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5,77,184,3,42.5,3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10,42,225,3,51.1,1</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6,90,178,2,42.1,2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3,83,121,1,19.8,2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10,43,186,5,45.1,6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dirty="0">
                          <a:solidFill>
                            <a:srgbClr val="000000"/>
                          </a:solidFill>
                          <a:latin typeface="Cambria"/>
                          <a:ea typeface="Times New Roman"/>
                          <a:cs typeface="Times New Roman"/>
                        </a:rPr>
                        <a:t>8,59,206,2,50.1,8</a:t>
                      </a:r>
                      <a:endParaRPr lang="el-GR"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Ορολογία εργαλείου </a:t>
            </a:r>
            <a:r>
              <a:rPr lang="en-US" dirty="0" smtClean="0"/>
              <a:t>Rapid Miner</a:t>
            </a:r>
            <a:endParaRPr lang="el-GR" dirty="0"/>
          </a:p>
        </p:txBody>
      </p:sp>
      <p:sp>
        <p:nvSpPr>
          <p:cNvPr id="3" name="2 - Θέση περιεχομένου"/>
          <p:cNvSpPr>
            <a:spLocks noGrp="1"/>
          </p:cNvSpPr>
          <p:nvPr>
            <p:ph sz="half" idx="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147459" name="Picture 3"/>
          <p:cNvPicPr>
            <a:picLocks noChangeAspect="1" noChangeArrowheads="1"/>
          </p:cNvPicPr>
          <p:nvPr/>
        </p:nvPicPr>
        <p:blipFill>
          <a:blip r:embed="rId2" cstate="print"/>
          <a:srcRect/>
          <a:stretch>
            <a:fillRect/>
          </a:stretch>
        </p:blipFill>
        <p:spPr bwMode="auto">
          <a:xfrm>
            <a:off x="563107" y="1853828"/>
            <a:ext cx="4872989" cy="1719188"/>
          </a:xfrm>
          <a:prstGeom prst="rect">
            <a:avLst/>
          </a:prstGeom>
          <a:noFill/>
          <a:ln w="9525">
            <a:noFill/>
            <a:miter lim="800000"/>
            <a:headEnd/>
            <a:tailEnd/>
          </a:ln>
          <a:effectLst/>
        </p:spPr>
      </p:pic>
      <p:pic>
        <p:nvPicPr>
          <p:cNvPr id="147460" name="Picture 4"/>
          <p:cNvPicPr>
            <a:picLocks noGrp="1" noChangeAspect="1" noChangeArrowheads="1"/>
          </p:cNvPicPr>
          <p:nvPr>
            <p:ph sz="half" idx="2"/>
          </p:nvPr>
        </p:nvPicPr>
        <p:blipFill>
          <a:blip r:embed="rId3" cstate="print"/>
          <a:srcRect/>
          <a:stretch>
            <a:fillRect/>
          </a:stretch>
        </p:blipFill>
        <p:spPr bwMode="auto">
          <a:xfrm>
            <a:off x="3996129" y="1844824"/>
            <a:ext cx="5184383" cy="4010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A new data mining project in </a:t>
            </a:r>
            <a:r>
              <a:rPr lang="en-US" dirty="0" err="1" smtClean="0"/>
              <a:t>RapidMiner</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pic>
        <p:nvPicPr>
          <p:cNvPr id="148482" name="Picture 2"/>
          <p:cNvPicPr>
            <a:picLocks noGrp="1" noChangeAspect="1" noChangeArrowheads="1"/>
          </p:cNvPicPr>
          <p:nvPr>
            <p:ph idx="1"/>
          </p:nvPr>
        </p:nvPicPr>
        <p:blipFill>
          <a:blip r:embed="rId3" cstate="print"/>
          <a:srcRect/>
          <a:stretch>
            <a:fillRect/>
          </a:stretch>
        </p:blipFill>
        <p:spPr bwMode="auto">
          <a:xfrm>
            <a:off x="842212" y="1772816"/>
            <a:ext cx="7402196" cy="895211"/>
          </a:xfrm>
          <a:prstGeom prst="rect">
            <a:avLst/>
          </a:prstGeom>
          <a:noFill/>
          <a:ln w="9525">
            <a:noFill/>
            <a:miter lim="800000"/>
            <a:headEnd/>
            <a:tailEnd/>
          </a:ln>
          <a:effectLst/>
        </p:spPr>
      </p:pic>
      <p:sp>
        <p:nvSpPr>
          <p:cNvPr id="6" name="5 - Ορθογώνιο"/>
          <p:cNvSpPr/>
          <p:nvPr/>
        </p:nvSpPr>
        <p:spPr>
          <a:xfrm>
            <a:off x="3024140" y="3244334"/>
            <a:ext cx="3095719" cy="369332"/>
          </a:xfrm>
          <a:prstGeom prst="rect">
            <a:avLst/>
          </a:prstGeom>
        </p:spPr>
        <p:txBody>
          <a:bodyPr wrap="none">
            <a:spAutoFit/>
          </a:bodyPr>
          <a:lstStyle/>
          <a:p>
            <a:r>
              <a:rPr lang="el-GR" dirty="0" err="1" smtClean="0"/>
              <a:t>The</a:t>
            </a:r>
            <a:r>
              <a:rPr lang="el-GR" dirty="0" smtClean="0"/>
              <a:t> </a:t>
            </a:r>
            <a:r>
              <a:rPr lang="el-GR" dirty="0" err="1" smtClean="0"/>
              <a:t>RapidMiner</a:t>
            </a:r>
            <a:r>
              <a:rPr lang="el-GR" dirty="0" smtClean="0"/>
              <a:t> </a:t>
            </a:r>
            <a:r>
              <a:rPr lang="el-GR" dirty="0" err="1" smtClean="0"/>
              <a:t>start</a:t>
            </a:r>
            <a:r>
              <a:rPr lang="el-GR" dirty="0" smtClean="0"/>
              <a:t> </a:t>
            </a:r>
            <a:r>
              <a:rPr lang="el-GR" dirty="0" err="1" smtClean="0"/>
              <a:t>screen</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12</a:t>
            </a:fld>
            <a:endParaRPr lang="el-GR"/>
          </a:p>
        </p:txBody>
      </p:sp>
      <p:pic>
        <p:nvPicPr>
          <p:cNvPr id="150531" name="Picture 3"/>
          <p:cNvPicPr>
            <a:picLocks noChangeAspect="1" noChangeArrowheads="1"/>
          </p:cNvPicPr>
          <p:nvPr/>
        </p:nvPicPr>
        <p:blipFill>
          <a:blip r:embed="rId2" cstate="print"/>
          <a:srcRect/>
          <a:stretch>
            <a:fillRect/>
          </a:stretch>
        </p:blipFill>
        <p:spPr bwMode="auto">
          <a:xfrm>
            <a:off x="1115616" y="957572"/>
            <a:ext cx="6235301" cy="2255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13</a:t>
            </a:fld>
            <a:endParaRPr lang="el-GR"/>
          </a:p>
        </p:txBody>
      </p:sp>
      <p:pic>
        <p:nvPicPr>
          <p:cNvPr id="151554" name="Picture 2"/>
          <p:cNvPicPr>
            <a:picLocks noChangeAspect="1" noChangeArrowheads="1"/>
          </p:cNvPicPr>
          <p:nvPr/>
        </p:nvPicPr>
        <p:blipFill>
          <a:blip r:embed="rId2" cstate="print"/>
          <a:srcRect/>
          <a:stretch>
            <a:fillRect/>
          </a:stretch>
        </p:blipFill>
        <p:spPr bwMode="auto">
          <a:xfrm>
            <a:off x="1043608" y="726999"/>
            <a:ext cx="6336704" cy="4199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14</a:t>
            </a:fld>
            <a:endParaRPr lang="el-GR"/>
          </a:p>
        </p:txBody>
      </p:sp>
      <p:pic>
        <p:nvPicPr>
          <p:cNvPr id="152578" name="Picture 2"/>
          <p:cNvPicPr>
            <a:picLocks noChangeAspect="1" noChangeArrowheads="1"/>
          </p:cNvPicPr>
          <p:nvPr/>
        </p:nvPicPr>
        <p:blipFill>
          <a:blip r:embed="rId2" cstate="print"/>
          <a:srcRect/>
          <a:stretch>
            <a:fillRect/>
          </a:stretch>
        </p:blipFill>
        <p:spPr bwMode="auto">
          <a:xfrm>
            <a:off x="899592" y="554657"/>
            <a:ext cx="6768752" cy="5083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15</a:t>
            </a:fld>
            <a:endParaRPr lang="el-GR"/>
          </a:p>
        </p:txBody>
      </p:sp>
      <p:pic>
        <p:nvPicPr>
          <p:cNvPr id="153602" name="Picture 2"/>
          <p:cNvPicPr>
            <a:picLocks noChangeAspect="1" noChangeArrowheads="1"/>
          </p:cNvPicPr>
          <p:nvPr/>
        </p:nvPicPr>
        <p:blipFill>
          <a:blip r:embed="rId2" cstate="print"/>
          <a:srcRect/>
          <a:stretch>
            <a:fillRect/>
          </a:stretch>
        </p:blipFill>
        <p:spPr bwMode="auto">
          <a:xfrm>
            <a:off x="425684" y="476671"/>
            <a:ext cx="7170652" cy="5523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16</a:t>
            </a:fld>
            <a:endParaRPr lang="el-GR"/>
          </a:p>
        </p:txBody>
      </p:sp>
      <p:pic>
        <p:nvPicPr>
          <p:cNvPr id="154626" name="Picture 2"/>
          <p:cNvPicPr>
            <a:picLocks noChangeAspect="1" noChangeArrowheads="1"/>
          </p:cNvPicPr>
          <p:nvPr/>
        </p:nvPicPr>
        <p:blipFill>
          <a:blip r:embed="rId2" cstate="print"/>
          <a:srcRect/>
          <a:stretch>
            <a:fillRect/>
          </a:stretch>
        </p:blipFill>
        <p:spPr bwMode="auto">
          <a:xfrm>
            <a:off x="899592" y="354309"/>
            <a:ext cx="6840760" cy="58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17</a:t>
            </a:fld>
            <a:endParaRPr lang="el-GR"/>
          </a:p>
        </p:txBody>
      </p:sp>
      <p:pic>
        <p:nvPicPr>
          <p:cNvPr id="155650" name="Picture 2"/>
          <p:cNvPicPr>
            <a:picLocks noChangeAspect="1" noChangeArrowheads="1"/>
          </p:cNvPicPr>
          <p:nvPr/>
        </p:nvPicPr>
        <p:blipFill>
          <a:blip r:embed="rId2" cstate="print"/>
          <a:srcRect/>
          <a:stretch>
            <a:fillRect/>
          </a:stretch>
        </p:blipFill>
        <p:spPr bwMode="auto">
          <a:xfrm>
            <a:off x="1104257" y="440729"/>
            <a:ext cx="6564087" cy="5872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18</a:t>
            </a:fld>
            <a:endParaRPr lang="el-GR"/>
          </a:p>
        </p:txBody>
      </p:sp>
      <p:pic>
        <p:nvPicPr>
          <p:cNvPr id="156674" name="Picture 2"/>
          <p:cNvPicPr>
            <a:picLocks noChangeAspect="1" noChangeArrowheads="1"/>
          </p:cNvPicPr>
          <p:nvPr/>
        </p:nvPicPr>
        <p:blipFill>
          <a:blip r:embed="rId2" cstate="print"/>
          <a:srcRect/>
          <a:stretch>
            <a:fillRect/>
          </a:stretch>
        </p:blipFill>
        <p:spPr bwMode="auto">
          <a:xfrm>
            <a:off x="799603" y="647204"/>
            <a:ext cx="4996533" cy="4457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400" dirty="0" smtClean="0"/>
              <a:t>Γίνεται αναφορά σε σημαντικές </a:t>
            </a:r>
            <a:r>
              <a:rPr lang="el-GR" sz="2400" dirty="0"/>
              <a:t>έννοιες </a:t>
            </a:r>
            <a:r>
              <a:rPr lang="el-GR" sz="2400" dirty="0" smtClean="0"/>
              <a:t>εξόρυξης δεδομένων</a:t>
            </a:r>
            <a:r>
              <a:rPr lang="en-US" sz="2400" dirty="0" smtClean="0"/>
              <a:t> (data mining) </a:t>
            </a:r>
            <a:r>
              <a:rPr lang="el-GR" sz="2400" dirty="0" smtClean="0"/>
              <a:t>που αφορούν  την εξαγωγή </a:t>
            </a:r>
            <a:r>
              <a:rPr lang="en-US" sz="2400" b="1" dirty="0" smtClean="0">
                <a:solidFill>
                  <a:srgbClr val="FF0000"/>
                </a:solidFill>
              </a:rPr>
              <a:t>Correlations </a:t>
            </a:r>
            <a:r>
              <a:rPr lang="el-GR" sz="2400" b="1" dirty="0" smtClean="0">
                <a:solidFill>
                  <a:srgbClr val="FF0000"/>
                </a:solidFill>
              </a:rPr>
              <a:t>μεταξύ </a:t>
            </a:r>
            <a:r>
              <a:rPr lang="en-US" sz="2400" b="1" dirty="0" smtClean="0">
                <a:solidFill>
                  <a:srgbClr val="FF0000"/>
                </a:solidFill>
              </a:rPr>
              <a:t>attributes </a:t>
            </a:r>
            <a:r>
              <a:rPr lang="el-GR" sz="2400" b="1" dirty="0" smtClean="0">
                <a:solidFill>
                  <a:srgbClr val="FF0000"/>
                </a:solidFill>
              </a:rPr>
              <a:t>ενός </a:t>
            </a:r>
            <a:r>
              <a:rPr lang="en-US" sz="2400" b="1" dirty="0" smtClean="0">
                <a:solidFill>
                  <a:srgbClr val="FF0000"/>
                </a:solidFill>
              </a:rPr>
              <a:t>data set</a:t>
            </a:r>
            <a:r>
              <a:rPr lang="el-GR" sz="2400" dirty="0" smtClean="0"/>
              <a:t>. Η διεκπεραίωση των θεμάτων γίνεται κυρίως με χρήση παραδειγμάτων.</a:t>
            </a:r>
          </a:p>
          <a:p>
            <a:r>
              <a:rPr lang="el-GR" sz="2400" dirty="0" smtClean="0"/>
              <a:t>Επιπλέον, γίνεται αναφορά στο εργαλείο </a:t>
            </a:r>
            <a:r>
              <a:rPr lang="en-US" sz="2400" dirty="0" smtClean="0"/>
              <a:t>Rapid</a:t>
            </a:r>
            <a:r>
              <a:rPr lang="el-GR" sz="2400" dirty="0" smtClean="0"/>
              <a:t> </a:t>
            </a:r>
            <a:r>
              <a:rPr lang="en-US" sz="2400" dirty="0" smtClean="0"/>
              <a:t>Miner</a:t>
            </a:r>
            <a:r>
              <a:rPr lang="el-GR" sz="2400" dirty="0" smtClean="0"/>
              <a:t> </a:t>
            </a:r>
            <a:r>
              <a:rPr lang="el-GR" sz="2400" dirty="0"/>
              <a:t/>
            </a:r>
            <a:br>
              <a:rPr lang="el-GR" sz="2400" dirty="0"/>
            </a:br>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smtClean="0"/>
              <a:t>Περιγραφή</a:t>
            </a: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19</a:t>
            </a:fld>
            <a:endParaRPr lang="el-GR"/>
          </a:p>
        </p:txBody>
      </p:sp>
      <p:pic>
        <p:nvPicPr>
          <p:cNvPr id="157698" name="Picture 2"/>
          <p:cNvPicPr>
            <a:picLocks noChangeAspect="1" noChangeArrowheads="1"/>
          </p:cNvPicPr>
          <p:nvPr/>
        </p:nvPicPr>
        <p:blipFill>
          <a:blip r:embed="rId2" cstate="print"/>
          <a:srcRect/>
          <a:stretch>
            <a:fillRect/>
          </a:stretch>
        </p:blipFill>
        <p:spPr bwMode="auto">
          <a:xfrm>
            <a:off x="178277" y="1740793"/>
            <a:ext cx="8786211" cy="2336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20</a:t>
            </a:fld>
            <a:endParaRPr lang="el-GR"/>
          </a:p>
        </p:txBody>
      </p:sp>
      <p:pic>
        <p:nvPicPr>
          <p:cNvPr id="158722" name="Picture 2"/>
          <p:cNvPicPr>
            <a:picLocks noChangeAspect="1" noChangeArrowheads="1"/>
          </p:cNvPicPr>
          <p:nvPr/>
        </p:nvPicPr>
        <p:blipFill>
          <a:blip r:embed="rId2" cstate="print"/>
          <a:srcRect/>
          <a:stretch>
            <a:fillRect/>
          </a:stretch>
        </p:blipFill>
        <p:spPr bwMode="auto">
          <a:xfrm>
            <a:off x="467431" y="518864"/>
            <a:ext cx="7560907" cy="3558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21</a:t>
            </a:fld>
            <a:endParaRPr lang="el-GR"/>
          </a:p>
        </p:txBody>
      </p:sp>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59745" name="Picture 1"/>
          <p:cNvPicPr>
            <a:picLocks noChangeAspect="1" noChangeArrowheads="1"/>
          </p:cNvPicPr>
          <p:nvPr/>
        </p:nvPicPr>
        <p:blipFill>
          <a:blip r:embed="rId2" cstate="print"/>
          <a:srcRect/>
          <a:stretch>
            <a:fillRect/>
          </a:stretch>
        </p:blipFill>
        <p:spPr bwMode="auto">
          <a:xfrm>
            <a:off x="603048" y="673224"/>
            <a:ext cx="7857384" cy="17476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22</a:t>
            </a:fld>
            <a:endParaRPr lang="el-GR"/>
          </a:p>
        </p:txBody>
      </p:sp>
      <p:pic>
        <p:nvPicPr>
          <p:cNvPr id="161794" name="Picture 2"/>
          <p:cNvPicPr>
            <a:picLocks noChangeAspect="1" noChangeArrowheads="1"/>
          </p:cNvPicPr>
          <p:nvPr/>
        </p:nvPicPr>
        <p:blipFill>
          <a:blip r:embed="rId2" cstate="print"/>
          <a:srcRect/>
          <a:stretch>
            <a:fillRect/>
          </a:stretch>
        </p:blipFill>
        <p:spPr bwMode="auto">
          <a:xfrm>
            <a:off x="1361106" y="249881"/>
            <a:ext cx="4939085" cy="5080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23</a:t>
            </a:fld>
            <a:endParaRPr lang="el-GR"/>
          </a:p>
        </p:txBody>
      </p:sp>
      <p:pic>
        <p:nvPicPr>
          <p:cNvPr id="162818" name="Picture 2"/>
          <p:cNvPicPr>
            <a:picLocks noChangeAspect="1" noChangeArrowheads="1"/>
          </p:cNvPicPr>
          <p:nvPr/>
        </p:nvPicPr>
        <p:blipFill>
          <a:blip r:embed="rId2" cstate="print"/>
          <a:srcRect/>
          <a:stretch>
            <a:fillRect/>
          </a:stretch>
        </p:blipFill>
        <p:spPr bwMode="auto">
          <a:xfrm>
            <a:off x="1141412" y="914399"/>
            <a:ext cx="3286571" cy="31481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24</a:t>
            </a:fld>
            <a:endParaRPr lang="el-GR"/>
          </a:p>
        </p:txBody>
      </p:sp>
      <p:sp>
        <p:nvSpPr>
          <p:cNvPr id="163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63841" name="Picture 1"/>
          <p:cNvPicPr>
            <a:picLocks noChangeAspect="1" noChangeArrowheads="1"/>
          </p:cNvPicPr>
          <p:nvPr/>
        </p:nvPicPr>
        <p:blipFill>
          <a:blip r:embed="rId2" cstate="print"/>
          <a:srcRect/>
          <a:stretch>
            <a:fillRect/>
          </a:stretch>
        </p:blipFill>
        <p:spPr bwMode="auto">
          <a:xfrm>
            <a:off x="214877" y="529208"/>
            <a:ext cx="8461579" cy="3115816"/>
          </a:xfrm>
          <a:prstGeom prst="rect">
            <a:avLst/>
          </a:prstGeom>
          <a:noFill/>
        </p:spPr>
      </p:pic>
      <p:sp>
        <p:nvSpPr>
          <p:cNvPr id="163843" name="Rectangle 3"/>
          <p:cNvSpPr>
            <a:spLocks noChangeArrowheads="1"/>
          </p:cNvSpPr>
          <p:nvPr/>
        </p:nvSpPr>
        <p:spPr bwMode="auto">
          <a:xfrm>
            <a:off x="0" y="240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63844" name="Picture 4"/>
          <p:cNvPicPr>
            <a:picLocks noChangeAspect="1" noChangeArrowheads="1"/>
          </p:cNvPicPr>
          <p:nvPr/>
        </p:nvPicPr>
        <p:blipFill>
          <a:blip r:embed="rId3" cstate="print"/>
          <a:srcRect/>
          <a:stretch>
            <a:fillRect/>
          </a:stretch>
        </p:blipFill>
        <p:spPr bwMode="auto">
          <a:xfrm>
            <a:off x="2076235" y="4425677"/>
            <a:ext cx="479541" cy="587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25</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l-GR" sz="3200" dirty="0" smtClean="0"/>
              <a:t>Τα αποτελέσματα σε </a:t>
            </a:r>
            <a:r>
              <a:rPr lang="el-GR" sz="3200" dirty="0" err="1" smtClean="0"/>
              <a:t>Correlation</a:t>
            </a:r>
            <a:r>
              <a:rPr lang="el-GR" sz="3200" dirty="0" smtClean="0"/>
              <a:t> </a:t>
            </a:r>
            <a:r>
              <a:rPr lang="el-GR" sz="3200" dirty="0" err="1" smtClean="0"/>
              <a:t>Matrix</a:t>
            </a:r>
            <a:endParaRPr lang="en-US" sz="3600" dirty="0" smtClean="0"/>
          </a:p>
        </p:txBody>
      </p:sp>
      <p:sp>
        <p:nvSpPr>
          <p:cNvPr id="5" name="4 - Θέση περιεχομένου"/>
          <p:cNvSpPr>
            <a:spLocks noGrp="1"/>
          </p:cNvSpPr>
          <p:nvPr>
            <p:ph idx="1"/>
          </p:nvPr>
        </p:nvSpPr>
        <p:spPr/>
        <p:txBody>
          <a:bodyPr/>
          <a:lstStyle/>
          <a:p>
            <a:endParaRPr lang="el-GR" dirty="0"/>
          </a:p>
        </p:txBody>
      </p:sp>
      <p:pic>
        <p:nvPicPr>
          <p:cNvPr id="164866" name="Picture 2"/>
          <p:cNvPicPr>
            <a:picLocks noChangeAspect="1" noChangeArrowheads="1"/>
          </p:cNvPicPr>
          <p:nvPr/>
        </p:nvPicPr>
        <p:blipFill>
          <a:blip r:embed="rId2" cstate="print"/>
          <a:srcRect/>
          <a:stretch>
            <a:fillRect/>
          </a:stretch>
        </p:blipFill>
        <p:spPr bwMode="auto">
          <a:xfrm>
            <a:off x="395536" y="2132856"/>
            <a:ext cx="8551273" cy="2664296"/>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2160240"/>
          </a:xfrm>
        </p:spPr>
        <p:txBody>
          <a:bodyPr>
            <a:noAutofit/>
          </a:bodyPr>
          <a:lstStyle/>
          <a:p>
            <a:pPr algn="l"/>
            <a:r>
              <a:rPr lang="el-GR" sz="2400" dirty="0" smtClean="0"/>
              <a:t>Οι συντελεστές συσχέτισης (</a:t>
            </a:r>
            <a:r>
              <a:rPr lang="en-US" sz="2400" dirty="0" smtClean="0"/>
              <a:t>correlation coefficients</a:t>
            </a:r>
            <a:r>
              <a:rPr lang="el-GR" sz="2400" dirty="0" smtClean="0"/>
              <a:t>) μεταξύ 0 και 1 αντιπροσωπεύουν θετικές συσχετίσεις (</a:t>
            </a:r>
            <a:r>
              <a:rPr lang="en-US" sz="2400" dirty="0" smtClean="0"/>
              <a:t>positive correlations</a:t>
            </a:r>
            <a:r>
              <a:rPr lang="el-GR" sz="2400" dirty="0" smtClean="0"/>
              <a:t>) και οι συντελεστές</a:t>
            </a:r>
            <a:r>
              <a:rPr lang="en-US" sz="2400" dirty="0" smtClean="0"/>
              <a:t> </a:t>
            </a:r>
            <a:r>
              <a:rPr lang="el-GR" sz="2400" dirty="0" smtClean="0"/>
              <a:t>μεταξύ 0 και</a:t>
            </a:r>
            <a:r>
              <a:rPr lang="en-US" sz="2400" dirty="0" smtClean="0"/>
              <a:t> -1 </a:t>
            </a:r>
            <a:r>
              <a:rPr lang="el-GR" sz="2400" dirty="0" smtClean="0"/>
              <a:t>αρνητικές (</a:t>
            </a:r>
            <a:r>
              <a:rPr lang="en-US" sz="2400" dirty="0" smtClean="0"/>
              <a:t>negative correlations</a:t>
            </a:r>
            <a:r>
              <a:rPr lang="el-GR" sz="2400" dirty="0" smtClean="0"/>
              <a:t>)</a:t>
            </a:r>
            <a:r>
              <a:rPr lang="en-US" sz="2400" dirty="0" smtClean="0"/>
              <a:t>. </a:t>
            </a:r>
            <a:r>
              <a:rPr lang="el-GR" sz="2400" dirty="0" smtClean="0"/>
              <a:t>Εξετάζουμε τη σχέση (</a:t>
            </a:r>
            <a:r>
              <a:rPr lang="en-US" sz="2400" dirty="0" smtClean="0"/>
              <a:t>relationship</a:t>
            </a:r>
            <a:r>
              <a:rPr lang="el-GR" sz="2400" dirty="0" smtClean="0"/>
              <a:t>) μεταξύ των ιδιοτήτων (</a:t>
            </a:r>
            <a:r>
              <a:rPr lang="en-US" sz="2400" dirty="0" smtClean="0"/>
              <a:t>attributes</a:t>
            </a:r>
            <a:r>
              <a:rPr lang="el-GR" sz="2400" dirty="0" smtClean="0"/>
              <a:t>)</a:t>
            </a:r>
            <a:r>
              <a:rPr lang="en-US" sz="2400" dirty="0" smtClean="0"/>
              <a:t> </a:t>
            </a:r>
            <a:r>
              <a:rPr lang="en-US" sz="2400" dirty="0" err="1" smtClean="0"/>
              <a:t>Heating_Oil</a:t>
            </a:r>
            <a:r>
              <a:rPr lang="el-GR" sz="2400" dirty="0" smtClean="0"/>
              <a:t> και </a:t>
            </a:r>
            <a:r>
              <a:rPr lang="en-US" sz="2400" dirty="0" smtClean="0"/>
              <a:t>Insulation. </a:t>
            </a:r>
            <a:endParaRPr lang="el-GR" sz="24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graphicFrame>
        <p:nvGraphicFramePr>
          <p:cNvPr id="165890" name="Object 2"/>
          <p:cNvGraphicFramePr>
            <a:graphicFrameLocks noChangeAspect="1"/>
          </p:cNvGraphicFramePr>
          <p:nvPr/>
        </p:nvGraphicFramePr>
        <p:xfrm>
          <a:off x="1033246" y="2663949"/>
          <a:ext cx="9747900" cy="3573363"/>
        </p:xfrm>
        <a:graphic>
          <a:graphicData uri="http://schemas.openxmlformats.org/presentationml/2006/ole">
            <mc:AlternateContent xmlns:mc="http://schemas.openxmlformats.org/markup-compatibility/2006">
              <mc:Choice xmlns:v="urn:schemas-microsoft-com:vml" Requires="v">
                <p:oleObj spid="_x0000_s165894" name="Έγγραφο" r:id="rId4" imgW="5348383" imgH="1961211" progId="Word.Document.12">
                  <p:embed/>
                </p:oleObj>
              </mc:Choice>
              <mc:Fallback>
                <p:oleObj name="Έγγραφο" r:id="rId4" imgW="5348383" imgH="1961211"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246" y="2663949"/>
                        <a:ext cx="9747900" cy="35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r>
              <a:rPr lang="el-GR" sz="2800" dirty="0" smtClean="0"/>
              <a:t/>
            </a:r>
            <a:br>
              <a:rPr lang="el-GR" sz="2800" dirty="0" smtClean="0"/>
            </a:br>
            <a:r>
              <a:rPr lang="en-US" sz="2800" dirty="0" smtClean="0"/>
              <a:t>positive correlations: </a:t>
            </a:r>
            <a:r>
              <a:rPr lang="el-GR" sz="2800" dirty="0" smtClean="0"/>
              <a:t>Όσον η τιμή ενός χαρακτηριστικού (</a:t>
            </a:r>
            <a:r>
              <a:rPr lang="en-US" sz="2800" dirty="0" smtClean="0"/>
              <a:t>attribute</a:t>
            </a:r>
            <a:r>
              <a:rPr lang="el-GR" sz="2800" dirty="0" smtClean="0"/>
              <a:t>) αυξάνεται, η τιμή του άλλου χαρακτηριστικού αυξάνεται επίσης </a:t>
            </a:r>
            <a:br>
              <a:rPr lang="el-GR" sz="2800" dirty="0" smtClean="0"/>
            </a:br>
            <a:r>
              <a:rPr lang="el-GR" sz="2800" dirty="0" smtClean="0"/>
              <a:t> Όσον η τιμή ενός χαρακτηριστικού μειώνεται, η τιμή του άλλου χαρακτηριστικού μειώνεται επίσης </a:t>
            </a:r>
            <a:br>
              <a:rPr lang="el-GR" sz="2800" dirty="0" smtClean="0"/>
            </a:br>
            <a:endParaRPr lang="el-GR" sz="28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graphicFrame>
        <p:nvGraphicFramePr>
          <p:cNvPr id="167939" name="Object 3"/>
          <p:cNvGraphicFramePr>
            <a:graphicFrameLocks noChangeAspect="1"/>
          </p:cNvGraphicFramePr>
          <p:nvPr/>
        </p:nvGraphicFramePr>
        <p:xfrm>
          <a:off x="1187624" y="2492896"/>
          <a:ext cx="6453209" cy="3132956"/>
        </p:xfrm>
        <a:graphic>
          <a:graphicData uri="http://schemas.openxmlformats.org/presentationml/2006/ole">
            <mc:AlternateContent xmlns:mc="http://schemas.openxmlformats.org/markup-compatibility/2006">
              <mc:Choice xmlns:v="urn:schemas-microsoft-com:vml" Requires="v">
                <p:oleObj spid="_x0000_s167943" name="Έγγραφο" r:id="rId4" imgW="5415314" imgH="2628627" progId="Word.Document.12">
                  <p:embed/>
                </p:oleObj>
              </mc:Choice>
              <mc:Fallback>
                <p:oleObj name="Έγγραφο" r:id="rId4" imgW="5415314" imgH="2628627"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492896"/>
                        <a:ext cx="6453209" cy="313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The relationship between the Temperature attribute and the Insulation rating attribute. </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graphicFrame>
        <p:nvGraphicFramePr>
          <p:cNvPr id="168963" name="Object 3"/>
          <p:cNvGraphicFramePr>
            <a:graphicFrameLocks noChangeAspect="1"/>
          </p:cNvGraphicFramePr>
          <p:nvPr/>
        </p:nvGraphicFramePr>
        <p:xfrm>
          <a:off x="640381" y="2447925"/>
          <a:ext cx="7980002" cy="2925291"/>
        </p:xfrm>
        <a:graphic>
          <a:graphicData uri="http://schemas.openxmlformats.org/presentationml/2006/ole">
            <mc:AlternateContent xmlns:mc="http://schemas.openxmlformats.org/markup-compatibility/2006">
              <mc:Choice xmlns:v="urn:schemas-microsoft-com:vml" Requires="v">
                <p:oleObj spid="_x0000_s168967" name="Έγγραφο" r:id="rId4" imgW="5348383" imgH="1961211" progId="Word.Document.12">
                  <p:embed/>
                </p:oleObj>
              </mc:Choice>
              <mc:Fallback>
                <p:oleObj name="Έγγραφο" r:id="rId4" imgW="5348383" imgH="1961211"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81" y="2447925"/>
                        <a:ext cx="7980002" cy="292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980728"/>
            <a:ext cx="8229600" cy="5661248"/>
          </a:xfrm>
        </p:spPr>
        <p:txBody>
          <a:bodyPr>
            <a:noAutofit/>
          </a:bodyPr>
          <a:lstStyle/>
          <a:p>
            <a:r>
              <a:rPr lang="en-US" sz="2000" b="1" dirty="0" smtClean="0"/>
              <a:t>M</a:t>
            </a:r>
            <a:r>
              <a:rPr lang="el-GR" sz="2000" b="1" dirty="0" smtClean="0"/>
              <a:t>. </a:t>
            </a:r>
            <a:r>
              <a:rPr lang="en-US" sz="2000" b="1" dirty="0" smtClean="0"/>
              <a:t>North</a:t>
            </a:r>
            <a:r>
              <a:rPr lang="el-GR" sz="2000" b="1" dirty="0" smtClean="0"/>
              <a:t>, </a:t>
            </a:r>
            <a:r>
              <a:rPr lang="en-US" sz="2000" b="1" dirty="0" smtClean="0"/>
              <a:t>Data Mining for the Masses</a:t>
            </a:r>
            <a:r>
              <a:rPr lang="el-GR" sz="2000" b="1" dirty="0" smtClean="0"/>
              <a:t>, 2012</a:t>
            </a:r>
            <a:r>
              <a:rPr lang="en-US" sz="2000" b="1" dirty="0" smtClean="0"/>
              <a:t>, ISBN: 978-0615684376 </a:t>
            </a:r>
          </a:p>
          <a:p>
            <a:r>
              <a:rPr lang="en-US" sz="2000" dirty="0" smtClean="0"/>
              <a:t>This book is licensed under a Creative Commons Attribution 3.0 License </a:t>
            </a: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the correlation strength along the continuum from -1 to 1</a:t>
            </a:r>
            <a:endParaRPr lang="el-GR"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graphicFrame>
        <p:nvGraphicFramePr>
          <p:cNvPr id="169986" name="Object 2"/>
          <p:cNvGraphicFramePr>
            <a:graphicFrameLocks noChangeAspect="1"/>
          </p:cNvGraphicFramePr>
          <p:nvPr/>
        </p:nvGraphicFramePr>
        <p:xfrm>
          <a:off x="467544" y="2420888"/>
          <a:ext cx="8235567" cy="2048673"/>
        </p:xfrm>
        <a:graphic>
          <a:graphicData uri="http://schemas.openxmlformats.org/presentationml/2006/ole">
            <mc:AlternateContent xmlns:mc="http://schemas.openxmlformats.org/markup-compatibility/2006">
              <mc:Choice xmlns:v="urn:schemas-microsoft-com:vml" Requires="v">
                <p:oleObj spid="_x0000_s169990" name="Έγγραφο" r:id="rId4" imgW="5436905" imgH="1353192" progId="Word.Document.12">
                  <p:embed/>
                </p:oleObj>
              </mc:Choice>
              <mc:Fallback>
                <p:oleObj name="Έγγραφο" r:id="rId4" imgW="5436905" imgH="1353192"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420888"/>
                        <a:ext cx="8235567" cy="204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30</a:t>
            </a:fld>
            <a:endParaRPr lang="el-GR"/>
          </a:p>
        </p:txBody>
      </p:sp>
      <p:graphicFrame>
        <p:nvGraphicFramePr>
          <p:cNvPr id="171010" name="Object 2"/>
          <p:cNvGraphicFramePr>
            <a:graphicFrameLocks noChangeAspect="1"/>
          </p:cNvGraphicFramePr>
          <p:nvPr/>
        </p:nvGraphicFramePr>
        <p:xfrm>
          <a:off x="465138" y="390525"/>
          <a:ext cx="8154987" cy="7869238"/>
        </p:xfrm>
        <a:graphic>
          <a:graphicData uri="http://schemas.openxmlformats.org/presentationml/2006/ole">
            <mc:AlternateContent xmlns:mc="http://schemas.openxmlformats.org/markup-compatibility/2006">
              <mc:Choice xmlns:v="urn:schemas-microsoft-com:vml" Requires="v">
                <p:oleObj spid="_x0000_s171014" name="Έγγραφο" r:id="rId4" imgW="5860953" imgH="5618296" progId="Word.Document.12">
                  <p:embed/>
                </p:oleObj>
              </mc:Choice>
              <mc:Fallback>
                <p:oleObj name="Έγγραφο" r:id="rId4" imgW="5860953" imgH="5618296"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390525"/>
                        <a:ext cx="8154987" cy="786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31</a:t>
            </a:fld>
            <a:endParaRPr lang="el-GR"/>
          </a:p>
        </p:txBody>
      </p:sp>
      <p:graphicFrame>
        <p:nvGraphicFramePr>
          <p:cNvPr id="172034" name="Object 2"/>
          <p:cNvGraphicFramePr>
            <a:graphicFrameLocks noChangeAspect="1"/>
          </p:cNvGraphicFramePr>
          <p:nvPr/>
        </p:nvGraphicFramePr>
        <p:xfrm>
          <a:off x="179388" y="958850"/>
          <a:ext cx="8709025" cy="4422775"/>
        </p:xfrm>
        <a:graphic>
          <a:graphicData uri="http://schemas.openxmlformats.org/presentationml/2006/ole">
            <mc:AlternateContent xmlns:mc="http://schemas.openxmlformats.org/markup-compatibility/2006">
              <mc:Choice xmlns:v="urn:schemas-microsoft-com:vml" Requires="v">
                <p:oleObj spid="_x0000_s172038" name="Έγγραφο" r:id="rId4" imgW="5272095" imgH="2977815" progId="Word.Document.12">
                  <p:embed/>
                </p:oleObj>
              </mc:Choice>
              <mc:Fallback>
                <p:oleObj name="Έγγραφο" r:id="rId4" imgW="5272095" imgH="2977815"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958850"/>
                        <a:ext cx="870902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32</a:t>
            </a:fld>
            <a:endParaRPr lang="el-GR"/>
          </a:p>
        </p:txBody>
      </p:sp>
      <p:graphicFrame>
        <p:nvGraphicFramePr>
          <p:cNvPr id="173058" name="Object 2"/>
          <p:cNvGraphicFramePr>
            <a:graphicFrameLocks noChangeAspect="1"/>
          </p:cNvGraphicFramePr>
          <p:nvPr/>
        </p:nvGraphicFramePr>
        <p:xfrm>
          <a:off x="374650" y="614363"/>
          <a:ext cx="8424863" cy="7254875"/>
        </p:xfrm>
        <a:graphic>
          <a:graphicData uri="http://schemas.openxmlformats.org/presentationml/2006/ole">
            <mc:AlternateContent xmlns:mc="http://schemas.openxmlformats.org/markup-compatibility/2006">
              <mc:Choice xmlns:v="urn:schemas-microsoft-com:vml" Requires="v">
                <p:oleObj spid="_x0000_s173062" name="Έγγραφο" r:id="rId4" imgW="5581603" imgH="4807196" progId="Word.Document.12">
                  <p:embed/>
                </p:oleObj>
              </mc:Choice>
              <mc:Fallback>
                <p:oleObj name="Έγγραφο" r:id="rId4" imgW="5581603" imgH="4807196"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50" y="614363"/>
                        <a:ext cx="8424863" cy="725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33</a:t>
            </a:fld>
            <a:endParaRPr lang="el-GR"/>
          </a:p>
        </p:txBody>
      </p:sp>
      <p:graphicFrame>
        <p:nvGraphicFramePr>
          <p:cNvPr id="173058" name="Object 2"/>
          <p:cNvGraphicFramePr>
            <a:graphicFrameLocks noChangeAspect="1"/>
          </p:cNvGraphicFramePr>
          <p:nvPr/>
        </p:nvGraphicFramePr>
        <p:xfrm>
          <a:off x="330200" y="330200"/>
          <a:ext cx="8243888" cy="7105650"/>
        </p:xfrm>
        <a:graphic>
          <a:graphicData uri="http://schemas.openxmlformats.org/presentationml/2006/ole">
            <mc:AlternateContent xmlns:mc="http://schemas.openxmlformats.org/markup-compatibility/2006">
              <mc:Choice xmlns:v="urn:schemas-microsoft-com:vml" Requires="v">
                <p:oleObj spid="_x0000_s242694" name="Έγγραφο" r:id="rId4" imgW="5581603" imgH="4807196" progId="Word.Document.12">
                  <p:embed/>
                </p:oleObj>
              </mc:Choice>
              <mc:Fallback>
                <p:oleObj name="Έγγραφο" r:id="rId4" imgW="5581603" imgH="4807196"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330200"/>
                        <a:ext cx="8243888" cy="710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34</a:t>
            </a:fld>
            <a:endParaRPr lang="el-GR"/>
          </a:p>
        </p:txBody>
      </p:sp>
      <p:graphicFrame>
        <p:nvGraphicFramePr>
          <p:cNvPr id="174082" name="Object 2"/>
          <p:cNvGraphicFramePr>
            <a:graphicFrameLocks noChangeAspect="1"/>
          </p:cNvGraphicFramePr>
          <p:nvPr/>
        </p:nvGraphicFramePr>
        <p:xfrm>
          <a:off x="360363" y="908720"/>
          <a:ext cx="8213725" cy="12411075"/>
        </p:xfrm>
        <a:graphic>
          <a:graphicData uri="http://schemas.openxmlformats.org/presentationml/2006/ole">
            <mc:AlternateContent xmlns:mc="http://schemas.openxmlformats.org/markup-compatibility/2006">
              <mc:Choice xmlns:v="urn:schemas-microsoft-com:vml" Requires="v">
                <p:oleObj spid="_x0000_s174086" name="Έγγραφο" r:id="rId4" imgW="5272095" imgH="7970478" progId="Word.Document.12">
                  <p:embed/>
                </p:oleObj>
              </mc:Choice>
              <mc:Fallback>
                <p:oleObj name="Έγγραφο" r:id="rId4" imgW="5272095" imgH="7970478"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908720"/>
                        <a:ext cx="8213725" cy="124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35</a:t>
            </a:fld>
            <a:endParaRPr lang="el-GR"/>
          </a:p>
        </p:txBody>
      </p:sp>
      <p:graphicFrame>
        <p:nvGraphicFramePr>
          <p:cNvPr id="174082" name="Object 2"/>
          <p:cNvGraphicFramePr>
            <a:graphicFrameLocks noChangeAspect="1"/>
          </p:cNvGraphicFramePr>
          <p:nvPr/>
        </p:nvGraphicFramePr>
        <p:xfrm>
          <a:off x="360363" y="908720"/>
          <a:ext cx="8213725" cy="12411075"/>
        </p:xfrm>
        <a:graphic>
          <a:graphicData uri="http://schemas.openxmlformats.org/presentationml/2006/ole">
            <mc:AlternateContent xmlns:mc="http://schemas.openxmlformats.org/markup-compatibility/2006">
              <mc:Choice xmlns:v="urn:schemas-microsoft-com:vml" Requires="v">
                <p:oleObj spid="_x0000_s243718" name="Έγγραφο" r:id="rId4" imgW="5272095" imgH="7970478" progId="Word.Document.12">
                  <p:embed/>
                </p:oleObj>
              </mc:Choice>
              <mc:Fallback>
                <p:oleObj name="Έγγραφο" r:id="rId4" imgW="5272095" imgH="7970478"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908720"/>
                        <a:ext cx="8213725" cy="124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smtClean="0"/>
              <a:t>Χ. </a:t>
            </a:r>
            <a:r>
              <a:rPr lang="el-GR" sz="2000" dirty="0" err="1" smtClean="0"/>
              <a:t>Σκουρλάς</a:t>
            </a:r>
            <a:r>
              <a:rPr lang="el-GR" sz="2000" dirty="0" smtClean="0"/>
              <a:t>. «Εξόρυξη δεδομένων και διαχείριση δεδομένων μεγάλης κλίμακας. </a:t>
            </a:r>
            <a:r>
              <a:rPr lang="el-GR" sz="2000" dirty="0" smtClean="0"/>
              <a:t>Ενότητα</a:t>
            </a:r>
            <a:r>
              <a:rPr lang="en-US" sz="2000" smtClean="0"/>
              <a:t> 5</a:t>
            </a:r>
            <a:r>
              <a:rPr lang="el-GR" sz="2000" dirty="0" smtClean="0"/>
              <a:t>: </a:t>
            </a:r>
            <a:r>
              <a:rPr lang="el-GR" sz="2000" dirty="0"/>
              <a:t>«Θέματα εξόρυξης δεδομένων με χρήση </a:t>
            </a:r>
            <a:r>
              <a:rPr lang="el-GR" sz="2000" dirty="0" err="1"/>
              <a:t>Rapid</a:t>
            </a:r>
            <a:r>
              <a:rPr lang="el-GR" sz="2000" dirty="0"/>
              <a:t> </a:t>
            </a:r>
            <a:r>
              <a:rPr lang="el-GR" sz="2000" dirty="0" err="1"/>
              <a:t>Miner</a:t>
            </a:r>
            <a:r>
              <a:rPr lang="el-GR" sz="2000" dirty="0"/>
              <a:t> – </a:t>
            </a:r>
            <a:r>
              <a:rPr lang="el-GR" sz="2000" dirty="0" err="1" smtClean="0"/>
              <a:t>Correlation</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3</a:t>
            </a:fld>
            <a:endParaRPr lang="en-US"/>
          </a:p>
        </p:txBody>
      </p:sp>
      <p:sp>
        <p:nvSpPr>
          <p:cNvPr id="12291" name="6 - Θέση ημερομηνίας"/>
          <p:cNvSpPr>
            <a:spLocks noGrp="1"/>
          </p:cNvSpPr>
          <p:nvPr>
            <p:ph type="dt" sz="quarter" idx="12"/>
          </p:nvPr>
        </p:nvSpPr>
        <p:spPr>
          <a:noFill/>
        </p:spPr>
        <p:txBody>
          <a:bodyPr/>
          <a:lstStyle/>
          <a:p>
            <a:r>
              <a:rPr lang="en-US" b="1" dirty="0" smtClean="0"/>
              <a:t>Data Mining for the Masses</a:t>
            </a:r>
            <a:endParaRPr lang="en-US" dirty="0"/>
          </a:p>
        </p:txBody>
      </p:sp>
      <p:sp>
        <p:nvSpPr>
          <p:cNvPr id="794626" name="Rectangle 2"/>
          <p:cNvSpPr>
            <a:spLocks noGrp="1" noChangeArrowheads="1"/>
          </p:cNvSpPr>
          <p:nvPr>
            <p:ph type="title"/>
          </p:nvPr>
        </p:nvSpPr>
        <p:spPr/>
        <p:txBody>
          <a:bodyPr lIns="92075" tIns="46038" rIns="92075" bIns="46038">
            <a:normAutofit/>
          </a:bodyPr>
          <a:lstStyle/>
          <a:p>
            <a:pPr>
              <a:defRPr/>
            </a:pPr>
            <a:r>
              <a:rPr lang="en-US" sz="2400" dirty="0" smtClean="0"/>
              <a:t>CRISP-DM Conceptual Model</a:t>
            </a:r>
            <a:endParaRPr lang="en-US" sz="2800" dirty="0" smtClean="0"/>
          </a:p>
        </p:txBody>
      </p:sp>
      <p:sp>
        <p:nvSpPr>
          <p:cNvPr id="6" name="5 - Θέση κειμένου"/>
          <p:cNvSpPr>
            <a:spLocks noGrp="1"/>
          </p:cNvSpPr>
          <p:nvPr>
            <p:ph type="body" sz="half" idx="1"/>
          </p:nvPr>
        </p:nvSpPr>
        <p:spPr/>
        <p:txBody>
          <a:bodyPr/>
          <a:lstStyle/>
          <a:p>
            <a:endParaRPr lang="el-GR"/>
          </a:p>
        </p:txBody>
      </p:sp>
      <p:pic>
        <p:nvPicPr>
          <p:cNvPr id="7" name="6 - Εικόνα"/>
          <p:cNvPicPr/>
          <p:nvPr/>
        </p:nvPicPr>
        <p:blipFill>
          <a:blip r:embed="rId3" cstate="print"/>
          <a:srcRect/>
          <a:stretch>
            <a:fillRect/>
          </a:stretch>
        </p:blipFill>
        <p:spPr bwMode="auto">
          <a:xfrm>
            <a:off x="467544" y="1556792"/>
            <a:ext cx="7848872" cy="475252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a:t>
            </a:r>
            <a:r>
              <a:rPr lang="el-GR" sz="3200" dirty="0" smtClean="0"/>
              <a:t>, </a:t>
            </a:r>
            <a:r>
              <a:rPr lang="en-US" sz="3200" dirty="0" smtClean="0"/>
              <a:t>DM and</a:t>
            </a:r>
            <a:r>
              <a:rPr lang="el-GR" sz="3200" dirty="0" smtClean="0"/>
              <a:t>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fontScale="92500"/>
          </a:bodyPr>
          <a:lstStyle/>
          <a:p>
            <a:r>
              <a:rPr lang="el-GR" sz="2800" dirty="0" smtClean="0"/>
              <a:t>Θα μελετήσουμε μια εταιρεία που προμηθεύει πετρέλαιο θέρμανσης για το σπίτι σε πανεθνική κλίμακα. Ένας περιφερειακός διευθυντής πωλήσεων αισθάνεται την ανάγκη να κατανοήσει τα είδη των συμπεριφορών και άλλους παράγοντες που μπορεί να επηρεάσουν τη ζήτηση για πετρέλαιο θέρμανσης στην εγχώρια αγορά. </a:t>
            </a:r>
          </a:p>
          <a:p>
            <a:r>
              <a:rPr lang="el-GR" sz="2800" dirty="0" smtClean="0"/>
              <a:t>Προβληματίζεται κυρίως λόγω της μεταβλητότητας των τιμών της αγοράς πετρελαίου θέρμανσης, σε συνδυασμό με τη μεγάλη μεταβλητότητα στο μέγεθος των παραγγελιών για το σπίτι του πετρελαίου θέρμανσης. </a:t>
            </a:r>
          </a:p>
          <a:p>
            <a:pPr>
              <a:buNone/>
            </a:pPr>
            <a:r>
              <a:rPr lang="el-GR" sz="2800" b="1" dirty="0" smtClean="0"/>
              <a:t>     </a:t>
            </a:r>
            <a:r>
              <a:rPr lang="el-GR" sz="2800" dirty="0" smtClean="0"/>
              <a:t>(</a:t>
            </a:r>
            <a:r>
              <a:rPr lang="en-US" sz="2800" dirty="0" smtClean="0"/>
              <a:t>M</a:t>
            </a:r>
            <a:r>
              <a:rPr lang="el-GR" sz="2800" dirty="0" smtClean="0"/>
              <a:t>. </a:t>
            </a:r>
            <a:r>
              <a:rPr lang="en-US" sz="2800" dirty="0" smtClean="0"/>
              <a:t>North</a:t>
            </a:r>
            <a:r>
              <a:rPr lang="el-GR" sz="2800" dirty="0" smtClean="0"/>
              <a:t>, </a:t>
            </a:r>
            <a:r>
              <a:rPr lang="en-US" sz="2800" dirty="0" smtClean="0"/>
              <a:t>Data Mining for the Masses</a:t>
            </a:r>
            <a:r>
              <a:rPr lang="el-GR" sz="2800" dirty="0" smtClean="0"/>
              <a:t>, 2012)</a:t>
            </a:r>
            <a:endParaRPr lang="en-US" sz="2800" dirty="0" smtClean="0"/>
          </a:p>
          <a:p>
            <a:endParaRPr lang="en-US" sz="1800" dirty="0" smtClean="0"/>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5</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a:bodyPr>
          <a:lstStyle/>
          <a:p>
            <a:pPr>
              <a:buNone/>
            </a:pPr>
            <a:r>
              <a:rPr lang="el-GR" sz="2800" dirty="0" smtClean="0"/>
              <a:t>Το κύριο ερώτημα μπορεί να διατυπωθεί ως εξής: </a:t>
            </a:r>
          </a:p>
          <a:p>
            <a:r>
              <a:rPr lang="el-GR" sz="2800" dirty="0" smtClean="0"/>
              <a:t>      Ποιοι παράγοντες σχετίζονται με τη χρήση του πετρελαίου θέρμανσης, και πώς η εταιρεία θα μπορούσε να χρησιμοποιήσει τη γνώση αυτών των παραγόντων για την καλύτερη διαχείριση των αποθεμάτων της, καθώς και την πρόβλεψη της ζήτησης;</a:t>
            </a:r>
            <a:endParaRPr lang="en-US" sz="1800" dirty="0" smtClean="0"/>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6</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a:bodyPr>
          <a:lstStyle/>
          <a:p>
            <a:r>
              <a:rPr lang="el-GR" sz="2800" dirty="0" smtClean="0"/>
              <a:t>Υπάρχουν πολλοί παράγοντες που επηρεάζουν την κατανάλωση πετρελαίου θέρμανσης. Πιστεύουμε ότι η διερεύνηση της σχέσης μεταξύ ορισμένων από τους παράγοντες αυτούς, θα βοηθήσει την εταιρεία να παρακολουθεί καλύτερα και να ανταποκριθεί στη ζήτηση του πετρελαίου θέρμανσης. </a:t>
            </a:r>
          </a:p>
          <a:p>
            <a:r>
              <a:rPr lang="el-GR" sz="2800" dirty="0" smtClean="0"/>
              <a:t>Στην έρευνά μας έχει επιλεγεί η συσχέτιση (</a:t>
            </a:r>
            <a:r>
              <a:rPr lang="en-US" sz="2800" dirty="0" smtClean="0"/>
              <a:t>correlation</a:t>
            </a:r>
            <a:r>
              <a:rPr lang="el-GR" sz="2800" dirty="0" smtClean="0"/>
              <a:t>) ως ένας απλός τρόπος μοντελοποίησης της σχέσης μεταξύ των παραγόντων που η εταιρεία επιθυμεί να διερευνήσει.</a:t>
            </a:r>
            <a:endParaRPr lang="en-US" sz="1800" dirty="0" smtClean="0"/>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7</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lnSpcReduction="10000"/>
          </a:bodyPr>
          <a:lstStyle/>
          <a:p>
            <a:r>
              <a:rPr lang="el-GR" sz="2800" dirty="0" smtClean="0"/>
              <a:t>Η συσχέτιση - </a:t>
            </a:r>
            <a:r>
              <a:rPr lang="en-US" sz="2800" dirty="0" smtClean="0"/>
              <a:t>correlation </a:t>
            </a:r>
            <a:r>
              <a:rPr lang="el-GR" sz="2800" dirty="0" smtClean="0"/>
              <a:t>είναι ένα στατιστικό μέτρο που περιγράφει πόσο ισχυρές είναι οι σχέσεις μεταξύ των ιδιοτήτων σε ένα σύνολο δεδομένων (</a:t>
            </a:r>
            <a:r>
              <a:rPr lang="en-US" sz="2800" dirty="0" smtClean="0"/>
              <a:t>“</a:t>
            </a:r>
            <a:r>
              <a:rPr lang="en-US" sz="2800" b="1" dirty="0" smtClean="0"/>
              <a:t>Correlation </a:t>
            </a:r>
            <a:r>
              <a:rPr lang="en-US" sz="2800" dirty="0" smtClean="0"/>
              <a:t>is a statistical measure of how strong the relationships are between attributes in a data set”</a:t>
            </a:r>
            <a:r>
              <a:rPr lang="el-GR" sz="2800" dirty="0" smtClean="0"/>
              <a:t>).</a:t>
            </a:r>
          </a:p>
          <a:p>
            <a:r>
              <a:rPr lang="el-GR" sz="2800" dirty="0" smtClean="0"/>
              <a:t>Ακολουθεί η δημιουργία ενός πίνακα συσχέτισης έξι χαρακτηριστικών. Τα δεδομένα που χρησιμοποιούνται αντλούνται κυρίως από το σύστημα τιμολόγησης πελατών (</a:t>
            </a:r>
            <a:r>
              <a:rPr lang="en-US" sz="2800" dirty="0" smtClean="0"/>
              <a:t>billing</a:t>
            </a:r>
            <a:r>
              <a:rPr lang="el-GR" sz="2800" dirty="0" smtClean="0"/>
              <a:t>) της εταιρείας</a:t>
            </a:r>
            <a:r>
              <a:rPr lang="en-US" sz="2800" dirty="0" smtClean="0"/>
              <a:t>.</a:t>
            </a:r>
            <a:endParaRPr lang="en-US" sz="1800" dirty="0" smtClean="0"/>
          </a:p>
        </p:txBody>
      </p:sp>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8</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Autofit/>
          </a:bodyPr>
          <a:lstStyle/>
          <a:p>
            <a:pPr marL="514350" indent="-514350">
              <a:buAutoNum type="arabicParenR"/>
            </a:pPr>
            <a:r>
              <a:rPr lang="en-US" sz="2000" dirty="0" smtClean="0"/>
              <a:t>Insulation</a:t>
            </a:r>
            <a:r>
              <a:rPr lang="el-GR" sz="2000" dirty="0" smtClean="0"/>
              <a:t>: Είναι μια εκτίμηση που κυμαίνονται από ένα έως δέκα και αναφέρεται στη μόνωση κάθε σπιτιού. Ένα σπίτι με βαθμολογία ένα δεν είναι καλά μονωμένο, ενώ ένα σπίτι με μια βαθμολογία των δέκα βαθμών έχει εξαιρετική μόνωση.</a:t>
            </a:r>
            <a:endParaRPr lang="en-US" sz="2000" dirty="0" smtClean="0"/>
          </a:p>
          <a:p>
            <a:pPr marL="514350" indent="-514350">
              <a:buAutoNum type="arabicParenR"/>
            </a:pPr>
            <a:r>
              <a:rPr lang="en-US" sz="2000" dirty="0" smtClean="0"/>
              <a:t>Temperature</a:t>
            </a:r>
            <a:r>
              <a:rPr lang="el-GR" sz="2000" dirty="0" smtClean="0"/>
              <a:t>: Μέση εξωτερική θερμοκρασία περιβάλλοντος σε κάθε σπίτι για το προηγούμενο έτος. Μετράται σε βαθμούς Κελσίου.</a:t>
            </a:r>
            <a:endParaRPr lang="en-US" sz="2000" dirty="0" smtClean="0"/>
          </a:p>
          <a:p>
            <a:pPr marL="514350" indent="-514350">
              <a:buAutoNum type="arabicParenR"/>
            </a:pPr>
            <a:r>
              <a:rPr lang="el-GR" sz="2000" dirty="0" err="1" smtClean="0"/>
              <a:t>Heating_Oil</a:t>
            </a:r>
            <a:r>
              <a:rPr lang="el-GR" sz="2000" dirty="0" smtClean="0"/>
              <a:t>: Συνολικός αριθμός λίτρων πετρελαίου θέρμανσης που αγοράστηκαν από τον ιδιοκτήτη του σπιτιού το προηγούμενο έτος.</a:t>
            </a:r>
            <a:endParaRPr lang="en-US" sz="2000" dirty="0" smtClean="0"/>
          </a:p>
          <a:p>
            <a:pPr marL="514350" indent="-514350">
              <a:buAutoNum type="arabicParenR"/>
            </a:pPr>
            <a:r>
              <a:rPr lang="el-GR" sz="2000" dirty="0" err="1" smtClean="0"/>
              <a:t>Num_Occupants</a:t>
            </a:r>
            <a:r>
              <a:rPr lang="el-GR" sz="2000" dirty="0" smtClean="0"/>
              <a:t>: Συνολικός αριθμός των ενοίκων σε κάθε σπίτι.</a:t>
            </a:r>
            <a:endParaRPr lang="en-US" sz="2000" dirty="0" smtClean="0"/>
          </a:p>
          <a:p>
            <a:pPr marL="514350" indent="-514350">
              <a:buAutoNum type="arabicParenR"/>
            </a:pPr>
            <a:r>
              <a:rPr lang="el-GR" sz="2000" dirty="0" err="1" smtClean="0"/>
              <a:t>Avg_Age</a:t>
            </a:r>
            <a:r>
              <a:rPr lang="el-GR" sz="2000" dirty="0" smtClean="0"/>
              <a:t>: Μέση ηλικία ενοίκων.</a:t>
            </a:r>
            <a:endParaRPr lang="en-US" sz="2000" dirty="0" smtClean="0"/>
          </a:p>
          <a:p>
            <a:pPr marL="514350" indent="-514350">
              <a:buAutoNum type="arabicParenR"/>
            </a:pPr>
            <a:r>
              <a:rPr lang="el-GR" sz="2000" dirty="0" err="1" smtClean="0"/>
              <a:t>Home_Size</a:t>
            </a:r>
            <a:r>
              <a:rPr lang="el-GR" sz="2000" dirty="0" smtClean="0"/>
              <a:t>: Βαθμολογία, σε μια κλίμακα από ένα έως οκτώ του που αναφέρεται στο συνολικό μέγεθος του σπιτιού. Όσο μεγαλύτερος ο αριθμός τόσο μεγαλύτερο το σπίτι</a:t>
            </a:r>
            <a:r>
              <a:rPr lang="en-US" sz="2000" dirty="0" smtClean="0"/>
              <a:t>.</a:t>
            </a:r>
          </a:p>
        </p:txBody>
      </p:sp>
    </p:spTree>
  </p:cSld>
  <p:clrMapOvr>
    <a:masterClrMapping/>
  </p:clrMapOvr>
  <p:transition>
    <p:blind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e8dec2816a228236fd3d1fa66636f8376dc798"/>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566</TotalTime>
  <Words>971</Words>
  <Application>Microsoft Office PowerPoint</Application>
  <PresentationFormat>On-screen Show (4:3)</PresentationFormat>
  <Paragraphs>125</Paragraphs>
  <Slides>40</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exo-opistho_simeiomata</vt:lpstr>
      <vt:lpstr>Έγγραφο</vt:lpstr>
      <vt:lpstr>Εξόρυξη δεδομένων και διαχείριση δεδομένων μεγάλης κλίμακας</vt:lpstr>
      <vt:lpstr>Περιγραφή</vt:lpstr>
      <vt:lpstr>Ενδεικτική Βιβλιογραφία</vt:lpstr>
      <vt:lpstr>CRISP-DM Conceptual Model</vt:lpstr>
      <vt:lpstr>BI, DM and RapidMiner</vt:lpstr>
      <vt:lpstr>BI and RapidMiner</vt:lpstr>
      <vt:lpstr>BI and RapidMiner</vt:lpstr>
      <vt:lpstr>BI and RapidMiner</vt:lpstr>
      <vt:lpstr>BI and RapidMiner</vt:lpstr>
      <vt:lpstr>https://sites.google.com/site/dataminingforthemasses/</vt:lpstr>
      <vt:lpstr>Ορολογία εργαλείου Rapid Miner</vt:lpstr>
      <vt:lpstr> A new data mining project in RapidMiner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Τα αποτελέσματα σε Correlation Matrix</vt:lpstr>
      <vt:lpstr>Οι συντελεστές συσχέτισης (correlation coefficients) μεταξύ 0 και 1 αντιπροσωπεύουν θετικές συσχετίσεις (positive correlations) και οι συντελεστές μεταξύ 0 και -1 αρνητικές (negative correlations). Εξετάζουμε τη σχέση (relationship) μεταξύ των ιδιοτήτων (attributes) Heating_Oil και Insulation. </vt:lpstr>
      <vt:lpstr>     positive correlations: Όσον η τιμή ενός χαρακτηριστικού (attribute) αυξάνεται, η τιμή του άλλου χαρακτηριστικού αυξάνεται επίσης   Όσον η τιμή ενός χαρακτηριστικού μειώνεται, η τιμή του άλλου χαρακτηριστικού μειώνεται επίσης  </vt:lpstr>
      <vt:lpstr>    The relationship between the Temperature attribute and the Insulation rating attribute.  </vt:lpstr>
      <vt:lpstr>the correlation strength along the continuum from -1 to 1</vt:lpstr>
      <vt:lpstr>PowerPoint Presentation</vt:lpstr>
      <vt:lpstr>PowerPoint Presentation</vt:lpstr>
      <vt:lpstr>PowerPoint Presentation</vt:lpstr>
      <vt:lpstr>PowerPoint Presentation</vt:lpstr>
      <vt:lpstr>PowerPoint Presentation</vt:lpstr>
      <vt:lpstr>PowerPoint Presentation</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alex</cp:lastModifiedBy>
  <cp:revision>93</cp:revision>
  <dcterms:created xsi:type="dcterms:W3CDTF">2014-10-20T11:54:42Z</dcterms:created>
  <dcterms:modified xsi:type="dcterms:W3CDTF">2015-10-12T12:54:28Z</dcterms:modified>
</cp:coreProperties>
</file>