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1"/>
  </p:notesMasterIdLst>
  <p:handoutMasterIdLst>
    <p:handoutMasterId r:id="rId52"/>
  </p:handoutMasterIdLst>
  <p:sldIdLst>
    <p:sldId id="256" r:id="rId2"/>
    <p:sldId id="268" r:id="rId3"/>
    <p:sldId id="271" r:id="rId4"/>
    <p:sldId id="272" r:id="rId5"/>
    <p:sldId id="274" r:id="rId6"/>
    <p:sldId id="270" r:id="rId7"/>
    <p:sldId id="275" r:id="rId8"/>
    <p:sldId id="276" r:id="rId9"/>
    <p:sldId id="277" r:id="rId10"/>
    <p:sldId id="269" r:id="rId11"/>
    <p:sldId id="278" r:id="rId12"/>
    <p:sldId id="279" r:id="rId13"/>
    <p:sldId id="280" r:id="rId14"/>
    <p:sldId id="281" r:id="rId15"/>
    <p:sldId id="286" r:id="rId16"/>
    <p:sldId id="285" r:id="rId17"/>
    <p:sldId id="284" r:id="rId18"/>
    <p:sldId id="283" r:id="rId19"/>
    <p:sldId id="282" r:id="rId20"/>
    <p:sldId id="287" r:id="rId21"/>
    <p:sldId id="288" r:id="rId22"/>
    <p:sldId id="289" r:id="rId23"/>
    <p:sldId id="290" r:id="rId24"/>
    <p:sldId id="291" r:id="rId25"/>
    <p:sldId id="295" r:id="rId26"/>
    <p:sldId id="294" r:id="rId27"/>
    <p:sldId id="293" r:id="rId28"/>
    <p:sldId id="298" r:id="rId29"/>
    <p:sldId id="299" r:id="rId30"/>
    <p:sldId id="302" r:id="rId31"/>
    <p:sldId id="301" r:id="rId32"/>
    <p:sldId id="300" r:id="rId33"/>
    <p:sldId id="312" r:id="rId34"/>
    <p:sldId id="303" r:id="rId35"/>
    <p:sldId id="306" r:id="rId36"/>
    <p:sldId id="307" r:id="rId37"/>
    <p:sldId id="308" r:id="rId38"/>
    <p:sldId id="309" r:id="rId39"/>
    <p:sldId id="297" r:id="rId40"/>
    <p:sldId id="296" r:id="rId41"/>
    <p:sldId id="292" r:id="rId42"/>
    <p:sldId id="311" r:id="rId43"/>
    <p:sldId id="310" r:id="rId44"/>
    <p:sldId id="257" r:id="rId45"/>
    <p:sldId id="262" r:id="rId46"/>
    <p:sldId id="264" r:id="rId47"/>
    <p:sldId id="265" r:id="rId48"/>
    <p:sldId id="266" r:id="rId49"/>
    <p:sldId id="261"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00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1" d="100"/>
          <a:sy n="71" d="100"/>
        </p:scale>
        <p:origin x="118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14/01/2015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14/01/2015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41</a:t>
            </a:fld>
            <a:endParaRPr lang="el-GR"/>
          </a:p>
        </p:txBody>
      </p:sp>
    </p:spTree>
    <p:extLst>
      <p:ext uri="{BB962C8B-B14F-4D97-AF65-F5344CB8AC3E}">
        <p14:creationId xmlns:p14="http://schemas.microsoft.com/office/powerpoint/2010/main" val="18941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marL="1166813" indent="-361950">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 Id="rId9"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7.bin"/><Relationship Id="rId4" Type="http://schemas.openxmlformats.org/officeDocument/2006/relationships/image" Target="../media/image5.wmf"/><Relationship Id="rId9"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12.bin"/><Relationship Id="rId4" Type="http://schemas.openxmlformats.org/officeDocument/2006/relationships/image" Target="../media/image5.wmf"/><Relationship Id="rId9"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17.bin"/><Relationship Id="rId4" Type="http://schemas.openxmlformats.org/officeDocument/2006/relationships/image" Target="../media/image5.wmf"/><Relationship Id="rId9"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22.bin"/><Relationship Id="rId4" Type="http://schemas.openxmlformats.org/officeDocument/2006/relationships/image" Target="../media/image5.wmf"/><Relationship Id="rId9" Type="http://schemas.openxmlformats.org/officeDocument/2006/relationships/oleObject" Target="../embeddings/oleObject2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err="1" smtClean="0">
                <a:solidFill>
                  <a:schemeClr val="tx1"/>
                </a:solidFill>
                <a:latin typeface="+mn-lt"/>
              </a:rPr>
              <a:t>Φαρμακοκινητική</a:t>
            </a:r>
            <a:endParaRPr lang="el-GR" sz="4000" b="1" dirty="0">
              <a:solidFill>
                <a:schemeClr val="tx1"/>
              </a:solidFill>
              <a:latin typeface="+mn-lt"/>
            </a:endParaRPr>
          </a:p>
        </p:txBody>
      </p:sp>
      <p:sp>
        <p:nvSpPr>
          <p:cNvPr id="3" name="Υπότιτλος 2"/>
          <p:cNvSpPr>
            <a:spLocks noGrp="1"/>
          </p:cNvSpPr>
          <p:nvPr>
            <p:ph type="subTitle" idx="1"/>
          </p:nvPr>
        </p:nvSpPr>
        <p:spPr>
          <a:xfrm>
            <a:off x="0" y="2924944"/>
            <a:ext cx="9144000" cy="2212231"/>
          </a:xfrm>
        </p:spPr>
        <p:txBody>
          <a:bodyPr>
            <a:normAutofit/>
          </a:bodyPr>
          <a:lstStyle/>
          <a:p>
            <a:pPr>
              <a:spcBef>
                <a:spcPts val="0"/>
              </a:spcBef>
              <a:spcAft>
                <a:spcPts val="1800"/>
              </a:spcAft>
            </a:pPr>
            <a:r>
              <a:rPr lang="el-GR" sz="2600" b="1" dirty="0" smtClean="0"/>
              <a:t>Ενότητα 8</a:t>
            </a:r>
            <a:r>
              <a:rPr lang="el-GR" sz="2600" dirty="0" smtClean="0"/>
              <a:t>:</a:t>
            </a:r>
            <a:r>
              <a:rPr lang="en-US" sz="2600" dirty="0" smtClean="0"/>
              <a:t> </a:t>
            </a:r>
            <a:r>
              <a:rPr lang="el-GR" sz="2600" dirty="0" smtClean="0"/>
              <a:t>Εργαστηριακές Μέθοδοι </a:t>
            </a:r>
            <a:r>
              <a:rPr lang="el-GR" sz="2600" dirty="0" err="1" smtClean="0"/>
              <a:t>Φαρμακοκινητικού</a:t>
            </a:r>
            <a:r>
              <a:rPr lang="el-GR" sz="2600" dirty="0" smtClean="0"/>
              <a:t> Ελέγχου</a:t>
            </a:r>
            <a:endParaRPr lang="en-US" sz="2600" dirty="0" smtClean="0"/>
          </a:p>
          <a:p>
            <a:pPr>
              <a:spcBef>
                <a:spcPts val="0"/>
              </a:spcBef>
              <a:spcAft>
                <a:spcPts val="600"/>
              </a:spcAft>
            </a:pPr>
            <a:r>
              <a:rPr lang="el-GR" sz="2200" dirty="0" smtClean="0"/>
              <a:t>Γεώργιος </a:t>
            </a:r>
            <a:r>
              <a:rPr lang="el-GR" sz="2200" dirty="0" err="1" smtClean="0"/>
              <a:t>Καρίκας</a:t>
            </a:r>
            <a:endParaRPr lang="el-GR" sz="2200" dirty="0" smtClean="0"/>
          </a:p>
          <a:p>
            <a:pPr>
              <a:spcBef>
                <a:spcPts val="0"/>
              </a:spcBef>
              <a:spcAft>
                <a:spcPts val="600"/>
              </a:spcAft>
            </a:pPr>
            <a:r>
              <a:rPr lang="el-GR" sz="2200" dirty="0" smtClean="0"/>
              <a:t>Διδάκτωρ </a:t>
            </a:r>
            <a:r>
              <a:rPr lang="el-GR" sz="2200" dirty="0"/>
              <a:t>Πανεπιστημίου Αθηνών, </a:t>
            </a:r>
            <a:r>
              <a:rPr lang="el-GR" sz="2200" dirty="0" err="1"/>
              <a:t>PhD</a:t>
            </a:r>
            <a:r>
              <a:rPr lang="el-GR" sz="2200" dirty="0"/>
              <a:t> </a:t>
            </a:r>
            <a:r>
              <a:rPr lang="el-GR" sz="2200" dirty="0" err="1"/>
              <a:t>Manchester</a:t>
            </a:r>
            <a:r>
              <a:rPr lang="el-GR" sz="2200" dirty="0"/>
              <a:t> </a:t>
            </a:r>
            <a:r>
              <a:rPr lang="el-GR" sz="2200" dirty="0" err="1"/>
              <a:t>University</a:t>
            </a:r>
            <a:r>
              <a:rPr lang="el-GR" sz="2200" dirty="0"/>
              <a:t>,</a:t>
            </a:r>
          </a:p>
          <a:p>
            <a:pPr>
              <a:spcBef>
                <a:spcPts val="0"/>
              </a:spcBef>
              <a:spcAft>
                <a:spcPts val="600"/>
              </a:spcAft>
            </a:pPr>
            <a:r>
              <a:rPr lang="el-GR" sz="2200" dirty="0"/>
              <a:t>Καθηγητής Βιοχημείας-Κλινικής Χημείας, 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Χρωματογραφικές</a:t>
            </a:r>
            <a:r>
              <a:rPr lang="el-GR" dirty="0"/>
              <a:t> </a:t>
            </a:r>
            <a:r>
              <a:rPr lang="el-GR" dirty="0" smtClean="0"/>
              <a:t>μέθοδοι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Χρησιμοποιούνται σε περιπτώσεις φαρμάκων που δεν μπορούν να προσδιοριστούν με </a:t>
            </a:r>
            <a:r>
              <a:rPr lang="el-GR" dirty="0" err="1"/>
              <a:t>ανοσοπροσδιορισμό</a:t>
            </a:r>
            <a:r>
              <a:rPr lang="el-GR" dirty="0"/>
              <a:t>.</a:t>
            </a:r>
          </a:p>
          <a:p>
            <a:r>
              <a:rPr lang="el-GR" dirty="0"/>
              <a:t>Επίσης σε περιπτώσεις όπου και οι μεταβολίτες ενός φαρμάκου είναι δραστικοί (</a:t>
            </a:r>
            <a:r>
              <a:rPr lang="el-GR" dirty="0" err="1"/>
              <a:t>κυκλοσπορίνη</a:t>
            </a:r>
            <a:r>
              <a:rPr lang="el-GR" dirty="0"/>
              <a:t>), ή το </a:t>
            </a:r>
            <a:r>
              <a:rPr lang="el-GR" dirty="0" err="1"/>
              <a:t>εναντιομερές</a:t>
            </a:r>
            <a:r>
              <a:rPr lang="el-GR" dirty="0"/>
              <a:t> του εμφανίζει σημαντική φαρμακολογική δράση.</a:t>
            </a:r>
          </a:p>
          <a:p>
            <a:r>
              <a:rPr lang="el-GR" dirty="0"/>
              <a:t>Στις περιπτώσεις αυτές απαιτείται πριν τον προσδιορισμό διαχωρισμός του φαρμάκου από τους μεταβολίτες ή τα ισομερή.</a:t>
            </a:r>
          </a:p>
          <a:p>
            <a:r>
              <a:rPr lang="el-GR" dirty="0"/>
              <a:t>Ο διαχωρισμός ενός μίγματος είναι δυνατός με βάση τις διαφορετικές φυσικοχημικές ιδιότητες των ουσιών που το συνιστούν (αρχή </a:t>
            </a:r>
            <a:r>
              <a:rPr lang="el-GR" dirty="0" err="1"/>
              <a:t>χρωματογραφικών</a:t>
            </a:r>
            <a:r>
              <a:rPr lang="el-GR" dirty="0"/>
              <a:t> διαχωρισμών).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84468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Χρωματογραφικές</a:t>
            </a:r>
            <a:r>
              <a:rPr lang="el-GR" dirty="0"/>
              <a:t> μέθοδοι </a:t>
            </a:r>
            <a:r>
              <a:rPr lang="el-GR" sz="3000" b="0" dirty="0" smtClean="0"/>
              <a:t>2/6</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Πλεονεκτήματα μεθόδων</a:t>
            </a:r>
            <a:endParaRPr lang="el-GR" dirty="0" smtClean="0"/>
          </a:p>
          <a:p>
            <a:pPr lvl="0"/>
            <a:r>
              <a:rPr lang="el-GR" dirty="0" smtClean="0"/>
              <a:t>Εξαιρετική εξειδίκευση.</a:t>
            </a:r>
          </a:p>
          <a:p>
            <a:pPr lvl="0"/>
            <a:r>
              <a:rPr lang="el-GR" dirty="0" smtClean="0"/>
              <a:t>Ταυτόχρονη μέτρηση φαρμάκου-μεταβολιτών.</a:t>
            </a:r>
          </a:p>
          <a:p>
            <a:pPr lvl="0"/>
            <a:r>
              <a:rPr lang="el-GR" dirty="0" err="1" smtClean="0"/>
              <a:t>Συμπροσδιορισμός</a:t>
            </a:r>
            <a:r>
              <a:rPr lang="el-GR" dirty="0" smtClean="0"/>
              <a:t> διαφόρων φαρμάκων στο ίδιο δείγμα και διαφορετικά βιολογικά υγρά.</a:t>
            </a:r>
          </a:p>
          <a:p>
            <a:pPr lvl="0"/>
            <a:r>
              <a:rPr lang="el-GR" dirty="0" smtClean="0"/>
              <a:t>Υψηλή ευαισθησία ( της τάξης </a:t>
            </a:r>
            <a:r>
              <a:rPr lang="el-GR" dirty="0" err="1" smtClean="0"/>
              <a:t>ng</a:t>
            </a:r>
            <a:r>
              <a:rPr lang="el-GR" dirty="0" smtClean="0"/>
              <a:t>/ml).</a:t>
            </a:r>
          </a:p>
          <a:p>
            <a:pPr lvl="0"/>
            <a:r>
              <a:rPr lang="el-GR" dirty="0" smtClean="0"/>
              <a:t>Μη παρεμβολές στον υπολογισμό από παθολογικά δείγματα.</a:t>
            </a:r>
          </a:p>
          <a:p>
            <a:r>
              <a:rPr lang="el-GR" dirty="0" smtClean="0"/>
              <a:t>Χαμηλό κόστος αντιδραστηρίων.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94933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Χρωματογραφικές</a:t>
            </a:r>
            <a:r>
              <a:rPr lang="el-GR" dirty="0"/>
              <a:t> μέθοδοι </a:t>
            </a:r>
            <a:r>
              <a:rPr lang="el-GR" sz="3000" b="0" dirty="0" smtClean="0"/>
              <a:t>3/6</a:t>
            </a:r>
            <a:endParaRPr lang="el-GR" dirty="0"/>
          </a:p>
        </p:txBody>
      </p:sp>
      <p:sp>
        <p:nvSpPr>
          <p:cNvPr id="3" name="Θέση περιεχομένου 2"/>
          <p:cNvSpPr>
            <a:spLocks noGrp="1"/>
          </p:cNvSpPr>
          <p:nvPr>
            <p:ph idx="1"/>
          </p:nvPr>
        </p:nvSpPr>
        <p:spPr/>
        <p:txBody>
          <a:bodyPr/>
          <a:lstStyle/>
          <a:p>
            <a:pPr marL="0" indent="0">
              <a:buNone/>
            </a:pPr>
            <a:r>
              <a:rPr lang="el-GR" b="1" dirty="0"/>
              <a:t>Μειονεκτήματα μεθόδων</a:t>
            </a:r>
            <a:endParaRPr lang="el-GR" dirty="0"/>
          </a:p>
          <a:p>
            <a:pPr lvl="0"/>
            <a:r>
              <a:rPr lang="el-GR" dirty="0"/>
              <a:t>Εξειδίκευση </a:t>
            </a:r>
            <a:r>
              <a:rPr lang="el-GR" dirty="0" smtClean="0"/>
              <a:t>προσωπικού.</a:t>
            </a:r>
            <a:endParaRPr lang="el-GR" dirty="0"/>
          </a:p>
          <a:p>
            <a:pPr lvl="0"/>
            <a:r>
              <a:rPr lang="el-GR" dirty="0"/>
              <a:t>Ακριβός </a:t>
            </a:r>
            <a:r>
              <a:rPr lang="el-GR" dirty="0" smtClean="0"/>
              <a:t>εξοπλισμός.</a:t>
            </a:r>
            <a:endParaRPr lang="el-GR" dirty="0"/>
          </a:p>
          <a:p>
            <a:r>
              <a:rPr lang="el-GR" dirty="0"/>
              <a:t>Καθαρισμός του δείγματος (από τις </a:t>
            </a:r>
            <a:r>
              <a:rPr lang="el-GR" dirty="0" smtClean="0"/>
              <a:t>πρωτεΐνες).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87327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Χρωματογραφικές</a:t>
            </a:r>
            <a:r>
              <a:rPr lang="el-GR" dirty="0"/>
              <a:t> μέθοδοι </a:t>
            </a:r>
            <a:r>
              <a:rPr lang="el-GR" sz="3000" b="0" dirty="0" smtClean="0"/>
              <a:t>4/6</a:t>
            </a:r>
            <a:endParaRPr lang="el-GR" dirty="0"/>
          </a:p>
        </p:txBody>
      </p:sp>
      <p:sp>
        <p:nvSpPr>
          <p:cNvPr id="3" name="Θέση περιεχομένου 2"/>
          <p:cNvSpPr>
            <a:spLocks noGrp="1"/>
          </p:cNvSpPr>
          <p:nvPr>
            <p:ph idx="1"/>
          </p:nvPr>
        </p:nvSpPr>
        <p:spPr/>
        <p:txBody>
          <a:bodyPr/>
          <a:lstStyle/>
          <a:p>
            <a:r>
              <a:rPr lang="el-GR" dirty="0"/>
              <a:t>Οι κυριότερες </a:t>
            </a:r>
            <a:r>
              <a:rPr lang="el-GR" dirty="0" err="1"/>
              <a:t>χρωματογραφικές</a:t>
            </a:r>
            <a:r>
              <a:rPr lang="el-GR" dirty="0"/>
              <a:t> τεχνικές που χρησιμοποιούνται στο </a:t>
            </a:r>
            <a:r>
              <a:rPr lang="el-GR" dirty="0" err="1"/>
              <a:t>φαρμακοκινητικό</a:t>
            </a:r>
            <a:r>
              <a:rPr lang="el-GR" dirty="0"/>
              <a:t> έλεγχο είναι:</a:t>
            </a:r>
          </a:p>
          <a:p>
            <a:pPr lvl="1"/>
            <a:r>
              <a:rPr lang="el-GR" dirty="0"/>
              <a:t>Αέριος χρωματογραφία</a:t>
            </a:r>
            <a:r>
              <a:rPr lang="en-US" dirty="0"/>
              <a:t> (GC</a:t>
            </a:r>
            <a:r>
              <a:rPr lang="en-US" dirty="0" smtClean="0"/>
              <a:t>)</a:t>
            </a:r>
            <a:r>
              <a:rPr lang="el-GR" dirty="0" smtClean="0"/>
              <a:t>.</a:t>
            </a:r>
            <a:endParaRPr lang="el-GR" dirty="0"/>
          </a:p>
          <a:p>
            <a:pPr lvl="1"/>
            <a:r>
              <a:rPr lang="el-GR" dirty="0"/>
              <a:t>Υγρή χρωματογραφία υψηλής απόδοσης (HPLC</a:t>
            </a:r>
            <a:r>
              <a:rPr lang="el-GR" dirty="0" smtClean="0"/>
              <a:t>).</a:t>
            </a:r>
            <a:endParaRPr lang="el-GR" dirty="0"/>
          </a:p>
          <a:p>
            <a:pPr lvl="1"/>
            <a:r>
              <a:rPr lang="el-GR" dirty="0"/>
              <a:t>Χρωματογραφία </a:t>
            </a:r>
            <a:r>
              <a:rPr lang="el-GR" dirty="0" err="1"/>
              <a:t>υπερκρισίμου</a:t>
            </a:r>
            <a:r>
              <a:rPr lang="el-GR" dirty="0"/>
              <a:t> ρευστού (SFC</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64089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Χρωματογραφικές</a:t>
            </a:r>
            <a:r>
              <a:rPr lang="el-GR" dirty="0"/>
              <a:t> μέθοδοι </a:t>
            </a:r>
            <a:r>
              <a:rPr lang="el-GR" sz="3000" b="0" dirty="0" smtClean="0"/>
              <a:t>5/6</a:t>
            </a:r>
            <a:endParaRPr lang="el-GR" dirty="0"/>
          </a:p>
        </p:txBody>
      </p:sp>
      <p:sp>
        <p:nvSpPr>
          <p:cNvPr id="3" name="Θέση περιεχομένου 2"/>
          <p:cNvSpPr>
            <a:spLocks noGrp="1"/>
          </p:cNvSpPr>
          <p:nvPr>
            <p:ph idx="1"/>
          </p:nvPr>
        </p:nvSpPr>
        <p:spPr/>
        <p:txBody>
          <a:bodyPr/>
          <a:lstStyle/>
          <a:p>
            <a:r>
              <a:rPr lang="el-GR" dirty="0"/>
              <a:t>Η </a:t>
            </a:r>
            <a:r>
              <a:rPr lang="el-GR" b="1" dirty="0"/>
              <a:t>HPLC</a:t>
            </a:r>
            <a:r>
              <a:rPr lang="el-GR" dirty="0"/>
              <a:t> έχει αντικαταστήσει σε μεγάλο βαθμό τη GC </a:t>
            </a:r>
            <a:r>
              <a:rPr lang="en-US" dirty="0"/>
              <a:t>s</a:t>
            </a:r>
            <a:r>
              <a:rPr lang="el-GR" dirty="0"/>
              <a:t> στους προσδιορισμούς επιπέδων φαρμάκων, που συνδυάζεται με ανιχνευτή UV-VIS σάρωσης μήκους κύματος ή με ανιχνευτή </a:t>
            </a:r>
            <a:r>
              <a:rPr lang="el-GR" b="1" dirty="0" err="1"/>
              <a:t>diode</a:t>
            </a:r>
            <a:r>
              <a:rPr lang="el-GR" b="1" dirty="0"/>
              <a:t> </a:t>
            </a:r>
            <a:r>
              <a:rPr lang="el-GR" b="1" dirty="0" err="1"/>
              <a:t>array</a:t>
            </a:r>
            <a:r>
              <a:rPr lang="el-GR" dirty="0"/>
              <a:t> (HPLC-DAD), όπου γίνεται δυνατός ο προσδιορισμός φαρμάκων στον ορό των νεώτερων αντιεπιληπτικών, </a:t>
            </a:r>
            <a:r>
              <a:rPr lang="el-GR" dirty="0" err="1"/>
              <a:t>τρικυκλικών</a:t>
            </a:r>
            <a:r>
              <a:rPr lang="el-GR" dirty="0"/>
              <a:t> αντικαταθλιπτικών </a:t>
            </a:r>
            <a:r>
              <a:rPr lang="el-GR" dirty="0" smtClean="0"/>
              <a:t>κλπ</a:t>
            </a:r>
          </a:p>
          <a:p>
            <a:r>
              <a:rPr lang="el-GR" dirty="0" smtClean="0"/>
              <a:t>Το </a:t>
            </a:r>
            <a:r>
              <a:rPr lang="el-GR" dirty="0"/>
              <a:t>κύριο μειονέκτημα της μεθόδου, που ήταν η προκαταρτική προετοιμασία του δείγματος από </a:t>
            </a:r>
            <a:r>
              <a:rPr lang="el-GR" dirty="0" smtClean="0"/>
              <a:t>πρωτεΐνες, </a:t>
            </a:r>
            <a:r>
              <a:rPr lang="el-GR" dirty="0"/>
              <a:t>λιπίδια κλπ με υγρή εκχύλιση, σήμερα η τεχνική της </a:t>
            </a:r>
            <a:r>
              <a:rPr lang="el-GR" b="1" dirty="0"/>
              <a:t>στερεάς εκχύλισης</a:t>
            </a:r>
            <a:r>
              <a:rPr lang="el-GR" dirty="0"/>
              <a:t> (</a:t>
            </a:r>
            <a:r>
              <a:rPr lang="el-GR" dirty="0" err="1"/>
              <a:t>solid</a:t>
            </a:r>
            <a:r>
              <a:rPr lang="el-GR" dirty="0"/>
              <a:t>-</a:t>
            </a:r>
            <a:r>
              <a:rPr lang="el-GR" dirty="0" err="1"/>
              <a:t>phase</a:t>
            </a:r>
            <a:r>
              <a:rPr lang="el-GR" dirty="0"/>
              <a:t> </a:t>
            </a:r>
            <a:r>
              <a:rPr lang="el-GR" dirty="0" err="1"/>
              <a:t>extraction</a:t>
            </a:r>
            <a:r>
              <a:rPr lang="el-GR" dirty="0"/>
              <a:t>), έχει απλοποιήσει  σημαντικά τη διαδικασία.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697933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Χρωματογραφικές</a:t>
            </a:r>
            <a:r>
              <a:rPr lang="el-GR" dirty="0"/>
              <a:t> μέθοδοι </a:t>
            </a:r>
            <a:r>
              <a:rPr lang="el-GR" sz="3000" b="0" dirty="0"/>
              <a:t>6</a:t>
            </a:r>
            <a:r>
              <a:rPr lang="el-GR" sz="3000" b="0" dirty="0" smtClean="0"/>
              <a:t>/6</a:t>
            </a:r>
            <a:endParaRPr lang="el-GR" dirty="0"/>
          </a:p>
        </p:txBody>
      </p:sp>
      <p:sp>
        <p:nvSpPr>
          <p:cNvPr id="3" name="Θέση περιεχομένου 2"/>
          <p:cNvSpPr>
            <a:spLocks noGrp="1"/>
          </p:cNvSpPr>
          <p:nvPr>
            <p:ph idx="1"/>
          </p:nvPr>
        </p:nvSpPr>
        <p:spPr>
          <a:xfrm>
            <a:off x="457200" y="1196752"/>
            <a:ext cx="8435280" cy="5256584"/>
          </a:xfrm>
        </p:spPr>
        <p:txBody>
          <a:bodyPr>
            <a:normAutofit/>
          </a:bodyPr>
          <a:lstStyle/>
          <a:p>
            <a:r>
              <a:rPr lang="el-GR" dirty="0"/>
              <a:t>Η </a:t>
            </a:r>
            <a:r>
              <a:rPr lang="el-GR" b="1" dirty="0"/>
              <a:t>SFC</a:t>
            </a:r>
            <a:r>
              <a:rPr lang="el-GR" dirty="0"/>
              <a:t> είναι </a:t>
            </a:r>
            <a:r>
              <a:rPr lang="el-GR" b="1" dirty="0"/>
              <a:t>υβρίδιο</a:t>
            </a:r>
            <a:r>
              <a:rPr lang="el-GR" dirty="0"/>
              <a:t> αέριας και υγρής χρωματογραφίας. Εδώ η κινητή φάση είναι αέριο που διατηρείται πάνω από τη κρίσιμη κατάστασή του (</a:t>
            </a:r>
            <a:r>
              <a:rPr lang="el-GR" dirty="0" smtClean="0"/>
              <a:t>πίεση - θερμοκρασία</a:t>
            </a:r>
            <a:r>
              <a:rPr lang="el-GR" dirty="0"/>
              <a:t>), όπου δεν μπορεί να υγροποιηθεί όσο και να αυξάνει η πίεση. </a:t>
            </a:r>
          </a:p>
          <a:p>
            <a:r>
              <a:rPr lang="el-GR" dirty="0"/>
              <a:t>Η τεχνική αυτή απαιτεί ακριβό εξοπλισμό και μεγάλη εξειδίκευση του αναλυτή.</a:t>
            </a:r>
          </a:p>
          <a:p>
            <a:r>
              <a:rPr lang="el-GR" dirty="0"/>
              <a:t>Τα πλεονεκτήματα που την χαρακτηρίζουν είναι:</a:t>
            </a:r>
          </a:p>
          <a:p>
            <a:pPr lvl="1"/>
            <a:r>
              <a:rPr lang="el-GR" dirty="0"/>
              <a:t>Μεγάλη διακριτική </a:t>
            </a:r>
            <a:r>
              <a:rPr lang="el-GR" dirty="0" smtClean="0"/>
              <a:t>ανάλυση.</a:t>
            </a:r>
            <a:endParaRPr lang="el-GR" dirty="0"/>
          </a:p>
          <a:p>
            <a:pPr lvl="1"/>
            <a:r>
              <a:rPr lang="el-GR" dirty="0"/>
              <a:t>δυνατότητα διαχωρισμού ανάλυσης μη πτητικών </a:t>
            </a:r>
            <a:r>
              <a:rPr lang="el-GR" dirty="0" err="1"/>
              <a:t>θερμοευαίσθητων</a:t>
            </a:r>
            <a:r>
              <a:rPr lang="el-GR" dirty="0"/>
              <a:t> </a:t>
            </a:r>
            <a:r>
              <a:rPr lang="el-GR" dirty="0" smtClean="0"/>
              <a:t>φαρμάκων.</a:t>
            </a:r>
            <a:endParaRPr lang="el-GR" dirty="0"/>
          </a:p>
          <a:p>
            <a:pPr lvl="1"/>
            <a:r>
              <a:rPr lang="el-GR" dirty="0"/>
              <a:t>Μικρός όγκος δείγματος. Χρήσιμος για παιδιατρικά </a:t>
            </a:r>
            <a:r>
              <a:rPr lang="el-GR" dirty="0" smtClean="0"/>
              <a:t>περιστατικά.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600686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Φασματοφωτομετρικές</a:t>
            </a:r>
            <a:r>
              <a:rPr lang="el-GR" dirty="0"/>
              <a:t> μέθοδοι</a:t>
            </a:r>
          </a:p>
        </p:txBody>
      </p:sp>
      <p:sp>
        <p:nvSpPr>
          <p:cNvPr id="3" name="Θέση περιεχομένου 2"/>
          <p:cNvSpPr>
            <a:spLocks noGrp="1"/>
          </p:cNvSpPr>
          <p:nvPr>
            <p:ph idx="1"/>
          </p:nvPr>
        </p:nvSpPr>
        <p:spPr/>
        <p:txBody>
          <a:bodyPr>
            <a:normAutofit/>
          </a:bodyPr>
          <a:lstStyle/>
          <a:p>
            <a:pPr marL="342900" lvl="1" indent="-342900">
              <a:buFont typeface="Arial" panose="020B0604020202020204" pitchFamily="34" charset="0"/>
              <a:buChar char="•"/>
            </a:pPr>
            <a:r>
              <a:rPr lang="el-GR" dirty="0" err="1"/>
              <a:t>Φασματοφωτομετρία</a:t>
            </a:r>
            <a:r>
              <a:rPr lang="el-GR" dirty="0"/>
              <a:t> υπεριώδους-ορατού (</a:t>
            </a:r>
            <a:r>
              <a:rPr lang="el-GR" b="1" dirty="0"/>
              <a:t>UV-VIS</a:t>
            </a:r>
            <a:r>
              <a:rPr lang="el-GR" dirty="0"/>
              <a:t>) και Φθορισμού. Χρησιμοποιούνται σε συνδυασμό με HPLC.</a:t>
            </a:r>
          </a:p>
          <a:p>
            <a:pPr marL="342900" lvl="1" indent="-342900">
              <a:buFont typeface="Arial" panose="020B0604020202020204" pitchFamily="34" charset="0"/>
              <a:buChar char="•"/>
            </a:pPr>
            <a:r>
              <a:rPr lang="el-GR" dirty="0" err="1" smtClean="0"/>
              <a:t>Χημειοφωταύγειας</a:t>
            </a:r>
            <a:r>
              <a:rPr lang="el-GR" dirty="0" smtClean="0"/>
              <a:t> - </a:t>
            </a:r>
            <a:r>
              <a:rPr lang="el-GR" dirty="0" err="1" smtClean="0"/>
              <a:t>Βιοφωταύγειας</a:t>
            </a:r>
            <a:r>
              <a:rPr lang="el-GR" dirty="0" smtClean="0"/>
              <a:t> </a:t>
            </a:r>
            <a:r>
              <a:rPr lang="el-GR" dirty="0"/>
              <a:t>( το ένζυμο </a:t>
            </a:r>
            <a:r>
              <a:rPr lang="el-GR" b="1" dirty="0" err="1"/>
              <a:t>λουσιφεράση</a:t>
            </a:r>
            <a:r>
              <a:rPr lang="el-GR" b="1" dirty="0"/>
              <a:t> </a:t>
            </a:r>
            <a:r>
              <a:rPr lang="el-GR" dirty="0"/>
              <a:t>καταλύοντας την οξείδωση της </a:t>
            </a:r>
            <a:r>
              <a:rPr lang="el-GR" dirty="0" err="1"/>
              <a:t>λουσιφερίνης</a:t>
            </a:r>
            <a:r>
              <a:rPr lang="el-GR" dirty="0"/>
              <a:t> παράγει φως)</a:t>
            </a:r>
          </a:p>
          <a:p>
            <a:pPr marL="342900" lvl="1" indent="-342900">
              <a:buFont typeface="Arial" panose="020B0604020202020204" pitchFamily="34" charset="0"/>
              <a:buChar char="•"/>
            </a:pPr>
            <a:r>
              <a:rPr lang="el-GR" dirty="0" err="1"/>
              <a:t>Φλογοφωτομετρία</a:t>
            </a:r>
            <a:r>
              <a:rPr lang="el-GR" dirty="0"/>
              <a:t> (προσδιορισμός </a:t>
            </a:r>
            <a:r>
              <a:rPr lang="el-GR" dirty="0" err="1"/>
              <a:t>λιθίου</a:t>
            </a:r>
            <a:r>
              <a:rPr lang="el-GR" dirty="0"/>
              <a:t>)</a:t>
            </a:r>
          </a:p>
          <a:p>
            <a:pPr marL="342900" lvl="1" indent="-342900">
              <a:buFont typeface="Arial" panose="020B0604020202020204" pitchFamily="34" charset="0"/>
              <a:buChar char="•"/>
            </a:pPr>
            <a:r>
              <a:rPr lang="el-GR" dirty="0" err="1"/>
              <a:t>Φασματοφωτομετρία</a:t>
            </a:r>
            <a:r>
              <a:rPr lang="el-GR" dirty="0"/>
              <a:t> ατομικής απορρόφησης (</a:t>
            </a:r>
            <a:r>
              <a:rPr lang="el-GR" dirty="0" err="1"/>
              <a:t>λίθιο</a:t>
            </a:r>
            <a:r>
              <a:rPr lang="el-GR" dirty="0"/>
              <a:t>)</a:t>
            </a:r>
          </a:p>
          <a:p>
            <a:r>
              <a:rPr lang="el-GR" dirty="0" err="1"/>
              <a:t>Φασματοφωτομετρία</a:t>
            </a:r>
            <a:r>
              <a:rPr lang="el-GR" dirty="0"/>
              <a:t> μάζας (συνδυάζεται με HPLC και </a:t>
            </a:r>
            <a:r>
              <a:rPr lang="en-US" dirty="0"/>
              <a:t>GC</a:t>
            </a:r>
            <a:r>
              <a:rPr lang="el-GR" dirty="0"/>
              <a:t> με εφαρμογές στη </a:t>
            </a:r>
            <a:r>
              <a:rPr lang="el-GR" dirty="0" err="1"/>
              <a:t>φαρμακοκινητική</a:t>
            </a:r>
            <a:r>
              <a:rPr lang="el-GR" dirty="0"/>
              <a:t> νέων φαρμάκων, αλλά και στο προσδιορισμό της δομής των μεταβολιτών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060735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Ηλεκτροχημικές μέθοδοι</a:t>
            </a:r>
          </a:p>
        </p:txBody>
      </p:sp>
      <p:sp>
        <p:nvSpPr>
          <p:cNvPr id="3" name="Θέση περιεχομένου 2"/>
          <p:cNvSpPr>
            <a:spLocks noGrp="1"/>
          </p:cNvSpPr>
          <p:nvPr>
            <p:ph idx="1"/>
          </p:nvPr>
        </p:nvSpPr>
        <p:spPr/>
        <p:txBody>
          <a:bodyPr/>
          <a:lstStyle/>
          <a:p>
            <a:r>
              <a:rPr lang="el-GR" dirty="0"/>
              <a:t>Τα συστήματα αυτά (</a:t>
            </a:r>
            <a:r>
              <a:rPr lang="el-GR" b="1" dirty="0"/>
              <a:t>ηλεκτροχημικοί </a:t>
            </a:r>
            <a:r>
              <a:rPr lang="el-GR" b="1" dirty="0" err="1"/>
              <a:t>βιοαισθητήρες</a:t>
            </a:r>
            <a:r>
              <a:rPr lang="el-GR" dirty="0"/>
              <a:t>) συνδυάζουν την εξειδίκευση των ενζύμων ως προς το ανάλυση φάρμακο, με τη μετατροπή της αντίδραση σε ρεύμα. Η επιφάνεια του ηλεκτροδίου είναι </a:t>
            </a:r>
            <a:r>
              <a:rPr lang="el-GR" dirty="0" smtClean="0"/>
              <a:t>επικαλυμένη </a:t>
            </a:r>
            <a:r>
              <a:rPr lang="el-GR" dirty="0"/>
              <a:t>από μια λεπτή μεμβράνη ενζύμου. Για τη μέτρηση </a:t>
            </a:r>
            <a:r>
              <a:rPr lang="el-GR" dirty="0" err="1"/>
              <a:t>π.χ</a:t>
            </a:r>
            <a:r>
              <a:rPr lang="el-GR" dirty="0"/>
              <a:t> της </a:t>
            </a:r>
            <a:r>
              <a:rPr lang="el-GR" dirty="0" err="1"/>
              <a:t>θεοφυλλίνης</a:t>
            </a:r>
            <a:r>
              <a:rPr lang="el-GR" dirty="0"/>
              <a:t> χρησιμοποιείται η </a:t>
            </a:r>
            <a:r>
              <a:rPr lang="el-GR" dirty="0" err="1"/>
              <a:t>οξειδάση</a:t>
            </a:r>
            <a:r>
              <a:rPr lang="el-GR" dirty="0"/>
              <a:t> της </a:t>
            </a:r>
            <a:r>
              <a:rPr lang="el-GR" dirty="0" err="1"/>
              <a:t>θεοφυλλίνης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411761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Μικροβιολογικές </a:t>
            </a:r>
            <a:r>
              <a:rPr lang="el-GR" dirty="0" smtClean="0"/>
              <a:t>μέθοδοι</a:t>
            </a:r>
            <a:endParaRPr lang="el-GR" dirty="0"/>
          </a:p>
        </p:txBody>
      </p:sp>
      <p:sp>
        <p:nvSpPr>
          <p:cNvPr id="3" name="Θέση περιεχομένου 2"/>
          <p:cNvSpPr>
            <a:spLocks noGrp="1"/>
          </p:cNvSpPr>
          <p:nvPr>
            <p:ph idx="1"/>
          </p:nvPr>
        </p:nvSpPr>
        <p:spPr/>
        <p:txBody>
          <a:bodyPr/>
          <a:lstStyle/>
          <a:p>
            <a:r>
              <a:rPr lang="el-GR" dirty="0"/>
              <a:t>Εφαρμόζονται στο προσδιορισμό αντιβιοτικών και στηρίζονται στην αναστολή ανάπτυξης ευαίσθητων στελεχών μικροοργανισμών σε βιολογικά δείγματα που περιέχουν άγνωστη συγκέντρωση αντιβιοτικού, σε σύγκριση με την αναστολή από γνωστή συγκέντρωση αντιβιοτικού κάτω από τις ίδιες συνθήκες.</a:t>
            </a:r>
          </a:p>
          <a:p>
            <a:r>
              <a:rPr lang="el-GR" dirty="0"/>
              <a:t>Οι τεχνικές αυτές είναι:</a:t>
            </a:r>
          </a:p>
          <a:p>
            <a:pPr lvl="1"/>
            <a:r>
              <a:rPr lang="el-GR" dirty="0"/>
              <a:t>Διάχυση του αντιβιοτικού στο </a:t>
            </a:r>
            <a:r>
              <a:rPr lang="el-GR" dirty="0" err="1" smtClean="0"/>
              <a:t>άγαρ</a:t>
            </a:r>
            <a:r>
              <a:rPr lang="el-GR" dirty="0" smtClean="0"/>
              <a:t>.</a:t>
            </a:r>
            <a:endParaRPr lang="el-GR" dirty="0"/>
          </a:p>
          <a:p>
            <a:pPr lvl="1"/>
            <a:r>
              <a:rPr lang="el-GR" dirty="0" smtClean="0"/>
              <a:t>Έλεγχος </a:t>
            </a:r>
            <a:r>
              <a:rPr lang="el-GR" dirty="0"/>
              <a:t>μικροβιακής ανάπτυξης σε υγρά θρεπτικά </a:t>
            </a:r>
            <a:r>
              <a:rPr lang="el-GR" dirty="0" smtClean="0"/>
              <a:t>υλικά.</a:t>
            </a:r>
            <a:endParaRPr lang="el-GR" dirty="0"/>
          </a:p>
          <a:p>
            <a:pPr lvl="1"/>
            <a:r>
              <a:rPr lang="el-GR" dirty="0"/>
              <a:t>Μεταβολή του </a:t>
            </a:r>
            <a:r>
              <a:rPr lang="el-GR" dirty="0" err="1"/>
              <a:t>pH</a:t>
            </a:r>
            <a:r>
              <a:rPr lang="el-GR" dirty="0"/>
              <a:t> της </a:t>
            </a:r>
            <a:r>
              <a:rPr lang="el-GR" dirty="0" smtClean="0"/>
              <a:t>καλλιέργειας.</a:t>
            </a:r>
            <a:endParaRPr lang="el-GR" dirty="0"/>
          </a:p>
          <a:p>
            <a:pPr lvl="1"/>
            <a:r>
              <a:rPr lang="el-GR" dirty="0"/>
              <a:t>Μεταβολή της οπτικής </a:t>
            </a:r>
            <a:r>
              <a:rPr lang="el-GR" dirty="0" smtClean="0"/>
              <a:t>πυκνότητας.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890212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Πρακτικές Οδηγίες ανάλυσης και αξιοποίησης των </a:t>
            </a:r>
            <a:r>
              <a:rPr lang="el-GR" dirty="0" smtClean="0"/>
              <a:t>αποτελεσμάτων </a:t>
            </a:r>
            <a:r>
              <a:rPr lang="el-GR" sz="3000" b="0" dirty="0" smtClean="0"/>
              <a:t>1/3</a:t>
            </a:r>
            <a:endParaRPr lang="el-GR" sz="3000" b="0" dirty="0"/>
          </a:p>
        </p:txBody>
      </p:sp>
      <p:sp>
        <p:nvSpPr>
          <p:cNvPr id="3" name="Θέση περιεχομένου 2"/>
          <p:cNvSpPr>
            <a:spLocks noGrp="1"/>
          </p:cNvSpPr>
          <p:nvPr>
            <p:ph idx="1"/>
          </p:nvPr>
        </p:nvSpPr>
        <p:spPr>
          <a:xfrm>
            <a:off x="457200" y="1412776"/>
            <a:ext cx="8229600" cy="5112568"/>
          </a:xfrm>
        </p:spPr>
        <p:txBody>
          <a:bodyPr/>
          <a:lstStyle/>
          <a:p>
            <a:pPr lvl="0"/>
            <a:r>
              <a:rPr lang="el-GR" dirty="0"/>
              <a:t>Συνήθως χρησιμοποιείται πλάσμα ή ορός.</a:t>
            </a:r>
          </a:p>
          <a:p>
            <a:r>
              <a:rPr lang="el-GR" dirty="0"/>
              <a:t>Ωστόσο επειδή με τη </a:t>
            </a:r>
            <a:r>
              <a:rPr lang="el-GR" b="1" dirty="0" err="1"/>
              <a:t>κυκλοσπορίνη</a:t>
            </a:r>
            <a:r>
              <a:rPr lang="el-GR" dirty="0"/>
              <a:t>, λόγω εναποθήκευσης ή μεταβολών της θερμοκρασίας λαμβάνει χώρα μετακίνηση του φαρμάκου ανάμεσα στα πλάσμα και τα ερυθρά αιμοσφαίρια, η ανάλυση γίνεται σε </a:t>
            </a:r>
            <a:r>
              <a:rPr lang="el-GR" dirty="0" smtClean="0"/>
              <a:t>όλο </a:t>
            </a:r>
            <a:r>
              <a:rPr lang="el-GR" dirty="0"/>
              <a:t>το αίμα (</a:t>
            </a:r>
            <a:r>
              <a:rPr lang="el-GR" b="1" dirty="0" err="1"/>
              <a:t>whole</a:t>
            </a:r>
            <a:r>
              <a:rPr lang="el-GR" b="1" dirty="0"/>
              <a:t> </a:t>
            </a:r>
            <a:r>
              <a:rPr lang="el-GR" b="1" dirty="0" err="1"/>
              <a:t>blo</a:t>
            </a:r>
            <a:r>
              <a:rPr lang="en-US" b="1" dirty="0"/>
              <a:t>od</a:t>
            </a:r>
            <a:r>
              <a:rPr lang="el-GR" dirty="0"/>
              <a:t>). </a:t>
            </a:r>
            <a:endParaRPr lang="el-GR" dirty="0" smtClean="0"/>
          </a:p>
          <a:p>
            <a:pPr lvl="0"/>
            <a:r>
              <a:rPr lang="el-GR" dirty="0"/>
              <a:t>Τα σωληνάρια συλλογής του αίματος δεν πρέπει να περιέχουν </a:t>
            </a:r>
            <a:r>
              <a:rPr lang="el-GR" b="1" dirty="0" err="1"/>
              <a:t>γέλη</a:t>
            </a:r>
            <a:r>
              <a:rPr lang="el-GR" b="1" dirty="0"/>
              <a:t> </a:t>
            </a:r>
            <a:r>
              <a:rPr lang="el-GR" dirty="0"/>
              <a:t>(</a:t>
            </a:r>
            <a:r>
              <a:rPr lang="el-GR" dirty="0" err="1"/>
              <a:t>gel</a:t>
            </a:r>
            <a:r>
              <a:rPr lang="el-GR" dirty="0"/>
              <a:t>), για την αποφυγή απορρόφησης του </a:t>
            </a:r>
            <a:r>
              <a:rPr lang="el-GR" dirty="0" smtClean="0"/>
              <a:t>φαρμάκου.</a:t>
            </a:r>
            <a:endParaRPr lang="el-GR" dirty="0"/>
          </a:p>
          <a:p>
            <a:pPr lvl="0"/>
            <a:r>
              <a:rPr lang="el-GR" dirty="0"/>
              <a:t>Οι συγκεντρώσεις των επιπέδων ποικίλουν κατά το μεσοδιάστημα των </a:t>
            </a:r>
            <a:r>
              <a:rPr lang="el-GR" dirty="0" smtClean="0"/>
              <a:t>δόσεων.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722230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smtClean="0"/>
              <a:t>Εργαστηριακές μέθοδοι </a:t>
            </a:r>
            <a:r>
              <a:rPr lang="el-GR" dirty="0" err="1" smtClean="0"/>
              <a:t>φαρμακοκινητικού</a:t>
            </a:r>
            <a:r>
              <a:rPr lang="el-GR" dirty="0" smtClean="0"/>
              <a:t> ελέγχου </a:t>
            </a:r>
            <a:br>
              <a:rPr lang="el-GR" dirty="0" smtClean="0"/>
            </a:br>
            <a:r>
              <a:rPr lang="el-GR" sz="3100" b="0" dirty="0" smtClean="0"/>
              <a:t>( </a:t>
            </a:r>
            <a:r>
              <a:rPr lang="en-US" sz="3100" b="0" dirty="0" smtClean="0"/>
              <a:t>Therapeutic </a:t>
            </a:r>
            <a:r>
              <a:rPr lang="en-US" sz="3100" b="0" dirty="0"/>
              <a:t>D</a:t>
            </a:r>
            <a:r>
              <a:rPr lang="en-US" sz="3100" b="0" dirty="0" smtClean="0"/>
              <a:t>rug Monitoring, TDM) 1/</a:t>
            </a:r>
            <a:r>
              <a:rPr lang="el-GR" sz="3100" b="0" dirty="0" smtClean="0"/>
              <a:t>4</a:t>
            </a:r>
            <a:endParaRPr lang="el-GR" sz="3100" b="0"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dirty="0"/>
              <a:t>Με την ανάπτυξη της τεχνολογίας έγινε δυνατή η ευαισθητοποίηση των μεθόδων προσδιορισμού των φαρμάκων. Η χρήση στη συνέχεια  των </a:t>
            </a:r>
            <a:r>
              <a:rPr lang="el-GR" b="1" dirty="0"/>
              <a:t>αυτόματων αναλυτών</a:t>
            </a:r>
            <a:r>
              <a:rPr lang="el-GR" dirty="0"/>
              <a:t> οδήγησε σε μεθόδους απλές, ακριβείς και εξειδικευμένες.</a:t>
            </a:r>
          </a:p>
          <a:p>
            <a:r>
              <a:rPr lang="el-GR" dirty="0" smtClean="0"/>
              <a:t>Ένας </a:t>
            </a:r>
            <a:r>
              <a:rPr lang="el-GR" dirty="0"/>
              <a:t>μεγάλος αριθμός φαρμάκων προσδιορίζεται σήμερα στα Εργαστήρια </a:t>
            </a:r>
            <a:r>
              <a:rPr lang="el-GR" b="1" dirty="0"/>
              <a:t>Κλινικής Χημείας</a:t>
            </a:r>
            <a:r>
              <a:rPr lang="el-GR" dirty="0"/>
              <a:t> νοσοκομείων ή ιδιωτικών εργαστηρίων και περιλαμβάνει τις εξής κατηγορίες:</a:t>
            </a:r>
          </a:p>
          <a:p>
            <a:pPr lvl="1"/>
            <a:r>
              <a:rPr lang="el-GR" b="1" dirty="0" smtClean="0"/>
              <a:t>Αναλγητικά</a:t>
            </a:r>
            <a:r>
              <a:rPr lang="el-GR" dirty="0" smtClean="0"/>
              <a:t>: </a:t>
            </a:r>
            <a:r>
              <a:rPr lang="el-GR" dirty="0" err="1" smtClean="0"/>
              <a:t>ακεταμινοφαίνη</a:t>
            </a:r>
            <a:r>
              <a:rPr lang="el-GR" dirty="0"/>
              <a:t>, σαλικυλικό </a:t>
            </a:r>
            <a:r>
              <a:rPr lang="el-GR" dirty="0" smtClean="0"/>
              <a:t>οξύ.</a:t>
            </a:r>
            <a:endParaRPr lang="el-GR" dirty="0"/>
          </a:p>
          <a:p>
            <a:pPr lvl="1"/>
            <a:r>
              <a:rPr lang="el-GR" b="1" dirty="0" err="1" smtClean="0"/>
              <a:t>Ανοσοκατασταλτικά</a:t>
            </a:r>
            <a:r>
              <a:rPr lang="el-GR" b="1" dirty="0" smtClean="0"/>
              <a:t>:</a:t>
            </a:r>
            <a:r>
              <a:rPr lang="el-GR" dirty="0"/>
              <a:t> </a:t>
            </a:r>
            <a:r>
              <a:rPr lang="el-GR" dirty="0" err="1" smtClean="0"/>
              <a:t>κυκλοσπορίνη</a:t>
            </a:r>
            <a:r>
              <a:rPr lang="el-GR" dirty="0"/>
              <a:t>, </a:t>
            </a:r>
            <a:r>
              <a:rPr lang="el-GR" dirty="0" err="1"/>
              <a:t>tacrolimus</a:t>
            </a:r>
            <a:r>
              <a:rPr lang="el-GR" dirty="0"/>
              <a:t>, </a:t>
            </a:r>
            <a:r>
              <a:rPr lang="el-GR" dirty="0" err="1"/>
              <a:t>sirolimus</a:t>
            </a:r>
            <a:r>
              <a:rPr lang="el-GR" dirty="0"/>
              <a:t> </a:t>
            </a:r>
            <a:r>
              <a:rPr lang="el-GR" dirty="0" smtClean="0"/>
              <a:t>κλπ.</a:t>
            </a:r>
          </a:p>
          <a:p>
            <a:pPr lvl="1"/>
            <a:r>
              <a:rPr lang="el-GR" b="1" dirty="0" err="1" smtClean="0"/>
              <a:t>Αντιασθματικά</a:t>
            </a:r>
            <a:r>
              <a:rPr lang="el-GR" dirty="0" smtClean="0"/>
              <a:t>: </a:t>
            </a:r>
            <a:r>
              <a:rPr lang="el-GR" dirty="0" err="1" smtClean="0"/>
              <a:t>θεοφυλλίνη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284999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Πρακτικές Οδηγίες ανάλυσης και αξιοποίησης των </a:t>
            </a:r>
            <a:r>
              <a:rPr lang="el-GR" dirty="0" smtClean="0"/>
              <a:t>αποτελεσμάτων </a:t>
            </a:r>
            <a:r>
              <a:rPr lang="el-GR" sz="3000" b="0" dirty="0" smtClean="0"/>
              <a:t>2/3</a:t>
            </a:r>
            <a:endParaRPr lang="el-GR" sz="3000" b="0" dirty="0"/>
          </a:p>
        </p:txBody>
      </p:sp>
      <p:sp>
        <p:nvSpPr>
          <p:cNvPr id="3" name="Θέση περιεχομένου 2"/>
          <p:cNvSpPr>
            <a:spLocks noGrp="1"/>
          </p:cNvSpPr>
          <p:nvPr>
            <p:ph idx="1"/>
          </p:nvPr>
        </p:nvSpPr>
        <p:spPr>
          <a:xfrm>
            <a:off x="457200" y="1412776"/>
            <a:ext cx="8229600" cy="5112568"/>
          </a:xfrm>
        </p:spPr>
        <p:txBody>
          <a:bodyPr/>
          <a:lstStyle/>
          <a:p>
            <a:pPr lvl="0"/>
            <a:r>
              <a:rPr lang="el-GR" dirty="0"/>
              <a:t>Το λιγότερο μεταβαλλόμενο σημείο στο μεσοδιάστημα των δόσεων είναι εκείνο πριν τη δόση (</a:t>
            </a:r>
            <a:r>
              <a:rPr lang="el-GR" b="1" dirty="0" err="1"/>
              <a:t>trough</a:t>
            </a:r>
            <a:r>
              <a:rPr lang="el-GR" dirty="0" smtClean="0"/>
              <a:t>).</a:t>
            </a:r>
            <a:endParaRPr lang="el-GR" dirty="0"/>
          </a:p>
          <a:p>
            <a:pPr lvl="0"/>
            <a:r>
              <a:rPr lang="el-GR" dirty="0"/>
              <a:t>Για φάρμακα με μικρούς χρόνους </a:t>
            </a:r>
            <a:r>
              <a:rPr lang="el-GR" dirty="0" err="1"/>
              <a:t>ημιζωής</a:t>
            </a:r>
            <a:r>
              <a:rPr lang="el-GR" dirty="0"/>
              <a:t> σε σχέση με τα μεσοδιαστήματα των δόσεων, τα δείγματα θα πρέπει να λαμβάνονται πριν τη </a:t>
            </a:r>
            <a:r>
              <a:rPr lang="el-GR" dirty="0" smtClean="0"/>
              <a:t>δόση.</a:t>
            </a:r>
            <a:endParaRPr lang="el-GR" dirty="0"/>
          </a:p>
          <a:p>
            <a:pPr lvl="0"/>
            <a:r>
              <a:rPr lang="el-GR" dirty="0"/>
              <a:t>Για φάρμακα με μεγάλο χρόνο </a:t>
            </a:r>
            <a:r>
              <a:rPr lang="el-GR" dirty="0" err="1"/>
              <a:t>ημιζωής</a:t>
            </a:r>
            <a:r>
              <a:rPr lang="el-GR" dirty="0"/>
              <a:t> (</a:t>
            </a:r>
            <a:r>
              <a:rPr lang="el-GR" dirty="0" err="1"/>
              <a:t>φαινυτοίνη</a:t>
            </a:r>
            <a:r>
              <a:rPr lang="el-GR" dirty="0"/>
              <a:t>, </a:t>
            </a:r>
            <a:r>
              <a:rPr lang="el-GR" dirty="0" err="1"/>
              <a:t>φαινοβαρβιτάλη</a:t>
            </a:r>
            <a:r>
              <a:rPr lang="el-GR" dirty="0"/>
              <a:t>) είναι επαρκής η συλλογή των δειγμάτων οποιαδήποτε στιγμή στο μεσοδιάστημα των </a:t>
            </a:r>
            <a:r>
              <a:rPr lang="el-GR" dirty="0" smtClean="0"/>
              <a:t>δόσεων.</a:t>
            </a:r>
            <a:endParaRPr lang="el-GR" dirty="0"/>
          </a:p>
          <a:p>
            <a:r>
              <a:rPr lang="el-GR" dirty="0"/>
              <a:t>Για τη </a:t>
            </a:r>
            <a:r>
              <a:rPr lang="el-GR" dirty="0" err="1"/>
              <a:t>διγοξίνη</a:t>
            </a:r>
            <a:r>
              <a:rPr lang="el-GR" dirty="0"/>
              <a:t> η δειγματοληψία 6 ώρες μετά τη δόση είναι </a:t>
            </a:r>
            <a:r>
              <a:rPr lang="el-GR" dirty="0" smtClean="0"/>
              <a:t>αποδεκτή.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94523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Πρακτικές Οδηγίες ανάλυσης και αξιοποίησης των </a:t>
            </a:r>
            <a:r>
              <a:rPr lang="el-GR" dirty="0" smtClean="0"/>
              <a:t>αποτελεσμάτων </a:t>
            </a:r>
            <a:r>
              <a:rPr lang="el-GR" sz="3000" b="0" dirty="0" smtClean="0"/>
              <a:t>3/3</a:t>
            </a:r>
            <a:endParaRPr lang="el-GR" sz="3000" b="0" dirty="0"/>
          </a:p>
        </p:txBody>
      </p:sp>
      <p:sp>
        <p:nvSpPr>
          <p:cNvPr id="3" name="Θέση περιεχομένου 2"/>
          <p:cNvSpPr>
            <a:spLocks noGrp="1"/>
          </p:cNvSpPr>
          <p:nvPr>
            <p:ph idx="1"/>
          </p:nvPr>
        </p:nvSpPr>
        <p:spPr>
          <a:xfrm>
            <a:off x="457200" y="1412776"/>
            <a:ext cx="8435280" cy="5445224"/>
          </a:xfrm>
        </p:spPr>
        <p:txBody>
          <a:bodyPr>
            <a:normAutofit/>
          </a:bodyPr>
          <a:lstStyle/>
          <a:p>
            <a:pPr lvl="0">
              <a:lnSpc>
                <a:spcPct val="110000"/>
              </a:lnSpc>
              <a:spcBef>
                <a:spcPts val="900"/>
              </a:spcBef>
            </a:pPr>
            <a:r>
              <a:rPr lang="el-GR" dirty="0"/>
              <a:t>Για την επαρκή ερμηνεία των αποτελεσμάτων πρέπει να λαμβάνονται επίσης υπόψη:</a:t>
            </a:r>
          </a:p>
          <a:p>
            <a:pPr lvl="1">
              <a:lnSpc>
                <a:spcPct val="110000"/>
              </a:lnSpc>
              <a:spcBef>
                <a:spcPts val="900"/>
              </a:spcBef>
            </a:pPr>
            <a:r>
              <a:rPr lang="el-GR" dirty="0"/>
              <a:t>Η γνώση της κατανομής του </a:t>
            </a:r>
            <a:r>
              <a:rPr lang="el-GR" dirty="0" smtClean="0"/>
              <a:t>φαρμάκου.</a:t>
            </a:r>
            <a:endParaRPr lang="el-GR" dirty="0"/>
          </a:p>
          <a:p>
            <a:pPr lvl="1">
              <a:lnSpc>
                <a:spcPct val="110000"/>
              </a:lnSpc>
              <a:spcBef>
                <a:spcPts val="900"/>
              </a:spcBef>
            </a:pPr>
            <a:r>
              <a:rPr lang="el-GR" dirty="0"/>
              <a:t>Ο χρόνος δειγματοληψίας σε σχέση με τη τελευταία </a:t>
            </a:r>
            <a:r>
              <a:rPr lang="el-GR" dirty="0" smtClean="0"/>
              <a:t>δόση.</a:t>
            </a:r>
            <a:endParaRPr lang="el-GR" dirty="0"/>
          </a:p>
          <a:p>
            <a:pPr lvl="1">
              <a:lnSpc>
                <a:spcPct val="110000"/>
              </a:lnSpc>
              <a:spcBef>
                <a:spcPts val="900"/>
              </a:spcBef>
            </a:pPr>
            <a:r>
              <a:rPr lang="el-GR" dirty="0"/>
              <a:t>Το </a:t>
            </a:r>
            <a:r>
              <a:rPr lang="el-GR" dirty="0" err="1"/>
              <a:t>δοσολογικό</a:t>
            </a:r>
            <a:r>
              <a:rPr lang="el-GR" dirty="0"/>
              <a:t> </a:t>
            </a:r>
            <a:r>
              <a:rPr lang="el-GR" dirty="0" smtClean="0"/>
              <a:t>σχήμα.</a:t>
            </a:r>
            <a:endParaRPr lang="el-GR" dirty="0"/>
          </a:p>
          <a:p>
            <a:pPr lvl="1">
              <a:lnSpc>
                <a:spcPct val="110000"/>
              </a:lnSpc>
              <a:spcBef>
                <a:spcPts val="900"/>
              </a:spcBef>
            </a:pPr>
            <a:r>
              <a:rPr lang="el-GR" dirty="0"/>
              <a:t>Η ηλικία και το φύλο του </a:t>
            </a:r>
            <a:r>
              <a:rPr lang="el-GR" dirty="0" smtClean="0"/>
              <a:t>ασθενή.</a:t>
            </a:r>
            <a:endParaRPr lang="el-GR" dirty="0"/>
          </a:p>
          <a:p>
            <a:pPr lvl="1">
              <a:lnSpc>
                <a:spcPct val="110000"/>
              </a:lnSpc>
              <a:spcBef>
                <a:spcPts val="900"/>
              </a:spcBef>
            </a:pPr>
            <a:r>
              <a:rPr lang="el-GR" dirty="0"/>
              <a:t>Η </a:t>
            </a:r>
            <a:r>
              <a:rPr lang="el-GR" dirty="0" err="1"/>
              <a:t>συγχορήγηση</a:t>
            </a:r>
            <a:r>
              <a:rPr lang="el-GR" dirty="0"/>
              <a:t> άλλων φαρμάκων (αλληλεπιδράσεις</a:t>
            </a:r>
            <a:r>
              <a:rPr lang="el-GR" dirty="0" smtClean="0"/>
              <a:t>).</a:t>
            </a:r>
            <a:endParaRPr lang="el-GR" dirty="0"/>
          </a:p>
          <a:p>
            <a:pPr lvl="1">
              <a:lnSpc>
                <a:spcPct val="110000"/>
              </a:lnSpc>
              <a:spcBef>
                <a:spcPts val="900"/>
              </a:spcBef>
            </a:pPr>
            <a:r>
              <a:rPr lang="el-GR" dirty="0"/>
              <a:t>Η ηπατική και νεφρική </a:t>
            </a:r>
            <a:r>
              <a:rPr lang="el-GR" dirty="0" smtClean="0"/>
              <a:t>λειτουργία.</a:t>
            </a:r>
            <a:endParaRPr lang="el-GR" dirty="0"/>
          </a:p>
          <a:p>
            <a:pPr>
              <a:lnSpc>
                <a:spcPct val="110000"/>
              </a:lnSpc>
              <a:spcBef>
                <a:spcPts val="900"/>
              </a:spcBef>
              <a:buFont typeface="Wingdings" panose="05000000000000000000" pitchFamily="2" charset="2"/>
              <a:buChar char="ü"/>
            </a:pPr>
            <a:r>
              <a:rPr lang="el-GR" dirty="0"/>
              <a:t>Ο στόχος της </a:t>
            </a:r>
            <a:r>
              <a:rPr lang="el-GR" b="1" dirty="0"/>
              <a:t>TDM</a:t>
            </a:r>
            <a:r>
              <a:rPr lang="el-GR" dirty="0"/>
              <a:t> είναι ο σχεδιασμός του αποτελεσματικότερου και μη τοξικού </a:t>
            </a:r>
            <a:r>
              <a:rPr lang="el-GR" dirty="0" err="1"/>
              <a:t>δοσολογικού</a:t>
            </a:r>
            <a:r>
              <a:rPr lang="el-GR" dirty="0"/>
              <a:t> σχήματος για τον συγκεκριμένο ασθενή καθώς και η τροποποίησή του εάν τούτο κριθεί απαραίτητο.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990165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628800"/>
            <a:ext cx="8229600" cy="2520280"/>
          </a:xfrm>
          <a:ln>
            <a:solidFill>
              <a:srgbClr val="004A82"/>
            </a:solidFill>
          </a:ln>
        </p:spPr>
        <p:txBody>
          <a:bodyPr>
            <a:normAutofit/>
          </a:bodyPr>
          <a:lstStyle/>
          <a:p>
            <a:r>
              <a:rPr lang="el-GR" dirty="0" smtClean="0"/>
              <a:t>Φαρμακοδυναμικά και </a:t>
            </a:r>
            <a:r>
              <a:rPr lang="el-GR" dirty="0" err="1" smtClean="0"/>
              <a:t>φαρμακοκινητικά</a:t>
            </a:r>
            <a:r>
              <a:rPr lang="el-GR" dirty="0" smtClean="0"/>
              <a:t> δεδομένα ενώσεων που  ελέγχονται εργαστηριακά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414695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Κυκλοσπορίνη</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smtClean="0"/>
              <a:t>Είναι </a:t>
            </a:r>
            <a:r>
              <a:rPr lang="el-GR" dirty="0"/>
              <a:t>ένα κυκλικό πολυπεπτίδιο που αποτελείται από 11 </a:t>
            </a:r>
            <a:r>
              <a:rPr lang="el-GR" dirty="0" smtClean="0"/>
              <a:t>αμινοξέα </a:t>
            </a:r>
            <a:r>
              <a:rPr lang="el-GR" dirty="0"/>
              <a:t>και παράγεται από το μύκητα </a:t>
            </a:r>
            <a:r>
              <a:rPr lang="en-US" dirty="0" err="1"/>
              <a:t>Beauveria</a:t>
            </a:r>
            <a:r>
              <a:rPr lang="en-US" dirty="0"/>
              <a:t> </a:t>
            </a:r>
            <a:r>
              <a:rPr lang="en-US" dirty="0" err="1"/>
              <a:t>nivea</a:t>
            </a:r>
            <a:r>
              <a:rPr lang="el-GR" dirty="0"/>
              <a:t>.</a:t>
            </a:r>
          </a:p>
          <a:p>
            <a:r>
              <a:rPr lang="el-GR" dirty="0"/>
              <a:t>Σχηματίζει στα Τ-λεμφοκύτταρα σύμπλεγμα με την ενδοκυττάρια </a:t>
            </a:r>
            <a:r>
              <a:rPr lang="el-GR" dirty="0" smtClean="0"/>
              <a:t>πρωτεΐνη </a:t>
            </a:r>
            <a:r>
              <a:rPr lang="el-GR" dirty="0" err="1"/>
              <a:t>κυκλοφιλίνη</a:t>
            </a:r>
            <a:r>
              <a:rPr lang="el-GR" dirty="0"/>
              <a:t>, η οποία αναστέλλει τη </a:t>
            </a:r>
            <a:r>
              <a:rPr lang="el-GR" dirty="0" err="1"/>
              <a:t>φωσφορυλιωτική</a:t>
            </a:r>
            <a:r>
              <a:rPr lang="el-GR" dirty="0"/>
              <a:t> ιδιότητα της </a:t>
            </a:r>
            <a:r>
              <a:rPr lang="el-GR" dirty="0" err="1"/>
              <a:t>καλσινευρίνης</a:t>
            </a:r>
            <a:r>
              <a:rPr lang="el-GR" dirty="0"/>
              <a:t>.</a:t>
            </a:r>
          </a:p>
          <a:p>
            <a:r>
              <a:rPr lang="el-GR" dirty="0"/>
              <a:t>Η απορρόφηση της </a:t>
            </a:r>
            <a:r>
              <a:rPr lang="el-GR" dirty="0" err="1"/>
              <a:t>λιπόφιλης</a:t>
            </a:r>
            <a:r>
              <a:rPr lang="el-GR" dirty="0"/>
              <a:t> μορφής της </a:t>
            </a:r>
            <a:r>
              <a:rPr lang="el-GR" dirty="0" err="1"/>
              <a:t>κυκλοσπορίνης</a:t>
            </a:r>
            <a:r>
              <a:rPr lang="el-GR" dirty="0"/>
              <a:t> εξαρτάται από τη παρουσία της χολής. Μεταβολίζεται από το κυτόχρωμα </a:t>
            </a:r>
            <a:r>
              <a:rPr lang="en-US" dirty="0"/>
              <a:t>P </a:t>
            </a:r>
            <a:r>
              <a:rPr lang="el-GR" baseline="-25000" dirty="0"/>
              <a:t>450- 3</a:t>
            </a:r>
            <a:r>
              <a:rPr lang="en-US" baseline="-25000" dirty="0"/>
              <a:t>A</a:t>
            </a:r>
            <a:r>
              <a:rPr lang="en-US" dirty="0"/>
              <a:t> </a:t>
            </a:r>
            <a:r>
              <a:rPr lang="el-GR" dirty="0"/>
              <a:t>, που θεωρείται υπόστρωμα και άλλων φαρμάκων. </a:t>
            </a:r>
            <a:r>
              <a:rPr lang="el-GR" dirty="0" smtClean="0"/>
              <a:t>Έτσι </a:t>
            </a:r>
            <a:r>
              <a:rPr lang="el-GR" dirty="0"/>
              <a:t>η συγκέντρωση της αυξάνεται σε περιπτώσεις </a:t>
            </a:r>
            <a:r>
              <a:rPr lang="el-GR" dirty="0" err="1"/>
              <a:t>συγχορήγησης</a:t>
            </a:r>
            <a:r>
              <a:rPr lang="el-GR" dirty="0"/>
              <a:t> με αναστολείς διαύλων ασβεστίου, </a:t>
            </a:r>
            <a:r>
              <a:rPr lang="el-GR" dirty="0" err="1"/>
              <a:t>αντιμυκητιασικά</a:t>
            </a:r>
            <a:r>
              <a:rPr lang="el-GR" dirty="0"/>
              <a:t> αντιβιοτικά, </a:t>
            </a:r>
            <a:r>
              <a:rPr lang="el-GR" dirty="0" err="1"/>
              <a:t>μακρολίδες</a:t>
            </a:r>
            <a:r>
              <a:rPr lang="el-GR" dirty="0"/>
              <a:t>, </a:t>
            </a:r>
            <a:r>
              <a:rPr lang="el-GR" dirty="0" err="1"/>
              <a:t>αλλοπουρινόλη</a:t>
            </a:r>
            <a:r>
              <a:rPr lang="el-GR" dirty="0"/>
              <a:t> 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41102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Κυκλοσπορίνη</a:t>
            </a:r>
            <a:r>
              <a:rPr lang="el-GR" dirty="0"/>
              <a:t>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Κύριες ανεπιθύμητες δράσεις της είναι η υπερτρίχωση, υπερτροφία των ούλων, υπέρταση, </a:t>
            </a:r>
            <a:r>
              <a:rPr lang="el-GR" dirty="0" err="1"/>
              <a:t>υπερλιπιδαιμία</a:t>
            </a:r>
            <a:r>
              <a:rPr lang="el-GR" dirty="0"/>
              <a:t>, </a:t>
            </a:r>
            <a:r>
              <a:rPr lang="el-GR" dirty="0" err="1"/>
              <a:t>νεφροτοξικότητα</a:t>
            </a:r>
            <a:r>
              <a:rPr lang="el-GR" dirty="0"/>
              <a:t> κ.α.</a:t>
            </a:r>
          </a:p>
          <a:p>
            <a:r>
              <a:rPr lang="el-GR" dirty="0"/>
              <a:t>Χορηγείται όπως το </a:t>
            </a:r>
            <a:r>
              <a:rPr lang="en-US" dirty="0" err="1"/>
              <a:t>tacrolimus</a:t>
            </a:r>
            <a:r>
              <a:rPr lang="el-GR" dirty="0"/>
              <a:t>, ως </a:t>
            </a:r>
            <a:r>
              <a:rPr lang="el-GR" b="1" dirty="0" err="1"/>
              <a:t>ανοσοκατασταλτικό</a:t>
            </a:r>
            <a:r>
              <a:rPr lang="el-GR" dirty="0"/>
              <a:t>, μετά από μεταμόσχευση. Επειδή καταστέλλουν την άμυνα του οργανισμού υπάρχει κίνδυνος εμφάνισης λοιμώξεων.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031969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Διγοξίνη</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291264" cy="5328592"/>
          </a:xfrm>
        </p:spPr>
        <p:txBody>
          <a:bodyPr>
            <a:normAutofit/>
          </a:bodyPr>
          <a:lstStyle/>
          <a:p>
            <a:r>
              <a:rPr lang="el-GR" dirty="0"/>
              <a:t>Είναι καρδιοτονωτικός </a:t>
            </a:r>
            <a:r>
              <a:rPr lang="el-GR" dirty="0" err="1"/>
              <a:t>γλυκοσίδης</a:t>
            </a:r>
            <a:r>
              <a:rPr lang="el-GR" dirty="0"/>
              <a:t> και συνιστά ένα από τα δραστικά συστατικά των φυτών </a:t>
            </a:r>
            <a:r>
              <a:rPr lang="en-US" dirty="0"/>
              <a:t>Digitalis</a:t>
            </a:r>
            <a:r>
              <a:rPr lang="el-GR" dirty="0"/>
              <a:t>. Χημικά αποτελούνται από στεροειδή πυρήνα συνδεδεμένο με </a:t>
            </a:r>
            <a:r>
              <a:rPr lang="el-GR" dirty="0" err="1"/>
              <a:t>λακτονικό</a:t>
            </a:r>
            <a:r>
              <a:rPr lang="el-GR" dirty="0"/>
              <a:t> δακτύλιο.</a:t>
            </a:r>
          </a:p>
          <a:p>
            <a:r>
              <a:rPr lang="el-GR" dirty="0"/>
              <a:t>Η </a:t>
            </a:r>
            <a:r>
              <a:rPr lang="el-GR" dirty="0" err="1"/>
              <a:t>Διγοξίνη</a:t>
            </a:r>
            <a:r>
              <a:rPr lang="el-GR" dirty="0"/>
              <a:t> (και πιο σπάνια η </a:t>
            </a:r>
            <a:r>
              <a:rPr lang="el-GR" dirty="0" err="1"/>
              <a:t>διγιτοξίνη</a:t>
            </a:r>
            <a:r>
              <a:rPr lang="el-GR" dirty="0"/>
              <a:t> , που χορηγείται σε ασθενείς με νεφρική ανεπάρκεια), αναστέλλει τις α-</a:t>
            </a:r>
            <a:r>
              <a:rPr lang="el-GR" dirty="0" err="1"/>
              <a:t>υπομονάδες</a:t>
            </a:r>
            <a:r>
              <a:rPr lang="el-GR" dirty="0"/>
              <a:t> της αντλίας </a:t>
            </a:r>
            <a:r>
              <a:rPr lang="en-US" dirty="0"/>
              <a:t>Na</a:t>
            </a:r>
            <a:r>
              <a:rPr lang="el-GR" dirty="0"/>
              <a:t>-</a:t>
            </a:r>
            <a:r>
              <a:rPr lang="en-US" dirty="0"/>
              <a:t>K ATP</a:t>
            </a:r>
            <a:r>
              <a:rPr lang="el-GR" dirty="0" err="1"/>
              <a:t>αση</a:t>
            </a:r>
            <a:r>
              <a:rPr lang="el-GR" dirty="0"/>
              <a:t> της κυτταρικής μεμβράνης του μυοκαρδίου. Η αναστολή αυτή προάγει την αύξηση της συγκέντρωσης του ενδοκυττάριου ασβεστίου, που χρησιμοποιείται από την </a:t>
            </a:r>
            <a:r>
              <a:rPr lang="el-GR" dirty="0" err="1"/>
              <a:t>ακτίνη</a:t>
            </a:r>
            <a:r>
              <a:rPr lang="el-GR" dirty="0"/>
              <a:t> και </a:t>
            </a:r>
            <a:r>
              <a:rPr lang="el-GR" dirty="0" err="1"/>
              <a:t>μυοσίνη</a:t>
            </a:r>
            <a:r>
              <a:rPr lang="el-GR" dirty="0"/>
              <a:t> του μυοκαρδίου. </a:t>
            </a:r>
            <a:r>
              <a:rPr lang="el-GR" dirty="0" smtClean="0"/>
              <a:t>Έτσι </a:t>
            </a:r>
            <a:r>
              <a:rPr lang="el-GR" dirty="0"/>
              <a:t>αυξάνεται η συσταλτικότητα του μυοκαρδίου, χωρίς αύξηση της καρδιακής παροχής.</a:t>
            </a:r>
          </a:p>
          <a:p>
            <a:r>
              <a:rPr lang="el-GR" dirty="0"/>
              <a:t>Χορηγείται στη κλινική για την αντιμετώπιση της συμφορητικής καρδιακής ανεπάρκειας και τη κολπική μαρμαρυγή.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276476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Διγοξίνη</a:t>
            </a:r>
            <a:r>
              <a:rPr lang="el-GR" dirty="0"/>
              <a:t> </a:t>
            </a:r>
            <a:r>
              <a:rPr lang="el-GR" sz="3000" b="0" dirty="0" smtClean="0"/>
              <a:t>2/2</a:t>
            </a:r>
            <a:endParaRPr lang="el-GR" dirty="0"/>
          </a:p>
        </p:txBody>
      </p:sp>
      <p:sp>
        <p:nvSpPr>
          <p:cNvPr id="3" name="Θέση περιεχομένου 2"/>
          <p:cNvSpPr>
            <a:spLocks noGrp="1"/>
          </p:cNvSpPr>
          <p:nvPr>
            <p:ph idx="1"/>
          </p:nvPr>
        </p:nvSpPr>
        <p:spPr/>
        <p:txBody>
          <a:bodyPr/>
          <a:lstStyle/>
          <a:p>
            <a:r>
              <a:rPr lang="el-GR" dirty="0"/>
              <a:t>Η </a:t>
            </a:r>
            <a:r>
              <a:rPr lang="el-GR" dirty="0" err="1"/>
              <a:t>Διγοξίνη</a:t>
            </a:r>
            <a:r>
              <a:rPr lang="el-GR" dirty="0"/>
              <a:t> επειδή έχει πολύ στενό θεραπευτικό εύρος, μικρή και μόνο αύξηση των επιπέδων της στο αίμα μπορεί να οδηγήσει στη εμφάνιση σοβαρών κλινικών συμπτωμάτων χαρακτηρίζονται με τον όρο </a:t>
            </a:r>
            <a:r>
              <a:rPr lang="el-GR" b="1" dirty="0"/>
              <a:t>τοξικός </a:t>
            </a:r>
            <a:r>
              <a:rPr lang="el-GR" b="1" dirty="0" err="1"/>
              <a:t>δακτυλισμός</a:t>
            </a:r>
            <a:r>
              <a:rPr lang="el-GR" b="1" dirty="0"/>
              <a:t>, </a:t>
            </a:r>
            <a:r>
              <a:rPr lang="el-GR" dirty="0"/>
              <a:t>που αφορούν το γαστρεντερικό (ανορεξία, έμετοι, διάρροιες), ΚΝΣ (διαταραχές της όρασης, σύγχυση) και την εμφάνιση αρρυθμιών, κολπική μαρμαρυγή κλπ. Επίπεδα </a:t>
            </a:r>
            <a:r>
              <a:rPr lang="el-GR" dirty="0" err="1"/>
              <a:t>διγοξίνης</a:t>
            </a:r>
            <a:r>
              <a:rPr lang="el-GR" dirty="0"/>
              <a:t> &gt;3.0 </a:t>
            </a:r>
            <a:r>
              <a:rPr lang="en-US" dirty="0"/>
              <a:t>ng</a:t>
            </a:r>
            <a:r>
              <a:rPr lang="el-GR" dirty="0"/>
              <a:t>/</a:t>
            </a:r>
            <a:r>
              <a:rPr lang="en-US" dirty="0"/>
              <a:t>ml </a:t>
            </a:r>
            <a:r>
              <a:rPr lang="el-GR" dirty="0"/>
              <a:t>αυξάνουν το κίνδυνο τοξικού </a:t>
            </a:r>
            <a:r>
              <a:rPr lang="el-GR" dirty="0" err="1"/>
              <a:t>δακτυλισμού</a:t>
            </a:r>
            <a:r>
              <a:rPr lang="el-GR" dirty="0"/>
              <a:t> κατά 10 φορές.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838707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a:t>
            </a:r>
          </a:p>
        </p:txBody>
      </p:sp>
      <p:sp>
        <p:nvSpPr>
          <p:cNvPr id="3" name="Θέση περιεχομένου 2"/>
          <p:cNvSpPr>
            <a:spLocks noGrp="1"/>
          </p:cNvSpPr>
          <p:nvPr>
            <p:ph idx="1"/>
          </p:nvPr>
        </p:nvSpPr>
        <p:spPr/>
        <p:txBody>
          <a:bodyPr/>
          <a:lstStyle/>
          <a:p>
            <a:r>
              <a:rPr lang="el-GR" dirty="0"/>
              <a:t>Στη κατηγορία αυτή ανήκει μεγάλος αριθμός φαρμάκων με διαφορετική χημική δομή και διαφορές στη </a:t>
            </a:r>
            <a:r>
              <a:rPr lang="el-GR" dirty="0" err="1"/>
              <a:t>φαρμακοκινητική</a:t>
            </a:r>
            <a:r>
              <a:rPr lang="el-GR" dirty="0"/>
              <a:t> τους.</a:t>
            </a:r>
          </a:p>
          <a:p>
            <a:r>
              <a:rPr lang="el-GR" dirty="0"/>
              <a:t>Οι κατηγορίες αυτές συνοπτικά είναι:</a:t>
            </a:r>
          </a:p>
          <a:p>
            <a:pPr lvl="1"/>
            <a:r>
              <a:rPr lang="el-GR" dirty="0" err="1"/>
              <a:t>Τρικυκλικά</a:t>
            </a:r>
            <a:r>
              <a:rPr lang="el-GR" dirty="0"/>
              <a:t> αντικαταθλιπτικά (</a:t>
            </a:r>
            <a:r>
              <a:rPr lang="el-GR" dirty="0" err="1"/>
              <a:t>ιμιπραμίνη</a:t>
            </a:r>
            <a:r>
              <a:rPr lang="el-GR" dirty="0"/>
              <a:t>, </a:t>
            </a:r>
            <a:r>
              <a:rPr lang="el-GR" dirty="0" err="1"/>
              <a:t>αμιτρυπτιλίνη</a:t>
            </a:r>
            <a:r>
              <a:rPr lang="el-GR" dirty="0"/>
              <a:t> </a:t>
            </a:r>
            <a:r>
              <a:rPr lang="el-GR" dirty="0" smtClean="0"/>
              <a:t>κ.α.).</a:t>
            </a:r>
            <a:endParaRPr lang="el-GR" dirty="0"/>
          </a:p>
          <a:p>
            <a:pPr lvl="1"/>
            <a:r>
              <a:rPr lang="el-GR" dirty="0"/>
              <a:t>Εκλεκτικοί αναστολείς </a:t>
            </a:r>
            <a:r>
              <a:rPr lang="el-GR" dirty="0" err="1"/>
              <a:t>επαναπρόσληψης</a:t>
            </a:r>
            <a:r>
              <a:rPr lang="el-GR" dirty="0"/>
              <a:t> </a:t>
            </a:r>
            <a:r>
              <a:rPr lang="el-GR" dirty="0" err="1"/>
              <a:t>σεροτονίνης</a:t>
            </a:r>
            <a:r>
              <a:rPr lang="el-GR" dirty="0"/>
              <a:t> </a:t>
            </a:r>
            <a:r>
              <a:rPr lang="el-GR" dirty="0" smtClean="0"/>
              <a:t>(</a:t>
            </a:r>
            <a:r>
              <a:rPr lang="el-GR" dirty="0" err="1"/>
              <a:t>φλουοξετίνη</a:t>
            </a:r>
            <a:r>
              <a:rPr lang="el-GR" dirty="0"/>
              <a:t>, </a:t>
            </a:r>
            <a:r>
              <a:rPr lang="el-GR" dirty="0" err="1"/>
              <a:t>παροξετίνη</a:t>
            </a:r>
            <a:r>
              <a:rPr lang="el-GR" dirty="0"/>
              <a:t>, </a:t>
            </a:r>
            <a:r>
              <a:rPr lang="el-GR" dirty="0" err="1"/>
              <a:t>σιταλοπράμη</a:t>
            </a:r>
            <a:r>
              <a:rPr lang="el-GR" dirty="0"/>
              <a:t>, </a:t>
            </a:r>
            <a:r>
              <a:rPr lang="el-GR" dirty="0" err="1"/>
              <a:t>σερτραλίνη</a:t>
            </a:r>
            <a:r>
              <a:rPr lang="el-GR" dirty="0"/>
              <a:t>, </a:t>
            </a:r>
            <a:r>
              <a:rPr lang="el-GR" dirty="0" err="1"/>
              <a:t>φλουβοξαμίνη</a:t>
            </a:r>
            <a:r>
              <a:rPr lang="el-GR" dirty="0"/>
              <a:t>,  </a:t>
            </a:r>
            <a:r>
              <a:rPr lang="el-GR" dirty="0" smtClean="0"/>
              <a:t>κ.α.).</a:t>
            </a:r>
            <a:endParaRPr lang="el-GR" dirty="0"/>
          </a:p>
          <a:p>
            <a:pPr lvl="1"/>
            <a:r>
              <a:rPr lang="el-GR" dirty="0"/>
              <a:t>Αναστολείς </a:t>
            </a:r>
            <a:r>
              <a:rPr lang="el-GR" dirty="0" err="1"/>
              <a:t>επαναπρόσληψης</a:t>
            </a:r>
            <a:r>
              <a:rPr lang="el-GR" dirty="0"/>
              <a:t> </a:t>
            </a:r>
            <a:r>
              <a:rPr lang="el-GR" dirty="0" err="1"/>
              <a:t>σεροτονίνης</a:t>
            </a:r>
            <a:r>
              <a:rPr lang="el-GR" dirty="0"/>
              <a:t>-</a:t>
            </a:r>
            <a:r>
              <a:rPr lang="el-GR" dirty="0" err="1"/>
              <a:t>νορεπινεφρίνης</a:t>
            </a:r>
            <a:r>
              <a:rPr lang="el-GR" dirty="0"/>
              <a:t> (</a:t>
            </a:r>
            <a:r>
              <a:rPr lang="el-GR" dirty="0" err="1"/>
              <a:t>βενλαφαξίνη</a:t>
            </a:r>
            <a:r>
              <a:rPr lang="el-GR" dirty="0"/>
              <a:t>, </a:t>
            </a:r>
            <a:r>
              <a:rPr lang="el-GR" dirty="0" err="1"/>
              <a:t>ντουλοξετίνη</a:t>
            </a:r>
            <a:r>
              <a:rPr lang="el-GR" dirty="0" smtClean="0"/>
              <a:t>).</a:t>
            </a:r>
            <a:endParaRPr lang="el-GR" dirty="0"/>
          </a:p>
          <a:p>
            <a:pPr lvl="1"/>
            <a:r>
              <a:rPr lang="el-GR" dirty="0" smtClean="0"/>
              <a:t>Άλλα </a:t>
            </a:r>
            <a:r>
              <a:rPr lang="el-GR" dirty="0"/>
              <a:t>(</a:t>
            </a:r>
            <a:r>
              <a:rPr lang="el-GR" dirty="0" err="1"/>
              <a:t>μιρταζαπίνη</a:t>
            </a:r>
            <a:r>
              <a:rPr lang="el-GR" dirty="0"/>
              <a:t>, </a:t>
            </a:r>
            <a:r>
              <a:rPr lang="el-GR" dirty="0" err="1"/>
              <a:t>τραζοδόνη</a:t>
            </a:r>
            <a:r>
              <a:rPr lang="el-GR" dirty="0"/>
              <a:t>, </a:t>
            </a:r>
            <a:r>
              <a:rPr lang="el-GR" dirty="0" smtClean="0"/>
              <a:t>κ.α.).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535979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Προφύλαξης </a:t>
            </a:r>
            <a:r>
              <a:rPr lang="el-GR" dirty="0"/>
              <a:t>διπολικής </a:t>
            </a:r>
            <a:r>
              <a:rPr lang="el-GR" dirty="0" smtClean="0"/>
              <a:t>διαταραχής</a:t>
            </a:r>
            <a:endParaRPr lang="el-GR" sz="3000" b="0" dirty="0"/>
          </a:p>
        </p:txBody>
      </p:sp>
      <p:sp>
        <p:nvSpPr>
          <p:cNvPr id="3" name="Θέση περιεχομένου 2"/>
          <p:cNvSpPr>
            <a:spLocks noGrp="1"/>
          </p:cNvSpPr>
          <p:nvPr>
            <p:ph idx="1"/>
          </p:nvPr>
        </p:nvSpPr>
        <p:spPr>
          <a:xfrm>
            <a:off x="457200" y="1340768"/>
            <a:ext cx="8229600" cy="4896544"/>
          </a:xfrm>
        </p:spPr>
        <p:txBody>
          <a:bodyPr/>
          <a:lstStyle/>
          <a:p>
            <a:r>
              <a:rPr lang="el-GR" b="1" dirty="0" smtClean="0"/>
              <a:t>Άλατα </a:t>
            </a:r>
            <a:r>
              <a:rPr lang="el-GR" b="1" dirty="0" err="1"/>
              <a:t>Λιθίου</a:t>
            </a:r>
            <a:r>
              <a:rPr lang="el-GR" b="1" dirty="0"/>
              <a:t>: </a:t>
            </a:r>
            <a:r>
              <a:rPr lang="el-GR" dirty="0"/>
              <a:t>Ως μονοσθενές κατιόν, έχει πολλές ομοιότητες με το νάτριο και κάλιο, που συμμετέχουν σε σημαντικές φυσιολογικές λειτουργίες του ΚΝΣ. Απορροφάται εύκολα από το γαστρεντερικό, ενώ διέρχεται αργά από τον </a:t>
            </a:r>
            <a:r>
              <a:rPr lang="el-GR" dirty="0" err="1"/>
              <a:t>αιματοεγκεφαλικό</a:t>
            </a:r>
            <a:r>
              <a:rPr lang="el-GR" dirty="0"/>
              <a:t> φραγμό. Επειδή έχει στενό θεραπευτικό δείκτη πρέπει να γίνεται έλεγχος των επιπέδων του στο αίμα καθημερινά, στην έναρξη της θεραπείας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047898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Αντιεπιληπτικά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579296" cy="5400600"/>
          </a:xfrm>
        </p:spPr>
        <p:txBody>
          <a:bodyPr>
            <a:normAutofit lnSpcReduction="10000"/>
          </a:bodyPr>
          <a:lstStyle/>
          <a:p>
            <a:r>
              <a:rPr lang="el-GR" b="1" dirty="0" err="1"/>
              <a:t>Βαλπροϊκό</a:t>
            </a:r>
            <a:r>
              <a:rPr lang="el-GR" b="1" dirty="0"/>
              <a:t> νάτριο, </a:t>
            </a:r>
            <a:r>
              <a:rPr lang="el-GR" b="1" dirty="0" err="1"/>
              <a:t>καρβαμαζεπίνη</a:t>
            </a:r>
            <a:r>
              <a:rPr lang="el-GR" dirty="0" smtClean="0"/>
              <a:t>.</a:t>
            </a:r>
            <a:endParaRPr lang="en-US" b="1" dirty="0" smtClean="0"/>
          </a:p>
          <a:p>
            <a:r>
              <a:rPr lang="el-GR" b="1" dirty="0" smtClean="0"/>
              <a:t>Αντιεπιληπτικά</a:t>
            </a:r>
            <a:r>
              <a:rPr lang="el-GR" b="1" dirty="0"/>
              <a:t>: </a:t>
            </a:r>
            <a:r>
              <a:rPr lang="el-GR" dirty="0"/>
              <a:t>Σκοπός της θεραπείας είναι ο έλεγχος των επιληπτικών κρίσεων με τη συνεχή διατήρηση δραστικών επιπέδων του φαρμάκου στο πλάσμα και από εκεί στον εγκεφαλικό ιστό. Αρχικά χορηγούνται μικρές δόσεις και στη συνέχεια αυξάνονται βαθμιαία.</a:t>
            </a:r>
          </a:p>
          <a:p>
            <a:r>
              <a:rPr lang="el-GR" dirty="0"/>
              <a:t>Τα μικρά παιδιά μεταβολίζουν τα αντιεπιληπτικά ταχύτερα από τους ενήλικους και για τούτο πρέπει να χορηγούνται σε περισσότερες και μεγαλύτερες δόσεις/</a:t>
            </a:r>
            <a:r>
              <a:rPr lang="en-US" dirty="0"/>
              <a:t>Kg </a:t>
            </a:r>
            <a:r>
              <a:rPr lang="el-GR" dirty="0"/>
              <a:t>βάρους σώματος. Η χορήγηση πρέπει να συνεχίζεται για 3-5 τουλάχιστον χρόνια από την εμφάνιση της τελευταίας κρίσης.</a:t>
            </a:r>
          </a:p>
          <a:p>
            <a:r>
              <a:rPr lang="el-GR" dirty="0"/>
              <a:t>Τα φάρμακα αυτά προκαλούν </a:t>
            </a:r>
            <a:r>
              <a:rPr lang="el-GR" dirty="0" err="1"/>
              <a:t>ενζυμική</a:t>
            </a:r>
            <a:r>
              <a:rPr lang="el-GR" dirty="0"/>
              <a:t> επαγωγή με αποτέλεσμα να ελαττώνουν τη δραστικότητα, άλλων συγχρόνως χορηγούμενων φαρμάκων.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02759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lstStyle/>
          <a:p>
            <a:r>
              <a:rPr lang="el-GR" sz="3200" dirty="0"/>
              <a:t>Εργαστηριακές μέθοδοι </a:t>
            </a:r>
            <a:r>
              <a:rPr lang="el-GR" sz="3200" dirty="0" err="1"/>
              <a:t>φαρμακοκινητικού</a:t>
            </a:r>
            <a:r>
              <a:rPr lang="el-GR" sz="3200" dirty="0"/>
              <a:t> ελέγχου </a:t>
            </a:r>
            <a:br>
              <a:rPr lang="el-GR" sz="3200" dirty="0"/>
            </a:br>
            <a:r>
              <a:rPr lang="el-GR" sz="2800" b="0" dirty="0"/>
              <a:t>( </a:t>
            </a:r>
            <a:r>
              <a:rPr lang="en-US" sz="2800" b="0" dirty="0"/>
              <a:t>Therapeutic Drug Monitoring, TDM) </a:t>
            </a:r>
            <a:r>
              <a:rPr lang="el-GR" sz="2800" b="0" dirty="0" smtClean="0"/>
              <a:t>2</a:t>
            </a:r>
            <a:r>
              <a:rPr lang="en-US" sz="2800" b="0" dirty="0" smtClean="0"/>
              <a:t>/</a:t>
            </a:r>
            <a:r>
              <a:rPr lang="el-GR" sz="2800" b="0" dirty="0" smtClean="0"/>
              <a:t>4</a:t>
            </a:r>
            <a:endParaRPr lang="el-GR" dirty="0"/>
          </a:p>
        </p:txBody>
      </p:sp>
      <p:sp>
        <p:nvSpPr>
          <p:cNvPr id="3" name="Θέση περιεχομένου 2"/>
          <p:cNvSpPr>
            <a:spLocks noGrp="1"/>
          </p:cNvSpPr>
          <p:nvPr>
            <p:ph idx="1"/>
          </p:nvPr>
        </p:nvSpPr>
        <p:spPr>
          <a:xfrm>
            <a:off x="457200" y="1340768"/>
            <a:ext cx="8229600" cy="4896544"/>
          </a:xfrm>
        </p:spPr>
        <p:txBody>
          <a:bodyPr>
            <a:normAutofit/>
          </a:bodyPr>
          <a:lstStyle/>
          <a:p>
            <a:pPr>
              <a:buFont typeface="Courier New" panose="02070309020205020404" pitchFamily="49" charset="0"/>
              <a:buChar char="o"/>
            </a:pPr>
            <a:r>
              <a:rPr lang="el-GR" b="1" dirty="0" smtClean="0"/>
              <a:t>Αντιβιοτικά</a:t>
            </a:r>
            <a:r>
              <a:rPr lang="el-GR" dirty="0" smtClean="0"/>
              <a:t>: </a:t>
            </a:r>
            <a:r>
              <a:rPr lang="el-GR" dirty="0" err="1" smtClean="0"/>
              <a:t>αμινογλυκοσίδες</a:t>
            </a:r>
            <a:r>
              <a:rPr lang="el-GR" dirty="0"/>
              <a:t>, </a:t>
            </a:r>
            <a:r>
              <a:rPr lang="el-GR" dirty="0" err="1"/>
              <a:t>κεφαλοσπορίνες</a:t>
            </a:r>
            <a:r>
              <a:rPr lang="el-GR" dirty="0"/>
              <a:t> </a:t>
            </a:r>
            <a:r>
              <a:rPr lang="el-GR" dirty="0" smtClean="0"/>
              <a:t>κλπ.</a:t>
            </a:r>
            <a:endParaRPr lang="el-GR" dirty="0"/>
          </a:p>
          <a:p>
            <a:pPr>
              <a:buFont typeface="Courier New" panose="02070309020205020404" pitchFamily="49" charset="0"/>
              <a:buChar char="o"/>
            </a:pPr>
            <a:r>
              <a:rPr lang="el-GR" b="1" dirty="0" smtClean="0"/>
              <a:t>Αντιεπιληπτικά</a:t>
            </a:r>
            <a:r>
              <a:rPr lang="el-GR" dirty="0" smtClean="0"/>
              <a:t>: </a:t>
            </a:r>
            <a:r>
              <a:rPr lang="el-GR" dirty="0" err="1" smtClean="0"/>
              <a:t>αιθοσουξιμίδη</a:t>
            </a:r>
            <a:r>
              <a:rPr lang="el-GR" dirty="0"/>
              <a:t>, </a:t>
            </a:r>
            <a:r>
              <a:rPr lang="el-GR" dirty="0" err="1" smtClean="0"/>
              <a:t>βαλπροϊκό</a:t>
            </a:r>
            <a:r>
              <a:rPr lang="el-GR" dirty="0" smtClean="0"/>
              <a:t> </a:t>
            </a:r>
            <a:r>
              <a:rPr lang="el-GR" dirty="0"/>
              <a:t>οξύ, </a:t>
            </a:r>
            <a:r>
              <a:rPr lang="el-GR" dirty="0" err="1"/>
              <a:t>καρβαμαζεπίνη</a:t>
            </a:r>
            <a:r>
              <a:rPr lang="el-GR" dirty="0"/>
              <a:t>, </a:t>
            </a:r>
            <a:r>
              <a:rPr lang="el-GR" dirty="0" err="1"/>
              <a:t>λαμοτριγίνη</a:t>
            </a:r>
            <a:r>
              <a:rPr lang="el-GR" dirty="0"/>
              <a:t>, </a:t>
            </a:r>
            <a:r>
              <a:rPr lang="el-GR" dirty="0" err="1"/>
              <a:t>οξυκαρβαμαζεπίνη</a:t>
            </a:r>
            <a:r>
              <a:rPr lang="el-GR" dirty="0"/>
              <a:t>, </a:t>
            </a:r>
            <a:r>
              <a:rPr lang="el-GR" dirty="0" err="1"/>
              <a:t>πριμιδόνη</a:t>
            </a:r>
            <a:r>
              <a:rPr lang="el-GR" dirty="0"/>
              <a:t>,  </a:t>
            </a:r>
            <a:r>
              <a:rPr lang="el-GR" dirty="0" err="1"/>
              <a:t>φαινοβαρβιτάλη</a:t>
            </a:r>
            <a:r>
              <a:rPr lang="el-GR" dirty="0"/>
              <a:t>, </a:t>
            </a:r>
            <a:r>
              <a:rPr lang="el-GR" dirty="0" err="1"/>
              <a:t>φαινυτοϊνη</a:t>
            </a:r>
            <a:r>
              <a:rPr lang="el-GR" dirty="0"/>
              <a:t> </a:t>
            </a:r>
            <a:r>
              <a:rPr lang="el-GR" dirty="0" smtClean="0"/>
              <a:t>κλπ.</a:t>
            </a:r>
            <a:endParaRPr lang="el-GR" dirty="0"/>
          </a:p>
          <a:p>
            <a:pPr>
              <a:buFont typeface="Courier New" panose="02070309020205020404" pitchFamily="49" charset="0"/>
              <a:buChar char="o"/>
            </a:pPr>
            <a:r>
              <a:rPr lang="el-GR" b="1" dirty="0" smtClean="0"/>
              <a:t>Καρδιοτονωτικά</a:t>
            </a:r>
            <a:r>
              <a:rPr lang="el-GR" dirty="0" smtClean="0"/>
              <a:t>: </a:t>
            </a:r>
            <a:r>
              <a:rPr lang="el-GR" dirty="0" err="1" smtClean="0"/>
              <a:t>διγοξίνη</a:t>
            </a:r>
            <a:r>
              <a:rPr lang="el-GR" dirty="0"/>
              <a:t>, </a:t>
            </a:r>
            <a:r>
              <a:rPr lang="el-GR" dirty="0" err="1"/>
              <a:t>διγιτοξίνη</a:t>
            </a:r>
            <a:r>
              <a:rPr lang="el-GR" dirty="0"/>
              <a:t>, </a:t>
            </a:r>
            <a:r>
              <a:rPr lang="el-GR" dirty="0" err="1"/>
              <a:t>κινιδίνη</a:t>
            </a:r>
            <a:r>
              <a:rPr lang="el-GR" dirty="0"/>
              <a:t>, </a:t>
            </a:r>
            <a:r>
              <a:rPr lang="el-GR" dirty="0" err="1" smtClean="0"/>
              <a:t>προκαιναμίδη</a:t>
            </a:r>
            <a:r>
              <a:rPr lang="el-GR" dirty="0" smtClean="0"/>
              <a:t>.</a:t>
            </a:r>
            <a:endParaRPr lang="el-GR" dirty="0"/>
          </a:p>
          <a:p>
            <a:pPr>
              <a:buFont typeface="Courier New" panose="02070309020205020404" pitchFamily="49" charset="0"/>
              <a:buChar char="o"/>
            </a:pPr>
            <a:r>
              <a:rPr lang="el-GR" b="1" dirty="0" err="1" smtClean="0"/>
              <a:t>Κυτταροστατικά</a:t>
            </a:r>
            <a:r>
              <a:rPr lang="el-GR" dirty="0" smtClean="0"/>
              <a:t>: </a:t>
            </a:r>
            <a:r>
              <a:rPr lang="el-GR" dirty="0" err="1" smtClean="0"/>
              <a:t>μεθοτρεξάτη</a:t>
            </a:r>
            <a:r>
              <a:rPr lang="el-GR" dirty="0" smtClean="0"/>
              <a:t>.</a:t>
            </a:r>
            <a:endParaRPr lang="el-GR" dirty="0"/>
          </a:p>
          <a:p>
            <a:pPr>
              <a:buFont typeface="Courier New" panose="02070309020205020404" pitchFamily="49" charset="0"/>
              <a:buChar char="o"/>
            </a:pPr>
            <a:r>
              <a:rPr lang="el-GR" b="1" dirty="0"/>
              <a:t>Φάρμακα Νευρικού </a:t>
            </a:r>
            <a:r>
              <a:rPr lang="el-GR" b="1" dirty="0" smtClean="0"/>
              <a:t>Συστήματος</a:t>
            </a:r>
            <a:r>
              <a:rPr lang="el-GR" dirty="0" smtClean="0"/>
              <a:t>: αντικαταθλιπτικά</a:t>
            </a:r>
            <a:r>
              <a:rPr lang="el-GR" dirty="0"/>
              <a:t>, </a:t>
            </a:r>
            <a:r>
              <a:rPr lang="el-GR" dirty="0" err="1"/>
              <a:t>βενζοδιαζεπίνες</a:t>
            </a:r>
            <a:r>
              <a:rPr lang="el-GR" dirty="0"/>
              <a:t>, </a:t>
            </a:r>
            <a:r>
              <a:rPr lang="el-GR" dirty="0" err="1"/>
              <a:t>λίθιο</a:t>
            </a:r>
            <a:r>
              <a:rPr lang="el-GR" dirty="0"/>
              <a:t>, </a:t>
            </a:r>
            <a:r>
              <a:rPr lang="el-GR" dirty="0" err="1"/>
              <a:t>εξαρτησιογόνα</a:t>
            </a:r>
            <a:r>
              <a:rPr lang="el-GR" dirty="0"/>
              <a:t> </a:t>
            </a:r>
            <a:r>
              <a:rPr lang="el-GR" dirty="0" smtClean="0"/>
              <a:t>κλπ.</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924196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Αντιεπιληπτικά </a:t>
            </a:r>
            <a:r>
              <a:rPr lang="el-GR" sz="3000" b="0" dirty="0" smtClean="0"/>
              <a:t>2/2</a:t>
            </a:r>
            <a:endParaRPr lang="el-GR" sz="3000" b="0" dirty="0"/>
          </a:p>
        </p:txBody>
      </p:sp>
      <p:sp>
        <p:nvSpPr>
          <p:cNvPr id="3" name="Θέση περιεχομένου 2"/>
          <p:cNvSpPr>
            <a:spLocks noGrp="1"/>
          </p:cNvSpPr>
          <p:nvPr>
            <p:ph idx="1"/>
          </p:nvPr>
        </p:nvSpPr>
        <p:spPr>
          <a:xfrm>
            <a:off x="457200" y="1340768"/>
            <a:ext cx="8229600" cy="4896544"/>
          </a:xfrm>
        </p:spPr>
        <p:txBody>
          <a:bodyPr/>
          <a:lstStyle/>
          <a:p>
            <a:pPr marL="0" indent="0">
              <a:buNone/>
            </a:pPr>
            <a:r>
              <a:rPr lang="el-GR" b="1" dirty="0" smtClean="0"/>
              <a:t>Αντιεπιληπτικά </a:t>
            </a:r>
            <a:r>
              <a:rPr lang="el-GR" dirty="0" smtClean="0"/>
              <a:t>(συνέχεια)</a:t>
            </a:r>
          </a:p>
          <a:p>
            <a:r>
              <a:rPr lang="el-GR" dirty="0" smtClean="0"/>
              <a:t>Για </a:t>
            </a:r>
            <a:r>
              <a:rPr lang="el-GR" dirty="0"/>
              <a:t>ορισμένα έχει αποδειχθεί τερατογόνος δράση σε πειραματόζωα. Η αντιεπιληπτική θεραπεία, παρόλα αυτά θα πρέπει να συνεχίζεται στη διάρκεια της κύησης.</a:t>
            </a:r>
          </a:p>
          <a:p>
            <a:r>
              <a:rPr lang="el-GR" dirty="0"/>
              <a:t>Στη κατηγορία αυτή περιλαμβάνονται τα κάτωθι:</a:t>
            </a:r>
          </a:p>
          <a:p>
            <a:r>
              <a:rPr lang="el-GR" dirty="0" err="1"/>
              <a:t>Αιθοσουξιμίδη</a:t>
            </a:r>
            <a:r>
              <a:rPr lang="el-GR" dirty="0"/>
              <a:t>, </a:t>
            </a:r>
            <a:r>
              <a:rPr lang="el-GR" dirty="0" err="1"/>
              <a:t>ακεταζολαμίδη</a:t>
            </a:r>
            <a:r>
              <a:rPr lang="el-GR" dirty="0"/>
              <a:t>, </a:t>
            </a:r>
            <a:r>
              <a:rPr lang="el-GR" dirty="0" err="1" smtClean="0"/>
              <a:t>φαινυτοΐνη</a:t>
            </a:r>
            <a:r>
              <a:rPr lang="el-GR" dirty="0"/>
              <a:t>, </a:t>
            </a:r>
            <a:r>
              <a:rPr lang="el-GR" dirty="0" err="1"/>
              <a:t>φαινοβαρβιτάλη</a:t>
            </a:r>
            <a:r>
              <a:rPr lang="el-GR" dirty="0"/>
              <a:t>, </a:t>
            </a:r>
            <a:r>
              <a:rPr lang="el-GR" dirty="0" err="1"/>
              <a:t>πριμιδόνη</a:t>
            </a:r>
            <a:r>
              <a:rPr lang="el-GR" dirty="0"/>
              <a:t> </a:t>
            </a:r>
            <a:r>
              <a:rPr lang="el-GR" dirty="0" err="1"/>
              <a:t>καρβαμαζεπίνη</a:t>
            </a:r>
            <a:r>
              <a:rPr lang="el-GR" dirty="0"/>
              <a:t>, </a:t>
            </a:r>
            <a:r>
              <a:rPr lang="el-GR" dirty="0" err="1" smtClean="0"/>
              <a:t>βαλπροϊκό</a:t>
            </a:r>
            <a:r>
              <a:rPr lang="el-GR" dirty="0"/>
              <a:t>, </a:t>
            </a:r>
            <a:r>
              <a:rPr lang="el-GR" dirty="0" err="1"/>
              <a:t>κλοναζεπάμη</a:t>
            </a:r>
            <a:r>
              <a:rPr lang="el-GR" dirty="0"/>
              <a:t>, </a:t>
            </a:r>
            <a:r>
              <a:rPr lang="el-GR" dirty="0" err="1"/>
              <a:t>λοραζεπάμη</a:t>
            </a:r>
            <a:r>
              <a:rPr lang="el-GR" dirty="0"/>
              <a:t> </a:t>
            </a:r>
            <a:r>
              <a:rPr lang="el-GR" dirty="0" err="1"/>
              <a:t>λαμοτριγίνη</a:t>
            </a:r>
            <a:r>
              <a:rPr lang="el-GR" dirty="0"/>
              <a:t>, </a:t>
            </a:r>
            <a:r>
              <a:rPr lang="el-GR" dirty="0" err="1"/>
              <a:t>οξοκαρβαμαζεπίνη</a:t>
            </a:r>
            <a:r>
              <a:rPr lang="el-GR" dirty="0"/>
              <a:t>, </a:t>
            </a:r>
            <a:r>
              <a:rPr lang="el-GR" dirty="0" err="1"/>
              <a:t>γκαπαπεντίνη</a:t>
            </a:r>
            <a:r>
              <a:rPr lang="el-GR" dirty="0"/>
              <a:t>, </a:t>
            </a:r>
            <a:r>
              <a:rPr lang="el-GR" dirty="0" err="1"/>
              <a:t>τιαγκαμπίνη</a:t>
            </a:r>
            <a:r>
              <a:rPr lang="el-GR" dirty="0"/>
              <a:t>, </a:t>
            </a:r>
            <a:r>
              <a:rPr lang="el-GR" dirty="0" err="1"/>
              <a:t>τοπιραμάτη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787952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Αντιβιοτικά </a:t>
            </a:r>
            <a:r>
              <a:rPr lang="el-GR" sz="3000" b="0" dirty="0" smtClean="0"/>
              <a:t>1/3</a:t>
            </a:r>
            <a:endParaRPr lang="el-GR" sz="3000" b="0"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b="1" dirty="0" smtClean="0"/>
              <a:t>Αντιβιοτικά:</a:t>
            </a:r>
            <a:r>
              <a:rPr lang="el-GR" dirty="0"/>
              <a:t> </a:t>
            </a:r>
            <a:r>
              <a:rPr lang="el-GR" dirty="0" smtClean="0"/>
              <a:t>Ο </a:t>
            </a:r>
            <a:r>
              <a:rPr lang="el-GR" dirty="0"/>
              <a:t>προσδιορισμός των επιπέδων τους γίνεται στον ορό, αλλά και σε άλλα βιολογικά υγρά (ΕΝΥ, ούρα ).</a:t>
            </a:r>
          </a:p>
          <a:p>
            <a:r>
              <a:rPr lang="el-GR" dirty="0"/>
              <a:t>Τα συχνότερα μετρούμενα αντιβιοτικά είναι οι </a:t>
            </a:r>
            <a:r>
              <a:rPr lang="el-GR" b="1" dirty="0" err="1"/>
              <a:t>αμινογλυκοσίδες</a:t>
            </a:r>
            <a:r>
              <a:rPr lang="el-GR" dirty="0"/>
              <a:t> (</a:t>
            </a:r>
            <a:r>
              <a:rPr lang="el-GR" dirty="0" err="1"/>
              <a:t>αμικασίνη</a:t>
            </a:r>
            <a:r>
              <a:rPr lang="el-GR" dirty="0"/>
              <a:t>, , </a:t>
            </a:r>
            <a:r>
              <a:rPr lang="el-GR" dirty="0" err="1"/>
              <a:t>γενταμυκίνη</a:t>
            </a:r>
            <a:r>
              <a:rPr lang="el-GR" dirty="0"/>
              <a:t>, </a:t>
            </a:r>
            <a:r>
              <a:rPr lang="el-GR" dirty="0" err="1"/>
              <a:t>καναμυκίνη</a:t>
            </a:r>
            <a:r>
              <a:rPr lang="el-GR" dirty="0"/>
              <a:t> </a:t>
            </a:r>
            <a:r>
              <a:rPr lang="el-GR" dirty="0" err="1"/>
              <a:t>νετιλμυκίνη</a:t>
            </a:r>
            <a:r>
              <a:rPr lang="el-GR" dirty="0"/>
              <a:t>, στρεπτομυκίνη και </a:t>
            </a:r>
            <a:r>
              <a:rPr lang="el-GR" dirty="0" err="1"/>
              <a:t>τομπραμυκίνη</a:t>
            </a:r>
            <a:r>
              <a:rPr lang="el-GR" dirty="0"/>
              <a:t>) </a:t>
            </a:r>
            <a:r>
              <a:rPr lang="el-GR" dirty="0" err="1"/>
              <a:t>βανκομυκίνη</a:t>
            </a:r>
            <a:r>
              <a:rPr lang="el-GR" dirty="0"/>
              <a:t>, </a:t>
            </a:r>
            <a:r>
              <a:rPr lang="el-GR" dirty="0" err="1"/>
              <a:t>τεϊκοπλανίνη</a:t>
            </a:r>
            <a:r>
              <a:rPr lang="el-GR" dirty="0"/>
              <a:t> και </a:t>
            </a:r>
            <a:r>
              <a:rPr lang="el-GR" dirty="0" err="1"/>
              <a:t>χλωραμφαινικόλη</a:t>
            </a:r>
            <a:r>
              <a:rPr lang="el-GR" dirty="0"/>
              <a:t>, λόγω του μικρού θεραπευτικού εύρους. Ακόμη ο προσδιορισμός των ανωτέρω κρίνεται απαραίτητος σε ασθενείς με νεφρική ανεπάρκεια (</a:t>
            </a:r>
            <a:r>
              <a:rPr lang="el-GR" dirty="0" err="1"/>
              <a:t>χλωραμφαινικόλη</a:t>
            </a:r>
            <a:r>
              <a:rPr lang="el-GR" dirty="0"/>
              <a:t>).</a:t>
            </a:r>
          </a:p>
          <a:p>
            <a:r>
              <a:rPr lang="el-GR" dirty="0"/>
              <a:t>Γενικά σε παρατεταμένη θεραπεία με </a:t>
            </a:r>
            <a:r>
              <a:rPr lang="el-GR" dirty="0" err="1"/>
              <a:t>νεφροτοξικά</a:t>
            </a:r>
            <a:r>
              <a:rPr lang="el-GR" dirty="0"/>
              <a:t> ή </a:t>
            </a:r>
            <a:r>
              <a:rPr lang="el-GR" dirty="0" err="1"/>
              <a:t>ηπατοτοξικά</a:t>
            </a:r>
            <a:r>
              <a:rPr lang="el-GR" dirty="0"/>
              <a:t> φάρμακα σε ανεπιτυχή θεραπεία, σε νεογνά, βρέφη, ασθενείς 3</a:t>
            </a:r>
            <a:r>
              <a:rPr lang="el-GR" baseline="30000" dirty="0"/>
              <a:t>ης</a:t>
            </a:r>
            <a:r>
              <a:rPr lang="el-GR" dirty="0"/>
              <a:t> ηλικίας , η μελέτη των επιπέδων είναι αναγκαίος και χρήσιμος.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558819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Αντιβιοτικά </a:t>
            </a:r>
            <a:r>
              <a:rPr lang="el-GR" sz="3000" b="0" dirty="0" smtClean="0"/>
              <a:t>2/3</a:t>
            </a:r>
            <a:endParaRPr lang="el-GR" sz="30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Ο χρόνος δειγματοληψίας για τη μέγιστη συγκέντρωση (</a:t>
            </a:r>
            <a:r>
              <a:rPr lang="en-US" dirty="0"/>
              <a:t>peak</a:t>
            </a:r>
            <a:r>
              <a:rPr lang="el-GR" dirty="0"/>
              <a:t>) είναι 15-30 </a:t>
            </a:r>
            <a:r>
              <a:rPr lang="en-US" dirty="0"/>
              <a:t>min</a:t>
            </a:r>
            <a:r>
              <a:rPr lang="el-GR" dirty="0"/>
              <a:t> μετά την ενδοφλέβια , 1 ώρα μετά </a:t>
            </a:r>
            <a:r>
              <a:rPr lang="el-GR" dirty="0" err="1"/>
              <a:t>ενδομυική</a:t>
            </a:r>
            <a:r>
              <a:rPr lang="el-GR" dirty="0"/>
              <a:t> και 2 ώρες μετά από το στόμα χορήγηση. Η δειγματοληψία για την ελάχιστη συγκέντρωση του φαρμάκου (</a:t>
            </a:r>
            <a:r>
              <a:rPr lang="en-US" dirty="0"/>
              <a:t>trough</a:t>
            </a:r>
            <a:r>
              <a:rPr lang="el-GR" dirty="0"/>
              <a:t>), γίνεται αμέσως πριν από τη χορήγηση της επόμενης δόσης. Συνήθως το επίπεδο της σταθεροποιημένης κατάστασης επιτυγχάνεται μετά από 5-7 δόσεις χορήγησης. Στη φάση αυτή τόσο η μέγιστη, όσο και η ελάχιστη συγκέντρωση, πρέπει να βρίσκονται μέσα στο προκαθορισμένα θεραπευτικά </a:t>
            </a:r>
            <a:r>
              <a:rPr lang="el-GR" dirty="0" smtClean="0"/>
              <a:t>εύρη.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4174794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Αντιβιοτικά </a:t>
            </a:r>
            <a:r>
              <a:rPr lang="el-GR" sz="3000" b="0" dirty="0" smtClean="0"/>
              <a:t>3/3</a:t>
            </a:r>
            <a:endParaRPr lang="el-GR" dirty="0"/>
          </a:p>
        </p:txBody>
      </p:sp>
      <p:sp>
        <p:nvSpPr>
          <p:cNvPr id="3" name="Θέση περιεχομένου 2"/>
          <p:cNvSpPr>
            <a:spLocks noGrp="1"/>
          </p:cNvSpPr>
          <p:nvPr>
            <p:ph idx="1"/>
          </p:nvPr>
        </p:nvSpPr>
        <p:spPr/>
        <p:txBody>
          <a:bodyPr/>
          <a:lstStyle/>
          <a:p>
            <a:r>
              <a:rPr lang="el-GR" dirty="0"/>
              <a:t>Οι </a:t>
            </a:r>
            <a:r>
              <a:rPr lang="el-GR" dirty="0" err="1"/>
              <a:t>αμινογλυκοσίδες</a:t>
            </a:r>
            <a:r>
              <a:rPr lang="el-GR" dirty="0"/>
              <a:t> και η </a:t>
            </a:r>
            <a:r>
              <a:rPr lang="el-GR" dirty="0" err="1"/>
              <a:t>χλωραμφαινικόλη</a:t>
            </a:r>
            <a:r>
              <a:rPr lang="el-GR" dirty="0"/>
              <a:t> αναστέλλουν τη </a:t>
            </a:r>
            <a:r>
              <a:rPr lang="el-GR" dirty="0" err="1"/>
              <a:t>βακτηριακή</a:t>
            </a:r>
            <a:r>
              <a:rPr lang="el-GR" dirty="0"/>
              <a:t> </a:t>
            </a:r>
            <a:r>
              <a:rPr lang="el-GR" dirty="0" err="1" smtClean="0"/>
              <a:t>πρωτεϊνοσύνθεση</a:t>
            </a:r>
            <a:r>
              <a:rPr lang="el-GR" dirty="0"/>
              <a:t>. Το </a:t>
            </a:r>
            <a:r>
              <a:rPr lang="el-GR" dirty="0" err="1"/>
              <a:t>αντιμικροβιακό</a:t>
            </a:r>
            <a:r>
              <a:rPr lang="el-GR" dirty="0"/>
              <a:t> φάσμα των  </a:t>
            </a:r>
            <a:r>
              <a:rPr lang="el-GR" dirty="0" err="1"/>
              <a:t>αμινογλυκοσιδών</a:t>
            </a:r>
            <a:r>
              <a:rPr lang="el-GR" dirty="0"/>
              <a:t> περιλαμβάνει, </a:t>
            </a:r>
            <a:r>
              <a:rPr lang="el-GR" dirty="0" err="1"/>
              <a:t>εντεροβακτηριακά</a:t>
            </a:r>
            <a:r>
              <a:rPr lang="el-GR" dirty="0"/>
              <a:t>, </a:t>
            </a:r>
            <a:r>
              <a:rPr lang="en-US" dirty="0"/>
              <a:t>Pseudomonas aeruginosa</a:t>
            </a:r>
            <a:r>
              <a:rPr lang="el-GR" dirty="0"/>
              <a:t>, </a:t>
            </a:r>
            <a:r>
              <a:rPr lang="en-US" dirty="0" err="1"/>
              <a:t>Brucella</a:t>
            </a:r>
            <a:r>
              <a:rPr lang="el-GR" dirty="0"/>
              <a:t>, </a:t>
            </a:r>
            <a:r>
              <a:rPr lang="en-US" dirty="0"/>
              <a:t>Haemophilus </a:t>
            </a:r>
            <a:r>
              <a:rPr lang="en-US" dirty="0" err="1"/>
              <a:t>influenzae</a:t>
            </a:r>
            <a:r>
              <a:rPr lang="el-GR" dirty="0"/>
              <a:t>, </a:t>
            </a:r>
            <a:r>
              <a:rPr lang="en-US" dirty="0"/>
              <a:t>M</a:t>
            </a:r>
            <a:r>
              <a:rPr lang="el-GR" dirty="0"/>
              <a:t>.</a:t>
            </a:r>
            <a:r>
              <a:rPr lang="en-US" dirty="0"/>
              <a:t>tuberculosis </a:t>
            </a:r>
            <a:r>
              <a:rPr lang="el-GR" dirty="0" err="1"/>
              <a:t>κ.α</a:t>
            </a:r>
            <a:r>
              <a:rPr lang="el-GR" dirty="0"/>
              <a:t>, και  δευτερευόντως αερόβιους </a:t>
            </a:r>
            <a:r>
              <a:rPr lang="en-US" dirty="0"/>
              <a:t>Gram</a:t>
            </a:r>
            <a:r>
              <a:rPr lang="el-GR" dirty="0"/>
              <a:t> κύρια </a:t>
            </a:r>
            <a:r>
              <a:rPr lang="el-GR" dirty="0" err="1"/>
              <a:t>σταφυλόκκοκους</a:t>
            </a:r>
            <a:r>
              <a:rPr lang="el-GR" dirty="0"/>
              <a:t>. Η </a:t>
            </a:r>
            <a:r>
              <a:rPr lang="el-GR" dirty="0" err="1"/>
              <a:t>χλωραμφαινικόλη</a:t>
            </a:r>
            <a:r>
              <a:rPr lang="el-GR" dirty="0"/>
              <a:t> είναι εξαιρετικά δραστική σε ποικίλα μικρόβια, όπως διάφορα βακτήρια (μηνιγγίτιδα), </a:t>
            </a:r>
            <a:r>
              <a:rPr lang="el-GR" dirty="0" err="1"/>
              <a:t>σπειροχαίτες</a:t>
            </a:r>
            <a:r>
              <a:rPr lang="el-GR" dirty="0"/>
              <a:t>, </a:t>
            </a:r>
            <a:r>
              <a:rPr lang="el-GR" dirty="0" err="1"/>
              <a:t>ρικέτσιες</a:t>
            </a:r>
            <a:r>
              <a:rPr lang="el-GR" dirty="0"/>
              <a:t>, </a:t>
            </a:r>
            <a:r>
              <a:rPr lang="el-GR" dirty="0" err="1"/>
              <a:t>χλαμύδια</a:t>
            </a:r>
            <a:r>
              <a:rPr lang="el-GR" dirty="0"/>
              <a:t> και </a:t>
            </a:r>
            <a:r>
              <a:rPr lang="el-GR" dirty="0" err="1"/>
              <a:t>μυκοπλάσματα</a:t>
            </a:r>
            <a:r>
              <a:rPr lang="el-GR" dirty="0"/>
              <a:t>, αλλά είναι ιδιαίτερα τοξική.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1516516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Παράμετροι </a:t>
            </a:r>
            <a:r>
              <a:rPr lang="el-GR" dirty="0" err="1" smtClean="0"/>
              <a:t>φαρμακοκινητικής</a:t>
            </a:r>
            <a:r>
              <a:rPr lang="el-GR" dirty="0" smtClean="0"/>
              <a:t> </a:t>
            </a:r>
            <a:r>
              <a:rPr lang="el-GR" sz="3000" b="0" dirty="0" smtClean="0"/>
              <a:t>1/5</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267669500"/>
              </p:ext>
            </p:extLst>
          </p:nvPr>
        </p:nvGraphicFramePr>
        <p:xfrm>
          <a:off x="457200" y="1196975"/>
          <a:ext cx="8228828" cy="4754880"/>
        </p:xfrm>
        <a:graphic>
          <a:graphicData uri="http://schemas.openxmlformats.org/drawingml/2006/table">
            <a:tbl>
              <a:tblPr firstRow="1" firstCol="1" lastRow="1" lastCol="1" bandRow="1" bandCol="1"/>
              <a:tblGrid>
                <a:gridCol w="1844610"/>
                <a:gridCol w="1536690"/>
                <a:gridCol w="1821442"/>
                <a:gridCol w="1357152"/>
                <a:gridCol w="1668934"/>
              </a:tblGrid>
              <a:tr h="382265">
                <a:tc>
                  <a:txBody>
                    <a:bodyPr/>
                    <a:lstStyle/>
                    <a:p>
                      <a:pPr algn="just">
                        <a:lnSpc>
                          <a:spcPct val="150000"/>
                        </a:lnSpc>
                        <a:spcAft>
                          <a:spcPts val="0"/>
                        </a:spcAft>
                      </a:pPr>
                      <a:r>
                        <a:rPr lang="el-GR" sz="1600" b="1" dirty="0">
                          <a:effectLst/>
                          <a:latin typeface="+mn-lt"/>
                          <a:ea typeface="Times New Roman"/>
                          <a:cs typeface="Arial"/>
                        </a:rPr>
                        <a:t>ΦΑΡΜΑΚΑ</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a:t>
                      </a:r>
                      <a:r>
                        <a:rPr lang="el-GR" sz="1600" b="1" dirty="0">
                          <a:effectLst/>
                          <a:latin typeface="+mn-lt"/>
                          <a:ea typeface="Times New Roman"/>
                          <a:cs typeface="Arial"/>
                        </a:rPr>
                        <a:t>δραστικό συστατικό)</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ΘΕΡΑΠΕΥΤΙΚΕΣ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ΤΟΞΙΚΕΣ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l-GR" sz="1600" b="1" dirty="0">
                          <a:effectLst/>
                          <a:latin typeface="+mn-lt"/>
                          <a:ea typeface="Times New Roman"/>
                          <a:cs typeface="Arial"/>
                        </a:rPr>
                        <a:t>%ΣΥΝΔΕΣΗΣ</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ΠΡΩΤΕΙΝΩΝ</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με το φάρμακο</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ΧΡΟΝΟΣ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ΗΜΙΖΩΗΣ </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(h)</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91133">
                <a:tc>
                  <a:txBody>
                    <a:bodyPr/>
                    <a:lstStyle/>
                    <a:p>
                      <a:pPr algn="just">
                        <a:lnSpc>
                          <a:spcPct val="150000"/>
                        </a:lnSpc>
                        <a:spcAft>
                          <a:spcPts val="0"/>
                        </a:spcAft>
                      </a:pPr>
                      <a:r>
                        <a:rPr lang="el-GR" sz="1600" b="1">
                          <a:effectLst/>
                          <a:latin typeface="+mn-lt"/>
                          <a:ea typeface="Times New Roman"/>
                          <a:cs typeface="Arial"/>
                        </a:rPr>
                        <a:t>Ακεταμινοφαίνη-Παρακεταμόλη</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10-30 </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&gt;200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20-30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1-4</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133">
                <a:tc>
                  <a:txBody>
                    <a:bodyPr/>
                    <a:lstStyle/>
                    <a:p>
                      <a:pPr algn="just">
                        <a:lnSpc>
                          <a:spcPct val="150000"/>
                        </a:lnSpc>
                        <a:spcAft>
                          <a:spcPts val="0"/>
                        </a:spcAft>
                      </a:pPr>
                      <a:r>
                        <a:rPr lang="en-US" sz="1600" b="1">
                          <a:effectLst/>
                          <a:latin typeface="+mn-lt"/>
                          <a:ea typeface="Times New Roman"/>
                          <a:cs typeface="Arial"/>
                        </a:rPr>
                        <a:t>Ακετυλοσαλικυλικ</a:t>
                      </a:r>
                      <a:r>
                        <a:rPr lang="el-GR" sz="1600" b="1">
                          <a:effectLst/>
                          <a:latin typeface="+mn-lt"/>
                          <a:ea typeface="Times New Roman"/>
                          <a:cs typeface="Arial"/>
                        </a:rPr>
                        <a:t>ό</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150-300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&gt;500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50-90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2.4-3</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53">
                <a:tc>
                  <a:txBody>
                    <a:bodyPr/>
                    <a:lstStyle/>
                    <a:p>
                      <a:pPr algn="just">
                        <a:lnSpc>
                          <a:spcPct val="150000"/>
                        </a:lnSpc>
                        <a:spcAft>
                          <a:spcPts val="0"/>
                        </a:spcAft>
                      </a:pPr>
                      <a:r>
                        <a:rPr lang="el-GR" sz="1600" b="1">
                          <a:effectLst/>
                          <a:latin typeface="+mn-lt"/>
                          <a:ea typeface="Times New Roman"/>
                          <a:cs typeface="Arial"/>
                        </a:rPr>
                        <a:t>Αμικασίνη</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T: &lt; 5</a:t>
                      </a:r>
                      <a:endParaRPr lang="el-GR" sz="1600">
                        <a:effectLst/>
                        <a:latin typeface="+mn-lt"/>
                        <a:ea typeface="Times New Roman"/>
                      </a:endParaRPr>
                    </a:p>
                    <a:p>
                      <a:pPr algn="just">
                        <a:lnSpc>
                          <a:spcPct val="150000"/>
                        </a:lnSpc>
                        <a:spcAft>
                          <a:spcPts val="0"/>
                        </a:spcAft>
                      </a:pPr>
                      <a:r>
                        <a:rPr lang="de-DE" sz="1600" b="1">
                          <a:effectLst/>
                          <a:latin typeface="+mn-lt"/>
                          <a:ea typeface="Times New Roman"/>
                          <a:cs typeface="Arial"/>
                        </a:rPr>
                        <a:t>P: 15-35</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T: &gt;10-15</a:t>
                      </a:r>
                      <a:endParaRPr lang="el-GR" sz="1600">
                        <a:effectLst/>
                        <a:latin typeface="+mn-lt"/>
                        <a:ea typeface="Times New Roman"/>
                      </a:endParaRPr>
                    </a:p>
                    <a:p>
                      <a:pPr algn="just">
                        <a:lnSpc>
                          <a:spcPct val="150000"/>
                        </a:lnSpc>
                        <a:spcAft>
                          <a:spcPts val="0"/>
                        </a:spcAft>
                      </a:pPr>
                      <a:r>
                        <a:rPr lang="de-DE" sz="1600" b="1">
                          <a:effectLst/>
                          <a:latin typeface="+mn-lt"/>
                          <a:ea typeface="Times New Roman"/>
                          <a:cs typeface="Arial"/>
                        </a:rPr>
                        <a:t>P: &gt; 35-40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0-10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Νεογνά: 2-9</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Παιδι</a:t>
                      </a:r>
                      <a:r>
                        <a:rPr lang="el-GR" sz="1600" b="1">
                          <a:effectLst/>
                          <a:latin typeface="+mn-lt"/>
                          <a:ea typeface="Times New Roman"/>
                          <a:cs typeface="Arial"/>
                        </a:rPr>
                        <a:t>ά: </a:t>
                      </a:r>
                      <a:r>
                        <a:rPr lang="en-US" sz="1600" b="1">
                          <a:effectLst/>
                          <a:latin typeface="+mn-lt"/>
                          <a:ea typeface="Times New Roman"/>
                          <a:cs typeface="Arial"/>
                        </a:rPr>
                        <a:t>0</a:t>
                      </a:r>
                      <a:r>
                        <a:rPr lang="el-GR" sz="1600" b="1">
                          <a:effectLst/>
                          <a:latin typeface="+mn-lt"/>
                          <a:ea typeface="Times New Roman"/>
                          <a:cs typeface="Arial"/>
                        </a:rPr>
                        <a:t>.5-2.5</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Ενήλικες: 2-3</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9">
                <a:tc>
                  <a:txBody>
                    <a:bodyPr/>
                    <a:lstStyle/>
                    <a:p>
                      <a:pPr algn="just">
                        <a:lnSpc>
                          <a:spcPct val="150000"/>
                        </a:lnSpc>
                        <a:spcAft>
                          <a:spcPts val="0"/>
                        </a:spcAft>
                      </a:pPr>
                      <a:r>
                        <a:rPr lang="el-GR" sz="1600" b="1">
                          <a:effectLst/>
                          <a:latin typeface="+mn-lt"/>
                          <a:ea typeface="Times New Roman"/>
                          <a:cs typeface="Arial"/>
                        </a:rPr>
                        <a:t>Βανκομυκίνη</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 5-10</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P; 20-40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a:t>
                      </a:r>
                      <a:r>
                        <a:rPr lang="el-GR" sz="1600" b="1">
                          <a:effectLst/>
                          <a:latin typeface="+mn-lt"/>
                          <a:ea typeface="Times New Roman"/>
                          <a:cs typeface="Arial"/>
                        </a:rPr>
                        <a:t> &gt; 10</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P: </a:t>
                      </a:r>
                      <a:r>
                        <a:rPr lang="en-US" sz="1600" b="1">
                          <a:effectLst/>
                          <a:latin typeface="+mn-lt"/>
                          <a:ea typeface="Times New Roman"/>
                          <a:cs typeface="Arial"/>
                        </a:rPr>
                        <a:t>&gt; 80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10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4.7-7.8</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9">
                <a:tc>
                  <a:txBody>
                    <a:bodyPr/>
                    <a:lstStyle/>
                    <a:p>
                      <a:pPr algn="just">
                        <a:lnSpc>
                          <a:spcPct val="150000"/>
                        </a:lnSpc>
                        <a:spcAft>
                          <a:spcPts val="0"/>
                        </a:spcAft>
                      </a:pPr>
                      <a:r>
                        <a:rPr lang="el-GR" sz="1600" b="1" dirty="0" err="1">
                          <a:effectLst/>
                          <a:latin typeface="+mn-lt"/>
                          <a:ea typeface="Times New Roman"/>
                          <a:cs typeface="Arial"/>
                        </a:rPr>
                        <a:t>Γενταμυκίνη</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 &lt;2</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P: 5-10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T: &gt;10</a:t>
                      </a:r>
                      <a:endParaRPr lang="el-GR" sz="1600">
                        <a:effectLst/>
                        <a:latin typeface="+mn-lt"/>
                        <a:ea typeface="Times New Roman"/>
                      </a:endParaRPr>
                    </a:p>
                    <a:p>
                      <a:pPr algn="just">
                        <a:lnSpc>
                          <a:spcPct val="150000"/>
                        </a:lnSpc>
                        <a:spcAft>
                          <a:spcPts val="0"/>
                        </a:spcAft>
                      </a:pPr>
                      <a:r>
                        <a:rPr lang="de-DE" sz="1600" b="1">
                          <a:effectLst/>
                          <a:latin typeface="+mn-lt"/>
                          <a:ea typeface="Times New Roman"/>
                          <a:cs typeface="Arial"/>
                        </a:rPr>
                        <a:t>P: &gt;10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a:effectLst/>
                          <a:latin typeface="+mn-lt"/>
                          <a:ea typeface="Times New Roman"/>
                          <a:cs typeface="Arial"/>
                        </a:rPr>
                        <a:t>0-10</a:t>
                      </a:r>
                      <a:endParaRPr lang="el-GR" sz="160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600" b="1" dirty="0">
                          <a:effectLst/>
                          <a:latin typeface="+mn-lt"/>
                          <a:ea typeface="Times New Roman"/>
                          <a:cs typeface="Arial"/>
                        </a:rPr>
                        <a:t>2-3</a:t>
                      </a:r>
                      <a:endParaRPr lang="el-GR" sz="1600" dirty="0">
                        <a:effectLst/>
                        <a:latin typeface="+mn-lt"/>
                        <a:ea typeface="Times New Roman"/>
                      </a:endParaRPr>
                    </a:p>
                  </a:txBody>
                  <a:tcPr marL="28542" marR="285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graphicFrame>
        <p:nvGraphicFramePr>
          <p:cNvPr id="6" name="Αντικείμενο 5"/>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1055" name="Εξίσωση" r:id="rId3" imgW="139639" imgH="152334" progId="Equation.3">
                  <p:embed/>
                </p:oleObj>
              </mc:Choice>
              <mc:Fallback>
                <p:oleObj name="Εξίσωση" r:id="rId3" imgW="139639" imgH="152334"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1056" name="Εξίσωση" r:id="rId5" imgW="139639" imgH="152334" progId="Equation.3">
                  <p:embed/>
                </p:oleObj>
              </mc:Choice>
              <mc:Fallback>
                <p:oleObj name="Εξίσωση" r:id="rId5" imgW="139639" imgH="152334"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1057" name="Εξίσωση" r:id="rId7" imgW="139639" imgH="152334" progId="Equation.3">
                  <p:embed/>
                </p:oleObj>
              </mc:Choice>
              <mc:Fallback>
                <p:oleObj name="Εξίσωση" r:id="rId7" imgW="139639" imgH="152334"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1058" name="Εξίσωση" r:id="rId8" imgW="139639" imgH="152334" progId="Equation.3">
                  <p:embed/>
                </p:oleObj>
              </mc:Choice>
              <mc:Fallback>
                <p:oleObj name="Εξίσωση" r:id="rId8" imgW="139639" imgH="152334"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Αντικείμενο 9"/>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1059" name="Εξίσωση" r:id="rId9" imgW="139639" imgH="152334" progId="Equation.3">
                  <p:embed/>
                </p:oleObj>
              </mc:Choice>
              <mc:Fallback>
                <p:oleObj name="Εξίσωση" r:id="rId9" imgW="139639" imgH="152334"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0316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Παράμετροι </a:t>
            </a:r>
            <a:r>
              <a:rPr lang="el-GR" dirty="0" err="1"/>
              <a:t>φαρμακοκινητικής</a:t>
            </a:r>
            <a:r>
              <a:rPr lang="el-GR" dirty="0"/>
              <a:t> </a:t>
            </a:r>
            <a:r>
              <a:rPr lang="el-GR" sz="3000" b="0" dirty="0" smtClean="0"/>
              <a:t>2/5</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939374605"/>
              </p:ext>
            </p:extLst>
          </p:nvPr>
        </p:nvGraphicFramePr>
        <p:xfrm>
          <a:off x="251518" y="1937360"/>
          <a:ext cx="8712969" cy="3291840"/>
        </p:xfrm>
        <a:graphic>
          <a:graphicData uri="http://schemas.openxmlformats.org/drawingml/2006/table">
            <a:tbl>
              <a:tblPr firstRow="1" firstCol="1" lastRow="1" lastCol="1" bandRow="1" bandCol="1"/>
              <a:tblGrid>
                <a:gridCol w="1953137"/>
                <a:gridCol w="1627101"/>
                <a:gridCol w="1928606"/>
                <a:gridCol w="1437000"/>
                <a:gridCol w="1767125"/>
              </a:tblGrid>
              <a:tr h="382265">
                <a:tc>
                  <a:txBody>
                    <a:bodyPr/>
                    <a:lstStyle/>
                    <a:p>
                      <a:pPr algn="just">
                        <a:lnSpc>
                          <a:spcPct val="150000"/>
                        </a:lnSpc>
                        <a:spcAft>
                          <a:spcPts val="0"/>
                        </a:spcAft>
                      </a:pPr>
                      <a:r>
                        <a:rPr lang="el-GR" sz="1600" b="1" dirty="0">
                          <a:effectLst/>
                          <a:latin typeface="+mn-lt"/>
                          <a:ea typeface="Times New Roman"/>
                          <a:cs typeface="Arial"/>
                        </a:rPr>
                        <a:t>ΦΑΡΜΑΚΑ</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a:t>
                      </a:r>
                      <a:r>
                        <a:rPr lang="el-GR" sz="1600" b="1" dirty="0">
                          <a:effectLst/>
                          <a:latin typeface="+mn-lt"/>
                          <a:ea typeface="Times New Roman"/>
                          <a:cs typeface="Arial"/>
                        </a:rPr>
                        <a:t>δραστικό συστατικό)</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ΘΕΡΑΠΕΥΤΙΚΕΣ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ΤΟΞΙΚΕΣ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l-GR" sz="1600" b="1" dirty="0">
                          <a:effectLst/>
                          <a:latin typeface="+mn-lt"/>
                          <a:ea typeface="Times New Roman"/>
                          <a:cs typeface="Arial"/>
                        </a:rPr>
                        <a:t>%ΣΥΝΔΕΣΗΣ</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ΠΡΩΤΕΙΝΩΝ</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με το φάρμακο</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ΧΡΟΝΟΣ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ΗΜΙΖΩΗΣ </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(h)</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92769">
                <a:tc>
                  <a:txBody>
                    <a:bodyPr/>
                    <a:lstStyle/>
                    <a:p>
                      <a:pPr algn="just">
                        <a:lnSpc>
                          <a:spcPct val="150000"/>
                        </a:lnSpc>
                        <a:spcAft>
                          <a:spcPts val="0"/>
                        </a:spcAft>
                      </a:pPr>
                      <a:r>
                        <a:rPr lang="el-GR" sz="1600" b="1" dirty="0" err="1">
                          <a:effectLst/>
                          <a:latin typeface="+mn-lt"/>
                          <a:ea typeface="Times New Roman"/>
                          <a:cs typeface="Arial"/>
                        </a:rPr>
                        <a:t>Διγοξίνη</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0.8-2.1ng/ml</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Παιδιά:&gt;3.0ng/ml</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Ενήλικες:&gt;2.5ng/ml</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20-40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1.4-1.8 ημ</a:t>
                      </a:r>
                      <a:r>
                        <a:rPr lang="el-GR" sz="1600" b="1">
                          <a:effectLst/>
                          <a:latin typeface="+mn-lt"/>
                          <a:ea typeface="Times New Roman"/>
                          <a:cs typeface="Arial"/>
                        </a:rPr>
                        <a:t>έρες</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99">
                <a:tc>
                  <a:txBody>
                    <a:bodyPr/>
                    <a:lstStyle/>
                    <a:p>
                      <a:pPr algn="just">
                        <a:lnSpc>
                          <a:spcPct val="150000"/>
                        </a:lnSpc>
                        <a:spcAft>
                          <a:spcPts val="0"/>
                        </a:spcAft>
                      </a:pPr>
                      <a:r>
                        <a:rPr lang="el-GR" sz="1600" b="1" dirty="0" err="1">
                          <a:effectLst/>
                          <a:latin typeface="+mn-lt"/>
                          <a:ea typeface="Times New Roman"/>
                          <a:cs typeface="Arial"/>
                        </a:rPr>
                        <a:t>Θεοφυλλίνη</a:t>
                      </a:r>
                      <a:endParaRPr lang="el-GR" sz="1600" dirty="0">
                        <a:effectLst/>
                        <a:latin typeface="+mn-lt"/>
                        <a:ea typeface="Times New Roman"/>
                      </a:endParaRPr>
                    </a:p>
                    <a:p>
                      <a:pPr algn="just">
                        <a:lnSpc>
                          <a:spcPct val="150000"/>
                        </a:lnSpc>
                        <a:spcAft>
                          <a:spcPts val="0"/>
                        </a:spcAft>
                      </a:pPr>
                      <a:r>
                        <a:rPr lang="el-GR" sz="1600" dirty="0">
                          <a:effectLst/>
                          <a:latin typeface="+mn-lt"/>
                          <a:ea typeface="Times New Roman"/>
                          <a:cs typeface="Arial"/>
                        </a:rPr>
                        <a:t>(</a:t>
                      </a:r>
                      <a:r>
                        <a:rPr lang="el-GR" sz="1600" dirty="0" err="1">
                          <a:effectLst/>
                          <a:latin typeface="+mn-lt"/>
                          <a:ea typeface="Times New Roman"/>
                          <a:cs typeface="Arial"/>
                        </a:rPr>
                        <a:t>Βρογχο</a:t>
                      </a:r>
                      <a:r>
                        <a:rPr lang="el-GR" sz="1600" dirty="0">
                          <a:effectLst/>
                          <a:latin typeface="+mn-lt"/>
                          <a:ea typeface="Times New Roman"/>
                          <a:cs typeface="Arial"/>
                        </a:rPr>
                        <a:t>-αγγειοδιασταλτικό)</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8-20</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6-13 (άπνοια νεογνών)</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&gt; 20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35-60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Παιδι</a:t>
                      </a:r>
                      <a:r>
                        <a:rPr lang="el-GR" sz="1600" b="1">
                          <a:effectLst/>
                          <a:latin typeface="+mn-lt"/>
                          <a:ea typeface="Times New Roman"/>
                          <a:cs typeface="Arial"/>
                        </a:rPr>
                        <a:t>ά: 3.4 1.1</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Ενήλικες:8.7 2.2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384">
                <a:tc>
                  <a:txBody>
                    <a:bodyPr/>
                    <a:lstStyle/>
                    <a:p>
                      <a:pPr algn="just">
                        <a:lnSpc>
                          <a:spcPct val="150000"/>
                        </a:lnSpc>
                        <a:spcAft>
                          <a:spcPts val="0"/>
                        </a:spcAft>
                      </a:pPr>
                      <a:r>
                        <a:rPr lang="el-GR" sz="1600" b="1">
                          <a:effectLst/>
                          <a:latin typeface="+mn-lt"/>
                          <a:ea typeface="Times New Roman"/>
                          <a:cs typeface="Arial"/>
                        </a:rPr>
                        <a:t>Καρβαμαζεπίνη</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4-12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&gt; 15</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dirty="0">
                          <a:effectLst/>
                          <a:latin typeface="+mn-lt"/>
                          <a:ea typeface="Times New Roman"/>
                          <a:cs typeface="Arial"/>
                        </a:rPr>
                        <a:t>61-81</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dirty="0">
                          <a:effectLst/>
                          <a:latin typeface="+mn-lt"/>
                          <a:ea typeface="Times New Roman"/>
                          <a:cs typeface="Arial"/>
                        </a:rPr>
                        <a:t>8-20</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graphicFrame>
        <p:nvGraphicFramePr>
          <p:cNvPr id="6" name="Αντικείμενο 5"/>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2075" name="Εξίσωση" r:id="rId3" imgW="139639" imgH="152334" progId="Equation.3">
                  <p:embed/>
                </p:oleObj>
              </mc:Choice>
              <mc:Fallback>
                <p:oleObj name="Εξίσωση" r:id="rId3" imgW="139639" imgH="15233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2076" name="Εξίσωση" r:id="rId5" imgW="139639" imgH="152334" progId="Equation.3">
                  <p:embed/>
                </p:oleObj>
              </mc:Choice>
              <mc:Fallback>
                <p:oleObj name="Εξίσωση" r:id="rId5"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2077" name="Εξίσωση" r:id="rId7" imgW="139639" imgH="152334" progId="Equation.3">
                  <p:embed/>
                </p:oleObj>
              </mc:Choice>
              <mc:Fallback>
                <p:oleObj name="Εξίσωση" r:id="rId7"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2078" name="Εξίσωση" r:id="rId8" imgW="139639" imgH="152334" progId="Equation.3">
                  <p:embed/>
                </p:oleObj>
              </mc:Choice>
              <mc:Fallback>
                <p:oleObj name="Εξίσωση" r:id="rId8"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Αντικείμενο 9"/>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2079" name="Εξίσωση" r:id="rId9" imgW="139639" imgH="152334" progId="Equation.3">
                  <p:embed/>
                </p:oleObj>
              </mc:Choice>
              <mc:Fallback>
                <p:oleObj name="Εξίσωση" r:id="rId9"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24776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Παράμετροι </a:t>
            </a:r>
            <a:r>
              <a:rPr lang="el-GR" dirty="0" err="1"/>
              <a:t>φαρμακοκινητικής</a:t>
            </a:r>
            <a:r>
              <a:rPr lang="el-GR" dirty="0"/>
              <a:t> </a:t>
            </a:r>
            <a:r>
              <a:rPr lang="el-GR" sz="3000" b="0" dirty="0" smtClean="0"/>
              <a:t>3/5</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533210423"/>
              </p:ext>
            </p:extLst>
          </p:nvPr>
        </p:nvGraphicFramePr>
        <p:xfrm>
          <a:off x="251518" y="1332696"/>
          <a:ext cx="8712969" cy="5120640"/>
        </p:xfrm>
        <a:graphic>
          <a:graphicData uri="http://schemas.openxmlformats.org/drawingml/2006/table">
            <a:tbl>
              <a:tblPr firstRow="1" firstCol="1" lastRow="1" lastCol="1" bandRow="1" bandCol="1"/>
              <a:tblGrid>
                <a:gridCol w="1953137"/>
                <a:gridCol w="1627101"/>
                <a:gridCol w="1928606"/>
                <a:gridCol w="1437000"/>
                <a:gridCol w="1767125"/>
              </a:tblGrid>
              <a:tr h="382265">
                <a:tc>
                  <a:txBody>
                    <a:bodyPr/>
                    <a:lstStyle/>
                    <a:p>
                      <a:pPr algn="just">
                        <a:lnSpc>
                          <a:spcPct val="150000"/>
                        </a:lnSpc>
                        <a:spcAft>
                          <a:spcPts val="0"/>
                        </a:spcAft>
                      </a:pPr>
                      <a:r>
                        <a:rPr lang="el-GR" sz="1600" b="1" dirty="0">
                          <a:effectLst/>
                          <a:latin typeface="+mn-lt"/>
                          <a:ea typeface="Times New Roman"/>
                          <a:cs typeface="Arial"/>
                        </a:rPr>
                        <a:t>ΦΑΡΜΑΚΑ</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a:t>
                      </a:r>
                      <a:r>
                        <a:rPr lang="el-GR" sz="1600" b="1" dirty="0">
                          <a:effectLst/>
                          <a:latin typeface="+mn-lt"/>
                          <a:ea typeface="Times New Roman"/>
                          <a:cs typeface="Arial"/>
                        </a:rPr>
                        <a:t>δραστικό συστατικό)</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ΘΕΡΑΠΕΥΤΙΚΕΣ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ΤΟΞΙΚΕΣ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l-GR" sz="1600" b="1" dirty="0">
                          <a:effectLst/>
                          <a:latin typeface="+mn-lt"/>
                          <a:ea typeface="Times New Roman"/>
                          <a:cs typeface="Arial"/>
                        </a:rPr>
                        <a:t>%ΣΥΝΔΕΣΗΣ</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ΠΡΩΤΕΙΝΩΝ</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με το φάρμακο</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ΧΡΟΝΟΣ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ΗΜΙΖΩΗΣ </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(h)</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955662">
                <a:tc>
                  <a:txBody>
                    <a:bodyPr/>
                    <a:lstStyle/>
                    <a:p>
                      <a:pPr algn="just">
                        <a:lnSpc>
                          <a:spcPct val="150000"/>
                        </a:lnSpc>
                        <a:spcAft>
                          <a:spcPts val="0"/>
                        </a:spcAft>
                      </a:pPr>
                      <a:r>
                        <a:rPr lang="en-US" sz="1600" b="1" dirty="0" err="1">
                          <a:effectLst/>
                          <a:latin typeface="+mn-lt"/>
                          <a:ea typeface="Times New Roman"/>
                          <a:cs typeface="Arial"/>
                        </a:rPr>
                        <a:t>Tacrolimus</a:t>
                      </a:r>
                      <a:endParaRPr lang="el-GR" sz="1600" dirty="0">
                        <a:effectLst/>
                        <a:latin typeface="+mn-lt"/>
                        <a:ea typeface="Times New Roman"/>
                      </a:endParaRPr>
                    </a:p>
                    <a:p>
                      <a:pPr algn="just">
                        <a:lnSpc>
                          <a:spcPct val="150000"/>
                        </a:lnSpc>
                        <a:spcAft>
                          <a:spcPts val="0"/>
                        </a:spcAft>
                      </a:pPr>
                      <a:r>
                        <a:rPr lang="el-GR" sz="1600" dirty="0">
                          <a:effectLst/>
                          <a:latin typeface="+mn-lt"/>
                          <a:ea typeface="Times New Roman"/>
                          <a:cs typeface="Arial"/>
                        </a:rPr>
                        <a:t>(</a:t>
                      </a:r>
                      <a:r>
                        <a:rPr lang="el-GR" sz="1600" dirty="0" err="1">
                          <a:effectLst/>
                          <a:latin typeface="+mn-lt"/>
                          <a:ea typeface="Times New Roman"/>
                          <a:cs typeface="Arial"/>
                        </a:rPr>
                        <a:t>ανοσοκατασταλ</a:t>
                      </a:r>
                      <a:r>
                        <a:rPr lang="el-GR" sz="1600" dirty="0">
                          <a:effectLst/>
                          <a:latin typeface="+mn-lt"/>
                          <a:ea typeface="Times New Roman"/>
                          <a:cs typeface="Arial"/>
                        </a:rPr>
                        <a:t>-</a:t>
                      </a:r>
                      <a:r>
                        <a:rPr lang="el-GR" sz="1600" dirty="0" err="1">
                          <a:effectLst/>
                          <a:latin typeface="+mn-lt"/>
                          <a:ea typeface="Times New Roman"/>
                          <a:cs typeface="Arial"/>
                        </a:rPr>
                        <a:t>τικό</a:t>
                      </a:r>
                      <a:r>
                        <a:rPr lang="el-GR" sz="1600" dirty="0">
                          <a:effectLst/>
                          <a:latin typeface="+mn-lt"/>
                          <a:ea typeface="Times New Roman"/>
                          <a:cs typeface="Arial"/>
                        </a:rPr>
                        <a:t>, τύπου </a:t>
                      </a:r>
                      <a:r>
                        <a:rPr lang="el-GR" sz="1600" dirty="0" err="1">
                          <a:effectLst/>
                          <a:latin typeface="+mn-lt"/>
                          <a:ea typeface="Times New Roman"/>
                          <a:cs typeface="Arial"/>
                        </a:rPr>
                        <a:t>κυκλο</a:t>
                      </a:r>
                      <a:r>
                        <a:rPr lang="el-GR" sz="1600" dirty="0">
                          <a:effectLst/>
                          <a:latin typeface="+mn-lt"/>
                          <a:ea typeface="Times New Roman"/>
                          <a:cs typeface="Arial"/>
                        </a:rPr>
                        <a:t>-</a:t>
                      </a:r>
                      <a:endParaRPr lang="el-GR" sz="1600" dirty="0">
                        <a:effectLst/>
                        <a:latin typeface="+mn-lt"/>
                        <a:ea typeface="Times New Roman"/>
                      </a:endParaRPr>
                    </a:p>
                    <a:p>
                      <a:pPr algn="just">
                        <a:lnSpc>
                          <a:spcPct val="150000"/>
                        </a:lnSpc>
                        <a:spcAft>
                          <a:spcPts val="0"/>
                        </a:spcAft>
                      </a:pPr>
                      <a:r>
                        <a:rPr lang="el-GR" sz="1600" dirty="0" err="1">
                          <a:effectLst/>
                          <a:latin typeface="+mn-lt"/>
                          <a:ea typeface="Times New Roman"/>
                          <a:cs typeface="Arial"/>
                        </a:rPr>
                        <a:t>σπορίνης</a:t>
                      </a:r>
                      <a:r>
                        <a:rPr lang="el-GR" sz="1600" dirty="0">
                          <a:effectLst/>
                          <a:latin typeface="+mn-lt"/>
                          <a:ea typeface="Times New Roman"/>
                          <a:cs typeface="Arial"/>
                        </a:rPr>
                        <a:t>, αλλά με </a:t>
                      </a:r>
                      <a:endParaRPr lang="el-GR" sz="1600" dirty="0">
                        <a:effectLst/>
                        <a:latin typeface="+mn-lt"/>
                        <a:ea typeface="Times New Roman"/>
                      </a:endParaRPr>
                    </a:p>
                    <a:p>
                      <a:pPr algn="just">
                        <a:lnSpc>
                          <a:spcPct val="150000"/>
                        </a:lnSpc>
                        <a:spcAft>
                          <a:spcPts val="0"/>
                        </a:spcAft>
                      </a:pPr>
                      <a:r>
                        <a:rPr lang="el-GR" sz="1600" dirty="0">
                          <a:effectLst/>
                          <a:latin typeface="+mn-lt"/>
                          <a:ea typeface="Times New Roman"/>
                          <a:cs typeface="Arial"/>
                        </a:rPr>
                        <a:t>μεγαλύτερη </a:t>
                      </a:r>
                      <a:r>
                        <a:rPr lang="el-GR" sz="1600" dirty="0" err="1">
                          <a:effectLst/>
                          <a:latin typeface="+mn-lt"/>
                          <a:ea typeface="Times New Roman"/>
                          <a:cs typeface="Arial"/>
                        </a:rPr>
                        <a:t>τοξι</a:t>
                      </a:r>
                      <a:r>
                        <a:rPr lang="el-GR" sz="1600" dirty="0">
                          <a:effectLst/>
                          <a:latin typeface="+mn-lt"/>
                          <a:ea typeface="Times New Roman"/>
                          <a:cs typeface="Arial"/>
                        </a:rPr>
                        <a:t>-</a:t>
                      </a:r>
                      <a:endParaRPr lang="el-GR" sz="1600" dirty="0">
                        <a:effectLst/>
                        <a:latin typeface="+mn-lt"/>
                        <a:ea typeface="Times New Roman"/>
                      </a:endParaRPr>
                    </a:p>
                    <a:p>
                      <a:pPr algn="just">
                        <a:lnSpc>
                          <a:spcPct val="150000"/>
                        </a:lnSpc>
                        <a:spcAft>
                          <a:spcPts val="0"/>
                        </a:spcAft>
                      </a:pPr>
                      <a:r>
                        <a:rPr lang="el-GR" sz="1600" dirty="0" err="1">
                          <a:effectLst/>
                          <a:latin typeface="+mn-lt"/>
                          <a:ea typeface="Times New Roman"/>
                          <a:cs typeface="Arial"/>
                        </a:rPr>
                        <a:t>κότητα</a:t>
                      </a:r>
                      <a:r>
                        <a:rPr lang="el-GR" sz="1600" dirty="0">
                          <a:effectLst/>
                          <a:latin typeface="+mn-lt"/>
                          <a:ea typeface="Times New Roman"/>
                          <a:cs typeface="Arial"/>
                        </a:rPr>
                        <a:t>)</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Μεταμόσχευση</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Νεφρού:</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7-20ng/ml</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(1-3 μήνες)</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5-15ng/ml</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(4-12 μήνες)</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Μεταμόσχευση ήπατος:</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5-20ng/ml</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(1-12 μ</a:t>
                      </a:r>
                      <a:r>
                        <a:rPr lang="el-GR" sz="1600" b="1">
                          <a:effectLst/>
                          <a:latin typeface="+mn-lt"/>
                          <a:ea typeface="Times New Roman"/>
                          <a:cs typeface="Arial"/>
                        </a:rPr>
                        <a:t>ήνες)</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&gt; 20ng/ml</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88</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8-11</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384">
                <a:tc>
                  <a:txBody>
                    <a:bodyPr/>
                    <a:lstStyle/>
                    <a:p>
                      <a:pPr algn="just">
                        <a:lnSpc>
                          <a:spcPct val="150000"/>
                        </a:lnSpc>
                        <a:spcAft>
                          <a:spcPts val="0"/>
                        </a:spcAft>
                      </a:pPr>
                      <a:r>
                        <a:rPr lang="el-GR" sz="1600" b="1" dirty="0" err="1">
                          <a:effectLst/>
                          <a:latin typeface="+mn-lt"/>
                          <a:ea typeface="Times New Roman"/>
                          <a:cs typeface="Arial"/>
                        </a:rPr>
                        <a:t>Λίθιο</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0.6-1.2 mmol/L</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&gt; 2 mmol/L</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dirty="0">
                          <a:effectLst/>
                          <a:latin typeface="+mn-lt"/>
                          <a:ea typeface="Times New Roman"/>
                          <a:cs typeface="Arial"/>
                        </a:rPr>
                        <a:t>15-30</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graphicFrame>
        <p:nvGraphicFramePr>
          <p:cNvPr id="6" name="Αντικείμενο 5"/>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3099" name="Εξίσωση" r:id="rId3" imgW="139639" imgH="152334" progId="Equation.3">
                  <p:embed/>
                </p:oleObj>
              </mc:Choice>
              <mc:Fallback>
                <p:oleObj name="Εξίσωση" r:id="rId3" imgW="139639" imgH="15233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3100" name="Εξίσωση" r:id="rId5" imgW="139639" imgH="152334" progId="Equation.3">
                  <p:embed/>
                </p:oleObj>
              </mc:Choice>
              <mc:Fallback>
                <p:oleObj name="Εξίσωση" r:id="rId5"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3101" name="Εξίσωση" r:id="rId7" imgW="139639" imgH="152334" progId="Equation.3">
                  <p:embed/>
                </p:oleObj>
              </mc:Choice>
              <mc:Fallback>
                <p:oleObj name="Εξίσωση" r:id="rId7"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3102" name="Εξίσωση" r:id="rId8" imgW="139639" imgH="152334" progId="Equation.3">
                  <p:embed/>
                </p:oleObj>
              </mc:Choice>
              <mc:Fallback>
                <p:oleObj name="Εξίσωση" r:id="rId8"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Αντικείμενο 9"/>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3103" name="Εξίσωση" r:id="rId9" imgW="139639" imgH="152334" progId="Equation.3">
                  <p:embed/>
                </p:oleObj>
              </mc:Choice>
              <mc:Fallback>
                <p:oleObj name="Εξίσωση" r:id="rId9"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52003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Παράμετροι </a:t>
            </a:r>
            <a:r>
              <a:rPr lang="el-GR" dirty="0" err="1"/>
              <a:t>φαρμακοκινητικής</a:t>
            </a:r>
            <a:r>
              <a:rPr lang="el-GR" dirty="0"/>
              <a:t> </a:t>
            </a:r>
            <a:r>
              <a:rPr lang="el-GR" sz="3000" b="0" dirty="0" smtClean="0"/>
              <a:t>4/5</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476305663"/>
              </p:ext>
            </p:extLst>
          </p:nvPr>
        </p:nvGraphicFramePr>
        <p:xfrm>
          <a:off x="251518" y="1439461"/>
          <a:ext cx="8712969" cy="4907705"/>
        </p:xfrm>
        <a:graphic>
          <a:graphicData uri="http://schemas.openxmlformats.org/drawingml/2006/table">
            <a:tbl>
              <a:tblPr firstRow="1" firstCol="1" lastRow="1" lastCol="1" bandRow="1" bandCol="1"/>
              <a:tblGrid>
                <a:gridCol w="1953137"/>
                <a:gridCol w="1627101"/>
                <a:gridCol w="1928606"/>
                <a:gridCol w="1437000"/>
                <a:gridCol w="1767125"/>
              </a:tblGrid>
              <a:tr h="382265">
                <a:tc>
                  <a:txBody>
                    <a:bodyPr/>
                    <a:lstStyle/>
                    <a:p>
                      <a:pPr algn="just">
                        <a:lnSpc>
                          <a:spcPct val="150000"/>
                        </a:lnSpc>
                        <a:spcAft>
                          <a:spcPts val="0"/>
                        </a:spcAft>
                      </a:pPr>
                      <a:r>
                        <a:rPr lang="el-GR" sz="1600" b="1" dirty="0">
                          <a:effectLst/>
                          <a:latin typeface="+mn-lt"/>
                          <a:ea typeface="Times New Roman"/>
                          <a:cs typeface="Arial"/>
                        </a:rPr>
                        <a:t>ΦΑΡΜΑΚΑ</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a:t>
                      </a:r>
                      <a:r>
                        <a:rPr lang="el-GR" sz="1600" b="1" dirty="0">
                          <a:effectLst/>
                          <a:latin typeface="+mn-lt"/>
                          <a:ea typeface="Times New Roman"/>
                          <a:cs typeface="Arial"/>
                        </a:rPr>
                        <a:t>δραστικό συστατικό)</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ΘΕΡΑΠΕΥΤΙΚΕΣ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ΤΟΞΙΚΕΣ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l-GR" sz="1600" b="1" dirty="0">
                          <a:effectLst/>
                          <a:latin typeface="+mn-lt"/>
                          <a:ea typeface="Times New Roman"/>
                          <a:cs typeface="Arial"/>
                        </a:rPr>
                        <a:t>%ΣΥΝΔΕΣΗΣ</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ΠΡΩΤΕΙΝΩΝ</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με το φάρμακο</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ΧΡΟΝΟΣ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ΗΜΙΖΩΗΣ </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(h)</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713145">
                <a:tc>
                  <a:txBody>
                    <a:bodyPr/>
                    <a:lstStyle/>
                    <a:p>
                      <a:pPr algn="just">
                        <a:lnSpc>
                          <a:spcPct val="150000"/>
                        </a:lnSpc>
                        <a:spcAft>
                          <a:spcPts val="0"/>
                        </a:spcAft>
                      </a:pPr>
                      <a:r>
                        <a:rPr lang="el-GR" sz="1600" b="1" dirty="0" err="1">
                          <a:effectLst/>
                          <a:latin typeface="+mn-lt"/>
                          <a:ea typeface="Times New Roman"/>
                          <a:cs typeface="Arial"/>
                        </a:rPr>
                        <a:t>Μεθοτρεξάτη</a:t>
                      </a:r>
                      <a:endParaRPr lang="el-GR" sz="1600" dirty="0">
                        <a:effectLst/>
                        <a:latin typeface="+mn-lt"/>
                        <a:ea typeface="Times New Roman"/>
                      </a:endParaRPr>
                    </a:p>
                    <a:p>
                      <a:pPr algn="just">
                        <a:lnSpc>
                          <a:spcPct val="150000"/>
                        </a:lnSpc>
                        <a:spcAft>
                          <a:spcPts val="0"/>
                        </a:spcAft>
                      </a:pPr>
                      <a:r>
                        <a:rPr lang="el-GR" sz="1600" dirty="0">
                          <a:effectLst/>
                          <a:latin typeface="+mn-lt"/>
                          <a:ea typeface="Times New Roman"/>
                          <a:cs typeface="Arial"/>
                        </a:rPr>
                        <a:t>(</a:t>
                      </a:r>
                      <a:r>
                        <a:rPr lang="el-GR" sz="1600" dirty="0" err="1">
                          <a:effectLst/>
                          <a:latin typeface="+mn-lt"/>
                          <a:ea typeface="Times New Roman"/>
                          <a:cs typeface="Arial"/>
                        </a:rPr>
                        <a:t>κυτταροστατικό</a:t>
                      </a:r>
                      <a:r>
                        <a:rPr lang="el-GR" sz="1600" dirty="0">
                          <a:effectLst/>
                          <a:latin typeface="+mn-lt"/>
                          <a:ea typeface="Times New Roman"/>
                          <a:cs typeface="Arial"/>
                        </a:rPr>
                        <a:t>)</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Κακοήθειες:</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1-3μΜ</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Ψωρίαση, άσθμα, ρευμ. αρθρίτις: 0.25-1.25 μΜ</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dirty="0">
                          <a:effectLst/>
                          <a:latin typeface="+mn-lt"/>
                          <a:ea typeface="Times New Roman"/>
                          <a:cs typeface="Arial"/>
                        </a:rPr>
                        <a:t>&gt;,= 0.02μΜ</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(χαμηλές δόσεις, μετά από 1-2 εβδομάδες)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&gt;,= 5.0μΜ</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(υψηλές δόσεις, μετά 24h</a:t>
                      </a:r>
                      <a:r>
                        <a:rPr lang="el-GR" sz="1600" b="1" dirty="0" smtClean="0">
                          <a:effectLst/>
                          <a:latin typeface="+mn-lt"/>
                          <a:ea typeface="Times New Roman"/>
                          <a:cs typeface="Arial"/>
                        </a:rPr>
                        <a:t>)</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50-60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8-15</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69">
                <a:tc>
                  <a:txBody>
                    <a:bodyPr/>
                    <a:lstStyle/>
                    <a:p>
                      <a:pPr algn="just">
                        <a:lnSpc>
                          <a:spcPct val="150000"/>
                        </a:lnSpc>
                        <a:spcAft>
                          <a:spcPts val="0"/>
                        </a:spcAft>
                      </a:pPr>
                      <a:r>
                        <a:rPr lang="el-GR" sz="1600" b="1">
                          <a:effectLst/>
                          <a:latin typeface="+mn-lt"/>
                          <a:ea typeface="Times New Roman"/>
                          <a:cs typeface="Arial"/>
                        </a:rPr>
                        <a:t>Νετιλμυκίνη</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 &lt; 2</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P: 5-12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 &gt; 2</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P: &gt;12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0-10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Ενήλικες:</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3.4 1.2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384">
                <a:tc>
                  <a:txBody>
                    <a:bodyPr/>
                    <a:lstStyle/>
                    <a:p>
                      <a:pPr algn="just">
                        <a:lnSpc>
                          <a:spcPct val="150000"/>
                        </a:lnSpc>
                        <a:spcAft>
                          <a:spcPts val="0"/>
                        </a:spcAft>
                      </a:pPr>
                      <a:r>
                        <a:rPr lang="el-GR" sz="1600" b="1">
                          <a:effectLst/>
                          <a:latin typeface="+mn-lt"/>
                          <a:ea typeface="Times New Roman"/>
                          <a:cs typeface="Arial"/>
                        </a:rPr>
                        <a:t>Πριμιδόνη</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5-12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&gt; 15</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0-30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dirty="0">
                          <a:effectLst/>
                          <a:latin typeface="+mn-lt"/>
                          <a:ea typeface="Times New Roman"/>
                          <a:cs typeface="Arial"/>
                        </a:rPr>
                        <a:t>4-16</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graphicFrame>
        <p:nvGraphicFramePr>
          <p:cNvPr id="6" name="Αντικείμενο 5"/>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4123" name="Εξίσωση" r:id="rId3" imgW="139639" imgH="152334" progId="Equation.3">
                  <p:embed/>
                </p:oleObj>
              </mc:Choice>
              <mc:Fallback>
                <p:oleObj name="Εξίσωση" r:id="rId3" imgW="139639" imgH="15233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4124" name="Εξίσωση" r:id="rId5" imgW="139639" imgH="152334" progId="Equation.3">
                  <p:embed/>
                </p:oleObj>
              </mc:Choice>
              <mc:Fallback>
                <p:oleObj name="Εξίσωση" r:id="rId5"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4125" name="Εξίσωση" r:id="rId7" imgW="139639" imgH="152334" progId="Equation.3">
                  <p:embed/>
                </p:oleObj>
              </mc:Choice>
              <mc:Fallback>
                <p:oleObj name="Εξίσωση" r:id="rId7"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4126" name="Εξίσωση" r:id="rId8" imgW="139639" imgH="152334" progId="Equation.3">
                  <p:embed/>
                </p:oleObj>
              </mc:Choice>
              <mc:Fallback>
                <p:oleObj name="Εξίσωση" r:id="rId8"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Αντικείμενο 9"/>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4127" name="Εξίσωση" r:id="rId9" imgW="139639" imgH="152334" progId="Equation.3">
                  <p:embed/>
                </p:oleObj>
              </mc:Choice>
              <mc:Fallback>
                <p:oleObj name="Εξίσωση" r:id="rId9"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509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Παράμετροι </a:t>
            </a:r>
            <a:r>
              <a:rPr lang="el-GR" dirty="0" err="1"/>
              <a:t>φαρμακοκινητικής</a:t>
            </a:r>
            <a:r>
              <a:rPr lang="el-GR" dirty="0"/>
              <a:t> </a:t>
            </a:r>
            <a:r>
              <a:rPr lang="el-GR" sz="3000" b="0" dirty="0" smtClean="0"/>
              <a:t>5/5</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31225479"/>
              </p:ext>
            </p:extLst>
          </p:nvPr>
        </p:nvGraphicFramePr>
        <p:xfrm>
          <a:off x="251518" y="1332696"/>
          <a:ext cx="8712969" cy="5120640"/>
        </p:xfrm>
        <a:graphic>
          <a:graphicData uri="http://schemas.openxmlformats.org/drawingml/2006/table">
            <a:tbl>
              <a:tblPr firstRow="1" firstCol="1" lastRow="1" lastCol="1" bandRow="1" bandCol="1"/>
              <a:tblGrid>
                <a:gridCol w="1953137"/>
                <a:gridCol w="1627101"/>
                <a:gridCol w="1928606"/>
                <a:gridCol w="1437000"/>
                <a:gridCol w="1767125"/>
              </a:tblGrid>
              <a:tr h="382265">
                <a:tc>
                  <a:txBody>
                    <a:bodyPr/>
                    <a:lstStyle/>
                    <a:p>
                      <a:pPr algn="just">
                        <a:lnSpc>
                          <a:spcPct val="150000"/>
                        </a:lnSpc>
                        <a:spcAft>
                          <a:spcPts val="0"/>
                        </a:spcAft>
                      </a:pPr>
                      <a:r>
                        <a:rPr lang="el-GR" sz="1600" b="1" dirty="0">
                          <a:effectLst/>
                          <a:latin typeface="+mn-lt"/>
                          <a:ea typeface="Times New Roman"/>
                          <a:cs typeface="Arial"/>
                        </a:rPr>
                        <a:t>ΦΑΡΜΑΚΑ</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a:t>
                      </a:r>
                      <a:r>
                        <a:rPr lang="el-GR" sz="1600" b="1" dirty="0">
                          <a:effectLst/>
                          <a:latin typeface="+mn-lt"/>
                          <a:ea typeface="Times New Roman"/>
                          <a:cs typeface="Arial"/>
                        </a:rPr>
                        <a:t>δραστικό συστατικό)</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ΘΕΡΑΠΕΥΤΙΚΕΣ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ΤΟΞΙΚΕΣ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ΣΥΓΚΕΝΤΡΩΣΕΙΣ</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(mg/L)</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l-GR" sz="1600" b="1" dirty="0">
                          <a:effectLst/>
                          <a:latin typeface="+mn-lt"/>
                          <a:ea typeface="Times New Roman"/>
                          <a:cs typeface="Arial"/>
                        </a:rPr>
                        <a:t>%ΣΥΝΔΕΣΗΣ</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ΠΡΩΤΕΙΝΩΝ</a:t>
                      </a:r>
                      <a:endParaRPr lang="el-GR" sz="1600" dirty="0">
                        <a:effectLst/>
                        <a:latin typeface="+mn-lt"/>
                        <a:ea typeface="Times New Roman"/>
                      </a:endParaRPr>
                    </a:p>
                    <a:p>
                      <a:pPr algn="ctr">
                        <a:lnSpc>
                          <a:spcPct val="150000"/>
                        </a:lnSpc>
                        <a:spcAft>
                          <a:spcPts val="0"/>
                        </a:spcAft>
                      </a:pPr>
                      <a:r>
                        <a:rPr lang="el-GR" sz="1600" b="1" dirty="0">
                          <a:effectLst/>
                          <a:latin typeface="+mn-lt"/>
                          <a:ea typeface="Times New Roman"/>
                          <a:cs typeface="Arial"/>
                        </a:rPr>
                        <a:t>με το φάρμακο</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spcAft>
                          <a:spcPts val="0"/>
                        </a:spcAft>
                      </a:pPr>
                      <a:r>
                        <a:rPr lang="el-GR" sz="1600" b="1" dirty="0">
                          <a:effectLst/>
                          <a:latin typeface="+mn-lt"/>
                          <a:ea typeface="Times New Roman"/>
                          <a:cs typeface="Arial"/>
                        </a:rPr>
                        <a:t>ΧΡΟΝΟΣ</a:t>
                      </a:r>
                      <a:endParaRPr lang="el-GR" sz="1600" dirty="0">
                        <a:effectLst/>
                        <a:latin typeface="+mn-lt"/>
                        <a:ea typeface="Times New Roman"/>
                      </a:endParaRPr>
                    </a:p>
                    <a:p>
                      <a:pPr algn="just">
                        <a:lnSpc>
                          <a:spcPct val="150000"/>
                        </a:lnSpc>
                        <a:spcAft>
                          <a:spcPts val="0"/>
                        </a:spcAft>
                      </a:pPr>
                      <a:r>
                        <a:rPr lang="el-GR" sz="1600" b="1" dirty="0">
                          <a:effectLst/>
                          <a:latin typeface="+mn-lt"/>
                          <a:ea typeface="Times New Roman"/>
                          <a:cs typeface="Arial"/>
                        </a:rPr>
                        <a:t>ΗΜΙΖΩΗΣ </a:t>
                      </a:r>
                      <a:endParaRPr lang="el-GR" sz="1600" dirty="0">
                        <a:effectLst/>
                        <a:latin typeface="+mn-lt"/>
                        <a:ea typeface="Times New Roman"/>
                      </a:endParaRPr>
                    </a:p>
                    <a:p>
                      <a:pPr algn="just">
                        <a:lnSpc>
                          <a:spcPct val="150000"/>
                        </a:lnSpc>
                        <a:spcAft>
                          <a:spcPts val="0"/>
                        </a:spcAft>
                      </a:pPr>
                      <a:r>
                        <a:rPr lang="en-US" sz="1600" b="1" dirty="0">
                          <a:effectLst/>
                          <a:latin typeface="+mn-lt"/>
                          <a:ea typeface="Times New Roman"/>
                          <a:cs typeface="Arial"/>
                        </a:rPr>
                        <a:t>(h)</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92769">
                <a:tc>
                  <a:txBody>
                    <a:bodyPr/>
                    <a:lstStyle/>
                    <a:p>
                      <a:pPr algn="just">
                        <a:lnSpc>
                          <a:spcPct val="150000"/>
                        </a:lnSpc>
                        <a:spcAft>
                          <a:spcPts val="0"/>
                        </a:spcAft>
                      </a:pPr>
                      <a:r>
                        <a:rPr lang="en-US" sz="1600" b="1" dirty="0" err="1">
                          <a:effectLst/>
                          <a:latin typeface="+mn-lt"/>
                          <a:ea typeface="Times New Roman"/>
                          <a:cs typeface="Arial"/>
                        </a:rPr>
                        <a:t>Τομ</a:t>
                      </a:r>
                      <a:r>
                        <a:rPr lang="en-US" sz="1600" b="1" dirty="0">
                          <a:effectLst/>
                          <a:latin typeface="+mn-lt"/>
                          <a:ea typeface="Times New Roman"/>
                          <a:cs typeface="Arial"/>
                        </a:rPr>
                        <a:t>πραμυκ</a:t>
                      </a:r>
                      <a:r>
                        <a:rPr lang="el-GR" sz="1600" b="1" dirty="0" err="1">
                          <a:effectLst/>
                          <a:latin typeface="+mn-lt"/>
                          <a:ea typeface="Times New Roman"/>
                          <a:cs typeface="Arial"/>
                        </a:rPr>
                        <a:t>ίνη</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  &lt;2</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P: 5-10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T: &gt; 4</a:t>
                      </a:r>
                      <a:endParaRPr lang="el-GR" sz="1600">
                        <a:effectLst/>
                        <a:latin typeface="+mn-lt"/>
                        <a:ea typeface="Times New Roman"/>
                      </a:endParaRPr>
                    </a:p>
                    <a:p>
                      <a:pPr algn="just">
                        <a:lnSpc>
                          <a:spcPct val="150000"/>
                        </a:lnSpc>
                        <a:spcAft>
                          <a:spcPts val="0"/>
                        </a:spcAft>
                      </a:pPr>
                      <a:r>
                        <a:rPr lang="en-US" sz="1600" b="1">
                          <a:effectLst/>
                          <a:latin typeface="+mn-lt"/>
                          <a:ea typeface="Times New Roman"/>
                          <a:cs typeface="Arial"/>
                        </a:rPr>
                        <a:t>P: &gt; 12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0-10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a:effectLst/>
                          <a:latin typeface="+mn-lt"/>
                          <a:ea typeface="Times New Roman"/>
                          <a:cs typeface="Arial"/>
                        </a:rPr>
                        <a:t>2-3</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306">
                <a:tc>
                  <a:txBody>
                    <a:bodyPr/>
                    <a:lstStyle/>
                    <a:p>
                      <a:pPr algn="just">
                        <a:lnSpc>
                          <a:spcPct val="150000"/>
                        </a:lnSpc>
                        <a:spcAft>
                          <a:spcPts val="0"/>
                        </a:spcAft>
                      </a:pPr>
                      <a:r>
                        <a:rPr lang="el-GR" sz="1600" b="1">
                          <a:effectLst/>
                          <a:latin typeface="+mn-lt"/>
                          <a:ea typeface="Times New Roman"/>
                          <a:cs typeface="Arial"/>
                        </a:rPr>
                        <a:t>Φαινοβαρβιτάλη</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15-40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&gt; 40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50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Νεογνά 0-4 εβδ:</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118 16</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Νεογνά 4-12 μην:</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63 4</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Παιδιά: 40-70</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Ενήλικες:50-140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699">
                <a:tc>
                  <a:txBody>
                    <a:bodyPr/>
                    <a:lstStyle/>
                    <a:p>
                      <a:pPr algn="just">
                        <a:lnSpc>
                          <a:spcPct val="150000"/>
                        </a:lnSpc>
                        <a:spcAft>
                          <a:spcPts val="0"/>
                        </a:spcAft>
                      </a:pPr>
                      <a:r>
                        <a:rPr lang="el-GR" sz="1600" b="1" dirty="0" err="1">
                          <a:effectLst/>
                          <a:latin typeface="+mn-lt"/>
                          <a:ea typeface="Times New Roman"/>
                          <a:cs typeface="Arial"/>
                        </a:rPr>
                        <a:t>Φαινυτοϊνη</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10-20</a:t>
                      </a:r>
                      <a:endParaRPr lang="el-GR" sz="1600">
                        <a:effectLst/>
                        <a:latin typeface="+mn-lt"/>
                        <a:ea typeface="Times New Roman"/>
                      </a:endParaRPr>
                    </a:p>
                    <a:p>
                      <a:pPr algn="just">
                        <a:lnSpc>
                          <a:spcPct val="150000"/>
                        </a:lnSpc>
                        <a:spcAft>
                          <a:spcPts val="0"/>
                        </a:spcAft>
                      </a:pPr>
                      <a:r>
                        <a:rPr lang="el-GR" sz="1600" b="1">
                          <a:effectLst/>
                          <a:latin typeface="+mn-lt"/>
                          <a:ea typeface="Times New Roman"/>
                          <a:cs typeface="Arial"/>
                        </a:rPr>
                        <a:t>Νεογνά &lt; 3μην.: 6-14</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&gt; 20</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a:effectLst/>
                          <a:latin typeface="+mn-lt"/>
                          <a:ea typeface="Times New Roman"/>
                          <a:cs typeface="Arial"/>
                        </a:rPr>
                        <a:t>92</a:t>
                      </a:r>
                      <a:endParaRPr lang="el-GR" sz="160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b="1" dirty="0">
                          <a:effectLst/>
                          <a:latin typeface="+mn-lt"/>
                          <a:ea typeface="Times New Roman"/>
                          <a:cs typeface="Arial"/>
                        </a:rPr>
                        <a:t>8-40</a:t>
                      </a:r>
                      <a:endParaRPr lang="el-GR" sz="1600" dirty="0">
                        <a:effectLst/>
                        <a:latin typeface="+mn-lt"/>
                        <a:ea typeface="Times New Roman"/>
                      </a:endParaRPr>
                    </a:p>
                  </a:txBody>
                  <a:tcPr marL="30221" marR="30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graphicFrame>
        <p:nvGraphicFramePr>
          <p:cNvPr id="6" name="Αντικείμενο 5"/>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5147" name="Εξίσωση" r:id="rId3" imgW="139639" imgH="152334" progId="Equation.3">
                  <p:embed/>
                </p:oleObj>
              </mc:Choice>
              <mc:Fallback>
                <p:oleObj name="Εξίσωση" r:id="rId3" imgW="139639" imgH="15233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5148" name="Εξίσωση" r:id="rId5" imgW="139639" imgH="152334" progId="Equation.3">
                  <p:embed/>
                </p:oleObj>
              </mc:Choice>
              <mc:Fallback>
                <p:oleObj name="Εξίσωση" r:id="rId5"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5149" name="Εξίσωση" r:id="rId7" imgW="139639" imgH="152334" progId="Equation.3">
                  <p:embed/>
                </p:oleObj>
              </mc:Choice>
              <mc:Fallback>
                <p:oleObj name="Εξίσωση" r:id="rId7"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5150" name="Εξίσωση" r:id="rId8" imgW="139639" imgH="152334" progId="Equation.3">
                  <p:embed/>
                </p:oleObj>
              </mc:Choice>
              <mc:Fallback>
                <p:oleObj name="Εξίσωση" r:id="rId8"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Αντικείμενο 9"/>
          <p:cNvGraphicFramePr>
            <a:graphicFrameLocks noChangeAspect="1"/>
          </p:cNvGraphicFramePr>
          <p:nvPr/>
        </p:nvGraphicFramePr>
        <p:xfrm>
          <a:off x="3379788" y="1274763"/>
          <a:ext cx="142875" cy="152400"/>
        </p:xfrm>
        <a:graphic>
          <a:graphicData uri="http://schemas.openxmlformats.org/presentationml/2006/ole">
            <mc:AlternateContent xmlns:mc="http://schemas.openxmlformats.org/markup-compatibility/2006">
              <mc:Choice xmlns:v="urn:schemas-microsoft-com:vml" Requires="v">
                <p:oleObj spid="_x0000_s5151" name="Εξίσωση" r:id="rId9" imgW="139639" imgH="152334" progId="Equation.3">
                  <p:embed/>
                </p:oleObj>
              </mc:Choice>
              <mc:Fallback>
                <p:oleObj name="Εξίσωση" r:id="rId9" imgW="139639" imgH="15233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788" y="1274763"/>
                        <a:ext cx="1428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5756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Φαρμακοκινητική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Ο τομέας αυτός της </a:t>
            </a:r>
            <a:r>
              <a:rPr lang="el-GR" dirty="0" err="1"/>
              <a:t>φαρμακοκινητικής</a:t>
            </a:r>
            <a:r>
              <a:rPr lang="el-GR" dirty="0"/>
              <a:t> αφορά στο προσδιορισμό του </a:t>
            </a:r>
            <a:r>
              <a:rPr lang="el-GR" dirty="0" err="1"/>
              <a:t>δοσολογικού</a:t>
            </a:r>
            <a:r>
              <a:rPr lang="el-GR" dirty="0"/>
              <a:t> σχήματος για ειδικές περιπτώσεις ασθενών (</a:t>
            </a:r>
            <a:r>
              <a:rPr lang="el-GR" b="1" dirty="0"/>
              <a:t>εξατομίκευση δόσης</a:t>
            </a:r>
            <a:r>
              <a:rPr lang="el-GR" dirty="0"/>
              <a:t>).</a:t>
            </a:r>
          </a:p>
          <a:p>
            <a:r>
              <a:rPr lang="el-GR" dirty="0"/>
              <a:t>Οι μέθοδοι που χρησιμοποιούνται για αυτή τη διαδικασία είναι:</a:t>
            </a:r>
          </a:p>
          <a:p>
            <a:pPr lvl="1"/>
            <a:r>
              <a:rPr lang="el-GR" b="1" dirty="0"/>
              <a:t>Φαρμακοκινητική μέθοδος</a:t>
            </a:r>
            <a:r>
              <a:rPr lang="el-GR" dirty="0"/>
              <a:t> ( ακριβής υπολογισμός </a:t>
            </a:r>
            <a:r>
              <a:rPr lang="el-GR" dirty="0" err="1"/>
              <a:t>φαρμακοκινητικών</a:t>
            </a:r>
            <a:r>
              <a:rPr lang="el-GR" dirty="0"/>
              <a:t> παραμέτρων </a:t>
            </a:r>
            <a:r>
              <a:rPr lang="el-GR" dirty="0" err="1"/>
              <a:t>π.χ</a:t>
            </a:r>
            <a:r>
              <a:rPr lang="el-GR" dirty="0"/>
              <a:t>  βιοδιαθεσιμότητα, όγκος κατανομής  κλπ</a:t>
            </a:r>
            <a:r>
              <a:rPr lang="el-GR" dirty="0" smtClean="0"/>
              <a:t>).</a:t>
            </a:r>
            <a:endParaRPr lang="el-GR" dirty="0"/>
          </a:p>
          <a:p>
            <a:pPr lvl="1"/>
            <a:r>
              <a:rPr lang="el-GR" b="1" dirty="0"/>
              <a:t>Νομογράμματα</a:t>
            </a:r>
            <a:r>
              <a:rPr lang="el-GR" dirty="0"/>
              <a:t> (ο συσχετισμός των ανωτέρω παραμέτρων με την νεφρική κάθαρση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6797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smtClean="0"/>
              <a:t>Εργαστηριακές μέθοδοι </a:t>
            </a:r>
            <a:r>
              <a:rPr lang="el-GR" dirty="0" err="1" smtClean="0"/>
              <a:t>φαρμακοκινητικού</a:t>
            </a:r>
            <a:r>
              <a:rPr lang="el-GR" dirty="0" smtClean="0"/>
              <a:t> ελέγχου </a:t>
            </a:r>
            <a:br>
              <a:rPr lang="el-GR" dirty="0" smtClean="0"/>
            </a:br>
            <a:r>
              <a:rPr lang="el-GR" sz="3100" b="0" dirty="0" smtClean="0"/>
              <a:t>( </a:t>
            </a:r>
            <a:r>
              <a:rPr lang="en-US" sz="3100" b="0" dirty="0" smtClean="0"/>
              <a:t>Therapeutic </a:t>
            </a:r>
            <a:r>
              <a:rPr lang="en-US" sz="3100" b="0" dirty="0"/>
              <a:t>D</a:t>
            </a:r>
            <a:r>
              <a:rPr lang="en-US" sz="3100" b="0" dirty="0" smtClean="0"/>
              <a:t>rug Monitoring, TDM) </a:t>
            </a:r>
            <a:r>
              <a:rPr lang="el-GR" sz="3100" b="0" dirty="0" smtClean="0"/>
              <a:t>3</a:t>
            </a:r>
            <a:r>
              <a:rPr lang="en-US" sz="3100" b="0" dirty="0" smtClean="0"/>
              <a:t>/</a:t>
            </a:r>
            <a:r>
              <a:rPr lang="el-GR" sz="3100" b="0" dirty="0" smtClean="0"/>
              <a:t>4</a:t>
            </a:r>
            <a:endParaRPr lang="el-GR" sz="3100" b="0" dirty="0"/>
          </a:p>
        </p:txBody>
      </p:sp>
      <p:sp>
        <p:nvSpPr>
          <p:cNvPr id="3" name="Θέση περιεχομένου 2"/>
          <p:cNvSpPr>
            <a:spLocks noGrp="1"/>
          </p:cNvSpPr>
          <p:nvPr>
            <p:ph idx="1"/>
          </p:nvPr>
        </p:nvSpPr>
        <p:spPr>
          <a:xfrm>
            <a:off x="457200" y="1340768"/>
            <a:ext cx="8363272" cy="5184576"/>
          </a:xfrm>
        </p:spPr>
        <p:txBody>
          <a:bodyPr>
            <a:noAutofit/>
          </a:bodyPr>
          <a:lstStyle/>
          <a:p>
            <a:pPr marL="0" indent="0">
              <a:lnSpc>
                <a:spcPct val="105000"/>
              </a:lnSpc>
              <a:spcBef>
                <a:spcPts val="800"/>
              </a:spcBef>
              <a:buNone/>
            </a:pPr>
            <a:r>
              <a:rPr lang="el-GR" dirty="0"/>
              <a:t>Τα χαρακτηριστικά των φαρμάκων των οποίων κρίνεται απαραίτητη η παρακολούθηση των επιπέδων τους (TDM) είναι:</a:t>
            </a:r>
          </a:p>
          <a:p>
            <a:pPr lvl="0">
              <a:lnSpc>
                <a:spcPct val="105000"/>
              </a:lnSpc>
              <a:spcBef>
                <a:spcPts val="800"/>
              </a:spcBef>
            </a:pPr>
            <a:r>
              <a:rPr lang="el-GR" dirty="0" smtClean="0"/>
              <a:t>Στενό θεραπευτικό εύρος.</a:t>
            </a:r>
            <a:endParaRPr lang="el-GR" dirty="0"/>
          </a:p>
          <a:p>
            <a:pPr lvl="0">
              <a:lnSpc>
                <a:spcPct val="105000"/>
              </a:lnSpc>
              <a:spcBef>
                <a:spcPts val="800"/>
              </a:spcBef>
            </a:pPr>
            <a:r>
              <a:rPr lang="el-GR" dirty="0" smtClean="0"/>
              <a:t>Προσδοκώμενο </a:t>
            </a:r>
            <a:r>
              <a:rPr lang="el-GR" dirty="0"/>
              <a:t>θεραπευτικό εύρος </a:t>
            </a:r>
            <a:r>
              <a:rPr lang="el-GR" dirty="0" smtClean="0"/>
              <a:t>συγκεντρώσεων.</a:t>
            </a:r>
            <a:endParaRPr lang="el-GR" dirty="0"/>
          </a:p>
          <a:p>
            <a:pPr lvl="0">
              <a:lnSpc>
                <a:spcPct val="105000"/>
              </a:lnSpc>
              <a:spcBef>
                <a:spcPts val="800"/>
              </a:spcBef>
            </a:pPr>
            <a:r>
              <a:rPr lang="el-GR" dirty="0"/>
              <a:t>Θεραπευτικές και ανεπιθύμητες ενέργειες που σχετίζονται με τη συγκέντρωση του </a:t>
            </a:r>
            <a:r>
              <a:rPr lang="el-GR" dirty="0" smtClean="0"/>
              <a:t>φαρμάκου.</a:t>
            </a:r>
            <a:endParaRPr lang="el-GR" dirty="0"/>
          </a:p>
          <a:p>
            <a:pPr lvl="0">
              <a:lnSpc>
                <a:spcPct val="105000"/>
              </a:lnSpc>
              <a:spcBef>
                <a:spcPts val="800"/>
              </a:spcBef>
            </a:pPr>
            <a:r>
              <a:rPr lang="el-GR" dirty="0"/>
              <a:t>Δυσκολία στην επίτευξη θεραπευτικού </a:t>
            </a:r>
            <a:r>
              <a:rPr lang="el-GR" dirty="0" smtClean="0"/>
              <a:t>αποτελέσματος.</a:t>
            </a:r>
            <a:endParaRPr lang="el-GR" dirty="0"/>
          </a:p>
          <a:p>
            <a:pPr lvl="0">
              <a:lnSpc>
                <a:spcPct val="105000"/>
              </a:lnSpc>
              <a:spcBef>
                <a:spcPts val="800"/>
              </a:spcBef>
            </a:pPr>
            <a:r>
              <a:rPr lang="el-GR" dirty="0"/>
              <a:t>Φάρμακα που χορηγούνται προφυλακτικά για να συντηρήσουν την απουσία της νόσου (επιληψία, καρδιακή αρρυθμία, μανιοκαταθλιπτικά επεισόδια, κρίση άσθματος, οργανική κατάπτωση</a:t>
            </a:r>
            <a:r>
              <a:rPr lang="el-GR" dirty="0" smtClean="0"/>
              <a:t>).</a:t>
            </a:r>
            <a:endParaRPr lang="el-GR" dirty="0"/>
          </a:p>
          <a:p>
            <a:pPr lvl="0">
              <a:lnSpc>
                <a:spcPct val="105000"/>
              </a:lnSpc>
              <a:spcBef>
                <a:spcPts val="800"/>
              </a:spcBef>
            </a:pPr>
            <a:r>
              <a:rPr lang="el-GR" dirty="0"/>
              <a:t>Αποφυγή τοξικότητας (</a:t>
            </a:r>
            <a:r>
              <a:rPr lang="el-GR" dirty="0" err="1"/>
              <a:t>αμινογλυκοσίδες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08673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Φαρμακοκινητική </a:t>
            </a:r>
            <a:r>
              <a:rPr lang="el-GR" sz="3000" b="0" dirty="0" smtClean="0"/>
              <a:t>2/4</a:t>
            </a:r>
            <a:endParaRPr lang="el-GR" dirty="0"/>
          </a:p>
        </p:txBody>
      </p:sp>
      <p:sp>
        <p:nvSpPr>
          <p:cNvPr id="3" name="Θέση περιεχομένου 2"/>
          <p:cNvSpPr>
            <a:spLocks noGrp="1"/>
          </p:cNvSpPr>
          <p:nvPr>
            <p:ph idx="1"/>
          </p:nvPr>
        </p:nvSpPr>
        <p:spPr/>
        <p:txBody>
          <a:bodyPr/>
          <a:lstStyle/>
          <a:p>
            <a:pPr>
              <a:buFont typeface="Courier New" panose="02070309020205020404" pitchFamily="49" charset="0"/>
              <a:buChar char="o"/>
            </a:pPr>
            <a:r>
              <a:rPr lang="el-GR" b="1" dirty="0"/>
              <a:t>Μέθοδος ανατροφοδότησης</a:t>
            </a:r>
            <a:r>
              <a:rPr lang="el-GR" dirty="0"/>
              <a:t> (</a:t>
            </a:r>
            <a:r>
              <a:rPr lang="el-GR" b="1" dirty="0" err="1"/>
              <a:t>Bayesian</a:t>
            </a:r>
            <a:r>
              <a:rPr lang="el-GR" b="1" dirty="0"/>
              <a:t> </a:t>
            </a:r>
            <a:r>
              <a:rPr lang="el-GR" b="1" dirty="0" err="1"/>
              <a:t>feedback</a:t>
            </a:r>
            <a:r>
              <a:rPr lang="el-GR" dirty="0"/>
              <a:t>), που λαμβάνουν υπ όψη τις μετρήσεις των επιπέδων σε σχέση με τα ατομικά χαρακτηριστικά του ασθενή (φύλο, ηλικία, βάρος, ύψος, </a:t>
            </a:r>
            <a:r>
              <a:rPr lang="el-GR" dirty="0" err="1"/>
              <a:t>κρεατινίνη</a:t>
            </a:r>
            <a:r>
              <a:rPr lang="el-GR" dirty="0"/>
              <a:t> ορού, επιθυμητές τιμές επιπέδων προ (</a:t>
            </a:r>
            <a:r>
              <a:rPr lang="el-GR" b="1" dirty="0" err="1"/>
              <a:t>trough</a:t>
            </a:r>
            <a:r>
              <a:rPr lang="el-GR" dirty="0"/>
              <a:t>) και μετά  (</a:t>
            </a:r>
            <a:r>
              <a:rPr lang="el-GR" b="1" dirty="0" err="1"/>
              <a:t>peak</a:t>
            </a:r>
            <a:r>
              <a:rPr lang="el-GR" dirty="0"/>
              <a:t>) τη χορήγηση. Τα δεδομένα αυτά επεξεργάζονται με συγκεκριμένο πρόγραμμα στον Η/Υ και παρέχουν τη προτεινόμενη δόση για το συγκεκριμένο ασθενή.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018235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Φαρμακοκινητική </a:t>
            </a:r>
            <a:r>
              <a:rPr lang="el-GR" sz="3000" b="0" dirty="0" smtClean="0"/>
              <a:t>3/4</a:t>
            </a:r>
            <a:endParaRPr lang="el-GR" dirty="0"/>
          </a:p>
        </p:txBody>
      </p:sp>
      <p:sp>
        <p:nvSpPr>
          <p:cNvPr id="3" name="Θέση περιεχομένου 2"/>
          <p:cNvSpPr>
            <a:spLocks noGrp="1"/>
          </p:cNvSpPr>
          <p:nvPr>
            <p:ph idx="1"/>
          </p:nvPr>
        </p:nvSpPr>
        <p:spPr>
          <a:xfrm>
            <a:off x="457200" y="1196752"/>
            <a:ext cx="8507288" cy="5472608"/>
          </a:xfrm>
        </p:spPr>
        <p:txBody>
          <a:bodyPr>
            <a:normAutofit/>
          </a:bodyPr>
          <a:lstStyle/>
          <a:p>
            <a:pPr>
              <a:buFont typeface="Courier New" panose="02070309020205020404" pitchFamily="49" charset="0"/>
              <a:buChar char="o"/>
            </a:pPr>
            <a:r>
              <a:rPr lang="el-GR" sz="2100" b="1" dirty="0"/>
              <a:t>Πληθυσμιακή </a:t>
            </a:r>
            <a:r>
              <a:rPr lang="el-GR" sz="2100" b="1" dirty="0" err="1"/>
              <a:t>φαρμακοκινητική</a:t>
            </a:r>
            <a:r>
              <a:rPr lang="el-GR" sz="2100" b="1" dirty="0"/>
              <a:t>, </a:t>
            </a:r>
            <a:r>
              <a:rPr lang="el-GR" sz="2100" dirty="0"/>
              <a:t>όπου διακρίνει τις συνισταμένες της μεταβλητότητας σε </a:t>
            </a:r>
            <a:r>
              <a:rPr lang="el-GR" sz="2100" dirty="0" err="1"/>
              <a:t>φαρμακοκινητικές</a:t>
            </a:r>
            <a:r>
              <a:rPr lang="el-GR" sz="2100" dirty="0"/>
              <a:t> (</a:t>
            </a:r>
            <a:r>
              <a:rPr lang="el-GR" sz="2100" b="1" dirty="0"/>
              <a:t>PK</a:t>
            </a:r>
            <a:r>
              <a:rPr lang="el-GR" sz="2100" dirty="0"/>
              <a:t>)  και φαρμακοδυναμικές (</a:t>
            </a:r>
            <a:r>
              <a:rPr lang="el-GR" sz="2100" b="1" dirty="0"/>
              <a:t>PD</a:t>
            </a:r>
            <a:r>
              <a:rPr lang="el-GR" sz="2100" dirty="0"/>
              <a:t>) παρατηρήσεις, σε ένα συγκεκριμένο πληθυσμό ατόμων ή </a:t>
            </a:r>
            <a:r>
              <a:rPr lang="el-GR" sz="2100" dirty="0" smtClean="0"/>
              <a:t>πειραματόζωων, </a:t>
            </a:r>
            <a:r>
              <a:rPr lang="el-GR" sz="2100" dirty="0"/>
              <a:t>μετά τη χορήγηση φαρμάκου. Το πληθυσμιακό μοντέλο </a:t>
            </a:r>
            <a:r>
              <a:rPr lang="el-GR" sz="2100" dirty="0" err="1"/>
              <a:t>ποσοστικοποιεί</a:t>
            </a:r>
            <a:r>
              <a:rPr lang="el-GR" sz="2100" dirty="0"/>
              <a:t> τις μέσες PK, PD παραμέτρους στο πληθυσμό, την </a:t>
            </a:r>
            <a:r>
              <a:rPr lang="el-GR" sz="2100" dirty="0" err="1"/>
              <a:t>ένδο</a:t>
            </a:r>
            <a:r>
              <a:rPr lang="el-GR" sz="2100" dirty="0"/>
              <a:t> και </a:t>
            </a:r>
            <a:r>
              <a:rPr lang="el-GR" sz="2100" dirty="0" err="1"/>
              <a:t>δι</a:t>
            </a:r>
            <a:r>
              <a:rPr lang="el-GR" sz="2100" dirty="0"/>
              <a:t>-ατομική μεταβλητότητα των ασθενών καθώς και τη σχέση τους με τις παθολογικές </a:t>
            </a:r>
            <a:r>
              <a:rPr lang="el-GR" sz="2100" dirty="0" err="1"/>
              <a:t>συμμεταβλητές</a:t>
            </a:r>
            <a:r>
              <a:rPr lang="el-GR" sz="2100" dirty="0"/>
              <a:t>. Επίσης επιτρέπουν το συνδυασμό </a:t>
            </a:r>
            <a:r>
              <a:rPr lang="el-GR" sz="2100" dirty="0" smtClean="0"/>
              <a:t>ελλιπών </a:t>
            </a:r>
            <a:r>
              <a:rPr lang="el-GR" sz="2100" dirty="0"/>
              <a:t>στοιχείων (μετρήσεις που χάθηκαν) με στοιχεία από τον υπόλοιπο πληθυσμό για να πετύχουν πρόβλεψη δοσολογίας με </a:t>
            </a:r>
            <a:r>
              <a:rPr lang="en-US" sz="2100" dirty="0"/>
              <a:t>B</a:t>
            </a:r>
            <a:r>
              <a:rPr lang="el-GR" sz="2100" dirty="0" err="1"/>
              <a:t>ayesian</a:t>
            </a:r>
            <a:r>
              <a:rPr lang="el-GR" sz="2100" dirty="0"/>
              <a:t> προσεγγίσεις. Τέτοια μαθηματικά μοντέλα (π.χ. </a:t>
            </a:r>
            <a:r>
              <a:rPr lang="el-GR" sz="2100" dirty="0" err="1"/>
              <a:t>Nonlinear</a:t>
            </a:r>
            <a:r>
              <a:rPr lang="el-GR" sz="2100" dirty="0"/>
              <a:t> </a:t>
            </a:r>
            <a:r>
              <a:rPr lang="el-GR" sz="2100" dirty="0" err="1"/>
              <a:t>Mixed</a:t>
            </a:r>
            <a:r>
              <a:rPr lang="el-GR" sz="2100" dirty="0"/>
              <a:t> </a:t>
            </a:r>
            <a:r>
              <a:rPr lang="en-US" sz="2100" dirty="0"/>
              <a:t>E</a:t>
            </a:r>
            <a:r>
              <a:rPr lang="el-GR" sz="2100" dirty="0" err="1"/>
              <a:t>ffect</a:t>
            </a:r>
            <a:r>
              <a:rPr lang="el-GR" sz="2100" dirty="0"/>
              <a:t> </a:t>
            </a:r>
            <a:r>
              <a:rPr lang="el-GR" sz="2100" dirty="0" err="1"/>
              <a:t>Modeling</a:t>
            </a:r>
            <a:r>
              <a:rPr lang="el-GR" sz="2100" b="1" dirty="0"/>
              <a:t>, NONMEM</a:t>
            </a:r>
            <a:r>
              <a:rPr lang="el-GR" sz="2100" dirty="0"/>
              <a:t>), προσφέρουν μια επαρκή «εξήγηση» των παρατηρήσεων, η οποία μπορεί στη συνέχεια να επιτρέψει τη πρόβλεψη σε ότι αφορά στο χρόνο, στα </a:t>
            </a:r>
            <a:r>
              <a:rPr lang="el-GR" sz="2100" dirty="0" err="1"/>
              <a:t>δοσολογικά</a:t>
            </a:r>
            <a:r>
              <a:rPr lang="el-GR" sz="2100" dirty="0"/>
              <a:t> σχήματα (</a:t>
            </a:r>
            <a:r>
              <a:rPr lang="el-GR" sz="2100" dirty="0" err="1"/>
              <a:t>bolus</a:t>
            </a:r>
            <a:r>
              <a:rPr lang="el-GR" sz="2100" dirty="0"/>
              <a:t> σε </a:t>
            </a:r>
            <a:r>
              <a:rPr lang="el-GR" sz="2100" dirty="0" err="1"/>
              <a:t>infusion</a:t>
            </a:r>
            <a:r>
              <a:rPr lang="el-GR" sz="2100" dirty="0"/>
              <a:t>) και τις εναλλακτικές επιλογές (2 φορές αντί της 1 ημερησίως).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439151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Φαρμακοκινητική </a:t>
            </a:r>
            <a:r>
              <a:rPr lang="el-GR" sz="3000" b="0" dirty="0" smtClean="0"/>
              <a:t>4/4</a:t>
            </a:r>
            <a:endParaRPr lang="el-GR" dirty="0"/>
          </a:p>
        </p:txBody>
      </p:sp>
      <p:sp>
        <p:nvSpPr>
          <p:cNvPr id="3" name="Θέση περιεχομένου 2"/>
          <p:cNvSpPr>
            <a:spLocks noGrp="1"/>
          </p:cNvSpPr>
          <p:nvPr>
            <p:ph idx="1"/>
          </p:nvPr>
        </p:nvSpPr>
        <p:spPr>
          <a:xfrm>
            <a:off x="457200" y="1196752"/>
            <a:ext cx="8219256" cy="5328592"/>
          </a:xfrm>
        </p:spPr>
        <p:txBody>
          <a:bodyPr>
            <a:normAutofit/>
          </a:bodyPr>
          <a:lstStyle/>
          <a:p>
            <a:r>
              <a:rPr lang="el-GR" dirty="0"/>
              <a:t>Στο σημείο αυτό πρέπει να τονισθεί ότι η χρήση  υπολογιστικών προγραμμάτων δεν αντικαθιστά το κλινικό ιατρό, αλλά η συμβολή τους είναι πολλές φορές καθοριστική στην ορθολογικότερη προσέγγιση της εξατομικευμένης φαρμακοθεραπείας.</a:t>
            </a:r>
          </a:p>
          <a:p>
            <a:r>
              <a:rPr lang="el-GR" dirty="0"/>
              <a:t>Στο μέλλον η θεραπευτική ρύθμιση των φαρμάκων αναμένεται να περιλάβει πέρα της κλασικής TDM που περιγράψαμε και την </a:t>
            </a:r>
            <a:r>
              <a:rPr lang="el-GR" b="1" dirty="0" err="1"/>
              <a:t>φαρμακογενωμική</a:t>
            </a:r>
            <a:r>
              <a:rPr lang="el-GR" b="1" dirty="0"/>
              <a:t> TDM</a:t>
            </a:r>
            <a:r>
              <a:rPr lang="el-GR" dirty="0"/>
              <a:t>, που στόχο έχει να καταγράψει τους πολυμορφισμούς (</a:t>
            </a:r>
            <a:r>
              <a:rPr lang="el-GR" dirty="0" err="1"/>
              <a:t>SNPs</a:t>
            </a:r>
            <a:r>
              <a:rPr lang="el-GR" dirty="0"/>
              <a:t>) του ηπατικού ενζύμου για το μεταβολισμό των φαρμάκων CYP</a:t>
            </a:r>
            <a:r>
              <a:rPr lang="el-GR" baseline="-25000" dirty="0"/>
              <a:t>450</a:t>
            </a:r>
            <a:r>
              <a:rPr lang="el-GR" dirty="0"/>
              <a:t> και ιδιαίτερα των </a:t>
            </a:r>
            <a:r>
              <a:rPr lang="el-GR" dirty="0" err="1"/>
              <a:t>ισομορφών</a:t>
            </a:r>
            <a:r>
              <a:rPr lang="el-GR" dirty="0"/>
              <a:t> του        CYP2D6  CYP2C19. </a:t>
            </a:r>
          </a:p>
          <a:p>
            <a:r>
              <a:rPr lang="el-GR" dirty="0"/>
              <a:t>Η προσεχής TDM θα ολοκληρώνεται πριν την αγωγή, χωρίς αιμοληψία και θα παρέχει πληροφορίες για περισσότερα του ενός φάρμακα.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6563499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Επίλογος</a:t>
            </a:r>
            <a:endParaRPr lang="el-GR" dirty="0"/>
          </a:p>
        </p:txBody>
      </p:sp>
      <p:sp>
        <p:nvSpPr>
          <p:cNvPr id="3" name="Θέση περιεχομένου 2"/>
          <p:cNvSpPr>
            <a:spLocks noGrp="1"/>
          </p:cNvSpPr>
          <p:nvPr>
            <p:ph idx="1"/>
          </p:nvPr>
        </p:nvSpPr>
        <p:spPr>
          <a:xfrm>
            <a:off x="457200" y="1196752"/>
            <a:ext cx="8435280" cy="5400600"/>
          </a:xfrm>
        </p:spPr>
        <p:txBody>
          <a:bodyPr>
            <a:normAutofit lnSpcReduction="10000"/>
          </a:bodyPr>
          <a:lstStyle/>
          <a:p>
            <a:pPr marL="0" indent="0">
              <a:buNone/>
            </a:pPr>
            <a:r>
              <a:rPr lang="el-GR" dirty="0"/>
              <a:t>Συνοψίζοντας, και με βάση όλα όσα έχουν αναφερθεί, ένα </a:t>
            </a:r>
            <a:r>
              <a:rPr lang="el-GR" b="1" dirty="0"/>
              <a:t>φάρμακο</a:t>
            </a:r>
            <a:r>
              <a:rPr lang="el-GR" dirty="0"/>
              <a:t> θα μπορούσε να θεωρηθεί </a:t>
            </a:r>
            <a:r>
              <a:rPr lang="el-GR" b="1" dirty="0"/>
              <a:t>κατάλληλο</a:t>
            </a:r>
            <a:r>
              <a:rPr lang="el-GR" dirty="0"/>
              <a:t> εάν συγκεντρώνει και κατέχει:</a:t>
            </a:r>
          </a:p>
          <a:p>
            <a:pPr lvl="0"/>
            <a:r>
              <a:rPr lang="el-GR" dirty="0"/>
              <a:t>Τεκμηριωμένη </a:t>
            </a:r>
            <a:r>
              <a:rPr lang="el-GR" dirty="0" smtClean="0"/>
              <a:t>αποτελεσματικότητα.</a:t>
            </a:r>
            <a:endParaRPr lang="el-GR" dirty="0"/>
          </a:p>
          <a:p>
            <a:pPr lvl="0"/>
            <a:r>
              <a:rPr lang="el-GR" dirty="0"/>
              <a:t>Καλή ανεκτικότητα (μη σοβαρές ανεπιθύμητες ενέργειες</a:t>
            </a:r>
            <a:r>
              <a:rPr lang="el-GR" dirty="0" smtClean="0"/>
              <a:t>).</a:t>
            </a:r>
            <a:endParaRPr lang="el-GR" dirty="0"/>
          </a:p>
          <a:p>
            <a:pPr lvl="0"/>
            <a:r>
              <a:rPr lang="el-GR" dirty="0"/>
              <a:t>Πολλές φαρμακοτεχνικές  μορφές </a:t>
            </a:r>
            <a:r>
              <a:rPr lang="el-GR" dirty="0" smtClean="0"/>
              <a:t>χορήγησης.</a:t>
            </a:r>
            <a:endParaRPr lang="el-GR" dirty="0"/>
          </a:p>
          <a:p>
            <a:pPr lvl="0"/>
            <a:r>
              <a:rPr lang="el-GR" dirty="0"/>
              <a:t>Απλή </a:t>
            </a:r>
            <a:r>
              <a:rPr lang="el-GR" dirty="0" smtClean="0"/>
              <a:t>δοσολογία.</a:t>
            </a:r>
            <a:endParaRPr lang="el-GR" dirty="0"/>
          </a:p>
          <a:p>
            <a:pPr lvl="0"/>
            <a:r>
              <a:rPr lang="el-GR" dirty="0"/>
              <a:t>Μικρό χρόνο </a:t>
            </a:r>
            <a:r>
              <a:rPr lang="el-GR" dirty="0" err="1" smtClean="0"/>
              <a:t>ημιζωής</a:t>
            </a:r>
            <a:r>
              <a:rPr lang="el-GR" dirty="0" smtClean="0"/>
              <a:t>.</a:t>
            </a:r>
            <a:endParaRPr lang="el-GR" dirty="0"/>
          </a:p>
          <a:p>
            <a:pPr lvl="0"/>
            <a:r>
              <a:rPr lang="el-GR" dirty="0"/>
              <a:t>Λίγες αλληλεπιδράσεις σε </a:t>
            </a:r>
            <a:r>
              <a:rPr lang="el-GR" dirty="0" err="1"/>
              <a:t>ενζυμικό</a:t>
            </a:r>
            <a:r>
              <a:rPr lang="el-GR" dirty="0"/>
              <a:t> </a:t>
            </a:r>
            <a:r>
              <a:rPr lang="el-GR" dirty="0" smtClean="0"/>
              <a:t>επίπεδο.</a:t>
            </a:r>
            <a:endParaRPr lang="el-GR" dirty="0"/>
          </a:p>
          <a:p>
            <a:pPr lvl="0"/>
            <a:r>
              <a:rPr lang="el-GR" dirty="0"/>
              <a:t>Μεγάλο θεραπευτικό </a:t>
            </a:r>
            <a:r>
              <a:rPr lang="el-GR" dirty="0" smtClean="0"/>
              <a:t>δείκτη.</a:t>
            </a:r>
            <a:endParaRPr lang="el-GR" dirty="0"/>
          </a:p>
          <a:p>
            <a:pPr lvl="0"/>
            <a:r>
              <a:rPr lang="el-GR" dirty="0"/>
              <a:t>Σταθερότητα στο </a:t>
            </a:r>
            <a:r>
              <a:rPr lang="el-GR" dirty="0" smtClean="0"/>
              <a:t>περιβάλλον.</a:t>
            </a:r>
            <a:endParaRPr lang="el-GR" dirty="0"/>
          </a:p>
          <a:p>
            <a:r>
              <a:rPr lang="el-GR" dirty="0"/>
              <a:t>Μικρό </a:t>
            </a:r>
            <a:r>
              <a:rPr lang="el-GR" dirty="0" smtClean="0"/>
              <a:t>κόστος.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5085013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Καρίκας</a:t>
            </a:r>
            <a:r>
              <a:rPr lang="el-GR" sz="2000" dirty="0" smtClean="0"/>
              <a:t> 2014. Γεώργιος </a:t>
            </a:r>
            <a:r>
              <a:rPr lang="el-GR" sz="2000" dirty="0" err="1" smtClean="0"/>
              <a:t>Καρίκας</a:t>
            </a:r>
            <a:r>
              <a:rPr lang="el-GR" sz="2000" dirty="0" smtClean="0"/>
              <a:t>. «</a:t>
            </a:r>
            <a:r>
              <a:rPr lang="el-GR" sz="2000" dirty="0" err="1" smtClean="0"/>
              <a:t>Φαρμακοκινητική</a:t>
            </a:r>
            <a:r>
              <a:rPr lang="el-GR" sz="2000" dirty="0" smtClean="0"/>
              <a:t>. Ενότητα 8</a:t>
            </a:r>
            <a:r>
              <a:rPr lang="en-US" sz="2000" dirty="0" smtClean="0"/>
              <a:t>:</a:t>
            </a:r>
            <a:r>
              <a:rPr lang="el-GR" sz="2000" dirty="0"/>
              <a:t> Εργαστηριακές Μέθοδοι </a:t>
            </a:r>
            <a:r>
              <a:rPr lang="el-GR" sz="2000" dirty="0" err="1"/>
              <a:t>Φαρμακοκινητικού</a:t>
            </a:r>
            <a:r>
              <a:rPr lang="el-GR" sz="2000" dirty="0"/>
              <a:t> Ελέγχου».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Αναφοράς</a:t>
            </a:r>
          </a:p>
          <a:p>
            <a:pPr lvl="1">
              <a:buFont typeface="Wingdings" panose="05000000000000000000" pitchFamily="2" charset="2"/>
              <a:buChar char="§"/>
            </a:pPr>
            <a:r>
              <a:rPr lang="el-GR" sz="2000" dirty="0" smtClean="0"/>
              <a:t>Το Σημείωμα </a:t>
            </a:r>
            <a:r>
              <a:rPr lang="el-GR" sz="2000" dirty="0" err="1" smtClean="0"/>
              <a:t>Αδειοδότησης</a:t>
            </a:r>
            <a:endParaRPr lang="el-GR" sz="2000" dirty="0" smtClean="0"/>
          </a:p>
          <a:p>
            <a:pPr lvl="1">
              <a:buFont typeface="Wingdings" panose="05000000000000000000" pitchFamily="2" charset="2"/>
              <a:buChar char="§"/>
            </a:pPr>
            <a:r>
              <a:rPr lang="el-GR" sz="2000" dirty="0" smtClean="0"/>
              <a:t>Τη δήλωση Διατήρησης Σημειωμάτων</a:t>
            </a:r>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smtClean="0"/>
              <a:t>Εργαστηριακές μέθοδοι </a:t>
            </a:r>
            <a:r>
              <a:rPr lang="el-GR" dirty="0" err="1" smtClean="0"/>
              <a:t>φαρμακοκινητικού</a:t>
            </a:r>
            <a:r>
              <a:rPr lang="el-GR" dirty="0" smtClean="0"/>
              <a:t> ελέγχου </a:t>
            </a:r>
            <a:br>
              <a:rPr lang="el-GR" dirty="0" smtClean="0"/>
            </a:br>
            <a:r>
              <a:rPr lang="el-GR" sz="3100" b="0" dirty="0" smtClean="0"/>
              <a:t>( </a:t>
            </a:r>
            <a:r>
              <a:rPr lang="en-US" sz="3100" b="0" dirty="0" smtClean="0"/>
              <a:t>Therapeutic </a:t>
            </a:r>
            <a:r>
              <a:rPr lang="en-US" sz="3100" b="0" dirty="0"/>
              <a:t>D</a:t>
            </a:r>
            <a:r>
              <a:rPr lang="en-US" sz="3100" b="0" dirty="0" smtClean="0"/>
              <a:t>rug Monitoring, TDM) </a:t>
            </a:r>
            <a:r>
              <a:rPr lang="el-GR" sz="3100" b="0" dirty="0" smtClean="0"/>
              <a:t>4</a:t>
            </a:r>
            <a:r>
              <a:rPr lang="en-US" sz="3100" b="0" dirty="0" smtClean="0"/>
              <a:t>/</a:t>
            </a:r>
            <a:r>
              <a:rPr lang="el-GR" sz="3100" b="0" dirty="0" smtClean="0"/>
              <a:t>4</a:t>
            </a:r>
            <a:endParaRPr lang="el-GR" sz="3100" b="0"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dirty="0"/>
              <a:t>Οι κύριες </a:t>
            </a:r>
            <a:r>
              <a:rPr lang="el-GR" b="1" dirty="0"/>
              <a:t>κατηγορίες των μεθόδων</a:t>
            </a:r>
            <a:r>
              <a:rPr lang="el-GR" dirty="0"/>
              <a:t> που χρησιμοποιεί σήμερα ο </a:t>
            </a:r>
            <a:r>
              <a:rPr lang="el-GR" dirty="0" err="1"/>
              <a:t>Φαρμακοκινητικός</a:t>
            </a:r>
            <a:r>
              <a:rPr lang="el-GR" dirty="0"/>
              <a:t> έλεγχος είναι:</a:t>
            </a:r>
          </a:p>
          <a:p>
            <a:pPr lvl="1"/>
            <a:r>
              <a:rPr lang="el-GR" dirty="0" err="1" smtClean="0"/>
              <a:t>Ανοσοπροσδιορισμοί</a:t>
            </a:r>
            <a:r>
              <a:rPr lang="el-GR" dirty="0" smtClean="0"/>
              <a:t>.</a:t>
            </a:r>
            <a:endParaRPr lang="el-GR" dirty="0"/>
          </a:p>
          <a:p>
            <a:pPr lvl="1"/>
            <a:r>
              <a:rPr lang="el-GR" dirty="0" err="1" smtClean="0"/>
              <a:t>Χρωματογραφικές</a:t>
            </a:r>
            <a:r>
              <a:rPr lang="el-GR" dirty="0"/>
              <a:t>.</a:t>
            </a:r>
          </a:p>
          <a:p>
            <a:pPr lvl="1"/>
            <a:r>
              <a:rPr lang="el-GR" dirty="0" err="1" smtClean="0"/>
              <a:t>Φασματοφωτομετρικές</a:t>
            </a:r>
            <a:r>
              <a:rPr lang="el-GR" dirty="0"/>
              <a:t>.</a:t>
            </a:r>
          </a:p>
          <a:p>
            <a:pPr lvl="1"/>
            <a:r>
              <a:rPr lang="el-GR" dirty="0" smtClean="0"/>
              <a:t>Ηλεκτροχημικές.</a:t>
            </a:r>
            <a:endParaRPr lang="el-GR" dirty="0"/>
          </a:p>
          <a:p>
            <a:pPr lvl="1"/>
            <a:r>
              <a:rPr lang="el-GR" dirty="0" smtClean="0"/>
              <a:t>Μικροβιολογικές.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577789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err="1"/>
              <a:t>Ανοσοπροσδιορισμοί</a:t>
            </a:r>
            <a:r>
              <a:rPr lang="el-GR" sz="4000" dirty="0"/>
              <a:t>- Δεσμευτικές </a:t>
            </a:r>
            <a:r>
              <a:rPr lang="el-GR" sz="4000" dirty="0" smtClean="0"/>
              <a:t>μέθοδοι </a:t>
            </a:r>
            <a:r>
              <a:rPr lang="el-GR" sz="3300" b="0" dirty="0" smtClean="0"/>
              <a:t>1/4</a:t>
            </a:r>
            <a:endParaRPr lang="el-GR" sz="33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Δεσμευτική μέθοδος ορίζεται εκείνη που προσδιορίζει ποσοτικά μια ουσία (</a:t>
            </a:r>
            <a:r>
              <a:rPr lang="el-GR" b="1" dirty="0" err="1"/>
              <a:t>ligand</a:t>
            </a:r>
            <a:r>
              <a:rPr lang="el-GR" dirty="0"/>
              <a:t>) ως συνάρτηση του προοδευτικού κορεσμού μιας άλλης (</a:t>
            </a:r>
            <a:r>
              <a:rPr lang="el-GR" b="1" dirty="0" err="1"/>
              <a:t>binder</a:t>
            </a:r>
            <a:r>
              <a:rPr lang="el-GR" dirty="0"/>
              <a:t>), η οποία δεσμεύει εκλεκτικά την προς μέτρηση ουσία.</a:t>
            </a:r>
          </a:p>
          <a:p>
            <a:r>
              <a:rPr lang="el-GR" dirty="0"/>
              <a:t>Η ουσία-</a:t>
            </a:r>
            <a:r>
              <a:rPr lang="el-GR" b="1" dirty="0" err="1"/>
              <a:t>συνδέτης</a:t>
            </a:r>
            <a:r>
              <a:rPr lang="el-GR" dirty="0"/>
              <a:t> (li</a:t>
            </a:r>
            <a:r>
              <a:rPr lang="en-US" dirty="0"/>
              <a:t>g</a:t>
            </a:r>
            <a:r>
              <a:rPr lang="el-GR" dirty="0" err="1"/>
              <a:t>and</a:t>
            </a:r>
            <a:r>
              <a:rPr lang="el-GR" dirty="0"/>
              <a:t>) είναι το φάρμακο που θέλουμε να προσδιορίσουμε στο δείγμα, ενώ η ουσία </a:t>
            </a:r>
            <a:r>
              <a:rPr lang="el-GR" b="1" dirty="0" err="1"/>
              <a:t>δεσμευτής</a:t>
            </a:r>
            <a:r>
              <a:rPr lang="el-GR" dirty="0"/>
              <a:t> (</a:t>
            </a:r>
            <a:r>
              <a:rPr lang="el-GR" dirty="0" err="1"/>
              <a:t>binder</a:t>
            </a:r>
            <a:r>
              <a:rPr lang="el-GR" dirty="0"/>
              <a:t>) είναι το ειδικό αντίσωμα ως προς το φάρμακο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40886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err="1"/>
              <a:t>Ανοσοπροσδιορισμοί</a:t>
            </a:r>
            <a:r>
              <a:rPr lang="el-GR" sz="4000" dirty="0"/>
              <a:t>- Δεσμευτικές </a:t>
            </a:r>
            <a:r>
              <a:rPr lang="el-GR" sz="4000" dirty="0" smtClean="0"/>
              <a:t>μέθοδοι </a:t>
            </a:r>
            <a:r>
              <a:rPr lang="el-GR" sz="3300" b="0" dirty="0" smtClean="0"/>
              <a:t>2/4</a:t>
            </a:r>
            <a:endParaRPr lang="el-GR" sz="33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Οι κυριότεροι </a:t>
            </a:r>
            <a:r>
              <a:rPr lang="el-GR" dirty="0" err="1"/>
              <a:t>ανοσοπροσδιορισμοί</a:t>
            </a:r>
            <a:r>
              <a:rPr lang="el-GR" dirty="0"/>
              <a:t> φαρμάκων βασίζονται στην αρχή της ανταγωνιστικής δέσμευσης:</a:t>
            </a:r>
          </a:p>
          <a:p>
            <a:pPr marL="0" indent="0" algn="ctr">
              <a:buNone/>
            </a:pPr>
            <a:r>
              <a:rPr lang="de-DE" b="1" dirty="0"/>
              <a:t>D + D-L + Ab ↔ (D/Ab) + (D-L/Ab)</a:t>
            </a:r>
            <a:endParaRPr lang="el-GR" dirty="0"/>
          </a:p>
          <a:p>
            <a:pPr marL="355600" indent="0">
              <a:buNone/>
            </a:pPr>
            <a:r>
              <a:rPr lang="en-GB" dirty="0"/>
              <a:t>D = </a:t>
            </a:r>
            <a:r>
              <a:rPr lang="de-DE" dirty="0"/>
              <a:t>φ</a:t>
            </a:r>
            <a:r>
              <a:rPr lang="el-GR" dirty="0" err="1"/>
              <a:t>άρμακο</a:t>
            </a:r>
            <a:r>
              <a:rPr lang="en-GB" dirty="0"/>
              <a:t> (ligand</a:t>
            </a:r>
            <a:r>
              <a:rPr lang="en-GB" dirty="0" smtClean="0"/>
              <a:t>)</a:t>
            </a:r>
            <a:r>
              <a:rPr lang="el-GR" dirty="0" smtClean="0"/>
              <a:t>.</a:t>
            </a:r>
            <a:endParaRPr lang="el-GR" dirty="0"/>
          </a:p>
          <a:p>
            <a:pPr marL="355600" indent="0">
              <a:buNone/>
            </a:pPr>
            <a:r>
              <a:rPr lang="en-GB" dirty="0"/>
              <a:t>D</a:t>
            </a:r>
            <a:r>
              <a:rPr lang="el-GR" dirty="0"/>
              <a:t>-</a:t>
            </a:r>
            <a:r>
              <a:rPr lang="en-GB" dirty="0"/>
              <a:t>L</a:t>
            </a:r>
            <a:r>
              <a:rPr lang="el-GR" dirty="0"/>
              <a:t> = φάρμακο με επισημασμένο ιχνηθέτη (</a:t>
            </a:r>
            <a:r>
              <a:rPr lang="el-GR" dirty="0" err="1"/>
              <a:t>Label</a:t>
            </a:r>
            <a:r>
              <a:rPr lang="el-GR" dirty="0" smtClean="0"/>
              <a:t>).</a:t>
            </a:r>
            <a:endParaRPr lang="el-GR" dirty="0"/>
          </a:p>
          <a:p>
            <a:pPr marL="355600" indent="0">
              <a:buNone/>
            </a:pPr>
            <a:r>
              <a:rPr lang="en-US" dirty="0"/>
              <a:t>Ab</a:t>
            </a:r>
            <a:r>
              <a:rPr lang="el-GR" dirty="0"/>
              <a:t> = αντίσωμα (</a:t>
            </a:r>
            <a:r>
              <a:rPr lang="el-GR" dirty="0" err="1"/>
              <a:t>binder</a:t>
            </a:r>
            <a:r>
              <a:rPr lang="el-GR" dirty="0"/>
              <a:t>) ως προς το </a:t>
            </a:r>
            <a:r>
              <a:rPr lang="el-GR" dirty="0" smtClean="0"/>
              <a:t>φάρμακο.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300996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err="1"/>
              <a:t>Ανοσοπροσδιορισμοί</a:t>
            </a:r>
            <a:r>
              <a:rPr lang="el-GR" sz="4000" dirty="0"/>
              <a:t>- Δεσμευτικές </a:t>
            </a:r>
            <a:r>
              <a:rPr lang="el-GR" sz="4000" dirty="0" smtClean="0"/>
              <a:t>μέθοδοι </a:t>
            </a:r>
            <a:r>
              <a:rPr lang="el-GR" sz="3300" b="0" dirty="0" smtClean="0"/>
              <a:t>3/4</a:t>
            </a:r>
            <a:endParaRPr lang="el-GR" sz="3300" b="0" dirty="0"/>
          </a:p>
        </p:txBody>
      </p:sp>
      <p:sp>
        <p:nvSpPr>
          <p:cNvPr id="3" name="Θέση περιεχομένου 2"/>
          <p:cNvSpPr>
            <a:spLocks noGrp="1"/>
          </p:cNvSpPr>
          <p:nvPr>
            <p:ph idx="1"/>
          </p:nvPr>
        </p:nvSpPr>
        <p:spPr>
          <a:xfrm>
            <a:off x="457200" y="1340768"/>
            <a:ext cx="8229600" cy="4896544"/>
          </a:xfrm>
        </p:spPr>
        <p:txBody>
          <a:bodyPr/>
          <a:lstStyle/>
          <a:p>
            <a:r>
              <a:rPr lang="el-GR" b="1" dirty="0"/>
              <a:t>Ετερογενείς</a:t>
            </a:r>
            <a:r>
              <a:rPr lang="el-GR" dirty="0"/>
              <a:t>, όπου οι ιδιότητες του ιχνηθέτη δεν διαφοροποιούνται μετά τη σύνδεση του D-L με το  </a:t>
            </a:r>
            <a:r>
              <a:rPr lang="el-GR" dirty="0" err="1"/>
              <a:t>Ab</a:t>
            </a:r>
            <a:r>
              <a:rPr lang="el-GR" dirty="0"/>
              <a:t> και χρειάζεται ένα επιπλέον στάδιο διαχωρισμού της ελεύθερης από τη δεσμευμένη μορφή του D-L.</a:t>
            </a:r>
          </a:p>
          <a:p>
            <a:r>
              <a:rPr lang="el-GR" b="1" dirty="0"/>
              <a:t>Ομογενείς</a:t>
            </a:r>
            <a:r>
              <a:rPr lang="el-GR" dirty="0"/>
              <a:t>, όπου η σύνδεση του D-L  με το </a:t>
            </a:r>
            <a:r>
              <a:rPr lang="el-GR" dirty="0" err="1"/>
              <a:t>Ab</a:t>
            </a:r>
            <a:r>
              <a:rPr lang="el-GR" dirty="0"/>
              <a:t> διαφοροποιεί κατά κάποιο τρόπο τις ιδιότητες του ιχνηθέτη και δεν απαιτείται στάδιο διαχωρισμού. </a:t>
            </a:r>
          </a:p>
          <a:p>
            <a:pPr marL="355600" indent="0">
              <a:spcBef>
                <a:spcPts val="300"/>
              </a:spcBef>
              <a:buNone/>
            </a:pPr>
            <a:r>
              <a:rPr lang="el-GR" dirty="0"/>
              <a:t>Οι ομογενείς είναι τεχνικά πιο απλοί με δυνατότητες αυτοματοποίησης, ενώ οι ετερογενείς μπορούν να υπολογίσουν χαμηλότερες συγκεντρώσεις φαρμάκων.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43323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err="1"/>
              <a:t>Ανοσοπροσδιορισμοί</a:t>
            </a:r>
            <a:r>
              <a:rPr lang="el-GR" sz="4000" dirty="0"/>
              <a:t>- Δεσμευτικές </a:t>
            </a:r>
            <a:r>
              <a:rPr lang="el-GR" sz="4000" dirty="0" smtClean="0"/>
              <a:t>μέθοδοι </a:t>
            </a:r>
            <a:r>
              <a:rPr lang="el-GR" sz="3300" b="0" dirty="0" smtClean="0"/>
              <a:t>4/4</a:t>
            </a:r>
            <a:endParaRPr lang="el-GR" sz="33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Ανάλογα με τη φύση του ιχνηθέτη, οι </a:t>
            </a:r>
            <a:r>
              <a:rPr lang="el-GR" dirty="0" err="1"/>
              <a:t>ανοσοπροσδιορισμοί</a:t>
            </a:r>
            <a:r>
              <a:rPr lang="el-GR" dirty="0"/>
              <a:t> διακρίνονται επίσης σε:</a:t>
            </a:r>
          </a:p>
          <a:p>
            <a:pPr lvl="1"/>
            <a:r>
              <a:rPr lang="en-US" b="1" dirty="0" smtClean="0"/>
              <a:t>RIA</a:t>
            </a:r>
            <a:r>
              <a:rPr lang="el-GR" b="1" dirty="0" smtClean="0"/>
              <a:t> </a:t>
            </a:r>
            <a:r>
              <a:rPr lang="el-GR" dirty="0" smtClean="0"/>
              <a:t>με </a:t>
            </a:r>
            <a:r>
              <a:rPr lang="el-GR" dirty="0"/>
              <a:t>ιχνηθέτη </a:t>
            </a:r>
            <a:r>
              <a:rPr lang="el-GR" dirty="0" smtClean="0"/>
              <a:t>ραδιενεργό </a:t>
            </a:r>
            <a:r>
              <a:rPr lang="el-GR" dirty="0"/>
              <a:t>ισότοπο (</a:t>
            </a:r>
            <a:r>
              <a:rPr lang="el-GR" b="1" dirty="0" err="1"/>
              <a:t>ραδιοανοσολογικός</a:t>
            </a:r>
            <a:r>
              <a:rPr lang="el-GR" dirty="0" smtClean="0"/>
              <a:t>).</a:t>
            </a:r>
            <a:endParaRPr lang="el-GR" dirty="0"/>
          </a:p>
          <a:p>
            <a:pPr lvl="1"/>
            <a:r>
              <a:rPr lang="en-US" b="1" dirty="0"/>
              <a:t>FIA</a:t>
            </a:r>
            <a:r>
              <a:rPr lang="el-GR" b="1" dirty="0"/>
              <a:t> </a:t>
            </a:r>
            <a:r>
              <a:rPr lang="el-GR" dirty="0"/>
              <a:t>με ιχνηθέτη </a:t>
            </a:r>
            <a:r>
              <a:rPr lang="el-GR" dirty="0" smtClean="0"/>
              <a:t>φθορίζουσα </a:t>
            </a:r>
            <a:r>
              <a:rPr lang="el-GR" dirty="0"/>
              <a:t>ουσία (</a:t>
            </a:r>
            <a:r>
              <a:rPr lang="el-GR" b="1" dirty="0" err="1"/>
              <a:t>φθορισμοανασολογικός</a:t>
            </a:r>
            <a:r>
              <a:rPr lang="el-GR" dirty="0" smtClean="0"/>
              <a:t>).</a:t>
            </a:r>
            <a:endParaRPr lang="el-GR" dirty="0"/>
          </a:p>
          <a:p>
            <a:pPr lvl="1"/>
            <a:r>
              <a:rPr lang="en-US" b="1" dirty="0"/>
              <a:t>EIA</a:t>
            </a:r>
            <a:r>
              <a:rPr lang="el-GR" b="1" dirty="0"/>
              <a:t> </a:t>
            </a:r>
            <a:r>
              <a:rPr lang="el-GR" dirty="0"/>
              <a:t>με ιχνηθέτη </a:t>
            </a:r>
            <a:r>
              <a:rPr lang="el-GR" dirty="0" smtClean="0"/>
              <a:t>ένζυμο </a:t>
            </a:r>
            <a:r>
              <a:rPr lang="el-GR" dirty="0"/>
              <a:t>(</a:t>
            </a:r>
            <a:r>
              <a:rPr lang="el-GR" b="1" dirty="0" err="1"/>
              <a:t>ενζυμοανοσολογικός</a:t>
            </a:r>
            <a:r>
              <a:rPr lang="el-GR" dirty="0" smtClean="0"/>
              <a:t>).</a:t>
            </a:r>
            <a:endParaRPr lang="el-GR" dirty="0"/>
          </a:p>
          <a:p>
            <a:pPr lvl="1"/>
            <a:r>
              <a:rPr lang="en-US" b="1" dirty="0"/>
              <a:t>NIIA</a:t>
            </a:r>
            <a:r>
              <a:rPr lang="el-GR" b="1" dirty="0"/>
              <a:t> </a:t>
            </a:r>
            <a:r>
              <a:rPr lang="el-GR" dirty="0"/>
              <a:t>με ιχνηθέτη </a:t>
            </a:r>
            <a:r>
              <a:rPr lang="el-GR" dirty="0" smtClean="0"/>
              <a:t>πρωτεΐνη </a:t>
            </a:r>
            <a:r>
              <a:rPr lang="el-GR" dirty="0"/>
              <a:t>(</a:t>
            </a:r>
            <a:r>
              <a:rPr lang="el-GR" b="1" dirty="0" err="1"/>
              <a:t>νεφελοανοσολογικός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082132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
  <a:themeElements>
    <a:clrScheme name="Προσαρμοσμένο 1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132</TotalTime>
  <Words>3409</Words>
  <Application>Microsoft Office PowerPoint</Application>
  <PresentationFormat>On-screen Show (4:3)</PresentationFormat>
  <Paragraphs>457</Paragraphs>
  <Slides>49</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Courier New</vt:lpstr>
      <vt:lpstr>Times New Roman</vt:lpstr>
      <vt:lpstr>Wingdings</vt:lpstr>
      <vt:lpstr>OC_template</vt:lpstr>
      <vt:lpstr>Εξίσωση</vt:lpstr>
      <vt:lpstr>Φαρμακοκινητική</vt:lpstr>
      <vt:lpstr>Εργαστηριακές μέθοδοι φαρμακοκινητικού ελέγχου  ( Therapeutic Drug Monitoring, TDM) 1/4</vt:lpstr>
      <vt:lpstr>Εργαστηριακές μέθοδοι φαρμακοκινητικού ελέγχου  ( Therapeutic Drug Monitoring, TDM) 2/4</vt:lpstr>
      <vt:lpstr>Εργαστηριακές μέθοδοι φαρμακοκινητικού ελέγχου  ( Therapeutic Drug Monitoring, TDM) 3/4</vt:lpstr>
      <vt:lpstr>Εργαστηριακές μέθοδοι φαρμακοκινητικού ελέγχου  ( Therapeutic Drug Monitoring, TDM) 4/4</vt:lpstr>
      <vt:lpstr>Ανοσοπροσδιορισμοί- Δεσμευτικές μέθοδοι 1/4</vt:lpstr>
      <vt:lpstr>Ανοσοπροσδιορισμοί- Δεσμευτικές μέθοδοι 2/4</vt:lpstr>
      <vt:lpstr>Ανοσοπροσδιορισμοί- Δεσμευτικές μέθοδοι 3/4</vt:lpstr>
      <vt:lpstr>Ανοσοπροσδιορισμοί- Δεσμευτικές μέθοδοι 4/4</vt:lpstr>
      <vt:lpstr>Χρωματογραφικές μέθοδοι 1/6</vt:lpstr>
      <vt:lpstr>Χρωματογραφικές μέθοδοι 2/6</vt:lpstr>
      <vt:lpstr>Χρωματογραφικές μέθοδοι 3/6</vt:lpstr>
      <vt:lpstr>Χρωματογραφικές μέθοδοι 4/6</vt:lpstr>
      <vt:lpstr>Χρωματογραφικές μέθοδοι 5/6</vt:lpstr>
      <vt:lpstr>Χρωματογραφικές μέθοδοι 6/6</vt:lpstr>
      <vt:lpstr>Φασματοφωτομετρικές μέθοδοι</vt:lpstr>
      <vt:lpstr>Ηλεκτροχημικές μέθοδοι</vt:lpstr>
      <vt:lpstr>Μικροβιολογικές μέθοδοι</vt:lpstr>
      <vt:lpstr>Πρακτικές Οδηγίες ανάλυσης και αξιοποίησης των αποτελεσμάτων 1/3</vt:lpstr>
      <vt:lpstr>Πρακτικές Οδηγίες ανάλυσης και αξιοποίησης των αποτελεσμάτων 2/3</vt:lpstr>
      <vt:lpstr>Πρακτικές Οδηγίες ανάλυσης και αξιοποίησης των αποτελεσμάτων 3/3</vt:lpstr>
      <vt:lpstr>Φαρμακοδυναμικά και φαρμακοκινητικά δεδομένα ενώσεων που  ελέγχονται εργαστηριακά</vt:lpstr>
      <vt:lpstr>Κυκλοσπορίνη 1/2</vt:lpstr>
      <vt:lpstr>Κυκλοσπορίνη 2/2</vt:lpstr>
      <vt:lpstr>Διγοξίνη 1/2</vt:lpstr>
      <vt:lpstr>Διγοξίνη 2/2</vt:lpstr>
      <vt:lpstr>Αντικαταθλιπτικά</vt:lpstr>
      <vt:lpstr>Προφύλαξης διπολικής διαταραχής</vt:lpstr>
      <vt:lpstr>Αντιεπιληπτικά 1/2</vt:lpstr>
      <vt:lpstr>Αντιεπιληπτικά 2/2</vt:lpstr>
      <vt:lpstr>Αντιβιοτικά 1/3</vt:lpstr>
      <vt:lpstr>Αντιβιοτικά 2/3</vt:lpstr>
      <vt:lpstr>Αντιβιοτικά 3/3</vt:lpstr>
      <vt:lpstr>Παράμετροι φαρμακοκινητικής 1/5</vt:lpstr>
      <vt:lpstr>Παράμετροι φαρμακοκινητικής 2/5</vt:lpstr>
      <vt:lpstr>Παράμετροι φαρμακοκινητικής 3/5</vt:lpstr>
      <vt:lpstr>Παράμετροι φαρμακοκινητικής 4/5</vt:lpstr>
      <vt:lpstr>Παράμετροι φαρμακοκινητικής 5/5</vt:lpstr>
      <vt:lpstr>Κλινική Φαρμακοκινητική 1/4</vt:lpstr>
      <vt:lpstr>Κλινική Φαρμακοκινητική 2/4</vt:lpstr>
      <vt:lpstr>Κλινική Φαρμακοκινητική 3/4</vt:lpstr>
      <vt:lpstr>Κλινική Φαρμακοκινητική 4/4</vt:lpstr>
      <vt:lpstr>Επίλογος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Φαρμακοκινητική</dc:title>
  <dc:creator>fkaram2</dc:creator>
  <cp:lastModifiedBy>George Karikas</cp:lastModifiedBy>
  <cp:revision>12</cp:revision>
  <dcterms:created xsi:type="dcterms:W3CDTF">2014-10-25T08:54:59Z</dcterms:created>
  <dcterms:modified xsi:type="dcterms:W3CDTF">2015-01-14T15:48:49Z</dcterms:modified>
</cp:coreProperties>
</file>