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8"/>
  </p:notesMasterIdLst>
  <p:handoutMasterIdLst>
    <p:handoutMasterId r:id="rId29"/>
  </p:handoutMasterIdLst>
  <p:sldIdLst>
    <p:sldId id="256" r:id="rId2"/>
    <p:sldId id="268" r:id="rId3"/>
    <p:sldId id="282" r:id="rId4"/>
    <p:sldId id="269" r:id="rId5"/>
    <p:sldId id="276" r:id="rId6"/>
    <p:sldId id="270" r:id="rId7"/>
    <p:sldId id="277" r:id="rId8"/>
    <p:sldId id="271" r:id="rId9"/>
    <p:sldId id="278" r:id="rId10"/>
    <p:sldId id="272" r:id="rId11"/>
    <p:sldId id="279" r:id="rId12"/>
    <p:sldId id="280" r:id="rId13"/>
    <p:sldId id="273" r:id="rId14"/>
    <p:sldId id="281" r:id="rId15"/>
    <p:sldId id="274" r:id="rId16"/>
    <p:sldId id="275" r:id="rId17"/>
    <p:sldId id="283" r:id="rId18"/>
    <p:sldId id="284" r:id="rId19"/>
    <p:sldId id="257" r:id="rId20"/>
    <p:sldId id="262" r:id="rId21"/>
    <p:sldId id="264" r:id="rId22"/>
    <p:sldId id="285" r:id="rId23"/>
    <p:sldId id="286" r:id="rId24"/>
    <p:sldId id="266" r:id="rId25"/>
    <p:sldId id="267"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emed.med.uoa.gr/application/syllabus_I/"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Ιστοπαθολογία (Θ)</a:t>
            </a:r>
            <a:endParaRPr lang="el-GR" sz="40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dirty="0" smtClean="0"/>
              <a:t>Γενική Ογκολογία</a:t>
            </a:r>
            <a:endParaRPr lang="en-US" sz="2800" dirty="0" smtClean="0"/>
          </a:p>
          <a:p>
            <a:r>
              <a:rPr lang="el-GR" sz="2400" dirty="0" smtClean="0"/>
              <a:t>Φραγκίσκη Αναγνωστοπούλου Ανθούλη</a:t>
            </a:r>
            <a:endParaRPr lang="el-GR" sz="2400" dirty="0"/>
          </a:p>
          <a:p>
            <a:pPr>
              <a:spcBef>
                <a:spcPts val="0"/>
              </a:spcBef>
            </a:pPr>
            <a:r>
              <a:rPr lang="el-GR" sz="2400" dirty="0" smtClean="0"/>
              <a:t>Τμήμα 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r>
              <a:rPr lang="el-GR" altLang="el-GR" sz="3600" dirty="0" smtClean="0"/>
              <a:t>Σταδιοποίηση </a:t>
            </a:r>
            <a:r>
              <a:rPr lang="el-GR" altLang="el-GR" sz="3600" dirty="0" smtClean="0"/>
              <a:t>καρκίνου </a:t>
            </a:r>
            <a:r>
              <a:rPr lang="el-GR" altLang="el-GR" sz="2800" b="0" dirty="0">
                <a:solidFill>
                  <a:prstClr val="black"/>
                </a:solidFill>
              </a:rPr>
              <a:t>(</a:t>
            </a:r>
            <a:r>
              <a:rPr lang="el-GR" altLang="el-GR" sz="2800" b="0" dirty="0" smtClean="0">
                <a:solidFill>
                  <a:prstClr val="black"/>
                </a:solidFill>
              </a:rPr>
              <a:t>1/3)</a:t>
            </a:r>
            <a:endParaRPr lang="el-GR" altLang="el-GR" sz="3600" dirty="0"/>
          </a:p>
        </p:txBody>
      </p:sp>
      <p:sp>
        <p:nvSpPr>
          <p:cNvPr id="3" name="Content Placeholder 2"/>
          <p:cNvSpPr>
            <a:spLocks noGrp="1"/>
          </p:cNvSpPr>
          <p:nvPr>
            <p:ph idx="1"/>
          </p:nvPr>
        </p:nvSpPr>
        <p:spPr>
          <a:xfrm>
            <a:off x="457200" y="1196752"/>
            <a:ext cx="8435280" cy="5040560"/>
          </a:xfrm>
        </p:spPr>
        <p:txBody>
          <a:bodyPr>
            <a:noAutofit/>
          </a:bodyPr>
          <a:lstStyle/>
          <a:p>
            <a:pPr marL="0" indent="0">
              <a:buNone/>
            </a:pPr>
            <a:r>
              <a:rPr lang="el-GR" sz="2400" b="1" dirty="0"/>
              <a:t>Γίνεται σύμφωνα με το Τ.Ν.Μ. σύστημα, </a:t>
            </a:r>
            <a:r>
              <a:rPr lang="el-GR" sz="2400" b="1" dirty="0" smtClean="0"/>
              <a:t>ό</a:t>
            </a:r>
            <a:r>
              <a:rPr lang="el-GR" sz="2400" b="1" dirty="0"/>
              <a:t>π</a:t>
            </a:r>
            <a:r>
              <a:rPr lang="el-GR" sz="2400" b="1" dirty="0" smtClean="0"/>
              <a:t>ου</a:t>
            </a:r>
            <a:endParaRPr lang="el-GR" sz="2400" b="1" dirty="0"/>
          </a:p>
          <a:p>
            <a:r>
              <a:rPr lang="el-GR" sz="2400" dirty="0" smtClean="0"/>
              <a:t>Τ</a:t>
            </a:r>
            <a:r>
              <a:rPr lang="en-US" sz="2400" dirty="0" smtClean="0"/>
              <a:t> </a:t>
            </a:r>
            <a:r>
              <a:rPr lang="el-GR" sz="2400" dirty="0" smtClean="0"/>
              <a:t>=</a:t>
            </a:r>
            <a:r>
              <a:rPr lang="en-US" sz="2400" dirty="0" smtClean="0"/>
              <a:t> Tumor = </a:t>
            </a:r>
            <a:r>
              <a:rPr lang="el-GR" sz="2400" dirty="0" smtClean="0"/>
              <a:t>όγκος</a:t>
            </a:r>
            <a:endParaRPr lang="el-GR" sz="2400" dirty="0"/>
          </a:p>
          <a:p>
            <a:r>
              <a:rPr lang="el-GR" sz="2400" dirty="0"/>
              <a:t>Ν = </a:t>
            </a:r>
            <a:r>
              <a:rPr lang="en-US" sz="2400" dirty="0" smtClean="0"/>
              <a:t>Nodule = </a:t>
            </a:r>
            <a:r>
              <a:rPr lang="el-GR" sz="2400" dirty="0" smtClean="0"/>
              <a:t>Λεμφικό </a:t>
            </a:r>
            <a:r>
              <a:rPr lang="el-GR" sz="2400" dirty="0"/>
              <a:t>οζίδιο ή λεμφαδένας </a:t>
            </a:r>
            <a:endParaRPr lang="en-US" sz="2400" dirty="0" smtClean="0"/>
          </a:p>
          <a:p>
            <a:r>
              <a:rPr lang="el-GR" sz="2400" dirty="0" smtClean="0"/>
              <a:t>Μ=</a:t>
            </a:r>
            <a:r>
              <a:rPr lang="en-US" sz="2400" dirty="0"/>
              <a:t> </a:t>
            </a:r>
            <a:r>
              <a:rPr lang="en-US" sz="2400" dirty="0" smtClean="0"/>
              <a:t>Metastasis </a:t>
            </a:r>
            <a:r>
              <a:rPr lang="el-GR" sz="2400" dirty="0" smtClean="0"/>
              <a:t>=</a:t>
            </a:r>
            <a:r>
              <a:rPr lang="en-US" sz="2400" dirty="0" smtClean="0"/>
              <a:t> </a:t>
            </a:r>
            <a:r>
              <a:rPr lang="el-GR" sz="2400" dirty="0" smtClean="0"/>
              <a:t>Μετάσταση </a:t>
            </a:r>
            <a:r>
              <a:rPr lang="el-GR" sz="2400" dirty="0"/>
              <a:t>(αιματογενής)</a:t>
            </a:r>
          </a:p>
          <a:p>
            <a:pPr>
              <a:spcBef>
                <a:spcPts val="1800"/>
              </a:spcBef>
            </a:pPr>
            <a:r>
              <a:rPr lang="el-GR" sz="2400" b="1" dirty="0">
                <a:solidFill>
                  <a:srgbClr val="820000"/>
                </a:solidFill>
              </a:rPr>
              <a:t>ΣΤΑΔΙΟ Ο (STAGE Ο) ΤΧ NO ΜΟ</a:t>
            </a:r>
          </a:p>
          <a:p>
            <a:pPr marL="354013" indent="0">
              <a:buNone/>
            </a:pPr>
            <a:r>
              <a:rPr lang="el-GR" sz="2400" dirty="0"/>
              <a:t>Χαρακτηρίζεται </a:t>
            </a:r>
            <a:r>
              <a:rPr lang="el-GR" sz="2400" dirty="0" smtClean="0"/>
              <a:t>από </a:t>
            </a:r>
            <a:r>
              <a:rPr lang="el-GR" sz="2400" dirty="0"/>
              <a:t>την παρουσία </a:t>
            </a:r>
            <a:r>
              <a:rPr lang="el-GR" sz="2400" dirty="0" smtClean="0"/>
              <a:t>πολύ </a:t>
            </a:r>
            <a:r>
              <a:rPr lang="el-GR" sz="2400" dirty="0"/>
              <a:t>μικρών καρκινωμάτων χωρίς διάσπαση της βασικής μεμβράνης των κυττάρων και χωρίς διήθηση των υποκειμένων ιστών. Ο καρκίνος χαρακτηρίζεται IN SITU (τοπικός καρκίνος). Ο καρκίνος ανακαλύπτεται τυχαία μετά από εργαστηριακές </a:t>
            </a:r>
            <a:r>
              <a:rPr lang="el-GR" sz="2400" dirty="0" smtClean="0"/>
              <a:t>εξετάσεις, </a:t>
            </a:r>
            <a:r>
              <a:rPr lang="el-GR" sz="2400" dirty="0"/>
              <a:t>όπως PAP-test, κ.ά</a:t>
            </a:r>
            <a:r>
              <a:rPr lang="el-GR" sz="2400" dirty="0" smtClean="0"/>
              <a:t>.</a:t>
            </a:r>
            <a:endParaRPr lang="el-GR" sz="24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4246207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r>
              <a:rPr lang="el-GR" altLang="el-GR" sz="3600" dirty="0"/>
              <a:t>Σταδιοποίηση </a:t>
            </a:r>
            <a:r>
              <a:rPr lang="el-GR" altLang="el-GR" sz="3600" dirty="0"/>
              <a:t>κ</a:t>
            </a:r>
            <a:r>
              <a:rPr lang="el-GR" altLang="el-GR" sz="3600" dirty="0" smtClean="0"/>
              <a:t>αρκίνου </a:t>
            </a:r>
            <a:r>
              <a:rPr lang="el-GR" altLang="el-GR" sz="2800" b="0" dirty="0" smtClean="0">
                <a:solidFill>
                  <a:prstClr val="black"/>
                </a:solidFill>
              </a:rPr>
              <a:t>(2/3</a:t>
            </a:r>
            <a:r>
              <a:rPr lang="el-GR" altLang="el-GR" sz="2800" b="0" dirty="0">
                <a:solidFill>
                  <a:prstClr val="black"/>
                </a:solidFill>
              </a:rPr>
              <a:t>)</a:t>
            </a:r>
            <a:endParaRPr lang="el-GR" altLang="el-GR" sz="3600" dirty="0">
              <a:solidFill>
                <a:srgbClr val="FF9900"/>
              </a:solidFill>
            </a:endParaRPr>
          </a:p>
        </p:txBody>
      </p:sp>
      <p:sp>
        <p:nvSpPr>
          <p:cNvPr id="3" name="Content Placeholder 2"/>
          <p:cNvSpPr>
            <a:spLocks noGrp="1"/>
          </p:cNvSpPr>
          <p:nvPr>
            <p:ph idx="1"/>
          </p:nvPr>
        </p:nvSpPr>
        <p:spPr/>
        <p:txBody>
          <a:bodyPr>
            <a:noAutofit/>
          </a:bodyPr>
          <a:lstStyle/>
          <a:p>
            <a:r>
              <a:rPr lang="el-GR" sz="2400" b="1" dirty="0">
                <a:solidFill>
                  <a:srgbClr val="820000"/>
                </a:solidFill>
              </a:rPr>
              <a:t>ΣΤΑΔΙΟ I (STAGE I) T1 NO ΜΟ</a:t>
            </a:r>
          </a:p>
          <a:p>
            <a:pPr marL="354013" indent="0">
              <a:buNone/>
            </a:pPr>
            <a:r>
              <a:rPr lang="el-GR" sz="2400" dirty="0"/>
              <a:t>Χαρακτηρίζεται από την παρουσία καρκίνου μικρότερου των 3 εκ. (μικροδιηθητικός καρκίνος), με διάσπαση της βασικής μεμβράνης των κυττάρων και χωρίς λεμφαδενικές ή αιματογενείς μεταστάσεις.</a:t>
            </a:r>
          </a:p>
          <a:p>
            <a:endParaRPr lang="el-GR" sz="2400" b="1" dirty="0" smtClean="0"/>
          </a:p>
          <a:p>
            <a:r>
              <a:rPr lang="el-GR" sz="2400" b="1" dirty="0" smtClean="0">
                <a:solidFill>
                  <a:srgbClr val="820000"/>
                </a:solidFill>
              </a:rPr>
              <a:t>ΣΤΑΔΙΟ </a:t>
            </a:r>
            <a:r>
              <a:rPr lang="el-GR" sz="2400" b="1" dirty="0">
                <a:solidFill>
                  <a:srgbClr val="820000"/>
                </a:solidFill>
              </a:rPr>
              <a:t>II (STAGE II) Τ2 Ν1 ΜΟ</a:t>
            </a:r>
          </a:p>
          <a:p>
            <a:pPr marL="354013" indent="0">
              <a:buNone/>
            </a:pPr>
            <a:r>
              <a:rPr lang="el-GR" sz="2400" dirty="0"/>
              <a:t>Χαρακτηρίζεται από την παρουσία καρκίνου μεγαλύτερου των 3 εκ. και μικρότερου των 5 εκ., με διήθηση των επιχώριων λεμφαδένων και χωρίς αιματογενείς μεταστάσεις. Οι λεμφαδένες έχουν διάμετρο μέχρι 2.5 εκ. (φυσιολογική διάμετρος=1εκ</a:t>
            </a:r>
            <a:r>
              <a:rPr lang="el-GR" sz="2400" dirty="0" smtClean="0"/>
              <a:t>.)</a:t>
            </a:r>
            <a:endParaRPr lang="el-GR" sz="24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159066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r>
              <a:rPr lang="el-GR" altLang="el-GR" sz="3600" dirty="0"/>
              <a:t>Σταδιοποίηση </a:t>
            </a:r>
            <a:r>
              <a:rPr lang="el-GR" altLang="el-GR" sz="3600" dirty="0"/>
              <a:t>κ</a:t>
            </a:r>
            <a:r>
              <a:rPr lang="el-GR" altLang="el-GR" sz="3600" dirty="0" smtClean="0"/>
              <a:t>αρκίνου </a:t>
            </a:r>
            <a:r>
              <a:rPr lang="el-GR" altLang="el-GR" sz="2800" b="0" dirty="0" smtClean="0">
                <a:solidFill>
                  <a:prstClr val="black"/>
                </a:solidFill>
              </a:rPr>
              <a:t>(3/3</a:t>
            </a:r>
            <a:r>
              <a:rPr lang="el-GR" altLang="el-GR" sz="2800" b="0" dirty="0">
                <a:solidFill>
                  <a:prstClr val="black"/>
                </a:solidFill>
              </a:rPr>
              <a:t>)</a:t>
            </a:r>
            <a:endParaRPr lang="el-GR" altLang="el-GR" sz="3600" dirty="0">
              <a:solidFill>
                <a:srgbClr val="FF9900"/>
              </a:solidFill>
            </a:endParaRPr>
          </a:p>
        </p:txBody>
      </p:sp>
      <p:sp>
        <p:nvSpPr>
          <p:cNvPr id="3" name="Content Placeholder 2"/>
          <p:cNvSpPr>
            <a:spLocks noGrp="1"/>
          </p:cNvSpPr>
          <p:nvPr>
            <p:ph idx="1"/>
          </p:nvPr>
        </p:nvSpPr>
        <p:spPr/>
        <p:txBody>
          <a:bodyPr>
            <a:noAutofit/>
          </a:bodyPr>
          <a:lstStyle/>
          <a:p>
            <a:r>
              <a:rPr lang="el-GR" sz="2400" b="1" dirty="0" smtClean="0">
                <a:solidFill>
                  <a:srgbClr val="820000"/>
                </a:solidFill>
              </a:rPr>
              <a:t>ΣΤΑΔΙΟ </a:t>
            </a:r>
            <a:r>
              <a:rPr lang="el-GR" sz="2400" b="1" dirty="0">
                <a:solidFill>
                  <a:srgbClr val="820000"/>
                </a:solidFill>
              </a:rPr>
              <a:t>III (STAGE III) Τ3 Ν2 ΜΟ</a:t>
            </a:r>
          </a:p>
          <a:p>
            <a:pPr marL="354013" indent="0">
              <a:buNone/>
            </a:pPr>
            <a:r>
              <a:rPr lang="el-GR" sz="2400" dirty="0"/>
              <a:t>Χαρακτηρίζεται από την παρουσία καρκίνου μεγαλύτερου των 5 εκ., με διήθηση των επιχώριων και χωρίς αιματογενείς μεταστάσεις. Η διάμετρος των λεμφαδένων ξεπερνά τα 2.5 εκ</a:t>
            </a:r>
            <a:r>
              <a:rPr lang="el-GR" sz="2400" dirty="0" smtClean="0"/>
              <a:t>.</a:t>
            </a:r>
          </a:p>
          <a:p>
            <a:endParaRPr lang="el-GR" sz="2400" dirty="0"/>
          </a:p>
          <a:p>
            <a:r>
              <a:rPr lang="el-GR" sz="2400" b="1" dirty="0">
                <a:solidFill>
                  <a:srgbClr val="820000"/>
                </a:solidFill>
              </a:rPr>
              <a:t>ΣΤΑΔΙΟ IV (STAGE IV) Τ3 Ν2 Μ1</a:t>
            </a:r>
          </a:p>
          <a:p>
            <a:pPr marL="354013" indent="0">
              <a:buNone/>
            </a:pPr>
            <a:r>
              <a:rPr lang="el-GR" sz="2400" dirty="0"/>
              <a:t>Χαρακτηρίζεται από καρκίνο μεγαλύτερο των 5 εκ. με διήθηση των επιχώριων και γειτονικών λεμφαδένων και με απομακρυσμένες (αιματογενείς) μεταστάσεις.</a:t>
            </a:r>
          </a:p>
          <a:p>
            <a:endParaRPr lang="el-GR" sz="24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159438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Autofit/>
          </a:bodyPr>
          <a:lstStyle/>
          <a:p>
            <a:pPr>
              <a:lnSpc>
                <a:spcPct val="80000"/>
              </a:lnSpc>
            </a:pPr>
            <a:r>
              <a:rPr lang="el-GR" altLang="el-GR" sz="3600" dirty="0"/>
              <a:t>Πρόγνωση καρκίνου με βάση την </a:t>
            </a:r>
            <a:r>
              <a:rPr lang="el-GR" altLang="el-GR" sz="3600" dirty="0" smtClean="0"/>
              <a:t>κλινική </a:t>
            </a:r>
            <a:r>
              <a:rPr lang="el-GR" altLang="el-GR" sz="3600" dirty="0"/>
              <a:t>σ</a:t>
            </a:r>
            <a:r>
              <a:rPr lang="el-GR" altLang="el-GR" sz="3600" dirty="0" smtClean="0"/>
              <a:t>ταδιοποίηση </a:t>
            </a:r>
            <a:r>
              <a:rPr lang="el-GR" altLang="el-GR" sz="3600" dirty="0"/>
              <a:t>(STAGING</a:t>
            </a:r>
            <a:r>
              <a:rPr lang="el-GR" altLang="el-GR" sz="3600" dirty="0" smtClean="0"/>
              <a:t>) </a:t>
            </a:r>
            <a:r>
              <a:rPr lang="el-GR" altLang="el-GR" sz="2800" b="0" dirty="0" smtClean="0">
                <a:solidFill>
                  <a:prstClr val="black"/>
                </a:solidFill>
              </a:rPr>
              <a:t>(1/2</a:t>
            </a:r>
            <a:r>
              <a:rPr lang="el-GR" altLang="el-GR" sz="2800" b="0" dirty="0">
                <a:solidFill>
                  <a:prstClr val="black"/>
                </a:solidFill>
              </a:rPr>
              <a:t>)</a:t>
            </a:r>
            <a:endParaRPr lang="el-GR" altLang="el-GR" sz="3600" dirty="0"/>
          </a:p>
        </p:txBody>
      </p:sp>
      <p:sp>
        <p:nvSpPr>
          <p:cNvPr id="9" name="Content Placeholder 8"/>
          <p:cNvSpPr>
            <a:spLocks noGrp="1"/>
          </p:cNvSpPr>
          <p:nvPr>
            <p:ph idx="1"/>
          </p:nvPr>
        </p:nvSpPr>
        <p:spPr/>
        <p:txBody>
          <a:bodyPr>
            <a:noAutofit/>
          </a:bodyPr>
          <a:lstStyle/>
          <a:p>
            <a:pPr marL="0" indent="0">
              <a:buNone/>
            </a:pPr>
            <a:r>
              <a:rPr lang="el-GR" sz="2400" b="1" dirty="0" smtClean="0"/>
              <a:t>Ανάλογα με το στάδιο του καρκίνου:</a:t>
            </a:r>
          </a:p>
          <a:p>
            <a:r>
              <a:rPr lang="el-GR" sz="2400" b="1" dirty="0" smtClean="0">
                <a:solidFill>
                  <a:srgbClr val="820000"/>
                </a:solidFill>
              </a:rPr>
              <a:t>Στάδιο 0</a:t>
            </a:r>
            <a:r>
              <a:rPr lang="en-US" sz="2400" b="1" dirty="0" smtClean="0">
                <a:solidFill>
                  <a:srgbClr val="820000"/>
                </a:solidFill>
              </a:rPr>
              <a:t>:</a:t>
            </a:r>
            <a:r>
              <a:rPr lang="el-GR" sz="2400" b="1" dirty="0" smtClean="0">
                <a:solidFill>
                  <a:srgbClr val="820000"/>
                </a:solidFill>
              </a:rPr>
              <a:t> </a:t>
            </a:r>
          </a:p>
          <a:p>
            <a:pPr lvl="1">
              <a:spcBef>
                <a:spcPts val="0"/>
              </a:spcBef>
            </a:pPr>
            <a:r>
              <a:rPr lang="el-GR" sz="2400" dirty="0" smtClean="0"/>
              <a:t>Καρκίνος in Situ (τοπικός καρκίνος).</a:t>
            </a:r>
          </a:p>
          <a:p>
            <a:pPr lvl="1"/>
            <a:r>
              <a:rPr lang="el-GR" sz="2400" dirty="0" smtClean="0"/>
              <a:t>Πρακτικά και θεωρητικά αφορά ιάσιμο καρκίνο</a:t>
            </a:r>
            <a:r>
              <a:rPr lang="el-GR" sz="2400" dirty="0"/>
              <a:t>, </a:t>
            </a:r>
            <a:r>
              <a:rPr lang="el-GR" sz="2400" dirty="0" smtClean="0"/>
              <a:t>τυχαία  ανακαλυπτόμενο.</a:t>
            </a:r>
          </a:p>
          <a:p>
            <a:pPr>
              <a:spcBef>
                <a:spcPts val="1800"/>
              </a:spcBef>
            </a:pPr>
            <a:r>
              <a:rPr lang="el-GR" sz="2400" b="1" dirty="0" smtClean="0">
                <a:solidFill>
                  <a:srgbClr val="820000"/>
                </a:solidFill>
              </a:rPr>
              <a:t>Στάδιο I</a:t>
            </a:r>
            <a:r>
              <a:rPr lang="en-US" sz="2400" b="1" dirty="0" smtClean="0">
                <a:solidFill>
                  <a:srgbClr val="820000"/>
                </a:solidFill>
              </a:rPr>
              <a:t>:</a:t>
            </a:r>
            <a:r>
              <a:rPr lang="el-GR" sz="2400" b="1" dirty="0" smtClean="0">
                <a:solidFill>
                  <a:srgbClr val="820000"/>
                </a:solidFill>
              </a:rPr>
              <a:t> </a:t>
            </a:r>
          </a:p>
          <a:p>
            <a:pPr lvl="1">
              <a:spcBef>
                <a:spcPts val="0"/>
              </a:spcBef>
            </a:pPr>
            <a:r>
              <a:rPr lang="el-GR" sz="2400" dirty="0" smtClean="0"/>
              <a:t>Μικροδιηθητικός καρκίνος.</a:t>
            </a:r>
          </a:p>
          <a:p>
            <a:pPr lvl="1"/>
            <a:r>
              <a:rPr lang="el-GR" sz="2400" dirty="0" smtClean="0"/>
              <a:t>Προσδόκιμο επιβίωσης (πενταετούς): 90%</a:t>
            </a:r>
          </a:p>
          <a:p>
            <a:pPr>
              <a:spcBef>
                <a:spcPts val="1800"/>
              </a:spcBef>
            </a:pPr>
            <a:r>
              <a:rPr lang="el-GR" sz="2400" b="1" dirty="0" smtClean="0">
                <a:solidFill>
                  <a:srgbClr val="820000"/>
                </a:solidFill>
              </a:rPr>
              <a:t>Στάδιο II</a:t>
            </a:r>
            <a:r>
              <a:rPr lang="en-US" sz="2400" b="1" dirty="0" smtClean="0">
                <a:solidFill>
                  <a:srgbClr val="820000"/>
                </a:solidFill>
              </a:rPr>
              <a:t>:</a:t>
            </a:r>
            <a:endParaRPr lang="el-GR" sz="2400" b="1" dirty="0" smtClean="0">
              <a:solidFill>
                <a:srgbClr val="820000"/>
              </a:solidFill>
            </a:endParaRPr>
          </a:p>
          <a:p>
            <a:pPr lvl="1">
              <a:spcBef>
                <a:spcPts val="0"/>
              </a:spcBef>
            </a:pPr>
            <a:r>
              <a:rPr lang="el-GR" sz="2400" dirty="0" smtClean="0"/>
              <a:t>Φανερός καρκίνος χαρακτηριζόμενος από τη διήθηση των επιχώριων λεμφαδένων</a:t>
            </a:r>
          </a:p>
          <a:p>
            <a:pPr lvl="1"/>
            <a:r>
              <a:rPr lang="el-GR" sz="2400" dirty="0" smtClean="0"/>
              <a:t>Προσδόκιμο επιβίωσης (πενταετούς): 60%</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66494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Autofit/>
          </a:bodyPr>
          <a:lstStyle/>
          <a:p>
            <a:pPr>
              <a:lnSpc>
                <a:spcPct val="80000"/>
              </a:lnSpc>
            </a:pPr>
            <a:r>
              <a:rPr lang="el-GR" altLang="el-GR" sz="3600" dirty="0"/>
              <a:t>Πρόγνωση καρκίνου με βάση την </a:t>
            </a:r>
            <a:r>
              <a:rPr lang="el-GR" altLang="el-GR" sz="3600" dirty="0" smtClean="0"/>
              <a:t>κλινική </a:t>
            </a:r>
            <a:r>
              <a:rPr lang="el-GR" altLang="el-GR" sz="3600" dirty="0"/>
              <a:t>σ</a:t>
            </a:r>
            <a:r>
              <a:rPr lang="el-GR" altLang="el-GR" sz="3600" dirty="0" smtClean="0"/>
              <a:t>ταδιοποίηση </a:t>
            </a:r>
            <a:r>
              <a:rPr lang="el-GR" altLang="el-GR" sz="3600" dirty="0"/>
              <a:t>(STAGING</a:t>
            </a:r>
            <a:r>
              <a:rPr lang="el-GR" altLang="el-GR" sz="3600" dirty="0" smtClean="0"/>
              <a:t>) </a:t>
            </a:r>
            <a:r>
              <a:rPr lang="el-GR" altLang="el-GR" sz="2800" b="0" dirty="0">
                <a:solidFill>
                  <a:prstClr val="black"/>
                </a:solidFill>
              </a:rPr>
              <a:t>(2/2)</a:t>
            </a:r>
            <a:endParaRPr lang="el-GR" altLang="el-GR" sz="3600" dirty="0"/>
          </a:p>
        </p:txBody>
      </p:sp>
      <p:sp>
        <p:nvSpPr>
          <p:cNvPr id="9" name="Content Placeholder 8"/>
          <p:cNvSpPr>
            <a:spLocks noGrp="1"/>
          </p:cNvSpPr>
          <p:nvPr>
            <p:ph idx="1"/>
          </p:nvPr>
        </p:nvSpPr>
        <p:spPr/>
        <p:txBody>
          <a:bodyPr>
            <a:normAutofit/>
          </a:bodyPr>
          <a:lstStyle/>
          <a:p>
            <a:pPr marL="0" indent="0">
              <a:buNone/>
            </a:pPr>
            <a:r>
              <a:rPr lang="el-GR" sz="2400" b="1" dirty="0" smtClean="0"/>
              <a:t>Ανάλογα με το στάδιο του καρκίνου:</a:t>
            </a:r>
          </a:p>
          <a:p>
            <a:r>
              <a:rPr lang="el-GR" sz="2400" b="1" dirty="0" smtClean="0">
                <a:solidFill>
                  <a:srgbClr val="820000"/>
                </a:solidFill>
              </a:rPr>
              <a:t>Στάδιο III</a:t>
            </a:r>
          </a:p>
          <a:p>
            <a:pPr lvl="1"/>
            <a:r>
              <a:rPr lang="el-GR" sz="2400" dirty="0" smtClean="0"/>
              <a:t>Φανερός καρκίνος με διήθηση των υποκειμένων ιστών </a:t>
            </a:r>
            <a:r>
              <a:rPr lang="el-GR" sz="2400" dirty="0"/>
              <a:t>του επιθηλίου</a:t>
            </a:r>
          </a:p>
          <a:p>
            <a:pPr lvl="1"/>
            <a:r>
              <a:rPr lang="el-GR" sz="2400" dirty="0" smtClean="0"/>
              <a:t>και των γειτονικών λεμφαδένων.</a:t>
            </a:r>
          </a:p>
          <a:p>
            <a:pPr lvl="1"/>
            <a:r>
              <a:rPr lang="el-GR" sz="2400" dirty="0" smtClean="0"/>
              <a:t>Προσδόκιμο επιβίωσης (πενταετούς): 30%</a:t>
            </a:r>
          </a:p>
          <a:p>
            <a:pPr>
              <a:spcBef>
                <a:spcPts val="1800"/>
              </a:spcBef>
            </a:pPr>
            <a:r>
              <a:rPr lang="el-GR" sz="2400" b="1" dirty="0" smtClean="0">
                <a:solidFill>
                  <a:srgbClr val="820000"/>
                </a:solidFill>
              </a:rPr>
              <a:t>Στάδιο IV</a:t>
            </a:r>
          </a:p>
          <a:p>
            <a:pPr lvl="1"/>
            <a:r>
              <a:rPr lang="el-GR" sz="2400" dirty="0" smtClean="0"/>
              <a:t>Εκτεταμένος καρκίνος χαρακτηριζόμενος από απομακρυσμένες (αιματογενείς) μεταστάσεις.</a:t>
            </a:r>
          </a:p>
          <a:p>
            <a:pPr lvl="1"/>
            <a:r>
              <a:rPr lang="el-GR" sz="2400" dirty="0" smtClean="0"/>
              <a:t>Προσδόκιμο επιβίωσης (πενταετούς) : 0-10% Πρακτικά ανύπαρκτο.</a:t>
            </a:r>
          </a:p>
          <a:p>
            <a:endParaRPr lang="el-GR" sz="24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482086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l-GR" sz="3600" dirty="0" smtClean="0"/>
              <a:t>Βιοχημικοί </a:t>
            </a:r>
            <a:r>
              <a:rPr lang="el-GR" sz="3600" dirty="0"/>
              <a:t>(καρκινικοί) </a:t>
            </a:r>
            <a:r>
              <a:rPr lang="el-GR" sz="3600" dirty="0" smtClean="0"/>
              <a:t>δείκτες</a:t>
            </a:r>
            <a:endParaRPr lang="el-GR" sz="3600" dirty="0"/>
          </a:p>
        </p:txBody>
      </p:sp>
      <p:sp>
        <p:nvSpPr>
          <p:cNvPr id="3" name="Content Placeholder 2"/>
          <p:cNvSpPr>
            <a:spLocks noGrp="1"/>
          </p:cNvSpPr>
          <p:nvPr>
            <p:ph idx="1"/>
          </p:nvPr>
        </p:nvSpPr>
        <p:spPr/>
        <p:txBody>
          <a:bodyPr>
            <a:normAutofit/>
          </a:bodyPr>
          <a:lstStyle/>
          <a:p>
            <a:r>
              <a:rPr lang="el-GR" sz="2000" dirty="0" smtClean="0"/>
              <a:t>Ορισμένοι </a:t>
            </a:r>
            <a:r>
              <a:rPr lang="el-GR" sz="2000" dirty="0"/>
              <a:t>καρκίνοι παράγουν χαρακτηριστικές ουσίες </a:t>
            </a:r>
            <a:r>
              <a:rPr lang="el-GR" sz="2000" dirty="0" smtClean="0"/>
              <a:t>(καρκινικούς </a:t>
            </a:r>
            <a:r>
              <a:rPr lang="el-GR" sz="2000" dirty="0"/>
              <a:t>δείκτες) που </a:t>
            </a:r>
            <a:r>
              <a:rPr lang="el-GR" sz="2000" dirty="0" smtClean="0"/>
              <a:t>ανιχνεύονται </a:t>
            </a:r>
            <a:r>
              <a:rPr lang="el-GR" sz="2000" dirty="0"/>
              <a:t>μετά από ειδικές εξετάσεις του αίματος. </a:t>
            </a:r>
            <a:endParaRPr lang="el-GR" sz="2000" dirty="0" smtClean="0"/>
          </a:p>
          <a:p>
            <a:pPr marL="354013" indent="0">
              <a:buNone/>
            </a:pPr>
            <a:r>
              <a:rPr lang="el-GR" sz="2000" dirty="0" smtClean="0"/>
              <a:t>Αυτές </a:t>
            </a:r>
            <a:r>
              <a:rPr lang="el-GR" sz="2000" dirty="0"/>
              <a:t>μας δίνουν πληροφορίες σημαντικές τόσο για την διάγνωση του καρκίνου, όσο και για την παρακολούθηση της πορείας του από τα επίπεδα τους στο αίμα.</a:t>
            </a:r>
          </a:p>
          <a:p>
            <a:endParaRPr lang="el-GR" sz="2000" dirty="0"/>
          </a:p>
        </p:txBody>
      </p:sp>
      <p:pic>
        <p:nvPicPr>
          <p:cNvPr id="12"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61" t="25261" r="8587"/>
          <a:stretch/>
        </p:blipFill>
        <p:spPr bwMode="auto">
          <a:xfrm>
            <a:off x="4788024" y="2996952"/>
            <a:ext cx="406002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55576" y="2852936"/>
            <a:ext cx="3960440" cy="3170099"/>
          </a:xfrm>
          <a:prstGeom prst="rect">
            <a:avLst/>
          </a:prstGeom>
        </p:spPr>
        <p:txBody>
          <a:bodyPr wrap="square">
            <a:spAutoFit/>
          </a:bodyPr>
          <a:lstStyle/>
          <a:p>
            <a:r>
              <a:rPr lang="el-GR" altLang="el-GR" sz="2000" dirty="0">
                <a:latin typeface="+mn-lt"/>
              </a:rPr>
              <a:t>Για τη διάγνωση και ιδιαίτερα για τη </a:t>
            </a:r>
            <a:r>
              <a:rPr lang="el-GR" altLang="el-GR" sz="2000" dirty="0" smtClean="0">
                <a:latin typeface="+mn-lt"/>
              </a:rPr>
              <a:t>μετεγχειρητική </a:t>
            </a:r>
            <a:r>
              <a:rPr lang="el-GR" altLang="el-GR" sz="2000" dirty="0">
                <a:latin typeface="+mn-lt"/>
              </a:rPr>
              <a:t>παρακολούθηση του αρρώστου καθώς και μετά από διάφορους χημειοθεραπευτικούς χειρισμούς είναι αναγκαία η μέτρηση διαφόρων καρκινικών δεικτών, οι σπουδαιότεροι των οποίων περιγράφονται παρακάτω, και </a:t>
            </a:r>
            <a:r>
              <a:rPr lang="el-GR" altLang="el-GR" sz="2000" dirty="0" smtClean="0">
                <a:latin typeface="+mn-lt"/>
              </a:rPr>
              <a:t>εκτίθενται </a:t>
            </a:r>
            <a:r>
              <a:rPr lang="el-GR" altLang="el-GR" sz="2000" dirty="0">
                <a:latin typeface="+mn-lt"/>
              </a:rPr>
              <a:t>σχηματικά στην παραπάνω εικόνα. </a:t>
            </a:r>
            <a:endParaRPr lang="en-US" altLang="el-GR" sz="2000" dirty="0">
              <a:latin typeface="+mn-lt"/>
            </a:endParaRPr>
          </a:p>
        </p:txBody>
      </p:sp>
      <p:sp>
        <p:nvSpPr>
          <p:cNvPr id="6" name="Rectangle 5"/>
          <p:cNvSpPr/>
          <p:nvPr/>
        </p:nvSpPr>
        <p:spPr>
          <a:xfrm>
            <a:off x="4788024" y="5792202"/>
            <a:ext cx="4060020"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647054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a:bodyPr>
          <a:lstStyle/>
          <a:p>
            <a:pPr>
              <a:lnSpc>
                <a:spcPct val="80000"/>
              </a:lnSpc>
            </a:pPr>
            <a:r>
              <a:rPr lang="el-GR" altLang="el-GR" sz="3600" dirty="0" smtClean="0"/>
              <a:t>Ειδικά </a:t>
            </a:r>
            <a:r>
              <a:rPr lang="el-GR" altLang="el-GR" sz="3600" dirty="0"/>
              <a:t>κ</a:t>
            </a:r>
            <a:r>
              <a:rPr lang="el-GR" altLang="el-GR" sz="3600" dirty="0" smtClean="0"/>
              <a:t>αρκινικά </a:t>
            </a:r>
            <a:r>
              <a:rPr lang="el-GR" altLang="el-GR" sz="3600" dirty="0" smtClean="0"/>
              <a:t>α</a:t>
            </a:r>
            <a:r>
              <a:rPr lang="el-GR" altLang="el-GR" sz="3600" dirty="0" smtClean="0"/>
              <a:t>ντιγόνα </a:t>
            </a:r>
            <a:r>
              <a:rPr lang="el-GR" altLang="el-GR" sz="2800" b="0" dirty="0" smtClean="0">
                <a:solidFill>
                  <a:prstClr val="black"/>
                </a:solidFill>
              </a:rPr>
              <a:t>(1/3</a:t>
            </a:r>
            <a:r>
              <a:rPr lang="el-GR" altLang="el-GR" sz="2800" b="0" dirty="0">
                <a:solidFill>
                  <a:prstClr val="black"/>
                </a:solidFill>
              </a:rPr>
              <a:t>)</a:t>
            </a:r>
            <a:endParaRPr lang="el-GR" altLang="el-GR" sz="3600" dirty="0"/>
          </a:p>
        </p:txBody>
      </p:sp>
      <p:sp>
        <p:nvSpPr>
          <p:cNvPr id="3" name="Content Placeholder 2"/>
          <p:cNvSpPr>
            <a:spLocks noGrp="1"/>
          </p:cNvSpPr>
          <p:nvPr>
            <p:ph idx="1"/>
          </p:nvPr>
        </p:nvSpPr>
        <p:spPr/>
        <p:txBody>
          <a:bodyPr>
            <a:normAutofit/>
          </a:bodyPr>
          <a:lstStyle/>
          <a:p>
            <a:pPr>
              <a:lnSpc>
                <a:spcPct val="120000"/>
              </a:lnSpc>
              <a:spcBef>
                <a:spcPts val="0"/>
              </a:spcBef>
            </a:pPr>
            <a:r>
              <a:rPr lang="el-GR" altLang="el-GR" sz="2000" b="1" dirty="0"/>
              <a:t>α) Η α-εμβρυϊκή σφαιρίνη (ΑFP):</a:t>
            </a:r>
            <a:r>
              <a:rPr lang="el-GR" altLang="el-GR" sz="2000" dirty="0"/>
              <a:t> Ανευρίσκεται κυρίως στο ηπατοκυτταρικό καρκίνωμα (85%) και στα κακοήθη τερατώματα του όρχεος και των ωοθηκών.</a:t>
            </a:r>
          </a:p>
          <a:p>
            <a:pPr marL="354013" indent="0">
              <a:lnSpc>
                <a:spcPct val="120000"/>
              </a:lnSpc>
              <a:spcBef>
                <a:spcPts val="0"/>
              </a:spcBef>
              <a:buNone/>
            </a:pPr>
            <a:r>
              <a:rPr lang="el-GR" altLang="el-GR" sz="2000" dirty="0"/>
              <a:t>Παρουσιάζει χαμηλή συχνότητα ψευδώς θετικών αποτελεσμάτων. Φ.Τ. 0-20 ng/</a:t>
            </a:r>
            <a:r>
              <a:rPr lang="en-US" altLang="el-GR" sz="2000" dirty="0"/>
              <a:t>mL</a:t>
            </a:r>
            <a:r>
              <a:rPr lang="el-GR" altLang="el-GR" sz="2000" dirty="0"/>
              <a:t>.</a:t>
            </a:r>
            <a:endParaRPr lang="el-GR" altLang="el-GR" sz="2000" b="1" dirty="0"/>
          </a:p>
          <a:p>
            <a:pPr>
              <a:lnSpc>
                <a:spcPct val="120000"/>
              </a:lnSpc>
              <a:spcBef>
                <a:spcPts val="0"/>
              </a:spcBef>
            </a:pPr>
            <a:r>
              <a:rPr lang="el-GR" altLang="el-GR" sz="2000" b="1" dirty="0"/>
              <a:t>β) Το καρκινοεμβρυϊκό αντιγόνο (</a:t>
            </a:r>
            <a:r>
              <a:rPr lang="en-US" altLang="el-GR" sz="2000" b="1" dirty="0"/>
              <a:t>CEA</a:t>
            </a:r>
            <a:r>
              <a:rPr lang="el-GR" altLang="el-GR" sz="2000" b="1" dirty="0"/>
              <a:t>):</a:t>
            </a:r>
            <a:r>
              <a:rPr lang="el-GR" altLang="el-GR" sz="2000" dirty="0"/>
              <a:t> Παρουσιάζεται σε καρκίνο του παχέος εντέρου, του παγκρέατος, των πνευμόνων, του μαστού, των ουροφόρων οδών και  γενικά σε κακοήθη νεοπλάσματα ενδοδερμικής προέλευσης. Επίσης ανευρίσκεται και σε μη κακοήθεις παθήσεις (πολυποδίαση του εντέρου, αλκοολική κίρρωση, ουραιμία). Υπάρχει αυξημένη συχνότητα ψευδώς αρνητικών αποτελεσμάτων και χρησιμοποιείται κυρίως για την παρακολούθηση της εξέλιξης της νεοπλασματικής  νόσου (υποτροπές ή ατελής εκτομή). Φ.Τ. &lt;10</a:t>
            </a:r>
            <a:r>
              <a:rPr lang="en-US" altLang="el-GR" sz="2000" dirty="0"/>
              <a:t> </a:t>
            </a:r>
            <a:r>
              <a:rPr lang="el-GR" altLang="el-GR" sz="2000" dirty="0"/>
              <a:t>ng</a:t>
            </a:r>
            <a:r>
              <a:rPr lang="en-US" altLang="el-GR" sz="2000" dirty="0"/>
              <a:t>/mL</a:t>
            </a:r>
            <a:r>
              <a:rPr lang="en-US" altLang="el-GR" sz="2000" dirty="0" smtClean="0"/>
              <a:t>.</a:t>
            </a:r>
            <a:endParaRPr lang="el-GR" altLang="el-GR" sz="2000" b="1"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619251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268288" indent="-268288">
              <a:spcBef>
                <a:spcPts val="600"/>
              </a:spcBef>
            </a:pPr>
            <a:r>
              <a:rPr lang="el-GR" altLang="el-GR" sz="2000" b="1" dirty="0"/>
              <a:t>γ) Νεώτερα καρκινικά αντιγόνα:</a:t>
            </a:r>
            <a:endParaRPr lang="en-US" altLang="el-GR" sz="2000" b="1" dirty="0"/>
          </a:p>
          <a:p>
            <a:pPr marL="901700" lvl="1" indent="-365125">
              <a:spcBef>
                <a:spcPts val="600"/>
              </a:spcBef>
            </a:pPr>
            <a:r>
              <a:rPr lang="en-US" altLang="el-GR" sz="2000" b="1" dirty="0"/>
              <a:t>CA</a:t>
            </a:r>
            <a:r>
              <a:rPr lang="el-GR" altLang="el-GR" sz="2000" b="1" dirty="0"/>
              <a:t> 15-3</a:t>
            </a:r>
            <a:r>
              <a:rPr lang="el-GR" altLang="el-GR" sz="2000" dirty="0"/>
              <a:t> για καρκίνο μαστού (Φ.Τ. &lt;30 </a:t>
            </a:r>
            <a:r>
              <a:rPr lang="en-US" altLang="el-GR" sz="2000" dirty="0"/>
              <a:t>U</a:t>
            </a:r>
            <a:r>
              <a:rPr lang="el-GR" altLang="el-GR" sz="2000" dirty="0"/>
              <a:t>/</a:t>
            </a:r>
            <a:r>
              <a:rPr lang="en-US" altLang="el-GR" sz="2000" dirty="0"/>
              <a:t>mL</a:t>
            </a:r>
            <a:r>
              <a:rPr lang="el-GR" altLang="el-GR" sz="2000" dirty="0"/>
              <a:t>).</a:t>
            </a:r>
            <a:endParaRPr lang="en-US" altLang="el-GR" sz="2000" b="1" dirty="0"/>
          </a:p>
          <a:p>
            <a:pPr marL="901700" lvl="1" indent="-365125">
              <a:spcBef>
                <a:spcPts val="600"/>
              </a:spcBef>
            </a:pPr>
            <a:r>
              <a:rPr lang="en-US" altLang="el-GR" sz="2000" b="1" dirty="0"/>
              <a:t>CA</a:t>
            </a:r>
            <a:r>
              <a:rPr lang="el-GR" altLang="el-GR" sz="2000" b="1" dirty="0"/>
              <a:t> 19-9</a:t>
            </a:r>
            <a:r>
              <a:rPr lang="el-GR" altLang="el-GR" sz="2000" dirty="0"/>
              <a:t> για καρκίνο παχέος εντέρου (Φ.Τ. &lt;37 </a:t>
            </a:r>
            <a:r>
              <a:rPr lang="en-US" altLang="el-GR" sz="2000" dirty="0"/>
              <a:t>U</a:t>
            </a:r>
            <a:r>
              <a:rPr lang="el-GR" altLang="el-GR" sz="2000" dirty="0"/>
              <a:t>/</a:t>
            </a:r>
            <a:r>
              <a:rPr lang="en-US" altLang="el-GR" sz="2000" dirty="0"/>
              <a:t>mL</a:t>
            </a:r>
            <a:r>
              <a:rPr lang="el-GR" altLang="el-GR" sz="2000" dirty="0"/>
              <a:t>).</a:t>
            </a:r>
            <a:endParaRPr lang="en-US" altLang="el-GR" sz="2000" b="1" dirty="0"/>
          </a:p>
          <a:p>
            <a:pPr marL="901700" lvl="1" indent="-365125">
              <a:spcBef>
                <a:spcPts val="600"/>
              </a:spcBef>
            </a:pPr>
            <a:r>
              <a:rPr lang="en-US" altLang="el-GR" sz="2000" b="1" dirty="0"/>
              <a:t>CA</a:t>
            </a:r>
            <a:r>
              <a:rPr lang="el-GR" altLang="el-GR" sz="2000" b="1" dirty="0"/>
              <a:t> 72-4</a:t>
            </a:r>
            <a:r>
              <a:rPr lang="el-GR" altLang="el-GR" sz="2000" dirty="0"/>
              <a:t> για καρκίνο στομάχου και ωοθηκών (Φ.Τ. =0,40 </a:t>
            </a:r>
            <a:r>
              <a:rPr lang="en-US" altLang="el-GR" sz="2000" dirty="0"/>
              <a:t>ng</a:t>
            </a:r>
            <a:r>
              <a:rPr lang="el-GR" altLang="el-GR" sz="2000" dirty="0"/>
              <a:t>/</a:t>
            </a:r>
            <a:r>
              <a:rPr lang="en-US" altLang="el-GR" sz="2000" dirty="0"/>
              <a:t>mL</a:t>
            </a:r>
            <a:r>
              <a:rPr lang="el-GR" altLang="el-GR" sz="2000" dirty="0"/>
              <a:t>).</a:t>
            </a:r>
            <a:endParaRPr lang="en-US" altLang="el-GR" sz="2000" b="1" dirty="0"/>
          </a:p>
          <a:p>
            <a:pPr marL="901700" lvl="1" indent="-365125">
              <a:spcBef>
                <a:spcPts val="600"/>
              </a:spcBef>
            </a:pPr>
            <a:r>
              <a:rPr lang="en-US" altLang="el-GR" sz="2000" b="1" dirty="0"/>
              <a:t>CA</a:t>
            </a:r>
            <a:r>
              <a:rPr lang="el-GR" altLang="el-GR" sz="2000" b="1" dirty="0"/>
              <a:t> 50</a:t>
            </a:r>
            <a:r>
              <a:rPr lang="el-GR" altLang="el-GR" sz="2000" dirty="0"/>
              <a:t> για καρκίνο πεπτικού συστήματος  (Φ.Τ. &lt;23 </a:t>
            </a:r>
            <a:r>
              <a:rPr lang="en-US" altLang="el-GR" sz="2000" dirty="0"/>
              <a:t>U</a:t>
            </a:r>
            <a:r>
              <a:rPr lang="el-GR" altLang="el-GR" sz="2000" dirty="0"/>
              <a:t>/</a:t>
            </a:r>
            <a:r>
              <a:rPr lang="en-US" altLang="el-GR" sz="2000" dirty="0"/>
              <a:t>mL</a:t>
            </a:r>
            <a:r>
              <a:rPr lang="el-GR" altLang="el-GR" sz="2000" dirty="0"/>
              <a:t>).</a:t>
            </a:r>
            <a:endParaRPr lang="en-US" altLang="el-GR" sz="2000" b="1" dirty="0"/>
          </a:p>
          <a:p>
            <a:pPr marL="901700" lvl="1" indent="-365125">
              <a:spcBef>
                <a:spcPts val="600"/>
              </a:spcBef>
            </a:pPr>
            <a:r>
              <a:rPr lang="en-US" altLang="el-GR" sz="2000" b="1" dirty="0"/>
              <a:t>CA</a:t>
            </a:r>
            <a:r>
              <a:rPr lang="el-GR" altLang="el-GR" sz="2000" b="1" dirty="0"/>
              <a:t> 125</a:t>
            </a:r>
            <a:r>
              <a:rPr lang="el-GR" altLang="el-GR" sz="2000" dirty="0"/>
              <a:t> για καρκίνο ωοθηκών (Φ.Τ. &lt;35 </a:t>
            </a:r>
            <a:r>
              <a:rPr lang="en-US" altLang="el-GR" sz="2000" dirty="0"/>
              <a:t>U</a:t>
            </a:r>
            <a:r>
              <a:rPr lang="el-GR" altLang="el-GR" sz="2000" dirty="0"/>
              <a:t>/</a:t>
            </a:r>
            <a:r>
              <a:rPr lang="en-US" altLang="el-GR" sz="2000" dirty="0"/>
              <a:t>mL</a:t>
            </a:r>
            <a:r>
              <a:rPr lang="el-GR" altLang="el-GR" sz="2000" dirty="0"/>
              <a:t>).</a:t>
            </a:r>
            <a:endParaRPr lang="en-US" altLang="el-GR" sz="2000" b="1" dirty="0"/>
          </a:p>
          <a:p>
            <a:pPr marL="901700" lvl="1" indent="-365125">
              <a:spcBef>
                <a:spcPts val="600"/>
              </a:spcBef>
            </a:pPr>
            <a:r>
              <a:rPr lang="en-US" altLang="el-GR" sz="2000" b="1" dirty="0"/>
              <a:t>SCC</a:t>
            </a:r>
            <a:r>
              <a:rPr lang="el-GR" altLang="el-GR" sz="2000" dirty="0"/>
              <a:t> για καρκίνο πνευμόνων, οισοφάγου και όγκων τραχήλου (Φ.Τ. &lt;1,5 ng/</a:t>
            </a:r>
            <a:r>
              <a:rPr lang="en-US" altLang="el-GR" sz="2000" dirty="0"/>
              <a:t>mL</a:t>
            </a:r>
            <a:r>
              <a:rPr lang="el-GR" altLang="el-GR" sz="2000" dirty="0"/>
              <a:t>).</a:t>
            </a:r>
            <a:endParaRPr lang="en-US" altLang="el-GR" sz="2000" b="1" dirty="0"/>
          </a:p>
          <a:p>
            <a:pPr marL="901700" lvl="1" indent="-365125">
              <a:spcBef>
                <a:spcPts val="600"/>
              </a:spcBef>
            </a:pPr>
            <a:r>
              <a:rPr lang="en-US" altLang="el-GR" sz="2000" b="1" dirty="0"/>
              <a:t>NSE </a:t>
            </a:r>
            <a:r>
              <a:rPr lang="el-GR" altLang="el-GR" sz="2000" dirty="0"/>
              <a:t>για μικροκυτταρικό καρκίνο πνεύμονα και νευροενδοκρινείς όγκους (Φ.Τ. &lt;20 ng/</a:t>
            </a:r>
            <a:r>
              <a:rPr lang="en-US" altLang="el-GR" sz="2000" dirty="0"/>
              <a:t>mL</a:t>
            </a:r>
            <a:r>
              <a:rPr lang="el-GR" altLang="el-GR" sz="2000" dirty="0" smtClean="0"/>
              <a:t>).</a:t>
            </a:r>
            <a:endParaRPr lang="en-US" altLang="el-GR" sz="2000" b="1" dirty="0"/>
          </a:p>
        </p:txBody>
      </p:sp>
      <p:sp>
        <p:nvSpPr>
          <p:cNvPr id="11" name="Rectangle 2"/>
          <p:cNvSpPr>
            <a:spLocks noGrp="1" noChangeArrowheads="1"/>
          </p:cNvSpPr>
          <p:nvPr>
            <p:ph type="title"/>
          </p:nvPr>
        </p:nvSpPr>
        <p:spPr>
          <a:xfrm>
            <a:off x="467544" y="116632"/>
            <a:ext cx="8229600" cy="908720"/>
          </a:xfrm>
        </p:spPr>
        <p:txBody>
          <a:bodyPr>
            <a:normAutofit/>
          </a:bodyPr>
          <a:lstStyle/>
          <a:p>
            <a:pPr>
              <a:lnSpc>
                <a:spcPct val="80000"/>
              </a:lnSpc>
            </a:pPr>
            <a:r>
              <a:rPr lang="el-GR" altLang="el-GR" sz="3600" dirty="0" smtClean="0"/>
              <a:t>Ειδικά </a:t>
            </a:r>
            <a:r>
              <a:rPr lang="el-GR" altLang="el-GR" sz="3600" dirty="0"/>
              <a:t>κ</a:t>
            </a:r>
            <a:r>
              <a:rPr lang="el-GR" altLang="el-GR" sz="3600" dirty="0" smtClean="0"/>
              <a:t>αρκινικά </a:t>
            </a:r>
            <a:r>
              <a:rPr lang="el-GR" altLang="el-GR" sz="3600" dirty="0"/>
              <a:t>α</a:t>
            </a:r>
            <a:r>
              <a:rPr lang="el-GR" altLang="el-GR" sz="3600" dirty="0" smtClean="0"/>
              <a:t>ντιγόνα </a:t>
            </a:r>
            <a:r>
              <a:rPr lang="el-GR" altLang="el-GR" sz="2800" b="0" dirty="0" smtClean="0">
                <a:solidFill>
                  <a:prstClr val="black"/>
                </a:solidFill>
              </a:rPr>
              <a:t>(2/3</a:t>
            </a:r>
            <a:r>
              <a:rPr lang="el-GR" altLang="el-GR" sz="2800" b="0" dirty="0">
                <a:solidFill>
                  <a:prstClr val="black"/>
                </a:solidFill>
              </a:rPr>
              <a:t>)</a:t>
            </a:r>
            <a:endParaRPr lang="el-GR" altLang="el-GR" sz="36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375488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268288" indent="-268288">
              <a:spcBef>
                <a:spcPts val="0"/>
              </a:spcBef>
            </a:pPr>
            <a:r>
              <a:rPr lang="el-GR" altLang="el-GR" sz="2000" b="1" dirty="0"/>
              <a:t>γ) Νεώτερα καρκινικά αντιγόνα:</a:t>
            </a:r>
            <a:endParaRPr lang="en-US" altLang="el-GR" sz="2000" b="1" dirty="0"/>
          </a:p>
          <a:p>
            <a:pPr marL="901700" lvl="1" indent="-365125">
              <a:spcBef>
                <a:spcPts val="600"/>
              </a:spcBef>
            </a:pPr>
            <a:r>
              <a:rPr lang="en-US" altLang="el-GR" sz="2000" b="1" dirty="0" smtClean="0"/>
              <a:t>PSA</a:t>
            </a:r>
            <a:r>
              <a:rPr lang="el-GR" altLang="el-GR" sz="2000" dirty="0" smtClean="0"/>
              <a:t> </a:t>
            </a:r>
            <a:r>
              <a:rPr lang="el-GR" altLang="el-GR" sz="2000" dirty="0"/>
              <a:t>για τον καρκίνο του προστάτη (Φ.Τ. =0-4 ng/</a:t>
            </a:r>
            <a:r>
              <a:rPr lang="en-US" altLang="el-GR" sz="2000" dirty="0"/>
              <a:t>mL</a:t>
            </a:r>
            <a:r>
              <a:rPr lang="el-GR" altLang="el-GR" sz="2000" dirty="0"/>
              <a:t>).</a:t>
            </a:r>
            <a:endParaRPr lang="en-US" altLang="el-GR" sz="2000" b="1" dirty="0"/>
          </a:p>
          <a:p>
            <a:pPr marL="901700" lvl="1" indent="-365125">
              <a:spcBef>
                <a:spcPts val="600"/>
              </a:spcBef>
            </a:pPr>
            <a:r>
              <a:rPr lang="en-US" altLang="el-GR" sz="2000" b="1" dirty="0"/>
              <a:t>hTG</a:t>
            </a:r>
            <a:r>
              <a:rPr lang="el-GR" altLang="el-GR" sz="2000" dirty="0"/>
              <a:t> για  καρκίνο θυρεοειδούς (Φ.Τ. &lt;50 ng/</a:t>
            </a:r>
            <a:r>
              <a:rPr lang="en-US" altLang="el-GR" sz="2000" dirty="0"/>
              <a:t>mL</a:t>
            </a:r>
            <a:r>
              <a:rPr lang="el-GR" altLang="el-GR" sz="2000" dirty="0"/>
              <a:t>).</a:t>
            </a:r>
            <a:endParaRPr lang="en-US" altLang="el-GR" sz="2000" b="1" dirty="0"/>
          </a:p>
          <a:p>
            <a:pPr marL="901700" lvl="1" indent="-365125">
              <a:spcBef>
                <a:spcPts val="600"/>
              </a:spcBef>
            </a:pPr>
            <a:r>
              <a:rPr lang="en-US" altLang="el-GR" sz="2000" b="1" dirty="0"/>
              <a:t>TPA</a:t>
            </a:r>
            <a:r>
              <a:rPr lang="el-GR" altLang="el-GR" sz="2000" dirty="0"/>
              <a:t> για καρκίνο ουροδόχου κύστης (Φ.Τ. &lt;120 </a:t>
            </a:r>
            <a:r>
              <a:rPr lang="en-US" altLang="el-GR" sz="2000" dirty="0"/>
              <a:t>U</a:t>
            </a:r>
            <a:r>
              <a:rPr lang="el-GR" altLang="el-GR" sz="2000" dirty="0"/>
              <a:t>/</a:t>
            </a:r>
            <a:r>
              <a:rPr lang="en-US" altLang="el-GR" sz="2000" dirty="0"/>
              <a:t>L</a:t>
            </a:r>
            <a:r>
              <a:rPr lang="el-GR" altLang="el-GR" sz="2000" dirty="0"/>
              <a:t>).</a:t>
            </a:r>
            <a:endParaRPr lang="el-GR" altLang="el-GR" sz="2000" b="1" dirty="0"/>
          </a:p>
          <a:p>
            <a:pPr marL="901700" lvl="1" indent="-365125">
              <a:spcBef>
                <a:spcPts val="600"/>
              </a:spcBef>
            </a:pPr>
            <a:r>
              <a:rPr lang="el-GR" altLang="el-GR" sz="2000" b="1" dirty="0"/>
              <a:t>Μ</a:t>
            </a:r>
            <a:r>
              <a:rPr lang="en-US" altLang="el-GR" sz="2000" b="1" dirty="0"/>
              <a:t>CA</a:t>
            </a:r>
            <a:r>
              <a:rPr lang="el-GR" altLang="el-GR" sz="2000" dirty="0"/>
              <a:t> για το βλεννώδες καρκίνωμα (Φ.Τ. =0-15 </a:t>
            </a:r>
            <a:r>
              <a:rPr lang="en-US" altLang="el-GR" sz="2000" dirty="0"/>
              <a:t>U</a:t>
            </a:r>
            <a:r>
              <a:rPr lang="el-GR" altLang="el-GR" sz="2000" dirty="0"/>
              <a:t>/</a:t>
            </a:r>
            <a:r>
              <a:rPr lang="en-US" altLang="el-GR" sz="2000" dirty="0"/>
              <a:t>mL</a:t>
            </a:r>
            <a:r>
              <a:rPr lang="el-GR" altLang="el-GR" sz="2000" dirty="0"/>
              <a:t>).</a:t>
            </a:r>
            <a:endParaRPr lang="en-US" altLang="el-GR" sz="2000" dirty="0"/>
          </a:p>
          <a:p>
            <a:pPr marL="901700" lvl="1" indent="-365125">
              <a:spcBef>
                <a:spcPts val="600"/>
              </a:spcBef>
            </a:pPr>
            <a:r>
              <a:rPr lang="el-GR" altLang="el-GR" sz="2000" dirty="0" smtClean="0"/>
              <a:t>Εκτός </a:t>
            </a:r>
            <a:r>
              <a:rPr lang="el-GR" altLang="el-GR" sz="2000" dirty="0"/>
              <a:t>των καρκινικών δεικτών, για την παρακολούθηση διαφόρων όγκων παρακολουθούμε την </a:t>
            </a:r>
            <a:r>
              <a:rPr lang="el-GR" altLang="el-GR" sz="2000" b="1" dirty="0"/>
              <a:t>καλσιτονίνη</a:t>
            </a:r>
            <a:r>
              <a:rPr lang="el-GR" altLang="el-GR" sz="2000" dirty="0"/>
              <a:t> για τον μυελοειδή καρκίνο του θυρεοειδούς που προέρχεται από τα C-κύτταρα και τη </a:t>
            </a:r>
            <a:r>
              <a:rPr lang="el-GR" altLang="el-GR" sz="2000" b="1" dirty="0"/>
              <a:t>β2 μικροσφαιρίνη</a:t>
            </a:r>
            <a:r>
              <a:rPr lang="el-GR" altLang="el-GR" sz="2000" dirty="0"/>
              <a:t> για την παρακολούθηση του πολλαπλού μυελώματος. </a:t>
            </a:r>
            <a:endParaRPr lang="el-GR" sz="2000" dirty="0"/>
          </a:p>
        </p:txBody>
      </p:sp>
      <p:sp>
        <p:nvSpPr>
          <p:cNvPr id="5" name="Rectangle 2"/>
          <p:cNvSpPr>
            <a:spLocks noGrp="1" noChangeArrowheads="1"/>
          </p:cNvSpPr>
          <p:nvPr>
            <p:ph type="title"/>
          </p:nvPr>
        </p:nvSpPr>
        <p:spPr>
          <a:xfrm>
            <a:off x="467544" y="116632"/>
            <a:ext cx="8229600" cy="908720"/>
          </a:xfrm>
        </p:spPr>
        <p:txBody>
          <a:bodyPr>
            <a:normAutofit/>
          </a:bodyPr>
          <a:lstStyle/>
          <a:p>
            <a:pPr>
              <a:lnSpc>
                <a:spcPct val="80000"/>
              </a:lnSpc>
            </a:pPr>
            <a:r>
              <a:rPr lang="el-GR" altLang="el-GR" sz="3600" dirty="0" smtClean="0"/>
              <a:t>Ειδικά </a:t>
            </a:r>
            <a:r>
              <a:rPr lang="el-GR" altLang="el-GR" sz="3600" dirty="0"/>
              <a:t>κ</a:t>
            </a:r>
            <a:r>
              <a:rPr lang="el-GR" altLang="el-GR" sz="3600" dirty="0" smtClean="0"/>
              <a:t>αρκινικά </a:t>
            </a:r>
            <a:r>
              <a:rPr lang="el-GR" altLang="el-GR" sz="3600" dirty="0"/>
              <a:t>α</a:t>
            </a:r>
            <a:r>
              <a:rPr lang="el-GR" altLang="el-GR" sz="3600" dirty="0" smtClean="0"/>
              <a:t>ντιγόνα </a:t>
            </a:r>
            <a:r>
              <a:rPr lang="el-GR" altLang="el-GR" sz="2800" b="0" dirty="0" smtClean="0">
                <a:solidFill>
                  <a:prstClr val="black"/>
                </a:solidFill>
              </a:rPr>
              <a:t>(3/3</a:t>
            </a:r>
            <a:r>
              <a:rPr lang="el-GR" altLang="el-GR" sz="2800" b="0" dirty="0">
                <a:solidFill>
                  <a:prstClr val="black"/>
                </a:solidFill>
              </a:rPr>
              <a:t>)</a:t>
            </a:r>
            <a:endParaRPr lang="el-GR" altLang="el-GR" sz="36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159851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Autofit/>
          </a:bodyPr>
          <a:lstStyle/>
          <a:p>
            <a:pPr marL="0" indent="0">
              <a:lnSpc>
                <a:spcPct val="80000"/>
              </a:lnSpc>
            </a:pPr>
            <a:r>
              <a:rPr lang="el-GR" altLang="el-GR" sz="3600" dirty="0"/>
              <a:t>Προγνωστικοί παράγοντες για τον </a:t>
            </a:r>
            <a:r>
              <a:rPr lang="el-GR" altLang="el-GR" sz="3600" dirty="0" smtClean="0"/>
              <a:t>καρκίνο </a:t>
            </a:r>
            <a:r>
              <a:rPr lang="el-GR" altLang="el-GR" sz="2800" b="0" dirty="0" smtClean="0"/>
              <a:t>(1/2)</a:t>
            </a:r>
            <a:endParaRPr lang="el-GR" altLang="el-GR" sz="2800" b="0" dirty="0"/>
          </a:p>
        </p:txBody>
      </p:sp>
      <p:sp>
        <p:nvSpPr>
          <p:cNvPr id="124931" name="Rectangle 3"/>
          <p:cNvSpPr>
            <a:spLocks noGrp="1" noChangeArrowheads="1"/>
          </p:cNvSpPr>
          <p:nvPr>
            <p:ph idx="1"/>
          </p:nvPr>
        </p:nvSpPr>
        <p:spPr>
          <a:xfrm>
            <a:off x="457200" y="1196752"/>
            <a:ext cx="8229600" cy="5661248"/>
          </a:xfrm>
        </p:spPr>
        <p:txBody>
          <a:bodyPr>
            <a:normAutofit/>
          </a:bodyPr>
          <a:lstStyle/>
          <a:p>
            <a:pPr marL="0" indent="0">
              <a:lnSpc>
                <a:spcPct val="110000"/>
              </a:lnSpc>
              <a:spcBef>
                <a:spcPts val="600"/>
              </a:spcBef>
              <a:buNone/>
            </a:pPr>
            <a:r>
              <a:rPr lang="el-GR" altLang="el-GR" sz="2200" dirty="0" smtClean="0"/>
              <a:t>Η </a:t>
            </a:r>
            <a:r>
              <a:rPr lang="el-GR" altLang="el-GR" sz="2200" dirty="0"/>
              <a:t>εξέταση </a:t>
            </a:r>
            <a:r>
              <a:rPr lang="el-GR" altLang="el-GR" sz="2200" dirty="0" smtClean="0"/>
              <a:t>των παθοανατομικών χαρακτηριστικών </a:t>
            </a:r>
            <a:r>
              <a:rPr lang="el-GR" altLang="el-GR" sz="2200" dirty="0"/>
              <a:t>ενός καρκίνου </a:t>
            </a:r>
            <a:r>
              <a:rPr lang="el-GR" altLang="el-GR" sz="2200" dirty="0" smtClean="0"/>
              <a:t>μας </a:t>
            </a:r>
            <a:r>
              <a:rPr lang="el-GR" altLang="el-GR" sz="2200" dirty="0"/>
              <a:t>παρέχει </a:t>
            </a:r>
            <a:r>
              <a:rPr lang="el-GR" altLang="el-GR" sz="2200" dirty="0" smtClean="0"/>
              <a:t>χρήσιμες  </a:t>
            </a:r>
            <a:r>
              <a:rPr lang="el-GR" altLang="el-GR" sz="2200" dirty="0"/>
              <a:t>πληροφορίες για την </a:t>
            </a:r>
            <a:r>
              <a:rPr lang="el-GR" altLang="el-GR" sz="2200" dirty="0" smtClean="0"/>
              <a:t>πιθανή </a:t>
            </a:r>
            <a:r>
              <a:rPr lang="el-GR" altLang="el-GR" sz="2200" dirty="0"/>
              <a:t>βιολογική συμπεριφορά του. </a:t>
            </a:r>
            <a:r>
              <a:rPr lang="el-GR" altLang="el-GR" sz="2200" dirty="0" smtClean="0"/>
              <a:t>Εκτιμούνται δύο </a:t>
            </a:r>
            <a:r>
              <a:rPr lang="el-GR" altLang="el-GR" sz="2200" dirty="0"/>
              <a:t>βασικά </a:t>
            </a:r>
            <a:r>
              <a:rPr lang="el-GR" altLang="el-GR" sz="2200" dirty="0" smtClean="0"/>
              <a:t>στοιχεία ο βαθμός </a:t>
            </a:r>
            <a:r>
              <a:rPr lang="el-GR" altLang="el-GR" sz="2200" dirty="0"/>
              <a:t>διαφοροποίησης και ο τρόπος ανάπτυξης ή επέκτασης του </a:t>
            </a:r>
            <a:r>
              <a:rPr lang="el-GR" altLang="el-GR" sz="2200" dirty="0" smtClean="0"/>
              <a:t>καρκίνου).</a:t>
            </a:r>
            <a:endParaRPr lang="el-GR" altLang="el-GR" sz="2200" dirty="0"/>
          </a:p>
          <a:p>
            <a:pPr>
              <a:lnSpc>
                <a:spcPct val="110000"/>
              </a:lnSpc>
              <a:spcBef>
                <a:spcPts val="600"/>
              </a:spcBef>
              <a:buFont typeface="+mj-lt"/>
              <a:buAutoNum type="arabicPeriod"/>
            </a:pPr>
            <a:r>
              <a:rPr lang="el-GR" altLang="el-GR" sz="2200" dirty="0" smtClean="0"/>
              <a:t>Ο </a:t>
            </a:r>
            <a:r>
              <a:rPr lang="el-GR" altLang="el-GR" sz="2200" dirty="0"/>
              <a:t>βαθμός </a:t>
            </a:r>
            <a:r>
              <a:rPr lang="el-GR" altLang="el-GR" sz="2200" dirty="0" smtClean="0"/>
              <a:t>διαφοροποίησης </a:t>
            </a:r>
            <a:r>
              <a:rPr lang="el-GR" altLang="el-GR" sz="2200" dirty="0"/>
              <a:t>του καρκίνου (GRADING), καθορίζεται από τους εξής </a:t>
            </a:r>
            <a:r>
              <a:rPr lang="el-GR" altLang="el-GR" sz="2200" dirty="0" smtClean="0"/>
              <a:t>μορφολογικούς </a:t>
            </a:r>
            <a:r>
              <a:rPr lang="el-GR" altLang="el-GR" sz="2200" dirty="0"/>
              <a:t>χαρακτήρες:</a:t>
            </a:r>
          </a:p>
          <a:p>
            <a:pPr>
              <a:lnSpc>
                <a:spcPct val="110000"/>
              </a:lnSpc>
              <a:spcBef>
                <a:spcPts val="600"/>
              </a:spcBef>
              <a:buFont typeface="+mj-lt"/>
              <a:buAutoNum type="arabicPeriod"/>
            </a:pPr>
            <a:r>
              <a:rPr lang="el-GR" altLang="el-GR" sz="2200" dirty="0" smtClean="0"/>
              <a:t>Πυρηνοκινησίες</a:t>
            </a:r>
            <a:r>
              <a:rPr lang="el-GR" altLang="el-GR" sz="2200" dirty="0"/>
              <a:t>, άτυπες μιτώσεις, πολυάριθμες μιτώσεις ανά οπτικό πεδίο.</a:t>
            </a:r>
          </a:p>
          <a:p>
            <a:pPr>
              <a:lnSpc>
                <a:spcPct val="110000"/>
              </a:lnSpc>
              <a:spcBef>
                <a:spcPts val="600"/>
              </a:spcBef>
              <a:buFont typeface="+mj-lt"/>
              <a:buAutoNum type="arabicPeriod"/>
            </a:pPr>
            <a:r>
              <a:rPr lang="el-GR" altLang="el-GR" sz="2200" dirty="0" smtClean="0"/>
              <a:t>Μεγάλοι πυκνωτικοί</a:t>
            </a:r>
            <a:r>
              <a:rPr lang="el-GR" altLang="el-GR" sz="2200" dirty="0"/>
              <a:t>, </a:t>
            </a:r>
            <a:r>
              <a:rPr lang="el-GR" altLang="el-GR" sz="2200" dirty="0" smtClean="0"/>
              <a:t>υπερχρωματικοί </a:t>
            </a:r>
            <a:r>
              <a:rPr lang="el-GR" altLang="el-GR" sz="2200" dirty="0"/>
              <a:t>πυρήνες, διαταραχή σχέσης </a:t>
            </a:r>
            <a:r>
              <a:rPr lang="el-GR" altLang="el-GR" sz="2200" dirty="0" smtClean="0"/>
              <a:t>πυρήνα-πρωτοπλάσματος </a:t>
            </a:r>
            <a:r>
              <a:rPr lang="el-GR" altLang="el-GR" sz="2200" dirty="0"/>
              <a:t>(δυσπλασία)</a:t>
            </a:r>
          </a:p>
          <a:p>
            <a:pPr>
              <a:lnSpc>
                <a:spcPct val="110000"/>
              </a:lnSpc>
              <a:spcBef>
                <a:spcPts val="600"/>
              </a:spcBef>
              <a:buFont typeface="+mj-lt"/>
              <a:buAutoNum type="arabicPeriod"/>
            </a:pPr>
            <a:r>
              <a:rPr lang="el-GR" altLang="el-GR" sz="2200" dirty="0" smtClean="0"/>
              <a:t>Άτυπα </a:t>
            </a:r>
            <a:r>
              <a:rPr lang="el-GR" altLang="el-GR" sz="2200" dirty="0"/>
              <a:t>κύτταρα με ανώμαλο δίκτυο </a:t>
            </a:r>
            <a:r>
              <a:rPr lang="el-GR" altLang="el-GR" sz="2200" dirty="0" smtClean="0"/>
              <a:t>χρωματίνης </a:t>
            </a:r>
            <a:r>
              <a:rPr lang="el-GR" altLang="el-GR" sz="2200" dirty="0"/>
              <a:t>και ασαφή </a:t>
            </a:r>
            <a:r>
              <a:rPr lang="el-GR" altLang="el-GR" sz="2200" dirty="0" smtClean="0"/>
              <a:t>κυτταροπλασματικά </a:t>
            </a:r>
            <a:r>
              <a:rPr lang="el-GR" altLang="el-GR" sz="2200" dirty="0"/>
              <a:t>όρια, </a:t>
            </a:r>
            <a:r>
              <a:rPr lang="el-GR" altLang="el-GR" sz="2200" dirty="0" smtClean="0"/>
              <a:t>ανωμαλία </a:t>
            </a:r>
            <a:r>
              <a:rPr lang="el-GR" altLang="el-GR" sz="2200" dirty="0"/>
              <a:t>σχήματος, ύπαρξη </a:t>
            </a:r>
            <a:r>
              <a:rPr lang="el-GR" altLang="el-GR" sz="2200" dirty="0" smtClean="0"/>
              <a:t>γιγάντιων πολυπύρηνων </a:t>
            </a:r>
            <a:r>
              <a:rPr lang="el-GR" altLang="el-GR" sz="2200" dirty="0"/>
              <a:t>μορφών</a:t>
            </a:r>
            <a:r>
              <a:rPr lang="el-GR" altLang="el-GR" sz="2200" dirty="0" smtClean="0"/>
              <a:t>.</a:t>
            </a:r>
            <a:endParaRPr lang="el-GR" altLang="el-GR" sz="2200" dirty="0"/>
          </a:p>
        </p:txBody>
      </p:sp>
      <p:sp>
        <p:nvSpPr>
          <p:cNvPr id="124934" name="Rectangle 6"/>
          <p:cNvSpPr>
            <a:spLocks noChangeArrowheads="1"/>
          </p:cNvSpPr>
          <p:nvPr/>
        </p:nvSpPr>
        <p:spPr bwMode="auto">
          <a:xfrm>
            <a:off x="0" y="295275"/>
            <a:ext cx="9144000" cy="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124935" name="Rectangle 7"/>
          <p:cNvSpPr>
            <a:spLocks noChangeArrowheads="1"/>
          </p:cNvSpPr>
          <p:nvPr/>
        </p:nvSpPr>
        <p:spPr bwMode="auto">
          <a:xfrm>
            <a:off x="0" y="6562725"/>
            <a:ext cx="9144000" cy="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sp>
        <p:nvSpPr>
          <p:cNvPr id="124937" name="Rectangle 9"/>
          <p:cNvSpPr>
            <a:spLocks noChangeArrowheads="1"/>
          </p:cNvSpPr>
          <p:nvPr/>
        </p:nvSpPr>
        <p:spPr bwMode="auto">
          <a:xfrm>
            <a:off x="0" y="295275"/>
            <a:ext cx="9144000" cy="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124938" name="Rectangle 10"/>
          <p:cNvSpPr>
            <a:spLocks noChangeArrowheads="1"/>
          </p:cNvSpPr>
          <p:nvPr/>
        </p:nvSpPr>
        <p:spPr bwMode="auto">
          <a:xfrm>
            <a:off x="0" y="6562725"/>
            <a:ext cx="9144000" cy="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4141109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2014. Φραγκίσκη Αναγνωστοπούλου Ανθούλη </a:t>
            </a:r>
            <a:r>
              <a:rPr lang="el-GR" sz="2000" dirty="0"/>
              <a:t>. </a:t>
            </a:r>
            <a:r>
              <a:rPr lang="el-GR" sz="2000" dirty="0" smtClean="0"/>
              <a:t>«Ιστοπαθολογία (Θ). Ενότητα 1</a:t>
            </a:r>
            <a:r>
              <a:rPr lang="en-US" sz="2000" dirty="0" smtClean="0"/>
              <a:t>:</a:t>
            </a:r>
            <a:r>
              <a:rPr lang="el-GR" sz="2000" dirty="0" smtClean="0"/>
              <a:t> Γενική Ογκολογία».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608709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046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lvl="0" indent="-457200">
              <a:buFont typeface="+mj-lt"/>
              <a:buAutoNum type="arabicPeriod"/>
            </a:pPr>
            <a:r>
              <a:rPr lang="el-GR" sz="2000" dirty="0" smtClean="0">
                <a:solidFill>
                  <a:prstClr val="black">
                    <a:lumMod val="75000"/>
                    <a:lumOff val="25000"/>
                  </a:prstClr>
                </a:solidFill>
                <a:hlinkClick r:id="rId3"/>
              </a:rPr>
              <a:t>Εργαστήριο </a:t>
            </a:r>
            <a:r>
              <a:rPr lang="el-GR" sz="2000" dirty="0">
                <a:solidFill>
                  <a:prstClr val="black">
                    <a:lumMod val="75000"/>
                    <a:lumOff val="25000"/>
                  </a:prstClr>
                </a:solidFill>
                <a:hlinkClick r:id="rId3"/>
              </a:rPr>
              <a:t>Ιστολογίας &amp; Εμβρυολογίας</a:t>
            </a:r>
            <a:r>
              <a:rPr lang="el-GR" sz="2000" dirty="0">
                <a:solidFill>
                  <a:prstClr val="black">
                    <a:lumMod val="75000"/>
                    <a:lumOff val="25000"/>
                  </a:prstClr>
                </a:solidFill>
              </a:rPr>
              <a:t>,</a:t>
            </a:r>
            <a:r>
              <a:rPr lang="en-US" sz="2000" dirty="0">
                <a:solidFill>
                  <a:prstClr val="black">
                    <a:lumMod val="75000"/>
                    <a:lumOff val="25000"/>
                  </a:prstClr>
                </a:solidFill>
              </a:rPr>
              <a:t> </a:t>
            </a:r>
            <a:r>
              <a:rPr lang="el-GR" sz="2000" dirty="0">
                <a:solidFill>
                  <a:prstClr val="black">
                    <a:lumMod val="75000"/>
                    <a:lumOff val="25000"/>
                  </a:prstClr>
                </a:solidFill>
              </a:rPr>
              <a:t>Ιατρική Σχολή, Εθνικό και Καποδιστριακό Πανεπιστήμιο Αθηνών 2004</a:t>
            </a: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Autofit/>
          </a:bodyPr>
          <a:lstStyle/>
          <a:p>
            <a:pPr marL="0" indent="0">
              <a:lnSpc>
                <a:spcPct val="80000"/>
              </a:lnSpc>
            </a:pPr>
            <a:r>
              <a:rPr lang="el-GR" altLang="el-GR" sz="3600" dirty="0"/>
              <a:t>Π</a:t>
            </a:r>
            <a:r>
              <a:rPr lang="el-GR" altLang="el-GR" sz="3600" dirty="0" smtClean="0"/>
              <a:t>ρογνωστικοί </a:t>
            </a:r>
            <a:r>
              <a:rPr lang="el-GR" altLang="el-GR" sz="3600" dirty="0"/>
              <a:t>παράγοντες για τον </a:t>
            </a:r>
            <a:r>
              <a:rPr lang="el-GR" altLang="el-GR" sz="3600" dirty="0" smtClean="0"/>
              <a:t>καρκίνο </a:t>
            </a:r>
            <a:r>
              <a:rPr lang="el-GR" altLang="el-GR" sz="2800" b="0" dirty="0" smtClean="0">
                <a:solidFill>
                  <a:prstClr val="black"/>
                </a:solidFill>
              </a:rPr>
              <a:t>(2/2</a:t>
            </a:r>
            <a:r>
              <a:rPr lang="el-GR" altLang="el-GR" sz="2800" b="0" dirty="0">
                <a:solidFill>
                  <a:prstClr val="black"/>
                </a:solidFill>
              </a:rPr>
              <a:t>)</a:t>
            </a:r>
            <a:endParaRPr lang="el-GR" altLang="el-GR" sz="3600" dirty="0"/>
          </a:p>
        </p:txBody>
      </p:sp>
      <p:sp>
        <p:nvSpPr>
          <p:cNvPr id="124931" name="Rectangle 3"/>
          <p:cNvSpPr>
            <a:spLocks noGrp="1" noChangeArrowheads="1"/>
          </p:cNvSpPr>
          <p:nvPr>
            <p:ph idx="1"/>
          </p:nvPr>
        </p:nvSpPr>
        <p:spPr/>
        <p:txBody>
          <a:bodyPr>
            <a:normAutofit/>
          </a:bodyPr>
          <a:lstStyle/>
          <a:p>
            <a:pPr marL="0" indent="0">
              <a:spcBef>
                <a:spcPts val="600"/>
              </a:spcBef>
              <a:buNone/>
            </a:pPr>
            <a:r>
              <a:rPr lang="el-GR" altLang="el-GR" sz="2000" dirty="0" smtClean="0"/>
              <a:t>Με </a:t>
            </a:r>
            <a:r>
              <a:rPr lang="el-GR" altLang="el-GR" sz="2000" dirty="0"/>
              <a:t>βάση τα κριτήρια αυτά ο καρκίνος διακρίνεται σε υψηλής, μέσης και χαμηλής </a:t>
            </a:r>
            <a:r>
              <a:rPr lang="el-GR" altLang="el-GR" sz="2000" dirty="0" err="1" smtClean="0"/>
              <a:t>κακ</a:t>
            </a:r>
            <a:r>
              <a:rPr lang="en-US" altLang="el-GR" sz="2000" dirty="0" smtClean="0"/>
              <a:t>o</a:t>
            </a:r>
            <a:r>
              <a:rPr lang="el-GR" altLang="el-GR" sz="2000" dirty="0" smtClean="0"/>
              <a:t>ήθειας</a:t>
            </a:r>
            <a:r>
              <a:rPr lang="el-GR" altLang="el-GR" sz="2000" dirty="0"/>
              <a:t>. </a:t>
            </a:r>
            <a:endParaRPr lang="el-GR" altLang="el-GR" sz="2000" dirty="0" smtClean="0"/>
          </a:p>
          <a:p>
            <a:pPr>
              <a:spcBef>
                <a:spcPts val="600"/>
              </a:spcBef>
            </a:pPr>
            <a:r>
              <a:rPr lang="el-GR" altLang="el-GR" sz="2000" b="1" dirty="0" smtClean="0">
                <a:solidFill>
                  <a:srgbClr val="820000"/>
                </a:solidFill>
              </a:rPr>
              <a:t>Α) Χαμηλής κακοήθειας </a:t>
            </a:r>
            <a:r>
              <a:rPr lang="el-GR" altLang="el-GR" sz="2000" b="1" dirty="0">
                <a:solidFill>
                  <a:srgbClr val="820000"/>
                </a:solidFill>
              </a:rPr>
              <a:t>ή GRADE </a:t>
            </a:r>
            <a:r>
              <a:rPr lang="el-GR" altLang="el-GR" sz="2000" b="1" dirty="0" smtClean="0">
                <a:solidFill>
                  <a:srgbClr val="820000"/>
                </a:solidFill>
              </a:rPr>
              <a:t>I</a:t>
            </a:r>
            <a:endParaRPr lang="el-GR" altLang="el-GR" sz="2000" b="1" dirty="0">
              <a:solidFill>
                <a:srgbClr val="820000"/>
              </a:solidFill>
            </a:endParaRPr>
          </a:p>
          <a:p>
            <a:pPr marL="354013" indent="0">
              <a:spcBef>
                <a:spcPts val="600"/>
              </a:spcBef>
              <a:buNone/>
            </a:pPr>
            <a:r>
              <a:rPr lang="el-GR" altLang="el-GR" sz="2000" dirty="0" smtClean="0"/>
              <a:t>Στην </a:t>
            </a:r>
            <a:r>
              <a:rPr lang="el-GR" altLang="el-GR" sz="2000" dirty="0"/>
              <a:t>κατηγορία αυτή ανήκουν οι καρκίνοι που αποτελούνται από σωληνώδεις σχηματισμούς, </a:t>
            </a:r>
            <a:r>
              <a:rPr lang="el-GR" altLang="el-GR" sz="2000" dirty="0" smtClean="0"/>
              <a:t>με </a:t>
            </a:r>
            <a:r>
              <a:rPr lang="el-GR" altLang="el-GR" sz="2000" dirty="0"/>
              <a:t>λίγη ατυπία και έχουν ελάχιστες ή και καθόλου μιτώσεις</a:t>
            </a:r>
            <a:r>
              <a:rPr lang="el-GR" altLang="el-GR" sz="2000" dirty="0" smtClean="0"/>
              <a:t>.</a:t>
            </a:r>
            <a:endParaRPr lang="el-GR" altLang="el-GR" sz="2000" dirty="0"/>
          </a:p>
          <a:p>
            <a:pPr>
              <a:spcBef>
                <a:spcPts val="600"/>
              </a:spcBef>
            </a:pPr>
            <a:r>
              <a:rPr lang="el-GR" altLang="el-GR" sz="2000" b="1" dirty="0" smtClean="0">
                <a:solidFill>
                  <a:srgbClr val="820000"/>
                </a:solidFill>
              </a:rPr>
              <a:t>Β) Μέσης </a:t>
            </a:r>
            <a:r>
              <a:rPr lang="el-GR" altLang="el-GR" sz="2000" b="1" dirty="0">
                <a:solidFill>
                  <a:srgbClr val="820000"/>
                </a:solidFill>
              </a:rPr>
              <a:t>κακοήθειος ή GRADE </a:t>
            </a:r>
            <a:r>
              <a:rPr lang="el-GR" altLang="el-GR" sz="2000" b="1" dirty="0" smtClean="0">
                <a:solidFill>
                  <a:srgbClr val="820000"/>
                </a:solidFill>
              </a:rPr>
              <a:t>II</a:t>
            </a:r>
            <a:endParaRPr lang="el-GR" altLang="el-GR" sz="2000" b="1" dirty="0">
              <a:solidFill>
                <a:srgbClr val="820000"/>
              </a:solidFill>
            </a:endParaRPr>
          </a:p>
          <a:p>
            <a:pPr marL="354013" indent="0">
              <a:spcBef>
                <a:spcPts val="600"/>
              </a:spcBef>
              <a:buNone/>
            </a:pPr>
            <a:r>
              <a:rPr lang="el-GR" altLang="el-GR" sz="2000" dirty="0"/>
              <a:t>Στην κατηγορία αυτή ανήκουν οι καρκίνοι που εμφανίζουν λιγότερους </a:t>
            </a:r>
            <a:r>
              <a:rPr lang="el-GR" altLang="el-GR" sz="2000" dirty="0" smtClean="0"/>
              <a:t>σωληνώδεις σχηματισμούς </a:t>
            </a:r>
            <a:r>
              <a:rPr lang="el-GR" altLang="el-GR" sz="2000" dirty="0"/>
              <a:t>και παρουσιάζουν συμπαγείς περιοχές με αρκετά ατυπία και έχουν </a:t>
            </a:r>
            <a:r>
              <a:rPr lang="el-GR" altLang="el-GR" sz="2000" dirty="0" smtClean="0"/>
              <a:t>κάτω» </a:t>
            </a:r>
            <a:r>
              <a:rPr lang="el-GR" altLang="el-GR" sz="2000" dirty="0"/>
              <a:t>από </a:t>
            </a:r>
            <a:r>
              <a:rPr lang="el-GR" altLang="el-GR" sz="2000" dirty="0" smtClean="0"/>
              <a:t>10 </a:t>
            </a:r>
            <a:r>
              <a:rPr lang="el-GR" altLang="el-GR" sz="2000" dirty="0"/>
              <a:t>μιτώσεις ανά οπτικό πεδίο</a:t>
            </a:r>
            <a:r>
              <a:rPr lang="el-GR" altLang="el-GR" sz="2000" dirty="0" smtClean="0"/>
              <a:t>.</a:t>
            </a:r>
            <a:endParaRPr lang="el-GR" altLang="el-GR" sz="2000" dirty="0"/>
          </a:p>
          <a:p>
            <a:pPr>
              <a:spcBef>
                <a:spcPts val="600"/>
              </a:spcBef>
            </a:pPr>
            <a:r>
              <a:rPr lang="el-GR" altLang="el-GR" sz="2000" b="1" dirty="0" smtClean="0">
                <a:solidFill>
                  <a:srgbClr val="820000"/>
                </a:solidFill>
              </a:rPr>
              <a:t>Γ) Υψηλής κακοήθειας </a:t>
            </a:r>
            <a:r>
              <a:rPr lang="el-GR" altLang="el-GR" sz="2000" b="1" dirty="0">
                <a:solidFill>
                  <a:srgbClr val="820000"/>
                </a:solidFill>
              </a:rPr>
              <a:t>ή GRADE </a:t>
            </a:r>
            <a:r>
              <a:rPr lang="el-GR" altLang="el-GR" sz="2000" b="1" dirty="0" smtClean="0">
                <a:solidFill>
                  <a:srgbClr val="820000"/>
                </a:solidFill>
              </a:rPr>
              <a:t>III</a:t>
            </a:r>
            <a:endParaRPr lang="el-GR" altLang="el-GR" sz="2000" b="1" dirty="0">
              <a:solidFill>
                <a:srgbClr val="820000"/>
              </a:solidFill>
            </a:endParaRPr>
          </a:p>
          <a:p>
            <a:pPr marL="354013" indent="0">
              <a:spcBef>
                <a:spcPts val="600"/>
              </a:spcBef>
              <a:buNone/>
            </a:pPr>
            <a:r>
              <a:rPr lang="el-GR" altLang="el-GR" sz="2000" dirty="0"/>
              <a:t>Στην κατηγορία αυτή ανήκουν οι καρκίνοι που αποτελούνται από συμπαγείς περιοχές με πολύ άτυπα κύτταρα, πυρηνοκινησίες, και πάνα» από ΙΟ </a:t>
            </a:r>
            <a:r>
              <a:rPr lang="el-GR" altLang="el-GR" sz="2000" dirty="0" smtClean="0"/>
              <a:t>ως </a:t>
            </a:r>
            <a:r>
              <a:rPr lang="el-GR" altLang="el-GR" sz="2000" dirty="0"/>
              <a:t>και πολλές μιτώσεις ανά οπτικό πεδίο.</a:t>
            </a:r>
          </a:p>
          <a:p>
            <a:pPr>
              <a:lnSpc>
                <a:spcPct val="80000"/>
              </a:lnSpc>
            </a:pPr>
            <a:endParaRPr lang="el-GR" altLang="el-GR" sz="2000" b="1" dirty="0"/>
          </a:p>
          <a:p>
            <a:pPr>
              <a:lnSpc>
                <a:spcPct val="80000"/>
              </a:lnSpc>
            </a:pPr>
            <a:endParaRPr lang="el-GR" altLang="el-GR" sz="2000" b="1" dirty="0"/>
          </a:p>
        </p:txBody>
      </p:sp>
      <p:sp>
        <p:nvSpPr>
          <p:cNvPr id="124934" name="Rectangle 6"/>
          <p:cNvSpPr>
            <a:spLocks noChangeArrowheads="1"/>
          </p:cNvSpPr>
          <p:nvPr/>
        </p:nvSpPr>
        <p:spPr bwMode="auto">
          <a:xfrm>
            <a:off x="0" y="295275"/>
            <a:ext cx="9144000" cy="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124935" name="Rectangle 7"/>
          <p:cNvSpPr>
            <a:spLocks noChangeArrowheads="1"/>
          </p:cNvSpPr>
          <p:nvPr/>
        </p:nvSpPr>
        <p:spPr bwMode="auto">
          <a:xfrm>
            <a:off x="0" y="6562725"/>
            <a:ext cx="9144000" cy="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sp>
        <p:nvSpPr>
          <p:cNvPr id="124937" name="Rectangle 9"/>
          <p:cNvSpPr>
            <a:spLocks noChangeArrowheads="1"/>
          </p:cNvSpPr>
          <p:nvPr/>
        </p:nvSpPr>
        <p:spPr bwMode="auto">
          <a:xfrm>
            <a:off x="0" y="295275"/>
            <a:ext cx="9144000" cy="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124938" name="Rectangle 10"/>
          <p:cNvSpPr>
            <a:spLocks noChangeArrowheads="1"/>
          </p:cNvSpPr>
          <p:nvPr/>
        </p:nvSpPr>
        <p:spPr bwMode="auto">
          <a:xfrm>
            <a:off x="0" y="6562725"/>
            <a:ext cx="9144000" cy="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819271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el-GR" altLang="el-GR" sz="3600" dirty="0" smtClean="0"/>
              <a:t>Βαθμοποίηση </a:t>
            </a:r>
            <a:r>
              <a:rPr lang="el-GR" altLang="el-GR" sz="2800" b="0" dirty="0">
                <a:solidFill>
                  <a:prstClr val="black"/>
                </a:solidFill>
              </a:rPr>
              <a:t>(1/2)</a:t>
            </a:r>
            <a:endParaRPr lang="el-GR" altLang="el-GR" sz="3600" dirty="0"/>
          </a:p>
        </p:txBody>
      </p:sp>
      <p:sp>
        <p:nvSpPr>
          <p:cNvPr id="84995" name="Rectangle 3"/>
          <p:cNvSpPr>
            <a:spLocks noGrp="1" noChangeArrowheads="1"/>
          </p:cNvSpPr>
          <p:nvPr>
            <p:ph idx="1"/>
          </p:nvPr>
        </p:nvSpPr>
        <p:spPr/>
        <p:txBody>
          <a:bodyPr>
            <a:normAutofit/>
          </a:bodyPr>
          <a:lstStyle/>
          <a:p>
            <a:pPr marL="0" indent="0">
              <a:spcBef>
                <a:spcPts val="600"/>
              </a:spcBef>
              <a:buNone/>
            </a:pPr>
            <a:r>
              <a:rPr lang="el-GR" altLang="el-GR" sz="2400" b="1" dirty="0" smtClean="0"/>
              <a:t>Τι </a:t>
            </a:r>
            <a:r>
              <a:rPr lang="el-GR" altLang="el-GR" sz="2400" b="1" dirty="0"/>
              <a:t>είναι ο βαθμός κακοηθείας (</a:t>
            </a:r>
            <a:r>
              <a:rPr lang="el-GR" altLang="el-GR" sz="2400" b="1" dirty="0" smtClean="0"/>
              <a:t>βαθμοποίηση</a:t>
            </a:r>
            <a:r>
              <a:rPr lang="el-GR" altLang="el-GR" sz="2400" b="1" dirty="0"/>
              <a:t>);</a:t>
            </a:r>
          </a:p>
          <a:p>
            <a:pPr marL="0" indent="0">
              <a:spcBef>
                <a:spcPts val="600"/>
              </a:spcBef>
              <a:buNone/>
            </a:pPr>
            <a:r>
              <a:rPr lang="el-GR" altLang="el-GR" sz="2400" dirty="0"/>
              <a:t>Συνήθως τα καρκινώματα διακρίνονται σε τρεις βαθμούς κακοηθείας 1, 2 και 3. </a:t>
            </a:r>
            <a:endParaRPr lang="el-GR" altLang="el-GR" sz="2400" dirty="0" smtClean="0"/>
          </a:p>
          <a:p>
            <a:pPr marL="0" indent="0">
              <a:spcBef>
                <a:spcPts val="600"/>
              </a:spcBef>
              <a:buNone/>
            </a:pPr>
            <a:r>
              <a:rPr lang="el-GR" altLang="el-GR" sz="2400" dirty="0" smtClean="0"/>
              <a:t>Όταν </a:t>
            </a:r>
            <a:r>
              <a:rPr lang="el-GR" altLang="el-GR" sz="2400" dirty="0"/>
              <a:t>λέμε </a:t>
            </a:r>
            <a:r>
              <a:rPr lang="el-GR" altLang="el-GR" sz="2400" dirty="0" smtClean="0"/>
              <a:t>βαθμός κακοήθειας </a:t>
            </a:r>
            <a:r>
              <a:rPr lang="el-GR" altLang="el-GR" sz="2400" b="1" dirty="0" smtClean="0"/>
              <a:t>1</a:t>
            </a:r>
            <a:r>
              <a:rPr lang="el-GR" altLang="el-GR" sz="2400" dirty="0" smtClean="0"/>
              <a:t> </a:t>
            </a:r>
            <a:r>
              <a:rPr lang="el-GR" altLang="el-GR" sz="2400" dirty="0"/>
              <a:t>τα </a:t>
            </a:r>
            <a:r>
              <a:rPr lang="el-GR" altLang="el-GR" sz="2400" dirty="0" smtClean="0"/>
              <a:t>κυτταρολογικά </a:t>
            </a:r>
            <a:r>
              <a:rPr lang="el-GR" altLang="el-GR" sz="2400" dirty="0"/>
              <a:t>χαρακτηριστικά του καρκίνου πλησιάζουν πολύ αυτά φυσιολογικού οργάνου από το οποίο προέρχεται, </a:t>
            </a:r>
            <a:endParaRPr lang="el-GR" altLang="el-GR" sz="2400" dirty="0" smtClean="0"/>
          </a:p>
          <a:p>
            <a:pPr marL="0" indent="0">
              <a:spcBef>
                <a:spcPts val="600"/>
              </a:spcBef>
              <a:buNone/>
            </a:pPr>
            <a:r>
              <a:rPr lang="el-GR" altLang="el-GR" sz="2400" dirty="0" smtClean="0"/>
              <a:t>όταν </a:t>
            </a:r>
            <a:r>
              <a:rPr lang="el-GR" altLang="el-GR" sz="2400" dirty="0"/>
              <a:t>λέμε </a:t>
            </a:r>
            <a:r>
              <a:rPr lang="el-GR" altLang="el-GR" sz="2400" b="1" dirty="0"/>
              <a:t>2</a:t>
            </a:r>
            <a:r>
              <a:rPr lang="el-GR" altLang="el-GR" sz="2400" dirty="0"/>
              <a:t> αρχίζουν να αποκλίνουν και </a:t>
            </a:r>
            <a:endParaRPr lang="el-GR" altLang="el-GR" sz="2400" dirty="0" smtClean="0"/>
          </a:p>
          <a:p>
            <a:pPr marL="0" indent="0">
              <a:spcBef>
                <a:spcPts val="600"/>
              </a:spcBef>
              <a:buNone/>
            </a:pPr>
            <a:r>
              <a:rPr lang="el-GR" altLang="el-GR" sz="2400" dirty="0" smtClean="0"/>
              <a:t>όταν λέμε </a:t>
            </a:r>
            <a:r>
              <a:rPr lang="el-GR" altLang="el-GR" sz="2400" dirty="0"/>
              <a:t>3 αυτά δεν θυμίζουν καθόλου τα </a:t>
            </a:r>
            <a:r>
              <a:rPr lang="el-GR" altLang="el-GR" sz="2400" dirty="0" smtClean="0"/>
              <a:t>φυσιολογικά </a:t>
            </a:r>
            <a:r>
              <a:rPr lang="el-GR" altLang="el-GR" sz="2400" dirty="0"/>
              <a:t>κύτταρα. </a:t>
            </a:r>
            <a:endParaRPr lang="el-GR" altLang="el-GR" sz="2400" dirty="0" smtClean="0"/>
          </a:p>
          <a:p>
            <a:pPr>
              <a:spcBef>
                <a:spcPts val="600"/>
              </a:spcBef>
            </a:pPr>
            <a:endParaRPr lang="el-GR" altLang="el-GR" sz="2400" b="1" dirty="0"/>
          </a:p>
          <a:p>
            <a:pPr>
              <a:spcBef>
                <a:spcPts val="600"/>
              </a:spcBef>
            </a:pPr>
            <a:endParaRPr lang="el-GR" altLang="el-GR" sz="2400" b="1" dirty="0"/>
          </a:p>
        </p:txBody>
      </p:sp>
      <p:sp>
        <p:nvSpPr>
          <p:cNvPr id="84998" name="Rectangle 6"/>
          <p:cNvSpPr>
            <a:spLocks noChangeArrowheads="1"/>
          </p:cNvSpPr>
          <p:nvPr/>
        </p:nvSpPr>
        <p:spPr bwMode="auto">
          <a:xfrm>
            <a:off x="0" y="381000"/>
            <a:ext cx="9144000" cy="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060134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el-GR" altLang="el-GR" sz="3600" dirty="0" smtClean="0"/>
              <a:t>Βαθμοποίηση </a:t>
            </a:r>
            <a:r>
              <a:rPr lang="el-GR" altLang="el-GR" sz="2800" b="0" dirty="0" smtClean="0">
                <a:solidFill>
                  <a:prstClr val="black"/>
                </a:solidFill>
              </a:rPr>
              <a:t>(2/2</a:t>
            </a:r>
            <a:r>
              <a:rPr lang="el-GR" altLang="el-GR" sz="2800" b="0" dirty="0">
                <a:solidFill>
                  <a:prstClr val="black"/>
                </a:solidFill>
              </a:rPr>
              <a:t>)</a:t>
            </a:r>
            <a:endParaRPr lang="el-GR" altLang="el-GR" sz="3600" dirty="0"/>
          </a:p>
        </p:txBody>
      </p:sp>
      <p:sp>
        <p:nvSpPr>
          <p:cNvPr id="84995" name="Rectangle 3"/>
          <p:cNvSpPr>
            <a:spLocks noGrp="1" noChangeArrowheads="1"/>
          </p:cNvSpPr>
          <p:nvPr>
            <p:ph idx="1"/>
          </p:nvPr>
        </p:nvSpPr>
        <p:spPr>
          <a:xfrm>
            <a:off x="457200" y="1196752"/>
            <a:ext cx="6563072" cy="5040560"/>
          </a:xfrm>
        </p:spPr>
        <p:txBody>
          <a:bodyPr>
            <a:normAutofit/>
          </a:bodyPr>
          <a:lstStyle/>
          <a:p>
            <a:pPr marL="0" indent="0">
              <a:spcBef>
                <a:spcPts val="600"/>
              </a:spcBef>
              <a:buNone/>
            </a:pPr>
            <a:r>
              <a:rPr lang="el-GR" altLang="el-GR" sz="2400" dirty="0" smtClean="0"/>
              <a:t>Για </a:t>
            </a:r>
            <a:r>
              <a:rPr lang="el-GR" altLang="el-GR" sz="2400" dirty="0"/>
              <a:t>να γίνει αυτή η </a:t>
            </a:r>
            <a:r>
              <a:rPr lang="el-GR" altLang="el-GR" sz="2400" dirty="0" smtClean="0"/>
              <a:t>αξιολόγηση </a:t>
            </a:r>
            <a:r>
              <a:rPr lang="el-GR" altLang="el-GR" sz="2400" dirty="0"/>
              <a:t>εκτιμούνται κάποια </a:t>
            </a:r>
            <a:r>
              <a:rPr lang="el-GR" altLang="el-GR" sz="2400" dirty="0" smtClean="0"/>
              <a:t>κυτταρολογικά </a:t>
            </a:r>
            <a:r>
              <a:rPr lang="el-GR" altLang="el-GR" sz="2400" dirty="0"/>
              <a:t>χαρακτηριστικά:</a:t>
            </a:r>
          </a:p>
          <a:p>
            <a:pPr marL="268288" indent="-268288">
              <a:spcBef>
                <a:spcPts val="600"/>
              </a:spcBef>
            </a:pPr>
            <a:r>
              <a:rPr lang="el-GR" altLang="el-GR" sz="2400" dirty="0" smtClean="0"/>
              <a:t>βαθμός διαφοροποίησης, </a:t>
            </a:r>
            <a:r>
              <a:rPr lang="el-GR" altLang="el-GR" sz="2400" dirty="0"/>
              <a:t>κατά πόσο μοιάζουν τα καρκινικά κύτταρα με τα </a:t>
            </a:r>
            <a:r>
              <a:rPr lang="el-GR" altLang="el-GR" sz="2400" dirty="0" smtClean="0"/>
              <a:t>φυσιολογικά </a:t>
            </a:r>
            <a:r>
              <a:rPr lang="el-GR" altLang="el-GR" sz="2400" dirty="0"/>
              <a:t>από τα οποία προέρχονται</a:t>
            </a:r>
            <a:r>
              <a:rPr lang="el-GR" altLang="el-GR" sz="2400" dirty="0" smtClean="0"/>
              <a:t>.</a:t>
            </a:r>
            <a:endParaRPr lang="en-US" altLang="el-GR" sz="2400" dirty="0" smtClean="0"/>
          </a:p>
          <a:p>
            <a:pPr marL="268288" indent="-268288">
              <a:spcBef>
                <a:spcPts val="600"/>
              </a:spcBef>
            </a:pPr>
            <a:r>
              <a:rPr lang="el-GR" altLang="el-GR" sz="2400" dirty="0" smtClean="0"/>
              <a:t>πολυμορφία, </a:t>
            </a:r>
            <a:r>
              <a:rPr lang="el-GR" altLang="el-GR" sz="2400" dirty="0"/>
              <a:t>εάν υπάρχει μικρή ή μεγάλη ποικιλία στο σχήμα και το μέγεθος καρκινικών κυττάρων. Μεγάλη πολυμορφία παρατηρείται στους πολύ </a:t>
            </a:r>
            <a:r>
              <a:rPr lang="el-GR" altLang="el-GR" sz="2400" dirty="0" smtClean="0"/>
              <a:t>επιθετικούς </a:t>
            </a:r>
            <a:r>
              <a:rPr lang="el-GR" altLang="el-GR" sz="2400" dirty="0"/>
              <a:t>καρκίνους.</a:t>
            </a:r>
          </a:p>
          <a:p>
            <a:pPr>
              <a:spcBef>
                <a:spcPts val="600"/>
              </a:spcBef>
            </a:pPr>
            <a:endParaRPr lang="el-GR" altLang="el-GR" sz="2400" b="1" dirty="0"/>
          </a:p>
          <a:p>
            <a:pPr>
              <a:spcBef>
                <a:spcPts val="600"/>
              </a:spcBef>
            </a:pPr>
            <a:endParaRPr lang="el-GR" altLang="el-GR" sz="2400" b="1" dirty="0"/>
          </a:p>
        </p:txBody>
      </p:sp>
      <p:sp>
        <p:nvSpPr>
          <p:cNvPr id="84998" name="Rectangle 6"/>
          <p:cNvSpPr>
            <a:spLocks noChangeArrowheads="1"/>
          </p:cNvSpPr>
          <p:nvPr/>
        </p:nvSpPr>
        <p:spPr bwMode="auto">
          <a:xfrm>
            <a:off x="0" y="381000"/>
            <a:ext cx="9144000" cy="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4" y="1851696"/>
            <a:ext cx="17240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3" y="3140968"/>
            <a:ext cx="1724025" cy="83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894" y="4581128"/>
            <a:ext cx="34004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4725144"/>
            <a:ext cx="4948334" cy="2385268"/>
          </a:xfrm>
          <a:prstGeom prst="rect">
            <a:avLst/>
          </a:prstGeom>
        </p:spPr>
        <p:txBody>
          <a:bodyPr wrap="square">
            <a:spAutoFit/>
          </a:bodyPr>
          <a:lstStyle/>
          <a:p>
            <a:pPr marL="285750" indent="-285750">
              <a:spcBef>
                <a:spcPts val="600"/>
              </a:spcBef>
              <a:buFont typeface="Arial" panose="020B0604020202020204" pitchFamily="34" charset="0"/>
              <a:buChar char="•"/>
            </a:pPr>
            <a:r>
              <a:rPr lang="el-GR" altLang="el-GR" sz="2400" dirty="0">
                <a:latin typeface="+mn-lt"/>
              </a:rPr>
              <a:t>μιτωτικός δείκτης, κατά πόσο γρήγορα πολλαπλασιάζονται τα καρκινικά κύτταρα, ο  δείκτης αυτός είναι πολύ μεγάλος στους επιθετικούς καρκίνους.</a:t>
            </a:r>
          </a:p>
          <a:p>
            <a:pPr marL="285750" indent="-285750">
              <a:spcBef>
                <a:spcPts val="600"/>
              </a:spcBef>
              <a:buFont typeface="Arial" panose="020B0604020202020204" pitchFamily="34" charset="0"/>
              <a:buChar char="•"/>
            </a:pPr>
            <a:endParaRPr lang="el-GR" altLang="el-GR" sz="2400" b="1" dirty="0">
              <a:latin typeface="+mn-lt"/>
            </a:endParaRPr>
          </a:p>
        </p:txBody>
      </p:sp>
      <p:sp>
        <p:nvSpPr>
          <p:cNvPr id="9" name="Rectangle 8"/>
          <p:cNvSpPr/>
          <p:nvPr/>
        </p:nvSpPr>
        <p:spPr>
          <a:xfrm>
            <a:off x="5511126" y="5449263"/>
            <a:ext cx="3105216" cy="646331"/>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5"/>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113813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pPr>
              <a:lnSpc>
                <a:spcPct val="80000"/>
              </a:lnSpc>
            </a:pPr>
            <a:r>
              <a:rPr lang="el-GR" altLang="el-GR" sz="3600" dirty="0"/>
              <a:t>Προγνωστικοί παράγοντες </a:t>
            </a:r>
            <a:r>
              <a:rPr lang="el-GR" altLang="el-GR" sz="3600" dirty="0" smtClean="0"/>
              <a:t>καρκίνου </a:t>
            </a:r>
            <a:r>
              <a:rPr lang="el-GR" altLang="el-GR" sz="2800" b="0" dirty="0">
                <a:solidFill>
                  <a:prstClr val="black"/>
                </a:solidFill>
              </a:rPr>
              <a:t>(1/2)</a:t>
            </a:r>
            <a:endParaRPr lang="en-US" altLang="el-GR" sz="3600" dirty="0"/>
          </a:p>
        </p:txBody>
      </p:sp>
      <p:sp>
        <p:nvSpPr>
          <p:cNvPr id="86019" name="Rectangle 3"/>
          <p:cNvSpPr>
            <a:spLocks noGrp="1" noChangeArrowheads="1"/>
          </p:cNvSpPr>
          <p:nvPr>
            <p:ph idx="1"/>
          </p:nvPr>
        </p:nvSpPr>
        <p:spPr/>
        <p:txBody>
          <a:bodyPr>
            <a:noAutofit/>
          </a:bodyPr>
          <a:lstStyle/>
          <a:p>
            <a:pPr marL="0" indent="0">
              <a:lnSpc>
                <a:spcPct val="80000"/>
              </a:lnSpc>
              <a:buNone/>
            </a:pPr>
            <a:r>
              <a:rPr lang="en-US" altLang="el-GR" sz="2400" b="1" dirty="0" smtClean="0"/>
              <a:t>H </a:t>
            </a:r>
            <a:r>
              <a:rPr lang="el-GR" altLang="el-GR" sz="2400" b="1" dirty="0" smtClean="0"/>
              <a:t>ανάπτυξη </a:t>
            </a:r>
            <a:r>
              <a:rPr lang="el-GR" altLang="el-GR" sz="2400" b="1" dirty="0"/>
              <a:t>ή επέκταση </a:t>
            </a:r>
            <a:r>
              <a:rPr lang="el-GR" altLang="el-GR" sz="2400" b="1" dirty="0" smtClean="0"/>
              <a:t>του καρκίνου </a:t>
            </a:r>
            <a:r>
              <a:rPr lang="el-GR" altLang="el-GR" sz="2400" b="1" dirty="0"/>
              <a:t>γίνεται με τέσσερις τρόπους:</a:t>
            </a:r>
          </a:p>
          <a:p>
            <a:pPr>
              <a:spcBef>
                <a:spcPts val="0"/>
              </a:spcBef>
              <a:buFont typeface="+mj-lt"/>
              <a:buAutoNum type="arabicPeriod"/>
            </a:pPr>
            <a:r>
              <a:rPr lang="el-GR" altLang="el-GR" sz="2400" dirty="0" smtClean="0"/>
              <a:t>Κατά </a:t>
            </a:r>
            <a:r>
              <a:rPr lang="el-GR" altLang="el-GR" sz="2400" dirty="0"/>
              <a:t>συνέχεια ιστών, διηθώντας τους υποκείμενους τοι» επιθηλίου ιστούς, π.χ. καρκίνος ουροδόχου κύστης, παχέος εντέρου, τραχήλου μήτρας,.</a:t>
            </a:r>
          </a:p>
          <a:p>
            <a:pPr>
              <a:spcBef>
                <a:spcPts val="0"/>
              </a:spcBef>
              <a:buFont typeface="+mj-lt"/>
              <a:buAutoNum type="arabicPeriod"/>
            </a:pPr>
            <a:r>
              <a:rPr lang="el-GR" altLang="el-GR" sz="2400" dirty="0" smtClean="0"/>
              <a:t>Λεμφογενώς</a:t>
            </a:r>
            <a:r>
              <a:rPr lang="el-GR" altLang="el-GR" sz="2400" dirty="0"/>
              <a:t>, διηθώντας τους τοπικούς και γειτονικούς λεμφαδένες. π.χ. καρκίνος προστάτη τραχήλου μήτρας, μαστού.</a:t>
            </a:r>
          </a:p>
          <a:p>
            <a:pPr>
              <a:spcBef>
                <a:spcPts val="0"/>
              </a:spcBef>
              <a:buFont typeface="+mj-lt"/>
              <a:buAutoNum type="arabicPeriod"/>
            </a:pPr>
            <a:r>
              <a:rPr lang="el-GR" altLang="el-GR" sz="2400" dirty="0" smtClean="0"/>
              <a:t>Αιματογενώς</a:t>
            </a:r>
            <a:r>
              <a:rPr lang="el-GR" altLang="el-GR" sz="2400" dirty="0"/>
              <a:t>, μέσω της κυκλοφορίας του αίματος, π.χ. καρκίνος πνεύμονα, νεφρού, </a:t>
            </a:r>
            <a:r>
              <a:rPr lang="el-GR" altLang="el-GR" sz="2400" dirty="0" smtClean="0"/>
              <a:t>στομάχου.</a:t>
            </a:r>
            <a:endParaRPr lang="el-GR" altLang="el-GR" sz="2400" dirty="0"/>
          </a:p>
          <a:p>
            <a:pPr>
              <a:spcBef>
                <a:spcPts val="0"/>
              </a:spcBef>
              <a:buFont typeface="+mj-lt"/>
              <a:buAutoNum type="arabicPeriod"/>
            </a:pPr>
            <a:r>
              <a:rPr lang="el-GR" altLang="el-GR" sz="2400" dirty="0" smtClean="0"/>
              <a:t>Με </a:t>
            </a:r>
            <a:r>
              <a:rPr lang="el-GR" altLang="el-GR" sz="2400" dirty="0"/>
              <a:t>εμφύτευση, δια εμβολιασμοί) στην </a:t>
            </a:r>
            <a:r>
              <a:rPr lang="el-GR" altLang="el-GR" sz="2400" dirty="0" smtClean="0"/>
              <a:t>περιτοναϊκή </a:t>
            </a:r>
            <a:r>
              <a:rPr lang="el-GR" altLang="el-GR" sz="2400" dirty="0"/>
              <a:t>κοιλότητα, π.χ. καρκίνος ωοθήκης, </a:t>
            </a:r>
            <a:r>
              <a:rPr lang="el-GR" altLang="el-GR" sz="2400" dirty="0" smtClean="0"/>
              <a:t>καρκίνος </a:t>
            </a:r>
            <a:r>
              <a:rPr lang="el-GR" altLang="el-GR" sz="2400" dirty="0"/>
              <a:t>στομάχου</a:t>
            </a:r>
            <a:r>
              <a:rPr lang="el-GR" altLang="el-GR" sz="2400" dirty="0" smtClean="0"/>
              <a:t>.</a:t>
            </a:r>
            <a:endParaRPr lang="el-GR" altLang="el-GR" sz="2400" dirty="0"/>
          </a:p>
        </p:txBody>
      </p:sp>
      <p:sp>
        <p:nvSpPr>
          <p:cNvPr id="3" name="Rectangle 1"/>
          <p:cNvSpPr>
            <a:spLocks noChangeArrowheads="1"/>
          </p:cNvSpPr>
          <p:nvPr/>
        </p:nvSpPr>
        <p:spPr bwMode="auto">
          <a:xfrm>
            <a:off x="1200150" y="203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chemeClr val="tx1"/>
                </a:solidFill>
                <a:effectLst/>
                <a:latin typeface="Arial" pitchFamily="34" charset="0"/>
                <a:cs typeface="Arial" pitchFamily="34" charset="0"/>
              </a:rPr>
              <a:t/>
            </a:r>
            <a:br>
              <a:rPr kumimoji="0" lang="el-GR" altLang="el-GR" sz="1800" b="0" i="0" u="none" strike="noStrike" cap="none" normalizeH="0" baseline="0" dirty="0" smtClean="0">
                <a:ln>
                  <a:noFill/>
                </a:ln>
                <a:solidFill>
                  <a:schemeClr val="tx1"/>
                </a:solidFill>
                <a:effectLst/>
                <a:latin typeface="Arial" pitchFamily="34" charset="0"/>
                <a:cs typeface="Arial" pitchFamily="34" charset="0"/>
              </a:rPr>
            </a:b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144709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pPr>
              <a:lnSpc>
                <a:spcPct val="80000"/>
              </a:lnSpc>
            </a:pPr>
            <a:r>
              <a:rPr lang="el-GR" altLang="el-GR" sz="3600" dirty="0"/>
              <a:t>Προγνωστικοί παράγοντες </a:t>
            </a:r>
            <a:r>
              <a:rPr lang="el-GR" altLang="el-GR" sz="3600" dirty="0" smtClean="0"/>
              <a:t>καρκίνου </a:t>
            </a:r>
            <a:r>
              <a:rPr lang="el-GR" altLang="el-GR" sz="2800" b="0" dirty="0" smtClean="0">
                <a:solidFill>
                  <a:prstClr val="black"/>
                </a:solidFill>
              </a:rPr>
              <a:t>(2/2</a:t>
            </a:r>
            <a:r>
              <a:rPr lang="el-GR" altLang="el-GR" sz="2800" b="0" dirty="0">
                <a:solidFill>
                  <a:prstClr val="black"/>
                </a:solidFill>
              </a:rPr>
              <a:t>)</a:t>
            </a:r>
            <a:endParaRPr lang="en-US" altLang="el-GR" sz="3600" dirty="0"/>
          </a:p>
        </p:txBody>
      </p:sp>
      <p:sp>
        <p:nvSpPr>
          <p:cNvPr id="86019" name="Rectangle 3"/>
          <p:cNvSpPr>
            <a:spLocks noGrp="1" noChangeArrowheads="1"/>
          </p:cNvSpPr>
          <p:nvPr>
            <p:ph idx="1"/>
          </p:nvPr>
        </p:nvSpPr>
        <p:spPr/>
        <p:txBody>
          <a:bodyPr>
            <a:noAutofit/>
          </a:bodyPr>
          <a:lstStyle/>
          <a:p>
            <a:pPr>
              <a:spcBef>
                <a:spcPts val="0"/>
              </a:spcBef>
            </a:pPr>
            <a:r>
              <a:rPr lang="el-GR" altLang="el-GR" sz="2400" dirty="0" smtClean="0"/>
              <a:t>Επομένως</a:t>
            </a:r>
            <a:r>
              <a:rPr lang="el-GR" altLang="el-GR" sz="2400" dirty="0"/>
              <a:t>, καλύτερη πρόγνωση </a:t>
            </a:r>
            <a:r>
              <a:rPr lang="el-GR" altLang="el-GR" sz="2400" dirty="0" smtClean="0"/>
              <a:t>θα </a:t>
            </a:r>
            <a:r>
              <a:rPr lang="el-GR" altLang="el-GR" sz="2400" dirty="0"/>
              <a:t>έχουν οι καρκίνοι που είναι χαμηλής κακοήθειας και μεθίστανται κατά συνέχεια ιστών, ενώ αντίθετα, την χειρότερη πρόγνωση </a:t>
            </a:r>
            <a:r>
              <a:rPr lang="el-GR" altLang="el-GR" sz="2400" dirty="0" smtClean="0"/>
              <a:t>θα </a:t>
            </a:r>
            <a:r>
              <a:rPr lang="el-GR" altLang="el-GR" sz="2400" dirty="0"/>
              <a:t>έχουν οι </a:t>
            </a:r>
            <a:r>
              <a:rPr lang="el-GR" altLang="el-GR" sz="2400" dirty="0" smtClean="0"/>
              <a:t>καρκίνοι που μεθίστανται </a:t>
            </a:r>
            <a:r>
              <a:rPr lang="el-GR" altLang="el-GR" sz="2400" dirty="0"/>
              <a:t>αιματογενώς ή και με εμφύτευση και είναι υψηλής κακοήθειας. Ενδιάμεση </a:t>
            </a:r>
            <a:r>
              <a:rPr lang="el-GR" altLang="el-GR" sz="2400" dirty="0" smtClean="0"/>
              <a:t>πρόγνωση θα </a:t>
            </a:r>
            <a:r>
              <a:rPr lang="el-GR" altLang="el-GR" sz="2400" dirty="0"/>
              <a:t>έχουν οι καρκίνοι μέσης κακοήθειας που μεθίστανται με τη λεμφικοί οδό (λεμφαδενικές μεταστάσεις).</a:t>
            </a:r>
          </a:p>
          <a:p>
            <a:pPr>
              <a:spcBef>
                <a:spcPts val="0"/>
              </a:spcBef>
            </a:pPr>
            <a:endParaRPr lang="el-GR" altLang="el-GR" sz="2400" b="1" dirty="0"/>
          </a:p>
        </p:txBody>
      </p:sp>
      <p:sp>
        <p:nvSpPr>
          <p:cNvPr id="3" name="Rectangle 1"/>
          <p:cNvSpPr>
            <a:spLocks noChangeArrowheads="1"/>
          </p:cNvSpPr>
          <p:nvPr/>
        </p:nvSpPr>
        <p:spPr bwMode="auto">
          <a:xfrm>
            <a:off x="1200150" y="203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chemeClr val="tx1"/>
                </a:solidFill>
                <a:effectLst/>
                <a:latin typeface="Arial" pitchFamily="34" charset="0"/>
                <a:cs typeface="Arial" pitchFamily="34" charset="0"/>
              </a:rPr>
              <a:t/>
            </a:r>
            <a:br>
              <a:rPr kumimoji="0" lang="el-GR" altLang="el-GR" sz="1800" b="0" i="0" u="none" strike="noStrike" cap="none" normalizeH="0" baseline="0" dirty="0" smtClean="0">
                <a:ln>
                  <a:noFill/>
                </a:ln>
                <a:solidFill>
                  <a:schemeClr val="tx1"/>
                </a:solidFill>
                <a:effectLst/>
                <a:latin typeface="Arial" pitchFamily="34" charset="0"/>
                <a:cs typeface="Arial" pitchFamily="34" charset="0"/>
              </a:rPr>
            </a:b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069346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Autofit/>
          </a:bodyPr>
          <a:lstStyle/>
          <a:p>
            <a:r>
              <a:rPr lang="el-GR" altLang="el-GR" sz="3600" dirty="0"/>
              <a:t>Κλινική </a:t>
            </a:r>
            <a:r>
              <a:rPr lang="el-GR" altLang="el-GR" sz="3600" dirty="0"/>
              <a:t>σ</a:t>
            </a:r>
            <a:r>
              <a:rPr lang="el-GR" altLang="el-GR" sz="3600" dirty="0" smtClean="0"/>
              <a:t>ταδιοποίηση </a:t>
            </a:r>
            <a:r>
              <a:rPr lang="el-GR" altLang="el-GR" sz="3600" dirty="0"/>
              <a:t>καρκίνου (</a:t>
            </a:r>
            <a:r>
              <a:rPr lang="en-US" altLang="el-GR" sz="3600" dirty="0"/>
              <a:t>STAGING</a:t>
            </a:r>
            <a:r>
              <a:rPr lang="en-US" altLang="el-GR" sz="3600" dirty="0" smtClean="0"/>
              <a:t>)</a:t>
            </a:r>
            <a:r>
              <a:rPr lang="el-GR" altLang="el-GR" sz="3600" dirty="0" smtClean="0"/>
              <a:t> </a:t>
            </a:r>
            <a:r>
              <a:rPr lang="el-GR" altLang="el-GR" sz="2800" b="0" dirty="0">
                <a:solidFill>
                  <a:prstClr val="black"/>
                </a:solidFill>
              </a:rPr>
              <a:t>(1/2)</a:t>
            </a:r>
            <a:endParaRPr lang="en-US" altLang="el-GR" sz="3600" dirty="0"/>
          </a:p>
        </p:txBody>
      </p:sp>
      <p:sp>
        <p:nvSpPr>
          <p:cNvPr id="3" name="Content Placeholder 2"/>
          <p:cNvSpPr>
            <a:spLocks noGrp="1"/>
          </p:cNvSpPr>
          <p:nvPr>
            <p:ph idx="1"/>
          </p:nvPr>
        </p:nvSpPr>
        <p:spPr/>
        <p:txBody>
          <a:bodyPr>
            <a:normAutofit/>
          </a:bodyPr>
          <a:lstStyle/>
          <a:p>
            <a:pPr marL="0" indent="0">
              <a:buNone/>
            </a:pPr>
            <a:r>
              <a:rPr lang="el-GR" sz="2400" dirty="0"/>
              <a:t>Μας δηλώνει το μέγεθος του καρκίνου και την επέκταση του σε άλλα μέρη του σώματος, στοιχεία που παίζουν σημαντικό ρόλο στην πρόγνωση του καρκίνου.</a:t>
            </a:r>
          </a:p>
          <a:p>
            <a:pPr marL="0" indent="0">
              <a:buNone/>
            </a:pPr>
            <a:r>
              <a:rPr lang="el-GR" sz="2400" dirty="0"/>
              <a:t>Υπάρχουν αρκετά συστήματα τα οποία μας βοηθούν στη σταδιοποίηση, ένα από τα συχνότερα είναι το σύστημα </a:t>
            </a:r>
            <a:r>
              <a:rPr lang="el-GR" sz="2400" dirty="0" smtClean="0"/>
              <a:t>ΤΝΜ.</a:t>
            </a:r>
          </a:p>
          <a:p>
            <a:endParaRPr lang="el-GR" sz="2400" dirty="0"/>
          </a:p>
        </p:txBody>
      </p:sp>
      <p:sp>
        <p:nvSpPr>
          <p:cNvPr id="87046" name="Rectangle 6"/>
          <p:cNvSpPr>
            <a:spLocks noChangeArrowheads="1"/>
          </p:cNvSpPr>
          <p:nvPr/>
        </p:nvSpPr>
        <p:spPr bwMode="auto">
          <a:xfrm>
            <a:off x="1938338" y="277813"/>
            <a:ext cx="184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sz="900" dirty="0"/>
          </a:p>
          <a:p>
            <a:pPr eaLnBrk="0" hangingPunct="0"/>
            <a:endParaRPr lang="el-GR" altLang="el-GR" dirty="0">
              <a:latin typeface="Arial" charset="0"/>
            </a:endParaRPr>
          </a:p>
        </p:txBody>
      </p:sp>
      <p:pic>
        <p:nvPicPr>
          <p:cNvPr id="1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32" t="18348" r="22880" b="27107"/>
          <a:stretch/>
        </p:blipFill>
        <p:spPr bwMode="auto">
          <a:xfrm>
            <a:off x="2247898" y="3284984"/>
            <a:ext cx="4064001" cy="31242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47898" y="6391337"/>
            <a:ext cx="4064001"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262108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Autofit/>
          </a:bodyPr>
          <a:lstStyle/>
          <a:p>
            <a:r>
              <a:rPr lang="el-GR" altLang="el-GR" sz="3600" dirty="0"/>
              <a:t>Κλινική </a:t>
            </a:r>
            <a:r>
              <a:rPr lang="el-GR" altLang="el-GR" sz="3600" dirty="0" smtClean="0"/>
              <a:t>σταδιοποίηση </a:t>
            </a:r>
            <a:r>
              <a:rPr lang="el-GR" altLang="el-GR" sz="3600" dirty="0"/>
              <a:t>καρκίνου (</a:t>
            </a:r>
            <a:r>
              <a:rPr lang="en-US" altLang="el-GR" sz="3600" dirty="0"/>
              <a:t>STAGING</a:t>
            </a:r>
            <a:r>
              <a:rPr lang="en-US" altLang="el-GR" sz="3600" dirty="0" smtClean="0"/>
              <a:t>)</a:t>
            </a:r>
            <a:r>
              <a:rPr lang="el-GR" altLang="el-GR" sz="3600" dirty="0" smtClean="0"/>
              <a:t> </a:t>
            </a:r>
            <a:r>
              <a:rPr lang="el-GR" altLang="el-GR" sz="2800" b="0" dirty="0" smtClean="0">
                <a:solidFill>
                  <a:prstClr val="black"/>
                </a:solidFill>
              </a:rPr>
              <a:t>(2/2</a:t>
            </a:r>
            <a:r>
              <a:rPr lang="el-GR" altLang="el-GR" sz="2800" b="0" dirty="0">
                <a:solidFill>
                  <a:prstClr val="black"/>
                </a:solidFill>
              </a:rPr>
              <a:t>)</a:t>
            </a:r>
            <a:endParaRPr lang="en-US" altLang="el-GR" sz="3600" dirty="0"/>
          </a:p>
        </p:txBody>
      </p:sp>
      <p:sp>
        <p:nvSpPr>
          <p:cNvPr id="3" name="Content Placeholder 2"/>
          <p:cNvSpPr>
            <a:spLocks noGrp="1"/>
          </p:cNvSpPr>
          <p:nvPr>
            <p:ph idx="1"/>
          </p:nvPr>
        </p:nvSpPr>
        <p:spPr/>
        <p:txBody>
          <a:bodyPr>
            <a:normAutofit/>
          </a:bodyPr>
          <a:lstStyle/>
          <a:p>
            <a:pPr marL="0" indent="0">
              <a:buNone/>
            </a:pPr>
            <a:r>
              <a:rPr lang="el-GR" sz="2400" dirty="0" smtClean="0"/>
              <a:t>Αυτό </a:t>
            </a:r>
            <a:r>
              <a:rPr lang="el-GR" sz="2400" dirty="0"/>
              <a:t>στηρίζεται στην εκτίμηση των παρακάτω παραμέτρων:</a:t>
            </a:r>
          </a:p>
          <a:p>
            <a:r>
              <a:rPr lang="el-GR" sz="2400" dirty="0" smtClean="0"/>
              <a:t>το </a:t>
            </a:r>
            <a:r>
              <a:rPr lang="el-GR" sz="2400" dirty="0"/>
              <a:t>πόσο μεγάλος είναι ο καρκίνος (Tumor)</a:t>
            </a:r>
          </a:p>
          <a:p>
            <a:r>
              <a:rPr lang="el-GR" sz="2400" dirty="0" smtClean="0"/>
              <a:t>την </a:t>
            </a:r>
            <a:r>
              <a:rPr lang="el-GR" sz="2400" dirty="0"/>
              <a:t>επέκταση του σε γειτονικούς ή απομακρυσμένους λεμφαδένες (Nodes)</a:t>
            </a:r>
          </a:p>
          <a:p>
            <a:r>
              <a:rPr lang="el-GR" sz="2400" dirty="0" smtClean="0"/>
              <a:t>την </a:t>
            </a:r>
            <a:r>
              <a:rPr lang="el-GR" sz="2400" dirty="0"/>
              <a:t>επέκταση του σε άλλα όργανα (Metastases)</a:t>
            </a:r>
          </a:p>
          <a:p>
            <a:pPr marL="0" indent="0">
              <a:buNone/>
            </a:pPr>
            <a:r>
              <a:rPr lang="el-GR" sz="2400" dirty="0"/>
              <a:t>Απαραίτητη προϋπόθεση για την σωστή εκτίμηση των ανωτέρω </a:t>
            </a:r>
            <a:r>
              <a:rPr lang="el-GR" sz="2400" dirty="0" smtClean="0"/>
              <a:t>παραμέτρων </a:t>
            </a:r>
            <a:r>
              <a:rPr lang="el-GR" sz="2400" dirty="0"/>
              <a:t>είναι η στενή συνεργασία μεταξύ των κλινικών και εργαστηριακών γιατρών.</a:t>
            </a:r>
          </a:p>
          <a:p>
            <a:pPr marL="0" indent="0">
              <a:buNone/>
            </a:pPr>
            <a:r>
              <a:rPr lang="el-GR" sz="2400" dirty="0"/>
              <a:t>Η σταδιοποίηση, εκτός του ότι μας δίνει στοιχεία για την </a:t>
            </a:r>
            <a:r>
              <a:rPr lang="el-GR" sz="2400" dirty="0" smtClean="0"/>
              <a:t>πρόγνωση </a:t>
            </a:r>
            <a:r>
              <a:rPr lang="el-GR" sz="2400" dirty="0"/>
              <a:t>του καρκίνου, παίζει σημαντικό και κατευθυντήριο ρόλο στη θεραπεία.</a:t>
            </a:r>
          </a:p>
          <a:p>
            <a:endParaRPr lang="el-GR" sz="2400" dirty="0"/>
          </a:p>
          <a:p>
            <a:endParaRPr lang="el-GR" sz="2400" dirty="0"/>
          </a:p>
        </p:txBody>
      </p:sp>
      <p:sp>
        <p:nvSpPr>
          <p:cNvPr id="87046" name="Rectangle 6"/>
          <p:cNvSpPr>
            <a:spLocks noChangeArrowheads="1"/>
          </p:cNvSpPr>
          <p:nvPr/>
        </p:nvSpPr>
        <p:spPr bwMode="auto">
          <a:xfrm>
            <a:off x="1938338" y="277813"/>
            <a:ext cx="184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sz="900" dirty="0"/>
          </a:p>
          <a:p>
            <a:pPr eaLnBrk="0" hangingPunct="0"/>
            <a:endParaRPr lang="el-GR" altLang="el-GR" dirty="0">
              <a:latin typeface="Arial" charset="0"/>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8338156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d4f52871a9d08da7b1dc631c9b1843dd6531c8a"/>
</p:tagLst>
</file>

<file path=ppt/theme/theme1.xml><?xml version="1.0" encoding="utf-8"?>
<a:theme xmlns:a="http://schemas.openxmlformats.org/drawingml/2006/main" name="OC_template_updated">
  <a:themeElements>
    <a:clrScheme name="Custom 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TotalTime>
  <Words>2185</Words>
  <Application>Microsoft Office PowerPoint</Application>
  <PresentationFormat>Προβολή στην οθόνη (4:3)</PresentationFormat>
  <Paragraphs>203</Paragraphs>
  <Slides>26</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OC_template_updated</vt:lpstr>
      <vt:lpstr>Ιστοπαθολογία (Θ)</vt:lpstr>
      <vt:lpstr>Προγνωστικοί παράγοντες για τον καρκίνο (1/2)</vt:lpstr>
      <vt:lpstr>Προγνωστικοί παράγοντες για τον καρκίνο (2/2)</vt:lpstr>
      <vt:lpstr>Βαθμοποίηση (1/2)</vt:lpstr>
      <vt:lpstr>Βαθμοποίηση (2/2)</vt:lpstr>
      <vt:lpstr>Προγνωστικοί παράγοντες καρκίνου (1/2)</vt:lpstr>
      <vt:lpstr>Προγνωστικοί παράγοντες καρκίνου (2/2)</vt:lpstr>
      <vt:lpstr>Κλινική σταδιοποίηση καρκίνου (STAGING) (1/2)</vt:lpstr>
      <vt:lpstr>Κλινική σταδιοποίηση καρκίνου (STAGING) (2/2)</vt:lpstr>
      <vt:lpstr>Σταδιοποίηση καρκίνου (1/3)</vt:lpstr>
      <vt:lpstr>Σταδιοποίηση καρκίνου (2/3)</vt:lpstr>
      <vt:lpstr>Σταδιοποίηση καρκίνου (3/3)</vt:lpstr>
      <vt:lpstr>Πρόγνωση καρκίνου με βάση την κλινική σταδιοποίηση (STAGING) (1/2)</vt:lpstr>
      <vt:lpstr>Πρόγνωση καρκίνου με βάση την κλινική σταδιοποίηση (STAGING) (2/2)</vt:lpstr>
      <vt:lpstr>Βιοχημικοί (καρκινικοί) δείκτες</vt:lpstr>
      <vt:lpstr>Ειδικά καρκινικά αντιγόνα (1/3)</vt:lpstr>
      <vt:lpstr>Ειδικά καρκινικά αντιγόνα (2/3)</vt:lpstr>
      <vt:lpstr>Ειδικά καρκινικά αντιγόνα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51</cp:revision>
  <dcterms:created xsi:type="dcterms:W3CDTF">2013-03-04T13:35:19Z</dcterms:created>
  <dcterms:modified xsi:type="dcterms:W3CDTF">2015-05-12T14:08:28Z</dcterms:modified>
</cp:coreProperties>
</file>