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8"/>
  </p:notesMasterIdLst>
  <p:handoutMasterIdLst>
    <p:handoutMasterId r:id="rId39"/>
  </p:handoutMasterIdLst>
  <p:sldIdLst>
    <p:sldId id="29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57" r:id="rId31"/>
    <p:sldId id="262" r:id="rId32"/>
    <p:sldId id="264" r:id="rId33"/>
    <p:sldId id="295" r:id="rId34"/>
    <p:sldId id="296" r:id="rId35"/>
    <p:sldId id="266" r:id="rId36"/>
    <p:sldId id="294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Sources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Step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934A2481-C737-43E0-8090-F4A3D44F98AC}" type="presOf" srcId="{6E349F44-CFD4-4712-A53D-9FB9926DEAF0}" destId="{8CD5FC7F-AD49-464B-8667-E34D08D824E5}" srcOrd="0" destOrd="0" presId="urn:microsoft.com/office/officeart/2005/8/layout/lProcess2"/>
    <dgm:cxn modelId="{FEC07709-7019-45C6-85D0-6005D9649559}" type="presOf" srcId="{68985D1A-E2B2-44A1-B1D8-D202E705347A}" destId="{D91725D5-3B03-4100-8490-4C4A117E21F5}" srcOrd="1" destOrd="0" presId="urn:microsoft.com/office/officeart/2005/8/layout/lProcess2"/>
    <dgm:cxn modelId="{7A2BB6A5-27D7-44C9-8CAC-F8CCE2123749}" type="presOf" srcId="{68985D1A-E2B2-44A1-B1D8-D202E705347A}" destId="{1D18920D-5174-4CBC-AD13-DC780A072B07}" srcOrd="0" destOrd="0" presId="urn:microsoft.com/office/officeart/2005/8/layout/lProcess2"/>
    <dgm:cxn modelId="{C5D91F59-3452-40AB-BA95-16583467AE73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5BB06FA2-6F39-4373-AE5F-61285431C8E2}" type="presParOf" srcId="{79AD83EC-E84A-411F-A0D9-05C04F752A78}" destId="{A91B1B50-71DB-4535-ADB7-F7FA06E8C5FC}" srcOrd="0" destOrd="0" presId="urn:microsoft.com/office/officeart/2005/8/layout/lProcess2"/>
    <dgm:cxn modelId="{2627678E-722A-4FF6-A166-834B6434FB9A}" type="presParOf" srcId="{A91B1B50-71DB-4535-ADB7-F7FA06E8C5FC}" destId="{1D18920D-5174-4CBC-AD13-DC780A072B07}" srcOrd="0" destOrd="0" presId="urn:microsoft.com/office/officeart/2005/8/layout/lProcess2"/>
    <dgm:cxn modelId="{8DE61060-AED3-48E9-80E7-6D305E67B7A9}" type="presParOf" srcId="{A91B1B50-71DB-4535-ADB7-F7FA06E8C5FC}" destId="{D91725D5-3B03-4100-8490-4C4A117E21F5}" srcOrd="1" destOrd="0" presId="urn:microsoft.com/office/officeart/2005/8/layout/lProcess2"/>
    <dgm:cxn modelId="{AF57D151-D0C1-4314-98A3-9BF0B2A7E8A2}" type="presParOf" srcId="{A91B1B50-71DB-4535-ADB7-F7FA06E8C5FC}" destId="{0832082B-D092-4F05-9482-7C1ED8BBC648}" srcOrd="2" destOrd="0" presId="urn:microsoft.com/office/officeart/2005/8/layout/lProcess2"/>
    <dgm:cxn modelId="{7F9F9E3A-C657-438A-8538-29C6F7684B12}" type="presParOf" srcId="{0832082B-D092-4F05-9482-7C1ED8BBC648}" destId="{F17B0B5B-58CB-45C3-90C7-2CB679E06C81}" srcOrd="0" destOrd="0" presId="urn:microsoft.com/office/officeart/2005/8/layout/lProcess2"/>
    <dgm:cxn modelId="{B6A396D3-E1F3-4B07-A097-BB69CAF3B385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/>
      <dgm:spPr/>
      <dgm:t>
        <a:bodyPr/>
        <a:lstStyle/>
        <a:p>
          <a:r>
            <a:rPr lang="en-US" dirty="0" smtClean="0"/>
            <a:t>Continuous Library</a:t>
          </a:r>
          <a:endParaRPr lang="el-GR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Integrator Block (2)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5238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729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F9D5421-4BF4-427B-8FB9-93DDBEE37A70}" type="presOf" srcId="{68985D1A-E2B2-44A1-B1D8-D202E705347A}" destId="{D91725D5-3B03-4100-8490-4C4A117E21F5}" srcOrd="1" destOrd="0" presId="urn:microsoft.com/office/officeart/2005/8/layout/lProcess2"/>
    <dgm:cxn modelId="{0CA93B2E-EAD0-4A1C-B66A-2E0780DD3D2D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1083B011-1705-4138-8215-1B16539A29D3}" type="presOf" srcId="{68985D1A-E2B2-44A1-B1D8-D202E705347A}" destId="{1D18920D-5174-4CBC-AD13-DC780A072B07}" srcOrd="0" destOrd="0" presId="urn:microsoft.com/office/officeart/2005/8/layout/lProcess2"/>
    <dgm:cxn modelId="{A7415DD4-2B97-4601-82B2-4967BA9FC898}" type="presOf" srcId="{D791897E-AC5B-4156-AC30-17285F23C5B9}" destId="{79AD83EC-E84A-411F-A0D9-05C04F752A78}" srcOrd="0" destOrd="0" presId="urn:microsoft.com/office/officeart/2005/8/layout/lProcess2"/>
    <dgm:cxn modelId="{11FC40DE-FD19-449E-92A5-6B149B3DDD69}" type="presParOf" srcId="{79AD83EC-E84A-411F-A0D9-05C04F752A78}" destId="{A91B1B50-71DB-4535-ADB7-F7FA06E8C5FC}" srcOrd="0" destOrd="0" presId="urn:microsoft.com/office/officeart/2005/8/layout/lProcess2"/>
    <dgm:cxn modelId="{AF31EC46-EFE3-4DB8-BC9D-8E450E1F8697}" type="presParOf" srcId="{A91B1B50-71DB-4535-ADB7-F7FA06E8C5FC}" destId="{1D18920D-5174-4CBC-AD13-DC780A072B07}" srcOrd="0" destOrd="0" presId="urn:microsoft.com/office/officeart/2005/8/layout/lProcess2"/>
    <dgm:cxn modelId="{88A793F8-0D26-49EC-922B-69C8F7F4D751}" type="presParOf" srcId="{A91B1B50-71DB-4535-ADB7-F7FA06E8C5FC}" destId="{D91725D5-3B03-4100-8490-4C4A117E21F5}" srcOrd="1" destOrd="0" presId="urn:microsoft.com/office/officeart/2005/8/layout/lProcess2"/>
    <dgm:cxn modelId="{3212F269-8568-4B7C-8C40-7D8EC72FC85A}" type="presParOf" srcId="{A91B1B50-71DB-4535-ADB7-F7FA06E8C5FC}" destId="{0832082B-D092-4F05-9482-7C1ED8BBC648}" srcOrd="2" destOrd="0" presId="urn:microsoft.com/office/officeart/2005/8/layout/lProcess2"/>
    <dgm:cxn modelId="{821C0FD1-B01C-4A64-B544-2E01FC5AED0E}" type="presParOf" srcId="{0832082B-D092-4F05-9482-7C1ED8BBC648}" destId="{F17B0B5B-58CB-45C3-90C7-2CB679E06C81}" srcOrd="0" destOrd="0" presId="urn:microsoft.com/office/officeart/2005/8/layout/lProcess2"/>
    <dgm:cxn modelId="{E3FD9D8F-FCFF-47FE-AB6F-38F85C03F877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Continuous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Transfer Fcn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729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85FFA16-5B82-4557-9CE5-9A5E5848F743}" type="presOf" srcId="{68985D1A-E2B2-44A1-B1D8-D202E705347A}" destId="{D91725D5-3B03-4100-8490-4C4A117E21F5}" srcOrd="1" destOrd="0" presId="urn:microsoft.com/office/officeart/2005/8/layout/lProcess2"/>
    <dgm:cxn modelId="{F0E6B55A-AF38-4DB4-AC27-64542991A051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9C7D99A2-59A1-479C-AD9A-1687A48A1F73}" type="presOf" srcId="{68985D1A-E2B2-44A1-B1D8-D202E705347A}" destId="{1D18920D-5174-4CBC-AD13-DC780A072B07}" srcOrd="0" destOrd="0" presId="urn:microsoft.com/office/officeart/2005/8/layout/lProcess2"/>
    <dgm:cxn modelId="{474B8B5A-D443-49D6-8E15-2905858C3BBE}" type="presOf" srcId="{6E349F44-CFD4-4712-A53D-9FB9926DEAF0}" destId="{8CD5FC7F-AD49-464B-8667-E34D08D824E5}" srcOrd="0" destOrd="0" presId="urn:microsoft.com/office/officeart/2005/8/layout/lProcess2"/>
    <dgm:cxn modelId="{5FF0E942-476B-4FAF-AEEB-24759AD28AF7}" type="presParOf" srcId="{79AD83EC-E84A-411F-A0D9-05C04F752A78}" destId="{A91B1B50-71DB-4535-ADB7-F7FA06E8C5FC}" srcOrd="0" destOrd="0" presId="urn:microsoft.com/office/officeart/2005/8/layout/lProcess2"/>
    <dgm:cxn modelId="{CA01DD33-B64C-4616-B527-BB51776016EB}" type="presParOf" srcId="{A91B1B50-71DB-4535-ADB7-F7FA06E8C5FC}" destId="{1D18920D-5174-4CBC-AD13-DC780A072B07}" srcOrd="0" destOrd="0" presId="urn:microsoft.com/office/officeart/2005/8/layout/lProcess2"/>
    <dgm:cxn modelId="{D7DE945A-4D8A-40F3-BBA4-E824656D93C9}" type="presParOf" srcId="{A91B1B50-71DB-4535-ADB7-F7FA06E8C5FC}" destId="{D91725D5-3B03-4100-8490-4C4A117E21F5}" srcOrd="1" destOrd="0" presId="urn:microsoft.com/office/officeart/2005/8/layout/lProcess2"/>
    <dgm:cxn modelId="{6E6EC45B-4FA3-424C-ABD1-3DDFD92A5AC3}" type="presParOf" srcId="{A91B1B50-71DB-4535-ADB7-F7FA06E8C5FC}" destId="{0832082B-D092-4F05-9482-7C1ED8BBC648}" srcOrd="2" destOrd="0" presId="urn:microsoft.com/office/officeart/2005/8/layout/lProcess2"/>
    <dgm:cxn modelId="{46E7F58A-CD76-4525-85D5-9A5677C5FFB8}" type="presParOf" srcId="{0832082B-D092-4F05-9482-7C1ED8BBC648}" destId="{F17B0B5B-58CB-45C3-90C7-2CB679E06C81}" srcOrd="0" destOrd="0" presId="urn:microsoft.com/office/officeart/2005/8/layout/lProcess2"/>
    <dgm:cxn modelId="{79A8A4E6-C53B-4F4B-9E96-33706D47B980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Commonly Used Blocks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Scope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 custLinFactNeighborY="-13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B000764-35A6-4FDA-8DBD-AC3C02421CCD}" type="presOf" srcId="{68985D1A-E2B2-44A1-B1D8-D202E705347A}" destId="{D91725D5-3B03-4100-8490-4C4A117E21F5}" srcOrd="1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D5077F0A-DF6D-4583-95CE-FCB47EA95D68}" type="presOf" srcId="{68985D1A-E2B2-44A1-B1D8-D202E705347A}" destId="{1D18920D-5174-4CBC-AD13-DC780A072B07}" srcOrd="0" destOrd="0" presId="urn:microsoft.com/office/officeart/2005/8/layout/lProcess2"/>
    <dgm:cxn modelId="{151189AD-4CF6-49D0-9C55-733B8609BD2C}" type="presOf" srcId="{6E349F44-CFD4-4712-A53D-9FB9926DEAF0}" destId="{8CD5FC7F-AD49-464B-8667-E34D08D824E5}" srcOrd="0" destOrd="0" presId="urn:microsoft.com/office/officeart/2005/8/layout/lProcess2"/>
    <dgm:cxn modelId="{7EF6C40F-D9D7-4692-A99D-A30F8BAA3795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404F357F-1296-4350-812E-99C24D1CE56F}" type="presParOf" srcId="{79AD83EC-E84A-411F-A0D9-05C04F752A78}" destId="{A91B1B50-71DB-4535-ADB7-F7FA06E8C5FC}" srcOrd="0" destOrd="0" presId="urn:microsoft.com/office/officeart/2005/8/layout/lProcess2"/>
    <dgm:cxn modelId="{66C46952-4CC0-4B33-A99A-62238086D4FB}" type="presParOf" srcId="{A91B1B50-71DB-4535-ADB7-F7FA06E8C5FC}" destId="{1D18920D-5174-4CBC-AD13-DC780A072B07}" srcOrd="0" destOrd="0" presId="urn:microsoft.com/office/officeart/2005/8/layout/lProcess2"/>
    <dgm:cxn modelId="{1F8B4FB4-E57D-4E1D-B66A-F30781794BA3}" type="presParOf" srcId="{A91B1B50-71DB-4535-ADB7-F7FA06E8C5FC}" destId="{D91725D5-3B03-4100-8490-4C4A117E21F5}" srcOrd="1" destOrd="0" presId="urn:microsoft.com/office/officeart/2005/8/layout/lProcess2"/>
    <dgm:cxn modelId="{525A0098-F2CF-4675-9EF5-E1464ACAFD81}" type="presParOf" srcId="{A91B1B50-71DB-4535-ADB7-F7FA06E8C5FC}" destId="{0832082B-D092-4F05-9482-7C1ED8BBC648}" srcOrd="2" destOrd="0" presId="urn:microsoft.com/office/officeart/2005/8/layout/lProcess2"/>
    <dgm:cxn modelId="{1DFD2FF6-5BBC-4590-A23C-2C7F20FF6918}" type="presParOf" srcId="{0832082B-D092-4F05-9482-7C1ED8BBC648}" destId="{F17B0B5B-58CB-45C3-90C7-2CB679E06C81}" srcOrd="0" destOrd="0" presId="urn:microsoft.com/office/officeart/2005/8/layout/lProcess2"/>
    <dgm:cxn modelId="{2E6BA07B-DDB9-4C6C-AE55-29AE473D5F2F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Sources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Signal Generator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941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1C3A2AD-69F2-41F0-A8BC-F5058D827EE8}" type="presOf" srcId="{68985D1A-E2B2-44A1-B1D8-D202E705347A}" destId="{1D18920D-5174-4CBC-AD13-DC780A072B07}" srcOrd="0" destOrd="0" presId="urn:microsoft.com/office/officeart/2005/8/layout/lProcess2"/>
    <dgm:cxn modelId="{9C399416-ABCC-4CFA-ACE0-46B1B7052231}" type="presOf" srcId="{68985D1A-E2B2-44A1-B1D8-D202E705347A}" destId="{D91725D5-3B03-4100-8490-4C4A117E21F5}" srcOrd="1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A8E85D0E-B816-4B74-9644-8457D4BE846D}" type="presOf" srcId="{6E349F44-CFD4-4712-A53D-9FB9926DEAF0}" destId="{8CD5FC7F-AD49-464B-8667-E34D08D824E5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EE8EB82B-D272-4107-A990-00DE283A2A23}" type="presOf" srcId="{D791897E-AC5B-4156-AC30-17285F23C5B9}" destId="{79AD83EC-E84A-411F-A0D9-05C04F752A78}" srcOrd="0" destOrd="0" presId="urn:microsoft.com/office/officeart/2005/8/layout/lProcess2"/>
    <dgm:cxn modelId="{37F45808-3680-4D4E-AC4A-C65CFE2BA121}" type="presParOf" srcId="{79AD83EC-E84A-411F-A0D9-05C04F752A78}" destId="{A91B1B50-71DB-4535-ADB7-F7FA06E8C5FC}" srcOrd="0" destOrd="0" presId="urn:microsoft.com/office/officeart/2005/8/layout/lProcess2"/>
    <dgm:cxn modelId="{32367EA0-A958-44AC-B7AA-BB3475FA836B}" type="presParOf" srcId="{A91B1B50-71DB-4535-ADB7-F7FA06E8C5FC}" destId="{1D18920D-5174-4CBC-AD13-DC780A072B07}" srcOrd="0" destOrd="0" presId="urn:microsoft.com/office/officeart/2005/8/layout/lProcess2"/>
    <dgm:cxn modelId="{04CAD35C-4DAD-42E2-BAA0-E0E7E26C0187}" type="presParOf" srcId="{A91B1B50-71DB-4535-ADB7-F7FA06E8C5FC}" destId="{D91725D5-3B03-4100-8490-4C4A117E21F5}" srcOrd="1" destOrd="0" presId="urn:microsoft.com/office/officeart/2005/8/layout/lProcess2"/>
    <dgm:cxn modelId="{9EB33711-B08A-46A4-8C53-84BCB2E01E6F}" type="presParOf" srcId="{A91B1B50-71DB-4535-ADB7-F7FA06E8C5FC}" destId="{0832082B-D092-4F05-9482-7C1ED8BBC648}" srcOrd="2" destOrd="0" presId="urn:microsoft.com/office/officeart/2005/8/layout/lProcess2"/>
    <dgm:cxn modelId="{BDBF6645-DA7B-49ED-8DB8-53A8020FC712}" type="presParOf" srcId="{0832082B-D092-4F05-9482-7C1ED8BBC648}" destId="{F17B0B5B-58CB-45C3-90C7-2CB679E06C81}" srcOrd="0" destOrd="0" presId="urn:microsoft.com/office/officeart/2005/8/layout/lProcess2"/>
    <dgm:cxn modelId="{B41D1483-4AEC-4A9F-8690-21952FA2E20C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Continuous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State-Space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729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A5E086-E366-46F6-846B-9249DC747EA2}" type="presOf" srcId="{D791897E-AC5B-4156-AC30-17285F23C5B9}" destId="{79AD83EC-E84A-411F-A0D9-05C04F752A78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912B4906-667F-4819-B4CF-0CD64A20E339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59D8C3AB-A6DC-4361-9A44-38AB297F9E41}" type="presOf" srcId="{68985D1A-E2B2-44A1-B1D8-D202E705347A}" destId="{1D18920D-5174-4CBC-AD13-DC780A072B07}" srcOrd="0" destOrd="0" presId="urn:microsoft.com/office/officeart/2005/8/layout/lProcess2"/>
    <dgm:cxn modelId="{8D1180EA-951B-43DD-96AD-D146F7D8CD8E}" type="presOf" srcId="{68985D1A-E2B2-44A1-B1D8-D202E705347A}" destId="{D91725D5-3B03-4100-8490-4C4A117E21F5}" srcOrd="1" destOrd="0" presId="urn:microsoft.com/office/officeart/2005/8/layout/lProcess2"/>
    <dgm:cxn modelId="{34B973BD-31BC-4BA3-A72A-F2088257D4F4}" type="presParOf" srcId="{79AD83EC-E84A-411F-A0D9-05C04F752A78}" destId="{A91B1B50-71DB-4535-ADB7-F7FA06E8C5FC}" srcOrd="0" destOrd="0" presId="urn:microsoft.com/office/officeart/2005/8/layout/lProcess2"/>
    <dgm:cxn modelId="{A495FECA-4B40-4362-83FA-AD8A56B1F35E}" type="presParOf" srcId="{A91B1B50-71DB-4535-ADB7-F7FA06E8C5FC}" destId="{1D18920D-5174-4CBC-AD13-DC780A072B07}" srcOrd="0" destOrd="0" presId="urn:microsoft.com/office/officeart/2005/8/layout/lProcess2"/>
    <dgm:cxn modelId="{172AE2BD-6B40-48CC-975D-736B27D73FF8}" type="presParOf" srcId="{A91B1B50-71DB-4535-ADB7-F7FA06E8C5FC}" destId="{D91725D5-3B03-4100-8490-4C4A117E21F5}" srcOrd="1" destOrd="0" presId="urn:microsoft.com/office/officeart/2005/8/layout/lProcess2"/>
    <dgm:cxn modelId="{EE2C2B0A-E841-4877-A3E4-37466F93B54A}" type="presParOf" srcId="{A91B1B50-71DB-4535-ADB7-F7FA06E8C5FC}" destId="{0832082B-D092-4F05-9482-7C1ED8BBC648}" srcOrd="2" destOrd="0" presId="urn:microsoft.com/office/officeart/2005/8/layout/lProcess2"/>
    <dgm:cxn modelId="{5628FA8A-7BDD-4043-8652-A86A762CF6CF}" type="presParOf" srcId="{0832082B-D092-4F05-9482-7C1ED8BBC648}" destId="{F17B0B5B-58CB-45C3-90C7-2CB679E06C81}" srcOrd="0" destOrd="0" presId="urn:microsoft.com/office/officeart/2005/8/layout/lProcess2"/>
    <dgm:cxn modelId="{7EAAD2A9-FEEC-4A05-A272-CCFC8058CA94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2000" dirty="0" smtClean="0"/>
            <a:t>Commonly Used Blocks Library</a:t>
          </a:r>
          <a:endParaRPr lang="el-GR" sz="20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Scope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Y="1724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 custLinFactNeighborY="-13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A81D49C9-0730-4CE4-8E45-6F51DE762F70}" type="presOf" srcId="{68985D1A-E2B2-44A1-B1D8-D202E705347A}" destId="{1D18920D-5174-4CBC-AD13-DC780A072B07}" srcOrd="0" destOrd="0" presId="urn:microsoft.com/office/officeart/2005/8/layout/lProcess2"/>
    <dgm:cxn modelId="{F5F3087C-BE0E-436D-AADB-837FE3372F4D}" type="presOf" srcId="{D791897E-AC5B-4156-AC30-17285F23C5B9}" destId="{79AD83EC-E84A-411F-A0D9-05C04F752A78}" srcOrd="0" destOrd="0" presId="urn:microsoft.com/office/officeart/2005/8/layout/lProcess2"/>
    <dgm:cxn modelId="{74D34139-390D-4A1B-A18A-021B23C0B39C}" type="presOf" srcId="{6E349F44-CFD4-4712-A53D-9FB9926DEAF0}" destId="{8CD5FC7F-AD49-464B-8667-E34D08D824E5}" srcOrd="0" destOrd="0" presId="urn:microsoft.com/office/officeart/2005/8/layout/lProcess2"/>
    <dgm:cxn modelId="{58C76197-1239-4E5F-A438-ECB16577CBC8}" type="presOf" srcId="{68985D1A-E2B2-44A1-B1D8-D202E705347A}" destId="{D91725D5-3B03-4100-8490-4C4A117E21F5}" srcOrd="1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84BA73F9-5CF9-4A95-8C80-50EA948F81FF}" type="presParOf" srcId="{79AD83EC-E84A-411F-A0D9-05C04F752A78}" destId="{A91B1B50-71DB-4535-ADB7-F7FA06E8C5FC}" srcOrd="0" destOrd="0" presId="urn:microsoft.com/office/officeart/2005/8/layout/lProcess2"/>
    <dgm:cxn modelId="{BBEF3FF8-EBED-42E8-9819-F063FB44E975}" type="presParOf" srcId="{A91B1B50-71DB-4535-ADB7-F7FA06E8C5FC}" destId="{1D18920D-5174-4CBC-AD13-DC780A072B07}" srcOrd="0" destOrd="0" presId="urn:microsoft.com/office/officeart/2005/8/layout/lProcess2"/>
    <dgm:cxn modelId="{0BE640B3-FC7E-40A7-AE38-4F8CB3F920C6}" type="presParOf" srcId="{A91B1B50-71DB-4535-ADB7-F7FA06E8C5FC}" destId="{D91725D5-3B03-4100-8490-4C4A117E21F5}" srcOrd="1" destOrd="0" presId="urn:microsoft.com/office/officeart/2005/8/layout/lProcess2"/>
    <dgm:cxn modelId="{2DD7786F-A322-4710-A382-5ECA265CBD05}" type="presParOf" srcId="{A91B1B50-71DB-4535-ADB7-F7FA06E8C5FC}" destId="{0832082B-D092-4F05-9482-7C1ED8BBC648}" srcOrd="2" destOrd="0" presId="urn:microsoft.com/office/officeart/2005/8/layout/lProcess2"/>
    <dgm:cxn modelId="{1C31093F-47AD-4954-BC27-AB6110BB9A8A}" type="presParOf" srcId="{0832082B-D092-4F05-9482-7C1ED8BBC648}" destId="{F17B0B5B-58CB-45C3-90C7-2CB679E06C81}" srcOrd="0" destOrd="0" presId="urn:microsoft.com/office/officeart/2005/8/layout/lProcess2"/>
    <dgm:cxn modelId="{A94D6F29-3A36-44BD-9A5F-0D3689222AB1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800" dirty="0" smtClean="0"/>
            <a:t>Commonly Used Blocks Library</a:t>
          </a:r>
          <a:endParaRPr lang="el-GR" sz="18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Sum Block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328" custLinFactNeighborY="-389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64987" custLinFactNeighborX="-1791" custLinFactNeighborY="-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8A2BA16-800B-45D4-85DA-107E24896F11}" type="presOf" srcId="{D791897E-AC5B-4156-AC30-17285F23C5B9}" destId="{79AD83EC-E84A-411F-A0D9-05C04F752A78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3DC960FB-5206-43A8-A0CF-ED76D595E3D7}" type="presOf" srcId="{68985D1A-E2B2-44A1-B1D8-D202E705347A}" destId="{1D18920D-5174-4CBC-AD13-DC780A072B07}" srcOrd="0" destOrd="0" presId="urn:microsoft.com/office/officeart/2005/8/layout/lProcess2"/>
    <dgm:cxn modelId="{2F99876A-FD4A-4340-9E50-259DB1F9FA47}" type="presOf" srcId="{68985D1A-E2B2-44A1-B1D8-D202E705347A}" destId="{D91725D5-3B03-4100-8490-4C4A117E21F5}" srcOrd="1" destOrd="0" presId="urn:microsoft.com/office/officeart/2005/8/layout/lProcess2"/>
    <dgm:cxn modelId="{F764D846-B130-4151-8B5C-AA15F5585A6A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50742F2D-3E23-43A7-9CD7-FC398E623766}" type="presParOf" srcId="{79AD83EC-E84A-411F-A0D9-05C04F752A78}" destId="{A91B1B50-71DB-4535-ADB7-F7FA06E8C5FC}" srcOrd="0" destOrd="0" presId="urn:microsoft.com/office/officeart/2005/8/layout/lProcess2"/>
    <dgm:cxn modelId="{E010B4F2-403F-4914-B671-3863317D1B2E}" type="presParOf" srcId="{A91B1B50-71DB-4535-ADB7-F7FA06E8C5FC}" destId="{1D18920D-5174-4CBC-AD13-DC780A072B07}" srcOrd="0" destOrd="0" presId="urn:microsoft.com/office/officeart/2005/8/layout/lProcess2"/>
    <dgm:cxn modelId="{8CF993CE-493F-4BB7-A81D-F6A04192229F}" type="presParOf" srcId="{A91B1B50-71DB-4535-ADB7-F7FA06E8C5FC}" destId="{D91725D5-3B03-4100-8490-4C4A117E21F5}" srcOrd="1" destOrd="0" presId="urn:microsoft.com/office/officeart/2005/8/layout/lProcess2"/>
    <dgm:cxn modelId="{0EA4C892-DB01-45EE-B506-A43DD263086C}" type="presParOf" srcId="{A91B1B50-71DB-4535-ADB7-F7FA06E8C5FC}" destId="{0832082B-D092-4F05-9482-7C1ED8BBC648}" srcOrd="2" destOrd="0" presId="urn:microsoft.com/office/officeart/2005/8/layout/lProcess2"/>
    <dgm:cxn modelId="{A0B53673-3BF9-4ACE-8663-EEDAAD5C5C0F}" type="presParOf" srcId="{0832082B-D092-4F05-9482-7C1ED8BBC648}" destId="{F17B0B5B-58CB-45C3-90C7-2CB679E06C81}" srcOrd="0" destOrd="0" presId="urn:microsoft.com/office/officeart/2005/8/layout/lProcess2"/>
    <dgm:cxn modelId="{1131E459-ADD6-4A27-912C-6DDEF9D1752C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800" dirty="0" smtClean="0"/>
            <a:t>Commonly Used Blocks Library</a:t>
          </a:r>
          <a:endParaRPr lang="el-GR" sz="18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Gain Block (2)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2965" custLinFactNeighborY="5801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649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A61EB53-C6E3-406E-8D9F-713DACBCABE2}" type="presOf" srcId="{D791897E-AC5B-4156-AC30-17285F23C5B9}" destId="{79AD83EC-E84A-411F-A0D9-05C04F752A78}" srcOrd="0" destOrd="0" presId="urn:microsoft.com/office/officeart/2005/8/layout/lProcess2"/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AB0E0D9F-6972-45A0-85BB-CD29B3ED0EB2}" type="presOf" srcId="{68985D1A-E2B2-44A1-B1D8-D202E705347A}" destId="{1D18920D-5174-4CBC-AD13-DC780A072B07}" srcOrd="0" destOrd="0" presId="urn:microsoft.com/office/officeart/2005/8/layout/lProcess2"/>
    <dgm:cxn modelId="{4847720A-FC8D-4576-A9A3-48B5A393CC5D}" type="presOf" srcId="{68985D1A-E2B2-44A1-B1D8-D202E705347A}" destId="{D91725D5-3B03-4100-8490-4C4A117E21F5}" srcOrd="1" destOrd="0" presId="urn:microsoft.com/office/officeart/2005/8/layout/lProcess2"/>
    <dgm:cxn modelId="{C7AAA21A-CDE8-4AE2-966B-52086FACC9E4}" type="presOf" srcId="{6E349F44-CFD4-4712-A53D-9FB9926DEAF0}" destId="{8CD5FC7F-AD49-464B-8667-E34D08D824E5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824F845D-38CB-4E57-BE26-72BC3076BA4A}" type="presParOf" srcId="{79AD83EC-E84A-411F-A0D9-05C04F752A78}" destId="{A91B1B50-71DB-4535-ADB7-F7FA06E8C5FC}" srcOrd="0" destOrd="0" presId="urn:microsoft.com/office/officeart/2005/8/layout/lProcess2"/>
    <dgm:cxn modelId="{0DFF0B92-FE93-4662-B76E-01FD031C62B9}" type="presParOf" srcId="{A91B1B50-71DB-4535-ADB7-F7FA06E8C5FC}" destId="{1D18920D-5174-4CBC-AD13-DC780A072B07}" srcOrd="0" destOrd="0" presId="urn:microsoft.com/office/officeart/2005/8/layout/lProcess2"/>
    <dgm:cxn modelId="{A8E6407E-CA3D-46B8-A739-686DB2A5E4ED}" type="presParOf" srcId="{A91B1B50-71DB-4535-ADB7-F7FA06E8C5FC}" destId="{D91725D5-3B03-4100-8490-4C4A117E21F5}" srcOrd="1" destOrd="0" presId="urn:microsoft.com/office/officeart/2005/8/layout/lProcess2"/>
    <dgm:cxn modelId="{E5668251-D270-44D0-BA6A-3FA57534294B}" type="presParOf" srcId="{A91B1B50-71DB-4535-ADB7-F7FA06E8C5FC}" destId="{0832082B-D092-4F05-9482-7C1ED8BBC648}" srcOrd="2" destOrd="0" presId="urn:microsoft.com/office/officeart/2005/8/layout/lProcess2"/>
    <dgm:cxn modelId="{A7DF15CF-B92F-48E8-9BF4-9C2D8E5C20A3}" type="presParOf" srcId="{0832082B-D092-4F05-9482-7C1ED8BBC648}" destId="{F17B0B5B-58CB-45C3-90C7-2CB679E06C81}" srcOrd="0" destOrd="0" presId="urn:microsoft.com/office/officeart/2005/8/layout/lProcess2"/>
    <dgm:cxn modelId="{67712662-6E4C-47D2-A791-523DC2F7FBCA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91897E-AC5B-4156-AC30-17285F23C5B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8985D1A-E2B2-44A1-B1D8-D202E705347A}">
      <dgm:prSet phldrT="[Κείμενο]" custT="1"/>
      <dgm:spPr/>
      <dgm:t>
        <a:bodyPr/>
        <a:lstStyle/>
        <a:p>
          <a:r>
            <a:rPr lang="en-US" sz="1800" dirty="0" smtClean="0"/>
            <a:t>Commonly Used Blocks Library</a:t>
          </a:r>
          <a:endParaRPr lang="el-GR" sz="1800" dirty="0"/>
        </a:p>
      </dgm:t>
    </dgm:pt>
    <dgm:pt modelId="{84236A04-91D9-460A-B4D7-9A10259A84BC}" type="parTrans" cxnId="{21150966-7137-43C1-BF66-79CAF8B67133}">
      <dgm:prSet/>
      <dgm:spPr/>
      <dgm:t>
        <a:bodyPr/>
        <a:lstStyle/>
        <a:p>
          <a:endParaRPr lang="el-GR"/>
        </a:p>
      </dgm:t>
    </dgm:pt>
    <dgm:pt modelId="{2197690A-F40B-4358-A586-366252C325EE}" type="sibTrans" cxnId="{21150966-7137-43C1-BF66-79CAF8B67133}">
      <dgm:prSet/>
      <dgm:spPr/>
      <dgm:t>
        <a:bodyPr/>
        <a:lstStyle/>
        <a:p>
          <a:endParaRPr lang="el-GR"/>
        </a:p>
      </dgm:t>
    </dgm:pt>
    <dgm:pt modelId="{6E349F44-CFD4-4712-A53D-9FB9926DEAF0}">
      <dgm:prSet phldrT="[Κείμενο]"/>
      <dgm:spPr/>
      <dgm:t>
        <a:bodyPr/>
        <a:lstStyle/>
        <a:p>
          <a:r>
            <a:rPr lang="en-US" dirty="0" smtClean="0"/>
            <a:t>Scope Block (2)</a:t>
          </a:r>
          <a:endParaRPr lang="el-GR" dirty="0"/>
        </a:p>
      </dgm:t>
    </dgm:pt>
    <dgm:pt modelId="{EB63BD56-7257-4E4D-8A93-EA96E2AD42DF}" type="parTrans" cxnId="{B80D9550-3704-4D1C-BE16-FBAAF7047BF8}">
      <dgm:prSet/>
      <dgm:spPr/>
      <dgm:t>
        <a:bodyPr/>
        <a:lstStyle/>
        <a:p>
          <a:endParaRPr lang="el-GR"/>
        </a:p>
      </dgm:t>
    </dgm:pt>
    <dgm:pt modelId="{4263C85E-46B8-43A2-8E2E-5E4E61B6464A}" type="sibTrans" cxnId="{B80D9550-3704-4D1C-BE16-FBAAF7047BF8}">
      <dgm:prSet/>
      <dgm:spPr/>
      <dgm:t>
        <a:bodyPr/>
        <a:lstStyle/>
        <a:p>
          <a:endParaRPr lang="el-GR"/>
        </a:p>
      </dgm:t>
    </dgm:pt>
    <dgm:pt modelId="{79AD83EC-E84A-411F-A0D9-05C04F752A78}" type="pres">
      <dgm:prSet presAssocID="{D791897E-AC5B-4156-AC30-17285F23C5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1B1B50-71DB-4535-ADB7-F7FA06E8C5FC}" type="pres">
      <dgm:prSet presAssocID="{68985D1A-E2B2-44A1-B1D8-D202E705347A}" presName="compNode" presStyleCnt="0"/>
      <dgm:spPr/>
    </dgm:pt>
    <dgm:pt modelId="{1D18920D-5174-4CBC-AD13-DC780A072B07}" type="pres">
      <dgm:prSet presAssocID="{68985D1A-E2B2-44A1-B1D8-D202E705347A}" presName="aNode" presStyleLbl="bgShp" presStyleIdx="0" presStyleCnt="1" custLinFactNeighborX="-1317" custLinFactNeighborY="1300"/>
      <dgm:spPr/>
      <dgm:t>
        <a:bodyPr/>
        <a:lstStyle/>
        <a:p>
          <a:endParaRPr lang="el-GR"/>
        </a:p>
      </dgm:t>
    </dgm:pt>
    <dgm:pt modelId="{D91725D5-3B03-4100-8490-4C4A117E21F5}" type="pres">
      <dgm:prSet presAssocID="{68985D1A-E2B2-44A1-B1D8-D202E705347A}" presName="textNode" presStyleLbl="bgShp" presStyleIdx="0" presStyleCnt="1"/>
      <dgm:spPr/>
      <dgm:t>
        <a:bodyPr/>
        <a:lstStyle/>
        <a:p>
          <a:endParaRPr lang="el-GR"/>
        </a:p>
      </dgm:t>
    </dgm:pt>
    <dgm:pt modelId="{0832082B-D092-4F05-9482-7C1ED8BBC648}" type="pres">
      <dgm:prSet presAssocID="{68985D1A-E2B2-44A1-B1D8-D202E705347A}" presName="compChildNode" presStyleCnt="0"/>
      <dgm:spPr/>
    </dgm:pt>
    <dgm:pt modelId="{F17B0B5B-58CB-45C3-90C7-2CB679E06C81}" type="pres">
      <dgm:prSet presAssocID="{68985D1A-E2B2-44A1-B1D8-D202E705347A}" presName="theInnerList" presStyleCnt="0"/>
      <dgm:spPr/>
    </dgm:pt>
    <dgm:pt modelId="{8CD5FC7F-AD49-464B-8667-E34D08D824E5}" type="pres">
      <dgm:prSet presAssocID="{6E349F44-CFD4-4712-A53D-9FB9926DEAF0}" presName="childNode" presStyleLbl="node1" presStyleIdx="0" presStyleCnt="1" custScaleY="54377" custLinFactNeighborY="-13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80D9550-3704-4D1C-BE16-FBAAF7047BF8}" srcId="{68985D1A-E2B2-44A1-B1D8-D202E705347A}" destId="{6E349F44-CFD4-4712-A53D-9FB9926DEAF0}" srcOrd="0" destOrd="0" parTransId="{EB63BD56-7257-4E4D-8A93-EA96E2AD42DF}" sibTransId="{4263C85E-46B8-43A2-8E2E-5E4E61B6464A}"/>
    <dgm:cxn modelId="{5E1E95D3-FE8E-4D65-BA77-2AD9F896103F}" type="presOf" srcId="{6E349F44-CFD4-4712-A53D-9FB9926DEAF0}" destId="{8CD5FC7F-AD49-464B-8667-E34D08D824E5}" srcOrd="0" destOrd="0" presId="urn:microsoft.com/office/officeart/2005/8/layout/lProcess2"/>
    <dgm:cxn modelId="{AC125CB0-8BC6-4DA7-8BBB-B89ECE694634}" type="presOf" srcId="{68985D1A-E2B2-44A1-B1D8-D202E705347A}" destId="{1D18920D-5174-4CBC-AD13-DC780A072B07}" srcOrd="0" destOrd="0" presId="urn:microsoft.com/office/officeart/2005/8/layout/lProcess2"/>
    <dgm:cxn modelId="{66AB8571-5F75-4DDA-B3D3-95154FEF5A22}" type="presOf" srcId="{D791897E-AC5B-4156-AC30-17285F23C5B9}" destId="{79AD83EC-E84A-411F-A0D9-05C04F752A78}" srcOrd="0" destOrd="0" presId="urn:microsoft.com/office/officeart/2005/8/layout/lProcess2"/>
    <dgm:cxn modelId="{21150966-7137-43C1-BF66-79CAF8B67133}" srcId="{D791897E-AC5B-4156-AC30-17285F23C5B9}" destId="{68985D1A-E2B2-44A1-B1D8-D202E705347A}" srcOrd="0" destOrd="0" parTransId="{84236A04-91D9-460A-B4D7-9A10259A84BC}" sibTransId="{2197690A-F40B-4358-A586-366252C325EE}"/>
    <dgm:cxn modelId="{0FB485F3-4CA0-4BEB-A60F-87FF4CE4EAE6}" type="presOf" srcId="{68985D1A-E2B2-44A1-B1D8-D202E705347A}" destId="{D91725D5-3B03-4100-8490-4C4A117E21F5}" srcOrd="1" destOrd="0" presId="urn:microsoft.com/office/officeart/2005/8/layout/lProcess2"/>
    <dgm:cxn modelId="{0C4A9D4C-C7E3-4B8B-B8B6-BDA3AE8AF874}" type="presParOf" srcId="{79AD83EC-E84A-411F-A0D9-05C04F752A78}" destId="{A91B1B50-71DB-4535-ADB7-F7FA06E8C5FC}" srcOrd="0" destOrd="0" presId="urn:microsoft.com/office/officeart/2005/8/layout/lProcess2"/>
    <dgm:cxn modelId="{A23B3087-CC5D-4625-8BA4-6C841C4350A7}" type="presParOf" srcId="{A91B1B50-71DB-4535-ADB7-F7FA06E8C5FC}" destId="{1D18920D-5174-4CBC-AD13-DC780A072B07}" srcOrd="0" destOrd="0" presId="urn:microsoft.com/office/officeart/2005/8/layout/lProcess2"/>
    <dgm:cxn modelId="{1775D18A-A773-4653-B479-803987D4AC01}" type="presParOf" srcId="{A91B1B50-71DB-4535-ADB7-F7FA06E8C5FC}" destId="{D91725D5-3B03-4100-8490-4C4A117E21F5}" srcOrd="1" destOrd="0" presId="urn:microsoft.com/office/officeart/2005/8/layout/lProcess2"/>
    <dgm:cxn modelId="{1A900AAF-BA23-4FA1-ABB1-C80CE3951874}" type="presParOf" srcId="{A91B1B50-71DB-4535-ADB7-F7FA06E8C5FC}" destId="{0832082B-D092-4F05-9482-7C1ED8BBC648}" srcOrd="2" destOrd="0" presId="urn:microsoft.com/office/officeart/2005/8/layout/lProcess2"/>
    <dgm:cxn modelId="{775687F6-70F7-489B-9830-C3319057C4FC}" type="presParOf" srcId="{0832082B-D092-4F05-9482-7C1ED8BBC648}" destId="{F17B0B5B-58CB-45C3-90C7-2CB679E06C81}" srcOrd="0" destOrd="0" presId="urn:microsoft.com/office/officeart/2005/8/layout/lProcess2"/>
    <dgm:cxn modelId="{CB36618C-3715-476D-B801-8A75D685E9A5}" type="presParOf" srcId="{F17B0B5B-58CB-45C3-90C7-2CB679E06C81}" destId="{8CD5FC7F-AD49-464B-8667-E34D08D824E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632" y="0"/>
          <a:ext cx="1294134" cy="220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Sources Library</a:t>
          </a:r>
          <a:endParaRPr lang="el-GR" sz="2000" kern="1200" dirty="0"/>
        </a:p>
      </dsp:txBody>
      <dsp:txXfrm>
        <a:off x="632" y="0"/>
        <a:ext cx="1294134" cy="662940"/>
      </dsp:txXfrm>
    </dsp:sp>
    <dsp:sp modelId="{8CD5FC7F-AD49-464B-8667-E34D08D824E5}">
      <dsp:nvSpPr>
        <dsp:cNvPr id="0" name=""/>
        <dsp:cNvSpPr/>
      </dsp:nvSpPr>
      <dsp:spPr>
        <a:xfrm>
          <a:off x="130046" y="990597"/>
          <a:ext cx="1035307" cy="78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Block</a:t>
          </a:r>
          <a:endParaRPr lang="el-GR" sz="2300" kern="1200" dirty="0"/>
        </a:p>
      </dsp:txBody>
      <dsp:txXfrm>
        <a:off x="152922" y="1013473"/>
        <a:ext cx="989555" cy="7353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892" y="0"/>
          <a:ext cx="1827014" cy="220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Continuous Library</a:t>
          </a:r>
          <a:endParaRPr lang="el-GR" sz="2000" kern="1200" dirty="0"/>
        </a:p>
      </dsp:txBody>
      <dsp:txXfrm>
        <a:off x="892" y="0"/>
        <a:ext cx="1827014" cy="662940"/>
      </dsp:txXfrm>
    </dsp:sp>
    <dsp:sp modelId="{8CD5FC7F-AD49-464B-8667-E34D08D824E5}">
      <dsp:nvSpPr>
        <dsp:cNvPr id="0" name=""/>
        <dsp:cNvSpPr/>
      </dsp:nvSpPr>
      <dsp:spPr>
        <a:xfrm>
          <a:off x="183594" y="857244"/>
          <a:ext cx="1461611" cy="1047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Transfer Fcn Block</a:t>
          </a:r>
          <a:endParaRPr lang="el-GR" sz="2600" kern="1200" dirty="0"/>
        </a:p>
      </dsp:txBody>
      <dsp:txXfrm>
        <a:off x="214282" y="887932"/>
        <a:ext cx="1400235" cy="986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920D-5174-4CBC-AD13-DC780A072B07}">
      <dsp:nvSpPr>
        <dsp:cNvPr id="0" name=""/>
        <dsp:cNvSpPr/>
      </dsp:nvSpPr>
      <dsp:spPr>
        <a:xfrm>
          <a:off x="1153" y="0"/>
          <a:ext cx="2359893" cy="220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Commonly Used Blocks Library</a:t>
          </a:r>
          <a:endParaRPr lang="el-GR" sz="2000" kern="1200" dirty="0"/>
        </a:p>
      </dsp:txBody>
      <dsp:txXfrm>
        <a:off x="1153" y="0"/>
        <a:ext cx="2359893" cy="662940"/>
      </dsp:txXfrm>
    </dsp:sp>
    <dsp:sp modelId="{8CD5FC7F-AD49-464B-8667-E34D08D824E5}">
      <dsp:nvSpPr>
        <dsp:cNvPr id="0" name=""/>
        <dsp:cNvSpPr/>
      </dsp:nvSpPr>
      <dsp:spPr>
        <a:xfrm>
          <a:off x="237142" y="971551"/>
          <a:ext cx="1887914" cy="78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Scope Block</a:t>
          </a:r>
          <a:endParaRPr lang="el-GR" sz="2700" kern="1200" dirty="0"/>
        </a:p>
      </dsp:txBody>
      <dsp:txXfrm>
        <a:off x="260018" y="994427"/>
        <a:ext cx="1842162" cy="735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5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3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9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3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6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3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7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5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6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2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9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1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1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9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2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8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1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32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9.pn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Προσομοιώσεις στο </a:t>
            </a:r>
            <a:r>
              <a:rPr lang="en-US" sz="2800" dirty="0"/>
              <a:t>Simulink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648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Εκτέλεση</a:t>
            </a:r>
            <a:br>
              <a:rPr lang="el-GR" sz="4400" dirty="0" smtClean="0"/>
            </a:br>
            <a:r>
              <a:rPr lang="en-US" sz="3600" b="0" dirty="0"/>
              <a:t>(</a:t>
            </a:r>
            <a:r>
              <a:rPr lang="el-GR" sz="3600" b="0" dirty="0"/>
              <a:t>1</a:t>
            </a:r>
            <a:r>
              <a:rPr lang="el-GR" sz="3600" b="0" baseline="30000" dirty="0"/>
              <a:t>η</a:t>
            </a:r>
            <a:r>
              <a:rPr lang="el-GR" sz="3600" b="0" dirty="0"/>
              <a:t> Άσκηση)</a:t>
            </a:r>
            <a:endParaRPr lang="el-GR" sz="3600" dirty="0"/>
          </a:p>
        </p:txBody>
      </p:sp>
      <p:pic>
        <p:nvPicPr>
          <p:cNvPr id="5" name="Θέση περιεχομένου 4" title="Εκτέλε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32856"/>
            <a:ext cx="5060119" cy="2438611"/>
          </a:xfrm>
          <a:prstGeom prst="rect">
            <a:avLst/>
          </a:prstGeom>
        </p:spPr>
      </p:pic>
      <p:sp>
        <p:nvSpPr>
          <p:cNvPr id="6" name="14 - Επεξήγηση με παραλληλόγραμμο"/>
          <p:cNvSpPr/>
          <p:nvPr/>
        </p:nvSpPr>
        <p:spPr>
          <a:xfrm>
            <a:off x="3675762" y="1129788"/>
            <a:ext cx="2895600" cy="762000"/>
          </a:xfrm>
          <a:prstGeom prst="wedgeRectCallout">
            <a:avLst>
              <a:gd name="adj1" fmla="val -43857"/>
              <a:gd name="adj2" fmla="val 1637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</a:rPr>
              <a:t>Αλλαγή του </a:t>
            </a:r>
            <a:r>
              <a:rPr lang="en-US" sz="2000" dirty="0" smtClean="0">
                <a:solidFill>
                  <a:prstClr val="white"/>
                </a:solidFill>
              </a:rPr>
              <a:t>Simulation Stop Time </a:t>
            </a:r>
            <a:r>
              <a:rPr lang="el-GR" sz="2000" dirty="0" smtClean="0">
                <a:solidFill>
                  <a:prstClr val="white"/>
                </a:solidFill>
              </a:rPr>
              <a:t>σε 15</a:t>
            </a:r>
            <a:endParaRPr lang="el-GR" sz="2000" dirty="0">
              <a:solidFill>
                <a:prstClr val="white"/>
              </a:solidFill>
            </a:endParaRPr>
          </a:p>
        </p:txBody>
      </p:sp>
      <p:pic>
        <p:nvPicPr>
          <p:cNvPr id="7" name="Picture 2" title="Εκτέλε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41247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0228"/>
                <a:ext cx="8229600" cy="5328592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l-GR" sz="8800" dirty="0" smtClean="0"/>
                  <a:t>Να προσομοιώσετε την κίνηση του μηχανικού συστήματος του παρακάτω σχήματος, όπου</a:t>
                </a:r>
                <a:r>
                  <a:rPr lang="en-US" sz="8800" dirty="0"/>
                  <a:t>:</a:t>
                </a:r>
                <a:r>
                  <a:rPr lang="el-GR" sz="8800" dirty="0"/>
                  <a:t> </a:t>
                </a:r>
                <a:endParaRPr lang="en-US" sz="8800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8800" b="1" dirty="0"/>
                  <a:t>m=1kgr</a:t>
                </a:r>
                <a:r>
                  <a:rPr lang="el-GR" sz="8800" dirty="0"/>
                  <a:t> (μάζα του σώματος )</a:t>
                </a:r>
                <a:r>
                  <a:rPr lang="en-US" sz="8800" dirty="0"/>
                  <a:t>, </a:t>
                </a:r>
                <a:endParaRPr lang="el-GR" sz="8800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8800" b="1" dirty="0"/>
                  <a:t>p=2</a:t>
                </a:r>
                <a:r>
                  <a:rPr lang="el-GR" sz="8800" dirty="0"/>
                  <a:t> (θετική σταθερά ανάλογη της δύναμης του αποσβεστήρα στο σώμα)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8800" b="1" dirty="0"/>
                  <a:t>k=</a:t>
                </a:r>
                <a:r>
                  <a:rPr lang="el-GR" sz="8800" b="1" dirty="0"/>
                  <a:t>3</a:t>
                </a:r>
                <a:r>
                  <a:rPr lang="el-GR" sz="8800" dirty="0"/>
                  <a:t> (θετική σταθερά ανάλογη της δύναμης του ελατηρίου στο σώμα – νόμος </a:t>
                </a:r>
                <a:r>
                  <a:rPr lang="en-US" sz="8800" dirty="0"/>
                  <a:t>Hooke</a:t>
                </a:r>
                <a:r>
                  <a:rPr lang="el-GR" sz="8800" dirty="0"/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8800" b="1" dirty="0"/>
                  <a:t>F(t)=(20sin(t))u</a:t>
                </a:r>
                <a:r>
                  <a:rPr lang="en-US" sz="8800" b="1" baseline="-25000" dirty="0"/>
                  <a:t>o</a:t>
                </a:r>
                <a:r>
                  <a:rPr lang="en-US" sz="8800" b="1" dirty="0"/>
                  <a:t>(t)</a:t>
                </a:r>
                <a:r>
                  <a:rPr lang="en-US" sz="8800" dirty="0"/>
                  <a:t> (</a:t>
                </a:r>
                <a:r>
                  <a:rPr lang="el-GR" sz="8800" dirty="0"/>
                  <a:t>η δύναμη που ασκείται στο σώμα με </a:t>
                </a:r>
                <a:r>
                  <a:rPr lang="en-US" sz="8800" b="1" dirty="0"/>
                  <a:t>u</a:t>
                </a:r>
                <a:r>
                  <a:rPr lang="en-US" sz="8800" b="1" baseline="-25000" dirty="0"/>
                  <a:t>o</a:t>
                </a:r>
                <a:r>
                  <a:rPr lang="en-US" sz="8800" b="1" dirty="0"/>
                  <a:t>(t)</a:t>
                </a:r>
                <a:r>
                  <a:rPr lang="el-GR" sz="8800" dirty="0"/>
                  <a:t> η μοναδιαία βηματική συνάρτηση)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8800" b="1" dirty="0"/>
                  <a:t>x(0)=4</a:t>
                </a:r>
                <a:r>
                  <a:rPr lang="en-US" sz="8800" dirty="0"/>
                  <a:t> </a:t>
                </a:r>
                <a:r>
                  <a:rPr lang="el-GR" sz="8800" dirty="0"/>
                  <a:t> </a:t>
                </a:r>
                <a:r>
                  <a:rPr lang="el-GR" sz="8800" dirty="0" smtClean="0"/>
                  <a:t>και</a:t>
                </a:r>
                <a:r>
                  <a:rPr lang="en-US" sz="8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sz="8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0228"/>
                <a:ext cx="8229600" cy="5328592"/>
              </a:xfrm>
              <a:blipFill rotWithShape="0">
                <a:blip r:embed="rId2"/>
                <a:stretch>
                  <a:fillRect l="-815" b="-18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Εικόνα 18" title="σχήμα άσκηση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62" y="5205841"/>
            <a:ext cx="3517697" cy="165215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</a:t>
            </a:r>
            <a:r>
              <a:rPr lang="en-US" sz="4400" dirty="0"/>
              <a:t> </a:t>
            </a:r>
            <a:r>
              <a:rPr lang="el-GR" sz="4400" dirty="0"/>
              <a:t>Άσκησης </a:t>
            </a:r>
            <a:r>
              <a:rPr lang="el-GR" sz="4400" dirty="0" smtClean="0"/>
              <a:t>2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/>
              <a:t>(1 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Αποδεικνύεται ότι η ζητούμενη κίνηση εκφράζεται από την διαφορική εξίσωση β’ βαθμού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1907704" y="2564904"/>
                <a:ext cx="4887300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)</a:t>
                </a:r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4887300" cy="668388"/>
              </a:xfrm>
              <a:prstGeom prst="rect">
                <a:avLst/>
              </a:prstGeom>
              <a:blipFill rotWithShape="0">
                <a:blip r:embed="rId2"/>
                <a:stretch>
                  <a:fillRect r="-873" b="-82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</a:t>
            </a:r>
            <a:r>
              <a:rPr lang="en-US" sz="4400" dirty="0"/>
              <a:t> </a:t>
            </a:r>
            <a:r>
              <a:rPr lang="el-GR" sz="4400" dirty="0"/>
              <a:t>Άσκησης 2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r>
              <a:rPr lang="el-GR" sz="2400" dirty="0"/>
              <a:t>Αποδεικνύεται ότι η ζητούμενη κίνηση εκφράζεται από την διαφορική εξίσωση β’ βαθμού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835696" y="2276872"/>
                <a:ext cx="4887300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)</a:t>
                </a:r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276872"/>
                <a:ext cx="4887300" cy="668388"/>
              </a:xfrm>
              <a:prstGeom prst="rect">
                <a:avLst/>
              </a:prstGeom>
              <a:blipFill rotWithShape="0">
                <a:blip r:embed="rId2"/>
                <a:stretch>
                  <a:fillRect r="-998" b="-82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405880" y="357649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Άρα με βάση τα δεδομένα μας (μάζα ελατηρίου, αποσβεστήρα και τριβή αμελητέες), η διαφορική εξίσωση γίνεται: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1425209" y="4725144"/>
                <a:ext cx="6293582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  <m:f>
                        <m:f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)+3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)=(20</m:t>
                      </m:r>
                      <m:r>
                        <m:rPr>
                          <m:sty m:val="p"/>
                        </m:rP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l-G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09" y="4725144"/>
                <a:ext cx="6293582" cy="833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Λύση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4400" dirty="0">
                <a:solidFill>
                  <a:prstClr val="black"/>
                </a:solidFill>
              </a:rPr>
              <a:t>Άσκησης 2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(3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r>
              <a:rPr lang="el-GR" sz="2400" dirty="0" smtClean="0"/>
              <a:t>Για το σύστημα:</a:t>
            </a:r>
          </a:p>
          <a:p>
            <a:endParaRPr lang="el-GR" dirty="0"/>
          </a:p>
        </p:txBody>
      </p:sp>
      <p:pic>
        <p:nvPicPr>
          <p:cNvPr id="5" name="Εικόνα 4" title="Εκτέλεσ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3511600" cy="1646063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57200" y="4149080"/>
            <a:ext cx="66064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Είσοδο αποτελεί η ασκούμενη δύναμη F 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Έξοδο αποτελεί η μεταβολή της απόστασης x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Λύση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4400" dirty="0">
                <a:solidFill>
                  <a:prstClr val="black"/>
                </a:solidFill>
              </a:rPr>
              <a:t>Άσκησης 2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(4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/>
                  <a:t>Οι καταστατικές εξισώσεις ορίζονται ως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0">
                <a:blip r:embed="rId2"/>
                <a:stretch>
                  <a:fillRect l="-1111" t="-4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78015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491880" y="2448272"/>
                <a:ext cx="2398029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48272"/>
                <a:ext cx="2398029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1304" y="43651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Τότε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179219"/>
                <a:ext cx="5904656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79219"/>
                <a:ext cx="5904656" cy="8334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Λύση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4400" dirty="0">
                <a:solidFill>
                  <a:prstClr val="black"/>
                </a:solidFill>
              </a:rPr>
              <a:t>Άσκησης 2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</a:t>
            </a:r>
            <a:r>
              <a:rPr lang="en-US" sz="3600" b="0" dirty="0" smtClean="0">
                <a:solidFill>
                  <a:prstClr val="black"/>
                </a:solidFill>
              </a:rPr>
              <a:t>5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Από την διαφορική εξίσωση και τις καταστατικές εξισώσεις, βρίσκουμε το σύστημα των εξισώσεων κατάστασης: </a:t>
                </a: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+(20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Λύση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4400" dirty="0">
                <a:solidFill>
                  <a:prstClr val="black"/>
                </a:solidFill>
              </a:rPr>
              <a:t>Άσκησης 2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</a:t>
            </a:r>
            <a:r>
              <a:rPr lang="en-US" sz="3600" b="0" dirty="0" smtClean="0">
                <a:solidFill>
                  <a:prstClr val="black"/>
                </a:solidFill>
              </a:rPr>
              <a:t>6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Το σύστημα των εξισώσεων κατάστασης, σε μορφή πινάκων γίνεται: 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935538" y="2470055"/>
                <a:ext cx="7776864" cy="126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l-GR" sz="24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l-GR" sz="24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l-GR" sz="24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l-GR" sz="24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l-G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38" y="2470055"/>
                <a:ext cx="7776864" cy="12661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Λύση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4400" dirty="0">
                <a:solidFill>
                  <a:prstClr val="black"/>
                </a:solidFill>
              </a:rPr>
              <a:t>Άσκησης 2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/>
                  <a:t>Η εκφορική καταστατική εξίσωση είναι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𝐷𝑢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0">
                <a:blip r:embed="rId3"/>
                <a:stretch>
                  <a:fillRect l="-1111" t="-4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3568" y="27809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2608925"/>
                <a:ext cx="3456384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08925"/>
                <a:ext cx="3456384" cy="805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9856" y="408577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Επομένως, για το μοντέλο του Σχ.2, οι συντελεστές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A,B,C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είναι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664" y="5097825"/>
                <a:ext cx="604867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97825"/>
                <a:ext cx="6048672" cy="708143"/>
              </a:xfrm>
              <a:prstGeom prst="rect">
                <a:avLst/>
              </a:prstGeom>
              <a:blipFill rotWithShape="0">
                <a:blip r:embed="rId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Υλοποίηση</a:t>
            </a:r>
            <a:br>
              <a:rPr lang="el-GR" sz="4400" dirty="0" smtClean="0"/>
            </a:br>
            <a:r>
              <a:rPr lang="el-GR" sz="3600" b="0" dirty="0" smtClean="0"/>
              <a:t>(2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Άσκηση)</a:t>
            </a:r>
            <a:endParaRPr lang="el-GR" sz="36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12776"/>
            <a:ext cx="5047926" cy="257273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51520" y="1489168"/>
            <a:ext cx="1600200" cy="2419950"/>
          </a:xfrm>
          <a:prstGeom prst="wedgeRoundRectCallout">
            <a:avLst>
              <a:gd name="adj1" fmla="val 107065"/>
              <a:gd name="adj2" fmla="val 1002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/>
          </p:cNvGraphicFramePr>
          <p:nvPr>
            <p:extLst/>
          </p:nvPr>
        </p:nvGraphicFramePr>
        <p:xfrm>
          <a:off x="403920" y="1623118"/>
          <a:ext cx="129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8 - Επεξήγηση με στρογγυλεμένο παραλληλόγραμμο"/>
          <p:cNvSpPr/>
          <p:nvPr/>
        </p:nvSpPr>
        <p:spPr>
          <a:xfrm>
            <a:off x="2555776" y="4221088"/>
            <a:ext cx="2514600" cy="2419950"/>
          </a:xfrm>
          <a:prstGeom prst="wedgeRoundRectCallout">
            <a:avLst>
              <a:gd name="adj1" fmla="val 33298"/>
              <a:gd name="adj2" fmla="val -88216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9" name="6 - Θέση περιεχομένου"/>
          <p:cNvGraphicFramePr>
            <a:graphicFrameLocks/>
          </p:cNvGraphicFramePr>
          <p:nvPr>
            <p:extLst/>
          </p:nvPr>
        </p:nvGraphicFramePr>
        <p:xfrm>
          <a:off x="2708176" y="4355038"/>
          <a:ext cx="2286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10 - Επεξήγηση με στρογγυλεμένο παραλληλόγραμμο"/>
          <p:cNvSpPr/>
          <p:nvPr/>
        </p:nvSpPr>
        <p:spPr>
          <a:xfrm>
            <a:off x="6228184" y="4077072"/>
            <a:ext cx="2592288" cy="2323809"/>
          </a:xfrm>
          <a:prstGeom prst="wedgeRoundRectCallout">
            <a:avLst>
              <a:gd name="adj1" fmla="val -33899"/>
              <a:gd name="adj2" fmla="val -8980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1" name="6 - Θέση περιεχομένου"/>
          <p:cNvGraphicFramePr>
            <a:graphicFrameLocks/>
          </p:cNvGraphicFramePr>
          <p:nvPr>
            <p:extLst/>
          </p:nvPr>
        </p:nvGraphicFramePr>
        <p:xfrm>
          <a:off x="6351709" y="4182147"/>
          <a:ext cx="2363557" cy="212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Εισαγωγή στο Σύστημα Δυναμικής Προσομοίωσης (Simulink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Έναρξη του </a:t>
            </a:r>
            <a:r>
              <a:rPr lang="el-GR" sz="2400" dirty="0" smtClean="0"/>
              <a:t>Simulink,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Simulink Library Browser (SLB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Δημιουργία νέου </a:t>
            </a:r>
            <a:r>
              <a:rPr lang="el-GR" sz="2400" dirty="0" smtClean="0"/>
              <a:t>μοντέλου,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Παρουσίαση </a:t>
            </a:r>
            <a:r>
              <a:rPr lang="el-GR" sz="2400" dirty="0" smtClean="0"/>
              <a:t>μοντέλου,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Παράδειγμα προσομοίωσης τριγωνομετρικών </a:t>
            </a:r>
            <a:r>
              <a:rPr lang="el-GR" sz="2400" dirty="0" smtClean="0"/>
              <a:t>σημάτων.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prstClr val="black"/>
                </a:solidFill>
              </a:rPr>
              <a:t>Ρυθμίσεις</a:t>
            </a:r>
            <a:br>
              <a:rPr lang="el-GR" sz="4400" dirty="0" smtClean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(2</a:t>
            </a:r>
            <a:r>
              <a:rPr lang="el-GR" sz="3600" b="0" baseline="30000" dirty="0" smtClean="0">
                <a:solidFill>
                  <a:prstClr val="black"/>
                </a:solidFill>
              </a:rPr>
              <a:t>η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Άσκηση)</a:t>
            </a:r>
            <a:endParaRPr lang="el-GR" sz="3600" dirty="0"/>
          </a:p>
        </p:txBody>
      </p:sp>
      <p:pic>
        <p:nvPicPr>
          <p:cNvPr id="5" name="Picture 3" title="Ρυθμίσει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38" y="1149678"/>
            <a:ext cx="5048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5 - Επεξήγηση με παραλληλόγραμμο"/>
          <p:cNvSpPr/>
          <p:nvPr/>
        </p:nvSpPr>
        <p:spPr>
          <a:xfrm>
            <a:off x="5285116" y="1576482"/>
            <a:ext cx="3726637" cy="4615368"/>
          </a:xfrm>
          <a:prstGeom prst="wedgeRectCallout">
            <a:avLst>
              <a:gd name="adj1" fmla="val -105426"/>
              <a:gd name="adj2" fmla="val -26201"/>
            </a:avLst>
          </a:prstGeom>
          <a:gradFill rotWithShape="1">
            <a:gsLst>
              <a:gs pos="0">
                <a:srgbClr val="9F2936">
                  <a:shade val="15000"/>
                  <a:satMod val="180000"/>
                </a:srgbClr>
              </a:gs>
              <a:gs pos="50000">
                <a:srgbClr val="9F2936">
                  <a:shade val="45000"/>
                  <a:satMod val="170000"/>
                </a:srgbClr>
              </a:gs>
              <a:gs pos="70000">
                <a:srgbClr val="9F2936">
                  <a:tint val="99000"/>
                  <a:shade val="65000"/>
                  <a:satMod val="155000"/>
                </a:srgbClr>
              </a:gs>
              <a:gs pos="100000">
                <a:srgbClr val="9F2936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F2936">
                <a:satMod val="300000"/>
              </a:srgbClr>
            </a:contourClr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9" name="Picture 2" title="Ρυθμίσει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558790" cy="45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4 - Επεξήγηση με παραλληλόγραμμο"/>
          <p:cNvSpPr/>
          <p:nvPr/>
        </p:nvSpPr>
        <p:spPr>
          <a:xfrm>
            <a:off x="310690" y="3944693"/>
            <a:ext cx="3342608" cy="1676400"/>
          </a:xfrm>
          <a:prstGeom prst="wedgeRectCallout">
            <a:avLst>
              <a:gd name="adj1" fmla="val -25242"/>
              <a:gd name="adj2" fmla="val -977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</a:rPr>
              <a:t>Αφήστε τις εξ’ ορισμού τιμές: Ημιτονοειδές σήμα Πλάτους 1 και Συχνότητας 1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Εκτέλεση</a:t>
            </a:r>
            <a:br>
              <a:rPr lang="el-GR" sz="4400" dirty="0" smtClean="0"/>
            </a:br>
            <a:r>
              <a:rPr lang="el-GR" sz="3600" b="0" dirty="0">
                <a:solidFill>
                  <a:prstClr val="black"/>
                </a:solidFill>
              </a:rPr>
              <a:t>(2</a:t>
            </a:r>
            <a:r>
              <a:rPr lang="el-GR" sz="3600" b="0" baseline="30000" dirty="0">
                <a:solidFill>
                  <a:prstClr val="black"/>
                </a:solidFill>
              </a:rPr>
              <a:t>η</a:t>
            </a:r>
            <a:r>
              <a:rPr lang="el-GR" sz="3600" b="0" dirty="0">
                <a:solidFill>
                  <a:prstClr val="black"/>
                </a:solidFill>
              </a:rPr>
              <a:t> Άσκηση)</a:t>
            </a:r>
            <a:endParaRPr lang="el-GR" sz="3600" dirty="0"/>
          </a:p>
        </p:txBody>
      </p:sp>
      <p:pic>
        <p:nvPicPr>
          <p:cNvPr id="5" name="Picture 2" title="Εκτέλεσ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048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title="Εκτέλε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948853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14 - Επεξήγηση με παραλληλόγραμμο"/>
          <p:cNvSpPr/>
          <p:nvPr/>
        </p:nvSpPr>
        <p:spPr>
          <a:xfrm>
            <a:off x="1087361" y="1414128"/>
            <a:ext cx="2895600" cy="762000"/>
          </a:xfrm>
          <a:prstGeom prst="wedgeRectCallout">
            <a:avLst>
              <a:gd name="adj1" fmla="val 46226"/>
              <a:gd name="adj2" fmla="val 1750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Αλλαγή του </a:t>
            </a:r>
            <a:r>
              <a:rPr lang="en-US" dirty="0" smtClean="0">
                <a:solidFill>
                  <a:prstClr val="white"/>
                </a:solidFill>
              </a:rPr>
              <a:t>Simulation Stop Time </a:t>
            </a:r>
            <a:r>
              <a:rPr lang="el-GR" dirty="0" smtClean="0">
                <a:solidFill>
                  <a:prstClr val="white"/>
                </a:solidFill>
              </a:rPr>
              <a:t>σε 5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προσομοιώσετε την κίνηση του μηχανικού συστήματος του παρακάτω σχήματος, στο οποίο υποθέτουμε ότι δεν ασκείται καμία δύναμη. </a:t>
            </a:r>
          </a:p>
          <a:p>
            <a:endParaRPr lang="el-GR" dirty="0"/>
          </a:p>
        </p:txBody>
      </p:sp>
      <p:pic>
        <p:nvPicPr>
          <p:cNvPr id="5" name="Εικόνα 4" title="σχήμα άσκη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5" y="2708920"/>
            <a:ext cx="3953427" cy="225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4966660"/>
                <a:ext cx="4968552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66660"/>
                <a:ext cx="4968552" cy="815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Λύση Άσκησης 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35866"/>
            <a:ext cx="8229600" cy="648072"/>
          </a:xfrm>
        </p:spPr>
        <p:txBody>
          <a:bodyPr/>
          <a:lstStyle/>
          <a:p>
            <a:r>
              <a:rPr lang="el-GR" sz="2400" dirty="0"/>
              <a:t>Για το σύστημα:</a:t>
            </a:r>
          </a:p>
          <a:p>
            <a:endParaRPr lang="el-GR" dirty="0"/>
          </a:p>
        </p:txBody>
      </p:sp>
      <p:pic>
        <p:nvPicPr>
          <p:cNvPr id="5" name="Εικόνα 4" title="σχήμα άσκη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4" y="1484784"/>
            <a:ext cx="3953427" cy="225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9401" y="3639178"/>
                <a:ext cx="4968552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01" y="3639178"/>
                <a:ext cx="4968552" cy="815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512" y="4831416"/>
            <a:ext cx="8583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Παρατηρείστε ότι η επιτάχυνση ισούται με την διαφορά της απόστασης και της ταχύτητας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Υλοποίηση</a:t>
            </a:r>
            <a:br>
              <a:rPr lang="el-GR" sz="4400" dirty="0"/>
            </a:br>
            <a:r>
              <a:rPr lang="el-GR" sz="3600" b="0" dirty="0" smtClean="0"/>
              <a:t>(3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</a:t>
            </a:r>
            <a:r>
              <a:rPr lang="el-GR" sz="3600" b="0" dirty="0"/>
              <a:t>Άσκηση)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610" y="1409899"/>
            <a:ext cx="5419814" cy="418221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9512" y="1268760"/>
            <a:ext cx="2160240" cy="2160240"/>
          </a:xfrm>
          <a:prstGeom prst="wedgeRoundRectCallout">
            <a:avLst>
              <a:gd name="adj1" fmla="val 78059"/>
              <a:gd name="adj2" fmla="val 40969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/>
          </p:cNvGraphicFramePr>
          <p:nvPr>
            <p:extLst/>
          </p:nvPr>
        </p:nvGraphicFramePr>
        <p:xfrm>
          <a:off x="185319" y="1412776"/>
          <a:ext cx="2079848" cy="191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2 - Επεξήγηση με στρογγυλεμένο παραλληλόγραμμο"/>
          <p:cNvSpPr/>
          <p:nvPr/>
        </p:nvSpPr>
        <p:spPr>
          <a:xfrm>
            <a:off x="76200" y="3573016"/>
            <a:ext cx="1975520" cy="2232248"/>
          </a:xfrm>
          <a:prstGeom prst="wedgeRoundRectCallout">
            <a:avLst>
              <a:gd name="adj1" fmla="val 154632"/>
              <a:gd name="adj2" fmla="val -21138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9" name="6 - Θέση περιεχομένου"/>
          <p:cNvGraphicFramePr>
            <a:graphicFrameLocks/>
          </p:cNvGraphicFramePr>
          <p:nvPr>
            <p:extLst/>
          </p:nvPr>
        </p:nvGraphicFramePr>
        <p:xfrm>
          <a:off x="179512" y="3672408"/>
          <a:ext cx="1751112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10 - Επεξήγηση με στρογγυλεμένο παραλληλόγραμμο"/>
          <p:cNvSpPr/>
          <p:nvPr/>
        </p:nvSpPr>
        <p:spPr>
          <a:xfrm>
            <a:off x="7315200" y="1166491"/>
            <a:ext cx="1828800" cy="2438400"/>
          </a:xfrm>
          <a:prstGeom prst="wedgeRoundRectCallout">
            <a:avLst>
              <a:gd name="adj1" fmla="val -64131"/>
              <a:gd name="adj2" fmla="val 3393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1" name="6 - Θέση περιεχομένου"/>
          <p:cNvGraphicFramePr>
            <a:graphicFrameLocks/>
          </p:cNvGraphicFramePr>
          <p:nvPr>
            <p:extLst/>
          </p:nvPr>
        </p:nvGraphicFramePr>
        <p:xfrm>
          <a:off x="7467600" y="1314650"/>
          <a:ext cx="1552874" cy="21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8 - Επεξήγηση με στρογγυλεμένο παραλληλόγραμμο"/>
          <p:cNvSpPr/>
          <p:nvPr/>
        </p:nvSpPr>
        <p:spPr>
          <a:xfrm>
            <a:off x="6300192" y="4382142"/>
            <a:ext cx="1828800" cy="2419950"/>
          </a:xfrm>
          <a:prstGeom prst="wedgeRoundRectCallout">
            <a:avLst>
              <a:gd name="adj1" fmla="val -94897"/>
              <a:gd name="adj2" fmla="val -80659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3" name="6 - Θέση περιεχομένου"/>
          <p:cNvGraphicFramePr>
            <a:graphicFrameLocks/>
          </p:cNvGraphicFramePr>
          <p:nvPr>
            <p:extLst/>
          </p:nvPr>
        </p:nvGraphicFramePr>
        <p:xfrm>
          <a:off x="6376393" y="4496842"/>
          <a:ext cx="167370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Ρυθμίσεις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(3</a:t>
            </a:r>
            <a:r>
              <a:rPr lang="el-GR" sz="3600" b="0" baseline="30000" dirty="0" smtClean="0">
                <a:solidFill>
                  <a:prstClr val="black"/>
                </a:solidFill>
              </a:rPr>
              <a:t>η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Άσκηση)</a:t>
            </a:r>
            <a:endParaRPr lang="el-GR" sz="3600" dirty="0"/>
          </a:p>
        </p:txBody>
      </p:sp>
      <p:pic>
        <p:nvPicPr>
          <p:cNvPr id="5" name="Θέση περιεχομένου 4" title="Ρυθμίσει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412776"/>
            <a:ext cx="5419814" cy="4182218"/>
          </a:xfrm>
          <a:prstGeom prst="rect">
            <a:avLst/>
          </a:prstGeom>
        </p:spPr>
      </p:pic>
      <p:sp>
        <p:nvSpPr>
          <p:cNvPr id="6" name="14 - Επεξήγηση με παραλληλόγραμμο"/>
          <p:cNvSpPr/>
          <p:nvPr/>
        </p:nvSpPr>
        <p:spPr>
          <a:xfrm>
            <a:off x="251520" y="1988840"/>
            <a:ext cx="1824608" cy="1219200"/>
          </a:xfrm>
          <a:prstGeom prst="wedgeRectCallout">
            <a:avLst>
              <a:gd name="adj1" fmla="val 82950"/>
              <a:gd name="adj2" fmla="val 546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List of sings: |--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7" name="16 - Επεξήγηση με παραλληλόγραμμο"/>
          <p:cNvSpPr/>
          <p:nvPr/>
        </p:nvSpPr>
        <p:spPr>
          <a:xfrm>
            <a:off x="152400" y="5181600"/>
            <a:ext cx="1524000" cy="914400"/>
          </a:xfrm>
          <a:prstGeom prst="wedgeRectCallout">
            <a:avLst>
              <a:gd name="adj1" fmla="val 189236"/>
              <a:gd name="adj2" fmla="val -807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Gain: 0.4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8" name="15 - Επεξήγηση με παραλληλόγραμμο"/>
          <p:cNvSpPr/>
          <p:nvPr/>
        </p:nvSpPr>
        <p:spPr>
          <a:xfrm>
            <a:off x="5436096" y="5742414"/>
            <a:ext cx="1524000" cy="914400"/>
          </a:xfrm>
          <a:prstGeom prst="wedgeRectCallout">
            <a:avLst>
              <a:gd name="adj1" fmla="val -139185"/>
              <a:gd name="adj2" fmla="val -20704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Gain: 0.2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9" name="11 - Επεξήγηση με παραλληλόγραμμο"/>
          <p:cNvSpPr/>
          <p:nvPr/>
        </p:nvSpPr>
        <p:spPr>
          <a:xfrm>
            <a:off x="7620000" y="4221088"/>
            <a:ext cx="1416496" cy="1277750"/>
          </a:xfrm>
          <a:prstGeom prst="wedgeRectCallout">
            <a:avLst>
              <a:gd name="adj1" fmla="val -232963"/>
              <a:gd name="adj2" fmla="val -11359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Initial condition:1</a:t>
            </a:r>
            <a:endParaRPr lang="el-GR" sz="2000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title="Εκτέλε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639" y="3415084"/>
            <a:ext cx="3812256" cy="294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Εκτέλεση</a:t>
            </a:r>
            <a:br>
              <a:rPr lang="el-GR" sz="4400" dirty="0"/>
            </a:br>
            <a:r>
              <a:rPr lang="el-GR" sz="3600" b="0" dirty="0" smtClean="0">
                <a:solidFill>
                  <a:prstClr val="black"/>
                </a:solidFill>
              </a:rPr>
              <a:t>(3</a:t>
            </a:r>
            <a:r>
              <a:rPr lang="el-GR" sz="3600" b="0" baseline="30000" dirty="0" smtClean="0">
                <a:solidFill>
                  <a:prstClr val="black"/>
                </a:solidFill>
              </a:rPr>
              <a:t>η</a:t>
            </a:r>
            <a:r>
              <a:rPr lang="el-GR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Άσκηση)</a:t>
            </a:r>
            <a:endParaRPr lang="el-GR" sz="3600" dirty="0"/>
          </a:p>
        </p:txBody>
      </p:sp>
      <p:pic>
        <p:nvPicPr>
          <p:cNvPr id="5" name="Picture 4" title="Εκτέλεση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40" y="1025352"/>
            <a:ext cx="305519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14 - Επεξήγηση με παραλληλόγραμμο"/>
          <p:cNvSpPr/>
          <p:nvPr/>
        </p:nvSpPr>
        <p:spPr>
          <a:xfrm>
            <a:off x="3670767" y="1844824"/>
            <a:ext cx="1828800" cy="1143000"/>
          </a:xfrm>
          <a:prstGeom prst="wedgeRectCallout">
            <a:avLst>
              <a:gd name="adj1" fmla="val -12581"/>
              <a:gd name="adj2" fmla="val 1266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</a:rPr>
              <a:t>Αλλαγή του </a:t>
            </a:r>
            <a:r>
              <a:rPr lang="en-US" sz="2000" dirty="0" smtClean="0">
                <a:solidFill>
                  <a:prstClr val="white"/>
                </a:solidFill>
              </a:rPr>
              <a:t>Simulation Stop Time </a:t>
            </a:r>
            <a:r>
              <a:rPr lang="el-GR" sz="2000" dirty="0" smtClean="0">
                <a:solidFill>
                  <a:prstClr val="white"/>
                </a:solidFill>
              </a:rPr>
              <a:t>σε 50</a:t>
            </a:r>
            <a:endParaRPr lang="el-GR" sz="2000" dirty="0">
              <a:solidFill>
                <a:prstClr val="white"/>
              </a:solidFill>
            </a:endParaRPr>
          </a:p>
        </p:txBody>
      </p:sp>
      <p:pic>
        <p:nvPicPr>
          <p:cNvPr id="8" name="Picture 3" title="Εκτέλε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547" y="1239266"/>
            <a:ext cx="3517209" cy="315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11 - Στρογγυλεμένο ορθογώνιο"/>
          <p:cNvSpPr/>
          <p:nvPr/>
        </p:nvSpPr>
        <p:spPr>
          <a:xfrm>
            <a:off x="5647579" y="4725144"/>
            <a:ext cx="3384376" cy="1417292"/>
          </a:xfrm>
          <a:prstGeom prst="roundRect">
            <a:avLst>
              <a:gd name="adj" fmla="val 13008"/>
            </a:avLst>
          </a:prstGeom>
          <a:gradFill rotWithShape="1">
            <a:gsLst>
              <a:gs pos="0">
                <a:srgbClr val="4E8542">
                  <a:shade val="15000"/>
                  <a:satMod val="180000"/>
                </a:srgbClr>
              </a:gs>
              <a:gs pos="50000">
                <a:srgbClr val="4E8542">
                  <a:shade val="45000"/>
                  <a:satMod val="170000"/>
                </a:srgbClr>
              </a:gs>
              <a:gs pos="70000">
                <a:srgbClr val="4E8542">
                  <a:tint val="99000"/>
                  <a:shade val="65000"/>
                  <a:satMod val="155000"/>
                </a:srgbClr>
              </a:gs>
              <a:gs pos="100000">
                <a:srgbClr val="4E854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glow rad="228600">
              <a:srgbClr val="4E8542">
                <a:satMod val="175000"/>
                <a:alpha val="4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E8542">
                <a:satMod val="300000"/>
              </a:srgbClr>
            </a:contourClr>
          </a:sp3d>
        </p:spPr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kern="0" dirty="0" smtClean="0">
                <a:solidFill>
                  <a:prstClr val="white"/>
                </a:solidFill>
                <a:latin typeface="Lucida Sans Unicode"/>
              </a:rPr>
              <a:t>Παρατηρείστε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kern="0" dirty="0" smtClean="0">
                <a:solidFill>
                  <a:prstClr val="white"/>
                </a:solidFill>
                <a:latin typeface="Lucida Sans Unicode"/>
              </a:rPr>
              <a:t>ότι η αρχική τιμή για τη μετατόπιση είναι 1, ενώ για την ταχύτητα είναι 0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</a:t>
            </a:r>
            <a:r>
              <a:rPr lang="el-GR" sz="2000" dirty="0" smtClean="0"/>
              <a:t>Πρεντάκης.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Matlab 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7:</a:t>
            </a:r>
            <a:r>
              <a:rPr lang="el-GR" sz="2000" dirty="0"/>
              <a:t> Προσομοιώσεις στο </a:t>
            </a:r>
            <a:r>
              <a:rPr lang="en-US" sz="2000" dirty="0" smtClean="0"/>
              <a:t>Simulink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/>
              <a:t>Να προσομοιώσετε και να προβάλετε την </a:t>
            </a:r>
            <a:r>
              <a:rPr lang="el-GR" sz="2400" dirty="0" smtClean="0"/>
              <a:t>κυματομορφή </a:t>
            </a:r>
            <a:r>
              <a:rPr lang="en-US" sz="2400" dirty="0"/>
              <a:t>V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  <a:r>
              <a:rPr lang="el-GR" sz="2400" dirty="0"/>
              <a:t>του παρακάτω κυκλώματος </a:t>
            </a:r>
            <a:r>
              <a:rPr lang="en-US" sz="2400" dirty="0"/>
              <a:t>RLC</a:t>
            </a:r>
            <a:r>
              <a:rPr lang="el-GR" sz="2400" dirty="0"/>
              <a:t>, όπου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400" dirty="0"/>
              <a:t>u</a:t>
            </a:r>
            <a:r>
              <a:rPr lang="en-US" sz="2400" baseline="-25000" dirty="0"/>
              <a:t>o</a:t>
            </a:r>
            <a:r>
              <a:rPr lang="en-US" sz="2400" dirty="0"/>
              <a:t>(t)</a:t>
            </a:r>
            <a:r>
              <a:rPr lang="el-GR" sz="2400" dirty="0"/>
              <a:t> είναι η μοναδιαία βηματική συνάρτηση και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400" dirty="0"/>
              <a:t>i</a:t>
            </a:r>
            <a:r>
              <a:rPr lang="en-US" sz="2400" baseline="-25000" dirty="0"/>
              <a:t>L</a:t>
            </a:r>
            <a:r>
              <a:rPr lang="en-US" sz="2400" dirty="0"/>
              <a:t>(0)=0</a:t>
            </a:r>
            <a:r>
              <a:rPr lang="el-GR" sz="2400" dirty="0"/>
              <a:t>,</a:t>
            </a:r>
            <a:r>
              <a:rPr lang="en-US" sz="2400" dirty="0"/>
              <a:t> V</a:t>
            </a:r>
            <a:r>
              <a:rPr lang="en-US" sz="2400" baseline="-25000" dirty="0"/>
              <a:t>c</a:t>
            </a:r>
            <a:r>
              <a:rPr lang="en-US" sz="2400" dirty="0"/>
              <a:t>(0)</a:t>
            </a:r>
            <a:r>
              <a:rPr lang="el-GR" sz="2400" dirty="0"/>
              <a:t> οι αρχικές συνθήκες.</a:t>
            </a:r>
          </a:p>
          <a:p>
            <a:endParaRPr lang="el-GR" dirty="0"/>
          </a:p>
        </p:txBody>
      </p:sp>
      <p:pic>
        <p:nvPicPr>
          <p:cNvPr id="5" name="Picture 3" title="κυκλωμα RLC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153203">
            <a:off x="1746290" y="4133203"/>
            <a:ext cx="5533164" cy="257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0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Λύση</a:t>
            </a:r>
            <a:r>
              <a:rPr lang="en-US" sz="4400" dirty="0" smtClean="0"/>
              <a:t> </a:t>
            </a:r>
            <a:r>
              <a:rPr lang="el-GR" sz="4400" dirty="0"/>
              <a:t>Ά</a:t>
            </a:r>
            <a:r>
              <a:rPr lang="el-GR" sz="4400" dirty="0" smtClean="0"/>
              <a:t>σκησης 1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Από το δεδομένο κύκλωμα:</a:t>
            </a:r>
          </a:p>
          <a:p>
            <a:endParaRPr lang="el-GR" sz="2400" dirty="0"/>
          </a:p>
        </p:txBody>
      </p:sp>
      <p:pic>
        <p:nvPicPr>
          <p:cNvPr id="5" name="Εικόνα 4" title="κύκλωμ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66" y="1628800"/>
            <a:ext cx="4749196" cy="2383743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7" name="Ορθογώνιο 6"/>
          <p:cNvSpPr/>
          <p:nvPr/>
        </p:nvSpPr>
        <p:spPr>
          <a:xfrm>
            <a:off x="467544" y="4012543"/>
            <a:ext cx="448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ισοδύναμο στο πεδίο-s είναι:</a:t>
            </a:r>
          </a:p>
        </p:txBody>
      </p:sp>
      <p:pic>
        <p:nvPicPr>
          <p:cNvPr id="8" name="Picture 3" title="κύκλωμα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971550" y="4505435"/>
            <a:ext cx="66484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Λύση Άσκησης 1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Αντικαθιστώντας τις δεδομένες σταθερές του κυκλώματος, γίνεται:</a:t>
            </a:r>
          </a:p>
          <a:p>
            <a:endParaRPr lang="el-GR" dirty="0"/>
          </a:p>
        </p:txBody>
      </p:sp>
      <p:pic>
        <p:nvPicPr>
          <p:cNvPr id="5" name="Εικόνα 4" title="κύκλωμ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2" y="2471845"/>
            <a:ext cx="6261135" cy="191431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Λύση Άσκησης 1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r>
              <a:rPr lang="el-GR" sz="2400" dirty="0"/>
              <a:t>Αντικαθιστώντας τις δεδομένες σταθερές του κυκλώματος, γίνεται:</a:t>
            </a:r>
          </a:p>
          <a:p>
            <a:endParaRPr lang="el-GR" dirty="0"/>
          </a:p>
        </p:txBody>
      </p:sp>
      <p:pic>
        <p:nvPicPr>
          <p:cNvPr id="5" name="Εικόνα 4" title="κύκλωμ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04" y="1988840"/>
            <a:ext cx="6261135" cy="191431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6" name="Ορθογώνιο 5"/>
          <p:cNvSpPr/>
          <p:nvPr/>
        </p:nvSpPr>
        <p:spPr>
          <a:xfrm>
            <a:off x="323528" y="3810380"/>
            <a:ext cx="530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Από τη γνωστή παράσταση της τάσης: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891" y="4363881"/>
                <a:ext cx="8640960" cy="172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∙1/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+1/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1" y="4363881"/>
                <a:ext cx="8640960" cy="1729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Λύση άσκησης 1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4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r>
              <a:rPr lang="el-GR" sz="2400" dirty="0"/>
              <a:t>Από τη γνωστή παράσταση της τάσης: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872208"/>
                <a:ext cx="8640960" cy="172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∙1/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+1/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2208"/>
                <a:ext cx="8640960" cy="17297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70172" y="4286633"/>
            <a:ext cx="1888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Και τελικά: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7744" y="4177115"/>
                <a:ext cx="6517634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Συνάρτηση μεταφοράς=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𝑂𝑈𝑇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177115"/>
                <a:ext cx="6517634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403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Υλοποίηση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1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Άσκηση)</a:t>
            </a:r>
            <a:endParaRPr lang="el-GR" sz="3600" b="0" dirty="0"/>
          </a:p>
        </p:txBody>
      </p:sp>
      <p:pic>
        <p:nvPicPr>
          <p:cNvPr id="5" name="Θέση περιεχομένου 4" title="Υλοποίη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835" y="1268760"/>
            <a:ext cx="4359018" cy="210330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28600" y="1390050"/>
            <a:ext cx="1600200" cy="2419950"/>
          </a:xfrm>
          <a:prstGeom prst="wedgeRoundRectCallout">
            <a:avLst>
              <a:gd name="adj1" fmla="val 106463"/>
              <a:gd name="adj2" fmla="val -5883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/>
          </p:cNvGraphicFramePr>
          <p:nvPr>
            <p:extLst/>
          </p:nvPr>
        </p:nvGraphicFramePr>
        <p:xfrm>
          <a:off x="381000" y="1524000"/>
          <a:ext cx="129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8 - Επεξήγηση με στρογγυλεμένο παραλληλόγραμμο"/>
          <p:cNvSpPr/>
          <p:nvPr/>
        </p:nvSpPr>
        <p:spPr>
          <a:xfrm>
            <a:off x="2267744" y="3810000"/>
            <a:ext cx="2133600" cy="2419950"/>
          </a:xfrm>
          <a:prstGeom prst="wedgeRoundRectCallout">
            <a:avLst>
              <a:gd name="adj1" fmla="val 54733"/>
              <a:gd name="adj2" fmla="val -90205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9" name="6 - Θέση περιεχομένου"/>
          <p:cNvGraphicFramePr>
            <a:graphicFrameLocks/>
          </p:cNvGraphicFramePr>
          <p:nvPr>
            <p:extLst/>
          </p:nvPr>
        </p:nvGraphicFramePr>
        <p:xfrm>
          <a:off x="2420144" y="3943950"/>
          <a:ext cx="1828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0 - Επεξήγηση με στρογγυλεμένο παραλληλόγραμμο"/>
          <p:cNvSpPr/>
          <p:nvPr/>
        </p:nvSpPr>
        <p:spPr>
          <a:xfrm>
            <a:off x="6106344" y="3933193"/>
            <a:ext cx="2590800" cy="2419950"/>
          </a:xfrm>
          <a:prstGeom prst="wedgeRoundRectCallout">
            <a:avLst>
              <a:gd name="adj1" fmla="val -51732"/>
              <a:gd name="adj2" fmla="val -96569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3" name="6 - Θέση περιεχομένου"/>
          <p:cNvGraphicFramePr>
            <a:graphicFrameLocks/>
          </p:cNvGraphicFramePr>
          <p:nvPr>
            <p:extLst/>
          </p:nvPr>
        </p:nvGraphicFramePr>
        <p:xfrm>
          <a:off x="6295725" y="4009725"/>
          <a:ext cx="2362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Ρυθμίσεις</a:t>
            </a:r>
            <a:br>
              <a:rPr lang="el-GR" sz="4400" dirty="0" smtClean="0"/>
            </a:br>
            <a:r>
              <a:rPr lang="en-US" sz="3600" b="0" dirty="0"/>
              <a:t>(</a:t>
            </a:r>
            <a:r>
              <a:rPr lang="el-GR" sz="3600" b="0" dirty="0"/>
              <a:t>1</a:t>
            </a:r>
            <a:r>
              <a:rPr lang="el-GR" sz="3600" b="0" baseline="30000" dirty="0"/>
              <a:t>η</a:t>
            </a:r>
            <a:r>
              <a:rPr lang="el-GR" sz="3600" b="0" dirty="0"/>
              <a:t> Άσκηση)</a:t>
            </a:r>
            <a:endParaRPr lang="el-GR" sz="3600" dirty="0"/>
          </a:p>
        </p:txBody>
      </p:sp>
      <p:pic>
        <p:nvPicPr>
          <p:cNvPr id="5" name="Θέση περιεχομένου 4" title="Ρυθμίσει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46" y="1059901"/>
            <a:ext cx="4724809" cy="2103302"/>
          </a:xfrm>
          <a:prstGeom prst="rect">
            <a:avLst/>
          </a:prstGeom>
        </p:spPr>
      </p:pic>
      <p:sp>
        <p:nvSpPr>
          <p:cNvPr id="6" name="14 - Επεξήγηση με παραλληλόγραμμο"/>
          <p:cNvSpPr/>
          <p:nvPr/>
        </p:nvSpPr>
        <p:spPr>
          <a:xfrm>
            <a:off x="107504" y="2911475"/>
            <a:ext cx="2895600" cy="3810000"/>
          </a:xfrm>
          <a:prstGeom prst="wedgeRectCallout">
            <a:avLst>
              <a:gd name="adj1" fmla="val -35547"/>
              <a:gd name="adj2" fmla="val -598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" name="Picture 2" title="Ρυθμίσει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43441"/>
            <a:ext cx="2914850" cy="378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5 - Επεξήγηση με παραλληλόγραμμο"/>
          <p:cNvSpPr/>
          <p:nvPr/>
        </p:nvSpPr>
        <p:spPr>
          <a:xfrm>
            <a:off x="4827018" y="1803203"/>
            <a:ext cx="4183624" cy="4572000"/>
          </a:xfrm>
          <a:prstGeom prst="wedgeRectCallout">
            <a:avLst>
              <a:gd name="adj1" fmla="val -99967"/>
              <a:gd name="adj2" fmla="val -37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9" name="Picture 3" title="Ρυθμίσει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015" y="1916832"/>
            <a:ext cx="4090970" cy="450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83285887492838f8724525caf8ca14535c574"/>
</p:tagLst>
</file>

<file path=ppt/theme/theme1.xml><?xml version="1.0" encoding="utf-8"?>
<a:theme xmlns:a="http://schemas.openxmlformats.org/drawingml/2006/main" name="OC_template_updated">
  <a:themeElements>
    <a:clrScheme name="Προσαρμοσμένο 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1659</Words>
  <Application>Microsoft Office PowerPoint</Application>
  <PresentationFormat>Προβολή στην οθόνη (4:3)</PresentationFormat>
  <Paragraphs>204</Paragraphs>
  <Slides>33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Άσκηση 1η  </vt:lpstr>
      <vt:lpstr>Λύση Άσκησης 1 (1 από 4)</vt:lpstr>
      <vt:lpstr>Λύση Άσκησης 1 (2 από 4)</vt:lpstr>
      <vt:lpstr>Λύση Άσκησης 1 (3 από 4)</vt:lpstr>
      <vt:lpstr>Λύση άσκησης 1 (4 από 4)</vt:lpstr>
      <vt:lpstr>Υλοποίηση (1η Άσκηση)</vt:lpstr>
      <vt:lpstr>Ρυθμίσεις (1η Άσκηση)</vt:lpstr>
      <vt:lpstr>Εκτέλεση (1η Άσκηση)</vt:lpstr>
      <vt:lpstr>Άσκηση 2η  </vt:lpstr>
      <vt:lpstr>Λύση Άσκησης 2 (1 από 7)</vt:lpstr>
      <vt:lpstr>Λύση Άσκησης 2 (2 από 7)</vt:lpstr>
      <vt:lpstr>Λύση Άσκησης 2 (3 από 7)</vt:lpstr>
      <vt:lpstr>Λύση Άσκησης 2 (4 από 7)</vt:lpstr>
      <vt:lpstr>Λύση Άσκησης 2 (5 από 7)</vt:lpstr>
      <vt:lpstr>Λύση Άσκησης 2 (6 από 7)</vt:lpstr>
      <vt:lpstr>Λύση Άσκησης 2 (7 από 7)</vt:lpstr>
      <vt:lpstr>Υλοποίηση (2η Άσκηση)</vt:lpstr>
      <vt:lpstr>Ρυθμίσεις (2η Άσκηση)</vt:lpstr>
      <vt:lpstr>Εκτέλεση (2η Άσκηση)</vt:lpstr>
      <vt:lpstr>Άσκηση 3η  </vt:lpstr>
      <vt:lpstr>Λύση Άσκησης 3</vt:lpstr>
      <vt:lpstr>Υλοποίηση (3η Άσκηση)</vt:lpstr>
      <vt:lpstr>Ρυθμίσεις (3η Άσκηση)</vt:lpstr>
      <vt:lpstr>Εκτέλεση (3η Άσκηση)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42</cp:revision>
  <dcterms:created xsi:type="dcterms:W3CDTF">2013-03-04T13:35:19Z</dcterms:created>
  <dcterms:modified xsi:type="dcterms:W3CDTF">2015-06-11T08:20:47Z</dcterms:modified>
</cp:coreProperties>
</file>