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62" r:id="rId13"/>
    <p:sldId id="264" r:id="rId14"/>
    <p:sldId id="277" r:id="rId15"/>
    <p:sldId id="278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Clr>
                <a:srgbClr val="004A82"/>
              </a:buClr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νόργανη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Ιοντισμός ισχυρών οξέων – βάσεων</a:t>
            </a:r>
            <a:br>
              <a:rPr lang="el-GR" sz="2800" dirty="0"/>
            </a:br>
            <a:r>
              <a:rPr lang="el-GR" sz="2800" dirty="0" err="1"/>
              <a:t>pH</a:t>
            </a:r>
            <a:r>
              <a:rPr lang="el-GR" sz="2800" dirty="0"/>
              <a:t> και </a:t>
            </a:r>
            <a:r>
              <a:rPr lang="el-GR" sz="2800" dirty="0" err="1" smtClean="0"/>
              <a:t>pOH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pH </a:t>
            </a:r>
            <a:r>
              <a:rPr lang="el-GR" altLang="el-GR" dirty="0"/>
              <a:t>και </a:t>
            </a:r>
            <a:r>
              <a:rPr lang="en-US" altLang="el-GR" dirty="0" err="1"/>
              <a:t>pOH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4 - Πίνακας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72425"/>
                  </p:ext>
                </p:extLst>
              </p:nvPr>
            </p:nvGraphicFramePr>
            <p:xfrm>
              <a:off x="251520" y="1628800"/>
              <a:ext cx="8640962" cy="30251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6226"/>
                    <a:gridCol w="1872208"/>
                    <a:gridCol w="1632058"/>
                    <a:gridCol w="1896334"/>
                    <a:gridCol w="1224136"/>
                  </a:tblGrid>
                  <a:tr h="731267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Χαρακτηρισμός</a:t>
                          </a:r>
                          <a:r>
                            <a:rPr lang="el-GR" sz="2200" baseline="0" dirty="0" smtClean="0"/>
                            <a:t> διαλύματος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/>
                            <a:t>θ</a:t>
                          </a:r>
                          <a:r>
                            <a:rPr lang="el-GR" sz="2200" baseline="30000" dirty="0" smtClean="0"/>
                            <a:t>0</a:t>
                          </a:r>
                          <a:r>
                            <a:rPr lang="en-US" sz="2200" dirty="0" smtClean="0"/>
                            <a:t>C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/>
                            <a:t>25</a:t>
                          </a:r>
                          <a:r>
                            <a:rPr lang="el-GR" sz="2200" baseline="30000" dirty="0" smtClean="0"/>
                            <a:t>0</a:t>
                          </a:r>
                          <a:r>
                            <a:rPr lang="en-US" sz="2200" dirty="0" smtClean="0"/>
                            <a:t>C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731267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Όξινο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𝑂𝐻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𝑝𝑂𝐻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&lt;7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</a:tr>
                  <a:tr h="731267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Ουδέτερο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𝑂𝐻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𝑝𝑂𝐻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  <a:p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  <a:p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  <a:p>
                          <a:endParaRPr lang="el-GR" sz="1800" dirty="0"/>
                        </a:p>
                      </a:txBody>
                      <a:tcPr marL="91443" marR="91443" marT="45715" marB="45715"/>
                    </a:tc>
                  </a:tr>
                  <a:tr h="800606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Αλκαλικό ή βασικό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𝑂𝐻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𝑝𝑂𝐻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l-GR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&gt;7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 marL="91443" marR="91443" marT="45715" marB="45715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4 - Πίνακας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72425"/>
                  </p:ext>
                </p:extLst>
              </p:nvPr>
            </p:nvGraphicFramePr>
            <p:xfrm>
              <a:off x="251520" y="1628800"/>
              <a:ext cx="8640962" cy="30251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6226"/>
                    <a:gridCol w="1872208"/>
                    <a:gridCol w="1632058"/>
                    <a:gridCol w="1896334"/>
                    <a:gridCol w="1224136"/>
                  </a:tblGrid>
                  <a:tr h="761990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Χαρακτηρισμός</a:t>
                          </a:r>
                          <a:r>
                            <a:rPr lang="el-GR" sz="2200" baseline="0" dirty="0" smtClean="0"/>
                            <a:t> διαλύματος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/>
                            <a:t>θ</a:t>
                          </a:r>
                          <a:r>
                            <a:rPr lang="el-GR" sz="2200" baseline="30000" dirty="0" smtClean="0"/>
                            <a:t>0</a:t>
                          </a:r>
                          <a:r>
                            <a:rPr lang="en-US" sz="2200" dirty="0" smtClean="0"/>
                            <a:t>C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/>
                            <a:t>25</a:t>
                          </a:r>
                          <a:r>
                            <a:rPr lang="el-GR" sz="2200" baseline="30000" dirty="0" smtClean="0"/>
                            <a:t>0</a:t>
                          </a:r>
                          <a:r>
                            <a:rPr lang="en-US" sz="2200" dirty="0" smtClean="0"/>
                            <a:t>C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731267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Όξινο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108143" t="-110000" r="-254723" b="-2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238433" t="-110000" r="-191791" b="-2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291640" t="-110000" r="-65273" b="-2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605970" t="-110000" r="-995" b="-221667"/>
                          </a:stretch>
                        </a:blipFill>
                      </a:tcPr>
                    </a:tc>
                  </a:tr>
                  <a:tr h="731267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Ουδέτερο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108143" t="-210000" r="-254723" b="-1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238433" t="-210000" r="-191791" b="-1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291640" t="-210000" r="-65273" b="-1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605970" t="-210000" r="-995" b="-121667"/>
                          </a:stretch>
                        </a:blipFill>
                      </a:tcPr>
                    </a:tc>
                  </a:tr>
                  <a:tr h="800606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Αλκαλικό ή βασικό</a:t>
                          </a:r>
                          <a:endParaRPr lang="el-GR" sz="2200" dirty="0"/>
                        </a:p>
                      </a:txBody>
                      <a:tcPr marL="91443" marR="91443" marT="45715" marB="45715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108143" t="-281818" r="-254723" b="-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238433" t="-281818" r="-191791" b="-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291640" t="-281818" r="-65273" b="-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91443" marR="91443" marT="45715" marB="45715">
                        <a:blipFill rotWithShape="0">
                          <a:blip r:embed="rId2"/>
                          <a:stretch>
                            <a:fillRect l="-605970" t="-281818" r="-995" b="-106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1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«Ανόργανη Χημεία (Θ). Ενότητα </a:t>
            </a:r>
            <a:r>
              <a:rPr lang="en-US" sz="2000" dirty="0" smtClean="0"/>
              <a:t>8:</a:t>
            </a:r>
            <a:r>
              <a:rPr lang="el-GR" sz="2000" dirty="0" smtClean="0"/>
              <a:t> </a:t>
            </a:r>
            <a:r>
              <a:rPr lang="el-GR" sz="2000" dirty="0"/>
              <a:t>Ιοντισμός ισχυρών οξέων – </a:t>
            </a:r>
            <a:r>
              <a:rPr lang="el-GR" sz="2000" dirty="0" smtClean="0"/>
              <a:t>βάσεων</a:t>
            </a:r>
            <a:r>
              <a:rPr lang="en-US" sz="2000" dirty="0" smtClean="0"/>
              <a:t> </a:t>
            </a:r>
            <a:r>
              <a:rPr lang="el-GR" sz="2000" dirty="0" err="1" smtClean="0"/>
              <a:t>pH</a:t>
            </a:r>
            <a:r>
              <a:rPr lang="el-GR" sz="2000" dirty="0" smtClean="0"/>
              <a:t> </a:t>
            </a:r>
            <a:r>
              <a:rPr lang="el-GR" sz="2000" dirty="0"/>
              <a:t>και </a:t>
            </a:r>
            <a:r>
              <a:rPr lang="el-GR" sz="2000" dirty="0" err="1" smtClean="0"/>
              <a:t>pOH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0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</a:t>
            </a:r>
            <a:r>
              <a:rPr lang="el-GR" dirty="0" err="1"/>
              <a:t>μονοπρωτικών</a:t>
            </a:r>
            <a:r>
              <a:rPr lang="el-GR" dirty="0"/>
              <a:t> 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Μονοπρωτικό</a:t>
            </a:r>
            <a:r>
              <a:rPr lang="el-GR" altLang="el-GR" dirty="0"/>
              <a:t> οξύ: το οξύ που μπορεί να δώσει ένα μόνο </a:t>
            </a:r>
            <a:r>
              <a:rPr lang="el-GR" altLang="el-GR" dirty="0" smtClean="0"/>
              <a:t>πρωτόνιο</a:t>
            </a:r>
            <a:r>
              <a:rPr lang="en-US" altLang="el-GR" dirty="0" smtClean="0"/>
              <a:t>.</a:t>
            </a:r>
            <a:endParaRPr lang="en-US" altLang="el-GR" dirty="0"/>
          </a:p>
          <a:p>
            <a:pPr algn="ctr">
              <a:buNone/>
            </a:pPr>
            <a:r>
              <a:rPr lang="en-US" altLang="el-GR" dirty="0" err="1" smtClean="0"/>
              <a:t>HCl</a:t>
            </a:r>
            <a:r>
              <a:rPr lang="en-US" altLang="el-GR" dirty="0"/>
              <a:t>, HNO</a:t>
            </a:r>
            <a:r>
              <a:rPr lang="en-US" altLang="el-GR" baseline="-25000" dirty="0"/>
              <a:t>3</a:t>
            </a:r>
            <a:r>
              <a:rPr lang="en-US" altLang="el-GR" dirty="0"/>
              <a:t>, HCN, CH</a:t>
            </a:r>
            <a:r>
              <a:rPr lang="en-US" altLang="el-GR" baseline="-25000" dirty="0"/>
              <a:t>3</a:t>
            </a:r>
            <a:r>
              <a:rPr lang="en-US" altLang="el-GR" dirty="0"/>
              <a:t>COOH, NH</a:t>
            </a:r>
            <a:r>
              <a:rPr lang="en-US" altLang="el-GR" baseline="-25000" dirty="0"/>
              <a:t>4</a:t>
            </a:r>
            <a:r>
              <a:rPr lang="en-US" altLang="el-GR" baseline="30000" dirty="0"/>
              <a:t>+</a:t>
            </a:r>
            <a:r>
              <a:rPr lang="en-US" altLang="el-GR" dirty="0"/>
              <a:t>,…</a:t>
            </a:r>
            <a:endParaRPr lang="el-GR" altLang="el-GR" dirty="0"/>
          </a:p>
          <a:p>
            <a:r>
              <a:rPr lang="el-GR" altLang="el-GR" dirty="0"/>
              <a:t>Ισχυρό οξύ: το οξύ που ιοντίζεται πλήρως στο </a:t>
            </a:r>
            <a:r>
              <a:rPr lang="el-GR" altLang="el-GR" dirty="0" smtClean="0"/>
              <a:t>νερό</a:t>
            </a:r>
            <a:r>
              <a:rPr lang="en-US" altLang="el-GR" dirty="0" smtClean="0"/>
              <a:t>.</a:t>
            </a:r>
            <a:endParaRPr lang="en-US" altLang="el-GR" dirty="0"/>
          </a:p>
          <a:p>
            <a:pPr algn="ctr">
              <a:buNone/>
            </a:pPr>
            <a:r>
              <a:rPr lang="en-US" altLang="el-GR" dirty="0" err="1" smtClean="0"/>
              <a:t>HCl</a:t>
            </a:r>
            <a:r>
              <a:rPr lang="en-US" altLang="el-GR" dirty="0"/>
              <a:t>, HNO</a:t>
            </a:r>
            <a:r>
              <a:rPr lang="en-US" altLang="el-GR" baseline="-25000" dirty="0"/>
              <a:t>3</a:t>
            </a:r>
            <a:r>
              <a:rPr lang="el-GR" altLang="el-GR" dirty="0"/>
              <a:t>, </a:t>
            </a:r>
            <a:r>
              <a:rPr lang="en-US" altLang="el-GR" dirty="0" err="1"/>
              <a:t>HBr</a:t>
            </a:r>
            <a:r>
              <a:rPr lang="en-US" altLang="el-GR" dirty="0"/>
              <a:t>, HI, HClO</a:t>
            </a:r>
            <a:r>
              <a:rPr lang="en-US" altLang="el-GR" baseline="-25000" dirty="0"/>
              <a:t>4</a:t>
            </a:r>
            <a:r>
              <a:rPr lang="el-GR" altLang="el-GR" dirty="0"/>
              <a:t>,…</a:t>
            </a:r>
            <a:endParaRPr lang="en-US" altLang="el-GR" dirty="0"/>
          </a:p>
          <a:p>
            <a:pPr>
              <a:buNone/>
            </a:pPr>
            <a:r>
              <a:rPr lang="el-GR" altLang="el-GR" b="1" dirty="0">
                <a:solidFill>
                  <a:srgbClr val="820000"/>
                </a:solidFill>
              </a:rPr>
              <a:t>Ισχυρό </a:t>
            </a:r>
            <a:r>
              <a:rPr lang="el-GR" altLang="el-GR" b="1" dirty="0" err="1">
                <a:solidFill>
                  <a:srgbClr val="820000"/>
                </a:solidFill>
              </a:rPr>
              <a:t>μονοπρωτικό</a:t>
            </a:r>
            <a:r>
              <a:rPr lang="el-GR" altLang="el-GR" b="1" dirty="0">
                <a:solidFill>
                  <a:srgbClr val="820000"/>
                </a:solidFill>
              </a:rPr>
              <a:t> οξύ + </a:t>
            </a:r>
            <a:r>
              <a:rPr lang="el-GR" altLang="el-GR" b="1" dirty="0" smtClean="0">
                <a:solidFill>
                  <a:srgbClr val="820000"/>
                </a:solidFill>
              </a:rPr>
              <a:t>Η</a:t>
            </a:r>
            <a:r>
              <a:rPr lang="el-GR" altLang="el-GR" b="1" baseline="-25000" dirty="0" smtClean="0">
                <a:solidFill>
                  <a:srgbClr val="820000"/>
                </a:solidFill>
              </a:rPr>
              <a:t>2</a:t>
            </a:r>
            <a:r>
              <a:rPr lang="el-GR" altLang="el-GR" b="1" dirty="0" smtClean="0">
                <a:solidFill>
                  <a:srgbClr val="820000"/>
                </a:solidFill>
              </a:rPr>
              <a:t>Ο</a:t>
            </a:r>
            <a:r>
              <a:rPr lang="en-US" altLang="el-GR" b="1" dirty="0" smtClean="0">
                <a:solidFill>
                  <a:srgbClr val="820000"/>
                </a:solidFill>
              </a:rPr>
              <a:t> </a:t>
            </a:r>
            <a:r>
              <a:rPr lang="en-US" altLang="el-GR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→ </a:t>
            </a:r>
            <a:r>
              <a:rPr lang="el-GR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συζυγής </a:t>
            </a:r>
            <a:r>
              <a:rPr lang="el-GR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βάση + Η</a:t>
            </a:r>
            <a:r>
              <a:rPr lang="el-GR" altLang="el-GR" b="1" baseline="-25000" dirty="0">
                <a:solidFill>
                  <a:srgbClr val="820000"/>
                </a:solidFill>
                <a:sym typeface="Wingdings" panose="05000000000000000000" pitchFamily="2" charset="2"/>
              </a:rPr>
              <a:t>3</a:t>
            </a:r>
            <a:r>
              <a:rPr lang="el-GR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Ο</a:t>
            </a:r>
            <a:r>
              <a:rPr lang="el-GR" altLang="el-GR" b="1" baseline="30000" dirty="0" smtClean="0">
                <a:solidFill>
                  <a:srgbClr val="820000"/>
                </a:solidFill>
                <a:sym typeface="Wingdings" panose="05000000000000000000" pitchFamily="2" charset="2"/>
              </a:rPr>
              <a:t>+</a:t>
            </a:r>
            <a:endParaRPr lang="el-GR" altLang="el-GR" b="1" dirty="0">
              <a:solidFill>
                <a:srgbClr val="820000"/>
              </a:solidFill>
            </a:endParaRPr>
          </a:p>
          <a:p>
            <a:r>
              <a:rPr lang="el-GR" altLang="el-GR" dirty="0"/>
              <a:t>Ασθενές οξύ: το οξύ που ιοντίζεται μερικώς στο </a:t>
            </a:r>
            <a:r>
              <a:rPr lang="el-GR" altLang="el-GR" dirty="0" smtClean="0"/>
              <a:t>νερό</a:t>
            </a:r>
            <a:r>
              <a:rPr lang="en-US" altLang="el-GR" dirty="0" smtClean="0"/>
              <a:t> HCN</a:t>
            </a:r>
            <a:r>
              <a:rPr lang="en-US" altLang="el-GR" dirty="0"/>
              <a:t>,…</a:t>
            </a:r>
            <a:endParaRPr lang="el-GR" altLang="el-GR" baseline="-25000" dirty="0"/>
          </a:p>
          <a:p>
            <a:pPr>
              <a:buNone/>
            </a:pPr>
            <a:r>
              <a:rPr lang="el-GR" altLang="el-GR" b="1" dirty="0">
                <a:solidFill>
                  <a:srgbClr val="820000"/>
                </a:solidFill>
              </a:rPr>
              <a:t>Ασθενές </a:t>
            </a:r>
            <a:r>
              <a:rPr lang="el-GR" altLang="el-GR" b="1" dirty="0" err="1">
                <a:solidFill>
                  <a:srgbClr val="820000"/>
                </a:solidFill>
              </a:rPr>
              <a:t>μονοπρωτικό</a:t>
            </a:r>
            <a:r>
              <a:rPr lang="el-GR" altLang="el-GR" b="1" dirty="0">
                <a:solidFill>
                  <a:srgbClr val="820000"/>
                </a:solidFill>
              </a:rPr>
              <a:t> οξύ + </a:t>
            </a:r>
            <a:r>
              <a:rPr lang="el-GR" altLang="el-GR" b="1" dirty="0" smtClean="0">
                <a:solidFill>
                  <a:srgbClr val="820000"/>
                </a:solidFill>
              </a:rPr>
              <a:t>Η</a:t>
            </a:r>
            <a:r>
              <a:rPr lang="el-GR" altLang="el-GR" b="1" baseline="-25000" dirty="0" smtClean="0">
                <a:solidFill>
                  <a:srgbClr val="820000"/>
                </a:solidFill>
              </a:rPr>
              <a:t>2</a:t>
            </a:r>
            <a:r>
              <a:rPr lang="el-GR" altLang="el-GR" b="1" dirty="0" smtClean="0">
                <a:solidFill>
                  <a:srgbClr val="820000"/>
                </a:solidFill>
              </a:rPr>
              <a:t>Ο</a:t>
            </a:r>
            <a:r>
              <a:rPr lang="en-US" altLang="el-GR" b="1" dirty="0" smtClean="0">
                <a:solidFill>
                  <a:srgbClr val="820000"/>
                </a:solidFill>
              </a:rPr>
              <a:t> </a:t>
            </a:r>
            <a:r>
              <a:rPr lang="en-US" altLang="el-GR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↔ </a:t>
            </a:r>
            <a:r>
              <a:rPr lang="el-GR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συζυγής </a:t>
            </a:r>
            <a:r>
              <a:rPr lang="el-GR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βάση + Η</a:t>
            </a:r>
            <a:r>
              <a:rPr lang="el-GR" altLang="el-GR" b="1" baseline="-25000" dirty="0">
                <a:solidFill>
                  <a:srgbClr val="820000"/>
                </a:solidFill>
                <a:sym typeface="Wingdings" panose="05000000000000000000" pitchFamily="2" charset="2"/>
              </a:rPr>
              <a:t>3</a:t>
            </a:r>
            <a:r>
              <a:rPr lang="el-GR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Ο</a:t>
            </a:r>
            <a:r>
              <a:rPr lang="el-GR" altLang="el-GR" b="1" baseline="30000" dirty="0">
                <a:solidFill>
                  <a:srgbClr val="820000"/>
                </a:solidFill>
                <a:sym typeface="Wingdings" panose="05000000000000000000" pitchFamily="2" charset="2"/>
              </a:rPr>
              <a:t>+</a:t>
            </a:r>
            <a:endParaRPr lang="en-US" altLang="el-GR" b="1" baseline="30000" dirty="0">
              <a:solidFill>
                <a:srgbClr val="820000"/>
              </a:solidFill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</a:t>
            </a:r>
            <a:r>
              <a:rPr lang="el-GR" dirty="0" err="1"/>
              <a:t>μονοπρωτικών</a:t>
            </a:r>
            <a:r>
              <a:rPr lang="el-GR" dirty="0"/>
              <a:t> βάσεων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/>
              <a:t>Μονοπρωτική</a:t>
            </a:r>
            <a:r>
              <a:rPr lang="el-GR" dirty="0"/>
              <a:t> βάση: η βάση που μπορεί να δεχθεί ένα μόνο </a:t>
            </a:r>
            <a:r>
              <a:rPr lang="el-GR" dirty="0" smtClean="0"/>
              <a:t>πρωτόνιο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  <a:defRPr/>
            </a:pPr>
            <a:r>
              <a:rPr lang="el-GR" dirty="0"/>
              <a:t>	</a:t>
            </a:r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, RNH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  <a:r>
              <a:rPr lang="en-US" dirty="0"/>
              <a:t>,…</a:t>
            </a:r>
            <a:endParaRPr lang="el-GR" dirty="0"/>
          </a:p>
          <a:p>
            <a:pPr marL="354013" indent="-354013">
              <a:defRPr/>
            </a:pPr>
            <a:r>
              <a:rPr lang="el-GR" dirty="0"/>
              <a:t>Ισχυρή βάση: η βάση που ιοντίζεται πλήρως στο </a:t>
            </a:r>
            <a:r>
              <a:rPr lang="el-GR" dirty="0" smtClean="0"/>
              <a:t>νερό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  <a:defRPr/>
            </a:pPr>
            <a:r>
              <a:rPr lang="el-GR" dirty="0"/>
              <a:t>	</a:t>
            </a:r>
            <a:r>
              <a:rPr lang="en-US" dirty="0"/>
              <a:t> </a:t>
            </a:r>
            <a:r>
              <a:rPr lang="el-GR" dirty="0" err="1"/>
              <a:t>ΝαΟΗ</a:t>
            </a:r>
            <a:r>
              <a:rPr lang="el-GR" dirty="0"/>
              <a:t>, ΚΟΗ,…</a:t>
            </a:r>
            <a:endParaRPr lang="en-US" dirty="0"/>
          </a:p>
          <a:p>
            <a:pPr>
              <a:buNone/>
              <a:defRPr/>
            </a:pPr>
            <a:r>
              <a:rPr lang="el-GR" b="1" dirty="0">
                <a:solidFill>
                  <a:srgbClr val="820000"/>
                </a:solidFill>
              </a:rPr>
              <a:t>Ισχυρή </a:t>
            </a:r>
            <a:r>
              <a:rPr lang="el-GR" b="1" dirty="0" err="1">
                <a:solidFill>
                  <a:srgbClr val="820000"/>
                </a:solidFill>
              </a:rPr>
              <a:t>μονοπρωτική</a:t>
            </a:r>
            <a:r>
              <a:rPr lang="el-GR" b="1" dirty="0">
                <a:solidFill>
                  <a:srgbClr val="820000"/>
                </a:solidFill>
              </a:rPr>
              <a:t> βάση + Η</a:t>
            </a:r>
            <a:r>
              <a:rPr lang="el-GR" b="1" baseline="-25000" dirty="0">
                <a:solidFill>
                  <a:srgbClr val="820000"/>
                </a:solidFill>
              </a:rPr>
              <a:t>2</a:t>
            </a:r>
            <a:r>
              <a:rPr lang="el-GR" b="1" dirty="0">
                <a:solidFill>
                  <a:srgbClr val="820000"/>
                </a:solidFill>
              </a:rPr>
              <a:t>Ο </a:t>
            </a:r>
            <a:r>
              <a:rPr lang="el-GR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→</a:t>
            </a:r>
            <a:r>
              <a:rPr lang="en-US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rgbClr val="820000"/>
                </a:solidFill>
                <a:sym typeface="Wingdings"/>
              </a:rPr>
              <a:t>συζυγές </a:t>
            </a:r>
            <a:r>
              <a:rPr lang="el-GR" b="1" dirty="0">
                <a:solidFill>
                  <a:srgbClr val="820000"/>
                </a:solidFill>
                <a:sym typeface="Wingdings"/>
              </a:rPr>
              <a:t>οξύ + </a:t>
            </a:r>
            <a:r>
              <a:rPr lang="el-GR" b="1" dirty="0" smtClean="0">
                <a:solidFill>
                  <a:srgbClr val="820000"/>
                </a:solidFill>
                <a:sym typeface="Wingdings"/>
              </a:rPr>
              <a:t>ΟΗ</a:t>
            </a:r>
            <a:r>
              <a:rPr lang="el-GR" b="1" baseline="30000" dirty="0" smtClean="0">
                <a:solidFill>
                  <a:srgbClr val="820000"/>
                </a:solidFill>
                <a:sym typeface="Wingdings"/>
              </a:rPr>
              <a:t>-</a:t>
            </a:r>
            <a:endParaRPr lang="el-GR" b="1" dirty="0">
              <a:solidFill>
                <a:srgbClr val="820000"/>
              </a:solidFill>
            </a:endParaRPr>
          </a:p>
          <a:p>
            <a:pPr marL="354013" indent="-354013">
              <a:defRPr/>
            </a:pPr>
            <a:r>
              <a:rPr lang="el-GR" dirty="0"/>
              <a:t>Ασθενής βάση: η βάση που ιοντίζεται μερικώς στο νερό</a:t>
            </a:r>
            <a:endParaRPr lang="en-US" dirty="0"/>
          </a:p>
          <a:p>
            <a:pPr>
              <a:buNone/>
              <a:defRPr/>
            </a:pPr>
            <a:r>
              <a:rPr lang="el-GR" dirty="0"/>
              <a:t>	</a:t>
            </a:r>
            <a:r>
              <a:rPr lang="en-US" dirty="0"/>
              <a:t> NH</a:t>
            </a:r>
            <a:r>
              <a:rPr lang="en-US" baseline="-25000" dirty="0"/>
              <a:t>3</a:t>
            </a:r>
            <a:r>
              <a:rPr lang="en-US" dirty="0"/>
              <a:t>, RNH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  <a:r>
              <a:rPr lang="el-GR" dirty="0"/>
              <a:t>,…</a:t>
            </a:r>
            <a:endParaRPr lang="el-GR" baseline="-25000" dirty="0"/>
          </a:p>
          <a:p>
            <a:pPr>
              <a:buNone/>
              <a:defRPr/>
            </a:pPr>
            <a:r>
              <a:rPr lang="el-GR" b="1" dirty="0">
                <a:solidFill>
                  <a:srgbClr val="820000"/>
                </a:solidFill>
              </a:rPr>
              <a:t>Ασθενής </a:t>
            </a:r>
            <a:r>
              <a:rPr lang="el-GR" b="1" dirty="0" err="1">
                <a:solidFill>
                  <a:srgbClr val="820000"/>
                </a:solidFill>
              </a:rPr>
              <a:t>μονοπρωτική</a:t>
            </a:r>
            <a:r>
              <a:rPr lang="el-GR" b="1" dirty="0">
                <a:solidFill>
                  <a:srgbClr val="820000"/>
                </a:solidFill>
              </a:rPr>
              <a:t> βάση + </a:t>
            </a:r>
            <a:r>
              <a:rPr lang="el-GR" b="1" dirty="0" smtClean="0">
                <a:solidFill>
                  <a:srgbClr val="820000"/>
                </a:solidFill>
              </a:rPr>
              <a:t>Η</a:t>
            </a:r>
            <a:r>
              <a:rPr lang="el-GR" b="1" baseline="-25000" dirty="0" smtClean="0">
                <a:solidFill>
                  <a:srgbClr val="820000"/>
                </a:solidFill>
              </a:rPr>
              <a:t>2</a:t>
            </a:r>
            <a:r>
              <a:rPr lang="el-GR" b="1" dirty="0" smtClean="0">
                <a:solidFill>
                  <a:srgbClr val="820000"/>
                </a:solidFill>
              </a:rPr>
              <a:t>Ο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n-US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↔ </a:t>
            </a:r>
            <a:r>
              <a:rPr lang="el-GR" b="1" dirty="0" smtClean="0">
                <a:solidFill>
                  <a:srgbClr val="820000"/>
                </a:solidFill>
                <a:sym typeface="Wingdings"/>
              </a:rPr>
              <a:t>συζυγές </a:t>
            </a:r>
            <a:r>
              <a:rPr lang="el-GR" b="1" dirty="0">
                <a:solidFill>
                  <a:srgbClr val="820000"/>
                </a:solidFill>
                <a:sym typeface="Wingdings"/>
              </a:rPr>
              <a:t>οξύ + ΟΗ</a:t>
            </a:r>
            <a:r>
              <a:rPr lang="el-GR" b="1" baseline="30000" dirty="0">
                <a:solidFill>
                  <a:srgbClr val="820000"/>
                </a:solidFill>
                <a:sym typeface="Wingdings"/>
              </a:rPr>
              <a:t>-</a:t>
            </a:r>
            <a:endParaRPr lang="en-US" b="1" baseline="30000" dirty="0">
              <a:solidFill>
                <a:srgbClr val="820000"/>
              </a:solidFill>
              <a:sym typeface="Wingding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6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</a:t>
            </a:r>
            <a:r>
              <a:rPr lang="el-GR" dirty="0" err="1"/>
              <a:t>πολυπρωτικών</a:t>
            </a:r>
            <a:r>
              <a:rPr lang="el-GR" dirty="0"/>
              <a:t> 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Πολυπρωτικό</a:t>
            </a:r>
            <a:r>
              <a:rPr lang="el-GR" dirty="0"/>
              <a:t> οξύ: το οξύ που μπορεί να δώσει περισσότερα από ένα </a:t>
            </a:r>
            <a:r>
              <a:rPr lang="el-GR" dirty="0" smtClean="0"/>
              <a:t>πρωτόνια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Όλα </a:t>
            </a:r>
            <a:r>
              <a:rPr lang="el-GR" dirty="0"/>
              <a:t>τα </a:t>
            </a:r>
            <a:r>
              <a:rPr lang="el-GR" dirty="0" err="1"/>
              <a:t>πολυπρωτικά</a:t>
            </a:r>
            <a:r>
              <a:rPr lang="el-GR" dirty="0"/>
              <a:t> οξέα είναι ασθενή εκτός του H2SO4 στο πρώτο στάδιο </a:t>
            </a:r>
            <a:r>
              <a:rPr lang="el-GR" dirty="0" smtClean="0"/>
              <a:t>ιοντισμού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altLang="el-GR" b="1" dirty="0" err="1">
                <a:solidFill>
                  <a:srgbClr val="820000"/>
                </a:solidFill>
                <a:sym typeface="Wingdings" panose="05000000000000000000" pitchFamily="2" charset="2"/>
              </a:rPr>
              <a:t>Διπρωτικό</a:t>
            </a:r>
            <a:r>
              <a:rPr lang="el-GR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 οξύ</a:t>
            </a:r>
          </a:p>
          <a:p>
            <a:pPr>
              <a:buNone/>
            </a:pPr>
            <a:r>
              <a:rPr lang="el-GR" altLang="el-GR" sz="3200" dirty="0">
                <a:sym typeface="Wingdings" panose="05000000000000000000" pitchFamily="2" charset="2"/>
              </a:rPr>
              <a:t>	</a:t>
            </a:r>
            <a:r>
              <a:rPr lang="en-US" altLang="el-GR" dirty="0">
                <a:sym typeface="Wingdings" panose="05000000000000000000" pitchFamily="2" charset="2"/>
              </a:rPr>
              <a:t>H</a:t>
            </a:r>
            <a:r>
              <a:rPr lang="en-US" altLang="el-GR" baseline="-25000" dirty="0">
                <a:sym typeface="Wingdings" panose="05000000000000000000" pitchFamily="2" charset="2"/>
              </a:rPr>
              <a:t>2</a:t>
            </a:r>
            <a:r>
              <a:rPr lang="en-US" altLang="el-GR" dirty="0">
                <a:sym typeface="Wingdings" panose="05000000000000000000" pitchFamily="2" charset="2"/>
              </a:rPr>
              <a:t>SO</a:t>
            </a:r>
            <a:r>
              <a:rPr lang="en-US" altLang="el-GR" baseline="-25000" dirty="0">
                <a:sym typeface="Wingdings" panose="05000000000000000000" pitchFamily="2" charset="2"/>
              </a:rPr>
              <a:t>4</a:t>
            </a:r>
            <a:r>
              <a:rPr lang="en-US" altLang="el-GR" dirty="0">
                <a:sym typeface="Wingdings" panose="05000000000000000000" pitchFamily="2" charset="2"/>
              </a:rPr>
              <a:t> + </a:t>
            </a:r>
            <a:r>
              <a:rPr lang="en-US" altLang="el-GR" dirty="0" smtClean="0">
                <a:sym typeface="Wingdings" panose="05000000000000000000" pitchFamily="2" charset="2"/>
              </a:rPr>
              <a:t>H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2</a:t>
            </a:r>
            <a:r>
              <a:rPr lang="en-US" altLang="el-GR" dirty="0" smtClean="0">
                <a:sym typeface="Wingdings" panose="05000000000000000000" pitchFamily="2" charset="2"/>
              </a:rPr>
              <a:t>O </a:t>
            </a:r>
            <a:r>
              <a:rPr lang="en-US" alt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n-US" altLang="el-GR" dirty="0" smtClean="0">
                <a:sym typeface="Wingdings" panose="05000000000000000000" pitchFamily="2" charset="2"/>
              </a:rPr>
              <a:t> HSO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4</a:t>
            </a:r>
            <a:r>
              <a:rPr lang="en-US" altLang="el-GR" baseline="30000" dirty="0" smtClean="0">
                <a:sym typeface="Wingdings" panose="05000000000000000000" pitchFamily="2" charset="2"/>
              </a:rPr>
              <a:t>-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n-US" altLang="el-GR" dirty="0">
                <a:sym typeface="Wingdings" panose="05000000000000000000" pitchFamily="2" charset="2"/>
              </a:rPr>
              <a:t>+ H</a:t>
            </a:r>
            <a:r>
              <a:rPr lang="en-US" altLang="el-GR" baseline="-25000" dirty="0">
                <a:sym typeface="Wingdings" panose="05000000000000000000" pitchFamily="2" charset="2"/>
              </a:rPr>
              <a:t>3</a:t>
            </a:r>
            <a:r>
              <a:rPr lang="en-US" altLang="el-GR" dirty="0">
                <a:sym typeface="Wingdings" panose="05000000000000000000" pitchFamily="2" charset="2"/>
              </a:rPr>
              <a:t>O</a:t>
            </a:r>
            <a:r>
              <a:rPr lang="en-US" altLang="el-GR" baseline="30000" dirty="0">
                <a:sym typeface="Wingdings" panose="05000000000000000000" pitchFamily="2" charset="2"/>
              </a:rPr>
              <a:t>+</a:t>
            </a:r>
            <a:endParaRPr lang="el-GR" altLang="el-GR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altLang="el-GR" dirty="0"/>
              <a:t>	</a:t>
            </a:r>
            <a:r>
              <a:rPr lang="en-US" altLang="el-GR" dirty="0">
                <a:sym typeface="Wingdings" panose="05000000000000000000" pitchFamily="2" charset="2"/>
              </a:rPr>
              <a:t>HSO</a:t>
            </a:r>
            <a:r>
              <a:rPr lang="en-US" altLang="el-GR" baseline="-25000" dirty="0">
                <a:sym typeface="Wingdings" panose="05000000000000000000" pitchFamily="2" charset="2"/>
              </a:rPr>
              <a:t>4</a:t>
            </a:r>
            <a:r>
              <a:rPr lang="en-US" altLang="el-GR" baseline="30000" dirty="0">
                <a:sym typeface="Wingdings" panose="05000000000000000000" pitchFamily="2" charset="2"/>
              </a:rPr>
              <a:t>-</a:t>
            </a:r>
            <a:r>
              <a:rPr lang="en-US" altLang="el-GR" dirty="0">
                <a:sym typeface="Wingdings" panose="05000000000000000000" pitchFamily="2" charset="2"/>
              </a:rPr>
              <a:t> + </a:t>
            </a:r>
            <a:r>
              <a:rPr lang="en-US" altLang="el-GR" dirty="0" smtClean="0">
                <a:sym typeface="Wingdings" panose="05000000000000000000" pitchFamily="2" charset="2"/>
              </a:rPr>
              <a:t>H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2</a:t>
            </a:r>
            <a:r>
              <a:rPr lang="en-US" altLang="el-GR" dirty="0" smtClean="0">
                <a:sym typeface="Wingdings" panose="05000000000000000000" pitchFamily="2" charset="2"/>
              </a:rPr>
              <a:t>O </a:t>
            </a:r>
            <a:r>
              <a:rPr lang="en-US" alt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↔ </a:t>
            </a:r>
            <a:r>
              <a:rPr lang="en-US" altLang="el-GR" dirty="0" smtClean="0">
                <a:sym typeface="Wingdings" panose="05000000000000000000" pitchFamily="2" charset="2"/>
              </a:rPr>
              <a:t>SO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4</a:t>
            </a:r>
            <a:r>
              <a:rPr lang="en-US" altLang="el-GR" baseline="30000" dirty="0" smtClean="0">
                <a:sym typeface="Wingdings" panose="05000000000000000000" pitchFamily="2" charset="2"/>
              </a:rPr>
              <a:t>2-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n-US" altLang="el-GR" dirty="0">
                <a:sym typeface="Wingdings" panose="05000000000000000000" pitchFamily="2" charset="2"/>
              </a:rPr>
              <a:t>+ H</a:t>
            </a:r>
            <a:r>
              <a:rPr lang="en-US" altLang="el-GR" baseline="-25000" dirty="0">
                <a:sym typeface="Wingdings" panose="05000000000000000000" pitchFamily="2" charset="2"/>
              </a:rPr>
              <a:t>3</a:t>
            </a:r>
            <a:r>
              <a:rPr lang="en-US" altLang="el-GR" dirty="0">
                <a:sym typeface="Wingdings" panose="05000000000000000000" pitchFamily="2" charset="2"/>
              </a:rPr>
              <a:t>O</a:t>
            </a:r>
            <a:r>
              <a:rPr lang="en-US" altLang="el-GR" baseline="30000" dirty="0">
                <a:sym typeface="Wingdings" panose="05000000000000000000" pitchFamily="2" charset="2"/>
              </a:rPr>
              <a:t>+ </a:t>
            </a:r>
            <a:r>
              <a:rPr lang="en-US" altLang="el-GR" dirty="0"/>
              <a:t>	</a:t>
            </a:r>
          </a:p>
          <a:p>
            <a:r>
              <a:rPr lang="el-GR" altLang="el-GR" b="1" dirty="0" err="1">
                <a:solidFill>
                  <a:srgbClr val="820000"/>
                </a:solidFill>
                <a:sym typeface="Wingdings" panose="05000000000000000000" pitchFamily="2" charset="2"/>
              </a:rPr>
              <a:t>Τριπρωτικό</a:t>
            </a:r>
            <a:r>
              <a:rPr lang="el-GR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 οξύ</a:t>
            </a:r>
          </a:p>
          <a:p>
            <a:pPr>
              <a:buNone/>
            </a:pPr>
            <a:r>
              <a:rPr lang="en-US" altLang="el-GR" baseline="30000" dirty="0"/>
              <a:t>	</a:t>
            </a:r>
            <a:r>
              <a:rPr lang="en-US" altLang="el-GR" dirty="0">
                <a:sym typeface="Wingdings" panose="05000000000000000000" pitchFamily="2" charset="2"/>
              </a:rPr>
              <a:t>H</a:t>
            </a:r>
            <a:r>
              <a:rPr lang="el-GR" altLang="el-GR" baseline="-25000" dirty="0">
                <a:sym typeface="Wingdings" panose="05000000000000000000" pitchFamily="2" charset="2"/>
              </a:rPr>
              <a:t>3</a:t>
            </a:r>
            <a:r>
              <a:rPr lang="en-US" altLang="el-GR" dirty="0">
                <a:sym typeface="Wingdings" panose="05000000000000000000" pitchFamily="2" charset="2"/>
              </a:rPr>
              <a:t>PO</a:t>
            </a:r>
            <a:r>
              <a:rPr lang="en-US" altLang="el-GR" baseline="-25000" dirty="0">
                <a:sym typeface="Wingdings" panose="05000000000000000000" pitchFamily="2" charset="2"/>
              </a:rPr>
              <a:t>4</a:t>
            </a:r>
            <a:r>
              <a:rPr lang="en-US" altLang="el-GR" dirty="0">
                <a:sym typeface="Wingdings" panose="05000000000000000000" pitchFamily="2" charset="2"/>
              </a:rPr>
              <a:t> + H</a:t>
            </a:r>
            <a:r>
              <a:rPr lang="en-US" altLang="el-GR" baseline="-25000" dirty="0">
                <a:sym typeface="Wingdings" panose="05000000000000000000" pitchFamily="2" charset="2"/>
              </a:rPr>
              <a:t>2</a:t>
            </a:r>
            <a:r>
              <a:rPr lang="en-US" altLang="el-GR" dirty="0">
                <a:sym typeface="Wingdings" panose="05000000000000000000" pitchFamily="2" charset="2"/>
              </a:rPr>
              <a:t>O </a:t>
            </a:r>
            <a:r>
              <a:rPr lang="en-US" altLang="el-GR" dirty="0">
                <a:latin typeface="Calibri" panose="020F0502020204030204" pitchFamily="34" charset="0"/>
                <a:sym typeface="Wingdings" panose="05000000000000000000" pitchFamily="2" charset="2"/>
              </a:rPr>
              <a:t>↔ </a:t>
            </a:r>
            <a:r>
              <a:rPr lang="en-US" altLang="el-GR" dirty="0" smtClean="0">
                <a:sym typeface="Wingdings" panose="05000000000000000000" pitchFamily="2" charset="2"/>
              </a:rPr>
              <a:t>H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2</a:t>
            </a:r>
            <a:r>
              <a:rPr lang="en-US" altLang="el-GR" dirty="0" smtClean="0">
                <a:sym typeface="Wingdings" panose="05000000000000000000" pitchFamily="2" charset="2"/>
              </a:rPr>
              <a:t>PO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4</a:t>
            </a:r>
            <a:r>
              <a:rPr lang="en-US" altLang="el-GR" baseline="30000" dirty="0" smtClean="0">
                <a:sym typeface="Wingdings" panose="05000000000000000000" pitchFamily="2" charset="2"/>
              </a:rPr>
              <a:t>-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n-US" altLang="el-GR" dirty="0">
                <a:sym typeface="Wingdings" panose="05000000000000000000" pitchFamily="2" charset="2"/>
              </a:rPr>
              <a:t>+ H</a:t>
            </a:r>
            <a:r>
              <a:rPr lang="en-US" altLang="el-GR" baseline="-25000" dirty="0">
                <a:sym typeface="Wingdings" panose="05000000000000000000" pitchFamily="2" charset="2"/>
              </a:rPr>
              <a:t>3</a:t>
            </a:r>
            <a:r>
              <a:rPr lang="en-US" altLang="el-GR" dirty="0">
                <a:sym typeface="Wingdings" panose="05000000000000000000" pitchFamily="2" charset="2"/>
              </a:rPr>
              <a:t>O</a:t>
            </a:r>
            <a:r>
              <a:rPr lang="en-US" altLang="el-GR" baseline="30000" dirty="0">
                <a:sym typeface="Wingdings" panose="05000000000000000000" pitchFamily="2" charset="2"/>
              </a:rPr>
              <a:t>+ </a:t>
            </a:r>
            <a:r>
              <a:rPr lang="en-US" altLang="el-GR" baseline="30000" dirty="0"/>
              <a:t>	</a:t>
            </a:r>
          </a:p>
          <a:p>
            <a:pPr>
              <a:buNone/>
            </a:pPr>
            <a:r>
              <a:rPr lang="en-US" altLang="el-GR" baseline="30000" dirty="0"/>
              <a:t>	</a:t>
            </a:r>
            <a:r>
              <a:rPr lang="en-US" altLang="el-GR" dirty="0">
                <a:sym typeface="Wingdings" panose="05000000000000000000" pitchFamily="2" charset="2"/>
              </a:rPr>
              <a:t>H</a:t>
            </a:r>
            <a:r>
              <a:rPr lang="en-US" altLang="el-GR" baseline="-25000" dirty="0">
                <a:sym typeface="Wingdings" panose="05000000000000000000" pitchFamily="2" charset="2"/>
              </a:rPr>
              <a:t>2</a:t>
            </a:r>
            <a:r>
              <a:rPr lang="en-US" altLang="el-GR" dirty="0">
                <a:sym typeface="Wingdings" panose="05000000000000000000" pitchFamily="2" charset="2"/>
              </a:rPr>
              <a:t>PO</a:t>
            </a:r>
            <a:r>
              <a:rPr lang="en-US" altLang="el-GR" baseline="-25000" dirty="0">
                <a:sym typeface="Wingdings" panose="05000000000000000000" pitchFamily="2" charset="2"/>
              </a:rPr>
              <a:t>4</a:t>
            </a:r>
            <a:r>
              <a:rPr lang="en-US" altLang="el-GR" baseline="30000" dirty="0">
                <a:sym typeface="Wingdings" panose="05000000000000000000" pitchFamily="2" charset="2"/>
              </a:rPr>
              <a:t>-</a:t>
            </a:r>
            <a:r>
              <a:rPr lang="en-US" altLang="el-GR" dirty="0">
                <a:sym typeface="Wingdings" panose="05000000000000000000" pitchFamily="2" charset="2"/>
              </a:rPr>
              <a:t> + H</a:t>
            </a:r>
            <a:r>
              <a:rPr lang="en-US" altLang="el-GR" baseline="-25000" dirty="0">
                <a:sym typeface="Wingdings" panose="05000000000000000000" pitchFamily="2" charset="2"/>
              </a:rPr>
              <a:t>2</a:t>
            </a:r>
            <a:r>
              <a:rPr lang="en-US" altLang="el-GR" dirty="0">
                <a:sym typeface="Wingdings" panose="05000000000000000000" pitchFamily="2" charset="2"/>
              </a:rPr>
              <a:t>O</a:t>
            </a:r>
            <a:r>
              <a:rPr lang="en-US" altLang="el-GR" baseline="30000" dirty="0"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alibri" panose="020F0502020204030204" pitchFamily="34" charset="0"/>
                <a:sym typeface="Wingdings" panose="05000000000000000000" pitchFamily="2" charset="2"/>
              </a:rPr>
              <a:t>↔ </a:t>
            </a:r>
            <a:r>
              <a:rPr lang="en-US" altLang="el-GR" dirty="0" smtClean="0">
                <a:sym typeface="Wingdings" panose="05000000000000000000" pitchFamily="2" charset="2"/>
              </a:rPr>
              <a:t>HPO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4</a:t>
            </a:r>
            <a:r>
              <a:rPr lang="en-US" altLang="el-GR" baseline="30000" dirty="0" smtClean="0">
                <a:sym typeface="Wingdings" panose="05000000000000000000" pitchFamily="2" charset="2"/>
              </a:rPr>
              <a:t>2-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n-US" altLang="el-GR" dirty="0">
                <a:sym typeface="Wingdings" panose="05000000000000000000" pitchFamily="2" charset="2"/>
              </a:rPr>
              <a:t>+ H</a:t>
            </a:r>
            <a:r>
              <a:rPr lang="en-US" altLang="el-GR" baseline="-25000" dirty="0">
                <a:sym typeface="Wingdings" panose="05000000000000000000" pitchFamily="2" charset="2"/>
              </a:rPr>
              <a:t>3</a:t>
            </a:r>
            <a:r>
              <a:rPr lang="en-US" altLang="el-GR" dirty="0">
                <a:sym typeface="Wingdings" panose="05000000000000000000" pitchFamily="2" charset="2"/>
              </a:rPr>
              <a:t>O</a:t>
            </a:r>
            <a:r>
              <a:rPr lang="en-US" altLang="el-GR" baseline="30000" dirty="0">
                <a:sym typeface="Wingdings" panose="05000000000000000000" pitchFamily="2" charset="2"/>
              </a:rPr>
              <a:t>+ </a:t>
            </a:r>
            <a:r>
              <a:rPr lang="en-US" altLang="el-GR" baseline="30000" dirty="0"/>
              <a:t>	</a:t>
            </a:r>
            <a:endParaRPr lang="en-US" altLang="el-GR" dirty="0"/>
          </a:p>
          <a:p>
            <a:pPr>
              <a:buNone/>
            </a:pPr>
            <a:r>
              <a:rPr lang="en-US" altLang="el-GR" dirty="0">
                <a:sym typeface="Wingdings" panose="05000000000000000000" pitchFamily="2" charset="2"/>
              </a:rPr>
              <a:t>	HPO</a:t>
            </a:r>
            <a:r>
              <a:rPr lang="en-US" altLang="el-GR" baseline="-25000" dirty="0">
                <a:sym typeface="Wingdings" panose="05000000000000000000" pitchFamily="2" charset="2"/>
              </a:rPr>
              <a:t>4</a:t>
            </a:r>
            <a:r>
              <a:rPr lang="en-US" altLang="el-GR" baseline="30000" dirty="0">
                <a:sym typeface="Wingdings" panose="05000000000000000000" pitchFamily="2" charset="2"/>
              </a:rPr>
              <a:t>-</a:t>
            </a:r>
            <a:r>
              <a:rPr lang="en-US" altLang="el-GR" dirty="0">
                <a:sym typeface="Wingdings" panose="05000000000000000000" pitchFamily="2" charset="2"/>
              </a:rPr>
              <a:t> + </a:t>
            </a:r>
            <a:r>
              <a:rPr lang="en-US" altLang="el-GR" dirty="0" smtClean="0">
                <a:sym typeface="Wingdings" panose="05000000000000000000" pitchFamily="2" charset="2"/>
              </a:rPr>
              <a:t>H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2</a:t>
            </a:r>
            <a:r>
              <a:rPr lang="en-US" altLang="el-GR" dirty="0" smtClean="0">
                <a:sym typeface="Wingdings" panose="05000000000000000000" pitchFamily="2" charset="2"/>
              </a:rPr>
              <a:t>O</a:t>
            </a:r>
            <a:r>
              <a:rPr lang="en-US" altLang="el-GR" dirty="0">
                <a:latin typeface="Calibri" panose="020F0502020204030204" pitchFamily="34" charset="0"/>
                <a:sym typeface="Wingdings" panose="05000000000000000000" pitchFamily="2" charset="2"/>
              </a:rPr>
              <a:t> ↔ </a:t>
            </a:r>
            <a:r>
              <a:rPr lang="en-US" altLang="el-GR" dirty="0" smtClean="0">
                <a:sym typeface="Wingdings" panose="05000000000000000000" pitchFamily="2" charset="2"/>
              </a:rPr>
              <a:t>PO</a:t>
            </a:r>
            <a:r>
              <a:rPr lang="en-US" altLang="el-GR" baseline="-25000" dirty="0" smtClean="0">
                <a:sym typeface="Wingdings" panose="05000000000000000000" pitchFamily="2" charset="2"/>
              </a:rPr>
              <a:t>4</a:t>
            </a:r>
            <a:r>
              <a:rPr lang="en-US" altLang="el-GR" baseline="30000" dirty="0" smtClean="0">
                <a:sym typeface="Wingdings" panose="05000000000000000000" pitchFamily="2" charset="2"/>
              </a:rPr>
              <a:t>3-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n-US" altLang="el-GR" dirty="0">
                <a:sym typeface="Wingdings" panose="05000000000000000000" pitchFamily="2" charset="2"/>
              </a:rPr>
              <a:t>+ H</a:t>
            </a:r>
            <a:r>
              <a:rPr lang="en-US" altLang="el-GR" baseline="-25000" dirty="0">
                <a:sym typeface="Wingdings" panose="05000000000000000000" pitchFamily="2" charset="2"/>
              </a:rPr>
              <a:t>3</a:t>
            </a:r>
            <a:r>
              <a:rPr lang="en-US" altLang="el-GR" dirty="0">
                <a:sym typeface="Wingdings" panose="05000000000000000000" pitchFamily="2" charset="2"/>
              </a:rPr>
              <a:t>O</a:t>
            </a:r>
            <a:r>
              <a:rPr lang="en-US" altLang="el-GR" baseline="30000" dirty="0">
                <a:sym typeface="Wingdings" panose="05000000000000000000" pitchFamily="2" charset="2"/>
              </a:rPr>
              <a:t>+ </a:t>
            </a:r>
            <a:r>
              <a:rPr lang="en-US" altLang="el-GR" baseline="30000" dirty="0"/>
              <a:t>	</a:t>
            </a:r>
            <a:endParaRPr lang="el-GR" altLang="el-GR" baseline="300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1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Βαθμός </a:t>
            </a:r>
            <a:r>
              <a:rPr lang="el-GR" dirty="0" smtClean="0"/>
              <a:t>ιοντισμού</a:t>
            </a:r>
            <a:r>
              <a:rPr lang="en-US" dirty="0" smtClean="0"/>
              <a:t> </a:t>
            </a:r>
            <a:r>
              <a:rPr lang="en-US" sz="3200" b="0" dirty="0" smtClean="0"/>
              <a:t>1/</a:t>
            </a:r>
            <a:r>
              <a:rPr lang="el-GR" sz="3200" b="0" dirty="0" smtClean="0"/>
              <a:t>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Βαθμός ιοντισμού (α)</a:t>
            </a:r>
            <a:r>
              <a:rPr lang="el-GR" dirty="0"/>
              <a:t> είναι το πηλίκο της συγκέντρωσης του οξέος ή της βάσης που ιοντίστηκε προς τη συνολική συγκέντρωση του οξέος ή της βάσης.</a:t>
            </a:r>
          </a:p>
          <a:p>
            <a:r>
              <a:rPr lang="el-GR" dirty="0"/>
              <a:t>α=1 </a:t>
            </a:r>
            <a:r>
              <a:rPr lang="el-GR" dirty="0" smtClean="0">
                <a:latin typeface="Calibri" panose="020F0502020204030204" pitchFamily="34" charset="0"/>
              </a:rPr>
              <a:t>→</a:t>
            </a:r>
            <a:r>
              <a:rPr lang="el-GR" dirty="0" smtClean="0"/>
              <a:t>πλήρης </a:t>
            </a:r>
            <a:r>
              <a:rPr lang="el-GR" dirty="0"/>
              <a:t>ιοντισμός </a:t>
            </a:r>
            <a:r>
              <a:rPr lang="el-GR" dirty="0">
                <a:latin typeface="Calibri" panose="020F0502020204030204" pitchFamily="34" charset="0"/>
              </a:rPr>
              <a:t>→</a:t>
            </a:r>
            <a:r>
              <a:rPr lang="el-GR" dirty="0" smtClean="0"/>
              <a:t> </a:t>
            </a:r>
            <a:r>
              <a:rPr lang="el-GR" dirty="0"/>
              <a:t>ισχυρό οξύ ή βάση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        </a:t>
            </a:r>
            <a:r>
              <a:rPr lang="el-GR" dirty="0" smtClean="0">
                <a:latin typeface="Calibri" panose="020F0502020204030204" pitchFamily="34" charset="0"/>
              </a:rPr>
              <a:t>→ </a:t>
            </a:r>
            <a:r>
              <a:rPr lang="el-GR" dirty="0" smtClean="0"/>
              <a:t>α&lt;1</a:t>
            </a:r>
            <a:r>
              <a:rPr lang="el-GR" dirty="0" smtClean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→ </a:t>
            </a:r>
            <a:r>
              <a:rPr lang="el-GR" dirty="0" smtClean="0"/>
              <a:t>μερικός </a:t>
            </a:r>
            <a:r>
              <a:rPr lang="el-GR" dirty="0"/>
              <a:t>ιοντισμός </a:t>
            </a:r>
            <a:r>
              <a:rPr lang="el-GR" dirty="0">
                <a:latin typeface="Calibri" panose="020F0502020204030204" pitchFamily="34" charset="0"/>
              </a:rPr>
              <a:t>→</a:t>
            </a:r>
            <a:r>
              <a:rPr lang="el-GR" dirty="0" smtClean="0"/>
              <a:t> </a:t>
            </a:r>
            <a:r>
              <a:rPr lang="el-GR" dirty="0"/>
              <a:t>ασθενές οξύ ή βάση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el-GR" dirty="0" smtClean="0"/>
              <a:t>α&lt;0,1 </a:t>
            </a:r>
            <a:r>
              <a:rPr lang="el-GR" dirty="0">
                <a:latin typeface="Calibri" panose="020F0502020204030204" pitchFamily="34" charset="0"/>
              </a:rPr>
              <a:t>→</a:t>
            </a:r>
            <a:r>
              <a:rPr lang="el-GR" dirty="0" smtClean="0"/>
              <a:t> </a:t>
            </a:r>
            <a:r>
              <a:rPr lang="el-GR" dirty="0"/>
              <a:t>πολύ ασθενές οξύ ή βάση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Βαθμός ιοντισμού</a:t>
            </a:r>
            <a:r>
              <a:rPr lang="en-US" dirty="0"/>
              <a:t> </a:t>
            </a:r>
            <a:r>
              <a:rPr lang="en-US" sz="3200" b="0" dirty="0" smtClean="0"/>
              <a:t>2/</a:t>
            </a:r>
            <a:r>
              <a:rPr lang="el-GR" sz="3200" b="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</a:t>
            </a:r>
            <a:r>
              <a:rPr lang="el-GR" b="1" dirty="0">
                <a:solidFill>
                  <a:srgbClr val="820000"/>
                </a:solidFill>
              </a:rPr>
              <a:t>βαθμός ιοντισμού (α) </a:t>
            </a:r>
            <a:r>
              <a:rPr lang="el-GR" dirty="0"/>
              <a:t>ασθενούς οξέος ή βάσης εξαρτάται </a:t>
            </a:r>
            <a:r>
              <a:rPr lang="el-GR" dirty="0" smtClean="0"/>
              <a:t>από</a:t>
            </a:r>
            <a:r>
              <a:rPr lang="en-US" dirty="0" smtClean="0"/>
              <a:t>: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φύση του οξέος ή της </a:t>
            </a:r>
            <a:r>
              <a:rPr lang="el-GR" dirty="0" smtClean="0"/>
              <a:t>βάσης.</a:t>
            </a:r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η </a:t>
            </a:r>
            <a:r>
              <a:rPr lang="el-GR" dirty="0"/>
              <a:t>φύση του </a:t>
            </a:r>
            <a:r>
              <a:rPr lang="el-GR" dirty="0" smtClean="0"/>
              <a:t>διαλύτη.</a:t>
            </a:r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η </a:t>
            </a:r>
            <a:r>
              <a:rPr lang="el-GR" dirty="0"/>
              <a:t>θερμοκρασία (γενικά ο βαθμός ιοντισμού αυξάνεται με αύξηση της θερμοκρασίας, εφόσον η αντίδραση ιοντισμού είναι </a:t>
            </a:r>
            <a:r>
              <a:rPr lang="el-GR" dirty="0" err="1"/>
              <a:t>ενδόθερμη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η </a:t>
            </a:r>
            <a:r>
              <a:rPr lang="el-GR" dirty="0"/>
              <a:t>συγκέντρωση του διαλύματος (ο βαθμός ιοντισμού μειώνεται με αύξηση της συγκέντρωσης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ην </a:t>
            </a:r>
            <a:r>
              <a:rPr lang="el-GR" dirty="0"/>
              <a:t>επίδραση κοινού ιόντος (η παρουσία ηλεκτρολύτη που έχει κοινό ιόν με το ασθενές οξύ ή βάση μειώνει το βαθμό ιοντισμού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6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γινομένου ιόντων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2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O</a:t>
            </a:r>
            <a:r>
              <a:rPr lang="el-GR" altLang="el-GR" dirty="0" smtClean="0"/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↔ </a:t>
            </a:r>
            <a:r>
              <a:rPr lang="en-US" altLang="el-GR" dirty="0" smtClean="0"/>
              <a:t>H</a:t>
            </a:r>
            <a:r>
              <a:rPr lang="el-GR" altLang="el-GR" baseline="-25000" dirty="0"/>
              <a:t>3</a:t>
            </a:r>
            <a:r>
              <a:rPr lang="el-GR" altLang="el-GR" dirty="0"/>
              <a:t>Ο</a:t>
            </a:r>
            <a:r>
              <a:rPr lang="en-US" altLang="el-GR" baseline="30000" dirty="0"/>
              <a:t>+</a:t>
            </a:r>
            <a:r>
              <a:rPr lang="en-US" altLang="el-GR" dirty="0"/>
              <a:t> + OH</a:t>
            </a:r>
            <a:r>
              <a:rPr lang="en-US" altLang="el-GR" baseline="30000" dirty="0"/>
              <a:t>−</a:t>
            </a:r>
            <a:r>
              <a:rPr lang="el-GR" altLang="el-GR" baseline="30000" dirty="0"/>
              <a:t> </a:t>
            </a:r>
            <a:r>
              <a:rPr lang="el-GR" altLang="el-GR" dirty="0" err="1"/>
              <a:t>ενδόθερμη</a:t>
            </a:r>
            <a:r>
              <a:rPr lang="el-GR" altLang="el-GR" dirty="0"/>
              <a:t> </a:t>
            </a:r>
            <a:r>
              <a:rPr lang="el-GR" altLang="el-GR" dirty="0" smtClean="0"/>
              <a:t>αντίδραση</a:t>
            </a:r>
          </a:p>
          <a:p>
            <a:r>
              <a:rPr lang="en-US" altLang="el-GR" b="1" dirty="0"/>
              <a:t>ΔH = +57</a:t>
            </a:r>
            <a:r>
              <a:rPr lang="el-GR" altLang="el-GR" b="1" dirty="0"/>
              <a:t>,</a:t>
            </a:r>
            <a:r>
              <a:rPr lang="en-US" altLang="el-GR" b="1" dirty="0"/>
              <a:t>1 kJ mol</a:t>
            </a:r>
            <a:r>
              <a:rPr lang="en-US" altLang="el-GR" b="1" baseline="30000" dirty="0"/>
              <a:t>-1</a:t>
            </a:r>
            <a:r>
              <a:rPr lang="el-GR" altLang="el-GR" dirty="0"/>
              <a:t> στους</a:t>
            </a:r>
            <a:r>
              <a:rPr lang="en-US" altLang="el-GR" dirty="0"/>
              <a:t> 25</a:t>
            </a:r>
            <a:r>
              <a:rPr lang="en-US" altLang="el-GR" baseline="30000" dirty="0"/>
              <a:t>o</a:t>
            </a:r>
            <a:r>
              <a:rPr lang="en-US" altLang="el-GR" dirty="0"/>
              <a:t>C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430640" y="2552000"/>
                <a:ext cx="3165418" cy="882165"/>
              </a:xfrm>
              <a:prstGeom prst="rect">
                <a:avLst/>
              </a:prstGeom>
              <a:ln w="19050">
                <a:solidFill>
                  <a:srgbClr val="004A8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sz="240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altLang="el-GR" sz="2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el-G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l-GR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altLang="el-G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l-G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l-GR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el-G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el-G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l-GR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altLang="el-G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en-US" alt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el-G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l-G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l-G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l-GR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el-G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l-GR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l-G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0" y="2552000"/>
                <a:ext cx="3165418" cy="8821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3923928" y="2744264"/>
                <a:ext cx="5089085" cy="497637"/>
              </a:xfrm>
              <a:prstGeom prst="rect">
                <a:avLst/>
              </a:prstGeom>
              <a:ln w="19050">
                <a:solidFill>
                  <a:srgbClr val="004A8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44264"/>
                <a:ext cx="5089085" cy="497637"/>
              </a:xfrm>
              <a:prstGeom prst="rect">
                <a:avLst/>
              </a:prstGeom>
              <a:blipFill rotWithShape="0">
                <a:blip r:embed="rId3"/>
                <a:stretch>
                  <a:fillRect b="-3529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4157901" y="3285615"/>
            <a:ext cx="4855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400" smtClean="0">
                <a:latin typeface="+mn-lt"/>
              </a:rPr>
              <a:t>Κ</a:t>
            </a:r>
            <a:r>
              <a:rPr lang="en-US" altLang="el-GR" sz="2400" baseline="-25000" smtClean="0">
                <a:latin typeface="+mn-lt"/>
              </a:rPr>
              <a:t>w</a:t>
            </a:r>
            <a:r>
              <a:rPr lang="en-US" altLang="el-GR" sz="2400" smtClean="0">
                <a:latin typeface="+mn-lt"/>
              </a:rPr>
              <a:t>: </a:t>
            </a:r>
            <a:r>
              <a:rPr lang="el-GR" altLang="el-GR" sz="2400" smtClean="0">
                <a:latin typeface="+mn-lt"/>
              </a:rPr>
              <a:t>σταθερά γινομένου ιόντων νερού</a:t>
            </a:r>
            <a:endParaRPr lang="el-GR" altLang="el-GR" sz="240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4149080"/>
            <a:ext cx="2890535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>
                <a:latin typeface="+mn-lt"/>
              </a:rPr>
              <a:t>Σε θ=25</a:t>
            </a:r>
            <a:r>
              <a:rPr lang="el-GR" altLang="el-GR" sz="2400" baseline="30000" dirty="0">
                <a:latin typeface="+mn-lt"/>
              </a:rPr>
              <a:t>0</a:t>
            </a:r>
            <a:r>
              <a:rPr lang="en-US" altLang="el-GR" sz="2400" dirty="0">
                <a:latin typeface="+mn-lt"/>
              </a:rPr>
              <a:t>C </a:t>
            </a:r>
            <a:r>
              <a:rPr lang="en-US" altLang="el-GR" sz="2400" dirty="0" smtClean="0">
                <a:latin typeface="+mn-lt"/>
                <a:ea typeface="BatangChe" panose="02030609000101010101" pitchFamily="49" charset="-127"/>
              </a:rPr>
              <a:t>→</a:t>
            </a:r>
            <a:r>
              <a:rPr lang="el-GR" altLang="el-GR" sz="2400" dirty="0" smtClean="0">
                <a:latin typeface="+mn-lt"/>
                <a:ea typeface="BatangChe" panose="02030609000101010101" pitchFamily="49" charset="-127"/>
              </a:rPr>
              <a:t> </a:t>
            </a:r>
            <a:r>
              <a:rPr lang="el-GR" altLang="el-GR" sz="2400" dirty="0">
                <a:latin typeface="+mn-lt"/>
              </a:rPr>
              <a:t>Κ</a:t>
            </a:r>
            <a:r>
              <a:rPr lang="en-US" altLang="el-GR" sz="2400" baseline="-25000" dirty="0" smtClean="0">
                <a:latin typeface="+mn-lt"/>
              </a:rPr>
              <a:t>w</a:t>
            </a:r>
            <a:r>
              <a:rPr lang="en-US" altLang="el-GR" sz="2400" dirty="0" smtClean="0">
                <a:latin typeface="+mn-lt"/>
              </a:rPr>
              <a:t>=10</a:t>
            </a:r>
            <a:r>
              <a:rPr lang="en-US" altLang="el-GR" sz="2400" baseline="30000" dirty="0" smtClean="0">
                <a:latin typeface="+mn-lt"/>
              </a:rPr>
              <a:t>-14</a:t>
            </a:r>
          </a:p>
          <a:p>
            <a:pPr>
              <a:spcBef>
                <a:spcPts val="1200"/>
              </a:spcBef>
            </a:pPr>
            <a:r>
              <a:rPr lang="el-GR" altLang="el-GR" sz="2400" dirty="0">
                <a:latin typeface="+mn-lt"/>
              </a:rPr>
              <a:t>Σε θ&lt;25</a:t>
            </a:r>
            <a:r>
              <a:rPr lang="el-GR" altLang="el-GR" sz="2400" baseline="30000" dirty="0">
                <a:latin typeface="+mn-lt"/>
              </a:rPr>
              <a:t>0</a:t>
            </a:r>
            <a:r>
              <a:rPr lang="en-US" altLang="el-GR" sz="2400" dirty="0">
                <a:latin typeface="+mn-lt"/>
              </a:rPr>
              <a:t>C </a:t>
            </a:r>
            <a:r>
              <a:rPr lang="en-US" altLang="el-GR" sz="2400" dirty="0">
                <a:latin typeface="+mn-lt"/>
                <a:ea typeface="BatangChe" panose="02030609000101010101" pitchFamily="49" charset="-127"/>
              </a:rPr>
              <a:t>→ </a:t>
            </a:r>
            <a:r>
              <a:rPr lang="el-GR" altLang="el-GR" sz="2400" dirty="0" smtClean="0">
                <a:latin typeface="+mn-lt"/>
              </a:rPr>
              <a:t>Κ</a:t>
            </a:r>
            <a:r>
              <a:rPr lang="en-US" altLang="el-GR" sz="2400" baseline="-25000" dirty="0">
                <a:latin typeface="+mn-lt"/>
              </a:rPr>
              <a:t>w</a:t>
            </a:r>
            <a:r>
              <a:rPr lang="el-GR" altLang="el-GR" sz="2400" dirty="0">
                <a:latin typeface="+mn-lt"/>
              </a:rPr>
              <a:t>&lt;</a:t>
            </a:r>
            <a:r>
              <a:rPr lang="en-US" altLang="el-GR" sz="2400" dirty="0">
                <a:latin typeface="+mn-lt"/>
              </a:rPr>
              <a:t>10</a:t>
            </a:r>
            <a:r>
              <a:rPr lang="en-US" altLang="el-GR" sz="2400" baseline="30000" dirty="0">
                <a:latin typeface="+mn-lt"/>
              </a:rPr>
              <a:t>-14</a:t>
            </a:r>
            <a:endParaRPr lang="el-GR" altLang="el-GR" sz="2400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altLang="el-GR" sz="2400" dirty="0">
                <a:latin typeface="+mn-lt"/>
              </a:rPr>
              <a:t>Σε θ&gt;25</a:t>
            </a:r>
            <a:r>
              <a:rPr lang="el-GR" altLang="el-GR" sz="2400" baseline="30000" dirty="0">
                <a:latin typeface="+mn-lt"/>
              </a:rPr>
              <a:t>0</a:t>
            </a:r>
            <a:r>
              <a:rPr lang="en-US" altLang="el-GR" sz="2400" dirty="0">
                <a:latin typeface="+mn-lt"/>
              </a:rPr>
              <a:t>C </a:t>
            </a:r>
            <a:r>
              <a:rPr lang="en-US" altLang="el-GR" sz="2400" dirty="0" smtClean="0">
                <a:latin typeface="+mn-lt"/>
                <a:ea typeface="BatangChe" panose="02030609000101010101" pitchFamily="49" charset="-127"/>
              </a:rPr>
              <a:t>→</a:t>
            </a:r>
            <a:r>
              <a:rPr lang="en-US" altLang="el-GR" sz="2400" dirty="0">
                <a:latin typeface="+mn-lt"/>
                <a:ea typeface="BatangChe" panose="02030609000101010101" pitchFamily="49" charset="-127"/>
              </a:rPr>
              <a:t> </a:t>
            </a:r>
            <a:r>
              <a:rPr lang="el-GR" altLang="el-GR" sz="2400" dirty="0" smtClean="0">
                <a:latin typeface="+mn-lt"/>
              </a:rPr>
              <a:t>Κ</a:t>
            </a:r>
            <a:r>
              <a:rPr lang="en-US" altLang="el-GR" sz="2400" baseline="-25000" dirty="0">
                <a:latin typeface="+mn-lt"/>
              </a:rPr>
              <a:t>w</a:t>
            </a:r>
            <a:r>
              <a:rPr lang="el-GR" altLang="el-GR" sz="2400" dirty="0">
                <a:latin typeface="+mn-lt"/>
              </a:rPr>
              <a:t>&gt;</a:t>
            </a:r>
            <a:r>
              <a:rPr lang="en-US" altLang="el-GR" sz="2400" dirty="0" smtClean="0">
                <a:latin typeface="+mn-lt"/>
              </a:rPr>
              <a:t>10</a:t>
            </a:r>
            <a:r>
              <a:rPr lang="en-US" altLang="el-GR" sz="2400" baseline="30000" dirty="0" smtClean="0">
                <a:latin typeface="+mn-lt"/>
              </a:rPr>
              <a:t>-14</a:t>
            </a:r>
            <a:endParaRPr lang="el-GR" altLang="el-GR" sz="2400" dirty="0">
              <a:latin typeface="+mn-lt"/>
            </a:endParaRPr>
          </a:p>
        </p:txBody>
      </p:sp>
      <p:sp>
        <p:nvSpPr>
          <p:cNvPr id="9" name="Δεξιό άγκιστρο 8"/>
          <p:cNvSpPr/>
          <p:nvPr/>
        </p:nvSpPr>
        <p:spPr>
          <a:xfrm>
            <a:off x="3017958" y="4577065"/>
            <a:ext cx="248194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266152" y="47683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l-GR" altLang="el-GR" sz="2200" dirty="0">
                <a:latin typeface="+mn-lt"/>
              </a:rPr>
              <a:t>λόγω του </a:t>
            </a:r>
            <a:r>
              <a:rPr lang="el-GR" altLang="el-GR" sz="2200" dirty="0" err="1">
                <a:latin typeface="+mn-lt"/>
              </a:rPr>
              <a:t>ενδόθερμου</a:t>
            </a:r>
            <a:r>
              <a:rPr lang="el-GR" altLang="el-GR" sz="2200" dirty="0">
                <a:latin typeface="+mn-lt"/>
              </a:rPr>
              <a:t> χαρακτήρα της </a:t>
            </a:r>
            <a:r>
              <a:rPr lang="el-GR" altLang="el-GR" sz="2200" dirty="0" smtClean="0">
                <a:latin typeface="+mn-lt"/>
              </a:rPr>
              <a:t>αντίδρασης</a:t>
            </a:r>
            <a:r>
              <a:rPr lang="en-US" altLang="el-GR" sz="2200" dirty="0" smtClean="0">
                <a:latin typeface="+mn-lt"/>
              </a:rPr>
              <a:t> </a:t>
            </a:r>
            <a:r>
              <a:rPr lang="el-GR" altLang="el-GR" sz="2200" dirty="0" smtClean="0">
                <a:latin typeface="+mn-lt"/>
              </a:rPr>
              <a:t>και </a:t>
            </a:r>
            <a:r>
              <a:rPr lang="el-GR" altLang="el-GR" sz="2200" dirty="0">
                <a:latin typeface="+mn-lt"/>
              </a:rPr>
              <a:t>της αρχής </a:t>
            </a:r>
            <a:r>
              <a:rPr lang="en-US" altLang="el-GR" sz="2200" dirty="0">
                <a:latin typeface="+mn-lt"/>
              </a:rPr>
              <a:t>Le </a:t>
            </a:r>
            <a:r>
              <a:rPr lang="en-US" altLang="el-GR" sz="2200" dirty="0" err="1">
                <a:latin typeface="+mn-lt"/>
              </a:rPr>
              <a:t>Chatelier</a:t>
            </a:r>
            <a:endParaRPr lang="el-GR" alt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pH </a:t>
            </a:r>
            <a:r>
              <a:rPr lang="el-GR" altLang="el-GR" dirty="0"/>
              <a:t>και </a:t>
            </a:r>
            <a:r>
              <a:rPr lang="en-US" altLang="el-GR" dirty="0" err="1" smtClean="0"/>
              <a:t>pOH</a:t>
            </a:r>
            <a:r>
              <a:rPr lang="en-US" altLang="el-GR" smtClean="0"/>
              <a:t> </a:t>
            </a:r>
            <a:r>
              <a:rPr lang="en-US" altLang="el-GR" sz="3200" b="0" smtClean="0"/>
              <a:t>1/3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 smtClean="0">
                    <a:solidFill>
                      <a:srgbClr val="820000"/>
                    </a:solidFill>
                  </a:rPr>
                  <a:t>Ουδέτερο </a:t>
                </a:r>
                <a:r>
                  <a:rPr lang="el-GR" dirty="0"/>
                  <a:t>χαρακτηρίζεται το υδατικό διάλυμα όταν ισχύει: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Ο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𝜊𝜆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ΟΗ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𝜊𝜆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b="1" dirty="0">
                    <a:solidFill>
                      <a:srgbClr val="820000"/>
                    </a:solidFill>
                  </a:rPr>
                  <a:t>Όξινο</a:t>
                </a:r>
                <a:r>
                  <a:rPr lang="el-GR" dirty="0"/>
                  <a:t> χαρακτηρίζεται το υδατικό διάλυμα όταν ισχύει: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ΟΗ</m:t>
                                </m:r>
                              </m:e>
                              <m: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</m:oMath>
                </a14:m>
                <a:r>
                  <a:rPr lang="el-GR" dirty="0" smtClean="0"/>
                  <a:t> 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Ο</m:t>
                                </m:r>
                              </m:e>
                              <m: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r>
                  <a:rPr lang="el-GR" b="1" dirty="0">
                    <a:solidFill>
                      <a:srgbClr val="820000"/>
                    </a:solidFill>
                  </a:rPr>
                  <a:t>Βασικό</a:t>
                </a:r>
                <a:r>
                  <a:rPr lang="el-GR" dirty="0"/>
                  <a:t> ή </a:t>
                </a:r>
                <a:r>
                  <a:rPr lang="el-GR" b="1" dirty="0">
                    <a:solidFill>
                      <a:srgbClr val="820000"/>
                    </a:solidFill>
                  </a:rPr>
                  <a:t>αλκαλικό</a:t>
                </a:r>
                <a:r>
                  <a:rPr lang="el-GR" dirty="0"/>
                  <a:t> χαρακτηρίζεται το υδατικό διάλυμα όταν ισχύει: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ΟΗ</m:t>
                                </m:r>
                              </m:e>
                              <m: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</m:oMath>
                </a14:m>
                <a:r>
                  <a:rPr lang="el-GR" dirty="0" smtClean="0"/>
                  <a:t> 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Ο</m:t>
                                </m:r>
                              </m:e>
                              <m: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8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pH </a:t>
            </a:r>
            <a:r>
              <a:rPr lang="el-GR" altLang="el-GR" dirty="0"/>
              <a:t>και </a:t>
            </a:r>
            <a:r>
              <a:rPr lang="en-US" altLang="el-GR" dirty="0" err="1"/>
              <a:t>pOH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2/3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Ως </a:t>
                </a:r>
                <a:r>
                  <a:rPr lang="el-GR" b="1" dirty="0" err="1">
                    <a:solidFill>
                      <a:srgbClr val="820000"/>
                    </a:solidFill>
                  </a:rPr>
                  <a:t>pH</a:t>
                </a:r>
                <a:r>
                  <a:rPr lang="el-GR" dirty="0"/>
                  <a:t> ορίζεται ο αρνητικός δεκαδικός λογάριθμος της αριθμητικής τιμής της συγκέντρωσης των </a:t>
                </a:r>
                <a:r>
                  <a:rPr lang="el-GR" dirty="0" err="1"/>
                  <a:t>κατιόντων</a:t>
                </a:r>
                <a:r>
                  <a:rPr lang="el-GR" dirty="0"/>
                  <a:t> </a:t>
                </a:r>
                <a:r>
                  <a:rPr lang="el-GR" dirty="0" err="1"/>
                  <a:t>οξωνίου</a:t>
                </a:r>
                <a:r>
                  <a:rPr lang="el-GR" dirty="0"/>
                  <a:t> (Η3Ο+) σε υδατικό διάλυμα.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altLang="el-GR" dirty="0"/>
                  <a:t>Αν [Η</a:t>
                </a:r>
                <a:r>
                  <a:rPr lang="el-GR" altLang="el-GR" baseline="-25000" dirty="0"/>
                  <a:t>3</a:t>
                </a:r>
                <a:r>
                  <a:rPr lang="el-GR" altLang="el-GR" dirty="0"/>
                  <a:t>Ο</a:t>
                </a:r>
                <a:r>
                  <a:rPr lang="el-GR" altLang="el-GR" baseline="30000" dirty="0"/>
                  <a:t>+</a:t>
                </a:r>
                <a:r>
                  <a:rPr lang="el-GR" altLang="el-GR" dirty="0"/>
                  <a:t>] = 10</a:t>
                </a:r>
                <a:r>
                  <a:rPr lang="el-GR" altLang="el-GR" baseline="30000" dirty="0"/>
                  <a:t>-χ</a:t>
                </a:r>
                <a:r>
                  <a:rPr lang="el-GR" altLang="el-GR" dirty="0"/>
                  <a:t> τότε </a:t>
                </a:r>
                <a:r>
                  <a:rPr lang="en-US" altLang="el-GR" dirty="0"/>
                  <a:t>pH = x</a:t>
                </a:r>
                <a:r>
                  <a:rPr lang="el-GR" altLang="el-GR" baseline="30000" dirty="0"/>
                  <a:t> </a:t>
                </a:r>
                <a:r>
                  <a:rPr lang="el-GR" altLang="el-GR" dirty="0"/>
                  <a:t>  </a:t>
                </a:r>
              </a:p>
              <a:p>
                <a:pPr lvl="1"/>
                <a:r>
                  <a:rPr lang="el-GR" altLang="el-GR" dirty="0"/>
                  <a:t>Αν </a:t>
                </a:r>
                <a:r>
                  <a:rPr lang="en-US" altLang="el-GR" dirty="0"/>
                  <a:t>pH = y</a:t>
                </a:r>
                <a:r>
                  <a:rPr lang="el-GR" altLang="el-GR" baseline="30000" dirty="0"/>
                  <a:t> </a:t>
                </a:r>
                <a:r>
                  <a:rPr lang="el-GR" altLang="el-GR" dirty="0"/>
                  <a:t>τότε [Η</a:t>
                </a:r>
                <a:r>
                  <a:rPr lang="el-GR" altLang="el-GR" baseline="-25000" dirty="0"/>
                  <a:t>3</a:t>
                </a:r>
                <a:r>
                  <a:rPr lang="el-GR" altLang="el-GR" dirty="0"/>
                  <a:t>Ο</a:t>
                </a:r>
                <a:r>
                  <a:rPr lang="el-GR" altLang="el-GR" baseline="30000" dirty="0"/>
                  <a:t>+</a:t>
                </a:r>
                <a:r>
                  <a:rPr lang="el-GR" altLang="el-GR" dirty="0"/>
                  <a:t>] = 10</a:t>
                </a:r>
                <a:r>
                  <a:rPr lang="el-GR" altLang="el-GR" baseline="30000" dirty="0"/>
                  <a:t>-</a:t>
                </a:r>
                <a:r>
                  <a:rPr lang="en-US" altLang="el-GR" baseline="30000" dirty="0"/>
                  <a:t>y</a:t>
                </a:r>
                <a:r>
                  <a:rPr lang="en-US" altLang="el-GR" dirty="0"/>
                  <a:t> </a:t>
                </a:r>
                <a:r>
                  <a:rPr lang="en-US" altLang="el-GR" dirty="0" err="1"/>
                  <a:t>mol</a:t>
                </a:r>
                <a:r>
                  <a:rPr lang="en-US" altLang="el-GR" dirty="0"/>
                  <a:t>/L</a:t>
                </a:r>
                <a:r>
                  <a:rPr lang="en-US" altLang="el-GR" baseline="30000" dirty="0"/>
                  <a:t> </a:t>
                </a:r>
                <a:endParaRPr lang="el-GR" altLang="el-GR" dirty="0"/>
              </a:p>
              <a:p>
                <a:r>
                  <a:rPr lang="el-GR" dirty="0"/>
                  <a:t>Ως </a:t>
                </a:r>
                <a:r>
                  <a:rPr lang="el-GR" b="1" dirty="0" err="1">
                    <a:solidFill>
                      <a:srgbClr val="820000"/>
                    </a:solidFill>
                  </a:rPr>
                  <a:t>pOH</a:t>
                </a:r>
                <a:r>
                  <a:rPr lang="el-GR" dirty="0"/>
                  <a:t> ορίζεται ο αρνητικός δεκαδικός λογάριθμος της αριθμητικής τιμής της συγκέντρωσης των ανιόντων υδροξειδίου (ΟΗ-) σε υδατικό διάλυμα.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𝑝𝑂𝐻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altLang="el-GR" dirty="0" smtClean="0"/>
                  <a:t>Αν [ΟΗ</a:t>
                </a:r>
                <a:r>
                  <a:rPr lang="el-GR" altLang="el-GR" baseline="30000" dirty="0" smtClean="0"/>
                  <a:t>-</a:t>
                </a:r>
                <a:r>
                  <a:rPr lang="el-GR" altLang="el-GR" dirty="0" smtClean="0"/>
                  <a:t>] = 10</a:t>
                </a:r>
                <a:r>
                  <a:rPr lang="el-GR" altLang="el-GR" baseline="30000" dirty="0" smtClean="0"/>
                  <a:t>-χ</a:t>
                </a:r>
                <a:r>
                  <a:rPr lang="el-GR" altLang="el-GR" dirty="0" smtClean="0"/>
                  <a:t> τότε </a:t>
                </a:r>
                <a:r>
                  <a:rPr lang="en-US" altLang="el-GR" dirty="0" smtClean="0"/>
                  <a:t>p</a:t>
                </a:r>
                <a:r>
                  <a:rPr lang="el-GR" altLang="el-GR" dirty="0" smtClean="0"/>
                  <a:t>Ο</a:t>
                </a:r>
                <a:r>
                  <a:rPr lang="en-US" altLang="el-GR" dirty="0" smtClean="0"/>
                  <a:t>H = x</a:t>
                </a:r>
                <a:r>
                  <a:rPr lang="el-GR" altLang="el-GR" baseline="30000" dirty="0" smtClean="0"/>
                  <a:t> </a:t>
                </a:r>
                <a:r>
                  <a:rPr lang="el-GR" altLang="el-GR" dirty="0" smtClean="0"/>
                  <a:t>  </a:t>
                </a:r>
              </a:p>
              <a:p>
                <a:pPr lvl="1"/>
                <a:r>
                  <a:rPr lang="el-GR" altLang="el-GR" dirty="0" smtClean="0"/>
                  <a:t>Αν </a:t>
                </a:r>
                <a:r>
                  <a:rPr lang="en-US" altLang="el-GR" dirty="0" smtClean="0"/>
                  <a:t>p</a:t>
                </a:r>
                <a:r>
                  <a:rPr lang="el-GR" altLang="el-GR" dirty="0" smtClean="0"/>
                  <a:t>Ο</a:t>
                </a:r>
                <a:r>
                  <a:rPr lang="en-US" altLang="el-GR" dirty="0" smtClean="0"/>
                  <a:t>H = y</a:t>
                </a:r>
                <a:r>
                  <a:rPr lang="el-GR" altLang="el-GR" baseline="30000" dirty="0" smtClean="0"/>
                  <a:t> </a:t>
                </a:r>
                <a:r>
                  <a:rPr lang="el-GR" altLang="el-GR" dirty="0" smtClean="0"/>
                  <a:t>τότε [ΟΗ</a:t>
                </a:r>
                <a:r>
                  <a:rPr lang="el-GR" altLang="el-GR" baseline="30000" dirty="0" smtClean="0"/>
                  <a:t>-</a:t>
                </a:r>
                <a:r>
                  <a:rPr lang="el-GR" altLang="el-GR" dirty="0" smtClean="0"/>
                  <a:t>] = 10</a:t>
                </a:r>
                <a:r>
                  <a:rPr lang="el-GR" altLang="el-GR" baseline="30000" dirty="0" smtClean="0"/>
                  <a:t>-</a:t>
                </a:r>
                <a:r>
                  <a:rPr lang="en-US" altLang="el-GR" baseline="30000" dirty="0" smtClean="0"/>
                  <a:t>y</a:t>
                </a:r>
                <a:r>
                  <a:rPr lang="en-US" altLang="el-GR" dirty="0" smtClean="0"/>
                  <a:t> </a:t>
                </a:r>
                <a:r>
                  <a:rPr lang="en-US" altLang="el-GR" dirty="0" err="1" smtClean="0"/>
                  <a:t>mol</a:t>
                </a:r>
                <a:r>
                  <a:rPr lang="en-US" altLang="el-GR" dirty="0" smtClean="0"/>
                  <a:t>/L</a:t>
                </a:r>
                <a:r>
                  <a:rPr lang="en-US" altLang="el-GR" baseline="30000" dirty="0" smtClean="0"/>
                  <a:t> </a:t>
                </a:r>
                <a:endParaRPr lang="el-GR" altLang="el-GR" dirty="0" smtClean="0"/>
              </a:p>
              <a:p>
                <a:r>
                  <a:rPr lang="el-GR" dirty="0"/>
                  <a:t>Γενικά ισχύει</a:t>
                </a:r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𝑝𝑂𝐻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693" b="-1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7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e9352d3adb939f5863ffd63e21a1b9db3e54"/>
  <p:tag name="ISPRING_RESOURCE_PATHS_HASH_PRESENTER" val="57ba526d4830a8af464ab27dc2fe1b179990ee7"/>
</p:tagLst>
</file>

<file path=ppt/theme/theme1.xml><?xml version="1.0" encoding="utf-8"?>
<a:theme xmlns:a="http://schemas.openxmlformats.org/drawingml/2006/main" name="OC_template_updated">
  <a:themeElements>
    <a:clrScheme name="Προσαρμοσμένο 1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1344</Words>
  <Application>Microsoft Office PowerPoint</Application>
  <PresentationFormat>Προβολή στην οθόνη (4:3)</PresentationFormat>
  <Paragraphs>159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OC_template_updated</vt:lpstr>
      <vt:lpstr>Ανόργανη Χημεία (Θ)</vt:lpstr>
      <vt:lpstr>Ιοντισμός μονοπρωτικών οξέων</vt:lpstr>
      <vt:lpstr>Ιοντισμός μονοπρωτικών βάσεων</vt:lpstr>
      <vt:lpstr>Ιοντισμός πολυπρωτικών οξέων</vt:lpstr>
      <vt:lpstr>Βαθμός ιοντισμού 1/2</vt:lpstr>
      <vt:lpstr>Βαθμός ιοντισμού 2/2</vt:lpstr>
      <vt:lpstr>Σταθερά γινομένου ιόντων νερού</vt:lpstr>
      <vt:lpstr>pH και pOH 1/3</vt:lpstr>
      <vt:lpstr>pH και pOH 2/3</vt:lpstr>
      <vt:lpstr>pH και pOH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54</cp:revision>
  <dcterms:created xsi:type="dcterms:W3CDTF">2013-03-04T13:35:19Z</dcterms:created>
  <dcterms:modified xsi:type="dcterms:W3CDTF">2015-05-28T12:45:18Z</dcterms:modified>
</cp:coreProperties>
</file>