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257" r:id="rId42"/>
    <p:sldId id="262" r:id="rId43"/>
    <p:sldId id="264" r:id="rId44"/>
    <p:sldId id="265" r:id="rId45"/>
    <p:sldId id="313" r:id="rId46"/>
    <p:sldId id="266" r:id="rId47"/>
    <p:sldId id="261" r:id="rId48"/>
  </p:sldIdLst>
  <p:sldSz cx="9144000" cy="6858000" type="screen4x3"/>
  <p:notesSz cx="7104063" cy="10234613"/>
  <p:custDataLst>
    <p:tags r:id="rId5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992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en/0/04/Amino_acid_zwitterions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5/D+L-Alanine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3/32/Ninhydrin_Reaction_Mechanism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Puppy8800" TargetMode="External"/><Relationship Id="rId4" Type="http://schemas.openxmlformats.org/officeDocument/2006/relationships/hyperlink" Target="http://commons.wikimedia.org/wiki/File:Ninhydrin_Reaction_Mechanism.sv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eptidformationball.sv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YassineMrabe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c/c1/Protein-primary-structur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.jhc." TargetMode="External"/><Relationship Id="rId4" Type="http://schemas.openxmlformats.org/officeDocument/2006/relationships/hyperlink" Target="http://commons.wikimedia.org/wiki/File:Protein-primary-structur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c/ce/AminoAcidball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YassineMrabet" TargetMode="External"/><Relationship Id="rId4" Type="http://schemas.openxmlformats.org/officeDocument/2006/relationships/hyperlink" Target="http://commons.wikimedia.org/wiki/File:AminoAcidball.sv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iuret-reaction.pdf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/index.php?title=User:Ebuxbaum~commonswiki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Lijealso" TargetMode="External"/><Relationship Id="rId4" Type="http://schemas.openxmlformats.org/officeDocument/2006/relationships/hyperlink" Target="http://commons.wikimedia.org/wiki/File:Carboxypeptidase_A.pn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%D7%9E%D7%91%D7%A0%D7%94_%D7%94%D7%9E%D7%95%D7%9C%D7%A7%D7%95%D7%9C%D7%94_-_Sliding_filament.gif" TargetMode="Externa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4.0/deed.en" TargetMode="External"/><Relationship Id="rId4" Type="http://schemas.openxmlformats.org/officeDocument/2006/relationships/hyperlink" Target="http://commons.wikimedia.org/w/index.php?title=User:Gal_gavriel&amp;action=edit&amp;redlink=1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keletal_muscle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Deglr6328~commonswiki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hyperlink" Target="http://en.wikipedia.org/wiki/File:Querbr%C3%BCckenzyklus_2.png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hyperlink" Target="http://commons.wikimedia.org/wiki/File:Querbr%C3%BCckenzyklus_1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rcadian" TargetMode="External"/><Relationship Id="rId11" Type="http://schemas.openxmlformats.org/officeDocument/2006/relationships/image" Target="../media/image43.png"/><Relationship Id="rId5" Type="http://schemas.openxmlformats.org/officeDocument/2006/relationships/hyperlink" Target="http://en.wikipedia.org/wiki/File:Querbr%C3%BCckenzyklus_4.png" TargetMode="External"/><Relationship Id="rId10" Type="http://schemas.openxmlformats.org/officeDocument/2006/relationships/image" Target="../media/image42.png"/><Relationship Id="rId4" Type="http://schemas.openxmlformats.org/officeDocument/2006/relationships/hyperlink" Target="http://en.wikipedia.org/wiki/File:Querbr%C3%BCckenzyklus_3.png" TargetMode="External"/><Relationship Id="rId9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008_Skeletal_Muscle_Contraction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0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m130s94pMjE" TargetMode="Externa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9</a:t>
            </a:r>
            <a:r>
              <a:rPr lang="el-GR" sz="2800" dirty="0" smtClean="0"/>
              <a:t>: </a:t>
            </a:r>
            <a:r>
              <a:rPr lang="el-GR" sz="2800" dirty="0"/>
              <a:t>Αμινοξέα – Πεπτίδια – Πρωτεΐνες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Αμινοξέα</a:t>
            </a:r>
            <a:br>
              <a:rPr lang="el-GR" sz="4000" dirty="0"/>
            </a:br>
            <a:r>
              <a:rPr lang="el-GR" sz="3300" b="0" dirty="0" err="1"/>
              <a:t>Οξεοβασική</a:t>
            </a:r>
            <a:r>
              <a:rPr lang="el-GR" sz="3300" b="0" dirty="0"/>
              <a:t> </a:t>
            </a:r>
            <a:r>
              <a:rPr lang="el-GR" sz="3300" b="0" dirty="0" smtClean="0"/>
              <a:t>συμπεριφορά 1/2</a:t>
            </a:r>
            <a:endParaRPr lang="el-GR" sz="3300" b="0" dirty="0"/>
          </a:p>
        </p:txBody>
      </p:sp>
      <p:pic>
        <p:nvPicPr>
          <p:cNvPr id="9219" name="Picture 6" descr="File:Amino acid zwitterion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4176712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71550" y="3573463"/>
            <a:ext cx="7129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</a:rPr>
              <a:t>&gt;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 err="1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 της </a:t>
            </a:r>
            <a:r>
              <a:rPr lang="el-GR" altLang="el-GR" sz="2200" dirty="0" err="1">
                <a:latin typeface="+mn-lt"/>
              </a:rPr>
              <a:t>καρβοξυλικής</a:t>
            </a:r>
            <a:r>
              <a:rPr lang="el-GR" altLang="el-GR" sz="2200" dirty="0">
                <a:latin typeface="+mn-lt"/>
              </a:rPr>
              <a:t> ομάδας (</a:t>
            </a:r>
            <a:r>
              <a:rPr lang="en-US" altLang="el-GR" sz="2200" dirty="0" err="1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</a:t>
            </a:r>
            <a:r>
              <a:rPr lang="en-US" altLang="el-GR" sz="2200" dirty="0">
                <a:latin typeface="+mn-lt"/>
              </a:rPr>
              <a:t> ~ 2,2)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 -COO</a:t>
            </a:r>
            <a:r>
              <a:rPr lang="en-US" altLang="el-GR" sz="2200" baseline="30000" dirty="0">
                <a:latin typeface="+mn-lt"/>
                <a:sym typeface="Wingdings 2" pitchFamily="18" charset="2"/>
              </a:rPr>
              <a:t>-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971549" y="4077072"/>
            <a:ext cx="7129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</a:t>
            </a:r>
            <a:r>
              <a:rPr lang="en-US" altLang="el-GR" sz="2200" dirty="0" err="1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 της </a:t>
            </a:r>
            <a:r>
              <a:rPr lang="el-GR" altLang="el-GR" sz="2200" dirty="0" err="1">
                <a:latin typeface="+mn-lt"/>
              </a:rPr>
              <a:t>αμινομάδας</a:t>
            </a:r>
            <a:r>
              <a:rPr lang="el-GR" altLang="el-GR" sz="2200" dirty="0">
                <a:latin typeface="+mn-lt"/>
              </a:rPr>
              <a:t> (</a:t>
            </a:r>
            <a:r>
              <a:rPr lang="en-US" altLang="el-GR" sz="2200" dirty="0" err="1">
                <a:latin typeface="+mn-lt"/>
              </a:rPr>
              <a:t>pK</a:t>
            </a:r>
            <a:r>
              <a:rPr lang="el-GR" altLang="el-GR" sz="2200" dirty="0">
                <a:latin typeface="+mn-lt"/>
              </a:rPr>
              <a:t>α</a:t>
            </a:r>
            <a:r>
              <a:rPr lang="en-US" altLang="el-GR" sz="2200" dirty="0">
                <a:latin typeface="+mn-lt"/>
              </a:rPr>
              <a:t> ~ </a:t>
            </a:r>
            <a:r>
              <a:rPr lang="el-GR" altLang="el-GR" sz="2200" dirty="0">
                <a:latin typeface="+mn-lt"/>
              </a:rPr>
              <a:t>9</a:t>
            </a:r>
            <a:r>
              <a:rPr lang="en-US" altLang="el-GR" sz="2200" dirty="0">
                <a:latin typeface="+mn-lt"/>
              </a:rPr>
              <a:t>,</a:t>
            </a:r>
            <a:r>
              <a:rPr lang="el-GR" altLang="el-GR" sz="2200" dirty="0">
                <a:latin typeface="+mn-lt"/>
              </a:rPr>
              <a:t>4</a:t>
            </a:r>
            <a:r>
              <a:rPr lang="en-US" altLang="el-GR" sz="2200" dirty="0">
                <a:latin typeface="+mn-lt"/>
              </a:rPr>
              <a:t>)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 -</a:t>
            </a:r>
            <a:r>
              <a:rPr lang="el-GR" altLang="el-GR" sz="2200" dirty="0">
                <a:latin typeface="+mn-lt"/>
                <a:sym typeface="Wingdings 2" pitchFamily="18" charset="2"/>
              </a:rPr>
              <a:t>ΝΗ</a:t>
            </a:r>
            <a:r>
              <a:rPr lang="el-GR" altLang="el-GR" sz="2200" baseline="-25000" dirty="0">
                <a:latin typeface="+mn-lt"/>
                <a:sym typeface="Wingdings 2" pitchFamily="18" charset="2"/>
              </a:rPr>
              <a:t>3</a:t>
            </a:r>
            <a:r>
              <a:rPr lang="el-GR" altLang="el-GR" sz="2200" baseline="30000" dirty="0">
                <a:latin typeface="+mn-lt"/>
                <a:sym typeface="Wingdings 2" pitchFamily="18" charset="2"/>
              </a:rPr>
              <a:t>+</a:t>
            </a:r>
            <a:endParaRPr lang="en-US" altLang="el-GR" sz="2200" baseline="30000" dirty="0">
              <a:latin typeface="+mn-lt"/>
              <a:sym typeface="Wingdings 2" pitchFamily="18" charset="2"/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900113" y="5086345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</a:rPr>
              <a:t>2,2 &lt; </a:t>
            </a: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9,4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</a:t>
            </a:r>
            <a:r>
              <a:rPr lang="el-GR" altLang="el-GR" sz="2200" dirty="0">
                <a:latin typeface="+mn-lt"/>
              </a:rPr>
              <a:t> διπολικό ιόν ή εσωτερικό άλας </a:t>
            </a:r>
            <a:r>
              <a:rPr lang="el-GR" altLang="el-GR" sz="2200" b="1" dirty="0">
                <a:latin typeface="+mn-lt"/>
              </a:rPr>
              <a:t>(</a:t>
            </a:r>
            <a:r>
              <a:rPr lang="en-US" altLang="el-GR" sz="2200" b="1" dirty="0">
                <a:latin typeface="+mn-lt"/>
              </a:rPr>
              <a:t>zwitterion)</a:t>
            </a: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900113" y="5590401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pH</a:t>
            </a:r>
            <a:r>
              <a:rPr lang="el-GR" altLang="el-GR" sz="2200" dirty="0">
                <a:latin typeface="+mn-lt"/>
              </a:rPr>
              <a:t> &lt; </a:t>
            </a:r>
            <a:r>
              <a:rPr lang="en-US" altLang="el-GR" sz="2200" dirty="0">
                <a:latin typeface="+mn-lt"/>
              </a:rPr>
              <a:t>2,2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</a:t>
            </a:r>
            <a:r>
              <a:rPr lang="el-GR" altLang="el-GR" sz="2200" dirty="0">
                <a:latin typeface="+mn-lt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-</a:t>
            </a:r>
            <a:r>
              <a:rPr lang="el-GR" altLang="el-GR" sz="2200" dirty="0">
                <a:latin typeface="+mn-lt"/>
                <a:sym typeface="Wingdings 2" pitchFamily="18" charset="2"/>
              </a:rPr>
              <a:t>ΝΗ</a:t>
            </a:r>
            <a:r>
              <a:rPr lang="el-GR" altLang="el-GR" sz="2200" baseline="-25000" dirty="0">
                <a:latin typeface="+mn-lt"/>
                <a:sym typeface="Wingdings 2" pitchFamily="18" charset="2"/>
              </a:rPr>
              <a:t>3</a:t>
            </a:r>
            <a:r>
              <a:rPr lang="el-GR" altLang="el-GR" sz="2200" baseline="30000" dirty="0">
                <a:latin typeface="+mn-lt"/>
                <a:sym typeface="Wingdings 2" pitchFamily="18" charset="2"/>
              </a:rPr>
              <a:t>+</a:t>
            </a:r>
            <a:endParaRPr lang="en-US" altLang="el-GR" sz="2200" baseline="30000" dirty="0">
              <a:latin typeface="+mn-lt"/>
              <a:sym typeface="Wingdings 2" pitchFamily="18" charset="2"/>
            </a:endParaRPr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900113" y="6094457"/>
            <a:ext cx="71294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>
                <a:latin typeface="+mn-lt"/>
              </a:rPr>
              <a:t>pH</a:t>
            </a:r>
            <a:r>
              <a:rPr lang="el-GR" altLang="el-GR" sz="2200">
                <a:latin typeface="+mn-lt"/>
              </a:rPr>
              <a:t> </a:t>
            </a:r>
            <a:r>
              <a:rPr lang="en-US" altLang="el-GR" sz="2200">
                <a:latin typeface="+mn-lt"/>
              </a:rPr>
              <a:t>&gt;</a:t>
            </a:r>
            <a:r>
              <a:rPr lang="el-GR" altLang="el-GR" sz="2200">
                <a:latin typeface="+mn-lt"/>
              </a:rPr>
              <a:t> </a:t>
            </a:r>
            <a:r>
              <a:rPr lang="en-US" altLang="el-GR" sz="2200">
                <a:latin typeface="+mn-lt"/>
              </a:rPr>
              <a:t>9,4</a:t>
            </a:r>
            <a:r>
              <a:rPr lang="el-GR" altLang="el-GR" sz="2200">
                <a:latin typeface="+mn-lt"/>
              </a:rPr>
              <a:t> </a:t>
            </a:r>
            <a:r>
              <a:rPr lang="en-US" altLang="el-GR" sz="2200">
                <a:latin typeface="+mn-lt"/>
                <a:sym typeface="Wingdings 2" pitchFamily="18" charset="2"/>
              </a:rPr>
              <a:t></a:t>
            </a:r>
            <a:r>
              <a:rPr lang="el-GR" altLang="el-GR" sz="2200">
                <a:latin typeface="+mn-lt"/>
              </a:rPr>
              <a:t> </a:t>
            </a:r>
            <a:r>
              <a:rPr lang="en-US" altLang="el-GR" sz="2200">
                <a:latin typeface="+mn-lt"/>
                <a:sym typeface="Wingdings 2" pitchFamily="18" charset="2"/>
              </a:rPr>
              <a:t>-COO-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900113" y="4581525"/>
            <a:ext cx="8483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>
                <a:latin typeface="+mn-lt"/>
              </a:rPr>
              <a:t>Άρα…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3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57338"/>
            <a:ext cx="4548634" cy="37913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22385" y="1484784"/>
            <a:ext cx="4319587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300" dirty="0" smtClean="0">
                <a:latin typeface="+mn-lt"/>
              </a:rPr>
              <a:t>Σε</a:t>
            </a:r>
            <a:r>
              <a:rPr lang="en-US" altLang="el-GR" sz="2300" dirty="0">
                <a:latin typeface="+mn-lt"/>
              </a:rPr>
              <a:t>pH&lt;1 </a:t>
            </a:r>
            <a:r>
              <a:rPr lang="el-GR" altLang="el-GR" sz="2300" dirty="0">
                <a:latin typeface="+mn-lt"/>
              </a:rPr>
              <a:t>η </a:t>
            </a:r>
            <a:r>
              <a:rPr lang="el-GR" altLang="el-GR" sz="2300" dirty="0" err="1">
                <a:latin typeface="+mn-lt"/>
              </a:rPr>
              <a:t>αλανίνη</a:t>
            </a:r>
            <a:r>
              <a:rPr lang="el-GR" altLang="el-GR" sz="2300" dirty="0">
                <a:latin typeface="+mn-lt"/>
              </a:rPr>
              <a:t> </a:t>
            </a:r>
            <a:r>
              <a:rPr lang="el-GR" altLang="el-GR" sz="2300" dirty="0" err="1">
                <a:latin typeface="+mn-lt"/>
              </a:rPr>
              <a:t>πρωτονιώνεται</a:t>
            </a:r>
            <a:r>
              <a:rPr lang="el-GR" altLang="el-GR" sz="2300" dirty="0">
                <a:latin typeface="+mn-lt"/>
              </a:rPr>
              <a:t> </a:t>
            </a:r>
            <a:r>
              <a:rPr lang="el-GR" altLang="el-GR" sz="2300" dirty="0" smtClean="0">
                <a:latin typeface="+mn-lt"/>
              </a:rPr>
              <a:t>πλήρως.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300" dirty="0" smtClean="0">
                <a:latin typeface="+mn-lt"/>
              </a:rPr>
              <a:t>Σε</a:t>
            </a:r>
            <a:r>
              <a:rPr lang="en-US" altLang="el-GR" sz="2300" dirty="0">
                <a:latin typeface="+mn-lt"/>
              </a:rPr>
              <a:t>pH=2.34 </a:t>
            </a:r>
            <a:r>
              <a:rPr lang="el-GR" altLang="el-GR" sz="2300" dirty="0">
                <a:latin typeface="+mn-lt"/>
              </a:rPr>
              <a:t>η </a:t>
            </a:r>
            <a:r>
              <a:rPr lang="el-GR" altLang="el-GR" sz="2300" dirty="0" err="1">
                <a:latin typeface="+mn-lt"/>
              </a:rPr>
              <a:t>αλανίνη</a:t>
            </a:r>
            <a:r>
              <a:rPr lang="el-GR" altLang="el-GR" sz="2300" dirty="0">
                <a:latin typeface="+mn-lt"/>
              </a:rPr>
              <a:t> απαντά ως μίγμα 50:50 της </a:t>
            </a:r>
            <a:r>
              <a:rPr lang="el-GR" altLang="el-GR" sz="2300" dirty="0" err="1">
                <a:latin typeface="+mn-lt"/>
              </a:rPr>
              <a:t>πρωτονιωμένης</a:t>
            </a:r>
            <a:r>
              <a:rPr lang="el-GR" altLang="el-GR" sz="2300" dirty="0">
                <a:latin typeface="+mn-lt"/>
              </a:rPr>
              <a:t> και ουδέτερης </a:t>
            </a:r>
            <a:r>
              <a:rPr lang="en-US" altLang="el-GR" sz="2300" dirty="0" smtClean="0">
                <a:latin typeface="+mn-lt"/>
              </a:rPr>
              <a:t>Ala</a:t>
            </a:r>
            <a:r>
              <a:rPr lang="el-GR" altLang="el-GR" sz="2300" dirty="0" smtClean="0">
                <a:latin typeface="+mn-lt"/>
              </a:rPr>
              <a:t>.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300" dirty="0" smtClean="0">
                <a:latin typeface="+mn-lt"/>
              </a:rPr>
              <a:t>Σε </a:t>
            </a:r>
            <a:r>
              <a:rPr lang="en-US" altLang="el-GR" sz="2300" dirty="0">
                <a:latin typeface="+mn-lt"/>
              </a:rPr>
              <a:t>pH= 6,00 </a:t>
            </a:r>
            <a:r>
              <a:rPr lang="el-GR" altLang="el-GR" sz="2300" dirty="0">
                <a:latin typeface="+mn-lt"/>
              </a:rPr>
              <a:t>η </a:t>
            </a:r>
            <a:r>
              <a:rPr lang="el-GR" altLang="el-GR" sz="2300" dirty="0" err="1">
                <a:latin typeface="+mn-lt"/>
              </a:rPr>
              <a:t>αλανίνη</a:t>
            </a:r>
            <a:r>
              <a:rPr lang="el-GR" altLang="el-GR" sz="2300" dirty="0">
                <a:latin typeface="+mn-lt"/>
              </a:rPr>
              <a:t> απαντά εξ ολοκλήρου σε ουδέτερη μορφή (δίπολο</a:t>
            </a:r>
            <a:r>
              <a:rPr lang="el-GR" altLang="el-GR" sz="2300" dirty="0" smtClean="0">
                <a:latin typeface="+mn-lt"/>
              </a:rPr>
              <a:t>).</a:t>
            </a:r>
            <a:endParaRPr lang="el-GR" altLang="el-GR" sz="2300" dirty="0">
              <a:latin typeface="+mn-lt"/>
            </a:endParaRPr>
          </a:p>
          <a:p>
            <a:pPr marL="342900" indent="-342900" eaLnBrk="1" hangingPunct="1"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300" dirty="0" smtClean="0">
                <a:latin typeface="+mn-lt"/>
              </a:rPr>
              <a:t>Σε </a:t>
            </a:r>
            <a:r>
              <a:rPr lang="en-US" altLang="el-GR" sz="2300" dirty="0">
                <a:latin typeface="+mn-lt"/>
              </a:rPr>
              <a:t>pH= 9,69</a:t>
            </a:r>
            <a:r>
              <a:rPr lang="el-GR" altLang="el-GR" sz="2300" dirty="0">
                <a:latin typeface="+mn-lt"/>
              </a:rPr>
              <a:t> αποτελείται από μίγμα 50:50 ουδέτερης και </a:t>
            </a:r>
            <a:r>
              <a:rPr lang="el-GR" altLang="el-GR" sz="2300" dirty="0" err="1">
                <a:latin typeface="+mn-lt"/>
              </a:rPr>
              <a:t>αποπρωτονιωμένης</a:t>
            </a:r>
            <a:r>
              <a:rPr lang="el-GR" altLang="el-GR" sz="2300" dirty="0">
                <a:latin typeface="+mn-lt"/>
              </a:rPr>
              <a:t> </a:t>
            </a:r>
            <a:r>
              <a:rPr lang="el-GR" altLang="el-GR" sz="2300" dirty="0" smtClean="0">
                <a:latin typeface="+mn-lt"/>
              </a:rPr>
              <a:t>μορφής.</a:t>
            </a:r>
            <a:endParaRPr lang="el-GR" altLang="el-GR" sz="2300" dirty="0">
              <a:latin typeface="+mn-lt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61840" y="5454081"/>
            <a:ext cx="32399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Καμπύλη τιτλοδότησης </a:t>
            </a:r>
            <a:r>
              <a:rPr lang="el-GR" dirty="0" err="1">
                <a:latin typeface="+mn-lt"/>
              </a:rPr>
              <a:t>αλανίνης</a:t>
            </a:r>
            <a:endParaRPr lang="el-GR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Αμινοξέα</a:t>
            </a:r>
            <a:br>
              <a:rPr lang="el-GR" sz="4000" dirty="0"/>
            </a:br>
            <a:r>
              <a:rPr lang="el-GR" sz="3300" b="0" dirty="0" err="1"/>
              <a:t>Οξεοβασική</a:t>
            </a:r>
            <a:r>
              <a:rPr lang="el-GR" sz="3300" b="0" dirty="0"/>
              <a:t> </a:t>
            </a:r>
            <a:r>
              <a:rPr lang="el-GR" sz="3300" b="0" dirty="0" smtClean="0"/>
              <a:t>συμπεριφορά 2/2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137996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Αμινοξέα</a:t>
            </a:r>
            <a:br>
              <a:rPr lang="el-GR" sz="4000" dirty="0"/>
            </a:br>
            <a:r>
              <a:rPr lang="el-GR" sz="3300" b="0" dirty="0" err="1"/>
              <a:t>Ισοηλεκτρικό</a:t>
            </a:r>
            <a:r>
              <a:rPr lang="el-GR" sz="3300" b="0" dirty="0"/>
              <a:t> σημείο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987675" y="1451304"/>
            <a:ext cx="31062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>
                <a:latin typeface="+mn-lt"/>
              </a:rPr>
              <a:t>pI = ½(pKa</a:t>
            </a:r>
            <a:r>
              <a:rPr lang="el-GR" altLang="el-GR" baseline="-25000">
                <a:latin typeface="+mn-lt"/>
              </a:rPr>
              <a:t>1</a:t>
            </a:r>
            <a:r>
              <a:rPr lang="el-GR" altLang="el-GR">
                <a:latin typeface="+mn-lt"/>
              </a:rPr>
              <a:t> + pKa</a:t>
            </a:r>
            <a:r>
              <a:rPr lang="el-GR" altLang="el-GR" baseline="-25000">
                <a:latin typeface="+mn-lt"/>
              </a:rPr>
              <a:t>2</a:t>
            </a:r>
            <a:r>
              <a:rPr lang="el-GR" altLang="el-GR">
                <a:latin typeface="+mn-lt"/>
              </a:rPr>
              <a:t>). 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755576" y="2508451"/>
            <a:ext cx="7416676" cy="25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400" dirty="0">
                <a:latin typeface="+mn-lt"/>
              </a:rPr>
              <a:t>Στο </a:t>
            </a:r>
            <a:r>
              <a:rPr lang="el-GR" altLang="el-GR" sz="2400" dirty="0" err="1">
                <a:latin typeface="+mn-lt"/>
              </a:rPr>
              <a:t>ισοηλεκτρικό</a:t>
            </a:r>
            <a:r>
              <a:rPr lang="el-GR" altLang="el-GR" sz="2400" dirty="0">
                <a:latin typeface="+mn-lt"/>
              </a:rPr>
              <a:t> σημείο:</a:t>
            </a:r>
          </a:p>
          <a:p>
            <a:pPr marL="722313" lvl="1" indent="-3429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+mn-lt"/>
              </a:rPr>
              <a:t>Η </a:t>
            </a:r>
            <a:r>
              <a:rPr lang="el-GR" altLang="el-GR" dirty="0">
                <a:latin typeface="+mn-lt"/>
              </a:rPr>
              <a:t>κινητικότητα του μορίου είναι </a:t>
            </a:r>
            <a:r>
              <a:rPr lang="el-GR" altLang="el-GR" dirty="0" smtClean="0">
                <a:latin typeface="+mn-lt"/>
              </a:rPr>
              <a:t>μηδενική.</a:t>
            </a:r>
            <a:endParaRPr lang="el-GR" altLang="el-GR" dirty="0">
              <a:latin typeface="+mn-lt"/>
            </a:endParaRPr>
          </a:p>
          <a:p>
            <a:pPr marL="722313" lvl="1" indent="-3429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+mn-lt"/>
                <a:sym typeface="Wingdings" pitchFamily="2" charset="2"/>
              </a:rPr>
              <a:t>Η </a:t>
            </a:r>
            <a:r>
              <a:rPr lang="el-GR" altLang="el-GR" dirty="0">
                <a:latin typeface="+mn-lt"/>
                <a:sym typeface="Wingdings" pitchFamily="2" charset="2"/>
              </a:rPr>
              <a:t>διαλυτότητα είναι πολύ </a:t>
            </a:r>
            <a:r>
              <a:rPr lang="el-GR" altLang="el-GR" dirty="0" smtClean="0">
                <a:latin typeface="+mn-lt"/>
                <a:sym typeface="Wingdings" pitchFamily="2" charset="2"/>
              </a:rPr>
              <a:t>μικρή.</a:t>
            </a:r>
            <a:endParaRPr lang="el-GR" altLang="el-GR" dirty="0">
              <a:latin typeface="+mn-lt"/>
              <a:sym typeface="Wingdings" pitchFamily="2" charset="2"/>
            </a:endParaRPr>
          </a:p>
          <a:p>
            <a:pPr marL="722313" lvl="1" indent="-3429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l-GR" altLang="el-GR" dirty="0" smtClean="0">
                <a:latin typeface="+mn-lt"/>
                <a:sym typeface="Wingdings" pitchFamily="2" charset="2"/>
              </a:rPr>
              <a:t>Μπορεί </a:t>
            </a:r>
            <a:r>
              <a:rPr lang="el-GR" altLang="el-GR" dirty="0">
                <a:latin typeface="+mn-lt"/>
                <a:sym typeface="Wingdings" pitchFamily="2" charset="2"/>
              </a:rPr>
              <a:t>να γίνει διαχωρισμός με καθίζηση με ρύθμιση του </a:t>
            </a:r>
            <a:r>
              <a:rPr lang="en-US" altLang="el-GR" dirty="0">
                <a:latin typeface="+mn-lt"/>
                <a:sym typeface="Wingdings" pitchFamily="2" charset="2"/>
              </a:rPr>
              <a:t>pH </a:t>
            </a:r>
            <a:r>
              <a:rPr lang="el-GR" altLang="el-GR" dirty="0">
                <a:latin typeface="+mn-lt"/>
                <a:sym typeface="Wingdings" pitchFamily="2" charset="2"/>
              </a:rPr>
              <a:t>στο </a:t>
            </a:r>
            <a:r>
              <a:rPr lang="el-GR" altLang="el-GR" dirty="0" err="1">
                <a:latin typeface="+mn-lt"/>
                <a:sym typeface="Wingdings" pitchFamily="2" charset="2"/>
              </a:rPr>
              <a:t>ισοηλεκτρικό</a:t>
            </a:r>
            <a:r>
              <a:rPr lang="el-GR" altLang="el-GR" dirty="0">
                <a:latin typeface="+mn-lt"/>
                <a:sym typeface="Wingdings" pitchFamily="2" charset="2"/>
              </a:rPr>
              <a:t> </a:t>
            </a:r>
            <a:r>
              <a:rPr lang="el-GR" altLang="el-GR" dirty="0" smtClean="0">
                <a:latin typeface="+mn-lt"/>
                <a:sym typeface="Wingdings" pitchFamily="2" charset="2"/>
              </a:rPr>
              <a:t>σημείο.</a:t>
            </a:r>
            <a:endParaRPr lang="el-GR" alt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Οπτική ισομέρεια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b="0" dirty="0" smtClean="0"/>
              <a:t>D </a:t>
            </a:r>
            <a:r>
              <a:rPr lang="el-GR" sz="3000" b="0" dirty="0" smtClean="0"/>
              <a:t>και </a:t>
            </a:r>
            <a:r>
              <a:rPr lang="en-US" sz="3000" b="0" dirty="0" smtClean="0"/>
              <a:t>L</a:t>
            </a:r>
            <a:r>
              <a:rPr lang="el-GR" sz="3000" b="0" dirty="0" smtClean="0"/>
              <a:t> στερεοχημική διάταξη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73238"/>
            <a:ext cx="4524375" cy="19431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6659563" y="1916113"/>
            <a:ext cx="576262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124075" y="1989138"/>
            <a:ext cx="576263" cy="431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7164388" y="1628775"/>
            <a:ext cx="1835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OH </a:t>
            </a:r>
            <a:r>
              <a:rPr lang="el-GR" altLang="el-GR" sz="2200" dirty="0">
                <a:latin typeface="+mn-lt"/>
              </a:rPr>
              <a:t>δεξιά </a:t>
            </a:r>
            <a:r>
              <a:rPr lang="el-GR" altLang="el-GR" sz="22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l-GR" sz="2200" dirty="0" smtClean="0">
                <a:latin typeface="+mn-lt"/>
                <a:sym typeface="Wingdings" pitchFamily="2" charset="2"/>
              </a:rPr>
              <a:t> 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D</a:t>
            </a:r>
            <a:endParaRPr lang="el-GR" altLang="el-GR" sz="22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2295" name="Text Box 17"/>
          <p:cNvSpPr txBox="1">
            <a:spLocks noChangeArrowheads="1"/>
          </p:cNvSpPr>
          <p:nvPr/>
        </p:nvSpPr>
        <p:spPr bwMode="auto">
          <a:xfrm>
            <a:off x="107950" y="1628775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200" dirty="0">
                <a:latin typeface="+mn-lt"/>
              </a:rPr>
              <a:t>OH </a:t>
            </a:r>
            <a:r>
              <a:rPr lang="el-GR" altLang="el-GR" sz="2200" dirty="0">
                <a:latin typeface="+mn-lt"/>
              </a:rPr>
              <a:t>αριστερά </a:t>
            </a:r>
            <a:r>
              <a:rPr lang="el-GR" altLang="el-GR" sz="2200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l-GR" sz="2200" dirty="0" smtClean="0">
                <a:latin typeface="+mn-lt"/>
                <a:sym typeface="Wingdings" pitchFamily="2" charset="2"/>
              </a:rPr>
              <a:t> </a:t>
            </a:r>
            <a:r>
              <a:rPr lang="en-US" altLang="el-GR" sz="2200" b="1" dirty="0">
                <a:solidFill>
                  <a:srgbClr val="004A82"/>
                </a:solidFill>
                <a:latin typeface="+mn-lt"/>
              </a:rPr>
              <a:t>L</a:t>
            </a:r>
            <a:endParaRPr lang="el-GR" altLang="el-GR" sz="2200" b="1" dirty="0">
              <a:solidFill>
                <a:srgbClr val="004A82"/>
              </a:solidFill>
              <a:latin typeface="+mn-lt"/>
            </a:endParaRPr>
          </a:p>
        </p:txBody>
      </p:sp>
      <p:pic>
        <p:nvPicPr>
          <p:cNvPr id="12296" name="Picture 12" descr="http://www.mpcfaculty.net/ron_rinehart/30B/sugrta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11" y="3771900"/>
            <a:ext cx="1022631" cy="2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8"/>
          <p:cNvSpPr>
            <a:spLocks noChangeArrowheads="1"/>
          </p:cNvSpPr>
          <p:nvPr/>
        </p:nvSpPr>
        <p:spPr bwMode="auto">
          <a:xfrm>
            <a:off x="5315478" y="594928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 b="1">
                <a:latin typeface="Arial" charset="0"/>
              </a:rPr>
              <a:t>D-glucose</a:t>
            </a:r>
          </a:p>
        </p:txBody>
      </p:sp>
      <p:pic>
        <p:nvPicPr>
          <p:cNvPr id="12298" name="Picture 14" descr="http://www.mpcfaculty.net/ron_rinehart/30B/sugrta1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69" y="3771900"/>
            <a:ext cx="1185182" cy="207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2586395" y="5949280"/>
            <a:ext cx="151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latin typeface="Arial" charset="0"/>
              </a:rPr>
              <a:t>L</a:t>
            </a:r>
            <a:r>
              <a:rPr lang="el-GR" altLang="el-GR" sz="1800" b="1" dirty="0">
                <a:latin typeface="Symbol" pitchFamily="18" charset="2"/>
              </a:rPr>
              <a:t>-</a:t>
            </a:r>
            <a:r>
              <a:rPr lang="el-GR" altLang="el-GR" sz="1800" b="1" dirty="0" err="1">
                <a:latin typeface="Arial" charset="0"/>
              </a:rPr>
              <a:t>glucose</a:t>
            </a:r>
            <a:endParaRPr lang="el-GR" altLang="el-GR" sz="1800" b="1" dirty="0">
              <a:latin typeface="Arial" charset="0"/>
            </a:endParaRPr>
          </a:p>
        </p:txBody>
      </p:sp>
      <p:sp>
        <p:nvSpPr>
          <p:cNvPr id="12300" name="Rectangle 21"/>
          <p:cNvSpPr>
            <a:spLocks noChangeArrowheads="1"/>
          </p:cNvSpPr>
          <p:nvPr/>
        </p:nvSpPr>
        <p:spPr bwMode="auto">
          <a:xfrm>
            <a:off x="5417344" y="50038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cs typeface="Times New Roman" pitchFamily="18" charset="0"/>
              </a:rPr>
              <a:t>*</a:t>
            </a:r>
            <a:endParaRPr lang="el-GR" altLang="el-GR" sz="1800" dirty="0">
              <a:latin typeface="Arial" charset="0"/>
            </a:endParaRPr>
          </a:p>
        </p:txBody>
      </p:sp>
      <p:sp>
        <p:nvSpPr>
          <p:cNvPr id="12301" name="Rectangle 22"/>
          <p:cNvSpPr>
            <a:spLocks noChangeArrowheads="1"/>
          </p:cNvSpPr>
          <p:nvPr/>
        </p:nvSpPr>
        <p:spPr bwMode="auto">
          <a:xfrm>
            <a:off x="3191842" y="5075336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 dirty="0">
                <a:cs typeface="Times New Roman" pitchFamily="18" charset="0"/>
              </a:rPr>
              <a:t>*</a:t>
            </a:r>
            <a:endParaRPr lang="el-GR" altLang="el-GR" sz="1800" dirty="0"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4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Αμινοξέα</a:t>
            </a:r>
            <a:br>
              <a:rPr lang="el-GR" sz="4000" dirty="0"/>
            </a:br>
            <a:r>
              <a:rPr lang="en-US" sz="3300" b="0" dirty="0" smtClean="0"/>
              <a:t>D </a:t>
            </a:r>
            <a:r>
              <a:rPr lang="el-GR" sz="3300" b="0" dirty="0"/>
              <a:t>και </a:t>
            </a:r>
            <a:r>
              <a:rPr lang="en-US" sz="3300" b="0" dirty="0"/>
              <a:t>L </a:t>
            </a:r>
            <a:r>
              <a:rPr lang="el-GR" sz="3300" b="0" dirty="0"/>
              <a:t>στερεοχημική </a:t>
            </a:r>
            <a:r>
              <a:rPr lang="el-GR" sz="3300" b="0" dirty="0" smtClean="0"/>
              <a:t>διαμόρφωση</a:t>
            </a:r>
            <a:endParaRPr lang="el-GR" sz="3300" b="0" dirty="0"/>
          </a:p>
        </p:txBody>
      </p:sp>
      <p:pic>
        <p:nvPicPr>
          <p:cNvPr id="13315" name="Picture 5" descr="File:D+L-Alanine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3238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700338" y="41116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000">
                <a:latin typeface="+mn-lt"/>
              </a:rPr>
              <a:t>L</a:t>
            </a:r>
            <a:r>
              <a:rPr lang="el-GR" altLang="el-GR" sz="2000">
                <a:latin typeface="+mn-lt"/>
              </a:rPr>
              <a:t>-αλανίνη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00113" y="5516563"/>
            <a:ext cx="7416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el-GR" sz="2400" dirty="0">
                <a:latin typeface="+mn-lt"/>
              </a:rPr>
              <a:t>Τα φυσικά αμινοξέα είναι </a:t>
            </a:r>
            <a:r>
              <a:rPr lang="en-US" altLang="el-GR" sz="2400" dirty="0">
                <a:latin typeface="+mn-lt"/>
              </a:rPr>
              <a:t>L</a:t>
            </a:r>
            <a:r>
              <a:rPr lang="el-GR" altLang="el-GR" sz="2400" dirty="0">
                <a:latin typeface="+mn-lt"/>
              </a:rPr>
              <a:t> στερεοχημικής </a:t>
            </a:r>
            <a:r>
              <a:rPr lang="el-GR" altLang="el-GR" sz="2400" dirty="0" smtClean="0">
                <a:latin typeface="+mn-lt"/>
              </a:rPr>
              <a:t>διάταξης.</a:t>
            </a:r>
            <a:endParaRPr lang="el-GR" altLang="el-GR" sz="2400" dirty="0">
              <a:latin typeface="+mn-lt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843644"/>
              </p:ext>
            </p:extLst>
          </p:nvPr>
        </p:nvGraphicFramePr>
        <p:xfrm>
          <a:off x="539552" y="1773238"/>
          <a:ext cx="3859787" cy="2088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5" imgW="3696216" imgH="2000000" progId="Paint.Picture">
                  <p:embed/>
                </p:oleObj>
              </mc:Choice>
              <mc:Fallback>
                <p:oleObj name="Bitmap Image" r:id="rId5" imgW="3696216" imgH="20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773238"/>
                        <a:ext cx="3859787" cy="20884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827088" y="4111625"/>
            <a:ext cx="1368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000">
                <a:latin typeface="+mn-lt"/>
              </a:rPr>
              <a:t>D</a:t>
            </a:r>
            <a:r>
              <a:rPr lang="el-GR" altLang="el-GR" sz="2000">
                <a:latin typeface="+mn-lt"/>
              </a:rPr>
              <a:t>-αλανίνη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Ανίχνευση αμινοξέων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>Αντίδραση </a:t>
            </a:r>
            <a:r>
              <a:rPr lang="el-GR" sz="4000" dirty="0" err="1" smtClean="0"/>
              <a:t>νινυδρίνης</a:t>
            </a:r>
            <a:r>
              <a:rPr lang="el-GR" sz="4000" dirty="0" smtClean="0"/>
              <a:t>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pic>
        <p:nvPicPr>
          <p:cNvPr id="14339" name="Picture 7" descr="File:Ninhydrin Reaction Mechanism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5"/>
            <a:ext cx="6430851" cy="40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827088" y="5373688"/>
            <a:ext cx="66976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Ανίχνευση αμινοξέων.</a:t>
            </a:r>
            <a:endParaRPr lang="el-GR" altLang="el-GR" sz="2200" dirty="0">
              <a:latin typeface="+mn-lt"/>
              <a:sym typeface="Wingdings 2" pitchFamily="18" charset="2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Ποσοτικός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προσδιορισμός </a:t>
            </a:r>
            <a:r>
              <a:rPr lang="el-GR" altLang="el-GR" sz="2200" dirty="0" err="1" smtClean="0">
                <a:latin typeface="+mn-lt"/>
                <a:sym typeface="Wingdings 2" pitchFamily="18" charset="2"/>
              </a:rPr>
              <a:t>φασματοφωτομετρικά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.</a:t>
            </a:r>
            <a:endParaRPr lang="el-GR" altLang="el-GR" sz="2200" dirty="0">
              <a:latin typeface="+mn-lt"/>
              <a:sym typeface="Wingdings 2" pitchFamily="18" charset="2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98891" y="5283200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latin typeface="+mn-lt"/>
              </a:rPr>
              <a:t>Ιώδες προϊόν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323528" y="4797152"/>
            <a:ext cx="291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Ninhydrin Reaction </a:t>
            </a:r>
            <a:r>
              <a:rPr lang="en-US" sz="1200" dirty="0" smtClean="0">
                <a:latin typeface="+mn-lt"/>
                <a:hlinkClick r:id="rId4"/>
              </a:rPr>
              <a:t>Mechanism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Puppy8800"/>
              </a:rPr>
              <a:t>Puppy8800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57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Ανίχνευση αμινοξέων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>Αντίδραση </a:t>
            </a:r>
            <a:r>
              <a:rPr lang="el-GR" sz="4000" dirty="0" err="1" smtClean="0"/>
              <a:t>νινυδρίνης</a:t>
            </a:r>
            <a:r>
              <a:rPr lang="el-GR" sz="4000" dirty="0" smtClean="0"/>
              <a:t> </a:t>
            </a:r>
            <a:r>
              <a:rPr lang="el-GR" sz="3300" b="0" dirty="0" smtClean="0"/>
              <a:t>2/2</a:t>
            </a:r>
            <a:endParaRPr lang="el-GR" sz="4000" dirty="0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23528" y="1484312"/>
            <a:ext cx="8642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400" dirty="0" smtClean="0">
                <a:latin typeface="+mn-lt"/>
                <a:sym typeface="Wingdings 2" pitchFamily="18" charset="2"/>
              </a:rPr>
              <a:t>Στην </a:t>
            </a:r>
            <a:r>
              <a:rPr lang="el-GR" altLang="el-GR" sz="2400" dirty="0">
                <a:latin typeface="+mn-lt"/>
                <a:sym typeface="Wingdings 2" pitchFamily="18" charset="2"/>
              </a:rPr>
              <a:t>περίπτωση της </a:t>
            </a:r>
            <a:r>
              <a:rPr lang="el-GR" altLang="el-GR" sz="2400" dirty="0" err="1">
                <a:latin typeface="+mn-lt"/>
                <a:sym typeface="Wingdings 2" pitchFamily="18" charset="2"/>
              </a:rPr>
              <a:t>προλίνης</a:t>
            </a:r>
            <a:r>
              <a:rPr lang="en-US" altLang="el-GR" sz="2400" dirty="0">
                <a:latin typeface="+mn-lt"/>
                <a:sym typeface="Wingdings 2" pitchFamily="18" charset="2"/>
              </a:rPr>
              <a:t> </a:t>
            </a:r>
            <a:r>
              <a:rPr lang="el-GR" altLang="el-GR" sz="2400" dirty="0">
                <a:latin typeface="+mn-lt"/>
                <a:sym typeface="Wingdings 2" pitchFamily="18" charset="2"/>
              </a:rPr>
              <a:t>και της </a:t>
            </a:r>
            <a:r>
              <a:rPr lang="el-GR" altLang="el-GR" sz="2400" dirty="0" err="1">
                <a:latin typeface="+mn-lt"/>
                <a:sym typeface="Wingdings 2" pitchFamily="18" charset="2"/>
              </a:rPr>
              <a:t>υδροξυπρολίνης</a:t>
            </a:r>
            <a:r>
              <a:rPr lang="el-GR" altLang="el-GR" sz="2400" dirty="0">
                <a:latin typeface="+mn-lt"/>
                <a:sym typeface="Wingdings 2" pitchFamily="18" charset="2"/>
              </a:rPr>
              <a:t> σχηματίζεται παράγωγο κίτρινου</a:t>
            </a:r>
            <a:r>
              <a:rPr lang="en-US" altLang="el-GR" sz="2400" dirty="0">
                <a:latin typeface="+mn-lt"/>
                <a:sym typeface="Wingdings 2" pitchFamily="18" charset="2"/>
              </a:rPr>
              <a:t> </a:t>
            </a:r>
            <a:r>
              <a:rPr lang="el-GR" altLang="el-GR" sz="2400" dirty="0">
                <a:latin typeface="+mn-lt"/>
                <a:sym typeface="Wingdings 2" pitchFamily="18" charset="2"/>
              </a:rPr>
              <a:t>χρώματος λόγω απουσίας </a:t>
            </a:r>
            <a:r>
              <a:rPr lang="el-GR" altLang="el-GR" sz="2400" dirty="0" err="1">
                <a:latin typeface="+mn-lt"/>
                <a:sym typeface="Wingdings 2" pitchFamily="18" charset="2"/>
              </a:rPr>
              <a:t>πρωτοταγούς</a:t>
            </a:r>
            <a:r>
              <a:rPr lang="el-GR" altLang="el-GR" sz="2400" dirty="0">
                <a:latin typeface="+mn-lt"/>
                <a:sym typeface="Wingdings 2" pitchFamily="18" charset="2"/>
              </a:rPr>
              <a:t> </a:t>
            </a:r>
            <a:r>
              <a:rPr lang="el-GR" altLang="el-GR" sz="2400" dirty="0" err="1" smtClean="0">
                <a:latin typeface="+mn-lt"/>
                <a:sym typeface="Wingdings 2" pitchFamily="18" charset="2"/>
              </a:rPr>
              <a:t>αμινομάδας</a:t>
            </a:r>
            <a:r>
              <a:rPr lang="el-GR" altLang="el-GR" sz="2400" dirty="0" smtClean="0">
                <a:latin typeface="+mn-lt"/>
                <a:sym typeface="Wingdings 2" pitchFamily="18" charset="2"/>
              </a:rPr>
              <a:t>.</a:t>
            </a:r>
            <a:endParaRPr lang="el-GR" altLang="el-GR" sz="2400" dirty="0">
              <a:latin typeface="+mn-lt"/>
              <a:sym typeface="Wingdings 2" pitchFamily="18" charset="2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3" y="2853159"/>
            <a:ext cx="8757215" cy="237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63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Ανίχνευση αμινοξέων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4000" dirty="0" err="1" smtClean="0"/>
              <a:t>Ξανθοπρωτεϊνική</a:t>
            </a:r>
            <a:r>
              <a:rPr lang="el-GR" sz="4000" dirty="0" smtClean="0"/>
              <a:t> αντίδραση</a:t>
            </a:r>
            <a:endParaRPr lang="el-GR" sz="40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44827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dirty="0" smtClean="0">
                <a:sym typeface="Wingdings 2" pitchFamily="18" charset="2"/>
              </a:rPr>
              <a:t>Με </a:t>
            </a:r>
            <a:r>
              <a:rPr lang="el-GR" altLang="el-GR" dirty="0">
                <a:sym typeface="Wingdings 2" pitchFamily="18" charset="2"/>
              </a:rPr>
              <a:t>την προσθήκη π. ΗΝΟ</a:t>
            </a:r>
            <a:r>
              <a:rPr lang="el-GR" altLang="el-GR" baseline="-25000" dirty="0">
                <a:sym typeface="Wingdings 2" pitchFamily="18" charset="2"/>
              </a:rPr>
              <a:t>3</a:t>
            </a:r>
            <a:r>
              <a:rPr lang="el-GR" altLang="el-GR" dirty="0">
                <a:sym typeface="Wingdings 2" pitchFamily="18" charset="2"/>
              </a:rPr>
              <a:t> σε διάλυμα </a:t>
            </a:r>
            <a:r>
              <a:rPr lang="el-GR" altLang="el-GR" dirty="0" smtClean="0">
                <a:sym typeface="Wingdings 2" pitchFamily="18" charset="2"/>
              </a:rPr>
              <a:t>πρωτεΐνης </a:t>
            </a:r>
            <a:r>
              <a:rPr lang="el-GR" altLang="el-GR" dirty="0">
                <a:sym typeface="Wingdings 2" pitchFamily="18" charset="2"/>
              </a:rPr>
              <a:t>εμφανίζεται κίτρινο</a:t>
            </a:r>
            <a:r>
              <a:rPr lang="en-US" altLang="el-GR" dirty="0">
                <a:sym typeface="Wingdings 2" pitchFamily="18" charset="2"/>
              </a:rPr>
              <a:t> </a:t>
            </a:r>
            <a:r>
              <a:rPr lang="el-GR" altLang="el-GR" dirty="0">
                <a:sym typeface="Wingdings 2" pitchFamily="18" charset="2"/>
              </a:rPr>
              <a:t>χρώμα, το οποίο μετατρέπεται σε πορτοκαλί</a:t>
            </a:r>
            <a:r>
              <a:rPr lang="en-US" altLang="el-GR" dirty="0">
                <a:sym typeface="Wingdings 2" pitchFamily="18" charset="2"/>
              </a:rPr>
              <a:t> </a:t>
            </a:r>
            <a:r>
              <a:rPr lang="el-GR" altLang="el-GR" dirty="0">
                <a:sym typeface="Wingdings 2" pitchFamily="18" charset="2"/>
              </a:rPr>
              <a:t>με την προσθήκη </a:t>
            </a:r>
            <a:r>
              <a:rPr lang="el-GR" altLang="el-GR" dirty="0" err="1">
                <a:sym typeface="Wingdings 2" pitchFamily="18" charset="2"/>
              </a:rPr>
              <a:t>αλκάλεως</a:t>
            </a:r>
            <a:r>
              <a:rPr lang="el-GR" altLang="el-GR" dirty="0">
                <a:sym typeface="Wingdings 2" pitchFamily="18" charset="2"/>
              </a:rPr>
              <a:t> ή αμμωνίας</a:t>
            </a:r>
            <a:r>
              <a:rPr lang="en-US" altLang="el-GR" dirty="0">
                <a:sym typeface="Wingdings 2" pitchFamily="18" charset="2"/>
              </a:rPr>
              <a:t>.</a:t>
            </a:r>
            <a:endParaRPr lang="el-GR" altLang="el-GR" dirty="0">
              <a:sym typeface="Wingdings 2" pitchFamily="18" charset="2"/>
            </a:endParaRPr>
          </a:p>
          <a:p>
            <a:pPr>
              <a:spcBef>
                <a:spcPct val="0"/>
              </a:spcBef>
            </a:pPr>
            <a:r>
              <a:rPr lang="el-GR" altLang="el-GR" dirty="0" smtClean="0">
                <a:sym typeface="Wingdings 2" pitchFamily="18" charset="2"/>
              </a:rPr>
              <a:t>Η </a:t>
            </a:r>
            <a:r>
              <a:rPr lang="el-GR" altLang="el-GR" dirty="0">
                <a:sym typeface="Wingdings 2" pitchFamily="18" charset="2"/>
              </a:rPr>
              <a:t>αντίδραση οφείλεται στη νίτρωση του αρωματικού πυρήνα των αμινοξέων </a:t>
            </a:r>
            <a:r>
              <a:rPr lang="el-GR" altLang="el-GR" dirty="0" err="1">
                <a:sym typeface="Wingdings 2" pitchFamily="18" charset="2"/>
              </a:rPr>
              <a:t>τυροσίνη</a:t>
            </a:r>
            <a:r>
              <a:rPr lang="el-GR" altLang="el-GR" dirty="0">
                <a:sym typeface="Wingdings 2" pitchFamily="18" charset="2"/>
              </a:rPr>
              <a:t>, </a:t>
            </a:r>
            <a:r>
              <a:rPr lang="el-GR" altLang="el-GR" dirty="0" err="1">
                <a:sym typeface="Wingdings 2" pitchFamily="18" charset="2"/>
              </a:rPr>
              <a:t>τρυπτοφάνη</a:t>
            </a:r>
            <a:r>
              <a:rPr lang="el-GR" altLang="el-GR" dirty="0">
                <a:sym typeface="Wingdings 2" pitchFamily="18" charset="2"/>
              </a:rPr>
              <a:t> και </a:t>
            </a:r>
            <a:r>
              <a:rPr lang="el-GR" altLang="el-GR" dirty="0" err="1">
                <a:sym typeface="Wingdings 2" pitchFamily="18" charset="2"/>
              </a:rPr>
              <a:t>φαινυλαλανίνη</a:t>
            </a:r>
            <a:r>
              <a:rPr lang="en-US" altLang="el-GR" dirty="0" smtClean="0">
                <a:sym typeface="Wingdings 2" pitchFamily="18" charset="2"/>
              </a:rPr>
              <a:t>.</a:t>
            </a:r>
            <a:endParaRPr lang="el-GR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90828"/>
            <a:ext cx="8902667" cy="259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1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Πεπτίδια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pic>
        <p:nvPicPr>
          <p:cNvPr id="20482" name="Picture 2" descr="File:Peptidformationbal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026368"/>
            <a:ext cx="6896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7504" y="6320879"/>
            <a:ext cx="291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Peptidformationball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YassineMrabet"/>
              </a:rPr>
              <a:t>YassineMrabet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8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Πεπτίδια </a:t>
            </a:r>
            <a:r>
              <a:rPr lang="el-GR" sz="3000" b="0" dirty="0" smtClean="0"/>
              <a:t>2/5</a:t>
            </a:r>
            <a:endParaRPr lang="el-GR" dirty="0"/>
          </a:p>
        </p:txBody>
      </p:sp>
      <p:pic>
        <p:nvPicPr>
          <p:cNvPr id="18435" name="Picture 5" descr="File:Protein-primary-structu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61" y="1268413"/>
            <a:ext cx="5873835" cy="36007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251520" y="4934778"/>
            <a:ext cx="59769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</a:rPr>
              <a:t>ν </a:t>
            </a:r>
            <a:r>
              <a:rPr lang="el-GR" altLang="el-GR" sz="2200" dirty="0">
                <a:latin typeface="+mn-lt"/>
              </a:rPr>
              <a:t>αμινοξέα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 </a:t>
            </a:r>
            <a:r>
              <a:rPr lang="el-GR" altLang="el-GR" sz="2200" dirty="0">
                <a:latin typeface="+mn-lt"/>
                <a:sym typeface="Wingdings" pitchFamily="2" charset="2"/>
              </a:rPr>
              <a:t>ν-1 </a:t>
            </a:r>
            <a:r>
              <a:rPr lang="el-GR" altLang="el-GR" sz="2200" dirty="0" err="1">
                <a:latin typeface="+mn-lt"/>
                <a:sym typeface="Wingdings" pitchFamily="2" charset="2"/>
              </a:rPr>
              <a:t>πεπτιδικούς</a:t>
            </a:r>
            <a:r>
              <a:rPr lang="el-GR" altLang="el-GR" sz="2200" dirty="0">
                <a:latin typeface="+mn-lt"/>
                <a:sym typeface="Wingdings" pitchFamily="2" charset="2"/>
              </a:rPr>
              <a:t> δεσμούς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err="1" smtClean="0">
                <a:latin typeface="+mn-lt"/>
              </a:rPr>
              <a:t>καρβοξυ</a:t>
            </a:r>
            <a:r>
              <a:rPr lang="el-GR" altLang="el-GR" sz="2200" dirty="0" smtClean="0">
                <a:latin typeface="+mn-lt"/>
              </a:rPr>
              <a:t>-τελικό </a:t>
            </a:r>
            <a:r>
              <a:rPr lang="el-GR" altLang="el-GR" sz="2200" dirty="0" err="1">
                <a:latin typeface="+mn-lt"/>
              </a:rPr>
              <a:t>αμινοξύ</a:t>
            </a:r>
            <a:r>
              <a:rPr lang="el-GR" altLang="el-GR" sz="2200" dirty="0">
                <a:latin typeface="+mn-lt"/>
              </a:rPr>
              <a:t> ή </a:t>
            </a:r>
            <a:r>
              <a:rPr lang="en-US" altLang="el-GR" sz="2200" dirty="0">
                <a:latin typeface="+mn-lt"/>
              </a:rPr>
              <a:t>C-</a:t>
            </a:r>
            <a:r>
              <a:rPr lang="el-GR" altLang="el-GR" sz="2200" dirty="0">
                <a:latin typeface="+mn-lt"/>
              </a:rPr>
              <a:t>τελικό </a:t>
            </a:r>
            <a:r>
              <a:rPr lang="el-GR" altLang="el-GR" sz="2200" dirty="0" err="1" smtClean="0">
                <a:latin typeface="+mn-lt"/>
              </a:rPr>
              <a:t>αμινοξύ</a:t>
            </a:r>
            <a:endParaRPr lang="el-GR" altLang="el-GR" sz="2200" dirty="0" smtClean="0">
              <a:latin typeface="+mn-lt"/>
            </a:endParaRPr>
          </a:p>
          <a:p>
            <a:pPr marL="355600" eaLnBrk="1" hangingPunct="1">
              <a:spcBef>
                <a:spcPct val="50000"/>
              </a:spcBef>
              <a:buClrTx/>
              <a:buSzTx/>
              <a:buNone/>
            </a:pPr>
            <a:r>
              <a:rPr lang="el-GR" altLang="el-GR" sz="2200" dirty="0" err="1" smtClean="0">
                <a:latin typeface="+mn-lt"/>
              </a:rPr>
              <a:t>αμινο</a:t>
            </a:r>
            <a:r>
              <a:rPr lang="el-GR" altLang="el-GR" sz="2200" dirty="0" smtClean="0">
                <a:latin typeface="+mn-lt"/>
              </a:rPr>
              <a:t>-τελικό </a:t>
            </a:r>
            <a:r>
              <a:rPr lang="el-GR" altLang="el-GR" sz="2200" dirty="0" err="1">
                <a:latin typeface="+mn-lt"/>
              </a:rPr>
              <a:t>αμινοξύ</a:t>
            </a:r>
            <a:r>
              <a:rPr lang="el-GR" altLang="el-GR" sz="2200" dirty="0">
                <a:latin typeface="+mn-lt"/>
              </a:rPr>
              <a:t> ή Ν-τελικό </a:t>
            </a:r>
            <a:r>
              <a:rPr lang="el-GR" altLang="el-GR" sz="2200" dirty="0" err="1">
                <a:latin typeface="+mn-lt"/>
              </a:rPr>
              <a:t>αμινοξύ</a:t>
            </a:r>
            <a:endParaRPr lang="el-GR" altLang="el-GR" sz="2200" dirty="0">
              <a:latin typeface="+mn-lt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79512" y="1412776"/>
            <a:ext cx="29876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l-GR" altLang="el-GR" sz="2000" dirty="0">
                <a:latin typeface="+mn-lt"/>
              </a:rPr>
              <a:t>πεπτίδιο</a:t>
            </a:r>
            <a:r>
              <a:rPr lang="en-US" altLang="el-GR" sz="2000" dirty="0">
                <a:latin typeface="+mn-lt"/>
              </a:rPr>
              <a:t> (&lt; 50 </a:t>
            </a:r>
            <a:r>
              <a:rPr lang="el-GR" altLang="el-GR" sz="2000" dirty="0">
                <a:latin typeface="+mn-lt"/>
              </a:rPr>
              <a:t>αμινοξέα</a:t>
            </a:r>
            <a:r>
              <a:rPr lang="en-US" altLang="el-GR" sz="2000" dirty="0">
                <a:latin typeface="+mn-lt"/>
              </a:rPr>
              <a:t>)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l-GR" altLang="el-GR" sz="2000" dirty="0" smtClean="0">
                <a:latin typeface="+mn-lt"/>
              </a:rPr>
              <a:t>πρωτεΐνη</a:t>
            </a:r>
            <a:r>
              <a:rPr lang="en-US" altLang="el-GR" sz="2000" dirty="0" smtClean="0">
                <a:latin typeface="+mn-lt"/>
              </a:rPr>
              <a:t> </a:t>
            </a:r>
            <a:r>
              <a:rPr lang="el-GR" altLang="el-GR" sz="2000" dirty="0" smtClean="0">
                <a:latin typeface="+mn-lt"/>
              </a:rPr>
              <a:t> </a:t>
            </a:r>
            <a:r>
              <a:rPr lang="en-US" altLang="el-GR" sz="2000" dirty="0">
                <a:latin typeface="+mn-lt"/>
              </a:rPr>
              <a:t>(&gt; 50 </a:t>
            </a:r>
            <a:r>
              <a:rPr lang="el-GR" altLang="el-GR" sz="2000" dirty="0">
                <a:latin typeface="+mn-lt"/>
              </a:rPr>
              <a:t>αμινοξέα</a:t>
            </a:r>
            <a:r>
              <a:rPr lang="en-US" altLang="el-GR" sz="2000" dirty="0">
                <a:latin typeface="+mn-lt"/>
              </a:rPr>
              <a:t>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6732240" y="4983559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Protein-primary-structure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.jhc."/>
              </a:rPr>
              <a:t>.</a:t>
            </a:r>
            <a:r>
              <a:rPr lang="en-US" sz="1200" dirty="0" err="1">
                <a:latin typeface="+mn-lt"/>
                <a:hlinkClick r:id="rId5" tooltip="User:.jhc."/>
              </a:rPr>
              <a:t>jhc</a:t>
            </a:r>
            <a:r>
              <a:rPr lang="en-US" sz="1200" dirty="0">
                <a:latin typeface="+mn-lt"/>
                <a:hlinkClick r:id="rId5" tooltip="User:.jhc."/>
              </a:rPr>
              <a:t>.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02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8"/>
          <p:cNvSpPr>
            <a:spLocks noChangeArrowheads="1"/>
          </p:cNvSpPr>
          <p:nvPr/>
        </p:nvSpPr>
        <p:spPr bwMode="auto">
          <a:xfrm>
            <a:off x="3923928" y="1268760"/>
            <a:ext cx="2768154" cy="388778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Arial" charset="0"/>
            </a:endParaRPr>
          </a:p>
        </p:txBody>
      </p:sp>
      <p:sp>
        <p:nvSpPr>
          <p:cNvPr id="3075" name="Oval 7"/>
          <p:cNvSpPr>
            <a:spLocks noChangeArrowheads="1"/>
          </p:cNvSpPr>
          <p:nvPr/>
        </p:nvSpPr>
        <p:spPr bwMode="auto">
          <a:xfrm>
            <a:off x="684213" y="2564904"/>
            <a:ext cx="1655762" cy="2303959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Αμινοξέα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pic>
        <p:nvPicPr>
          <p:cNvPr id="3077" name="Picture 5" descr="File:AminoAcidball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7380"/>
            <a:ext cx="6007100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475413" y="1052736"/>
            <a:ext cx="25922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latin typeface="+mn-lt"/>
              </a:rPr>
              <a:t>α-</a:t>
            </a:r>
            <a:r>
              <a:rPr lang="el-GR" altLang="el-GR" sz="2400" dirty="0" err="1">
                <a:latin typeface="+mn-lt"/>
              </a:rPr>
              <a:t>αμινοξύ</a:t>
            </a:r>
            <a:endParaRPr lang="el-GR" altLang="el-GR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dirty="0">
                <a:latin typeface="+mn-lt"/>
              </a:rPr>
              <a:t>(</a:t>
            </a:r>
            <a:r>
              <a:rPr lang="el-GR" altLang="el-GR" sz="2400" dirty="0" err="1">
                <a:latin typeface="+mn-lt"/>
              </a:rPr>
              <a:t>alpha</a:t>
            </a:r>
            <a:r>
              <a:rPr lang="el-GR" altLang="el-GR" sz="2400" dirty="0">
                <a:latin typeface="+mn-lt"/>
              </a:rPr>
              <a:t>-</a:t>
            </a:r>
            <a:r>
              <a:rPr lang="el-GR" altLang="el-GR" sz="2400" dirty="0" err="1">
                <a:latin typeface="+mn-lt"/>
              </a:rPr>
              <a:t>amino</a:t>
            </a:r>
            <a:r>
              <a:rPr lang="el-GR" altLang="el-GR" sz="2400" dirty="0">
                <a:latin typeface="+mn-lt"/>
              </a:rPr>
              <a:t> </a:t>
            </a:r>
            <a:r>
              <a:rPr lang="el-GR" altLang="el-GR" sz="2400" dirty="0" err="1">
                <a:latin typeface="+mn-lt"/>
              </a:rPr>
              <a:t>acid</a:t>
            </a:r>
            <a:r>
              <a:rPr lang="el-GR" altLang="el-GR" sz="2400" dirty="0">
                <a:latin typeface="+mn-lt"/>
              </a:rPr>
              <a:t>):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 dirty="0" err="1">
                <a:latin typeface="+mn-lt"/>
              </a:rPr>
              <a:t>αμινομάδα</a:t>
            </a:r>
            <a:r>
              <a:rPr lang="el-GR" altLang="el-GR" sz="1600" dirty="0">
                <a:latin typeface="+mn-lt"/>
              </a:rPr>
              <a:t> στο 1</a:t>
            </a:r>
            <a:r>
              <a:rPr lang="el-GR" altLang="el-GR" sz="1600" baseline="30000" dirty="0">
                <a:latin typeface="+mn-lt"/>
              </a:rPr>
              <a:t>ο</a:t>
            </a:r>
            <a:r>
              <a:rPr lang="el-GR" altLang="el-GR" sz="1600" dirty="0">
                <a:latin typeface="+mn-lt"/>
              </a:rPr>
              <a:t> άτομο </a:t>
            </a:r>
            <a:r>
              <a:rPr lang="en-US" altLang="el-GR" sz="1600" dirty="0">
                <a:latin typeface="+mn-lt"/>
              </a:rPr>
              <a:t>C</a:t>
            </a:r>
            <a:r>
              <a:rPr lang="el-GR" altLang="el-GR" sz="1600" dirty="0">
                <a:latin typeface="+mn-lt"/>
              </a:rPr>
              <a:t> μετά την </a:t>
            </a:r>
            <a:r>
              <a:rPr lang="el-GR" altLang="el-GR" sz="1600" dirty="0" err="1">
                <a:latin typeface="+mn-lt"/>
              </a:rPr>
              <a:t>καρβοξυλομάδα</a:t>
            </a:r>
            <a:endParaRPr lang="el-GR" altLang="el-GR" sz="1600" dirty="0">
              <a:latin typeface="+mn-lt"/>
            </a:endParaRPr>
          </a:p>
        </p:txBody>
      </p:sp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1979613" y="5470952"/>
            <a:ext cx="2624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+mn-lt"/>
              </a:rPr>
              <a:t>Πλευρική ομάδα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+mn-lt"/>
              </a:rPr>
              <a:t>(</a:t>
            </a:r>
            <a:r>
              <a:rPr lang="en-US" altLang="el-GR" sz="2400">
                <a:latin typeface="+mn-lt"/>
              </a:rPr>
              <a:t>side- chain group)</a:t>
            </a:r>
            <a:endParaRPr lang="el-GR" altLang="el-GR" sz="2400">
              <a:latin typeface="+mn-lt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6079818" y="5267632"/>
            <a:ext cx="2812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+mn-lt"/>
              </a:rPr>
              <a:t>Αμινοξέα πρωτεϊνών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11" name="Rectangle 7"/>
          <p:cNvSpPr/>
          <p:nvPr/>
        </p:nvSpPr>
        <p:spPr>
          <a:xfrm>
            <a:off x="0" y="5082966"/>
            <a:ext cx="248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AminoAcidball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YassineMrabet"/>
              </a:rPr>
              <a:t>YassineMrabet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5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Πεπτίδια </a:t>
            </a:r>
            <a:r>
              <a:rPr lang="el-GR" sz="3000" b="0" dirty="0" smtClean="0"/>
              <a:t>3/5</a:t>
            </a:r>
            <a:endParaRPr lang="el-GR" dirty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9" y="2353861"/>
            <a:ext cx="8550223" cy="36674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265" y="1061489"/>
            <a:ext cx="3527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latin typeface="+mn-lt"/>
              </a:rPr>
              <a:t>Προστασία </a:t>
            </a:r>
            <a:r>
              <a:rPr lang="el-GR" sz="2200" b="1" dirty="0" err="1">
                <a:latin typeface="+mn-lt"/>
              </a:rPr>
              <a:t>αμινομάδας</a:t>
            </a:r>
            <a:endParaRPr lang="el-GR" sz="2200" b="1" dirty="0">
              <a:latin typeface="+mn-lt"/>
            </a:endParaRPr>
          </a:p>
        </p:txBody>
      </p:sp>
      <p:sp>
        <p:nvSpPr>
          <p:cNvPr id="19463" name="8 - Ορθογώνιο"/>
          <p:cNvSpPr>
            <a:spLocks noChangeArrowheads="1"/>
          </p:cNvSpPr>
          <p:nvPr/>
        </p:nvSpPr>
        <p:spPr bwMode="auto">
          <a:xfrm>
            <a:off x="3941690" y="1052736"/>
            <a:ext cx="52023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el-GR" sz="2200" dirty="0" err="1" smtClean="0">
                <a:latin typeface="+mn-lt"/>
              </a:rPr>
              <a:t>Αμινομάδες</a:t>
            </a:r>
            <a:r>
              <a:rPr lang="el-GR" altLang="el-GR" sz="2200" dirty="0" smtClean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προστατεύονται με τη μορφή </a:t>
            </a:r>
            <a:r>
              <a:rPr lang="en-US" altLang="el-GR" sz="2200" dirty="0" err="1">
                <a:latin typeface="+mn-lt"/>
              </a:rPr>
              <a:t>tert</a:t>
            </a:r>
            <a:r>
              <a:rPr lang="en-US" altLang="el-GR" sz="2200" dirty="0">
                <a:latin typeface="+mn-lt"/>
              </a:rPr>
              <a:t>-</a:t>
            </a:r>
            <a:r>
              <a:rPr lang="el-GR" altLang="el-GR" sz="2200" dirty="0" err="1">
                <a:latin typeface="+mn-lt"/>
              </a:rPr>
              <a:t>βουτοξυκαρβονυλοαμιδικών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dirty="0" err="1">
                <a:latin typeface="+mn-lt"/>
              </a:rPr>
              <a:t>παραγώγων(ΒΟ</a:t>
            </a:r>
            <a:r>
              <a:rPr lang="en-US" altLang="el-GR" sz="2200" dirty="0">
                <a:latin typeface="+mn-lt"/>
              </a:rPr>
              <a:t>C</a:t>
            </a:r>
            <a:r>
              <a:rPr lang="en-US" altLang="el-GR" sz="2200" dirty="0" smtClean="0">
                <a:latin typeface="+mn-lt"/>
              </a:rPr>
              <a:t>)</a:t>
            </a:r>
            <a:r>
              <a:rPr lang="el-GR" altLang="el-GR" sz="2200" dirty="0" smtClean="0">
                <a:latin typeface="+mn-lt"/>
              </a:rPr>
              <a:t>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Πεπτίδια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544" y="1196752"/>
            <a:ext cx="396044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latin typeface="+mn-lt"/>
              </a:rPr>
              <a:t>Προστασία </a:t>
            </a:r>
            <a:r>
              <a:rPr lang="el-GR" sz="2200" b="1" dirty="0" err="1">
                <a:latin typeface="+mn-lt"/>
              </a:rPr>
              <a:t>καρβοξυλομάδας</a:t>
            </a:r>
            <a:endParaRPr lang="el-GR" sz="2200" b="1" dirty="0">
              <a:latin typeface="+mn-lt"/>
            </a:endParaRPr>
          </a:p>
        </p:txBody>
      </p:sp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90265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9 - Ορθογώνιο"/>
          <p:cNvSpPr>
            <a:spLocks noChangeArrowheads="1"/>
          </p:cNvSpPr>
          <p:nvPr/>
        </p:nvSpPr>
        <p:spPr bwMode="auto">
          <a:xfrm>
            <a:off x="4552950" y="1196752"/>
            <a:ext cx="44115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el-GR" altLang="el-GR" sz="2200" dirty="0" err="1" smtClean="0">
                <a:latin typeface="+mn-lt"/>
              </a:rPr>
              <a:t>Καρβοξυλομάδες</a:t>
            </a:r>
            <a:r>
              <a:rPr lang="el-GR" altLang="el-GR" sz="2200" dirty="0" smtClean="0">
                <a:latin typeface="+mn-lt"/>
              </a:rPr>
              <a:t> </a:t>
            </a:r>
            <a:r>
              <a:rPr lang="el-GR" altLang="el-GR" sz="2200" dirty="0">
                <a:latin typeface="+mn-lt"/>
              </a:rPr>
              <a:t>προστατεύονται με μετατροπή σε </a:t>
            </a:r>
            <a:r>
              <a:rPr lang="el-GR" altLang="el-GR" sz="2200" dirty="0" err="1">
                <a:latin typeface="+mn-lt"/>
              </a:rPr>
              <a:t>μεθυλο</a:t>
            </a:r>
            <a:r>
              <a:rPr lang="el-GR" altLang="el-GR" sz="2200" dirty="0">
                <a:latin typeface="+mn-lt"/>
              </a:rPr>
              <a:t>- ή </a:t>
            </a:r>
            <a:r>
              <a:rPr lang="el-GR" altLang="el-GR" sz="2200" dirty="0" err="1" smtClean="0">
                <a:latin typeface="+mn-lt"/>
              </a:rPr>
              <a:t>βενζυλο</a:t>
            </a:r>
            <a:r>
              <a:rPr lang="el-GR" altLang="el-GR" sz="2200" dirty="0" smtClean="0">
                <a:latin typeface="+mn-lt"/>
              </a:rPr>
              <a:t>-εστέρες.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5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8900" algn="l">
              <a:defRPr/>
            </a:pPr>
            <a:r>
              <a:rPr lang="el-GR" dirty="0"/>
              <a:t>Πεπτίδια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9750" y="1557338"/>
            <a:ext cx="41042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>
                <a:solidFill>
                  <a:srgbClr val="004A82"/>
                </a:solidFill>
                <a:latin typeface="+mn-lt"/>
              </a:rPr>
              <a:t>Δοκιμή </a:t>
            </a:r>
            <a:r>
              <a:rPr lang="el-GR" sz="2200" b="1" dirty="0" err="1">
                <a:solidFill>
                  <a:srgbClr val="004A82"/>
                </a:solidFill>
                <a:latin typeface="+mn-lt"/>
              </a:rPr>
              <a:t>διουρίας</a:t>
            </a:r>
            <a:r>
              <a:rPr lang="el-GR" sz="2200" b="1" dirty="0">
                <a:solidFill>
                  <a:srgbClr val="004A82"/>
                </a:solidFill>
                <a:latin typeface="+mn-lt"/>
              </a:rPr>
              <a:t> (</a:t>
            </a:r>
            <a:r>
              <a:rPr lang="en-US" sz="2200" b="1" dirty="0" err="1">
                <a:solidFill>
                  <a:srgbClr val="004A82"/>
                </a:solidFill>
                <a:latin typeface="+mn-lt"/>
              </a:rPr>
              <a:t>Biuret</a:t>
            </a:r>
            <a:r>
              <a:rPr lang="en-US" sz="2200" b="1" dirty="0">
                <a:solidFill>
                  <a:srgbClr val="004A82"/>
                </a:solidFill>
                <a:latin typeface="+mn-lt"/>
              </a:rPr>
              <a:t> test)</a:t>
            </a:r>
            <a:endParaRPr lang="el-GR" sz="22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750" y="1066800"/>
            <a:ext cx="37569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200" b="1" dirty="0">
                <a:latin typeface="+mn-lt"/>
              </a:rPr>
              <a:t>Ανίχνευση </a:t>
            </a:r>
            <a:r>
              <a:rPr lang="el-GR" sz="2200" b="1" dirty="0" err="1">
                <a:latin typeface="+mn-lt"/>
              </a:rPr>
              <a:t>πεπτιδικού</a:t>
            </a:r>
            <a:r>
              <a:rPr lang="el-GR" sz="2200" b="1" dirty="0">
                <a:latin typeface="+mn-lt"/>
              </a:rPr>
              <a:t> δεσμού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468312" y="2133600"/>
            <a:ext cx="82073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Ανίχνευση </a:t>
            </a:r>
            <a:r>
              <a:rPr lang="el-GR" altLang="el-GR" sz="2200" dirty="0" err="1">
                <a:latin typeface="+mn-lt"/>
                <a:sym typeface="Wingdings 2" pitchFamily="18" charset="2"/>
              </a:rPr>
              <a:t>πεπτιδικού</a:t>
            </a:r>
            <a:r>
              <a:rPr lang="el-GR" altLang="el-GR" sz="2200" dirty="0">
                <a:latin typeface="+mn-lt"/>
                <a:sym typeface="Wingdings 2" pitchFamily="18" charset="2"/>
              </a:rPr>
              <a:t> δεσμού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(</a:t>
            </a:r>
            <a:r>
              <a:rPr lang="el-GR" altLang="el-GR" sz="2200" dirty="0">
                <a:latin typeface="+mn-lt"/>
                <a:sym typeface="Wingdings 2" pitchFamily="18" charset="2"/>
              </a:rPr>
              <a:t>τουλάχιστο 3 </a:t>
            </a:r>
            <a:r>
              <a:rPr lang="el-GR" altLang="el-GR" sz="2200" dirty="0" err="1">
                <a:latin typeface="+mn-lt"/>
                <a:sym typeface="Wingdings 2" pitchFamily="18" charset="2"/>
              </a:rPr>
              <a:t>πεπτιδικοί</a:t>
            </a:r>
            <a:r>
              <a:rPr lang="el-GR" altLang="el-GR" sz="2200" dirty="0">
                <a:latin typeface="+mn-lt"/>
                <a:sym typeface="Wingdings 2" pitchFamily="18" charset="2"/>
              </a:rPr>
              <a:t> δεσμοί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).</a:t>
            </a:r>
            <a:endParaRPr lang="el-GR" altLang="el-GR" sz="2200" dirty="0">
              <a:latin typeface="+mn-lt"/>
              <a:sym typeface="Wingdings 2" pitchFamily="18" charset="2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Ποσοτικός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προσδιορισμός 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πρωτεΐνης </a:t>
            </a:r>
            <a:r>
              <a:rPr lang="el-GR" altLang="el-GR" sz="2200" dirty="0" err="1">
                <a:latin typeface="+mn-lt"/>
                <a:sym typeface="Wingdings 2" pitchFamily="18" charset="2"/>
              </a:rPr>
              <a:t>φασματοφωτομετρικά</a:t>
            </a:r>
            <a:r>
              <a:rPr lang="el-GR" altLang="el-GR" sz="2200" dirty="0">
                <a:latin typeface="+mn-lt"/>
                <a:sym typeface="Wingdings 2" pitchFamily="18" charset="2"/>
              </a:rPr>
              <a:t>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   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(λ</a:t>
            </a:r>
            <a:r>
              <a:rPr lang="en-US" altLang="el-GR" sz="2200" baseline="-25000" dirty="0">
                <a:latin typeface="+mn-lt"/>
                <a:sym typeface="Wingdings 2" pitchFamily="18" charset="2"/>
              </a:rPr>
              <a:t>max</a:t>
            </a:r>
            <a:r>
              <a:rPr lang="el-GR" altLang="el-GR" sz="2200" dirty="0">
                <a:latin typeface="+mn-lt"/>
                <a:sym typeface="Wingdings 2" pitchFamily="18" charset="2"/>
              </a:rPr>
              <a:t>=540 </a:t>
            </a:r>
            <a:r>
              <a:rPr lang="en-US" altLang="el-GR" sz="2200" dirty="0">
                <a:latin typeface="+mn-lt"/>
                <a:sym typeface="Wingdings 2" pitchFamily="18" charset="2"/>
              </a:rPr>
              <a:t>nm</a:t>
            </a:r>
            <a:r>
              <a:rPr lang="en-US" altLang="el-GR" sz="2200" dirty="0" smtClean="0">
                <a:latin typeface="+mn-lt"/>
                <a:sym typeface="Wingdings 2" pitchFamily="18" charset="2"/>
              </a:rPr>
              <a:t>)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.</a:t>
            </a:r>
            <a:endParaRPr lang="el-GR" altLang="el-GR" sz="2200" dirty="0">
              <a:latin typeface="+mn-lt"/>
              <a:sym typeface="Wingdings 2" pitchFamily="18" charset="2"/>
            </a:endParaRPr>
          </a:p>
          <a:p>
            <a:pPr marL="342900" indent="-3429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l-GR" altLang="el-GR" sz="2200" dirty="0" smtClean="0">
                <a:latin typeface="+mn-lt"/>
                <a:sym typeface="Wingdings 2" pitchFamily="18" charset="2"/>
              </a:rPr>
              <a:t>Ανίχνευση </a:t>
            </a:r>
            <a:r>
              <a:rPr lang="el-GR" altLang="el-GR" sz="2200" dirty="0">
                <a:latin typeface="+mn-lt"/>
                <a:sym typeface="Wingdings 2" pitchFamily="18" charset="2"/>
              </a:rPr>
              <a:t>5-160 </a:t>
            </a:r>
            <a:r>
              <a:rPr lang="en-US" altLang="el-GR" sz="2200" dirty="0" smtClean="0">
                <a:latin typeface="+mn-lt"/>
                <a:sym typeface="Wingdings 2" pitchFamily="18" charset="2"/>
              </a:rPr>
              <a:t>mg/mL</a:t>
            </a:r>
            <a:r>
              <a:rPr lang="el-GR" altLang="el-GR" sz="2200" dirty="0" smtClean="0">
                <a:latin typeface="+mn-lt"/>
                <a:sym typeface="Wingdings 2" pitchFamily="18" charset="2"/>
              </a:rPr>
              <a:t>.</a:t>
            </a:r>
            <a:endParaRPr lang="el-GR" altLang="el-GR" sz="2200" dirty="0">
              <a:latin typeface="+mn-lt"/>
              <a:sym typeface="Wingdings 2" pitchFamily="18" charset="2"/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32948" cy="20162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068960"/>
            <a:ext cx="1757718" cy="30829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468313" y="4508500"/>
            <a:ext cx="662396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 dirty="0" smtClean="0">
                <a:latin typeface="+mn-lt"/>
              </a:rPr>
              <a:t>KOH </a:t>
            </a:r>
            <a:r>
              <a:rPr lang="en-US" altLang="el-GR" sz="2000" dirty="0">
                <a:latin typeface="+mn-lt"/>
              </a:rPr>
              <a:t>(potassium hydroxide)</a:t>
            </a:r>
            <a:r>
              <a:rPr lang="el-GR" altLang="el-GR" sz="2000" dirty="0">
                <a:latin typeface="+mn-lt"/>
              </a:rPr>
              <a:t>,</a:t>
            </a:r>
            <a:r>
              <a:rPr lang="en-US" altLang="el-GR" sz="2000" dirty="0">
                <a:latin typeface="+mn-lt"/>
              </a:rPr>
              <a:t> CuSO4.5H2O (hydrated copper(II) sulfate), KNaC</a:t>
            </a:r>
            <a:r>
              <a:rPr lang="en-US" altLang="el-GR" sz="2000" baseline="-25000" dirty="0">
                <a:latin typeface="+mn-lt"/>
              </a:rPr>
              <a:t>4</a:t>
            </a:r>
            <a:r>
              <a:rPr lang="en-US" altLang="el-GR" sz="2000" dirty="0">
                <a:latin typeface="+mn-lt"/>
              </a:rPr>
              <a:t>H</a:t>
            </a:r>
            <a:r>
              <a:rPr lang="en-US" altLang="el-GR" sz="2000" baseline="-25000" dirty="0">
                <a:latin typeface="+mn-lt"/>
              </a:rPr>
              <a:t>4</a:t>
            </a:r>
            <a:r>
              <a:rPr lang="en-US" altLang="el-GR" sz="2000" dirty="0">
                <a:latin typeface="+mn-lt"/>
              </a:rPr>
              <a:t>O</a:t>
            </a:r>
            <a:r>
              <a:rPr lang="en-US" altLang="el-GR" sz="2000" baseline="-25000" dirty="0">
                <a:latin typeface="+mn-lt"/>
              </a:rPr>
              <a:t>6</a:t>
            </a:r>
            <a:r>
              <a:rPr lang="en-US" altLang="el-GR" sz="2000" dirty="0">
                <a:latin typeface="+mn-lt"/>
              </a:rPr>
              <a:t>·4H</a:t>
            </a:r>
            <a:r>
              <a:rPr lang="en-US" altLang="el-GR" sz="2000" baseline="-25000" dirty="0">
                <a:latin typeface="+mn-lt"/>
              </a:rPr>
              <a:t>2</a:t>
            </a:r>
            <a:r>
              <a:rPr lang="en-US" altLang="el-GR" sz="2000" dirty="0">
                <a:latin typeface="+mn-lt"/>
              </a:rPr>
              <a:t>O (potassium sodium tartrate).</a:t>
            </a:r>
            <a:endParaRPr lang="el-GR" altLang="el-GR" sz="2000" dirty="0">
              <a:latin typeface="+mn-lt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68313" y="5733256"/>
            <a:ext cx="82073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 smtClean="0">
                <a:latin typeface="+mn-lt"/>
              </a:rPr>
              <a:t>Μπλε </a:t>
            </a:r>
            <a:r>
              <a:rPr lang="el-GR" altLang="el-GR" sz="2200" dirty="0">
                <a:latin typeface="+mn-lt"/>
              </a:rPr>
              <a:t>σε </a:t>
            </a:r>
            <a:r>
              <a:rPr lang="el-GR" altLang="el-GR" sz="2200" dirty="0" err="1">
                <a:latin typeface="+mn-lt"/>
              </a:rPr>
              <a:t>μώβ</a:t>
            </a:r>
            <a:r>
              <a:rPr lang="el-GR" altLang="el-GR" sz="2200" dirty="0">
                <a:latin typeface="+mn-lt"/>
              </a:rPr>
              <a:t> </a:t>
            </a:r>
            <a:r>
              <a:rPr lang="el-GR" altLang="el-GR" sz="2200" dirty="0" smtClean="0">
                <a:latin typeface="+mn-lt"/>
                <a:sym typeface="Wingdings" pitchFamily="2" charset="2"/>
              </a:rPr>
              <a:t> </a:t>
            </a:r>
            <a:r>
              <a:rPr lang="el-GR" altLang="el-GR" sz="2200" dirty="0">
                <a:latin typeface="+mn-lt"/>
              </a:rPr>
              <a:t>παρουσία </a:t>
            </a:r>
            <a:r>
              <a:rPr lang="el-GR" altLang="el-GR" sz="2200" dirty="0" smtClean="0">
                <a:latin typeface="+mn-lt"/>
              </a:rPr>
              <a:t>πρωτεϊνών.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 smtClean="0">
                <a:latin typeface="+mn-lt"/>
              </a:rPr>
              <a:t>Μπλε </a:t>
            </a:r>
            <a:r>
              <a:rPr lang="el-GR" altLang="el-GR" sz="2200" dirty="0">
                <a:latin typeface="+mn-lt"/>
              </a:rPr>
              <a:t>σε </a:t>
            </a:r>
            <a:r>
              <a:rPr lang="el-GR" altLang="el-GR" sz="2200" dirty="0" smtClean="0">
                <a:latin typeface="+mn-lt"/>
              </a:rPr>
              <a:t>ροζ </a:t>
            </a:r>
            <a:r>
              <a:rPr lang="el-GR" altLang="el-GR" sz="2200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l-GR" altLang="el-GR" sz="2200" dirty="0" smtClean="0">
                <a:latin typeface="+mn-lt"/>
              </a:rPr>
              <a:t>παρουσία </a:t>
            </a:r>
            <a:r>
              <a:rPr lang="el-GR" altLang="el-GR" sz="2200" dirty="0">
                <a:latin typeface="+mn-lt"/>
              </a:rPr>
              <a:t>πολυπεπτιδίων μικρής </a:t>
            </a:r>
            <a:r>
              <a:rPr lang="el-GR" altLang="el-GR" sz="2200" dirty="0" smtClean="0">
                <a:latin typeface="+mn-lt"/>
              </a:rPr>
              <a:t>αλυσίδας.</a:t>
            </a:r>
            <a:endParaRPr lang="el-GR" altLang="el-GR" sz="22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195736" y="5216386"/>
            <a:ext cx="0" cy="5032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68313" y="4063711"/>
            <a:ext cx="1982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dirty="0">
                <a:latin typeface="+mn-lt"/>
                <a:sym typeface="Wingdings 2" pitchFamily="18" charset="2"/>
              </a:rPr>
              <a:t>Αντιδραστήρια</a:t>
            </a:r>
            <a:r>
              <a:rPr lang="en-US" altLang="el-GR" sz="2200" dirty="0">
                <a:latin typeface="+mn-lt"/>
                <a:sym typeface="Wingdings 2" pitchFamily="18" charset="2"/>
              </a:rPr>
              <a:t>:</a:t>
            </a:r>
            <a:endParaRPr lang="el-GR" altLang="el-GR" sz="2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8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4000" dirty="0" smtClean="0"/>
              <a:t>Πεπτίδια </a:t>
            </a:r>
            <a:r>
              <a:rPr lang="en-US" sz="4000" dirty="0" smtClean="0"/>
              <a:t>- </a:t>
            </a:r>
            <a:r>
              <a:rPr lang="el-GR" sz="4000" dirty="0" smtClean="0"/>
              <a:t>Πρωτεΐνες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300" b="0" dirty="0" smtClean="0">
                <a:latin typeface="+mn-lt"/>
                <a:ea typeface="+mn-ea"/>
                <a:cs typeface="+mn-cs"/>
              </a:rPr>
              <a:t>Δοκιμή </a:t>
            </a:r>
            <a:r>
              <a:rPr lang="el-GR" sz="3300" b="0" dirty="0" err="1" smtClean="0">
                <a:latin typeface="+mn-lt"/>
                <a:ea typeface="+mn-ea"/>
                <a:cs typeface="+mn-cs"/>
              </a:rPr>
              <a:t>διουρίας</a:t>
            </a:r>
            <a:r>
              <a:rPr lang="el-GR" sz="3300" b="0" dirty="0" smtClean="0">
                <a:latin typeface="+mn-lt"/>
                <a:ea typeface="+mn-ea"/>
                <a:cs typeface="+mn-cs"/>
              </a:rPr>
              <a:t> (</a:t>
            </a:r>
            <a:r>
              <a:rPr lang="en-US" sz="3300" b="0" dirty="0" smtClean="0">
                <a:latin typeface="+mn-lt"/>
                <a:ea typeface="+mn-ea"/>
                <a:cs typeface="+mn-cs"/>
              </a:rPr>
              <a:t>Biuret test)</a:t>
            </a:r>
            <a:endParaRPr lang="el-GR" sz="3300" b="0" dirty="0"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2" descr="File:Biuret-reaction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35015"/>
            <a:ext cx="4073421" cy="529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5288" y="1444625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>
                <a:latin typeface="+mn-lt"/>
              </a:rPr>
              <a:t>Μηχανισμός αντίδρασης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7" name="Rectangle 7"/>
          <p:cNvSpPr/>
          <p:nvPr/>
        </p:nvSpPr>
        <p:spPr>
          <a:xfrm>
            <a:off x="1328218" y="6247661"/>
            <a:ext cx="3459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Biuret-reaction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Ebuxbaum~commonswiki (page does not exist)"/>
              </a:rPr>
              <a:t>Ebuxbaum~commonswiki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89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err="1" smtClean="0"/>
              <a:t>Πρωτοταγής</a:t>
            </a:r>
            <a:r>
              <a:rPr lang="el-GR" sz="3000" b="0" dirty="0" smtClean="0"/>
              <a:t> δομή</a:t>
            </a:r>
            <a:endParaRPr lang="el-GR" sz="3000" b="0" dirty="0"/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31045"/>
            <a:ext cx="8839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7544" y="1469380"/>
            <a:ext cx="3529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400" b="1" dirty="0">
                <a:latin typeface="+mn-lt"/>
              </a:rPr>
              <a:t>Αλληλουχία αμινοξέων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702480" y="4454679"/>
            <a:ext cx="1688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+mn-lt"/>
              </a:rPr>
              <a:t>bovine insulin </a:t>
            </a:r>
            <a:endParaRPr lang="el-GR" altLang="el-GR" sz="2000">
              <a:latin typeface="+mn-lt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528" y="4686551"/>
            <a:ext cx="405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sz="2400" dirty="0">
                <a:latin typeface="+mn-lt"/>
              </a:rPr>
              <a:t>Υδρόλυση </a:t>
            </a:r>
            <a:r>
              <a:rPr lang="el-GR" sz="2400" dirty="0" smtClean="0">
                <a:latin typeface="+mn-lt"/>
              </a:rPr>
              <a:t>με:</a:t>
            </a:r>
            <a:endParaRPr lang="el-GR" sz="2400" dirty="0">
              <a:latin typeface="+mn-lt"/>
            </a:endParaRPr>
          </a:p>
          <a:p>
            <a:pPr marL="631825" lvl="1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smtClean="0">
                <a:latin typeface="+mn-lt"/>
              </a:rPr>
              <a:t>αραιό </a:t>
            </a:r>
            <a:r>
              <a:rPr lang="el-GR" sz="2400" dirty="0">
                <a:latin typeface="+mn-lt"/>
              </a:rPr>
              <a:t>διάλυμα </a:t>
            </a:r>
            <a:r>
              <a:rPr lang="el-GR" sz="2400" dirty="0" smtClean="0">
                <a:latin typeface="+mn-lt"/>
              </a:rPr>
              <a:t>οξέος.</a:t>
            </a:r>
            <a:endParaRPr lang="el-GR" sz="2400" dirty="0">
              <a:latin typeface="+mn-lt"/>
            </a:endParaRPr>
          </a:p>
          <a:p>
            <a:pPr marL="631825" lvl="1" indent="-342900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l-GR" sz="2400" dirty="0" err="1" smtClean="0">
                <a:latin typeface="+mn-lt"/>
              </a:rPr>
              <a:t>πρωτεάσες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(ένζυμα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31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Δευτεροταγής δομή</a:t>
            </a:r>
            <a:endParaRPr lang="el-GR" sz="3000" b="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5649" y="1412776"/>
            <a:ext cx="75612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dirty="0" smtClean="0">
                <a:latin typeface="+mn-lt"/>
              </a:rPr>
              <a:t>Περιγράφει </a:t>
            </a:r>
            <a:r>
              <a:rPr lang="el-GR" sz="2200" dirty="0">
                <a:latin typeface="+mn-lt"/>
              </a:rPr>
              <a:t>τον τρόπο σύνδεσης της πρωτεϊνικής αλυσίδας, λόγω  σχηματισμού </a:t>
            </a:r>
            <a:r>
              <a:rPr lang="el-GR" sz="2200" dirty="0" err="1">
                <a:latin typeface="+mn-lt"/>
              </a:rPr>
              <a:t>ενδομοριακών</a:t>
            </a:r>
            <a:r>
              <a:rPr lang="el-GR" sz="2200" dirty="0">
                <a:latin typeface="+mn-lt"/>
              </a:rPr>
              <a:t> </a:t>
            </a:r>
            <a:r>
              <a:rPr lang="el-GR" sz="2200" b="1" dirty="0">
                <a:latin typeface="+mn-lt"/>
              </a:rPr>
              <a:t>δεσμών </a:t>
            </a:r>
            <a:r>
              <a:rPr lang="el-GR" sz="2200" b="1" dirty="0" smtClean="0">
                <a:latin typeface="+mn-lt"/>
              </a:rPr>
              <a:t>υδρογόνου.</a:t>
            </a:r>
            <a:endParaRPr lang="el-GR" sz="2200" b="1" dirty="0">
              <a:latin typeface="+mn-lt"/>
            </a:endParaRPr>
          </a:p>
        </p:txBody>
      </p:sp>
      <p:grpSp>
        <p:nvGrpSpPr>
          <p:cNvPr id="24" name="Ομάδα 23"/>
          <p:cNvGrpSpPr/>
          <p:nvPr/>
        </p:nvGrpSpPr>
        <p:grpSpPr>
          <a:xfrm>
            <a:off x="1763713" y="2132856"/>
            <a:ext cx="6721475" cy="4247753"/>
            <a:chOff x="1763713" y="2276872"/>
            <a:chExt cx="6721475" cy="4247753"/>
          </a:xfrm>
        </p:grpSpPr>
        <p:sp>
          <p:nvSpPr>
            <p:cNvPr id="11" name="Oval 10"/>
            <p:cNvSpPr/>
            <p:nvPr/>
          </p:nvSpPr>
          <p:spPr>
            <a:xfrm>
              <a:off x="4427538" y="4221163"/>
              <a:ext cx="288925" cy="2873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pic>
          <p:nvPicPr>
            <p:cNvPr id="2355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068638"/>
              <a:ext cx="4381500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555875" y="3213100"/>
              <a:ext cx="1295400" cy="86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dirty="0">
                  <a:latin typeface="+mn-lt"/>
                </a:rPr>
                <a:t>α- έλικα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l-GR" sz="2000" dirty="0">
                  <a:latin typeface="+mn-lt"/>
                </a:rPr>
                <a:t>(</a:t>
              </a:r>
              <a:r>
                <a:rPr lang="en-US" sz="2000" dirty="0">
                  <a:latin typeface="+mn-lt"/>
                </a:rPr>
                <a:t>a-Helix</a:t>
              </a:r>
              <a:r>
                <a:rPr lang="el-GR" sz="2000" dirty="0">
                  <a:latin typeface="+mn-lt"/>
                </a:rPr>
                <a:t>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763713" y="4797425"/>
              <a:ext cx="216058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dirty="0">
                  <a:latin typeface="+mn-lt"/>
                </a:rPr>
                <a:t>β- πτυχωτή δομή (β</a:t>
              </a:r>
              <a:r>
                <a:rPr lang="en-US" sz="2000" dirty="0">
                  <a:latin typeface="+mn-lt"/>
                </a:rPr>
                <a:t>- sheet</a:t>
              </a:r>
              <a:r>
                <a:rPr lang="el-GR" sz="2000" dirty="0">
                  <a:latin typeface="+mn-lt"/>
                </a:rPr>
                <a:t>)</a:t>
              </a:r>
            </a:p>
          </p:txBody>
        </p:sp>
        <p:sp>
          <p:nvSpPr>
            <p:cNvPr id="13" name="Right Bracket 12"/>
            <p:cNvSpPr/>
            <p:nvPr/>
          </p:nvSpPr>
          <p:spPr>
            <a:xfrm rot="-5400000">
              <a:off x="4787900" y="2636838"/>
              <a:ext cx="144463" cy="719137"/>
            </a:xfrm>
            <a:prstGeom prst="righ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4140200" y="2492375"/>
              <a:ext cx="16557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l-GR" sz="2000" dirty="0">
                  <a:latin typeface="+mn-lt"/>
                </a:rPr>
                <a:t>3-6 αμινοξέα</a:t>
              </a:r>
            </a:p>
          </p:txBody>
        </p:sp>
        <p:pic>
          <p:nvPicPr>
            <p:cNvPr id="2356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860800"/>
              <a:ext cx="4446588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4427538" y="4221163"/>
              <a:ext cx="288925" cy="287337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6" name="Oval 15"/>
            <p:cNvSpPr/>
            <p:nvPr/>
          </p:nvSpPr>
          <p:spPr>
            <a:xfrm>
              <a:off x="5508625" y="5300663"/>
              <a:ext cx="287338" cy="288925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7" name="Oval 16"/>
            <p:cNvSpPr/>
            <p:nvPr/>
          </p:nvSpPr>
          <p:spPr>
            <a:xfrm>
              <a:off x="5508625" y="4221163"/>
              <a:ext cx="287338" cy="215900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cxnSp>
          <p:nvCxnSpPr>
            <p:cNvPr id="19" name="Straight Arrow Connector 18"/>
            <p:cNvCxnSpPr>
              <a:endCxn id="17" idx="0"/>
            </p:cNvCxnSpPr>
            <p:nvPr/>
          </p:nvCxnSpPr>
          <p:spPr>
            <a:xfrm flipH="1">
              <a:off x="5652294" y="2276872"/>
              <a:ext cx="359866" cy="19442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5" idx="7"/>
            </p:cNvCxnSpPr>
            <p:nvPr/>
          </p:nvCxnSpPr>
          <p:spPr>
            <a:xfrm flipH="1">
              <a:off x="4674151" y="2276872"/>
              <a:ext cx="1338009" cy="198637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6" idx="7"/>
            </p:cNvCxnSpPr>
            <p:nvPr/>
          </p:nvCxnSpPr>
          <p:spPr>
            <a:xfrm flipH="1">
              <a:off x="5753883" y="2276872"/>
              <a:ext cx="258278" cy="30661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6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Πρωτεΐνες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Τριτοταγής δομή</a:t>
            </a:r>
            <a:endParaRPr lang="el-GR" sz="33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40768"/>
            <a:ext cx="5698976" cy="5040560"/>
          </a:xfrm>
        </p:spPr>
        <p:txBody>
          <a:bodyPr/>
          <a:lstStyle/>
          <a:p>
            <a:r>
              <a:rPr lang="el-GR" dirty="0" smtClean="0"/>
              <a:t>Περιγράφει </a:t>
            </a:r>
            <a:r>
              <a:rPr lang="el-GR" dirty="0"/>
              <a:t>το τρισδιάστατο σχήμα της </a:t>
            </a:r>
            <a:r>
              <a:rPr lang="el-GR" dirty="0" smtClean="0"/>
              <a:t>πρωτεΐνης.</a:t>
            </a:r>
            <a:endParaRPr lang="el-GR" dirty="0"/>
          </a:p>
          <a:p>
            <a:r>
              <a:rPr lang="el-GR" dirty="0"/>
              <a:t>Μέρη της πρωτεϊνικής αλυσίδας συνδέονται μεταξύ τους </a:t>
            </a:r>
            <a:r>
              <a:rPr lang="el-GR" dirty="0" smtClean="0"/>
              <a:t>με:</a:t>
            </a:r>
          </a:p>
          <a:p>
            <a:pPr lvl="1"/>
            <a:r>
              <a:rPr lang="el-GR" dirty="0" err="1" smtClean="0"/>
              <a:t>Δισουλφιδικούς</a:t>
            </a:r>
            <a:r>
              <a:rPr lang="el-GR" dirty="0" smtClean="0"/>
              <a:t> δεσμούς.</a:t>
            </a:r>
            <a:endParaRPr lang="el-GR" dirty="0"/>
          </a:p>
          <a:p>
            <a:pPr lvl="1"/>
            <a:r>
              <a:rPr lang="el-GR" dirty="0" smtClean="0"/>
              <a:t>Δεσμούς υδρογόνου.</a:t>
            </a:r>
            <a:endParaRPr lang="el-GR" dirty="0"/>
          </a:p>
          <a:p>
            <a:pPr lvl="1"/>
            <a:r>
              <a:rPr lang="el-GR" dirty="0" smtClean="0"/>
              <a:t>Ιοντικές </a:t>
            </a:r>
            <a:r>
              <a:rPr lang="el-GR" dirty="0"/>
              <a:t>έλξεις και </a:t>
            </a:r>
            <a:r>
              <a:rPr lang="el-GR" dirty="0" smtClean="0"/>
              <a:t>απώσεις.</a:t>
            </a:r>
            <a:endParaRPr lang="el-GR" dirty="0"/>
          </a:p>
          <a:p>
            <a:pPr lvl="1"/>
            <a:r>
              <a:rPr lang="el-GR" dirty="0" smtClean="0"/>
              <a:t>Υδρόφοβες </a:t>
            </a:r>
            <a:r>
              <a:rPr lang="el-GR" dirty="0"/>
              <a:t>και υδρόφιλες </a:t>
            </a:r>
            <a:r>
              <a:rPr lang="el-GR" dirty="0" smtClean="0"/>
              <a:t>αλληλεπιδράσεις.</a:t>
            </a:r>
            <a:endParaRPr lang="el-GR" dirty="0"/>
          </a:p>
        </p:txBody>
      </p:sp>
      <p:pic>
        <p:nvPicPr>
          <p:cNvPr id="24582" name="Picture 10" descr="http://www-3.unipv.it/webbio/anatcomp/freitas/2008-2009/tertiary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2960688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5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Τεταρτοταγής δομή</a:t>
            </a:r>
            <a:endParaRPr lang="el-GR" sz="3000" b="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52992" y="1435423"/>
            <a:ext cx="79459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dirty="0">
                <a:latin typeface="+mn-lt"/>
              </a:rPr>
              <a:t>Ο τρόπος που οργανώνονται μεταξύ τους </a:t>
            </a:r>
            <a:r>
              <a:rPr lang="el-GR" sz="2200" dirty="0" err="1">
                <a:latin typeface="+mn-lt"/>
              </a:rPr>
              <a:t>πολυπεπτιδικές</a:t>
            </a:r>
            <a:r>
              <a:rPr lang="el-GR" sz="2200" dirty="0">
                <a:latin typeface="+mn-lt"/>
              </a:rPr>
              <a:t> αλυσίδες πρωτεϊνών. Οφείλεται σε μη ομοιοπολικές αλληλεπιδράσεις.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420938"/>
            <a:ext cx="65881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5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Τελικό σχήμα πρωτεϊνών</a:t>
            </a:r>
            <a:endParaRPr lang="el-GR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Σφαιρικές </a:t>
            </a:r>
            <a:r>
              <a:rPr lang="el-GR" b="1" dirty="0"/>
              <a:t>πρωτεΐνες</a:t>
            </a:r>
          </a:p>
          <a:p>
            <a:pPr lvl="1"/>
            <a:r>
              <a:rPr lang="el-GR" dirty="0" err="1" smtClean="0"/>
              <a:t>Υδατοδιαλυτές</a:t>
            </a:r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ευκίνητες.</a:t>
            </a:r>
            <a:endParaRPr lang="el-GR" dirty="0"/>
          </a:p>
          <a:p>
            <a:pPr lvl="1"/>
            <a:r>
              <a:rPr lang="el-GR" dirty="0"/>
              <a:t> </a:t>
            </a:r>
            <a:r>
              <a:rPr lang="el-GR" dirty="0" smtClean="0"/>
              <a:t>Πρωτεΐνες </a:t>
            </a:r>
            <a:r>
              <a:rPr lang="el-GR" dirty="0"/>
              <a:t>ορού του αίματος, ενζύμων,…</a:t>
            </a:r>
          </a:p>
          <a:p>
            <a:pPr>
              <a:defRPr/>
            </a:pPr>
            <a:r>
              <a:rPr lang="el-GR" b="1" dirty="0" smtClean="0"/>
              <a:t>Ινώδεις </a:t>
            </a:r>
            <a:r>
              <a:rPr lang="el-GR" b="1" dirty="0"/>
              <a:t>πρωτεΐνες</a:t>
            </a:r>
          </a:p>
          <a:p>
            <a:pPr lvl="1">
              <a:defRPr/>
            </a:pPr>
            <a:r>
              <a:rPr lang="el-GR" dirty="0" smtClean="0"/>
              <a:t>Αδιάλυτες </a:t>
            </a:r>
            <a:r>
              <a:rPr lang="el-GR" dirty="0"/>
              <a:t>στο </a:t>
            </a:r>
            <a:r>
              <a:rPr lang="el-GR" dirty="0" smtClean="0"/>
              <a:t>νερό.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Στηρικτικές </a:t>
            </a:r>
            <a:r>
              <a:rPr lang="el-GR" dirty="0"/>
              <a:t>και σκελετικές </a:t>
            </a:r>
            <a:r>
              <a:rPr lang="el-GR" dirty="0" smtClean="0"/>
              <a:t>ουσίες.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Κολλαγόνο</a:t>
            </a:r>
            <a:r>
              <a:rPr lang="el-GR" dirty="0"/>
              <a:t>, κερατίνες</a:t>
            </a:r>
            <a:r>
              <a:rPr lang="el-GR" dirty="0" smtClean="0"/>
              <a:t>,…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96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</a:t>
            </a:r>
            <a:br>
              <a:rPr lang="el-GR" dirty="0" smtClean="0"/>
            </a:br>
            <a:r>
              <a:rPr lang="el-GR" sz="3000" b="0" dirty="0" smtClean="0"/>
              <a:t>Μετουσίωση πρωτεϊνών</a:t>
            </a:r>
            <a:endParaRPr lang="el-GR" sz="3000" b="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844824"/>
            <a:ext cx="4810746" cy="2232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2200" dirty="0" smtClean="0">
                <a:sym typeface="Wingdings"/>
              </a:rPr>
              <a:t>Παράγοντες </a:t>
            </a:r>
            <a:r>
              <a:rPr lang="el-GR" sz="2200" dirty="0">
                <a:sym typeface="Wingdings"/>
              </a:rPr>
              <a:t>που οδηγούν σε </a:t>
            </a:r>
            <a:r>
              <a:rPr lang="el-GR" sz="2200" dirty="0" smtClean="0">
                <a:sym typeface="Wingdings"/>
              </a:rPr>
              <a:t>μετουσίωση:</a:t>
            </a:r>
            <a:endParaRPr lang="el-GR" sz="2200" dirty="0">
              <a:sym typeface="Wingdings"/>
            </a:endParaRPr>
          </a:p>
          <a:p>
            <a:pPr lvl="1">
              <a:defRPr/>
            </a:pPr>
            <a:r>
              <a:rPr lang="el-GR" sz="2200" dirty="0" smtClean="0"/>
              <a:t>Μεταβολή θερμοκρασίας.</a:t>
            </a:r>
            <a:endParaRPr lang="el-GR" sz="2200" dirty="0"/>
          </a:p>
          <a:p>
            <a:pPr lvl="1">
              <a:defRPr/>
            </a:pPr>
            <a:r>
              <a:rPr lang="el-GR" sz="2200" dirty="0" smtClean="0"/>
              <a:t>Μεταβολή </a:t>
            </a:r>
            <a:r>
              <a:rPr lang="en-US" sz="2200" dirty="0" smtClean="0"/>
              <a:t>pH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4722939" cy="158417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67544" y="4005064"/>
            <a:ext cx="8046640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μετουσίωση επηρεάζει φυσικές και βιολογικές ιδιότητες της πρωτεΐνης.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Μετουσίωση συνήθως μη αντιστρεπτή- αντίστροφη διαδικασία ονομάζεται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επανουσίωση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στερεοποίηση πρωτεϊνών αβγού με το βράσιμο.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«κόψιμο» γάλακτος με προσθήκη οξέων.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467544" y="1340768"/>
            <a:ext cx="9073008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Τροποποίηση των δομών των πρωτεϊνών, εκτός της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πρωτοταγούς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15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2/7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48422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52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File:EdmanDegrad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0825" y="2781300"/>
            <a:ext cx="2736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dirty="0">
                <a:latin typeface="+mn-lt"/>
              </a:rPr>
              <a:t>Αντιδραστήριο </a:t>
            </a:r>
            <a:r>
              <a:rPr lang="en-US" sz="2000" dirty="0" err="1">
                <a:latin typeface="+mn-lt"/>
              </a:rPr>
              <a:t>Edman</a:t>
            </a:r>
            <a:endParaRPr lang="el-GR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313" y="3068638"/>
            <a:ext cx="189071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latin typeface="+mn-lt"/>
              </a:rPr>
              <a:t>phenylisothiocyanate</a:t>
            </a:r>
            <a:endParaRPr lang="el-GR" sz="1400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0" y="3284538"/>
            <a:ext cx="2160588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 err="1">
                <a:latin typeface="+mn-lt"/>
              </a:rPr>
              <a:t>Ισοθειακυανικό</a:t>
            </a:r>
            <a:r>
              <a:rPr lang="el-GR" sz="1400" dirty="0">
                <a:latin typeface="+mn-lt"/>
              </a:rPr>
              <a:t> </a:t>
            </a:r>
            <a:r>
              <a:rPr lang="el-GR" sz="1400" dirty="0" err="1">
                <a:latin typeface="+mn-lt"/>
              </a:rPr>
              <a:t>φαινύλιο</a:t>
            </a:r>
            <a:r>
              <a:rPr lang="el-GR" sz="1400" dirty="0">
                <a:latin typeface="+mn-lt"/>
              </a:rPr>
              <a:t> </a:t>
            </a: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2344106" y="5941085"/>
            <a:ext cx="52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 smtClean="0">
                <a:latin typeface="+mn-lt"/>
              </a:rPr>
              <a:t>Όριο </a:t>
            </a:r>
            <a:r>
              <a:rPr lang="el-GR" altLang="el-GR" sz="2000" dirty="0">
                <a:latin typeface="+mn-lt"/>
              </a:rPr>
              <a:t>ανίχνευσης: 25 κύκλοι αποικοδόμησης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7380312" y="2565400"/>
            <a:ext cx="1655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400" dirty="0">
                <a:latin typeface="+mn-lt"/>
              </a:rPr>
              <a:t>παράγωγο της Ν-φαινυλοθειουρίας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7019925" y="4797425"/>
            <a:ext cx="1763713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 err="1">
                <a:latin typeface="+mn-lt"/>
              </a:rPr>
              <a:t>Τετραεδρικό</a:t>
            </a:r>
            <a:r>
              <a:rPr lang="el-GR" sz="1400" dirty="0">
                <a:latin typeface="+mn-lt"/>
              </a:rPr>
              <a:t> ενδιάμεσο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3348038" y="5013325"/>
            <a:ext cx="1439862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1400" dirty="0" err="1">
                <a:latin typeface="+mn-lt"/>
              </a:rPr>
              <a:t>θειαζολινόνη</a:t>
            </a:r>
            <a:endParaRPr lang="el-GR" sz="1400" dirty="0">
              <a:latin typeface="+mn-lt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11560" y="5373688"/>
            <a:ext cx="2232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400" dirty="0">
                <a:latin typeface="+mn-lt"/>
              </a:rPr>
              <a:t>παράγωγο της Ν-φαινυλοθειοϋδαντοϊνης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Αποικοδόμηση </a:t>
            </a:r>
            <a:r>
              <a:rPr lang="el-GR" dirty="0" err="1"/>
              <a:t>Edman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Αποικοδόμηση μέσω </a:t>
            </a:r>
            <a:r>
              <a:rPr lang="el-GR" dirty="0" smtClean="0"/>
              <a:t>Ν-τελικού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6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Αποικοδόμηση μέσω </a:t>
            </a:r>
            <a:r>
              <a:rPr lang="en-US" dirty="0"/>
              <a:t>C-</a:t>
            </a:r>
            <a:r>
              <a:rPr lang="el-GR" dirty="0"/>
              <a:t>τελικού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8594725" y="6280150"/>
            <a:ext cx="434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9FB5ED5-4852-48DE-831B-82656D13EC4C}" type="slidenum">
              <a:rPr lang="en-US" altLang="el-GR" sz="18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l-GR" sz="1800">
              <a:latin typeface="Arial" charset="0"/>
            </a:endParaRPr>
          </a:p>
        </p:txBody>
      </p:sp>
      <p:pic>
        <p:nvPicPr>
          <p:cNvPr id="29701" name="Picture 2" descr="File:Carboxypeptidase 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07" y="2564904"/>
            <a:ext cx="4759387" cy="356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412700" y="6341258"/>
            <a:ext cx="2232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000" dirty="0" err="1">
                <a:latin typeface="+mn-lt"/>
              </a:rPr>
              <a:t>καρβοξυπεπτιδάση</a:t>
            </a:r>
            <a:endParaRPr lang="el-GR" sz="2000" dirty="0">
              <a:latin typeface="+mn-lt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1268413"/>
            <a:ext cx="8698653" cy="12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/>
          <p:nvPr/>
        </p:nvSpPr>
        <p:spPr>
          <a:xfrm>
            <a:off x="971600" y="6130049"/>
            <a:ext cx="72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Carboxypeptidase </a:t>
            </a:r>
            <a:r>
              <a:rPr lang="en-US" sz="1200" dirty="0" smtClean="0">
                <a:latin typeface="+mn-lt"/>
                <a:hlinkClick r:id="rId4"/>
              </a:rPr>
              <a:t>A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Lijealso"/>
              </a:rPr>
              <a:t>Lijealso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5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 – Ορμόνες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97542"/>
              </p:ext>
            </p:extLst>
          </p:nvPr>
        </p:nvGraphicFramePr>
        <p:xfrm>
          <a:off x="324173" y="1196752"/>
          <a:ext cx="8568307" cy="4990474"/>
        </p:xfrm>
        <a:graphic>
          <a:graphicData uri="http://schemas.openxmlformats.org/drawingml/2006/table">
            <a:tbl>
              <a:tblPr/>
              <a:tblGrid>
                <a:gridCol w="1117129"/>
                <a:gridCol w="1938579"/>
                <a:gridCol w="5512599"/>
              </a:tblGrid>
              <a:tr h="3952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Ορμόνη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+mn-lt"/>
                        </a:rPr>
                        <a:t>Αριθμός αμινοξέων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Λειτουργία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Insulin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51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Lowers blood glucose level, promotes glucose storage as glycogen and fat. Fasting decreases insulin production.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Glucagon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29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Increases blood glucose level. Fasting increases glucagon production.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Ghrelin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28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Stimulates release of Growth Hormone, increases feeling of hunger.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Leptin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167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Its presence suppresses the feeling of hunger. Fasting decreases </a:t>
                      </a:r>
                      <a:r>
                        <a:rPr lang="en-US" sz="1800" dirty="0" err="1">
                          <a:latin typeface="+mn-lt"/>
                        </a:rPr>
                        <a:t>leptin</a:t>
                      </a:r>
                      <a:r>
                        <a:rPr lang="en-US" sz="1800" dirty="0">
                          <a:latin typeface="+mn-lt"/>
                        </a:rPr>
                        <a:t> levels.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78081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Growth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191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Human Growth Hormone (HGH), also called </a:t>
                      </a:r>
                      <a:r>
                        <a:rPr lang="en-US" sz="1800" dirty="0" err="1">
                          <a:latin typeface="+mn-lt"/>
                        </a:rPr>
                        <a:t>somatotropin</a:t>
                      </a:r>
                      <a:r>
                        <a:rPr lang="en-US" sz="1800" dirty="0">
                          <a:latin typeface="+mn-lt"/>
                        </a:rPr>
                        <a:t>, promotes amino acid uptake by cells and regulates development of the body. Growth hormone levels increase during fasting.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Prolactin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198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Initiates and maintains lactation in mammals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Human Placental Lactogen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191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Produced by the placenta late in gestation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72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 – Ορμόνες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70162"/>
              </p:ext>
            </p:extLst>
          </p:nvPr>
        </p:nvGraphicFramePr>
        <p:xfrm>
          <a:off x="324173" y="1196752"/>
          <a:ext cx="8568307" cy="4382934"/>
        </p:xfrm>
        <a:graphic>
          <a:graphicData uri="http://schemas.openxmlformats.org/drawingml/2006/table">
            <a:tbl>
              <a:tblPr/>
              <a:tblGrid>
                <a:gridCol w="1117129"/>
                <a:gridCol w="1938579"/>
                <a:gridCol w="5512599"/>
              </a:tblGrid>
              <a:tr h="3952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Ορμόνη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+mn-lt"/>
                        </a:rPr>
                        <a:t>Αριθμός αμινοξέων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Λειτουργία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Luteinizing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204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Induces the secretion of testosterone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Follicle Stimulating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204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Induces the secretion of testosterone and </a:t>
                      </a:r>
                      <a:r>
                        <a:rPr lang="en-US" sz="1800" dirty="0" err="1">
                          <a:latin typeface="+mn-lt"/>
                        </a:rPr>
                        <a:t>dihydrotestosterone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Chorionic Gonadotropin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237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Produced after implantation of an egg in the placenta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Thyroid Stimulating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201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Stimulates secretion of thyroxin and </a:t>
                      </a:r>
                      <a:r>
                        <a:rPr lang="en-US" sz="1800" dirty="0" err="1">
                          <a:latin typeface="+mn-lt"/>
                        </a:rPr>
                        <a:t>triiodothyronine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0376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Adrenocorticotropic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39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Stimulates production of adrenal cortex steroids (</a:t>
                      </a:r>
                      <a:r>
                        <a:rPr lang="en-US" sz="1800" dirty="0" err="1">
                          <a:latin typeface="+mn-lt"/>
                        </a:rPr>
                        <a:t>cortisol</a:t>
                      </a:r>
                      <a:r>
                        <a:rPr lang="en-US" sz="1800" dirty="0">
                          <a:latin typeface="+mn-lt"/>
                        </a:rPr>
                        <a:t> and </a:t>
                      </a:r>
                      <a:r>
                        <a:rPr lang="en-US" sz="1800" dirty="0" err="1">
                          <a:latin typeface="+mn-lt"/>
                        </a:rPr>
                        <a:t>costicosterone</a:t>
                      </a:r>
                      <a:r>
                        <a:rPr lang="en-US" sz="1800" dirty="0">
                          <a:latin typeface="+mn-lt"/>
                        </a:rPr>
                        <a:t>)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4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Πρωτεΐνες – Ορμόνες </a:t>
            </a:r>
            <a:r>
              <a:rPr lang="el-GR" sz="3000" b="0" dirty="0"/>
              <a:t>3</a:t>
            </a:r>
            <a:r>
              <a:rPr lang="el-GR" sz="3000" b="0" dirty="0" smtClean="0"/>
              <a:t>/3</a:t>
            </a:r>
            <a:endParaRPr lang="el-GR" sz="30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591197"/>
              </p:ext>
            </p:extLst>
          </p:nvPr>
        </p:nvGraphicFramePr>
        <p:xfrm>
          <a:off x="324173" y="1196752"/>
          <a:ext cx="8568307" cy="3834294"/>
        </p:xfrm>
        <a:graphic>
          <a:graphicData uri="http://schemas.openxmlformats.org/drawingml/2006/table">
            <a:tbl>
              <a:tblPr/>
              <a:tblGrid>
                <a:gridCol w="1117129"/>
                <a:gridCol w="1938579"/>
                <a:gridCol w="5512599"/>
              </a:tblGrid>
              <a:tr h="3952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Ορμόνη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dirty="0" smtClean="0">
                          <a:latin typeface="+mn-lt"/>
                        </a:rPr>
                        <a:t>Αριθμός αμινοξέων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  </a:t>
                      </a:r>
                      <a:r>
                        <a:rPr lang="el-GR" sz="1800" b="1" dirty="0" smtClean="0">
                          <a:latin typeface="+mn-lt"/>
                        </a:rPr>
                        <a:t>Λειτουργία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09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Vasopressin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9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Increases the </a:t>
                      </a:r>
                      <a:r>
                        <a:rPr lang="en-US" sz="1800" dirty="0" err="1">
                          <a:latin typeface="+mn-lt"/>
                        </a:rPr>
                        <a:t>reabsorption</a:t>
                      </a:r>
                      <a:r>
                        <a:rPr lang="en-US" sz="1800" dirty="0">
                          <a:latin typeface="+mn-lt"/>
                        </a:rPr>
                        <a:t> rate of water in kidney tubule cells (</a:t>
                      </a:r>
                      <a:r>
                        <a:rPr lang="en-US" sz="1800" dirty="0" err="1">
                          <a:latin typeface="+mn-lt"/>
                        </a:rPr>
                        <a:t>antidiuretic</a:t>
                      </a:r>
                      <a:r>
                        <a:rPr lang="en-US" sz="1800" dirty="0">
                          <a:latin typeface="+mn-lt"/>
                        </a:rPr>
                        <a:t> hormone)</a:t>
                      </a:r>
                      <a:br>
                        <a:rPr lang="en-US" sz="1800" dirty="0">
                          <a:latin typeface="+mn-lt"/>
                        </a:rPr>
                      </a:br>
                      <a:r>
                        <a:rPr lang="en-US" sz="1800" dirty="0" err="1">
                          <a:latin typeface="+mn-lt"/>
                        </a:rPr>
                        <a:t>Cys</a:t>
                      </a:r>
                      <a:r>
                        <a:rPr lang="en-US" sz="1800" dirty="0">
                          <a:latin typeface="+mn-lt"/>
                        </a:rPr>
                        <a:t>-Tyr-</a:t>
                      </a:r>
                      <a:r>
                        <a:rPr lang="en-US" sz="1800" dirty="0" err="1">
                          <a:latin typeface="+mn-lt"/>
                        </a:rPr>
                        <a:t>Phe</a:t>
                      </a:r>
                      <a:r>
                        <a:rPr lang="en-US" sz="1800" dirty="0">
                          <a:latin typeface="+mn-lt"/>
                        </a:rPr>
                        <a:t>-</a:t>
                      </a:r>
                      <a:r>
                        <a:rPr lang="en-US" sz="1800" dirty="0" err="1">
                          <a:latin typeface="+mn-lt"/>
                        </a:rPr>
                        <a:t>Gln</a:t>
                      </a:r>
                      <a:r>
                        <a:rPr lang="en-US" sz="1800" dirty="0">
                          <a:latin typeface="+mn-lt"/>
                        </a:rPr>
                        <a:t>-</a:t>
                      </a:r>
                      <a:r>
                        <a:rPr lang="en-US" sz="1800" dirty="0" err="1">
                          <a:latin typeface="+mn-lt"/>
                        </a:rPr>
                        <a:t>Asn</a:t>
                      </a:r>
                      <a:r>
                        <a:rPr lang="en-US" sz="1800" dirty="0">
                          <a:latin typeface="+mn-lt"/>
                        </a:rPr>
                        <a:t>-</a:t>
                      </a:r>
                      <a:r>
                        <a:rPr lang="en-US" sz="1800" dirty="0" err="1">
                          <a:latin typeface="+mn-lt"/>
                        </a:rPr>
                        <a:t>Cys</a:t>
                      </a:r>
                      <a:r>
                        <a:rPr lang="en-US" sz="1800" dirty="0">
                          <a:latin typeface="+mn-lt"/>
                        </a:rPr>
                        <a:t>-Pro-</a:t>
                      </a:r>
                      <a:r>
                        <a:rPr lang="en-US" sz="1800" dirty="0" err="1">
                          <a:latin typeface="+mn-lt"/>
                        </a:rPr>
                        <a:t>Arg</a:t>
                      </a:r>
                      <a:r>
                        <a:rPr lang="en-US" sz="1800" dirty="0">
                          <a:latin typeface="+mn-lt"/>
                        </a:rPr>
                        <a:t>-</a:t>
                      </a:r>
                      <a:r>
                        <a:rPr lang="en-US" sz="1800" dirty="0" err="1">
                          <a:latin typeface="+mn-lt"/>
                        </a:rPr>
                        <a:t>Gly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3889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Oxytocin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9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Causes contraction of mammary gland cells to produce milk and stimulation of uterine muscles during childbirth</a:t>
                      </a:r>
                      <a:br>
                        <a:rPr lang="en-US" sz="1800" dirty="0">
                          <a:latin typeface="+mn-lt"/>
                        </a:rPr>
                      </a:br>
                      <a:r>
                        <a:rPr lang="en-US" sz="1800" dirty="0" err="1">
                          <a:latin typeface="+mn-lt"/>
                        </a:rPr>
                        <a:t>Cys</a:t>
                      </a:r>
                      <a:r>
                        <a:rPr lang="en-US" sz="1800" dirty="0">
                          <a:latin typeface="+mn-lt"/>
                        </a:rPr>
                        <a:t>-Tyr-Ile-</a:t>
                      </a:r>
                      <a:r>
                        <a:rPr lang="en-US" sz="1800" dirty="0" err="1">
                          <a:latin typeface="+mn-lt"/>
                        </a:rPr>
                        <a:t>Gln</a:t>
                      </a:r>
                      <a:r>
                        <a:rPr lang="en-US" sz="1800" dirty="0">
                          <a:latin typeface="+mn-lt"/>
                        </a:rPr>
                        <a:t>-</a:t>
                      </a:r>
                      <a:r>
                        <a:rPr lang="en-US" sz="1800" dirty="0" err="1">
                          <a:latin typeface="+mn-lt"/>
                        </a:rPr>
                        <a:t>Asn</a:t>
                      </a:r>
                      <a:r>
                        <a:rPr lang="en-US" sz="1800" dirty="0">
                          <a:latin typeface="+mn-lt"/>
                        </a:rPr>
                        <a:t>-</a:t>
                      </a:r>
                      <a:r>
                        <a:rPr lang="en-US" sz="1800" dirty="0" err="1">
                          <a:latin typeface="+mn-lt"/>
                        </a:rPr>
                        <a:t>Cys</a:t>
                      </a:r>
                      <a:r>
                        <a:rPr lang="en-US" sz="1800" dirty="0">
                          <a:latin typeface="+mn-lt"/>
                        </a:rPr>
                        <a:t>-Pro-</a:t>
                      </a:r>
                      <a:r>
                        <a:rPr lang="en-US" sz="1800" dirty="0" err="1">
                          <a:latin typeface="+mn-lt"/>
                        </a:rPr>
                        <a:t>Leu</a:t>
                      </a:r>
                      <a:r>
                        <a:rPr lang="en-US" sz="1800" dirty="0">
                          <a:latin typeface="+mn-lt"/>
                        </a:rPr>
                        <a:t>-</a:t>
                      </a:r>
                      <a:r>
                        <a:rPr lang="en-US" sz="1800" dirty="0" err="1">
                          <a:latin typeface="+mn-lt"/>
                        </a:rPr>
                        <a:t>Gly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Angiotensin II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8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Regulates blood pressure through vasoconstriction</a:t>
                      </a:r>
                      <a:br>
                        <a:rPr lang="en-US" sz="1800" dirty="0">
                          <a:latin typeface="+mn-lt"/>
                        </a:rPr>
                      </a:br>
                      <a:r>
                        <a:rPr lang="en-US" sz="1800" dirty="0">
                          <a:latin typeface="+mn-lt"/>
                        </a:rPr>
                        <a:t>Asp-</a:t>
                      </a:r>
                      <a:r>
                        <a:rPr lang="en-US" sz="1800" dirty="0" err="1">
                          <a:latin typeface="+mn-lt"/>
                        </a:rPr>
                        <a:t>Arg</a:t>
                      </a:r>
                      <a:r>
                        <a:rPr lang="en-US" sz="1800" dirty="0">
                          <a:latin typeface="+mn-lt"/>
                        </a:rPr>
                        <a:t>-Val-Tyr-Ile-His-Pro-</a:t>
                      </a:r>
                      <a:r>
                        <a:rPr lang="en-US" sz="1800" dirty="0" err="1">
                          <a:latin typeface="+mn-lt"/>
                        </a:rPr>
                        <a:t>Phe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9632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+mn-lt"/>
                        </a:rPr>
                        <a:t>Parathyroid Hormone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>
                          <a:latin typeface="+mn-lt"/>
                        </a:rPr>
                        <a:t>84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Increases calcium ion levels in extracellular fluids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+mn-lt"/>
                        </a:rPr>
                        <a:t>Gastrin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latin typeface="+mn-lt"/>
                        </a:rPr>
                        <a:t>14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Regulates secretion of gastric acid and pepsin, a digestive enzyme consisting of 326 amino acids</a:t>
                      </a:r>
                    </a:p>
                  </a:txBody>
                  <a:tcPr marL="14726" marR="14726" marT="14725" marB="147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1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Πρωτεΐνες </a:t>
            </a:r>
            <a:r>
              <a:rPr lang="el-GR" dirty="0"/>
              <a:t>μυϊκού </a:t>
            </a:r>
            <a:r>
              <a:rPr lang="el-GR" dirty="0" smtClean="0"/>
              <a:t>ιστού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dirty="0"/>
              <a:t>Η σύσπαση των μυών επιτυγχάνεται ολισθαίνοντας δύο είδη ινιδίων αναμεταξύ τους. </a:t>
            </a:r>
          </a:p>
          <a:p>
            <a:r>
              <a:rPr lang="el-GR" sz="2200" dirty="0" smtClean="0"/>
              <a:t>Ένα </a:t>
            </a:r>
            <a:r>
              <a:rPr lang="el-GR" sz="2200" dirty="0"/>
              <a:t>από αυτά τα ινίδια είναι φτιαγμένο από </a:t>
            </a:r>
            <a:r>
              <a:rPr lang="el-GR" sz="2200" dirty="0" err="1"/>
              <a:t>μυοσίνη</a:t>
            </a:r>
            <a:r>
              <a:rPr lang="el-GR" sz="2200" dirty="0"/>
              <a:t> (ο κινητήρας), και το άλλο είναι μια ουσία που ονομάζεται </a:t>
            </a:r>
            <a:r>
              <a:rPr lang="el-GR" sz="2200" dirty="0" err="1"/>
              <a:t>ακτίνη</a:t>
            </a:r>
            <a:r>
              <a:rPr lang="el-GR" sz="2200" dirty="0"/>
              <a:t>.</a:t>
            </a:r>
          </a:p>
          <a:p>
            <a:r>
              <a:rPr lang="el-GR" sz="2200" dirty="0" smtClean="0"/>
              <a:t>Τα </a:t>
            </a:r>
            <a:r>
              <a:rPr lang="el-GR" sz="2200" dirty="0"/>
              <a:t>δύο είδη ινιδίων αλληλεπικαλύπτονται στα μυϊκά κύτταρα ώστε να μεγιστοποιούν τις αλληλεπιδράσεις τους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6148" name="Picture 4" descr="File:מבנה המולקולה - Sliding filamen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9" b="26668"/>
          <a:stretch/>
        </p:blipFill>
        <p:spPr bwMode="auto">
          <a:xfrm>
            <a:off x="1480782" y="3789040"/>
            <a:ext cx="6182436" cy="2777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827584" y="6581001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he-IL" sz="1200" dirty="0">
                <a:latin typeface="+mn-lt"/>
                <a:hlinkClick r:id="rId3"/>
              </a:rPr>
              <a:t>מבנה המולקולה - </a:t>
            </a:r>
            <a:r>
              <a:rPr lang="en-US" sz="1200" dirty="0">
                <a:latin typeface="+mn-lt"/>
                <a:hlinkClick r:id="rId3"/>
              </a:rPr>
              <a:t>Sliding </a:t>
            </a:r>
            <a:r>
              <a:rPr lang="en-US" sz="1200" dirty="0" smtClean="0">
                <a:latin typeface="+mn-lt"/>
                <a:hlinkClick r:id="rId3"/>
              </a:rPr>
              <a:t>filament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Gal gavriel (page does not exist)"/>
              </a:rPr>
              <a:t>Gal </a:t>
            </a:r>
            <a:r>
              <a:rPr lang="en-US" sz="1200" dirty="0" err="1">
                <a:latin typeface="+mn-lt"/>
                <a:hlinkClick r:id="rId4" tooltip="User:Gal gavriel (page does not exist)"/>
              </a:rPr>
              <a:t>gavriel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BY-SA 4.0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4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μυϊκού ιστού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pic>
        <p:nvPicPr>
          <p:cNvPr id="6146" name="Picture 2" descr="File:Skeletal mus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9" y="836712"/>
            <a:ext cx="753980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6581001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Skeletal </a:t>
            </a:r>
            <a:r>
              <a:rPr lang="en-US" sz="1200" dirty="0" smtClean="0">
                <a:latin typeface="+mn-lt"/>
                <a:hlinkClick r:id="rId3"/>
              </a:rPr>
              <a:t>muscle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Deglr6328~commonswiki"/>
              </a:rPr>
              <a:t>Deglr6328~commonswiki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71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μυϊκού ιστού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140582"/>
            <a:ext cx="8748464" cy="5040560"/>
          </a:xfrm>
        </p:spPr>
        <p:txBody>
          <a:bodyPr>
            <a:normAutofit/>
          </a:bodyPr>
          <a:lstStyle/>
          <a:p>
            <a:r>
              <a:rPr lang="el-GR" sz="2200" dirty="0"/>
              <a:t>Κατά τη διάρκεια κάθε κύκλου, τα μόρια της </a:t>
            </a:r>
            <a:r>
              <a:rPr lang="el-GR" sz="2200" dirty="0" err="1"/>
              <a:t>μυοσίνης</a:t>
            </a:r>
            <a:r>
              <a:rPr lang="el-GR" sz="2200" dirty="0"/>
              <a:t> αρχικά συνδέονται στο ινίδιο της </a:t>
            </a:r>
            <a:r>
              <a:rPr lang="el-GR" sz="2200" dirty="0" err="1"/>
              <a:t>ακτίνης</a:t>
            </a:r>
            <a:r>
              <a:rPr lang="el-GR" sz="2200" dirty="0"/>
              <a:t> γεφυρώνοντας το κενό μεταξύ των ινιδίων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Κατόπιν “καίνε” καύσιμο αντιδρώντας με ένα μόριο ATP (το καύσιμο των περισσότερων βιολογικών διεργασιών). </a:t>
            </a:r>
          </a:p>
          <a:p>
            <a:r>
              <a:rPr lang="el-GR" sz="2200" dirty="0"/>
              <a:t>Αυτή η αντίδραση εκλύει ενέργεια και υποχρεώνει τα μόρια της </a:t>
            </a:r>
            <a:r>
              <a:rPr lang="el-GR" sz="2200" dirty="0" err="1"/>
              <a:t>μυοσίνης</a:t>
            </a:r>
            <a:r>
              <a:rPr lang="el-GR" sz="2200" dirty="0"/>
              <a:t> να αλλάξουν διαμόρφωση ώστε να περιστρέψουν το “βραχίονά” τους και να ωθήσουν την ίνα της </a:t>
            </a:r>
            <a:r>
              <a:rPr lang="el-GR" sz="2200" dirty="0" err="1"/>
              <a:t>ακτίνης</a:t>
            </a:r>
            <a:r>
              <a:rPr lang="el-GR" sz="2200" dirty="0"/>
              <a:t>. </a:t>
            </a:r>
          </a:p>
          <a:p>
            <a:r>
              <a:rPr lang="el-GR" sz="2200" dirty="0"/>
              <a:t>Στη συνέχεια, απελευθερώνουν το ινίδιο της </a:t>
            </a:r>
            <a:r>
              <a:rPr lang="el-GR" sz="2200" dirty="0" err="1"/>
              <a:t>ακτίνης</a:t>
            </a:r>
            <a:r>
              <a:rPr lang="el-GR" sz="2200" dirty="0"/>
              <a:t> και περιστρέφουν το βραχίονα στην αρχική θέση, έτοιμο για τον επόμενο κύκλο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91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μυϊκού ιστού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  <p:sp>
        <p:nvSpPr>
          <p:cNvPr id="13" name="Rectangle 7"/>
          <p:cNvSpPr/>
          <p:nvPr/>
        </p:nvSpPr>
        <p:spPr>
          <a:xfrm>
            <a:off x="4354989" y="6021287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Querbrückenzyklus </a:t>
            </a:r>
            <a:r>
              <a:rPr lang="en-US" sz="1200" dirty="0" smtClean="0">
                <a:latin typeface="+mn-lt"/>
                <a:hlinkClick r:id="rId2"/>
              </a:rPr>
              <a:t>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“</a:t>
            </a:r>
            <a:r>
              <a:rPr lang="en-US" sz="1200" dirty="0">
                <a:latin typeface="+mn-lt"/>
                <a:hlinkClick r:id="rId3"/>
              </a:rPr>
              <a:t>Querbrückenzyklus </a:t>
            </a:r>
            <a:r>
              <a:rPr lang="en-US" sz="1200" dirty="0" smtClean="0">
                <a:latin typeface="+mn-lt"/>
                <a:hlinkClick r:id="rId3"/>
              </a:rPr>
              <a:t>2</a:t>
            </a:r>
            <a:r>
              <a:rPr lang="en-US" sz="1200" dirty="0" smtClean="0">
                <a:latin typeface="+mn-lt"/>
              </a:rPr>
              <a:t>”,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Querbrückenzyklus </a:t>
            </a:r>
            <a:r>
              <a:rPr lang="en-US" sz="1200" dirty="0" smtClean="0">
                <a:latin typeface="+mn-lt"/>
                <a:hlinkClick r:id="rId4"/>
              </a:rPr>
              <a:t>3</a:t>
            </a:r>
            <a:r>
              <a:rPr lang="en-US" sz="1200" dirty="0" smtClean="0">
                <a:latin typeface="+mn-lt"/>
              </a:rPr>
              <a:t>”,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Querbrückenzyklus </a:t>
            </a:r>
            <a:r>
              <a:rPr lang="en-US" sz="1200" dirty="0" smtClean="0">
                <a:latin typeface="+mn-lt"/>
                <a:hlinkClick r:id="rId5"/>
              </a:rPr>
              <a:t>4</a:t>
            </a:r>
            <a:r>
              <a:rPr lang="en-US" sz="1200" dirty="0" smtClean="0"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Arcadian"/>
              </a:rPr>
              <a:t>Arcadian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605014" y="1052736"/>
            <a:ext cx="7684018" cy="5323158"/>
            <a:chOff x="605014" y="1052736"/>
            <a:chExt cx="7684018" cy="5323158"/>
          </a:xfrm>
        </p:grpSpPr>
        <p:pic>
          <p:nvPicPr>
            <p:cNvPr id="37892" name="Picture 4" descr="File:Querbrückenzyklus 1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15" y="1148705"/>
              <a:ext cx="3792727" cy="23177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4" name="Picture 6" descr="File:Querbrückenzyklus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148705"/>
              <a:ext cx="3429000" cy="23145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6" name="Picture 8" descr="File:Querbrückenzyklus 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014" y="3678844"/>
              <a:ext cx="3792727" cy="26970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898" name="Picture 10" descr="File:Querbrückenzyklus 4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067" y="3645024"/>
              <a:ext cx="3448965" cy="22322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05014" y="105273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</a:t>
              </a:r>
              <a:endParaRPr lang="el-GR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40067" y="105273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</a:t>
              </a:r>
              <a:endParaRPr lang="el-G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831" y="358230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γ</a:t>
              </a:r>
              <a:endParaRPr lang="el-G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44877" y="358198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δ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2398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1008 Skeletal Muscle Contr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79"/>
            <a:ext cx="4369454" cy="67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63888" y="188640"/>
            <a:ext cx="5580112" cy="908720"/>
          </a:xfrm>
        </p:spPr>
        <p:txBody>
          <a:bodyPr>
            <a:normAutofit/>
          </a:bodyPr>
          <a:lstStyle/>
          <a:p>
            <a:r>
              <a:rPr lang="el-GR" dirty="0"/>
              <a:t>Πρωτεΐνες μυϊκού ιστού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4369454" y="623731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1008 Skeletal Muscle </a:t>
            </a:r>
            <a:r>
              <a:rPr lang="en-US" sz="1200" dirty="0" smtClean="0">
                <a:latin typeface="+mn-lt"/>
                <a:hlinkClick r:id="rId3"/>
              </a:rPr>
              <a:t>Contraction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96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Δομικά </a:t>
            </a:r>
            <a:r>
              <a:rPr lang="el-GR" dirty="0"/>
              <a:t>συστατικά των </a:t>
            </a:r>
            <a:r>
              <a:rPr lang="el-GR" dirty="0" smtClean="0"/>
              <a:t>πρωτεϊνών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Σύνδεση </a:t>
            </a:r>
            <a:r>
              <a:rPr lang="el-GR" dirty="0"/>
              <a:t>με διαφορετικές </a:t>
            </a:r>
            <a:r>
              <a:rPr lang="el-GR" dirty="0" smtClean="0"/>
              <a:t>αλληλουχίες 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l-GR" dirty="0" smtClean="0"/>
              <a:t> </a:t>
            </a:r>
            <a:r>
              <a:rPr lang="el-GR" dirty="0"/>
              <a:t>πληθώρα </a:t>
            </a:r>
            <a:r>
              <a:rPr lang="el-GR" dirty="0" smtClean="0"/>
              <a:t>πρωτεϊνών.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20 </a:t>
            </a:r>
            <a:r>
              <a:rPr lang="el-GR" dirty="0"/>
              <a:t>α-αμινοξέα συνθέτουν τις </a:t>
            </a:r>
            <a:r>
              <a:rPr lang="el-GR" dirty="0" smtClean="0"/>
              <a:t>πρωτεΐνες </a:t>
            </a:r>
            <a:r>
              <a:rPr lang="el-GR" dirty="0"/>
              <a:t>(πρωτεϊνικά αμινοξέα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8 από τα 20 λαμβάνονται με την τροφή (απαραίτητα (</a:t>
            </a:r>
            <a:r>
              <a:rPr lang="el-GR" dirty="0" err="1"/>
              <a:t>essential</a:t>
            </a:r>
            <a:r>
              <a:rPr lang="el-GR" dirty="0"/>
              <a:t>) αμινοξέα).</a:t>
            </a:r>
          </a:p>
          <a:p>
            <a:r>
              <a:rPr lang="el-GR" dirty="0"/>
              <a:t>4 από τα 20 είναι </a:t>
            </a:r>
            <a:r>
              <a:rPr lang="el-GR" dirty="0" err="1"/>
              <a:t>ημιαπαραίτητα</a:t>
            </a:r>
            <a:r>
              <a:rPr lang="el-GR" dirty="0"/>
              <a:t>, αφού δεν μπορούν να συντεθούν στα παιδιά.</a:t>
            </a:r>
          </a:p>
          <a:p>
            <a:r>
              <a:rPr lang="el-GR" dirty="0"/>
              <a:t>Τα υπόλοιπα 12 συντίθενται μέσω των μεταβολικών μονοπατιών.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Πολλά </a:t>
            </a:r>
            <a:r>
              <a:rPr lang="el-GR" dirty="0"/>
              <a:t>αμινοξέα δημιουργούνται (συντίθενται) από άλλα αμινοξέα με μια διαδικασία που λέγεται </a:t>
            </a:r>
            <a:r>
              <a:rPr lang="el-GR" b="1" dirty="0" err="1"/>
              <a:t>διαμίνωση</a:t>
            </a:r>
            <a:r>
              <a:rPr lang="el-GR" dirty="0"/>
              <a:t> ή </a:t>
            </a:r>
            <a:r>
              <a:rPr lang="el-GR" b="1" dirty="0" err="1"/>
              <a:t>τρανσαμίνωση</a:t>
            </a:r>
            <a:r>
              <a:rPr lang="el-GR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7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051720" y="1098038"/>
            <a:ext cx="5040362" cy="5112221"/>
            <a:chOff x="539750" y="981075"/>
            <a:chExt cx="4648200" cy="4267200"/>
          </a:xfrm>
        </p:grpSpPr>
        <p:pic>
          <p:nvPicPr>
            <p:cNvPr id="3379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8" r="4688"/>
            <a:stretch>
              <a:fillRect/>
            </a:stretch>
          </p:blipFill>
          <p:spPr bwMode="auto">
            <a:xfrm>
              <a:off x="539750" y="981075"/>
              <a:ext cx="46482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203575" y="2924175"/>
              <a:ext cx="1800225" cy="57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/>
                <a:t>Glutamic</a:t>
              </a:r>
              <a:r>
                <a:rPr lang="en-US" b="1" dirty="0"/>
                <a:t> acid</a:t>
              </a:r>
              <a:endParaRPr lang="el-GR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203575" y="4581525"/>
              <a:ext cx="1800225" cy="57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 err="1"/>
                <a:t>Valine</a:t>
              </a:r>
              <a:endParaRPr lang="el-GR" b="1" dirty="0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Δρεπανοκυτταρική </a:t>
            </a:r>
            <a:r>
              <a:rPr lang="el-GR" dirty="0" smtClean="0"/>
              <a:t>αναιμία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08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 smtClean="0"/>
              <a:t>Ενότητα 9: </a:t>
            </a:r>
            <a:r>
              <a:rPr lang="el-GR" sz="2000" dirty="0"/>
              <a:t>Αμινοξέα – Πεπτίδια – Πρωτεΐνες».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4/7</a:t>
            </a:r>
            <a:endParaRPr lang="el-GR" dirty="0"/>
          </a:p>
        </p:txBody>
      </p:sp>
      <p:pic>
        <p:nvPicPr>
          <p:cNvPr id="6147" name="Picture 2" descr="File:Strecker Amino Acid Synthesis Sche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7620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827088" y="1316981"/>
            <a:ext cx="3145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latin typeface="+mn-lt"/>
              </a:rPr>
              <a:t>Σύνθεση κατά </a:t>
            </a:r>
            <a:r>
              <a:rPr lang="en-US" altLang="el-GR" sz="2400" b="1">
                <a:latin typeface="+mn-lt"/>
              </a:rPr>
              <a:t>Strecker</a:t>
            </a:r>
            <a:r>
              <a:rPr lang="el-GR" altLang="el-GR" sz="2400" b="1">
                <a:latin typeface="+mn-lt"/>
              </a:rPr>
              <a:t> 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701675" y="3429000"/>
            <a:ext cx="1133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+mn-lt"/>
              </a:rPr>
              <a:t>αλδεϋδη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851275" y="3389313"/>
            <a:ext cx="1614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>
                <a:latin typeface="+mn-lt"/>
              </a:rPr>
              <a:t>αμινονιτρίλιο</a:t>
            </a:r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7020272" y="3389253"/>
            <a:ext cx="10211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000" dirty="0" err="1">
                <a:latin typeface="+mn-lt"/>
              </a:rPr>
              <a:t>αμινοξύ</a:t>
            </a:r>
            <a:endParaRPr lang="el-GR" altLang="el-GR" sz="20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35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544616"/>
          </a:xfrm>
        </p:spPr>
        <p:txBody>
          <a:bodyPr>
            <a:noAutofit/>
          </a:bodyPr>
          <a:lstStyle/>
          <a:p>
            <a:r>
              <a:rPr lang="el-GR" altLang="el-GR" dirty="0"/>
              <a:t>Ομαδοποίηση αμινοξέων σύμφωνα με τις ιδιότητες των πλευρικών αλυσίδων </a:t>
            </a:r>
            <a:r>
              <a:rPr lang="el-GR" altLang="el-GR" dirty="0" smtClean="0"/>
              <a:t>τους.</a:t>
            </a:r>
            <a:endParaRPr lang="el-GR" altLang="el-GR" dirty="0"/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</a:t>
            </a:r>
            <a:r>
              <a:rPr lang="el-GR" altLang="el-GR" b="1" dirty="0" err="1"/>
              <a:t>αλειφατικές</a:t>
            </a:r>
            <a:r>
              <a:rPr lang="el-GR" altLang="el-GR" b="1" dirty="0"/>
              <a:t>, μη πολικές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err="1" smtClean="0"/>
              <a:t>Αλανίνη</a:t>
            </a:r>
            <a:r>
              <a:rPr lang="el-GR" altLang="el-GR" dirty="0"/>
              <a:t>, </a:t>
            </a:r>
            <a:r>
              <a:rPr lang="el-GR" altLang="el-GR" dirty="0" err="1"/>
              <a:t>Βαλίνη</a:t>
            </a:r>
            <a:r>
              <a:rPr lang="el-GR" altLang="el-GR" dirty="0"/>
              <a:t>, </a:t>
            </a:r>
            <a:r>
              <a:rPr lang="el-GR" altLang="el-GR" dirty="0" err="1"/>
              <a:t>Γλυκίνη</a:t>
            </a:r>
            <a:r>
              <a:rPr lang="el-GR" altLang="el-GR" dirty="0"/>
              <a:t>, </a:t>
            </a:r>
            <a:r>
              <a:rPr lang="el-GR" altLang="el-GR" dirty="0" err="1"/>
              <a:t>Ισολευκίνη</a:t>
            </a:r>
            <a:r>
              <a:rPr lang="el-GR" altLang="el-GR" dirty="0"/>
              <a:t>, </a:t>
            </a:r>
            <a:r>
              <a:rPr lang="el-GR" altLang="el-GR" dirty="0" err="1"/>
              <a:t>Λευκίνη</a:t>
            </a:r>
            <a:r>
              <a:rPr lang="el-GR" altLang="el-GR" dirty="0"/>
              <a:t>, </a:t>
            </a:r>
            <a:r>
              <a:rPr lang="el-GR" altLang="el-GR" dirty="0" err="1"/>
              <a:t>Μεθειονίνη</a:t>
            </a:r>
            <a:r>
              <a:rPr lang="el-GR" altLang="el-GR" dirty="0"/>
              <a:t>, </a:t>
            </a:r>
            <a:r>
              <a:rPr lang="el-GR" altLang="el-GR" dirty="0" err="1"/>
              <a:t>Προλίνη</a:t>
            </a:r>
            <a:r>
              <a:rPr lang="el-GR" altLang="el-GR" dirty="0"/>
              <a:t>.</a:t>
            </a:r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</a:t>
            </a:r>
            <a:r>
              <a:rPr lang="el-GR" altLang="el-GR" b="1" dirty="0" err="1"/>
              <a:t>αλειφατικές</a:t>
            </a:r>
            <a:r>
              <a:rPr lang="el-GR" altLang="el-GR" b="1" dirty="0"/>
              <a:t>, πολικές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err="1" smtClean="0"/>
              <a:t>Θρεονίνη</a:t>
            </a:r>
            <a:r>
              <a:rPr lang="el-GR" altLang="el-GR" dirty="0"/>
              <a:t>, </a:t>
            </a:r>
            <a:r>
              <a:rPr lang="el-GR" altLang="el-GR" dirty="0" err="1"/>
              <a:t>Σερίνη</a:t>
            </a:r>
            <a:r>
              <a:rPr lang="el-GR" altLang="el-GR" dirty="0"/>
              <a:t>, </a:t>
            </a:r>
            <a:r>
              <a:rPr lang="el-GR" altLang="el-GR" dirty="0" err="1"/>
              <a:t>Κυστεΐνη</a:t>
            </a:r>
            <a:r>
              <a:rPr lang="el-GR" altLang="el-GR" dirty="0"/>
              <a:t>.</a:t>
            </a:r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αρωματικές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err="1" smtClean="0"/>
              <a:t>Φαινυλαλανίνη</a:t>
            </a:r>
            <a:r>
              <a:rPr lang="el-GR" altLang="el-GR" dirty="0"/>
              <a:t>, </a:t>
            </a:r>
            <a:r>
              <a:rPr lang="el-GR" altLang="el-GR" dirty="0" err="1"/>
              <a:t>Τυροσίνη</a:t>
            </a:r>
            <a:r>
              <a:rPr lang="el-GR" altLang="el-GR" dirty="0"/>
              <a:t>, </a:t>
            </a:r>
            <a:r>
              <a:rPr lang="el-GR" altLang="el-GR" dirty="0" err="1"/>
              <a:t>Θρυπτοφάνη</a:t>
            </a:r>
            <a:r>
              <a:rPr lang="el-GR" altLang="el-GR" dirty="0"/>
              <a:t>.</a:t>
            </a:r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βασικές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err="1" smtClean="0"/>
              <a:t>Λυσίνη</a:t>
            </a:r>
            <a:r>
              <a:rPr lang="el-GR" altLang="el-GR" dirty="0"/>
              <a:t>, </a:t>
            </a:r>
            <a:r>
              <a:rPr lang="el-GR" altLang="el-GR" dirty="0" err="1"/>
              <a:t>Αργινίνη</a:t>
            </a:r>
            <a:r>
              <a:rPr lang="el-GR" altLang="el-GR" dirty="0"/>
              <a:t>, </a:t>
            </a:r>
            <a:r>
              <a:rPr lang="el-GR" altLang="el-GR" dirty="0" err="1"/>
              <a:t>Ιστιδίνη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46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6/7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147248" cy="5544616"/>
          </a:xfrm>
        </p:spPr>
        <p:txBody>
          <a:bodyPr>
            <a:noAutofit/>
          </a:bodyPr>
          <a:lstStyle/>
          <a:p>
            <a:r>
              <a:rPr lang="el-GR" altLang="el-GR" dirty="0"/>
              <a:t>Ομαδοποίηση αμινοξέων σύμφωνα με τις ιδιότητες των πλευρικών αλυσίδων τους </a:t>
            </a:r>
            <a:r>
              <a:rPr lang="el-GR" altLang="el-GR" sz="2000" dirty="0" smtClean="0"/>
              <a:t>(συνέχεια).</a:t>
            </a:r>
            <a:endParaRPr lang="el-GR" altLang="el-GR" dirty="0"/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όξινες πλευρικές </a:t>
            </a:r>
            <a:r>
              <a:rPr lang="el-GR" altLang="el-GR" b="1" dirty="0" smtClean="0"/>
              <a:t>αλυσίδες: </a:t>
            </a:r>
            <a:r>
              <a:rPr lang="el-GR" altLang="el-GR" dirty="0" err="1" smtClean="0"/>
              <a:t>Ασπαραγινικό</a:t>
            </a:r>
            <a:r>
              <a:rPr lang="el-GR" altLang="el-GR" dirty="0"/>
              <a:t>, </a:t>
            </a:r>
            <a:r>
              <a:rPr lang="el-GR" altLang="el-GR" dirty="0" err="1"/>
              <a:t>Γλουταμινικό</a:t>
            </a:r>
            <a:r>
              <a:rPr lang="el-GR" altLang="el-GR" dirty="0"/>
              <a:t>.</a:t>
            </a:r>
          </a:p>
          <a:p>
            <a:pPr lvl="1"/>
            <a:r>
              <a:rPr lang="el-GR" altLang="el-GR" b="1" dirty="0" smtClean="0"/>
              <a:t>Αμινοξέα </a:t>
            </a:r>
            <a:r>
              <a:rPr lang="el-GR" altLang="el-GR" b="1" dirty="0"/>
              <a:t>με </a:t>
            </a:r>
            <a:r>
              <a:rPr lang="el-GR" altLang="el-GR" b="1" dirty="0" err="1"/>
              <a:t>καρβοξυλαμίδια</a:t>
            </a:r>
            <a:r>
              <a:rPr lang="el-GR" altLang="el-GR" b="1" dirty="0"/>
              <a:t> στις πλευρικές αλυσίδες </a:t>
            </a:r>
            <a:r>
              <a:rPr lang="el-GR" altLang="el-GR" b="1" dirty="0" smtClean="0"/>
              <a:t>τους: </a:t>
            </a:r>
            <a:r>
              <a:rPr lang="el-GR" altLang="el-GR" dirty="0" err="1" smtClean="0"/>
              <a:t>Ασπαραγίνη</a:t>
            </a:r>
            <a:r>
              <a:rPr lang="el-GR" altLang="el-GR" dirty="0"/>
              <a:t>, </a:t>
            </a:r>
            <a:r>
              <a:rPr lang="el-GR" altLang="el-GR" dirty="0" err="1"/>
              <a:t>Γλουταμίνη</a:t>
            </a:r>
            <a:r>
              <a:rPr lang="el-GR" altLang="el-GR" dirty="0"/>
              <a:t>.</a:t>
            </a:r>
          </a:p>
          <a:p>
            <a:pPr lvl="1"/>
            <a:r>
              <a:rPr lang="el-GR" altLang="el-GR" b="1" dirty="0" smtClean="0"/>
              <a:t>Ειδικά αμινοξέα: </a:t>
            </a:r>
            <a:r>
              <a:rPr lang="el-GR" altLang="el-GR" dirty="0" err="1" smtClean="0"/>
              <a:t>Αλυσίνη</a:t>
            </a:r>
            <a:r>
              <a:rPr lang="el-GR" altLang="el-GR" dirty="0"/>
              <a:t>, </a:t>
            </a:r>
            <a:r>
              <a:rPr lang="el-GR" altLang="el-GR" dirty="0" err="1"/>
              <a:t>Υδροξυπρολίνη</a:t>
            </a:r>
            <a:r>
              <a:rPr lang="el-GR" altLang="el-GR" dirty="0"/>
              <a:t>, </a:t>
            </a:r>
            <a:r>
              <a:rPr lang="el-GR" altLang="el-GR" dirty="0" err="1"/>
              <a:t>Σεληνοκυστεΐνη</a:t>
            </a:r>
            <a:r>
              <a:rPr lang="el-GR" altLang="el-GR" dirty="0"/>
              <a:t>, </a:t>
            </a:r>
            <a:r>
              <a:rPr lang="el-GR" altLang="el-GR" dirty="0" err="1"/>
              <a:t>Πυρρολυσίνη</a:t>
            </a:r>
            <a:r>
              <a:rPr lang="el-GR" altLang="el-GR" dirty="0"/>
              <a:t> (</a:t>
            </a:r>
            <a:r>
              <a:rPr lang="el-GR" altLang="el-GR" dirty="0" err="1"/>
              <a:t>pyl</a:t>
            </a:r>
            <a:r>
              <a:rPr lang="el-GR" altLang="el-GR" dirty="0" smtClean="0"/>
              <a:t>).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80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Αμινοξέα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411760" y="5757681"/>
            <a:ext cx="4678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  <a:hlinkClick r:id="rId5"/>
              </a:rPr>
              <a:t>Memorize the 20 Amino Acids in 9 Minutes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 descr="C:\Users\fkaram2\Desktop\Photo-Video-Film2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983" y="5791996"/>
            <a:ext cx="375777" cy="37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9" name="ShockwaveFlash1" r:id="rId2" imgW="6857143" imgH="3847619"/>
        </mc:Choice>
        <mc:Fallback>
          <p:control name="ShockwaveFlash1" r:id="rId2" imgW="6857143" imgH="384761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3000" y="1504950"/>
                  <a:ext cx="6858000" cy="3848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786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1"/>
            <a:ext cx="8229600" cy="108034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Αμινοξέα</a:t>
            </a:r>
            <a:br>
              <a:rPr lang="el-GR" dirty="0" smtClean="0"/>
            </a:br>
            <a:r>
              <a:rPr lang="el-GR" sz="3000" b="0" dirty="0" smtClean="0"/>
              <a:t>Διαλυτότητα</a:t>
            </a:r>
            <a:endParaRPr lang="el-GR" sz="3000" b="0" dirty="0"/>
          </a:p>
        </p:txBody>
      </p:sp>
      <p:pic>
        <p:nvPicPr>
          <p:cNvPr id="8195" name="Picture 5" descr="Amino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90091"/>
            <a:ext cx="4899025" cy="4875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520473" y="1290091"/>
            <a:ext cx="18256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Μη πολικά και υδρόφοβα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5664328" y="4313485"/>
            <a:ext cx="26972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πολικά</a:t>
            </a:r>
            <a:r>
              <a:rPr lang="el-GR" altLang="el-GR" sz="2200" b="1" dirty="0">
                <a:latin typeface="+mn-lt"/>
              </a:rPr>
              <a:t> </a:t>
            </a:r>
            <a:r>
              <a:rPr lang="el-GR" altLang="el-GR" sz="2200" b="1" dirty="0" smtClean="0">
                <a:latin typeface="+mn-lt"/>
              </a:rPr>
              <a:t>και </a:t>
            </a:r>
            <a:r>
              <a:rPr lang="el-GR" altLang="el-GR" sz="2200" b="1" dirty="0">
                <a:solidFill>
                  <a:srgbClr val="004A82"/>
                </a:solidFill>
                <a:latin typeface="+mn-lt"/>
              </a:rPr>
              <a:t>υδρόφιλα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827584" y="6230937"/>
            <a:ext cx="8183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>
                <a:solidFill>
                  <a:srgbClr val="FF33CC"/>
                </a:solidFill>
                <a:latin typeface="+mn-lt"/>
              </a:rPr>
              <a:t>όξινα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203848" y="6165304"/>
            <a:ext cx="10299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βασικά</a:t>
            </a:r>
          </a:p>
        </p:txBody>
      </p:sp>
      <p:sp>
        <p:nvSpPr>
          <p:cNvPr id="8200" name="AutoShape 12"/>
          <p:cNvSpPr>
            <a:spLocks/>
          </p:cNvSpPr>
          <p:nvPr/>
        </p:nvSpPr>
        <p:spPr bwMode="auto">
          <a:xfrm>
            <a:off x="5435600" y="2585491"/>
            <a:ext cx="73025" cy="3455988"/>
          </a:xfrm>
          <a:prstGeom prst="rightBracket">
            <a:avLst>
              <a:gd name="adj" fmla="val 394384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l-GR" sz="1800">
              <a:latin typeface="Arial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2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a9f357c13a274d9867455af587c359adfe5d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m130s94pMjE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1980</Words>
  <Application>Microsoft Office PowerPoint</Application>
  <PresentationFormat>On-screen Show (4:3)</PresentationFormat>
  <Paragraphs>351</Paragraphs>
  <Slides>47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OC_template_updated</vt:lpstr>
      <vt:lpstr>Bitmap Image</vt:lpstr>
      <vt:lpstr>Οργανική Χημεία (Ε)</vt:lpstr>
      <vt:lpstr>Αμινοξέα 1/7</vt:lpstr>
      <vt:lpstr>Αμινοξέα 2/7</vt:lpstr>
      <vt:lpstr>Αμινοξέα 3/7</vt:lpstr>
      <vt:lpstr>Αμινοξέα 4/7</vt:lpstr>
      <vt:lpstr>Αμινοξέα 5/7</vt:lpstr>
      <vt:lpstr>Αμινοξέα 6/7</vt:lpstr>
      <vt:lpstr>Αμινοξέα 7/7</vt:lpstr>
      <vt:lpstr>Αμινοξέα Διαλυτότητα</vt:lpstr>
      <vt:lpstr>Αμινοξέα Οξεοβασική συμπεριφορά 1/2</vt:lpstr>
      <vt:lpstr>Αμινοξέα Οξεοβασική συμπεριφορά 2/2</vt:lpstr>
      <vt:lpstr>Αμινοξέα Ισοηλεκτρικό σημείο</vt:lpstr>
      <vt:lpstr>Οπτική ισομέρεια D και L στερεοχημική διάταξη</vt:lpstr>
      <vt:lpstr>Αμινοξέα D και L στερεοχημική διαμόρφωση</vt:lpstr>
      <vt:lpstr>Ανίχνευση αμινοξέων Αντίδραση νινυδρίνης 1/2</vt:lpstr>
      <vt:lpstr>Ανίχνευση αμινοξέων Αντίδραση νινυδρίνης 2/2</vt:lpstr>
      <vt:lpstr>Ανίχνευση αμινοξέων Ξανθοπρωτεϊνική αντίδραση</vt:lpstr>
      <vt:lpstr>Πεπτίδια 1/5</vt:lpstr>
      <vt:lpstr>Πεπτίδια 2/5</vt:lpstr>
      <vt:lpstr>Πεπτίδια 3/5</vt:lpstr>
      <vt:lpstr>Πεπτίδια 4/5</vt:lpstr>
      <vt:lpstr>Πεπτίδια 5/5</vt:lpstr>
      <vt:lpstr>Πεπτίδια - Πρωτεΐνες Δοκιμή διουρίας (Biuret test)</vt:lpstr>
      <vt:lpstr>Πρωτεΐνες Πρωτοταγής δομή</vt:lpstr>
      <vt:lpstr>Πρωτεΐνες Δευτεροταγής δομή</vt:lpstr>
      <vt:lpstr>Πρωτεΐνες Τριτοταγής δομή</vt:lpstr>
      <vt:lpstr>Πρωτεΐνες Τεταρτοταγής δομή</vt:lpstr>
      <vt:lpstr>Πρωτεΐνες Τελικό σχήμα πρωτεϊνών</vt:lpstr>
      <vt:lpstr>Πρωτεΐνες Μετουσίωση πρωτεϊνών</vt:lpstr>
      <vt:lpstr>Αποικοδόμηση Edman Αποικοδόμηση μέσω Ν-τελικού</vt:lpstr>
      <vt:lpstr>Αποικοδόμηση μέσω C-τελικού</vt:lpstr>
      <vt:lpstr>Πρωτεΐνες – Ορμόνες 1/3</vt:lpstr>
      <vt:lpstr>Πρωτεΐνες – Ορμόνες 2/3</vt:lpstr>
      <vt:lpstr>Πρωτεΐνες – Ορμόνες 3/3</vt:lpstr>
      <vt:lpstr>Πρωτεΐνες μυϊκού ιστού 1/5</vt:lpstr>
      <vt:lpstr>Πρωτεΐνες μυϊκού ιστού 2/5</vt:lpstr>
      <vt:lpstr>Πρωτεΐνες μυϊκού ιστού 3/5</vt:lpstr>
      <vt:lpstr>Πρωτεΐνες μυϊκού ιστού 4/5</vt:lpstr>
      <vt:lpstr>Πρωτεΐνες μυϊκού ιστού 5/5</vt:lpstr>
      <vt:lpstr> Δρεπανοκυτταρική αναιμία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327</cp:revision>
  <dcterms:created xsi:type="dcterms:W3CDTF">2013-03-04T13:35:19Z</dcterms:created>
  <dcterms:modified xsi:type="dcterms:W3CDTF">2015-09-15T09:01:45Z</dcterms:modified>
</cp:coreProperties>
</file>