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76"/>
  </p:notesMasterIdLst>
  <p:handoutMasterIdLst>
    <p:handoutMasterId r:id="rId77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257" r:id="rId69"/>
    <p:sldId id="262" r:id="rId70"/>
    <p:sldId id="264" r:id="rId71"/>
    <p:sldId id="269" r:id="rId72"/>
    <p:sldId id="270" r:id="rId73"/>
    <p:sldId id="266" r:id="rId74"/>
    <p:sldId id="261" r:id="rId75"/>
  </p:sldIdLst>
  <p:sldSz cx="9144000" cy="6858000" type="screen4x3"/>
  <p:notesSz cx="7104063" cy="10234613"/>
  <p:custDataLst>
    <p:tags r:id="rId7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743" autoAdjust="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rontology" TargetMode="External"/><Relationship Id="rId3" Type="http://schemas.openxmlformats.org/officeDocument/2006/relationships/hyperlink" Target="https://en.wikipedia.org/wiki/Chemist" TargetMode="External"/><Relationship Id="rId7" Type="http://schemas.openxmlformats.org/officeDocument/2006/relationships/hyperlink" Target="https://en.wikipedia.org/wiki/Oleic_aci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Olein" TargetMode="External"/><Relationship Id="rId5" Type="http://schemas.openxmlformats.org/officeDocument/2006/relationships/hyperlink" Target="https://en.wikipedia.org/wiki/Stearin" TargetMode="External"/><Relationship Id="rId4" Type="http://schemas.openxmlformats.org/officeDocument/2006/relationships/hyperlink" Target="https://en.wikipedia.org/wiki/Fatty_acid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erzelius#cite_note-1" TargetMode="External"/><Relationship Id="rId13" Type="http://schemas.openxmlformats.org/officeDocument/2006/relationships/hyperlink" Target="https://en.wikipedia.org/wiki/Isomerism" TargetMode="External"/><Relationship Id="rId3" Type="http://schemas.openxmlformats.org/officeDocument/2006/relationships/hyperlink" Target="https://en.wikipedia.org/wiki/Help:IPA_for_Swedish_and_Norwegian" TargetMode="External"/><Relationship Id="rId7" Type="http://schemas.openxmlformats.org/officeDocument/2006/relationships/hyperlink" Target="https://en.wikipedia.org/wiki/Chemistry" TargetMode="External"/><Relationship Id="rId12" Type="http://schemas.openxmlformats.org/officeDocument/2006/relationships/hyperlink" Target="https://en.wikipedia.org/wiki/Mineralog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ntoine_Lavoisier" TargetMode="External"/><Relationship Id="rId11" Type="http://schemas.openxmlformats.org/officeDocument/2006/relationships/hyperlink" Target="https://en.wikipedia.org/wiki/Thorium" TargetMode="External"/><Relationship Id="rId5" Type="http://schemas.openxmlformats.org/officeDocument/2006/relationships/hyperlink" Target="https://en.wikipedia.org/wiki/John_Dalton" TargetMode="External"/><Relationship Id="rId10" Type="http://schemas.openxmlformats.org/officeDocument/2006/relationships/hyperlink" Target="https://en.wikipedia.org/wiki/Cerium" TargetMode="External"/><Relationship Id="rId4" Type="http://schemas.openxmlformats.org/officeDocument/2006/relationships/hyperlink" Target="https://en.wikipedia.org/wiki/Robert_Boyle" TargetMode="External"/><Relationship Id="rId9" Type="http://schemas.openxmlformats.org/officeDocument/2006/relationships/hyperlink" Target="https://en.wikipedia.org/wiki/Chemical_element" TargetMode="External"/><Relationship Id="rId14" Type="http://schemas.openxmlformats.org/officeDocument/2006/relationships/hyperlink" Target="https://en.wikipedia.org/wiki/Catalysis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erlin" TargetMode="External"/><Relationship Id="rId13" Type="http://schemas.openxmlformats.org/officeDocument/2006/relationships/hyperlink" Target="https://en.wikipedia.org/wiki/Silicon" TargetMode="External"/><Relationship Id="rId3" Type="http://schemas.openxmlformats.org/officeDocument/2006/relationships/hyperlink" Target="https://en.wikipedia.org/wiki/Germany" TargetMode="External"/><Relationship Id="rId7" Type="http://schemas.openxmlformats.org/officeDocument/2006/relationships/hyperlink" Target="https://en.wikipedia.org/wiki/Chemical_elements" TargetMode="External"/><Relationship Id="rId12" Type="http://schemas.openxmlformats.org/officeDocument/2006/relationships/hyperlink" Target="https://en.wikipedia.org/wiki/Beryllium" TargetMode="External"/><Relationship Id="rId17" Type="http://schemas.openxmlformats.org/officeDocument/2006/relationships/hyperlink" Target="https://en.wikipedia.org/wiki/Justus_Liebig" TargetMode="External"/><Relationship Id="rId2" Type="http://schemas.openxmlformats.org/officeDocument/2006/relationships/slide" Target="../slides/slide9.xml"/><Relationship Id="rId16" Type="http://schemas.openxmlformats.org/officeDocument/2006/relationships/hyperlink" Target="https://en.wikipedia.org/wiki/Calcium_carbid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Urea" TargetMode="External"/><Relationship Id="rId11" Type="http://schemas.openxmlformats.org/officeDocument/2006/relationships/hyperlink" Target="https://en.wikipedia.org/wiki/University_of_G%C3%B6ttingen" TargetMode="External"/><Relationship Id="rId5" Type="http://schemas.openxmlformats.org/officeDocument/2006/relationships/hyperlink" Target="https://en.wikipedia.org/wiki/W%C3%B6hler_synthesis" TargetMode="External"/><Relationship Id="rId15" Type="http://schemas.openxmlformats.org/officeDocument/2006/relationships/hyperlink" Target="https://en.wikipedia.org/wiki/Friedrich_W%C3%B6hler#cite_note-5" TargetMode="External"/><Relationship Id="rId10" Type="http://schemas.openxmlformats.org/officeDocument/2006/relationships/hyperlink" Target="https://en.wikipedia.org/wiki/Kassel" TargetMode="External"/><Relationship Id="rId4" Type="http://schemas.openxmlformats.org/officeDocument/2006/relationships/hyperlink" Target="https://en.wikipedia.org/wiki/Chemist" TargetMode="External"/><Relationship Id="rId9" Type="http://schemas.openxmlformats.org/officeDocument/2006/relationships/hyperlink" Target="https://en.wikipedia.org/wiki/Polytechnic_School" TargetMode="External"/><Relationship Id="rId14" Type="http://schemas.openxmlformats.org/officeDocument/2006/relationships/hyperlink" Target="https://en.wikipedia.org/wiki/Silicon_nitride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scher-Tropsch_process" TargetMode="External"/><Relationship Id="rId13" Type="http://schemas.openxmlformats.org/officeDocument/2006/relationships/hyperlink" Target="https://en.wikipedia.org/wiki/Carbon_monoxide" TargetMode="External"/><Relationship Id="rId3" Type="http://schemas.openxmlformats.org/officeDocument/2006/relationships/hyperlink" Target="https://en.wikipedia.org/wiki/Freiburg" TargetMode="External"/><Relationship Id="rId7" Type="http://schemas.openxmlformats.org/officeDocument/2006/relationships/hyperlink" Target="https://en.wikipedia.org/wiki/Hans_Tropsch" TargetMode="External"/><Relationship Id="rId12" Type="http://schemas.openxmlformats.org/officeDocument/2006/relationships/hyperlink" Target="https://en.wikipedia.org/wiki/Chemistry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hemist" TargetMode="External"/><Relationship Id="rId11" Type="http://schemas.openxmlformats.org/officeDocument/2006/relationships/hyperlink" Target="https://en.wikipedia.org/wiki/Shale_oil_extraction" TargetMode="External"/><Relationship Id="rId5" Type="http://schemas.openxmlformats.org/officeDocument/2006/relationships/hyperlink" Target="https://en.wikipedia.org/wiki/German_people" TargetMode="External"/><Relationship Id="rId15" Type="http://schemas.openxmlformats.org/officeDocument/2006/relationships/hyperlink" Target="https://en.wikipedia.org/wiki/Hydrocarbon" TargetMode="External"/><Relationship Id="rId10" Type="http://schemas.openxmlformats.org/officeDocument/2006/relationships/hyperlink" Target="https://en.wikipedia.org/wiki/Oil_shale" TargetMode="External"/><Relationship Id="rId4" Type="http://schemas.openxmlformats.org/officeDocument/2006/relationships/hyperlink" Target="https://en.wikipedia.org/wiki/Munich" TargetMode="External"/><Relationship Id="rId9" Type="http://schemas.openxmlformats.org/officeDocument/2006/relationships/hyperlink" Target="https://en.wikipedia.org/wiki/Fischer_Assay" TargetMode="External"/><Relationship Id="rId14" Type="http://schemas.openxmlformats.org/officeDocument/2006/relationships/hyperlink" Target="https://en.wikipedia.org/wiki/Hydrogen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rin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Guanine" TargetMode="External"/><Relationship Id="rId4" Type="http://schemas.openxmlformats.org/officeDocument/2006/relationships/hyperlink" Target="http://en.wikipedia.org/wiki/Isomer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Michel Eugène Chevreul</a:t>
            </a:r>
            <a:r>
              <a:rPr lang="en-US" sz="1300" dirty="0"/>
              <a:t> was a French </a:t>
            </a:r>
            <a:r>
              <a:rPr lang="en-US" sz="1300" dirty="0">
                <a:hlinkClick r:id="rId3" tooltip="Chemist"/>
              </a:rPr>
              <a:t>chemist</a:t>
            </a:r>
            <a:r>
              <a:rPr lang="en-US" sz="1300" dirty="0"/>
              <a:t> whose work with </a:t>
            </a:r>
            <a:r>
              <a:rPr lang="en-US" sz="1300" dirty="0">
                <a:hlinkClick r:id="rId4" tooltip="Fatty acid"/>
              </a:rPr>
              <a:t>fatty acids</a:t>
            </a:r>
            <a:r>
              <a:rPr lang="en-US" sz="1300" dirty="0"/>
              <a:t> led to early applications in the fields of art and science. Chevreul's scientific work covered a wide range, but he is best known for the classical researches he carried out on animal fats, published in 1823 (</a:t>
            </a:r>
            <a:r>
              <a:rPr lang="en-US" sz="1300" i="1" dirty="0"/>
              <a:t>Recherches sur les corps gras d'origine animale</a:t>
            </a:r>
            <a:r>
              <a:rPr lang="en-US" sz="1300" dirty="0"/>
              <a:t>). These enabled him to elucidate the true nature of soap; he was also able to discover the composition of </a:t>
            </a:r>
            <a:r>
              <a:rPr lang="en-US" sz="1300" dirty="0">
                <a:hlinkClick r:id="rId5" tooltip="Stearin"/>
              </a:rPr>
              <a:t>stearin</a:t>
            </a:r>
            <a:r>
              <a:rPr lang="en-US" sz="1300" dirty="0"/>
              <a:t>, a white substance found in the solid parts of most animal and vegetable fats, and </a:t>
            </a:r>
            <a:r>
              <a:rPr lang="en-US" sz="1300" dirty="0">
                <a:hlinkClick r:id="rId6" tooltip="Olein"/>
              </a:rPr>
              <a:t>olein</a:t>
            </a:r>
            <a:r>
              <a:rPr lang="en-US" sz="1300" dirty="0"/>
              <a:t>, the liquid part of any fat, and to isolate stearic and </a:t>
            </a:r>
            <a:r>
              <a:rPr lang="en-US" sz="1300" dirty="0">
                <a:hlinkClick r:id="rId7" tooltip="Oleic acid"/>
              </a:rPr>
              <a:t>oleic acids</a:t>
            </a:r>
            <a:r>
              <a:rPr lang="en-US" sz="1300" dirty="0"/>
              <a:t>, the names of which he invented. This work led to important improvements in the processes of candle-manufacture.</a:t>
            </a:r>
            <a:endParaRPr lang="el-GR" sz="1300" dirty="0"/>
          </a:p>
          <a:p>
            <a:r>
              <a:rPr lang="en-US" sz="1300" dirty="0"/>
              <a:t>a pioneer in the field of </a:t>
            </a:r>
            <a:r>
              <a:rPr lang="en-US" sz="1300" dirty="0">
                <a:hlinkClick r:id="rId8" tooltip="Gerontology"/>
              </a:rPr>
              <a:t>gerontology</a:t>
            </a:r>
            <a:r>
              <a:rPr lang="en-US" sz="1300" dirty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3080D-7E16-4380-A326-BA26ABF1A082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Jöns Jacob Berzelius</a:t>
            </a:r>
            <a:r>
              <a:rPr lang="en-US" sz="1300" dirty="0"/>
              <a:t> (</a:t>
            </a:r>
            <a:r>
              <a:rPr lang="en-US" dirty="0" smtClean="0"/>
              <a:t>Swedish: </a:t>
            </a:r>
            <a:r>
              <a:rPr lang="en-US" sz="1300" dirty="0">
                <a:hlinkClick r:id="rId3" tooltip="Help:IPA for Swedish and Norwegian"/>
              </a:rPr>
              <a:t>[jœns ˌjɑːkɔb bæɹˈseːliɵs]</a:t>
            </a:r>
            <a:r>
              <a:rPr lang="en-US" sz="1300" dirty="0"/>
              <a:t>; 20 August 1779 – 7 August 1848) was a Swedish chemist. Berzelius is considered, along with </a:t>
            </a:r>
            <a:r>
              <a:rPr lang="en-US" sz="1300" dirty="0">
                <a:hlinkClick r:id="rId4" tooltip="Robert Boyle"/>
              </a:rPr>
              <a:t>Robert Boyle</a:t>
            </a:r>
            <a:r>
              <a:rPr lang="en-US" sz="1300" dirty="0"/>
              <a:t>, </a:t>
            </a:r>
            <a:r>
              <a:rPr lang="en-US" sz="1300" dirty="0">
                <a:hlinkClick r:id="rId5" tooltip="John Dalton"/>
              </a:rPr>
              <a:t>John Dalton</a:t>
            </a:r>
            <a:r>
              <a:rPr lang="en-US" sz="1300" dirty="0"/>
              <a:t>, and</a:t>
            </a:r>
            <a:r>
              <a:rPr lang="en-US" sz="1300" dirty="0">
                <a:hlinkClick r:id="rId6" tooltip="Antoine Lavoisier"/>
              </a:rPr>
              <a:t>Antoine Lavoisier</a:t>
            </a:r>
            <a:r>
              <a:rPr lang="en-US" sz="1300" dirty="0"/>
              <a:t>, to be one of the founders of modern </a:t>
            </a:r>
            <a:r>
              <a:rPr lang="en-US" sz="1300" dirty="0">
                <a:hlinkClick r:id="rId7" tooltip="Chemistry"/>
              </a:rPr>
              <a:t>chemistry</a:t>
            </a:r>
            <a:r>
              <a:rPr lang="en-US" sz="1300" dirty="0"/>
              <a:t>.</a:t>
            </a:r>
            <a:r>
              <a:rPr lang="en-US" sz="1300" baseline="30000" dirty="0">
                <a:hlinkClick r:id="rId8"/>
              </a:rPr>
              <a:t>[1]</a:t>
            </a:r>
            <a:endParaRPr lang="el-GR" sz="1300" baseline="30000" dirty="0"/>
          </a:p>
          <a:p>
            <a:r>
              <a:rPr lang="en-US" sz="1300" dirty="0"/>
              <a:t>Berzelius himself discovered and isolated several new </a:t>
            </a:r>
            <a:r>
              <a:rPr lang="en-US" sz="1300" dirty="0">
                <a:hlinkClick r:id="rId9" tooltip="Chemical element"/>
              </a:rPr>
              <a:t>elements</a:t>
            </a:r>
            <a:r>
              <a:rPr lang="en-US" sz="1300" dirty="0"/>
              <a:t>, including </a:t>
            </a:r>
            <a:r>
              <a:rPr lang="en-US" sz="1300" dirty="0">
                <a:hlinkClick r:id="rId10" tooltip="Cerium"/>
              </a:rPr>
              <a:t>cerium</a:t>
            </a:r>
            <a:r>
              <a:rPr lang="en-US" sz="1300" dirty="0"/>
              <a:t> (1803) and</a:t>
            </a:r>
            <a:r>
              <a:rPr lang="en-US" sz="1300" dirty="0">
                <a:hlinkClick r:id="rId11" tooltip="Thorium"/>
              </a:rPr>
              <a:t>thorium</a:t>
            </a:r>
            <a:r>
              <a:rPr lang="en-US" sz="1300" dirty="0"/>
              <a:t> (1828). Berzelius’s interest in </a:t>
            </a:r>
            <a:r>
              <a:rPr lang="en-US" sz="1300" dirty="0">
                <a:hlinkClick r:id="rId12" tooltip="Mineralogy"/>
              </a:rPr>
              <a:t>mineralogy</a:t>
            </a:r>
            <a:r>
              <a:rPr lang="en-US" sz="1300" dirty="0"/>
              <a:t> also fostered his analysis and preparation of new compounds of these and other elements. He was a strict empiricist and insisted that any new theory be consistent with the sum of chemical knowledge. He developed classical analytical techniques, and investigated </a:t>
            </a:r>
            <a:r>
              <a:rPr lang="en-US" sz="1300" dirty="0">
                <a:hlinkClick r:id="rId13" tooltip="Isomerism"/>
              </a:rPr>
              <a:t>isomerism</a:t>
            </a:r>
            <a:r>
              <a:rPr lang="en-US" sz="1300" dirty="0"/>
              <a:t> and </a:t>
            </a:r>
            <a:r>
              <a:rPr lang="en-US" sz="1300" dirty="0">
                <a:hlinkClick r:id="rId14" tooltip="Catalysis"/>
              </a:rPr>
              <a:t>catalysis</a:t>
            </a:r>
            <a:r>
              <a:rPr lang="en-US" sz="1300" dirty="0"/>
              <a:t>, phenomena that owe their names to him. 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3080D-7E16-4380-A326-BA26ABF1A082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Friedrich Wöhler</a:t>
            </a:r>
            <a:r>
              <a:rPr lang="en-US" sz="1300" dirty="0"/>
              <a:t> (31 July 1800 – 23 September 1882) was a </a:t>
            </a:r>
            <a:r>
              <a:rPr lang="en-US" sz="1300" dirty="0">
                <a:hlinkClick r:id="rId3" tooltip="Germany"/>
              </a:rPr>
              <a:t>German</a:t>
            </a:r>
            <a:r>
              <a:rPr lang="en-US" sz="1300" dirty="0"/>
              <a:t> </a:t>
            </a:r>
            <a:r>
              <a:rPr lang="en-US" sz="1300" dirty="0">
                <a:hlinkClick r:id="rId4" tooltip="Chemist"/>
              </a:rPr>
              <a:t>chemist</a:t>
            </a:r>
            <a:r>
              <a:rPr lang="en-US" sz="1300" dirty="0"/>
              <a:t>, best known for</a:t>
            </a:r>
            <a:r>
              <a:rPr lang="en-US" sz="1300" dirty="0">
                <a:hlinkClick r:id="rId5" tooltip="Wöhler synthesis"/>
              </a:rPr>
              <a:t>his synthesis</a:t>
            </a:r>
            <a:r>
              <a:rPr lang="en-US" sz="1300" dirty="0"/>
              <a:t> of </a:t>
            </a:r>
            <a:r>
              <a:rPr lang="en-US" sz="1300" dirty="0">
                <a:hlinkClick r:id="rId6" tooltip="Urea"/>
              </a:rPr>
              <a:t>urea</a:t>
            </a:r>
            <a:r>
              <a:rPr lang="en-US" sz="1300" dirty="0"/>
              <a:t>, but also the first to isolate several </a:t>
            </a:r>
            <a:r>
              <a:rPr lang="en-US" sz="1300" dirty="0">
                <a:hlinkClick r:id="rId7" tooltip="Chemical elements"/>
              </a:rPr>
              <a:t>chemical elements</a:t>
            </a:r>
            <a:r>
              <a:rPr lang="en-US" sz="1300" dirty="0"/>
              <a:t>.</a:t>
            </a:r>
            <a:endParaRPr lang="el-GR" sz="1300" dirty="0"/>
          </a:p>
          <a:p>
            <a:r>
              <a:rPr lang="en-US" sz="1300" dirty="0"/>
              <a:t>taught chemistry from 1826 to 1831 at the Polytechnic School in </a:t>
            </a:r>
            <a:r>
              <a:rPr lang="en-US" sz="1300" dirty="0">
                <a:hlinkClick r:id="rId8" tooltip="Berlin"/>
              </a:rPr>
              <a:t>Berlin</a:t>
            </a:r>
            <a:r>
              <a:rPr lang="en-US" sz="1300" dirty="0"/>
              <a:t> until 1839 when he was stationed at the </a:t>
            </a:r>
            <a:r>
              <a:rPr lang="en-US" sz="1300" dirty="0">
                <a:hlinkClick r:id="rId9" tooltip="Polytechnic School"/>
              </a:rPr>
              <a:t>Polytechnic School</a:t>
            </a:r>
            <a:r>
              <a:rPr lang="en-US" sz="1300" dirty="0"/>
              <a:t> at </a:t>
            </a:r>
            <a:r>
              <a:rPr lang="en-US" sz="1300" dirty="0">
                <a:hlinkClick r:id="rId10" tooltip="Kassel"/>
              </a:rPr>
              <a:t>Kassel</a:t>
            </a:r>
            <a:r>
              <a:rPr lang="en-US" sz="1300" dirty="0"/>
              <a:t>. Afterwards, he became Ordinary Professor of Chemistry in the </a:t>
            </a:r>
            <a:r>
              <a:rPr lang="en-US" sz="1300" dirty="0">
                <a:hlinkClick r:id="rId11" tooltip="University of Göttingen"/>
              </a:rPr>
              <a:t>University of Göttingen</a:t>
            </a:r>
            <a:r>
              <a:rPr lang="el-GR" sz="1300" dirty="0"/>
              <a:t>.</a:t>
            </a:r>
          </a:p>
          <a:p>
            <a:r>
              <a:rPr lang="en-US" sz="1300" dirty="0"/>
              <a:t>Wöhler was also known for being a co-discoverer of </a:t>
            </a:r>
            <a:r>
              <a:rPr lang="en-US" sz="1300" dirty="0">
                <a:hlinkClick r:id="rId12" tooltip="Beryllium"/>
              </a:rPr>
              <a:t>beryllium</a:t>
            </a:r>
            <a:r>
              <a:rPr lang="en-US" sz="1300" dirty="0"/>
              <a:t>, </a:t>
            </a:r>
            <a:r>
              <a:rPr lang="en-US" sz="1300" dirty="0">
                <a:hlinkClick r:id="rId13" tooltip="Silicon"/>
              </a:rPr>
              <a:t>silicon</a:t>
            </a:r>
            <a:r>
              <a:rPr lang="en-US" sz="1300" dirty="0"/>
              <a:t> and </a:t>
            </a:r>
            <a:r>
              <a:rPr lang="en-US" sz="1300" dirty="0">
                <a:hlinkClick r:id="rId14" tooltip="Silicon nitride"/>
              </a:rPr>
              <a:t>silicon nitride</a:t>
            </a:r>
            <a:r>
              <a:rPr lang="en-US" sz="1300" dirty="0"/>
              <a:t>,</a:t>
            </a:r>
            <a:r>
              <a:rPr lang="en-US" sz="1300" baseline="30000" dirty="0">
                <a:hlinkClick r:id="rId15"/>
              </a:rPr>
              <a:t>[5]</a:t>
            </a:r>
            <a:r>
              <a:rPr lang="en-US" sz="1300" dirty="0"/>
              <a:t> as well as the synthesis of </a:t>
            </a:r>
            <a:r>
              <a:rPr lang="en-US" sz="1300" dirty="0">
                <a:hlinkClick r:id="rId16" tooltip="Calcium carbide"/>
              </a:rPr>
              <a:t>calcium carbide</a:t>
            </a:r>
            <a:r>
              <a:rPr lang="en-US" sz="1300" dirty="0"/>
              <a:t>, among others. In 1834, Wöhler and </a:t>
            </a:r>
            <a:r>
              <a:rPr lang="en-US" sz="1300" dirty="0">
                <a:hlinkClick r:id="rId17" tooltip="Justus Liebig"/>
              </a:rPr>
              <a:t>Justus Liebig</a:t>
            </a:r>
            <a:r>
              <a:rPr lang="en-US" sz="1300" dirty="0"/>
              <a:t> published an investigation of the oil of bitter almonds.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3080D-7E16-4380-A326-BA26ABF1A082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9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dirty="0"/>
              <a:t>Franz Joseph Emil Fischer</a:t>
            </a:r>
            <a:r>
              <a:rPr lang="en-US" sz="1300" dirty="0"/>
              <a:t> (19 March 1877 in </a:t>
            </a:r>
            <a:r>
              <a:rPr lang="en-US" sz="1300" dirty="0">
                <a:hlinkClick r:id="rId3" tooltip="Freiburg"/>
              </a:rPr>
              <a:t>Freiburg im Breisgau</a:t>
            </a:r>
            <a:r>
              <a:rPr lang="en-US" sz="1300" dirty="0"/>
              <a:t> – 1 December 1947 in</a:t>
            </a:r>
            <a:r>
              <a:rPr lang="en-US" sz="1300" dirty="0">
                <a:hlinkClick r:id="rId4" tooltip="Munich"/>
              </a:rPr>
              <a:t>Munich</a:t>
            </a:r>
            <a:r>
              <a:rPr lang="en-US" sz="1300" dirty="0"/>
              <a:t>) was a </a:t>
            </a:r>
            <a:r>
              <a:rPr lang="en-US" sz="1300" dirty="0">
                <a:hlinkClick r:id="rId5" tooltip="German people"/>
              </a:rPr>
              <a:t>German</a:t>
            </a:r>
            <a:r>
              <a:rPr lang="en-US" sz="1300" dirty="0"/>
              <a:t> </a:t>
            </a:r>
            <a:r>
              <a:rPr lang="en-US" sz="1300" dirty="0">
                <a:hlinkClick r:id="rId6" tooltip="Chemist"/>
              </a:rPr>
              <a:t>chemist</a:t>
            </a:r>
            <a:r>
              <a:rPr lang="en-US" sz="1300" dirty="0"/>
              <a:t>. He and </a:t>
            </a:r>
            <a:r>
              <a:rPr lang="en-US" sz="1300" dirty="0">
                <a:hlinkClick r:id="rId7" tooltip="Hans Tropsch"/>
              </a:rPr>
              <a:t>Hans Tropsch</a:t>
            </a:r>
            <a:r>
              <a:rPr lang="en-US" sz="1300" dirty="0"/>
              <a:t> discovered the </a:t>
            </a:r>
            <a:r>
              <a:rPr lang="en-US" sz="1300" dirty="0">
                <a:hlinkClick r:id="rId8" tooltip="Fischer-Tropsch process"/>
              </a:rPr>
              <a:t>Fischer-Tropsch process</a:t>
            </a:r>
            <a:r>
              <a:rPr lang="en-US" sz="1300" dirty="0"/>
              <a:t>. With Hans Schrader he developed the </a:t>
            </a:r>
            <a:r>
              <a:rPr lang="en-US" sz="1300" dirty="0">
                <a:hlinkClick r:id="rId9" tooltip="Fischer Assay"/>
              </a:rPr>
              <a:t>Fischer Assay</a:t>
            </a:r>
            <a:r>
              <a:rPr lang="en-US" sz="1300" dirty="0"/>
              <a:t>, a standardized laboratory test for determining the oil yield from </a:t>
            </a:r>
            <a:r>
              <a:rPr lang="en-US" sz="1300" dirty="0">
                <a:hlinkClick r:id="rId10" tooltip="Oil shale"/>
              </a:rPr>
              <a:t>oil shale</a:t>
            </a:r>
            <a:r>
              <a:rPr lang="en-US" sz="1300" dirty="0"/>
              <a:t> to be expected from a conventional </a:t>
            </a:r>
            <a:r>
              <a:rPr lang="en-US" sz="1300" dirty="0">
                <a:hlinkClick r:id="rId11" tooltip="Shale oil extraction"/>
              </a:rPr>
              <a:t>shale oil extraction</a:t>
            </a:r>
            <a:r>
              <a:rPr lang="en-US" sz="1300" dirty="0"/>
              <a:t>. </a:t>
            </a:r>
          </a:p>
          <a:p>
            <a:r>
              <a:rPr lang="en-US" sz="1300" dirty="0"/>
              <a:t>The </a:t>
            </a:r>
            <a:r>
              <a:rPr lang="en-US" sz="1300" b="1" dirty="0"/>
              <a:t>Fischer–Tropsch process</a:t>
            </a:r>
            <a:r>
              <a:rPr lang="en-US" sz="1300" dirty="0"/>
              <a:t> is a collection of </a:t>
            </a:r>
            <a:r>
              <a:rPr lang="en-US" sz="1300" dirty="0">
                <a:hlinkClick r:id="rId12" tooltip="Chemistry"/>
              </a:rPr>
              <a:t>chemical reactions</a:t>
            </a:r>
            <a:r>
              <a:rPr lang="en-US" sz="1300" dirty="0"/>
              <a:t> that converts a mixture of </a:t>
            </a:r>
            <a:r>
              <a:rPr lang="en-US" sz="1300" dirty="0">
                <a:hlinkClick r:id="rId13" tooltip="Carbon monoxide"/>
              </a:rPr>
              <a:t>carbon monoxide</a:t>
            </a:r>
            <a:r>
              <a:rPr lang="en-US" sz="1300" dirty="0"/>
              <a:t> and </a:t>
            </a:r>
            <a:r>
              <a:rPr lang="en-US" sz="1300" dirty="0">
                <a:hlinkClick r:id="rId14" tooltip="Hydrogen"/>
              </a:rPr>
              <a:t>hydrogen</a:t>
            </a:r>
            <a:r>
              <a:rPr lang="en-US" sz="1300" dirty="0"/>
              <a:t> into liquid</a:t>
            </a:r>
            <a:r>
              <a:rPr lang="en-US" sz="1300" dirty="0">
                <a:hlinkClick r:id="rId15" tooltip="Hydrocarbon"/>
              </a:rPr>
              <a:t>hydrocarbons</a:t>
            </a:r>
            <a:r>
              <a:rPr lang="en-US" sz="1300" dirty="0"/>
              <a:t>. Efficient removal of heat from the reactor is basic need of the Fischer-Tropsch reactors since these reactions are characterized by high exothermicity.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3080D-7E16-4380-A326-BA26ABF1A082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0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b="1" dirty="0"/>
              <a:t>Isoguanine</a:t>
            </a:r>
            <a:r>
              <a:rPr lang="en-US" sz="1300" dirty="0"/>
              <a:t> or </a:t>
            </a:r>
            <a:r>
              <a:rPr lang="en-US" sz="1300" b="1" dirty="0"/>
              <a:t>2-hydroxyadenine</a:t>
            </a:r>
            <a:r>
              <a:rPr lang="en-US" sz="1300" dirty="0"/>
              <a:t> is a </a:t>
            </a:r>
            <a:r>
              <a:rPr lang="en-US" sz="1300" dirty="0">
                <a:hlinkClick r:id="rId3" tooltip="Purine"/>
              </a:rPr>
              <a:t>purine</a:t>
            </a:r>
            <a:r>
              <a:rPr lang="en-US" sz="1300" dirty="0"/>
              <a:t> base that is an </a:t>
            </a:r>
            <a:r>
              <a:rPr lang="en-US" sz="1300" dirty="0">
                <a:hlinkClick r:id="rId4" tooltip="Isomer"/>
              </a:rPr>
              <a:t>isomer</a:t>
            </a:r>
            <a:r>
              <a:rPr lang="en-US" sz="1300" dirty="0"/>
              <a:t> of </a:t>
            </a:r>
            <a:r>
              <a:rPr lang="en-US" sz="1300" dirty="0">
                <a:hlinkClick r:id="rId5" tooltip="Guanine"/>
              </a:rPr>
              <a:t>guanine</a:t>
            </a:r>
            <a:r>
              <a:rPr lang="en-US" sz="1300" dirty="0"/>
              <a:t>. It is a product of oxidative damage to DNA and has been shown to cause mutation</a:t>
            </a:r>
            <a:r>
              <a:rPr lang="el-GR" sz="1300" dirty="0"/>
              <a:t>.</a:t>
            </a:r>
          </a:p>
          <a:p>
            <a:r>
              <a:rPr lang="el-GR" sz="1300" b="1" dirty="0"/>
              <a:t>Υποξανθίνη</a:t>
            </a:r>
            <a:r>
              <a:rPr lang="el-GR" sz="1300" dirty="0"/>
              <a:t> </a:t>
            </a:r>
            <a:r>
              <a:rPr lang="el-GR" sz="1300" dirty="0">
                <a:sym typeface="Wingdings" pitchFamily="2" charset="2"/>
              </a:rPr>
              <a:t> </a:t>
            </a:r>
            <a:r>
              <a:rPr lang="el-GR" sz="1300" b="1" dirty="0">
                <a:sym typeface="Wingdings" pitchFamily="2" charset="2"/>
              </a:rPr>
              <a:t>ξανθίνη</a:t>
            </a:r>
            <a:r>
              <a:rPr lang="el-GR" sz="1300" dirty="0">
                <a:sym typeface="Wingdings" pitchFamily="2" charset="2"/>
              </a:rPr>
              <a:t>  </a:t>
            </a:r>
            <a:r>
              <a:rPr lang="el-GR" sz="1300" b="1" dirty="0">
                <a:sym typeface="Wingdings" pitchFamily="2" charset="2"/>
              </a:rPr>
              <a:t>ουρικό οξύ </a:t>
            </a:r>
            <a:r>
              <a:rPr lang="el-GR" sz="1300" dirty="0">
                <a:sym typeface="Wingdings" pitchFamily="2" charset="2"/>
              </a:rPr>
              <a:t>(μεταβολισμός)</a:t>
            </a:r>
            <a:endParaRPr lang="el-GR" sz="1300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3080D-7E16-4380-A326-BA26ABF1A082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66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9EF3E-3D25-40C8-BA27-B5D7BEA9E6AB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6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 marL="1600200" indent="-341313"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9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648072" cy="365125"/>
          </a:xfr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3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9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35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69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35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48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90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5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52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3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79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ohler_synthesis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commons.wikimedia.org/wiki/User:Akane70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ethane-CRC-MW-3D-balls.png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9" Type="http://schemas.openxmlformats.org/officeDocument/2006/relationships/hyperlink" Target="http://commons.wikimedia.org/wiki/User:Benjah-bmm2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Relationship Id="rId9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ymmetrical_stretching.gif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commons.wikimedia.org/w/index.php?title=User:Tiago_Becerra_Paolini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us/" TargetMode="External"/><Relationship Id="rId2" Type="http://schemas.openxmlformats.org/officeDocument/2006/relationships/hyperlink" Target="http://chemwiki.ucdavis.edu/Physical_Chemistry/Spectroscopy/Vibrational_Spectroscopy/Vibrational_Modes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Physical_Chemistry/Spectroscopy/Vibrational_Spectroscopy/Vibrational_Modes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creativecommons.org/licenses/by-nc-sa/3.0/u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www.web-books.com/Classics/ON/B0/B701/22MB701.html" TargetMode="Externa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ffee_bean_transparent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hyperlink" Target="http://creativecommons.org/licenses/by-sa/2.0/deed.en" TargetMode="External"/><Relationship Id="rId4" Type="http://schemas.openxmlformats.org/officeDocument/2006/relationships/hyperlink" Target="http://commons.wikimedia.org/wiki/User:Chiccodor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commons.wikimedia.org/wiki/User:Charlesy" TargetMode="External"/><Relationship Id="rId4" Type="http://schemas.openxmlformats.org/officeDocument/2006/relationships/hyperlink" Target="http://commons.wikimedia.org/wiki/File:Purines.sv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romphenolblau_Absorption.svg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wmf"/><Relationship Id="rId10" Type="http://schemas.openxmlformats.org/officeDocument/2006/relationships/hyperlink" Target="http://creativecommons.org/licenses/by-sa/3.0/deed.en" TargetMode="External"/><Relationship Id="rId4" Type="http://schemas.openxmlformats.org/officeDocument/2006/relationships/oleObject" Target="../embeddings/oleObject6.bin"/><Relationship Id="rId9" Type="http://schemas.openxmlformats.org/officeDocument/2006/relationships/hyperlink" Target="http://commons.wikimedia.org/w/index.php?title=User:Micha_D68&amp;action=edit&amp;redlink=1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Boonekamp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://commons.wikimedia.org/wiki/File:Purpur-mit-Ausfaerbung.png" TargetMode="Externa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3.jpeg"/><Relationship Id="rId9" Type="http://schemas.openxmlformats.org/officeDocument/2006/relationships/hyperlink" Target="http://creativecommons.org/licenses/by-sa/3.0/deed.en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Shisha-Tom" TargetMode="External"/><Relationship Id="rId4" Type="http://schemas.openxmlformats.org/officeDocument/2006/relationships/hyperlink" Target="http://commons.wikimedia.org/wiki/File:Indigo-Historische_Farbstoffsammlung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Justinian.jpg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hyperlink" Target="http://commons.wikimedia.org/wiki/User:Bogdan" TargetMode="External"/><Relationship Id="rId5" Type="http://schemas.openxmlformats.org/officeDocument/2006/relationships/image" Target="../media/image42.jpeg"/><Relationship Id="rId10" Type="http://schemas.openxmlformats.org/officeDocument/2006/relationships/hyperlink" Target="http://commons.wikimedia.org/wiki/File:Empress_Theodora.jpg" TargetMode="External"/><Relationship Id="rId4" Type="http://schemas.microsoft.com/office/2007/relationships/hdphoto" Target="../media/hdphoto2.wdp"/><Relationship Id="rId9" Type="http://schemas.openxmlformats.org/officeDocument/2006/relationships/hyperlink" Target="http://commons.wikimedia.org/wiki/User:Strangerer~commonswiki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44.jpeg"/><Relationship Id="rId7" Type="http://schemas.openxmlformats.org/officeDocument/2006/relationships/hyperlink" Target="http://commons.wikimedia.org/wiki/User:M.violante" TargetMode="Externa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6" Type="http://schemas.openxmlformats.org/officeDocument/2006/relationships/hyperlink" Target="http://commons.wikimedia.org/wiki/File:Haustellum_brandaris_000.jpg" TargetMode="Externa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content-mcdn.imerisia.gr/filesystem/images/20140117/low/newego_LARGE_t_1101_54298661.JPG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a-Jolla-Red-Tide.780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commons.wikimedia.org/wiki/User:Mortadelo200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commons.wikimedia.org/wiki/User:OgreBot" TargetMode="External"/><Relationship Id="rId5" Type="http://schemas.openxmlformats.org/officeDocument/2006/relationships/hyperlink" Target="http://commons.wikimedia.org/wiki/File:Red_tide.jpg" TargetMode="Externa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ilbert_N_Lewis.jpg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5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70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wmf"/><Relationship Id="rId11" Type="http://schemas.openxmlformats.org/officeDocument/2006/relationships/image" Target="../media/image72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9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22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Os-3D-dots.png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commons.wikimedia.org/wiki/User:Benjah-bmm27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lejandro_Porto" TargetMode="External"/><Relationship Id="rId4" Type="http://schemas.openxmlformats.org/officeDocument/2006/relationships/hyperlink" Target="http://commons.wikimedia.org/wiki/File:Carbon-atom.jp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mond-and-graphite-with-scale.jpg" TargetMode="Externa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Jynto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ight_Allotropes_of_Carbon.png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hahahaneapneap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drignola" TargetMode="External"/><Relationship Id="rId4" Type="http://schemas.openxmlformats.org/officeDocument/2006/relationships/hyperlink" Target="http://commons.wikimedia.org/wiki/File:Px_py_pz_orbitals.pn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commons.wikimedia.org/wiki/User:Mortadelo2005" TargetMode="External"/><Relationship Id="rId5" Type="http://schemas.openxmlformats.org/officeDocument/2006/relationships/hyperlink" Target="http://commons.wikimedia.org/wiki/File:Neon_orbitals.JPG" TargetMode="External"/><Relationship Id="rId4" Type="http://schemas.openxmlformats.org/officeDocument/2006/relationships/image" Target="../media/image8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commons.wikimedia.org/wiki/User:Materialscientis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commons.wikimedia.org/wiki/File:Michel_Eug%C3%A8ne_Chevreul.jpg" TargetMode="Externa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commons.wikimedia.org/wiki/User:Ladsgroup" TargetMode="External"/><Relationship Id="rId4" Type="http://schemas.openxmlformats.org/officeDocument/2006/relationships/hyperlink" Target="http://commons.wikimedia.org/wiki/File:J%C3%B6ns_Jacob_Berzelius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commons.wikimedia.org/wiki/User:Rex" TargetMode="External"/><Relationship Id="rId4" Type="http://schemas.openxmlformats.org/officeDocument/2006/relationships/hyperlink" Target="http://commons.wikimedia.org/wiki/File:Friedrich_woehl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της Συντήρησης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Εισαγωγή στις οργανικές χημικές ενώσεις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Σταμάτης Μπογιατζής,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Σύνθεση της ουρίας από τον </a:t>
            </a:r>
            <a:r>
              <a:rPr lang="en-US" dirty="0" smtClean="0"/>
              <a:t>Wohler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1125527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Τυχαία ανακάλυψη.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Wohler </a:t>
            </a:r>
            <a:r>
              <a:rPr lang="el-GR" dirty="0" smtClean="0"/>
              <a:t>στην πραγματικότητα ήθελε να συνθέσει το </a:t>
            </a:r>
            <a:r>
              <a:rPr lang="el-GR" b="1" dirty="0" smtClean="0">
                <a:solidFill>
                  <a:srgbClr val="C00000"/>
                </a:solidFill>
              </a:rPr>
              <a:t>κυανικό αμμώνιο</a:t>
            </a:r>
            <a:r>
              <a:rPr lang="el-GR" dirty="0" smtClean="0"/>
              <a:t> χρησιμοποιώντας </a:t>
            </a:r>
            <a:r>
              <a:rPr lang="el-GR" b="1" dirty="0" smtClean="0">
                <a:solidFill>
                  <a:srgbClr val="0070C0"/>
                </a:solidFill>
              </a:rPr>
              <a:t>κυανικό άλας του μολύβδου</a:t>
            </a:r>
            <a:r>
              <a:rPr lang="el-GR" dirty="0" smtClean="0"/>
              <a:t>.</a:t>
            </a:r>
            <a:endParaRPr lang="el-GR" dirty="0"/>
          </a:p>
        </p:txBody>
      </p:sp>
      <p:grpSp>
        <p:nvGrpSpPr>
          <p:cNvPr id="11" name="10 - Ομάδα"/>
          <p:cNvGrpSpPr/>
          <p:nvPr/>
        </p:nvGrpSpPr>
        <p:grpSpPr>
          <a:xfrm>
            <a:off x="1285852" y="3929066"/>
            <a:ext cx="6500858" cy="2155282"/>
            <a:chOff x="1285852" y="3286124"/>
            <a:chExt cx="6500858" cy="2155282"/>
          </a:xfrm>
        </p:grpSpPr>
        <p:pic>
          <p:nvPicPr>
            <p:cNvPr id="28674" name="Picture 2" descr="\mathrm{Pb(NCO)_2 + 2NH_3 + 2H_2O \rightarrow  Pb(OH)_2 + 2NH_4(NCO)}"/>
            <p:cNvPicPr>
              <a:picLocks noChangeAspect="1" noChangeArrowheads="1"/>
            </p:cNvPicPr>
            <p:nvPr/>
          </p:nvPicPr>
          <p:blipFill>
            <a:blip r:embed="rId2">
              <a:lum bright="-30000" contrast="50000"/>
            </a:blip>
            <a:srcRect/>
            <a:stretch>
              <a:fillRect/>
            </a:stretch>
          </p:blipFill>
          <p:spPr bwMode="auto">
            <a:xfrm>
              <a:off x="1357290" y="3571876"/>
              <a:ext cx="6395402" cy="285752"/>
            </a:xfrm>
            <a:prstGeom prst="rect">
              <a:avLst/>
            </a:prstGeom>
            <a:noFill/>
          </p:spPr>
        </p:pic>
        <p:pic>
          <p:nvPicPr>
            <p:cNvPr id="28676" name="Picture 4" descr="\mathrm{NH_4(NCO) \rightarrow  NH_3 + HNCO \leftrightarrow (NH_2)_2CO}"/>
            <p:cNvPicPr>
              <a:picLocks noChangeAspect="1" noChangeArrowheads="1"/>
            </p:cNvPicPr>
            <p:nvPr/>
          </p:nvPicPr>
          <p:blipFill>
            <a:blip r:embed="rId3">
              <a:lum bright="-30000" contrast="50000"/>
            </a:blip>
            <a:srcRect/>
            <a:stretch>
              <a:fillRect/>
            </a:stretch>
          </p:blipFill>
          <p:spPr bwMode="auto">
            <a:xfrm>
              <a:off x="1357290" y="4500570"/>
              <a:ext cx="4993856" cy="285752"/>
            </a:xfrm>
            <a:prstGeom prst="rect">
              <a:avLst/>
            </a:prstGeom>
            <a:noFill/>
          </p:spPr>
        </p:pic>
        <p:sp>
          <p:nvSpPr>
            <p:cNvPr id="6" name="5 - Έλλειψη"/>
            <p:cNvSpPr/>
            <p:nvPr/>
          </p:nvSpPr>
          <p:spPr>
            <a:xfrm>
              <a:off x="1285852" y="3286124"/>
              <a:ext cx="1357322" cy="85725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" name="6 - Έλλειψη"/>
            <p:cNvSpPr/>
            <p:nvPr/>
          </p:nvSpPr>
          <p:spPr>
            <a:xfrm>
              <a:off x="6429388" y="3286124"/>
              <a:ext cx="1357322" cy="8572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5072066" y="4286256"/>
              <a:ext cx="1428760" cy="71438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5357818" y="5072074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dirty="0" smtClean="0">
                  <a:solidFill>
                    <a:srgbClr val="00B050"/>
                  </a:solidFill>
                  <a:latin typeface="Calibri"/>
                </a:rPr>
                <a:t>ουρία</a:t>
              </a:r>
              <a:endParaRPr lang="el-GR" b="1" dirty="0">
                <a:solidFill>
                  <a:srgbClr val="00B050"/>
                </a:solidFill>
                <a:latin typeface="Calibri"/>
              </a:endParaRPr>
            </a:p>
          </p:txBody>
        </p:sp>
      </p:grpSp>
      <p:grpSp>
        <p:nvGrpSpPr>
          <p:cNvPr id="15" name="14 - Ομάδα"/>
          <p:cNvGrpSpPr/>
          <p:nvPr/>
        </p:nvGrpSpPr>
        <p:grpSpPr>
          <a:xfrm>
            <a:off x="3000364" y="2786058"/>
            <a:ext cx="3714776" cy="890293"/>
            <a:chOff x="4429124" y="2000240"/>
            <a:chExt cx="3714776" cy="890293"/>
          </a:xfrm>
        </p:grpSpPr>
        <p:grpSp>
          <p:nvGrpSpPr>
            <p:cNvPr id="16" name="8 - Ομάδα"/>
            <p:cNvGrpSpPr/>
            <p:nvPr/>
          </p:nvGrpSpPr>
          <p:grpSpPr>
            <a:xfrm>
              <a:off x="4429124" y="2143116"/>
              <a:ext cx="3714776" cy="747417"/>
              <a:chOff x="4429124" y="2143116"/>
              <a:chExt cx="3714776" cy="747417"/>
            </a:xfrm>
          </p:grpSpPr>
          <p:grpSp>
            <p:nvGrpSpPr>
              <p:cNvPr id="18" name="3 - Ομάδα"/>
              <p:cNvGrpSpPr/>
              <p:nvPr/>
            </p:nvGrpSpPr>
            <p:grpSpPr>
              <a:xfrm>
                <a:off x="4429124" y="2143116"/>
                <a:ext cx="3714776" cy="656213"/>
                <a:chOff x="3143240" y="2786058"/>
                <a:chExt cx="3714776" cy="656213"/>
              </a:xfrm>
            </p:grpSpPr>
            <p:sp>
              <p:nvSpPr>
                <p:cNvPr id="20" name="4 - Ορθογώνιο"/>
                <p:cNvSpPr/>
                <p:nvPr/>
              </p:nvSpPr>
              <p:spPr>
                <a:xfrm>
                  <a:off x="3357554" y="2857496"/>
                  <a:ext cx="168347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b="1" dirty="0" smtClean="0">
                      <a:solidFill>
                        <a:prstClr val="black"/>
                      </a:solidFill>
                      <a:latin typeface="Calibri"/>
                    </a:rPr>
                    <a:t>:Ö:C </a:t>
                  </a:r>
                  <a:r>
                    <a:rPr lang="en-US" sz="3200" dirty="0" smtClean="0">
                      <a:solidFill>
                        <a:prstClr val="black"/>
                      </a:solidFill>
                      <a:latin typeface="Calibri"/>
                    </a:rPr>
                    <a:t>≡ </a:t>
                  </a:r>
                  <a:r>
                    <a:rPr lang="en-US" sz="3200" b="1" dirty="0" smtClean="0">
                      <a:solidFill>
                        <a:prstClr val="black"/>
                      </a:solidFill>
                      <a:latin typeface="Calibri"/>
                    </a:rPr>
                    <a:t>N:</a:t>
                  </a:r>
                  <a:endParaRPr lang="el-GR" sz="32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" name="20 - TextBox"/>
                <p:cNvSpPr txBox="1"/>
                <p:nvPr/>
              </p:nvSpPr>
              <p:spPr>
                <a:xfrm>
                  <a:off x="5357818" y="2886014"/>
                  <a:ext cx="14571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l-GR" sz="2000" dirty="0" smtClean="0">
                      <a:solidFill>
                        <a:prstClr val="black"/>
                      </a:solidFill>
                      <a:latin typeface="Calibri"/>
                    </a:rPr>
                    <a:t>Κυανικό ιόν</a:t>
                  </a:r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21 - Ορθογώνιο"/>
                <p:cNvSpPr/>
                <p:nvPr/>
              </p:nvSpPr>
              <p:spPr>
                <a:xfrm>
                  <a:off x="3143240" y="2786058"/>
                  <a:ext cx="3714776" cy="642942"/>
                </a:xfrm>
                <a:prstGeom prst="rect">
                  <a:avLst/>
                </a:prstGeom>
                <a:noFill/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20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9" name="18 - Ορθογώνιο"/>
              <p:cNvSpPr/>
              <p:nvPr/>
            </p:nvSpPr>
            <p:spPr>
              <a:xfrm>
                <a:off x="4786314" y="2428868"/>
                <a:ext cx="3571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b="1" dirty="0" smtClean="0">
                    <a:solidFill>
                      <a:prstClr val="black"/>
                    </a:solidFill>
                    <a:latin typeface="Calibri"/>
                  </a:rPr>
                  <a:t>..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16 - TextBox"/>
            <p:cNvSpPr txBox="1"/>
            <p:nvPr/>
          </p:nvSpPr>
          <p:spPr>
            <a:xfrm>
              <a:off x="4500562" y="200024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_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της ουρίας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43504" y="3000371"/>
            <a:ext cx="3543296" cy="1785951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l-GR" dirty="0" smtClean="0"/>
              <a:t>…ή, πώς να μετατρέψετε ένα ανόργανο άλας σε ένα απλό οργανικό προϊόν μεταβολισμού.</a:t>
            </a:r>
            <a:endParaRPr lang="el-GR" dirty="0"/>
          </a:p>
        </p:txBody>
      </p:sp>
      <p:pic>
        <p:nvPicPr>
          <p:cNvPr id="24578" name="Picture 2" descr="Wohler synthesi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3786214" cy="4056658"/>
          </a:xfrm>
          <a:prstGeom prst="rect">
            <a:avLst/>
          </a:prstGeom>
          <a:noFill/>
        </p:spPr>
      </p:pic>
      <p:grpSp>
        <p:nvGrpSpPr>
          <p:cNvPr id="6" name="5 - Ομάδα"/>
          <p:cNvGrpSpPr/>
          <p:nvPr/>
        </p:nvGrpSpPr>
        <p:grpSpPr>
          <a:xfrm>
            <a:off x="4572000" y="1357298"/>
            <a:ext cx="3714776" cy="890293"/>
            <a:chOff x="4429124" y="2000240"/>
            <a:chExt cx="3714776" cy="890293"/>
          </a:xfrm>
        </p:grpSpPr>
        <p:grpSp>
          <p:nvGrpSpPr>
            <p:cNvPr id="7" name="8 - Ομάδα"/>
            <p:cNvGrpSpPr/>
            <p:nvPr/>
          </p:nvGrpSpPr>
          <p:grpSpPr>
            <a:xfrm>
              <a:off x="4429124" y="2143116"/>
              <a:ext cx="3714776" cy="747417"/>
              <a:chOff x="4429124" y="2143116"/>
              <a:chExt cx="3714776" cy="747417"/>
            </a:xfrm>
          </p:grpSpPr>
          <p:grpSp>
            <p:nvGrpSpPr>
              <p:cNvPr id="9" name="3 - Ομάδα"/>
              <p:cNvGrpSpPr/>
              <p:nvPr/>
            </p:nvGrpSpPr>
            <p:grpSpPr>
              <a:xfrm>
                <a:off x="4429124" y="2143116"/>
                <a:ext cx="3714776" cy="656213"/>
                <a:chOff x="3143240" y="2786058"/>
                <a:chExt cx="3714776" cy="656213"/>
              </a:xfrm>
            </p:grpSpPr>
            <p:sp>
              <p:nvSpPr>
                <p:cNvPr id="11" name="4 - Ορθογώνιο"/>
                <p:cNvSpPr/>
                <p:nvPr/>
              </p:nvSpPr>
              <p:spPr>
                <a:xfrm>
                  <a:off x="3357554" y="2857496"/>
                  <a:ext cx="168347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b="1" dirty="0" smtClean="0">
                      <a:solidFill>
                        <a:prstClr val="black"/>
                      </a:solidFill>
                      <a:latin typeface="Calibri"/>
                    </a:rPr>
                    <a:t>:Ö:C </a:t>
                  </a:r>
                  <a:r>
                    <a:rPr lang="en-US" sz="3200" dirty="0" smtClean="0">
                      <a:solidFill>
                        <a:prstClr val="black"/>
                      </a:solidFill>
                      <a:latin typeface="Calibri"/>
                    </a:rPr>
                    <a:t>≡ </a:t>
                  </a:r>
                  <a:r>
                    <a:rPr lang="en-US" sz="3200" b="1" dirty="0" smtClean="0">
                      <a:solidFill>
                        <a:prstClr val="black"/>
                      </a:solidFill>
                      <a:latin typeface="Calibri"/>
                    </a:rPr>
                    <a:t>N:</a:t>
                  </a:r>
                  <a:endParaRPr lang="el-GR" sz="32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" name="11 - TextBox"/>
                <p:cNvSpPr txBox="1"/>
                <p:nvPr/>
              </p:nvSpPr>
              <p:spPr>
                <a:xfrm>
                  <a:off x="5357818" y="2886014"/>
                  <a:ext cx="14571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l-GR" sz="2000" dirty="0" smtClean="0">
                      <a:solidFill>
                        <a:prstClr val="black"/>
                      </a:solidFill>
                      <a:latin typeface="Calibri"/>
                    </a:rPr>
                    <a:t>Κυανικό ιόν</a:t>
                  </a:r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" name="12 - Ορθογώνιο"/>
                <p:cNvSpPr/>
                <p:nvPr/>
              </p:nvSpPr>
              <p:spPr>
                <a:xfrm>
                  <a:off x="3143240" y="2786058"/>
                  <a:ext cx="3714776" cy="642942"/>
                </a:xfrm>
                <a:prstGeom prst="rect">
                  <a:avLst/>
                </a:prstGeom>
                <a:noFill/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20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" name="9 - Ορθογώνιο"/>
              <p:cNvSpPr/>
              <p:nvPr/>
            </p:nvSpPr>
            <p:spPr>
              <a:xfrm>
                <a:off x="4786314" y="2428868"/>
                <a:ext cx="3571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400" b="1" dirty="0" smtClean="0">
                    <a:solidFill>
                      <a:prstClr val="black"/>
                    </a:solidFill>
                    <a:latin typeface="Calibri"/>
                  </a:rPr>
                  <a:t>..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7 - TextBox"/>
            <p:cNvSpPr txBox="1"/>
            <p:nvPr/>
          </p:nvSpPr>
          <p:spPr>
            <a:xfrm>
              <a:off x="4500562" y="200024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_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1274737" y="5229479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Wohler synthesis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Akane700"/>
              </a:rPr>
              <a:t>Akane700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8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πιο απλή οργανική χημική </a:t>
            </a:r>
            <a:r>
              <a:rPr lang="el-GR" dirty="0"/>
              <a:t>ένωση: </a:t>
            </a:r>
            <a:r>
              <a:rPr lang="el-GR" b="1" dirty="0" smtClean="0"/>
              <a:t>Μεθάνιο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5223" y="2780928"/>
            <a:ext cx="2150255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CH</a:t>
            </a:r>
            <a:r>
              <a:rPr lang="en-US" sz="3200" baseline="-25000" dirty="0" smtClean="0"/>
              <a:t>4</a:t>
            </a:r>
            <a:endParaRPr lang="el-GR" sz="3200" baseline="-25000" dirty="0" smtClean="0"/>
          </a:p>
          <a:p>
            <a:pPr marL="0" indent="0" algn="ctr">
              <a:buNone/>
            </a:pPr>
            <a:endParaRPr lang="el-GR" baseline="-25000" dirty="0" smtClean="0"/>
          </a:p>
          <a:p>
            <a:pPr marL="0" indent="0" algn="ctr">
              <a:buNone/>
            </a:pPr>
            <a:endParaRPr lang="el-GR" baseline="-25000" dirty="0" smtClean="0"/>
          </a:p>
          <a:p>
            <a:pPr marL="0" indent="0" algn="ctr">
              <a:buNone/>
            </a:pPr>
            <a:endParaRPr lang="el-GR" baseline="-25000" dirty="0" smtClean="0"/>
          </a:p>
          <a:p>
            <a:pPr marL="0" indent="0" algn="ctr">
              <a:buNone/>
            </a:pPr>
            <a:endParaRPr lang="el-GR" baseline="-25000" dirty="0" smtClean="0"/>
          </a:p>
          <a:p>
            <a:pPr marL="0" indent="0" algn="ctr">
              <a:buNone/>
            </a:pPr>
            <a:endParaRPr lang="el-GR" baseline="-25000" dirty="0" smtClean="0"/>
          </a:p>
          <a:p>
            <a:pPr marL="0" indent="0" algn="ctr">
              <a:buNone/>
            </a:pPr>
            <a:endParaRPr lang="el-GR" baseline="-25000" dirty="0"/>
          </a:p>
          <a:p>
            <a:pPr marL="0" indent="0" algn="ctr">
              <a:buNone/>
            </a:pPr>
            <a:endParaRPr lang="el-GR" baseline="-25000" dirty="0"/>
          </a:p>
          <a:p>
            <a:pPr marL="0" indent="0" algn="ctr">
              <a:buNone/>
            </a:pPr>
            <a:r>
              <a:rPr lang="el-GR" dirty="0" smtClean="0"/>
              <a:t>Μοριακός Τύπος</a:t>
            </a:r>
            <a:endParaRPr lang="el-GR" dirty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793099"/>
              </p:ext>
            </p:extLst>
          </p:nvPr>
        </p:nvGraphicFramePr>
        <p:xfrm>
          <a:off x="3275856" y="2397613"/>
          <a:ext cx="1857388" cy="1989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hemSketch" r:id="rId3" imgW="740520" imgH="792360" progId="ACD.ChemSketch.20">
                  <p:embed/>
                </p:oleObj>
              </mc:Choice>
              <mc:Fallback>
                <p:oleObj name="ChemSketch" r:id="rId3" imgW="740520" imgH="7923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397613"/>
                        <a:ext cx="1857388" cy="1989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818755"/>
              </p:ext>
            </p:extLst>
          </p:nvPr>
        </p:nvGraphicFramePr>
        <p:xfrm>
          <a:off x="6344829" y="2397613"/>
          <a:ext cx="2054299" cy="217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hemSketch" r:id="rId5" imgW="670680" imgH="710280" progId="ACD.ChemSketch.20">
                  <p:embed/>
                </p:oleObj>
              </mc:Choice>
              <mc:Fallback>
                <p:oleObj name="ChemSketch" r:id="rId5" imgW="670680" imgH="710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829" y="2397613"/>
                        <a:ext cx="2054299" cy="2175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2868565" y="5490249"/>
            <a:ext cx="264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Συντακτικός τύπος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226151" y="5490249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Στερεοχημικός τύπος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2074"/>
            <a:ext cx="3819713" cy="4460387"/>
          </a:xfrm>
          <a:prstGeom prst="rect">
            <a:avLst/>
          </a:prstGeom>
        </p:spPr>
      </p:pic>
      <p:sp>
        <p:nvSpPr>
          <p:cNvPr id="9" name="9 - TextBox"/>
          <p:cNvSpPr txBox="1"/>
          <p:nvPr/>
        </p:nvSpPr>
        <p:spPr>
          <a:xfrm>
            <a:off x="5602838" y="5521026"/>
            <a:ext cx="354116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Μοριακό μοντέλο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ball-and-stick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 rot="16200000">
            <a:off x="7460047" y="3378189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8"/>
              </a:rPr>
              <a:t>Methane-CRC-MW-3D-balls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9" tooltip="User:Benjah-bmm27"/>
              </a:rPr>
              <a:t>Benjah-bmm27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0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Ανθρακικοί σκελετοί</a:t>
            </a:r>
            <a:r>
              <a:rPr lang="en-US" dirty="0" smtClean="0"/>
              <a:t>: C</a:t>
            </a:r>
            <a:r>
              <a:rPr lang="en-US" baseline="-25000" dirty="0" smtClean="0"/>
              <a:t>8</a:t>
            </a:r>
            <a:r>
              <a:rPr lang="en-US" dirty="0" smtClean="0"/>
              <a:t>H</a:t>
            </a:r>
            <a:r>
              <a:rPr lang="en-US" baseline="-25000" dirty="0" smtClean="0"/>
              <a:t>18</a:t>
            </a:r>
            <a:endParaRPr lang="el-GR" dirty="0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785786" y="1559470"/>
          <a:ext cx="2749714" cy="127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ChemSketch" r:id="rId3" imgW="1478160" imgH="682920" progId="ACD.ChemSketch.20">
                  <p:embed/>
                </p:oleObj>
              </mc:Choice>
              <mc:Fallback>
                <p:oleObj name="ChemSketch" r:id="rId3" imgW="1478160" imgH="682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559470"/>
                        <a:ext cx="2749714" cy="1270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714876" y="3214686"/>
          <a:ext cx="3560879" cy="150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ChemSketch" r:id="rId5" imgW="2026800" imgH="853560" progId="ACD.ChemSketch.20">
                  <p:embed/>
                </p:oleObj>
              </mc:Choice>
              <mc:Fallback>
                <p:oleObj name="ChemSketch" r:id="rId5" imgW="2026800" imgH="8535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3214686"/>
                        <a:ext cx="3560879" cy="1500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- TextBox"/>
          <p:cNvSpPr txBox="1"/>
          <p:nvPr/>
        </p:nvSpPr>
        <p:spPr>
          <a:xfrm>
            <a:off x="1714480" y="2857496"/>
            <a:ext cx="123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ισοοκτάνιο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85720" y="5500702"/>
            <a:ext cx="407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Ισοοκτάνιο (ή  2,2,4-τριμεθυλο-πεντάνιο)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714348" y="4071942"/>
          <a:ext cx="2911378" cy="1244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hemSketch" r:id="rId7" imgW="1478160" imgH="631080" progId="ACD.ChemSketch.20">
                  <p:embed/>
                </p:oleObj>
              </mc:Choice>
              <mc:Fallback>
                <p:oleObj name="ChemSketch" r:id="rId7" imgW="1478160" imgH="6310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071942"/>
                        <a:ext cx="2911378" cy="1244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17 - TextBox"/>
          <p:cNvSpPr txBox="1"/>
          <p:nvPr/>
        </p:nvSpPr>
        <p:spPr>
          <a:xfrm>
            <a:off x="5572132" y="5000636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Στερεοχημικός τύπος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000628" y="5500702"/>
            <a:ext cx="3498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Μοριακό μοντέλο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ball-and-stick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43608" y="4714884"/>
            <a:ext cx="792088" cy="51431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56240" y="4785493"/>
            <a:ext cx="792088" cy="51431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27144" y="4855652"/>
            <a:ext cx="792088" cy="51431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64217" y="4099194"/>
            <a:ext cx="792088" cy="51431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94070" y="4233252"/>
            <a:ext cx="792088" cy="51431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43797" y="4265935"/>
            <a:ext cx="792088" cy="51431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7033" y="2836411"/>
            <a:ext cx="3857652" cy="26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1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0" grpId="0"/>
      <p:bldP spid="3" grpId="0" animBg="1"/>
      <p:bldP spid="12" grpId="0" animBg="1"/>
      <p:bldP spid="13" grpId="0" animBg="1"/>
      <p:bldP spid="14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δεσμοί των μορίων είναι άκαμπτοι;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5410944" cy="518457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Στο μοριακό </a:t>
            </a:r>
            <a:r>
              <a:rPr lang="el-GR" dirty="0"/>
              <a:t>μοντέλο </a:t>
            </a:r>
            <a:r>
              <a:rPr lang="en-US" dirty="0" smtClean="0"/>
              <a:t>ball-and-stick</a:t>
            </a:r>
            <a:r>
              <a:rPr lang="el-GR" dirty="0" smtClean="0"/>
              <a:t> οι δεσμοί συμβολίζονται με ένα ραβδάκι.</a:t>
            </a:r>
          </a:p>
          <a:p>
            <a:r>
              <a:rPr lang="el-GR" dirty="0" smtClean="0"/>
              <a:t>Είναι όμως άκαμπτοι, όπως ένα αληθινό ραβδί;</a:t>
            </a:r>
          </a:p>
          <a:p>
            <a:endParaRPr lang="el-GR" dirty="0"/>
          </a:p>
          <a:p>
            <a:r>
              <a:rPr lang="el-GR" dirty="0" smtClean="0"/>
              <a:t>Στην πραγματικότητα οι δεσμοί </a:t>
            </a:r>
            <a:r>
              <a:rPr lang="el-GR" b="1" dirty="0" smtClean="0"/>
              <a:t>ταλαντώνονται .</a:t>
            </a:r>
          </a:p>
          <a:p>
            <a:r>
              <a:rPr lang="el-GR" dirty="0" smtClean="0"/>
              <a:t>Αποτέλεσμα: όλο το μόριο πάλλεται (=δονείται).</a:t>
            </a:r>
          </a:p>
          <a:p>
            <a:r>
              <a:rPr lang="el-GR" dirty="0" smtClean="0"/>
              <a:t>Αυτή η ιδιότητα των δεσμών μας είναι χρήσιμη στη μελέτη των χημικών ενώσεων μέσω </a:t>
            </a:r>
            <a:r>
              <a:rPr lang="el-GR" b="1" dirty="0" smtClean="0"/>
              <a:t>μεθόδων ανάλυσης </a:t>
            </a:r>
            <a:r>
              <a:rPr lang="el-GR" dirty="0" smtClean="0"/>
              <a:t>(π.χ. </a:t>
            </a:r>
            <a:r>
              <a:rPr lang="en-US" b="1" dirty="0" smtClean="0"/>
              <a:t>FTIR</a:t>
            </a:r>
            <a:r>
              <a:rPr lang="en-US" dirty="0" smtClean="0"/>
              <a:t>, </a:t>
            </a:r>
            <a:r>
              <a:rPr lang="en-US" b="1" dirty="0" smtClean="0"/>
              <a:t>Raman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pic>
        <p:nvPicPr>
          <p:cNvPr id="54274" name="Picture 2" descr="File:Symmetrical stretch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875685"/>
            <a:ext cx="3888431" cy="277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5832140" y="4869160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Symmetrical </a:t>
            </a:r>
            <a:r>
              <a:rPr lang="en-US" sz="1200" dirty="0" smtClean="0">
                <a:latin typeface="+mn-lt"/>
                <a:hlinkClick r:id="rId3"/>
              </a:rPr>
              <a:t>stretching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Tiago Becerra Paolini (page does not exist)"/>
              </a:rPr>
              <a:t>Tiago Becerra Paolini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5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μόριο του νερού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480" y="5229200"/>
            <a:ext cx="6275040" cy="36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200" dirty="0" smtClean="0"/>
              <a:t>Από </a:t>
            </a:r>
            <a:r>
              <a:rPr lang="en-US" sz="1200" dirty="0" smtClean="0">
                <a:hlinkClick r:id="rId2"/>
              </a:rPr>
              <a:t>chemwiki.ucdavis.edu</a:t>
            </a:r>
            <a:r>
              <a:rPr lang="el-GR" sz="1200" dirty="0" smtClean="0"/>
              <a:t> διαθέσιμο με άδεια </a:t>
            </a:r>
            <a:r>
              <a:rPr lang="en-US" sz="1200" dirty="0">
                <a:hlinkClick r:id="rId3"/>
              </a:rPr>
              <a:t>CC BY-NC-SA 3.0 US</a:t>
            </a:r>
            <a:endParaRPr lang="el-GR" sz="1200" dirty="0"/>
          </a:p>
        </p:txBody>
      </p:sp>
      <p:pic>
        <p:nvPicPr>
          <p:cNvPr id="56322" name="Picture 2" descr="h2ovibratio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1" y="1628800"/>
            <a:ext cx="781975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μόριο του διοξειδίου του άνθρακα</a:t>
            </a:r>
            <a:endParaRPr lang="el-GR" dirty="0"/>
          </a:p>
        </p:txBody>
      </p:sp>
      <p:pic>
        <p:nvPicPr>
          <p:cNvPr id="55298" name="Picture 2" descr="co2vibration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8565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3501008"/>
            <a:ext cx="7000591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34480" y="5229200"/>
            <a:ext cx="6275040" cy="36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200" dirty="0" smtClean="0"/>
              <a:t>Από </a:t>
            </a:r>
            <a:r>
              <a:rPr lang="en-US" sz="1200" dirty="0" smtClean="0">
                <a:hlinkClick r:id="rId3"/>
              </a:rPr>
              <a:t>chemwiki.ucdavis.edu</a:t>
            </a:r>
            <a:r>
              <a:rPr lang="el-GR" sz="1200" dirty="0" smtClean="0"/>
              <a:t> διαθέσιμο με άδεια </a:t>
            </a:r>
            <a:r>
              <a:rPr lang="en-US" sz="1200" dirty="0">
                <a:hlinkClick r:id="rId4"/>
              </a:rPr>
              <a:t>CC BY-NC-SA 3.0 US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35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Ετεροάτομα 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800" dirty="0" smtClean="0"/>
              <a:t>Όταν στις χημικές ενώσεις περιέχονται μόνο </a:t>
            </a:r>
            <a:r>
              <a:rPr lang="el-GR" sz="2800" b="1" dirty="0" smtClean="0"/>
              <a:t>άνθρακας</a:t>
            </a:r>
            <a:r>
              <a:rPr lang="el-GR" sz="2800" dirty="0" smtClean="0"/>
              <a:t> και </a:t>
            </a:r>
            <a:r>
              <a:rPr lang="el-GR" sz="2800" b="1" dirty="0" smtClean="0"/>
              <a:t>υδρογόνο</a:t>
            </a:r>
            <a:r>
              <a:rPr lang="el-GR" sz="2800" dirty="0" smtClean="0"/>
              <a:t>, μιλάμε για </a:t>
            </a:r>
            <a:r>
              <a:rPr lang="el-GR" sz="2800" b="1" dirty="0" smtClean="0">
                <a:solidFill>
                  <a:schemeClr val="bg2">
                    <a:lumMod val="25000"/>
                  </a:schemeClr>
                </a:solidFill>
              </a:rPr>
              <a:t>υδρογονάνθρακες.</a:t>
            </a:r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l-GR" sz="2800" dirty="0" smtClean="0"/>
              <a:t>Η παρουσία </a:t>
            </a:r>
            <a:r>
              <a:rPr lang="el-GR" sz="2800" b="1" dirty="0" smtClean="0"/>
              <a:t>ετεροατόμων</a:t>
            </a:r>
            <a:r>
              <a:rPr lang="el-GR" sz="2800" dirty="0" smtClean="0"/>
              <a:t>: </a:t>
            </a:r>
            <a:r>
              <a:rPr lang="en-US" sz="3200" b="1" dirty="0" smtClean="0"/>
              <a:t>O, N, S, P, C</a:t>
            </a:r>
            <a:r>
              <a:rPr lang="en-US" sz="3200" b="1" dirty="0"/>
              <a:t>l</a:t>
            </a:r>
            <a:r>
              <a:rPr lang="en-US" sz="3200" b="1" dirty="0" smtClean="0"/>
              <a:t>, Br, I </a:t>
            </a:r>
            <a:endParaRPr lang="en-US" sz="2800" b="1" dirty="0" smtClean="0"/>
          </a:p>
          <a:p>
            <a:pPr marL="0" indent="0"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en-US" sz="2800" dirty="0"/>
              <a:t>	</a:t>
            </a:r>
            <a:r>
              <a:rPr lang="el-GR" sz="2800" dirty="0" smtClean="0"/>
              <a:t>Καθορίζει την </a:t>
            </a:r>
            <a:r>
              <a:rPr lang="el-GR" sz="2800" b="1" dirty="0" smtClean="0"/>
              <a:t>ομόλογη σειρά.</a:t>
            </a: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File:Roasted coffee beans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Ομοιότητες μεταξύ των οργανικών ενώσεων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7639"/>
            <a:ext cx="8043890" cy="1579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ΠΑΡΑΔΕΙΓΜΑ:</a:t>
            </a:r>
          </a:p>
          <a:p>
            <a:r>
              <a:rPr lang="el-GR" dirty="0" smtClean="0"/>
              <a:t>Τα συστατικά του </a:t>
            </a:r>
            <a:r>
              <a:rPr lang="el-GR" b="1" dirty="0" smtClean="0"/>
              <a:t>καφέ</a:t>
            </a:r>
            <a:r>
              <a:rPr lang="el-GR" dirty="0" smtClean="0"/>
              <a:t>, του </a:t>
            </a:r>
            <a:r>
              <a:rPr lang="el-GR" b="1" dirty="0" smtClean="0"/>
              <a:t>τσαγιού</a:t>
            </a:r>
            <a:r>
              <a:rPr lang="el-GR" dirty="0" smtClean="0"/>
              <a:t> και της </a:t>
            </a:r>
            <a:r>
              <a:rPr lang="el-GR" b="1" dirty="0" smtClean="0"/>
              <a:t>σοκολάτας</a:t>
            </a:r>
            <a:r>
              <a:rPr lang="el-GR" dirty="0" smtClean="0"/>
              <a:t> μοιάζουν μεταξύ τους.</a:t>
            </a:r>
          </a:p>
        </p:txBody>
      </p:sp>
      <p:pic>
        <p:nvPicPr>
          <p:cNvPr id="44034" name="Picture 2" descr="Formula for Caffein, Showing Its Relation to the Purin Gro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12"/>
            <a:ext cx="9144000" cy="2286000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286000" y="5229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web-books.com</a:t>
            </a:r>
            <a:endParaRPr lang="el-GR" sz="1200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67544" y="569434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μελέτη των τύπων τους έγινε από τον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Emil Fischer (1900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5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Καφές, τσάι, κακάο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00200"/>
            <a:ext cx="4034158" cy="4525963"/>
          </a:xfrm>
        </p:spPr>
        <p:txBody>
          <a:bodyPr/>
          <a:lstStyle/>
          <a:p>
            <a:r>
              <a:rPr lang="el-GR" dirty="0" smtClean="0"/>
              <a:t>Όλα είναι </a:t>
            </a:r>
            <a:r>
              <a:rPr lang="el-GR" b="1" dirty="0" smtClean="0">
                <a:solidFill>
                  <a:srgbClr val="C00000"/>
                </a:solidFill>
              </a:rPr>
              <a:t>αλκαλοειδή.</a:t>
            </a:r>
          </a:p>
          <a:p>
            <a:endParaRPr lang="el-GR" dirty="0" smtClean="0"/>
          </a:p>
          <a:p>
            <a:r>
              <a:rPr lang="el-GR" dirty="0" smtClean="0"/>
              <a:t>Όλα περιέχουν τον δακτύλιο της </a:t>
            </a:r>
            <a:r>
              <a:rPr lang="el-GR" b="1" dirty="0" smtClean="0">
                <a:solidFill>
                  <a:srgbClr val="C00000"/>
                </a:solidFill>
              </a:rPr>
              <a:t>πουρίνης.</a:t>
            </a:r>
          </a:p>
          <a:p>
            <a:endParaRPr lang="el-GR" dirty="0" smtClean="0"/>
          </a:p>
          <a:p>
            <a:r>
              <a:rPr lang="el-GR" dirty="0" smtClean="0"/>
              <a:t>Διαφέρουν ως προς τον αριθμό των </a:t>
            </a:r>
            <a:r>
              <a:rPr lang="el-GR" b="1" dirty="0" smtClean="0"/>
              <a:t>μεθυλομάδων.</a:t>
            </a:r>
          </a:p>
          <a:p>
            <a:endParaRPr lang="el-GR" dirty="0"/>
          </a:p>
        </p:txBody>
      </p:sp>
      <p:pic>
        <p:nvPicPr>
          <p:cNvPr id="43010" name="Picture 2" descr="File:Caffeine-2D-skeletal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857628"/>
            <a:ext cx="3143272" cy="2586056"/>
          </a:xfrm>
          <a:prstGeom prst="rect">
            <a:avLst/>
          </a:prstGeom>
          <a:noFill/>
        </p:spPr>
      </p:pic>
      <p:sp>
        <p:nvSpPr>
          <p:cNvPr id="8" name="7 - Έλλειψη"/>
          <p:cNvSpPr/>
          <p:nvPr/>
        </p:nvSpPr>
        <p:spPr>
          <a:xfrm>
            <a:off x="4929190" y="4429132"/>
            <a:ext cx="2428892" cy="142876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4714876" y="4357694"/>
            <a:ext cx="285752" cy="285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5715008" y="6072206"/>
            <a:ext cx="285752" cy="285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6858016" y="4000504"/>
            <a:ext cx="285752" cy="285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 rot="16200000">
            <a:off x="7067209" y="2340911"/>
            <a:ext cx="346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Coffee bean </a:t>
            </a:r>
            <a:r>
              <a:rPr lang="en-US" sz="1200" dirty="0" smtClean="0">
                <a:latin typeface="+mn-lt"/>
                <a:hlinkClick r:id="rId3"/>
              </a:rPr>
              <a:t>transparent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hiccodoro"/>
              </a:rPr>
              <a:t>Chiccodoro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2.0</a:t>
            </a:r>
            <a:endParaRPr lang="en-US" sz="1200" dirty="0">
              <a:latin typeface="+mn-lt"/>
            </a:endParaRPr>
          </a:p>
        </p:txBody>
      </p:sp>
      <p:pic>
        <p:nvPicPr>
          <p:cNvPr id="14338" name="Picture 2" descr="File:Coffee bean transpar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12717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Προτεινόμενα βιβλία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568952" cy="3849291"/>
          </a:xfrm>
        </p:spPr>
        <p:txBody>
          <a:bodyPr>
            <a:normAutofit/>
          </a:bodyPr>
          <a:lstStyle/>
          <a:p>
            <a:r>
              <a:rPr lang="el-GR" dirty="0" smtClean="0"/>
              <a:t>Α</a:t>
            </a:r>
            <a:r>
              <a:rPr lang="el-GR" dirty="0"/>
              <a:t>. </a:t>
            </a:r>
            <a:r>
              <a:rPr lang="el-GR" dirty="0" smtClean="0"/>
              <a:t>Βάρβογλη. </a:t>
            </a:r>
            <a:r>
              <a:rPr lang="el-GR" dirty="0"/>
              <a:t>ΕΠΙΤΟΜΗ </a:t>
            </a:r>
            <a:r>
              <a:rPr lang="el-GR" dirty="0" smtClean="0"/>
              <a:t>ΟΡΓΑΝΙΚΗ  ΧΗΜΕΙΑ </a:t>
            </a:r>
          </a:p>
          <a:p>
            <a:pPr marL="355600" indent="0">
              <a:buNone/>
            </a:pPr>
            <a:r>
              <a:rPr lang="el-GR" dirty="0" smtClean="0"/>
              <a:t>Εκδόσεις </a:t>
            </a:r>
            <a:r>
              <a:rPr lang="el-GR" dirty="0"/>
              <a:t>Ζήτη, 2005. </a:t>
            </a:r>
            <a:endParaRPr lang="el-GR" dirty="0" smtClean="0"/>
          </a:p>
          <a:p>
            <a:pPr marL="355600" indent="0">
              <a:buNone/>
            </a:pPr>
            <a:r>
              <a:rPr lang="el-GR" dirty="0" smtClean="0"/>
              <a:t>Εύδοξος</a:t>
            </a:r>
            <a:r>
              <a:rPr lang="el-GR" dirty="0"/>
              <a:t>: Βιβλίο [10998</a:t>
            </a:r>
            <a:r>
              <a:rPr lang="el-GR" dirty="0" smtClean="0"/>
              <a:t>]</a:t>
            </a:r>
          </a:p>
          <a:p>
            <a:endParaRPr lang="el-GR" dirty="0"/>
          </a:p>
          <a:p>
            <a:r>
              <a:rPr lang="en-US" dirty="0" smtClean="0"/>
              <a:t>J. </a:t>
            </a:r>
            <a:r>
              <a:rPr lang="el-GR" dirty="0" smtClean="0"/>
              <a:t>McMurry, </a:t>
            </a:r>
            <a:r>
              <a:rPr lang="el-GR" dirty="0"/>
              <a:t>Οργανική </a:t>
            </a:r>
            <a:r>
              <a:rPr lang="el-GR" dirty="0" smtClean="0"/>
              <a:t>Χημεία</a:t>
            </a:r>
          </a:p>
          <a:p>
            <a:pPr marL="355600" indent="0">
              <a:buNone/>
            </a:pPr>
            <a:r>
              <a:rPr lang="el-GR" dirty="0" smtClean="0"/>
              <a:t>Πανεπιστημιακές </a:t>
            </a:r>
            <a:r>
              <a:rPr lang="el-GR" dirty="0"/>
              <a:t>Εκδόσεις Κρήτης, </a:t>
            </a:r>
            <a:r>
              <a:rPr lang="el-GR" dirty="0" smtClean="0"/>
              <a:t>(σε ένα τόμο), </a:t>
            </a:r>
            <a:r>
              <a:rPr lang="el-GR" dirty="0"/>
              <a:t>1998. </a:t>
            </a:r>
            <a:r>
              <a:rPr lang="el-GR" dirty="0" smtClean="0"/>
              <a:t>	</a:t>
            </a:r>
          </a:p>
          <a:p>
            <a:pPr marL="355600" indent="0">
              <a:buNone/>
            </a:pPr>
            <a:r>
              <a:rPr lang="el-GR" dirty="0" smtClean="0"/>
              <a:t>Εύδοξος</a:t>
            </a:r>
            <a:r>
              <a:rPr lang="el-GR" dirty="0"/>
              <a:t>: Βιβλίο </a:t>
            </a:r>
            <a:r>
              <a:rPr lang="el-GR" dirty="0" smtClean="0"/>
              <a:t>[</a:t>
            </a:r>
            <a:r>
              <a:rPr lang="el-GR" dirty="0"/>
              <a:t>22689357</a:t>
            </a:r>
            <a:r>
              <a:rPr lang="el-GR" dirty="0" smtClean="0"/>
              <a:t>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Ενώσεις με δακτυλίους πουρίνης</a:t>
            </a:r>
            <a:endParaRPr lang="el-GR" dirty="0"/>
          </a:p>
        </p:txBody>
      </p:sp>
      <p:pic>
        <p:nvPicPr>
          <p:cNvPr id="41986" name="Picture 2" descr="File:Purines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042548" cy="505252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00034" y="3000372"/>
            <a:ext cx="11430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Πουρίνη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071670" y="3000372"/>
            <a:ext cx="11430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Αδενίνη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929058" y="3000372"/>
            <a:ext cx="11430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Γουανίνη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643570" y="3000372"/>
            <a:ext cx="1571636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Υποξανθίνη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500958" y="3000372"/>
            <a:ext cx="1438284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Ξανθίνη 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5572140"/>
            <a:ext cx="1785918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θεοβρωμίνη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785918" y="5572140"/>
            <a:ext cx="1571636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καφεΐνη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786182" y="5572140"/>
            <a:ext cx="1785918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Ουρικό οξύ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929322" y="5572140"/>
            <a:ext cx="1785918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Ισογουανίνη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1928794" y="1214422"/>
            <a:ext cx="1428760" cy="22145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3571868" y="1285860"/>
            <a:ext cx="1857388" cy="22145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" name="16 - Έλλειψη"/>
          <p:cNvSpPr/>
          <p:nvPr/>
        </p:nvSpPr>
        <p:spPr>
          <a:xfrm>
            <a:off x="5572132" y="1214422"/>
            <a:ext cx="1785950" cy="1571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18 - Έλλειψη"/>
          <p:cNvSpPr/>
          <p:nvPr/>
        </p:nvSpPr>
        <p:spPr>
          <a:xfrm>
            <a:off x="7358050" y="1357298"/>
            <a:ext cx="1785950" cy="15716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" name="19 - Έλλειψη"/>
          <p:cNvSpPr/>
          <p:nvPr/>
        </p:nvSpPr>
        <p:spPr>
          <a:xfrm>
            <a:off x="3714776" y="3948640"/>
            <a:ext cx="2143108" cy="169493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1" name="20 - Στρογγυλεμένο ορθογώνιο"/>
          <p:cNvSpPr/>
          <p:nvPr/>
        </p:nvSpPr>
        <p:spPr>
          <a:xfrm>
            <a:off x="0" y="3929066"/>
            <a:ext cx="3500430" cy="214314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21 - Στρογγυλεμένο ορθογώνιο"/>
          <p:cNvSpPr/>
          <p:nvPr/>
        </p:nvSpPr>
        <p:spPr>
          <a:xfrm>
            <a:off x="5929322" y="3857628"/>
            <a:ext cx="1857388" cy="2214578"/>
          </a:xfrm>
          <a:prstGeom prst="roundRect">
            <a:avLst/>
          </a:pr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>
            <a:off x="5286380" y="3429000"/>
            <a:ext cx="785818" cy="428628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3528" y="1556792"/>
            <a:ext cx="1462390" cy="1229266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2071670" y="6409436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από: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Purines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Charlesy"/>
              </a:rPr>
              <a:t>Charlesy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7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καθορίζει τις ιδιότητες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dirty="0" smtClean="0"/>
              <a:t>Η δομή των οργανικών ενώσεων καθορίζει: </a:t>
            </a:r>
          </a:p>
          <a:p>
            <a:pPr marL="0" indent="0">
              <a:spcAft>
                <a:spcPts val="600"/>
              </a:spcAft>
              <a:buNone/>
            </a:pPr>
            <a:endParaRPr lang="el-GR" dirty="0" smtClean="0"/>
          </a:p>
          <a:p>
            <a:pPr>
              <a:spcAft>
                <a:spcPts val="600"/>
              </a:spcAft>
            </a:pPr>
            <a:r>
              <a:rPr lang="el-GR" dirty="0" smtClean="0"/>
              <a:t>Τις </a:t>
            </a:r>
            <a:r>
              <a:rPr lang="el-GR" b="1" dirty="0" smtClean="0"/>
              <a:t>χημικές</a:t>
            </a:r>
            <a:r>
              <a:rPr lang="el-GR" dirty="0" smtClean="0"/>
              <a:t> ιδιότητες (π.χ. χημικές αντιδράσεις).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Τις </a:t>
            </a:r>
            <a:r>
              <a:rPr lang="el-GR" b="1" dirty="0" smtClean="0"/>
              <a:t>φυσικές</a:t>
            </a:r>
            <a:r>
              <a:rPr lang="el-GR" dirty="0" smtClean="0"/>
              <a:t> ιδιότητες (π.χ. το σημείο τήξης, βρασμού, κλπ.).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Τη </a:t>
            </a:r>
            <a:r>
              <a:rPr lang="el-GR" b="1" dirty="0" smtClean="0"/>
              <a:t>φυσική κατάσταση </a:t>
            </a:r>
            <a:r>
              <a:rPr lang="el-GR" dirty="0" smtClean="0"/>
              <a:t>και την «</a:t>
            </a:r>
            <a:r>
              <a:rPr lang="el-GR" b="1" dirty="0" smtClean="0"/>
              <a:t>εμφάνιση</a:t>
            </a:r>
            <a:r>
              <a:rPr lang="el-GR" dirty="0" smtClean="0"/>
              <a:t>»: </a:t>
            </a:r>
          </a:p>
          <a:p>
            <a:pPr lvl="1">
              <a:spcAft>
                <a:spcPts val="600"/>
              </a:spcAft>
            </a:pPr>
            <a:r>
              <a:rPr lang="el-GR" dirty="0" smtClean="0"/>
              <a:t>Στερεό/υγρό/αέριο (σε θερμοκρασία δωματίου).</a:t>
            </a:r>
          </a:p>
          <a:p>
            <a:pPr lvl="1">
              <a:spcAft>
                <a:spcPts val="600"/>
              </a:spcAft>
            </a:pPr>
            <a:r>
              <a:rPr lang="el-GR" dirty="0" smtClean="0"/>
              <a:t>Κρυσταλλική/άμορφη φάση στη στερεή κατάσταση.</a:t>
            </a:r>
          </a:p>
          <a:p>
            <a:pPr lvl="1">
              <a:spcAft>
                <a:spcPts val="600"/>
              </a:spcAft>
            </a:pPr>
            <a:r>
              <a:rPr lang="el-GR" dirty="0" smtClean="0"/>
              <a:t>Χρώμα .</a:t>
            </a:r>
            <a:br>
              <a:rPr lang="el-GR" dirty="0" smtClean="0"/>
            </a:br>
            <a:endParaRPr lang="el-GR" dirty="0" smtClean="0"/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r>
              <a:rPr lang="el-GR" dirty="0" smtClean="0"/>
              <a:t>Το χρώμα των δεικτών</a:t>
            </a:r>
            <a:endParaRPr lang="el-GR" dirty="0"/>
          </a:p>
        </p:txBody>
      </p:sp>
      <p:pic>
        <p:nvPicPr>
          <p:cNvPr id="447490" name="Picture 2" descr="File:Bromphenolblau Absorption.svg"/>
          <p:cNvPicPr>
            <a:picLocks noChangeAspect="1" noChangeArrowheads="1"/>
          </p:cNvPicPr>
          <p:nvPr/>
        </p:nvPicPr>
        <p:blipFill>
          <a:blip r:embed="rId3">
            <a:lum bright="27000" contrast="-28000"/>
          </a:blip>
          <a:srcRect l="625" t="5505" b="3669"/>
          <a:stretch>
            <a:fillRect/>
          </a:stretch>
        </p:blipFill>
        <p:spPr bwMode="auto">
          <a:xfrm>
            <a:off x="1785918" y="3937418"/>
            <a:ext cx="4286248" cy="2920582"/>
          </a:xfrm>
          <a:prstGeom prst="rect">
            <a:avLst/>
          </a:prstGeom>
          <a:noFill/>
        </p:spPr>
      </p:pic>
      <p:graphicFrame>
        <p:nvGraphicFramePr>
          <p:cNvPr id="447492" name="Object 4"/>
          <p:cNvGraphicFramePr>
            <a:graphicFrameLocks noChangeAspect="1"/>
          </p:cNvGraphicFramePr>
          <p:nvPr/>
        </p:nvGraphicFramePr>
        <p:xfrm>
          <a:off x="500034" y="1857364"/>
          <a:ext cx="2857520" cy="288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ChemSketch" r:id="rId4" imgW="2298240" imgH="2319480" progId="ACD.ChemSketch.20">
                  <p:embed/>
                </p:oleObj>
              </mc:Choice>
              <mc:Fallback>
                <p:oleObj name="ChemSketch" r:id="rId4" imgW="2298240" imgH="23194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857364"/>
                        <a:ext cx="2857520" cy="2883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9 - Ομάδα"/>
          <p:cNvGrpSpPr/>
          <p:nvPr/>
        </p:nvGrpSpPr>
        <p:grpSpPr>
          <a:xfrm>
            <a:off x="3964776" y="2786058"/>
            <a:ext cx="1464479" cy="892975"/>
            <a:chOff x="3964776" y="2786058"/>
            <a:chExt cx="1464479" cy="892975"/>
          </a:xfrm>
        </p:grpSpPr>
        <p:sp>
          <p:nvSpPr>
            <p:cNvPr id="8" name="7 - Βέλος προς τα κάτω"/>
            <p:cNvSpPr/>
            <p:nvPr/>
          </p:nvSpPr>
          <p:spPr>
            <a:xfrm rot="16200000">
              <a:off x="4446983" y="2696760"/>
              <a:ext cx="500066" cy="1464479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4250437" y="2786058"/>
              <a:ext cx="6431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ΟΗ</a:t>
              </a:r>
              <a:r>
                <a:rPr lang="el-GR" sz="2400" baseline="300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baseline="30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5929322" y="1785926"/>
          <a:ext cx="2698754" cy="2916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ChemSketch" r:id="rId6" imgW="2127600" imgH="2298240" progId="ACD.ChemSketch.20">
                  <p:embed/>
                </p:oleObj>
              </mc:Choice>
              <mc:Fallback>
                <p:oleObj name="ChemSketch" r:id="rId6" imgW="2127600" imgH="22982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1785926"/>
                        <a:ext cx="2698754" cy="2916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228184" y="4869160"/>
            <a:ext cx="2777670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Το «μπλε της βρωμοφαινόλης»</a:t>
            </a:r>
            <a:r>
              <a:rPr lang="en-US" dirty="0" smtClean="0"/>
              <a:t>: </a:t>
            </a:r>
            <a:r>
              <a:rPr lang="el-GR" dirty="0" smtClean="0"/>
              <a:t> η δομή της αλλάζει με το </a:t>
            </a:r>
            <a:r>
              <a:rPr lang="en-US" dirty="0" smtClean="0"/>
              <a:t>pH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854485" y="1462760"/>
            <a:ext cx="319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«μπλε της βρωμοφαινόλης»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Αλλαγή χρώματος σε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pH 3 – 4.6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3648" y="1785926"/>
            <a:ext cx="504056" cy="34693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87824" y="3244059"/>
            <a:ext cx="504056" cy="34693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-36512" y="6285220"/>
            <a:ext cx="19797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8"/>
              </a:rPr>
              <a:t>Bromphenolblau </a:t>
            </a:r>
            <a:r>
              <a:rPr lang="en-US" sz="1100" dirty="0" smtClean="0">
                <a:latin typeface="+mn-lt"/>
                <a:hlinkClick r:id="rId8"/>
              </a:rPr>
              <a:t>Absorption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100" dirty="0">
                <a:latin typeface="+mn-lt"/>
                <a:hlinkClick r:id="rId9" tooltip="User:Micha D68 (page does not exist)"/>
              </a:rPr>
              <a:t>Micha D68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100" dirty="0">
                <a:solidFill>
                  <a:prstClr val="black"/>
                </a:solidFill>
                <a:latin typeface="+mn-lt"/>
                <a:hlinkClick r:id="rId10"/>
              </a:rPr>
              <a:t>CC BY-SA 3.0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7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0" descr="File:Purpur-mit-Ausfaerbu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1143000"/>
            <a:ext cx="4581525" cy="5715000"/>
          </a:xfrm>
          <a:prstGeom prst="rect">
            <a:avLst/>
          </a:prstGeom>
          <a:noFill/>
        </p:spPr>
      </p:pic>
      <p:pic>
        <p:nvPicPr>
          <p:cNvPr id="40964" name="Picture 4" descr="File:Indigo plant extract sam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142984"/>
            <a:ext cx="2190750" cy="21717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Οργανικές χρωστικές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Indigo </a:t>
            </a:r>
            <a:endParaRPr lang="el-GR" sz="2800" b="1" dirty="0" smtClean="0"/>
          </a:p>
          <a:p>
            <a:pPr>
              <a:buNone/>
            </a:pPr>
            <a:r>
              <a:rPr lang="el-GR" sz="2800" b="1" dirty="0" smtClean="0"/>
              <a:t>	</a:t>
            </a:r>
            <a:r>
              <a:rPr lang="en-US" sz="2800" b="1" dirty="0" smtClean="0"/>
              <a:t>(</a:t>
            </a:r>
            <a:r>
              <a:rPr lang="el-GR" sz="2800" b="1" dirty="0" smtClean="0"/>
              <a:t>ινδικό)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Και οι δυο έχουν ως βασική δομή την ινδιγοτίνη.</a:t>
            </a:r>
            <a:endParaRPr lang="el-G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4042"/>
              </p:ext>
            </p:extLst>
          </p:nvPr>
        </p:nvGraphicFramePr>
        <p:xfrm>
          <a:off x="251520" y="3356816"/>
          <a:ext cx="4452718" cy="20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hemSketch" r:id="rId5" imgW="3569040" imgH="1615320" progId="ACD.ChemSketch.20">
                  <p:embed/>
                </p:oleObj>
              </mc:Choice>
              <mc:Fallback>
                <p:oleObj name="ChemSketch" r:id="rId5" imgW="3569040" imgH="16153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356816"/>
                        <a:ext cx="4452718" cy="20164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294306" y="1967224"/>
            <a:ext cx="164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prstClr val="black"/>
                </a:solidFill>
                <a:latin typeface="Calibri"/>
              </a:rPr>
              <a:t>Πορφύρα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211960" y="6381328"/>
            <a:ext cx="2736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7"/>
              </a:rPr>
              <a:t>Purpur-mit-Ausfaerbung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100" dirty="0" smtClean="0">
                <a:latin typeface="+mn-lt"/>
                <a:hlinkClick r:id="rId8" tooltip="User:Boonekamp"/>
              </a:rPr>
              <a:t>Boonekamp</a:t>
            </a:r>
            <a:r>
              <a:rPr lang="en-US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latin typeface="+mn-lt"/>
                <a:hlinkClick r:id="rId9"/>
              </a:rPr>
              <a:t>CC BY-SA 3.0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928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ινδιγοτίνη</a:t>
            </a:r>
            <a:endParaRPr lang="el-GR" dirty="0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330450" y="2362200"/>
          <a:ext cx="44831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ChemSketch" r:id="rId3" imgW="4483440" imgH="2133720" progId="ACD.ChemSketch.20">
                  <p:embed/>
                </p:oleObj>
              </mc:Choice>
              <mc:Fallback>
                <p:oleObj name="ChemSketch" r:id="rId3" imgW="4483440" imgH="2133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362200"/>
                        <a:ext cx="44831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203460" y="2301076"/>
          <a:ext cx="4737079" cy="225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ChemSketch" r:id="rId5" imgW="3770280" imgH="1795320" progId="ACD.ChemSketch.20">
                  <p:embed/>
                </p:oleObj>
              </mc:Choice>
              <mc:Fallback>
                <p:oleObj name="ChemSketch" r:id="rId5" imgW="3770280" imgH="17953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60" y="2301076"/>
                        <a:ext cx="4737079" cy="225584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416939" y="2214555"/>
          <a:ext cx="5836863" cy="264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ChemSketch" r:id="rId7" imgW="3569040" imgH="1615320" progId="ACD.ChemSketch.20">
                  <p:embed/>
                </p:oleObj>
              </mc:Choice>
              <mc:Fallback>
                <p:oleObj name="ChemSketch" r:id="rId7" imgW="3569040" imgH="16153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939" y="2214555"/>
                        <a:ext cx="5836863" cy="26432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Indigo (</a:t>
            </a:r>
            <a:r>
              <a:rPr lang="el-GR" dirty="0" smtClean="0"/>
              <a:t>ινδικό)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n-US" dirty="0" smtClean="0"/>
              <a:t>indigo </a:t>
            </a:r>
            <a:r>
              <a:rPr lang="el-GR" dirty="0" smtClean="0"/>
              <a:t>και η πορφύρα έχουν ως βασική δομή την ινδιγοτίνη.</a:t>
            </a:r>
            <a:endParaRPr lang="el-GR" dirty="0"/>
          </a:p>
        </p:txBody>
      </p:sp>
      <p:pic>
        <p:nvPicPr>
          <p:cNvPr id="40964" name="Picture 4" descr="File:Indigo plant extract sa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7995" y="332656"/>
            <a:ext cx="1643042" cy="1628755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1357290" y="5429264"/>
            <a:ext cx="115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ινδιγοτίνη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070617" y="5429264"/>
            <a:ext cx="18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Λευκο-ινδιγοτίνη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8 - Δεξιό βέλος"/>
          <p:cNvSpPr/>
          <p:nvPr/>
        </p:nvSpPr>
        <p:spPr>
          <a:xfrm>
            <a:off x="3786182" y="4071942"/>
            <a:ext cx="1428760" cy="571504"/>
          </a:xfrm>
          <a:prstGeom prst="rightArrow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857620" y="3857628"/>
            <a:ext cx="106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αναγωγή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6142055" y="3286124"/>
            <a:ext cx="71438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7427939" y="4643446"/>
            <a:ext cx="714380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0" y="3429000"/>
          <a:ext cx="3641725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ChemSketch" r:id="rId4" imgW="3642480" imgH="1679400" progId="ACD.ChemSketch.20">
                  <p:embed/>
                </p:oleObj>
              </mc:Choice>
              <mc:Fallback>
                <p:oleObj name="ChemSketch" r:id="rId4" imgW="3642480" imgH="1679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3641725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286380" y="3429000"/>
          <a:ext cx="3641725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ChemSketch" r:id="rId6" imgW="3642480" imgH="1648800" progId="ACD.ChemSketch.20">
                  <p:embed/>
                </p:oleObj>
              </mc:Choice>
              <mc:Fallback>
                <p:oleObj name="ChemSketch" r:id="rId6" imgW="3642480" imgH="16488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3429000"/>
                        <a:ext cx="3641725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971600" y="3286124"/>
            <a:ext cx="38569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67744" y="4440017"/>
            <a:ext cx="442389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988840"/>
            <a:ext cx="44644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χρώμα στις οργανικές ενώσεις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r>
              <a:rPr lang="el-GR" dirty="0" smtClean="0"/>
              <a:t>Το χρώμα στις οργανικές ενώσεις εμφανίζεται όταν υπάρχουν συγκεντρωμένοι συζυγιακοί διπλοί δεσμοί.</a:t>
            </a:r>
            <a:endParaRPr lang="el-GR" dirty="0"/>
          </a:p>
        </p:txBody>
      </p:sp>
      <p:pic>
        <p:nvPicPr>
          <p:cNvPr id="8" name="Picture 5" descr="http://upload.wikimedia.org/wikipedia/commons/2/2d/Indigo-Historische_Farbstoffsammlung.jpg"/>
          <p:cNvPicPr>
            <a:picLocks noChangeAspect="1" noChangeArrowheads="1"/>
          </p:cNvPicPr>
          <p:nvPr/>
        </p:nvPicPr>
        <p:blipFill>
          <a:blip r:embed="rId3" cstate="print"/>
          <a:srcRect l="52941" b="11500"/>
          <a:stretch>
            <a:fillRect/>
          </a:stretch>
        </p:blipFill>
        <p:spPr bwMode="auto">
          <a:xfrm>
            <a:off x="0" y="2428868"/>
            <a:ext cx="4572000" cy="4429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- TextBox"/>
          <p:cNvSpPr txBox="1"/>
          <p:nvPr/>
        </p:nvSpPr>
        <p:spPr>
          <a:xfrm>
            <a:off x="755577" y="2428868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white"/>
                </a:solidFill>
                <a:latin typeface="Calibri"/>
              </a:rPr>
              <a:t>Ινδικό (</a:t>
            </a:r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indigo)</a:t>
            </a:r>
            <a:r>
              <a:rPr lang="el-GR" sz="24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white"/>
                </a:solidFill>
                <a:latin typeface="Calibri"/>
              </a:rPr>
              <a:t>(μπλε χρωστική)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l-GR" sz="2400" dirty="0">
              <a:solidFill>
                <a:prstClr val="white"/>
              </a:solidFill>
              <a:latin typeface="Calibr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white"/>
              </a:solidFill>
              <a:latin typeface="Calibr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white"/>
                </a:solidFill>
                <a:latin typeface="Calibri"/>
              </a:rPr>
              <a:t>«δραστική» χημική ένωση: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white"/>
                </a:solidFill>
                <a:latin typeface="Calibri"/>
              </a:rPr>
              <a:t>Ινδιγοτίνη</a:t>
            </a:r>
            <a:endParaRPr lang="el-GR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499992" y="6454497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4"/>
              </a:rPr>
              <a:t>Indigo-Historische </a:t>
            </a:r>
            <a:r>
              <a:rPr lang="en-US" sz="1100" dirty="0" smtClean="0">
                <a:latin typeface="+mn-lt"/>
                <a:hlinkClick r:id="rId4"/>
              </a:rPr>
              <a:t>Farbstoffsammlung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100" dirty="0">
                <a:latin typeface="+mn-lt"/>
                <a:hlinkClick r:id="rId5" tooltip="User:Shisha-Tom"/>
              </a:rPr>
              <a:t>Shisha-Tom</a:t>
            </a:r>
            <a:r>
              <a:rPr lang="en-US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84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upload.wikimedia.org/wikipedia/commons/e/e3/Empress_Theodor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91414" y="1"/>
            <a:ext cx="5352586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33358"/>
            <a:ext cx="4114800" cy="1143000"/>
          </a:xfrm>
        </p:spPr>
        <p:txBody>
          <a:bodyPr>
            <a:noAutofit/>
          </a:bodyPr>
          <a:lstStyle/>
          <a:p>
            <a:pPr algn="l"/>
            <a:r>
              <a:rPr lang="el-GR" dirty="0" smtClean="0"/>
              <a:t>Το έπος της πορφύρας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600200"/>
            <a:ext cx="3683910" cy="4525963"/>
          </a:xfrm>
        </p:spPr>
        <p:txBody>
          <a:bodyPr/>
          <a:lstStyle/>
          <a:p>
            <a:r>
              <a:rPr lang="el-GR" dirty="0" smtClean="0"/>
              <a:t>Η πορφύρα απέκτησε συμβολικό χαρακτήρα για την ισχύ στη </a:t>
            </a:r>
            <a:r>
              <a:rPr lang="el-GR" b="1" dirty="0" smtClean="0"/>
              <a:t>Ρωμαϊκή</a:t>
            </a:r>
            <a:r>
              <a:rPr lang="el-GR" dirty="0" smtClean="0"/>
              <a:t> και </a:t>
            </a:r>
            <a:r>
              <a:rPr lang="el-GR" b="1" dirty="0" smtClean="0"/>
              <a:t>Βυζαντινή</a:t>
            </a:r>
            <a:r>
              <a:rPr lang="el-GR" dirty="0" smtClean="0"/>
              <a:t> αυτοκρατορία: το εμβληματικό χρώμα των αυτοκρατόρων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38914" name="Picture 2" descr="http://upload.wikimedia.org/wikipedia/commons/9/91/Justini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4293096"/>
            <a:ext cx="1912498" cy="2435391"/>
          </a:xfrm>
          <a:prstGeom prst="rect">
            <a:avLst/>
          </a:prstGeom>
          <a:noFill/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17239"/>
              </p:ext>
            </p:extLst>
          </p:nvPr>
        </p:nvGraphicFramePr>
        <p:xfrm>
          <a:off x="3952548" y="3429001"/>
          <a:ext cx="5030318" cy="222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ChemSketch" r:id="rId6" imgW="2956680" imgH="1307520" progId="ACD.ChemSketch.20">
                  <p:embed/>
                </p:oleObj>
              </mc:Choice>
              <mc:Fallback>
                <p:oleObj name="ChemSketch" r:id="rId6" imgW="2956680" imgH="13075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2548" y="3429001"/>
                        <a:ext cx="5030318" cy="2226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3635896" y="4725144"/>
            <a:ext cx="792088" cy="648072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  <a:effectLst>
            <a:outerShdw blurRad="76200" dist="38100" dir="2700000" algn="tl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07430" y="3726653"/>
            <a:ext cx="792088" cy="648072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  <a:effectLst>
            <a:outerShdw blurRad="76200" dist="38100" dir="2700000" algn="tl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 rot="16200000">
            <a:off x="-1095436" y="5279959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8"/>
              </a:rPr>
              <a:t>Justinian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9" tooltip="User:Strangerer~commonswiki"/>
              </a:rPr>
              <a:t>Strangerer~commonswiki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 rot="16200000">
            <a:off x="2149023" y="5224013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0"/>
              </a:rPr>
              <a:t>Empress </a:t>
            </a:r>
            <a:r>
              <a:rPr lang="en-US" sz="1200" dirty="0" smtClean="0">
                <a:latin typeface="+mn-lt"/>
                <a:hlinkClick r:id="rId10"/>
              </a:rPr>
              <a:t>Theodora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1" tooltip="User:Bogdan"/>
              </a:rPr>
              <a:t>Bogdan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61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ile:Haustellum brandaris 000.jpg"/>
          <p:cNvPicPr>
            <a:picLocks noChangeAspect="1" noChangeArrowheads="1"/>
          </p:cNvPicPr>
          <p:nvPr/>
        </p:nvPicPr>
        <p:blipFill>
          <a:blip r:embed="rId3">
            <a:lum bright="20000" contrast="-36000"/>
          </a:blip>
          <a:srcRect/>
          <a:stretch>
            <a:fillRect/>
          </a:stretch>
        </p:blipFill>
        <p:spPr bwMode="auto">
          <a:xfrm>
            <a:off x="0" y="-785842"/>
            <a:ext cx="9144000" cy="8964154"/>
          </a:xfrm>
          <a:prstGeom prst="rect">
            <a:avLst/>
          </a:prstGeom>
          <a:noFill/>
        </p:spPr>
      </p:pic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756980" y="2714620"/>
          <a:ext cx="7630039" cy="302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ChemSketch" r:id="rId4" imgW="4099680" imgH="1627560" progId="ACD.ChemSketch.20">
                  <p:embed/>
                </p:oleObj>
              </mc:Choice>
              <mc:Fallback>
                <p:oleObj name="ChemSketch" r:id="rId4" imgW="4099680" imgH="16275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80" y="2714620"/>
                        <a:ext cx="7630039" cy="3028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πορφύρα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έγχρωμο συστατικό της πορφύρας είναι η 6,6΄-διβρωμο-ινδιγοτίνη</a:t>
            </a:r>
            <a:endParaRPr lang="el-GR" dirty="0"/>
          </a:p>
        </p:txBody>
      </p:sp>
      <p:sp>
        <p:nvSpPr>
          <p:cNvPr id="7" name="6 - Έλλειψη"/>
          <p:cNvSpPr/>
          <p:nvPr/>
        </p:nvSpPr>
        <p:spPr>
          <a:xfrm>
            <a:off x="7786710" y="3214686"/>
            <a:ext cx="857256" cy="857256"/>
          </a:xfrm>
          <a:prstGeom prst="ellipse">
            <a:avLst/>
          </a:prstGeom>
          <a:noFill/>
          <a:ln>
            <a:solidFill>
              <a:srgbClr val="A927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500034" y="4572008"/>
            <a:ext cx="857256" cy="857256"/>
          </a:xfrm>
          <a:prstGeom prst="ellipse">
            <a:avLst/>
          </a:prstGeom>
          <a:noFill/>
          <a:ln>
            <a:solidFill>
              <a:srgbClr val="A927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3542" y="6239053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6"/>
              </a:rPr>
              <a:t>Haustellum brandaris </a:t>
            </a:r>
            <a:r>
              <a:rPr lang="en-US" sz="1100" dirty="0" smtClean="0">
                <a:latin typeface="+mn-lt"/>
                <a:hlinkClick r:id="rId6"/>
              </a:rPr>
              <a:t>000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100" dirty="0">
                <a:latin typeface="+mn-lt"/>
                <a:hlinkClick r:id="rId7" tooltip="User:M.violante"/>
              </a:rPr>
              <a:t>M.violante</a:t>
            </a:r>
            <a:r>
              <a:rPr lang="en-US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latin typeface="+mn-lt"/>
                <a:hlinkClick r:id="rId8"/>
              </a:rPr>
              <a:t>CC BY-SA 3.0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25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19265" y="767023"/>
            <a:ext cx="5184576" cy="4909036"/>
            <a:chOff x="440003" y="1079889"/>
            <a:chExt cx="4572000" cy="4528688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440003" y="1079889"/>
              <a:ext cx="4223522" cy="4528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l-GR" sz="1100" b="1" dirty="0" smtClean="0">
                  <a:solidFill>
                    <a:srgbClr val="68686C"/>
                  </a:solidFill>
                  <a:latin typeface="Open Sans Condensed"/>
                </a:rPr>
                <a:t>ΑΠΟ ΤΟ ΦΑΙΝΟΜΕΝΟ ΤΗΣ ΕΡΥΘΡΑΣ ΠΑΛΙΡΡΟΙΑΣ</a:t>
              </a:r>
            </a:p>
            <a:p>
              <a:endParaRPr lang="el-GR" sz="1600" b="1" dirty="0" smtClean="0">
                <a:solidFill>
                  <a:srgbClr val="2C2C2C"/>
                </a:solidFill>
                <a:latin typeface="Open Sans Condensed"/>
              </a:endParaRPr>
            </a:p>
            <a:p>
              <a:r>
                <a:rPr lang="el-GR" sz="1600" b="1" dirty="0" smtClean="0">
                  <a:solidFill>
                    <a:srgbClr val="2C2C2C"/>
                  </a:solidFill>
                  <a:latin typeface="Open Sans Condensed"/>
                </a:rPr>
                <a:t>Κόκκινος «βάφτηκε» ο Θερμαϊκός</a:t>
              </a:r>
            </a:p>
            <a:p>
              <a:r>
                <a:rPr lang="el-GR" sz="1000" dirty="0" smtClean="0">
                  <a:solidFill>
                    <a:srgbClr val="000000"/>
                  </a:solidFill>
                  <a:latin typeface="Helvetica" panose="020B0604020202020204" pitchFamily="2" charset="-95"/>
                  <a:hlinkClick r:id="rId2"/>
                </a:rPr>
                <a:t>  </a:t>
              </a:r>
              <a:r>
                <a:rPr lang="el-GR" sz="18600" dirty="0" smtClean="0">
                  <a:solidFill>
                    <a:srgbClr val="000000"/>
                  </a:solidFill>
                  <a:latin typeface="Helvetica" panose="020B0604020202020204" pitchFamily="2" charset="-95"/>
                </a:rPr>
                <a:t> </a:t>
              </a:r>
              <a:r>
                <a:rPr lang="el-GR" sz="1000" dirty="0" smtClean="0">
                  <a:solidFill>
                    <a:srgbClr val="000000"/>
                  </a:solidFill>
                  <a:latin typeface="Helvetica" panose="020B0604020202020204" pitchFamily="2" charset="-95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  <a:endParaRPr lang="el-GR" sz="800" dirty="0" smtClean="0">
                <a:solidFill>
                  <a:prstClr val="black"/>
                </a:solidFill>
              </a:endParaRPr>
            </a:p>
            <a:p>
              <a:r>
                <a:rPr lang="el-GR" sz="1600" dirty="0" smtClean="0">
                  <a:solidFill>
                    <a:srgbClr val="2C2C2C"/>
                  </a:solidFill>
                  <a:cs typeface="Arial" panose="020B0604020202020204" pitchFamily="34" charset="0"/>
                </a:rPr>
                <a:t>Κόκκινος "βάφτηκε" για μια ακόμη φορά ο Θερμαϊκός κόλπος στη Θεσσαλονίκη. Το φαινόμενο της "ερυθράς παλίρροιας" έκανε την εμφάνισή του στο παραλιακό μέτωπο της πόλης, δημιουργώντας μια τεράστια κοκκινωπή κηλίδα</a:t>
              </a:r>
              <a:r>
                <a:rPr lang="en-US" sz="1600" dirty="0" smtClean="0">
                  <a:solidFill>
                    <a:srgbClr val="2C2C2C"/>
                  </a:solidFill>
                  <a:cs typeface="Arial" panose="020B0604020202020204" pitchFamily="34" charset="0"/>
                </a:rPr>
                <a:t>.</a:t>
              </a:r>
              <a:endParaRPr lang="el-GR" sz="1600" dirty="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0418" name="Picture 2" descr="Κόκκινος «βάφτηκε» ο Θερμαϊκός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03" y="1491018"/>
              <a:ext cx="4572000" cy="296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55369" y="6136025"/>
            <a:ext cx="3312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content-mcdn.imerisia.gr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07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Οργανική Χημεία;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700808"/>
            <a:ext cx="7859216" cy="39212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dirty="0" smtClean="0"/>
              <a:t>Υλικά συντήρησης.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Υλικά κατασκευής των έργων τέχνης.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Οργανικά υπολείμματα σε ανασκαφικά ευρήματα.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Οργανικοί διαλύτες.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Κατανόηση του «οργανικού» κόσμου που μας περιβάλλει.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La-Jolla-Red-Tide.780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Χημική σύνθεση φαρμακευτικών ουσιών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71802" y="3861048"/>
            <a:ext cx="5946267" cy="2265115"/>
          </a:xfrm>
        </p:spPr>
        <p:txBody>
          <a:bodyPr/>
          <a:lstStyle/>
          <a:p>
            <a:pPr algn="r"/>
            <a:r>
              <a:rPr lang="el-GR" dirty="0" smtClean="0">
                <a:solidFill>
                  <a:schemeClr val="bg1"/>
                </a:solidFill>
              </a:rPr>
              <a:t>Σύνθεση φαρμακευτικών ουσιών.</a:t>
            </a:r>
          </a:p>
          <a:p>
            <a:pPr algn="r"/>
            <a:r>
              <a:rPr lang="el-GR" dirty="0" smtClean="0">
                <a:solidFill>
                  <a:schemeClr val="bg1"/>
                </a:solidFill>
              </a:rPr>
              <a:t>Η σύνθεση της </a:t>
            </a:r>
            <a:r>
              <a:rPr lang="el-GR" b="1" dirty="0" smtClean="0">
                <a:solidFill>
                  <a:schemeClr val="bg1"/>
                </a:solidFill>
              </a:rPr>
              <a:t>μπρεβετοξίνης.</a:t>
            </a:r>
          </a:p>
          <a:p>
            <a:pPr algn="r"/>
            <a:r>
              <a:rPr lang="el-GR" dirty="0" smtClean="0">
                <a:solidFill>
                  <a:schemeClr val="bg1"/>
                </a:solidFill>
              </a:rPr>
              <a:t>Το «δραστικό συστατικό ενός φύκους που προκαλεί την «</a:t>
            </a:r>
            <a:r>
              <a:rPr lang="el-G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κόκκινη παλίρροια</a:t>
            </a:r>
            <a:r>
              <a:rPr lang="el-GR" dirty="0" smtClean="0">
                <a:solidFill>
                  <a:schemeClr val="bg1"/>
                </a:solidFill>
              </a:rPr>
              <a:t>».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275856" y="6386388"/>
            <a:ext cx="574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</a:rPr>
              <a:t>Κόκκινη παλίρροια στη </a:t>
            </a:r>
            <a:r>
              <a:rPr lang="en-US" sz="2400" dirty="0" smtClean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</a:rPr>
              <a:t>La Jolla (</a:t>
            </a:r>
            <a:r>
              <a:rPr lang="el-GR" sz="2400" dirty="0" smtClean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</a:rPr>
              <a:t>Καλιφόρνια)</a:t>
            </a:r>
            <a:endParaRPr lang="el-GR" sz="2400" dirty="0">
              <a:solidFill>
                <a:srgbClr val="F79646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183474" y="807095"/>
            <a:ext cx="2960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La-Jolla-Red-Tide.780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ortadelo2005"/>
              </a:rPr>
              <a:t>Mortadelo2005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3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6/65/Red_t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64"/>
            <a:ext cx="9144000" cy="68608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3662" y="61991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Σύνθεση της μπρεβετοξίνης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21455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l-GR" dirty="0" smtClean="0"/>
              <a:t>Η μπρεβετοξίνη (δραστικό δηλητηριώδες συστατικό στην κόκκινη παλίρροια, είναι επίσης δραστική στην καταπολέμηση του </a:t>
            </a:r>
            <a:r>
              <a:rPr lang="el-GR" b="1" dirty="0" smtClean="0"/>
              <a:t>καρκίνου.</a:t>
            </a:r>
          </a:p>
          <a:p>
            <a:r>
              <a:rPr lang="el-GR" dirty="0" smtClean="0"/>
              <a:t>Συντέθηκε από τον </a:t>
            </a:r>
            <a:r>
              <a:rPr lang="en-US" dirty="0" smtClean="0"/>
              <a:t>K. C. Nicolaou </a:t>
            </a:r>
            <a:r>
              <a:rPr lang="el-GR" dirty="0" smtClean="0"/>
              <a:t>το 1995 σε </a:t>
            </a:r>
            <a:r>
              <a:rPr lang="el-GR" b="1" dirty="0" smtClean="0"/>
              <a:t>123 βήματα </a:t>
            </a:r>
            <a:r>
              <a:rPr lang="el-GR" dirty="0" smtClean="0"/>
              <a:t>εργαστηριακής σύνθεσης με μέση απόδοση 91% .</a:t>
            </a:r>
            <a:endParaRPr lang="en-US" dirty="0" smtClean="0"/>
          </a:p>
          <a:p>
            <a:r>
              <a:rPr lang="en-US" dirty="0" smtClean="0"/>
              <a:t>H </a:t>
            </a:r>
            <a:r>
              <a:rPr lang="el-GR" dirty="0" smtClean="0"/>
              <a:t>τελική απόδοση</a:t>
            </a:r>
            <a:r>
              <a:rPr lang="en-US" dirty="0" smtClean="0"/>
              <a:t> </a:t>
            </a:r>
            <a:r>
              <a:rPr lang="el-GR" dirty="0" smtClean="0"/>
              <a:t>ήταν </a:t>
            </a:r>
            <a:r>
              <a:rPr lang="el-GR" b="1" dirty="0" smtClean="0"/>
              <a:t>~9</a:t>
            </a:r>
            <a:r>
              <a:rPr lang="en-US" b="1" dirty="0" smtClean="0"/>
              <a:t>x</a:t>
            </a:r>
            <a:r>
              <a:rPr lang="el-GR" b="1" dirty="0" smtClean="0"/>
              <a:t>10</a:t>
            </a:r>
            <a:r>
              <a:rPr lang="el-GR" b="1" baseline="30000" dirty="0" smtClean="0"/>
              <a:t>−6</a:t>
            </a:r>
            <a:r>
              <a:rPr lang="el-GR" b="1" dirty="0" smtClean="0"/>
              <a:t> </a:t>
            </a:r>
            <a:r>
              <a:rPr lang="el-GR" dirty="0" smtClean="0"/>
              <a:t>!</a:t>
            </a:r>
            <a:endParaRPr lang="el-GR" dirty="0"/>
          </a:p>
        </p:txBody>
      </p:sp>
      <p:pic>
        <p:nvPicPr>
          <p:cNvPr id="45060" name="Picture 4" descr="File:Brevetoxin A.sv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40000" contrast="5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3662" y="1500174"/>
            <a:ext cx="8176675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732240" y="4198299"/>
            <a:ext cx="241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Red </a:t>
            </a:r>
            <a:r>
              <a:rPr lang="en-US" sz="1200" dirty="0" smtClean="0">
                <a:latin typeface="+mn-lt"/>
                <a:hlinkClick r:id="rId5"/>
              </a:rPr>
              <a:t>tide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OgreBot"/>
              </a:rPr>
              <a:t>OgreBot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20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σχηματίζονται οι ομοιοπολικοί δεσμοί</a:t>
            </a:r>
            <a:endParaRPr lang="el-GR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214415" y="1726504"/>
          <a:ext cx="1408910" cy="150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ChemSketch" r:id="rId3" imgW="740664" imgH="792480" progId="ACD.ChemSketch.20">
                  <p:embed/>
                </p:oleObj>
              </mc:Choice>
              <mc:Fallback>
                <p:oleObj name="ChemSketch" r:id="rId3" imgW="740664" imgH="7924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5" y="1726504"/>
                        <a:ext cx="1408910" cy="1508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000363" y="1493382"/>
          <a:ext cx="1571637" cy="174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ChemSketch" r:id="rId5" imgW="835152" imgH="926592" progId="ACD.ChemSketch.20">
                  <p:embed/>
                </p:oleObj>
              </mc:Choice>
              <mc:Fallback>
                <p:oleObj name="ChemSketch" r:id="rId5" imgW="835152" imgH="9265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3" y="1493382"/>
                        <a:ext cx="1571637" cy="1744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2000232" y="3244334"/>
            <a:ext cx="160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Μεθάνιο (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CH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0800000">
            <a:off x="2786050" y="4572008"/>
            <a:ext cx="357190" cy="7143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>
            <a:off x="2500298" y="4572008"/>
            <a:ext cx="214314" cy="21431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10 - Ομάδα"/>
          <p:cNvGrpSpPr/>
          <p:nvPr/>
        </p:nvGrpSpPr>
        <p:grpSpPr>
          <a:xfrm>
            <a:off x="714348" y="4214818"/>
            <a:ext cx="5786478" cy="2214578"/>
            <a:chOff x="357158" y="3500438"/>
            <a:chExt cx="5143536" cy="192882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 cstate="print">
              <a:lum bright="-24000" contrast="44000"/>
            </a:blip>
            <a:srcRect/>
            <a:stretch>
              <a:fillRect/>
            </a:stretch>
          </p:blipFill>
          <p:spPr bwMode="auto">
            <a:xfrm>
              <a:off x="357158" y="3500438"/>
              <a:ext cx="4568272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15 - TextBox"/>
            <p:cNvSpPr txBox="1"/>
            <p:nvPr/>
          </p:nvSpPr>
          <p:spPr>
            <a:xfrm>
              <a:off x="3857620" y="3714752"/>
              <a:ext cx="1643074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400" b="1" dirty="0" smtClean="0">
                  <a:solidFill>
                    <a:prstClr val="black"/>
                  </a:solidFill>
                  <a:latin typeface="Calibri"/>
                </a:rPr>
                <a:t>Επικάλυψη ηλεκτρονιακών νεφών</a:t>
              </a:r>
              <a:endParaRPr lang="el-GR" sz="1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Χημικοί τύποι (δομές)</a:t>
            </a:r>
            <a:r>
              <a:rPr lang="en-US" dirty="0" smtClean="0"/>
              <a:t> Lewis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εξαιρετικά χρήσιμοι στην πρόβλεψη της </a:t>
            </a:r>
            <a:r>
              <a:rPr lang="el-GR" b="1" dirty="0" smtClean="0"/>
              <a:t>δομής</a:t>
            </a:r>
            <a:r>
              <a:rPr lang="el-GR" dirty="0" smtClean="0"/>
              <a:t> των μορίων</a:t>
            </a:r>
          </a:p>
          <a:p>
            <a:endParaRPr lang="el-GR" dirty="0" smtClean="0"/>
          </a:p>
          <a:p>
            <a:r>
              <a:rPr lang="el-GR" dirty="0" smtClean="0"/>
              <a:t>Είναι το «απόλυτο» εργαλείο στην πρόβλεψη των </a:t>
            </a:r>
            <a:r>
              <a:rPr lang="el-GR" b="1" dirty="0" smtClean="0"/>
              <a:t>χημικών αντιδράσεων</a:t>
            </a:r>
          </a:p>
          <a:p>
            <a:endParaRPr lang="el-GR" dirty="0"/>
          </a:p>
          <a:p>
            <a:r>
              <a:rPr lang="el-GR" dirty="0" smtClean="0"/>
              <a:t>Λαμβάνεται υπόψη η </a:t>
            </a:r>
            <a:r>
              <a:rPr lang="el-GR" b="1" dirty="0" smtClean="0"/>
              <a:t>ηλεκτρονιακή δομή </a:t>
            </a:r>
            <a:r>
              <a:rPr lang="el-GR" dirty="0" smtClean="0"/>
              <a:t>των ατόμων στα μόρια όπου ανήκουν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5602" name="Picture 2" descr="D:\Documents\Dropbox\TEI\ΜΑΘΗΜΑΤΑ-ΕΡΓΑΣΤΗΡΙΑ\ΟΡΓΑΝΙΚΗ ΧΗΜΕΙΑ\περιοδικός πίνακας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719038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516216" y="1844824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020272" y="1844824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52320" y="1844824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152" y="1340768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52320" y="2348880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995120" y="2348880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05433" y="2348880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1588" y="2348880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47413" y="1844824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47413" y="2845204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37283" y="3326085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" y="1893918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" y="2337589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Περιοδικός Πίνακας</a:t>
            </a:r>
            <a:endParaRPr lang="el-GR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7876350" y="-1"/>
            <a:ext cx="27038497" cy="12960348"/>
            <a:chOff x="0" y="1270466"/>
            <a:chExt cx="9144001" cy="5038854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1270466"/>
              <a:ext cx="9144001" cy="5038854"/>
              <a:chOff x="0" y="1270466"/>
              <a:chExt cx="9144001" cy="5038854"/>
            </a:xfrm>
          </p:grpSpPr>
          <p:pic>
            <p:nvPicPr>
              <p:cNvPr id="25602" name="Picture 2" descr="D:\Documents\Dropbox\TEI\ΜΑΘΗΜΑΤΑ-ΕΡΓΑΣΤΗΡΙΑ\ΟΡΓΑΝΙΚΗ ΧΗΜΕΙΑ\περιοδικός πίνακας (1)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5880" t="18909" b="41408"/>
              <a:stretch/>
            </p:blipFill>
            <p:spPr bwMode="auto">
              <a:xfrm>
                <a:off x="6024073" y="1270466"/>
                <a:ext cx="3119928" cy="2666322"/>
              </a:xfrm>
              <a:prstGeom prst="rect">
                <a:avLst/>
              </a:prstGeom>
              <a:noFill/>
            </p:spPr>
          </p:pic>
          <p:sp>
            <p:nvSpPr>
              <p:cNvPr id="4" name="Rectangle 3"/>
              <p:cNvSpPr/>
              <p:nvPr/>
            </p:nvSpPr>
            <p:spPr>
              <a:xfrm>
                <a:off x="0" y="5445224"/>
                <a:ext cx="971600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6488770" y="1844824"/>
              <a:ext cx="432048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962633" y="1855730"/>
              <a:ext cx="432048" cy="50405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52320" y="1844824"/>
              <a:ext cx="432048" cy="50405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452320" y="2348880"/>
              <a:ext cx="432048" cy="50405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970545" y="2341148"/>
              <a:ext cx="432048" cy="50405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488770" y="2348880"/>
              <a:ext cx="432048" cy="504056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931588" y="2348880"/>
              <a:ext cx="432048" cy="504056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947413" y="1844824"/>
              <a:ext cx="432048" cy="504056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947413" y="2845204"/>
              <a:ext cx="432048" cy="504056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937283" y="3326085"/>
              <a:ext cx="432048" cy="504056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Σχηματισμός χημικού δεσμού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</a:t>
            </a:r>
            <a:r>
              <a:rPr lang="el-GR" dirty="0" smtClean="0"/>
              <a:t>κατά </a:t>
            </a:r>
            <a:r>
              <a:rPr lang="en-US" dirty="0" smtClean="0"/>
              <a:t>Lewis)</a:t>
            </a:r>
            <a:endParaRPr lang="el-GR" dirty="0"/>
          </a:p>
        </p:txBody>
      </p:sp>
      <p:grpSp>
        <p:nvGrpSpPr>
          <p:cNvPr id="6" name="Group 5"/>
          <p:cNvGrpSpPr/>
          <p:nvPr/>
        </p:nvGrpSpPr>
        <p:grpSpPr>
          <a:xfrm>
            <a:off x="1892953" y="2179126"/>
            <a:ext cx="675345" cy="859527"/>
            <a:chOff x="1763688" y="2557279"/>
            <a:chExt cx="675345" cy="859527"/>
          </a:xfrm>
        </p:grpSpPr>
        <p:sp>
          <p:nvSpPr>
            <p:cNvPr id="4" name="TextBox 3"/>
            <p:cNvSpPr txBox="1"/>
            <p:nvPr/>
          </p:nvSpPr>
          <p:spPr>
            <a:xfrm>
              <a:off x="1763688" y="2708920"/>
              <a:ext cx="5036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000" dirty="0" smtClean="0">
                  <a:solidFill>
                    <a:prstClr val="black"/>
                  </a:solidFill>
                  <a:latin typeface="Calibri"/>
                </a:rPr>
                <a:t>Η</a:t>
              </a:r>
              <a:endParaRPr lang="el-GR" sz="4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03685" y="2557279"/>
              <a:ext cx="33534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400" b="1" dirty="0">
                  <a:solidFill>
                    <a:prstClr val="black"/>
                  </a:solidFill>
                  <a:latin typeface="Calibri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17089" y="2179126"/>
            <a:ext cx="704892" cy="899505"/>
            <a:chOff x="2581656" y="2557482"/>
            <a:chExt cx="704892" cy="899505"/>
          </a:xfrm>
        </p:grpSpPr>
        <p:sp>
          <p:nvSpPr>
            <p:cNvPr id="7" name="TextBox 6"/>
            <p:cNvSpPr txBox="1"/>
            <p:nvPr/>
          </p:nvSpPr>
          <p:spPr>
            <a:xfrm>
              <a:off x="2782884" y="2749101"/>
              <a:ext cx="5036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000" dirty="0" smtClean="0">
                  <a:solidFill>
                    <a:prstClr val="black"/>
                  </a:solidFill>
                  <a:latin typeface="Calibri"/>
                </a:rPr>
                <a:t>Η</a:t>
              </a:r>
              <a:endParaRPr lang="el-GR" sz="4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81656" y="2557482"/>
              <a:ext cx="33534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400" b="1" dirty="0">
                  <a:solidFill>
                    <a:prstClr val="black"/>
                  </a:solidFill>
                  <a:latin typeface="Calibri"/>
                </a:rPr>
                <a:t>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30040" y="3194959"/>
            <a:ext cx="142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Άτομο υδρογόνου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9530" y="3184616"/>
            <a:ext cx="142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Άτομο υδρογόνου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572000" y="2420888"/>
            <a:ext cx="1080120" cy="7414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997409" y="2199970"/>
            <a:ext cx="1014759" cy="928804"/>
            <a:chOff x="5508104" y="2656490"/>
            <a:chExt cx="1014759" cy="928804"/>
          </a:xfrm>
        </p:grpSpPr>
        <p:grpSp>
          <p:nvGrpSpPr>
            <p:cNvPr id="13" name="Group 12"/>
            <p:cNvGrpSpPr/>
            <p:nvPr/>
          </p:nvGrpSpPr>
          <p:grpSpPr>
            <a:xfrm>
              <a:off x="5508104" y="2656490"/>
              <a:ext cx="668070" cy="921484"/>
              <a:chOff x="1763688" y="2495322"/>
              <a:chExt cx="668070" cy="92148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763688" y="2708920"/>
                <a:ext cx="5036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4000" dirty="0" smtClean="0">
                    <a:solidFill>
                      <a:prstClr val="black"/>
                    </a:solidFill>
                    <a:latin typeface="Calibri"/>
                  </a:rPr>
                  <a:t>Η</a:t>
                </a:r>
                <a:endParaRPr lang="el-GR" sz="4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96410" y="2495322"/>
                <a:ext cx="33534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4400" b="1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840826" y="2799472"/>
              <a:ext cx="682037" cy="785822"/>
              <a:chOff x="2529079" y="2647707"/>
              <a:chExt cx="682037" cy="78582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707452" y="2725643"/>
                <a:ext cx="5036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4000" dirty="0" smtClean="0">
                    <a:solidFill>
                      <a:prstClr val="black"/>
                    </a:solidFill>
                    <a:latin typeface="Calibri"/>
                  </a:rPr>
                  <a:t>Η</a:t>
                </a:r>
                <a:endParaRPr lang="el-GR" sz="4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29079" y="2647707"/>
                <a:ext cx="33534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4400" b="1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5793759" y="3120734"/>
            <a:ext cx="142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Μόριο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υδρογόνου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02139" y="2420888"/>
            <a:ext cx="186085" cy="76372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Δομές (χημικοί τύποι) κατά </a:t>
            </a:r>
            <a:r>
              <a:rPr lang="en-US" dirty="0" smtClean="0"/>
              <a:t>Lewis</a:t>
            </a:r>
            <a:r>
              <a:rPr lang="el-GR" dirty="0" smtClean="0"/>
              <a:t> </a:t>
            </a:r>
            <a:r>
              <a:rPr lang="el-GR" sz="3200" dirty="0" smtClean="0"/>
              <a:t>1/6</a:t>
            </a:r>
            <a:endParaRPr lang="el-GR" sz="3200" dirty="0"/>
          </a:p>
        </p:txBody>
      </p:sp>
      <p:pic>
        <p:nvPicPr>
          <p:cNvPr id="13" name="12 - Θέση περιεχομένου" descr="Gilbert_N_Lewi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2143116"/>
            <a:ext cx="2621803" cy="3318738"/>
          </a:xfrm>
          <a:ln>
            <a:solidFill>
              <a:schemeClr val="tx1"/>
            </a:solidFill>
          </a:ln>
        </p:spPr>
      </p:pic>
      <p:grpSp>
        <p:nvGrpSpPr>
          <p:cNvPr id="17" name="16 - Ομάδα"/>
          <p:cNvGrpSpPr/>
          <p:nvPr/>
        </p:nvGrpSpPr>
        <p:grpSpPr>
          <a:xfrm>
            <a:off x="4355976" y="2045534"/>
            <a:ext cx="3857651" cy="3416321"/>
            <a:chOff x="4355976" y="2045534"/>
            <a:chExt cx="3857651" cy="3416321"/>
          </a:xfrm>
        </p:grpSpPr>
        <p:sp>
          <p:nvSpPr>
            <p:cNvPr id="14" name="13 - TextBox"/>
            <p:cNvSpPr txBox="1"/>
            <p:nvPr/>
          </p:nvSpPr>
          <p:spPr>
            <a:xfrm>
              <a:off x="4355976" y="2045534"/>
              <a:ext cx="385765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latin typeface="Calibri"/>
                </a:rPr>
                <a:t>Gilbert N. Lewis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πρότεινε την απεικόνιση των ηλεκτρονίων με τελείες.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l-GR" sz="2400" dirty="0" smtClean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Επειδή οι χημικοί δεσμοί σχηματίζονται από 2 ηλεκτρόνια, αυτοί θα απεικονίζονται ως </a:t>
              </a:r>
              <a:r>
                <a:rPr lang="el-GR" sz="2400" b="1" dirty="0" smtClean="0">
                  <a:solidFill>
                    <a:srgbClr val="A80808"/>
                  </a:solidFill>
                  <a:latin typeface="Calibri"/>
                </a:rPr>
                <a:t>ζεύγος άνω και κάτω τελειών</a:t>
              </a:r>
            </a:p>
          </p:txBody>
        </p:sp>
        <p:sp>
          <p:nvSpPr>
            <p:cNvPr id="15" name="14 - Ορθογώνιο"/>
            <p:cNvSpPr/>
            <p:nvPr/>
          </p:nvSpPr>
          <p:spPr>
            <a:xfrm rot="5400000">
              <a:off x="7378449" y="4845019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prstClr val="black"/>
                  </a:solidFill>
                  <a:latin typeface="Calibri"/>
                </a:rPr>
                <a:t>..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835696" y="5488942"/>
            <a:ext cx="1131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3"/>
              </a:rPr>
              <a:t>Gilbert N Lewis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7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Δομές (χημικοί τύποι) κατά </a:t>
            </a:r>
            <a:r>
              <a:rPr lang="en-US" dirty="0">
                <a:solidFill>
                  <a:prstClr val="black"/>
                </a:solidFill>
              </a:rPr>
              <a:t>Lewis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2/6</a:t>
            </a:r>
            <a:endParaRPr lang="el-GR" dirty="0"/>
          </a:p>
        </p:txBody>
      </p:sp>
      <p:pic>
        <p:nvPicPr>
          <p:cNvPr id="7" name="6 - Εικόνα" descr="Lewis_The-Atom-and-the-Molecule_book_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43050"/>
            <a:ext cx="3422505" cy="5000660"/>
          </a:xfrm>
          <a:prstGeom prst="rect">
            <a:avLst/>
          </a:prstGeom>
        </p:spPr>
      </p:pic>
      <p:pic>
        <p:nvPicPr>
          <p:cNvPr id="8" name="7 - Εικόνα" descr="Lewis_The-Atom-and-the-Molecule_book_cub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643050"/>
            <a:ext cx="3194036" cy="4954305"/>
          </a:xfrm>
          <a:prstGeom prst="rect">
            <a:avLst/>
          </a:prstGeom>
        </p:spPr>
      </p:pic>
      <p:sp>
        <p:nvSpPr>
          <p:cNvPr id="9" name="8 - Έλλειψη"/>
          <p:cNvSpPr/>
          <p:nvPr/>
        </p:nvSpPr>
        <p:spPr>
          <a:xfrm>
            <a:off x="1785918" y="5715016"/>
            <a:ext cx="1071570" cy="50006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2928926" y="1714488"/>
            <a:ext cx="1071570" cy="50006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1" name="10 - Εικόνα" descr="Lewis_The-Atom-and-the-Molecule_book_cubes.jpg"/>
          <p:cNvPicPr>
            <a:picLocks noChangeAspect="1"/>
          </p:cNvPicPr>
          <p:nvPr/>
        </p:nvPicPr>
        <p:blipFill>
          <a:blip r:embed="rId3">
            <a:lum bright="-5000" contrast="14000"/>
          </a:blip>
          <a:srcRect t="33165" b="6667"/>
          <a:stretch>
            <a:fillRect/>
          </a:stretch>
        </p:blipFill>
        <p:spPr>
          <a:xfrm>
            <a:off x="3143240" y="1643050"/>
            <a:ext cx="5205096" cy="48577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Δομές (χημικοί τύποι) κατά </a:t>
            </a:r>
            <a:r>
              <a:rPr lang="en-US" dirty="0">
                <a:solidFill>
                  <a:prstClr val="black"/>
                </a:solidFill>
              </a:rPr>
              <a:t>Lewis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3/6</a:t>
            </a:r>
            <a:endParaRPr lang="el-GR" dirty="0"/>
          </a:p>
        </p:txBody>
      </p:sp>
      <p:pic>
        <p:nvPicPr>
          <p:cNvPr id="12" name="11 - Εικόνα" descr="LEWIS_Cubical_atom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58" y="2428869"/>
            <a:ext cx="8371784" cy="1904816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642910" y="4857760"/>
            <a:ext cx="2511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 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μεμονωμένα άτομα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925618" y="4857760"/>
            <a:ext cx="3218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 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άτομα σχηματίζουν δεσμό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143240" y="5429264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Ένα κοινό σημείο: ασταθές χημικό ενδιάμεσο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15 - Βέλος προς τα κάτω"/>
          <p:cNvSpPr/>
          <p:nvPr/>
        </p:nvSpPr>
        <p:spPr>
          <a:xfrm rot="10800000">
            <a:off x="4143372" y="4714884"/>
            <a:ext cx="64294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" name="16 - Έλλειψη"/>
          <p:cNvSpPr/>
          <p:nvPr/>
        </p:nvSpPr>
        <p:spPr>
          <a:xfrm>
            <a:off x="7429520" y="2857496"/>
            <a:ext cx="500066" cy="1285884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17 - Έλλειψη"/>
          <p:cNvSpPr/>
          <p:nvPr/>
        </p:nvSpPr>
        <p:spPr>
          <a:xfrm>
            <a:off x="4429124" y="2928934"/>
            <a:ext cx="500066" cy="571504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785786" y="1643050"/>
            <a:ext cx="3360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«κυβικά» άτομα κατά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Lewis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19 - Έλλειψη"/>
          <p:cNvSpPr/>
          <p:nvPr/>
        </p:nvSpPr>
        <p:spPr>
          <a:xfrm>
            <a:off x="1714480" y="3214686"/>
            <a:ext cx="428628" cy="1143008"/>
          </a:xfrm>
          <a:prstGeom prst="ellipse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1" name="20 - Δεξιό βέλος"/>
          <p:cNvSpPr/>
          <p:nvPr/>
        </p:nvSpPr>
        <p:spPr>
          <a:xfrm>
            <a:off x="3000364" y="3571876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21 - Δεξιό βέλος"/>
          <p:cNvSpPr/>
          <p:nvPr/>
        </p:nvSpPr>
        <p:spPr>
          <a:xfrm>
            <a:off x="6000760" y="3643314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3" name="22 - Δεξιό άγκιστρο"/>
          <p:cNvSpPr/>
          <p:nvPr/>
        </p:nvSpPr>
        <p:spPr>
          <a:xfrm>
            <a:off x="5715008" y="2357430"/>
            <a:ext cx="428628" cy="2286016"/>
          </a:xfrm>
          <a:prstGeom prst="rightBrac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4" name="23 - Δεξιό άγκιστρο"/>
          <p:cNvSpPr/>
          <p:nvPr/>
        </p:nvSpPr>
        <p:spPr>
          <a:xfrm rot="10800000">
            <a:off x="3357554" y="2357430"/>
            <a:ext cx="428628" cy="2286016"/>
          </a:xfrm>
          <a:prstGeom prst="rightBrac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ιδιαιτερότητα των οργανικών χημικών ενώσεων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dirty="0" smtClean="0"/>
              <a:t>Χημικές ενώσεις του άνθρακα.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dirty="0" smtClean="0"/>
              <a:t>Εκτός από άνθρακα (</a:t>
            </a:r>
            <a:r>
              <a:rPr lang="en-US" b="1" dirty="0" smtClean="0"/>
              <a:t>C</a:t>
            </a:r>
            <a:r>
              <a:rPr lang="en-US" dirty="0" smtClean="0"/>
              <a:t>), </a:t>
            </a:r>
            <a:r>
              <a:rPr lang="el-GR" dirty="0" smtClean="0"/>
              <a:t>απαντώνται </a:t>
            </a:r>
            <a:r>
              <a:rPr lang="en-US" dirty="0" smtClean="0"/>
              <a:t>(</a:t>
            </a:r>
            <a:r>
              <a:rPr lang="el-GR" dirty="0" smtClean="0"/>
              <a:t>κυρίως</a:t>
            </a:r>
            <a:r>
              <a:rPr lang="en-US" dirty="0" smtClean="0"/>
              <a:t>) </a:t>
            </a:r>
            <a:r>
              <a:rPr lang="el-GR" dirty="0" smtClean="0"/>
              <a:t>τα στοιχεία: </a:t>
            </a:r>
          </a:p>
          <a:p>
            <a:pPr marL="355600" lvl="1" indent="1016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/>
              <a:t>H</a:t>
            </a:r>
            <a:r>
              <a:rPr lang="en-US" dirty="0" smtClean="0"/>
              <a:t>, </a:t>
            </a:r>
            <a:r>
              <a:rPr lang="en-US" b="1" dirty="0" smtClean="0"/>
              <a:t>O</a:t>
            </a:r>
            <a:r>
              <a:rPr lang="en-US" dirty="0" smtClean="0"/>
              <a:t>, </a:t>
            </a:r>
            <a:r>
              <a:rPr lang="en-US" b="1" dirty="0" smtClean="0"/>
              <a:t>N</a:t>
            </a:r>
            <a:r>
              <a:rPr lang="en-US" dirty="0" smtClean="0"/>
              <a:t>, </a:t>
            </a:r>
            <a:r>
              <a:rPr lang="en-US" b="1" dirty="0" smtClean="0"/>
              <a:t>S</a:t>
            </a:r>
            <a:r>
              <a:rPr lang="en-US" dirty="0" smtClean="0"/>
              <a:t>, </a:t>
            </a:r>
            <a:r>
              <a:rPr lang="en-US" b="1" dirty="0" smtClean="0"/>
              <a:t>P</a:t>
            </a:r>
            <a:r>
              <a:rPr lang="en-US" dirty="0" smtClean="0"/>
              <a:t>, </a:t>
            </a:r>
            <a:r>
              <a:rPr lang="en-US" b="1" dirty="0" smtClean="0"/>
              <a:t>Cl</a:t>
            </a:r>
            <a:r>
              <a:rPr lang="en-US" dirty="0" smtClean="0"/>
              <a:t>, </a:t>
            </a:r>
            <a:r>
              <a:rPr lang="en-US" b="1" dirty="0" smtClean="0"/>
              <a:t>Br</a:t>
            </a:r>
            <a:r>
              <a:rPr lang="en-US" dirty="0" smtClean="0"/>
              <a:t>, </a:t>
            </a:r>
            <a:r>
              <a:rPr lang="en-US" b="1" dirty="0" smtClean="0"/>
              <a:t>I </a:t>
            </a:r>
            <a:r>
              <a:rPr lang="el-GR" b="1" dirty="0" smtClean="0"/>
              <a:t>.</a:t>
            </a:r>
            <a:endParaRPr lang="el-GR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b="1" dirty="0" smtClean="0"/>
              <a:t>Μεγάλο πλήθος χημικών ενώσεων (~7.000.000), </a:t>
            </a:r>
            <a:r>
              <a:rPr lang="el-GR" dirty="0" smtClean="0"/>
              <a:t>που οφείλεται στην ικανότητα των ατόμων άνθρακα να ενώνονται και μεταξύ τους σε πρακτικά απεριόριστους συνδυασμούς.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dirty="0" smtClean="0"/>
              <a:t>Δημιουργία </a:t>
            </a:r>
            <a:r>
              <a:rPr lang="el-GR" b="1" dirty="0" smtClean="0"/>
              <a:t>ανθρακικών «σκελετών»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Δομές (χημικοί τύποι) κατά </a:t>
            </a:r>
            <a:r>
              <a:rPr lang="en-US" dirty="0">
                <a:solidFill>
                  <a:prstClr val="black"/>
                </a:solidFill>
              </a:rPr>
              <a:t>Lewis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4/6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28662" y="1785926"/>
            <a:ext cx="4122610" cy="542916"/>
          </a:xfrm>
        </p:spPr>
        <p:txBody>
          <a:bodyPr>
            <a:normAutofit/>
          </a:bodyPr>
          <a:lstStyle/>
          <a:p>
            <a:r>
              <a:rPr lang="el-GR" dirty="0" smtClean="0"/>
              <a:t>Μεθάνιο</a:t>
            </a:r>
            <a:endParaRPr lang="el-GR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 r="52326"/>
          <a:stretch>
            <a:fillRect/>
          </a:stretch>
        </p:blipFill>
        <p:spPr bwMode="auto">
          <a:xfrm>
            <a:off x="1142976" y="2500306"/>
            <a:ext cx="2928958" cy="291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2143108" y="3143248"/>
            <a:ext cx="500066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2143108" y="4071942"/>
            <a:ext cx="500066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 rot="5400000">
            <a:off x="2571736" y="3643314"/>
            <a:ext cx="500066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 rot="5400000">
            <a:off x="1785918" y="3643314"/>
            <a:ext cx="500066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9 - Δεξιό βέλος"/>
          <p:cNvSpPr/>
          <p:nvPr/>
        </p:nvSpPr>
        <p:spPr>
          <a:xfrm>
            <a:off x="4071934" y="3429000"/>
            <a:ext cx="1428760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73256"/>
          <a:stretch>
            <a:fillRect/>
          </a:stretch>
        </p:blipFill>
        <p:spPr bwMode="auto">
          <a:xfrm>
            <a:off x="5643570" y="2500306"/>
            <a:ext cx="1643074" cy="291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Δομές (χημικοί τύποι) κατά </a:t>
            </a:r>
            <a:r>
              <a:rPr lang="en-US" dirty="0">
                <a:solidFill>
                  <a:prstClr val="black"/>
                </a:solidFill>
              </a:rPr>
              <a:t>Lewis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5/6</a:t>
            </a:r>
            <a:endParaRPr lang="el-GR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4238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857224" y="1857364"/>
            <a:ext cx="6293069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Φορμαλδεΰδη: ένα άτομο 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, δύο άτομα </a:t>
            </a:r>
            <a:r>
              <a:rPr lang="el-GR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Η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και ένα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00" b="1" dirty="0" smtClean="0">
                <a:solidFill>
                  <a:srgbClr val="A80808"/>
                </a:solidFill>
                <a:latin typeface="Calibri"/>
              </a:rPr>
              <a:t>O</a:t>
            </a:r>
            <a:endParaRPr lang="el-GR" sz="2600" b="1" dirty="0">
              <a:solidFill>
                <a:srgbClr val="A80808"/>
              </a:solidFill>
              <a:latin typeface="Calibri"/>
            </a:endParaRP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2962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Στρογγυλεμένο ορθογώνιο"/>
          <p:cNvSpPr/>
          <p:nvPr/>
        </p:nvSpPr>
        <p:spPr>
          <a:xfrm>
            <a:off x="1357290" y="3929066"/>
            <a:ext cx="1714512" cy="42862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6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43380"/>
            <a:ext cx="31527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Στρογγυλεμένο ορθογώνιο"/>
          <p:cNvSpPr/>
          <p:nvPr/>
        </p:nvSpPr>
        <p:spPr>
          <a:xfrm rot="5400000">
            <a:off x="6215074" y="4500570"/>
            <a:ext cx="785818" cy="3571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6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10 - Δεξιό βέλος"/>
          <p:cNvSpPr/>
          <p:nvPr/>
        </p:nvSpPr>
        <p:spPr>
          <a:xfrm>
            <a:off x="3714744" y="4286256"/>
            <a:ext cx="785818" cy="71438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Δομές (χημικοί τύποι) κατά </a:t>
            </a:r>
            <a:r>
              <a:rPr lang="en-US" dirty="0">
                <a:solidFill>
                  <a:prstClr val="black"/>
                </a:solidFill>
              </a:rPr>
              <a:t>Lewis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6/6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96136" y="2428868"/>
            <a:ext cx="3347864" cy="42404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l-GR" sz="2000" dirty="0" smtClean="0"/>
              <a:t>Κάθε </a:t>
            </a:r>
            <a:r>
              <a:rPr lang="el-GR" sz="2000" b="1" dirty="0" smtClean="0"/>
              <a:t>δεσμός</a:t>
            </a:r>
            <a:r>
              <a:rPr lang="el-GR" sz="2000" dirty="0" smtClean="0"/>
              <a:t> αναπαριστάται ως </a:t>
            </a:r>
            <a:r>
              <a:rPr lang="el-GR" sz="2000" b="1" dirty="0" smtClean="0">
                <a:solidFill>
                  <a:srgbClr val="0000FF"/>
                </a:solidFill>
              </a:rPr>
              <a:t>ζεύγος ηλεκτρονίων</a:t>
            </a:r>
            <a:r>
              <a:rPr lang="el-GR" sz="2000" b="1" dirty="0" smtClean="0"/>
              <a:t> </a:t>
            </a:r>
            <a:r>
              <a:rPr lang="el-GR" sz="2000" dirty="0" smtClean="0"/>
              <a:t>(</a:t>
            </a:r>
            <a:r>
              <a:rPr lang="el-GR" sz="2000" b="1" baseline="20000" dirty="0" smtClean="0">
                <a:solidFill>
                  <a:srgbClr val="0000FF"/>
                </a:solidFill>
              </a:rPr>
              <a:t>..</a:t>
            </a:r>
            <a:r>
              <a:rPr lang="el-GR" sz="2000" dirty="0" smtClean="0"/>
              <a:t>) που μοιράζεται μεταξύ 2 ατόμων.</a:t>
            </a:r>
          </a:p>
          <a:p>
            <a:r>
              <a:rPr lang="el-GR" sz="2000" dirty="0" smtClean="0"/>
              <a:t>Ηλεκτρόνια εξωτερικών στιβάδων που </a:t>
            </a: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δεν συμμετέχουν σε δεσμούς </a:t>
            </a:r>
            <a:r>
              <a:rPr lang="el-GR" sz="2000" dirty="0" smtClean="0"/>
              <a:t>αναπαριστώνται ως </a:t>
            </a:r>
            <a:r>
              <a:rPr lang="el-GR" sz="2000" b="1" dirty="0" smtClean="0"/>
              <a:t>ασύζευκτο</a:t>
            </a:r>
            <a:r>
              <a:rPr lang="el-GR" sz="2000" dirty="0" smtClean="0"/>
              <a:t> </a:t>
            </a:r>
            <a:r>
              <a:rPr lang="el-GR" sz="2000" b="1" dirty="0" smtClean="0"/>
              <a:t>ζεύγος ηλεκτρονίων </a:t>
            </a:r>
            <a:r>
              <a:rPr lang="el-GR" sz="2000" dirty="0" smtClean="0"/>
              <a:t>(</a:t>
            </a:r>
            <a:r>
              <a:rPr lang="el-GR" sz="2000" b="1" baseline="20000" dirty="0" smtClean="0"/>
              <a:t>..</a:t>
            </a:r>
            <a:r>
              <a:rPr lang="el-GR" sz="2000" dirty="0" smtClean="0"/>
              <a:t>), εντοπισμένο  σε ένα άτομο.</a:t>
            </a:r>
            <a:endParaRPr lang="el-GR" sz="2000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406" y="2470988"/>
            <a:ext cx="1254182" cy="52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71472" y="1785926"/>
            <a:ext cx="732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Προπανόλη-2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2400" b="1" dirty="0" smtClean="0">
                <a:solidFill>
                  <a:srgbClr val="A80808"/>
                </a:solidFill>
                <a:latin typeface="Calibri"/>
              </a:rPr>
              <a:t>ισοπροπυλική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αλκοόλη, ή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ισοπροπανόλη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757" y="3166622"/>
            <a:ext cx="2209750" cy="52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896" y="4536715"/>
            <a:ext cx="2453271" cy="178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395067" y="4005064"/>
            <a:ext cx="3045574" cy="2424112"/>
            <a:chOff x="3357553" y="4071942"/>
            <a:chExt cx="3045574" cy="2424112"/>
          </a:xfrm>
        </p:grpSpPr>
        <p:pic>
          <p:nvPicPr>
            <p:cNvPr id="7066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7553" y="4071942"/>
              <a:ext cx="3040259" cy="2424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- Ορθογώνιο"/>
            <p:cNvSpPr/>
            <p:nvPr/>
          </p:nvSpPr>
          <p:spPr>
            <a:xfrm rot="5400000">
              <a:off x="5786292" y="5143664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1" name="10 - Ορθογώνιο"/>
            <p:cNvSpPr/>
            <p:nvPr/>
          </p:nvSpPr>
          <p:spPr>
            <a:xfrm rot="5400000">
              <a:off x="5096336" y="5143667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prstClr val="black"/>
                  </a:solidFill>
                  <a:latin typeface="Calibri"/>
                </a:rPr>
                <a:t>..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11 - Ορθογώνιο"/>
            <p:cNvSpPr/>
            <p:nvPr/>
          </p:nvSpPr>
          <p:spPr>
            <a:xfrm rot="5400000">
              <a:off x="4428970" y="5143665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3" name="12 - Ορθογώνιο"/>
            <p:cNvSpPr/>
            <p:nvPr/>
          </p:nvSpPr>
          <p:spPr>
            <a:xfrm rot="5400000">
              <a:off x="3786028" y="5143665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4" name="13 - Ορθογώνιο"/>
            <p:cNvSpPr/>
            <p:nvPr/>
          </p:nvSpPr>
          <p:spPr>
            <a:xfrm rot="10800000">
              <a:off x="4000495" y="4929198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5" name="14 - Ορθογώνιο"/>
            <p:cNvSpPr/>
            <p:nvPr/>
          </p:nvSpPr>
          <p:spPr>
            <a:xfrm rot="10800000">
              <a:off x="4000495" y="5572139"/>
              <a:ext cx="4026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6" name="15 - Ορθογώνιο"/>
            <p:cNvSpPr/>
            <p:nvPr/>
          </p:nvSpPr>
          <p:spPr>
            <a:xfrm rot="10800000">
              <a:off x="4643437" y="5572139"/>
              <a:ext cx="428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7" name="16 - Ορθογώνιο"/>
            <p:cNvSpPr/>
            <p:nvPr/>
          </p:nvSpPr>
          <p:spPr>
            <a:xfrm rot="10800000">
              <a:off x="5286379" y="5572140"/>
              <a:ext cx="428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8" name="17 - Ορθογώνιο"/>
            <p:cNvSpPr/>
            <p:nvPr/>
          </p:nvSpPr>
          <p:spPr>
            <a:xfrm rot="10800000">
              <a:off x="4643437" y="5000635"/>
              <a:ext cx="428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19" name="18 - Ορθογώνιο"/>
            <p:cNvSpPr/>
            <p:nvPr/>
          </p:nvSpPr>
          <p:spPr>
            <a:xfrm rot="10800000">
              <a:off x="5286379" y="5000636"/>
              <a:ext cx="428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20" name="19 - Ορθογώνιο"/>
            <p:cNvSpPr/>
            <p:nvPr/>
          </p:nvSpPr>
          <p:spPr>
            <a:xfrm rot="10800000">
              <a:off x="4643437" y="4214818"/>
              <a:ext cx="428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800" b="1" baseline="10000" dirty="0" smtClean="0">
                  <a:solidFill>
                    <a:srgbClr val="0033CC"/>
                  </a:solidFill>
                  <a:latin typeface="Calibri"/>
                </a:rPr>
                <a:t>..</a:t>
              </a:r>
              <a:endParaRPr lang="el-GR" dirty="0">
                <a:solidFill>
                  <a:srgbClr val="0033CC"/>
                </a:solidFill>
                <a:latin typeface="Calibri"/>
              </a:endParaRPr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Ηλεκτρονιακή δομή (</a:t>
            </a:r>
            <a:r>
              <a:rPr lang="en-US" dirty="0" smtClean="0"/>
              <a:t>Lewis)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669889" y="1428736"/>
            <a:ext cx="3474111" cy="5429264"/>
          </a:xfrm>
        </p:spPr>
        <p:txBody>
          <a:bodyPr>
            <a:noAutofit/>
          </a:bodyPr>
          <a:lstStyle/>
          <a:p>
            <a:pPr marL="263525" indent="0">
              <a:buNone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Κανόνες για τη γραφή των δομών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Lewis</a:t>
            </a:r>
          </a:p>
          <a:p>
            <a:pPr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Αθροίζουμε τα ηλεκτρόνια σθένους όλων των ατόμων του μορίου.</a:t>
            </a:r>
          </a:p>
          <a:p>
            <a:pPr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Συνδέουμε τα άτομα με γραμμές (=δεσμούς)</a:t>
            </a:r>
          </a:p>
          <a:p>
            <a:pPr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Σε κάθε δεσμό  καταλογίζουμε 2 ηλεκτρόνια. </a:t>
            </a:r>
          </a:p>
          <a:p>
            <a:pPr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Αφαιρούμε τον αριθμό των δεσμικών ηλεκτρονίων από τον συνολικό αριθμό των ηλεκτρονίων (στο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η διαφορά είναι 0)</a:t>
            </a:r>
          </a:p>
          <a:p>
            <a:pPr>
              <a:buAutoNum type="arabicPeriod"/>
            </a:pPr>
            <a:endParaRPr lang="en-US" sz="1800" dirty="0" smtClean="0"/>
          </a:p>
          <a:p>
            <a:endParaRPr lang="el-GR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4486281" cy="10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00504"/>
            <a:ext cx="1960004" cy="208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643306" y="4071942"/>
          <a:ext cx="1913606" cy="204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ChemSketch" r:id="rId5" imgW="740664" imgH="792480" progId="ACD.ChemSketch.20">
                  <p:embed/>
                </p:oleObj>
              </mc:Choice>
              <mc:Fallback>
                <p:oleObj name="ChemSketch" r:id="rId5" imgW="740664" imgH="7924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071942"/>
                        <a:ext cx="1913606" cy="2049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1285852" y="2786058"/>
            <a:ext cx="113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άνθρακας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928926" y="2786058"/>
            <a:ext cx="75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άζωτο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786314" y="285749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φθόριο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16 - Ομάδα"/>
          <p:cNvGrpSpPr/>
          <p:nvPr/>
        </p:nvGrpSpPr>
        <p:grpSpPr>
          <a:xfrm>
            <a:off x="357158" y="1928802"/>
            <a:ext cx="531332" cy="523220"/>
            <a:chOff x="428596" y="1928802"/>
            <a:chExt cx="531332" cy="523220"/>
          </a:xfrm>
        </p:grpSpPr>
        <p:sp>
          <p:nvSpPr>
            <p:cNvPr id="15" name="14 - TextBox"/>
            <p:cNvSpPr txBox="1"/>
            <p:nvPr/>
          </p:nvSpPr>
          <p:spPr>
            <a:xfrm>
              <a:off x="428596" y="1928802"/>
              <a:ext cx="409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dirty="0" smtClean="0">
                  <a:solidFill>
                    <a:prstClr val="black"/>
                  </a:solidFill>
                  <a:latin typeface="Calibri"/>
                </a:rPr>
                <a:t>Η</a:t>
              </a:r>
              <a:endParaRPr lang="el-GR" sz="2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714348" y="1928802"/>
              <a:ext cx="245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.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17 - TextBox"/>
          <p:cNvSpPr txBox="1"/>
          <p:nvPr/>
        </p:nvSpPr>
        <p:spPr>
          <a:xfrm>
            <a:off x="0" y="278605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υδρογόνο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4500562" y="4429132"/>
            <a:ext cx="21431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4500562" y="5214950"/>
            <a:ext cx="21431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4714876" y="4929198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3929058" y="4929198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9889" y="3789040"/>
            <a:ext cx="3474111" cy="92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2866" y="4714884"/>
            <a:ext cx="3474111" cy="153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00695" y="3108949"/>
            <a:ext cx="3474111" cy="925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55479" y="4529945"/>
            <a:ext cx="1276148" cy="1170844"/>
            <a:chOff x="3955479" y="4529945"/>
            <a:chExt cx="1276148" cy="1170844"/>
          </a:xfrm>
        </p:grpSpPr>
        <p:sp>
          <p:nvSpPr>
            <p:cNvPr id="5" name="TextBox 4"/>
            <p:cNvSpPr txBox="1"/>
            <p:nvPr/>
          </p:nvSpPr>
          <p:spPr>
            <a:xfrm>
              <a:off x="3955479" y="4692810"/>
              <a:ext cx="325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000" b="1" dirty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05897" y="4692824"/>
              <a:ext cx="325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000" b="1" dirty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384031" y="4338867"/>
              <a:ext cx="325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000" b="1" dirty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4379754" y="5183981"/>
              <a:ext cx="325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4000" b="1" dirty="0">
                  <a:solidFill>
                    <a:prstClr val="black"/>
                  </a:solidFill>
                  <a:latin typeface="Calibri"/>
                </a:rPr>
                <a:t>: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5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 animBg="1"/>
      <p:bldP spid="20" grpId="0" animBg="1"/>
      <p:bldP spid="21" grpId="0" animBg="1"/>
      <p:bldP spid="22" grpId="0" animBg="1"/>
      <p:bldP spid="4" grpId="0" animBg="1"/>
      <p:bldP spid="23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Ηλεκτρονιακοί τύποι </a:t>
            </a:r>
            <a:r>
              <a:rPr lang="en-US" dirty="0" smtClean="0"/>
              <a:t>Lewis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(ή δομές </a:t>
            </a:r>
            <a:r>
              <a:rPr lang="en-US" dirty="0" smtClean="0"/>
              <a:t>Lewis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00240"/>
            <a:ext cx="3614734" cy="4669120"/>
          </a:xfrm>
        </p:spPr>
        <p:txBody>
          <a:bodyPr>
            <a:noAutofit/>
          </a:bodyPr>
          <a:lstStyle/>
          <a:p>
            <a:r>
              <a:rPr lang="el-GR" sz="2800" dirty="0" smtClean="0"/>
              <a:t>Δομή </a:t>
            </a:r>
            <a:r>
              <a:rPr lang="en-US" sz="2800" dirty="0" smtClean="0"/>
              <a:t>Lewis</a:t>
            </a:r>
            <a:r>
              <a:rPr lang="el-GR" sz="2800" dirty="0" smtClean="0"/>
              <a:t> του κυανικού ιόντος.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Δομή </a:t>
            </a:r>
            <a:r>
              <a:rPr lang="en-US" sz="2800" dirty="0" smtClean="0"/>
              <a:t>Lewis</a:t>
            </a:r>
            <a:r>
              <a:rPr lang="el-GR" sz="2800" dirty="0" smtClean="0"/>
              <a:t> της ουρίας.</a:t>
            </a:r>
            <a:endParaRPr lang="el-GR" sz="2800" dirty="0"/>
          </a:p>
        </p:txBody>
      </p:sp>
      <p:grpSp>
        <p:nvGrpSpPr>
          <p:cNvPr id="11" name="10 - Ομάδα"/>
          <p:cNvGrpSpPr/>
          <p:nvPr/>
        </p:nvGrpSpPr>
        <p:grpSpPr>
          <a:xfrm>
            <a:off x="4296818" y="1743064"/>
            <a:ext cx="3214710" cy="828738"/>
            <a:chOff x="4429124" y="2000240"/>
            <a:chExt cx="3214710" cy="828738"/>
          </a:xfrm>
        </p:grpSpPr>
        <p:grpSp>
          <p:nvGrpSpPr>
            <p:cNvPr id="9" name="8 - Ομάδα"/>
            <p:cNvGrpSpPr/>
            <p:nvPr/>
          </p:nvGrpSpPr>
          <p:grpSpPr>
            <a:xfrm>
              <a:off x="4429124" y="2143116"/>
              <a:ext cx="3214710" cy="685862"/>
              <a:chOff x="4429124" y="2143116"/>
              <a:chExt cx="3214710" cy="685862"/>
            </a:xfrm>
          </p:grpSpPr>
          <p:grpSp>
            <p:nvGrpSpPr>
              <p:cNvPr id="4" name="3 - Ομάδα"/>
              <p:cNvGrpSpPr/>
              <p:nvPr/>
            </p:nvGrpSpPr>
            <p:grpSpPr>
              <a:xfrm>
                <a:off x="4429124" y="2143116"/>
                <a:ext cx="3214710" cy="642942"/>
                <a:chOff x="3143240" y="2786058"/>
                <a:chExt cx="3214710" cy="642942"/>
              </a:xfrm>
            </p:grpSpPr>
            <p:sp>
              <p:nvSpPr>
                <p:cNvPr id="5" name="4 - Ορθογώνιο"/>
                <p:cNvSpPr/>
                <p:nvPr/>
              </p:nvSpPr>
              <p:spPr>
                <a:xfrm>
                  <a:off x="3357554" y="2857496"/>
                  <a:ext cx="177003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Calibri"/>
                    </a:rPr>
                    <a:t>:Ö</a:t>
                  </a:r>
                  <a:r>
                    <a:rPr lang="el-GR" sz="2800" b="1" dirty="0" smtClean="0">
                      <a:solidFill>
                        <a:prstClr val="black"/>
                      </a:solidFill>
                      <a:latin typeface="Calibri"/>
                    </a:rPr>
                    <a:t> – </a:t>
                  </a:r>
                  <a:r>
                    <a:rPr lang="en-US" sz="2800" b="1" dirty="0" smtClean="0">
                      <a:solidFill>
                        <a:prstClr val="black"/>
                      </a:solidFill>
                      <a:latin typeface="Calibri"/>
                    </a:rPr>
                    <a:t>C 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Calibri"/>
                    </a:rPr>
                    <a:t>≡</a:t>
                  </a:r>
                  <a:r>
                    <a:rPr lang="en-US" sz="2800" b="1" dirty="0" smtClean="0">
                      <a:solidFill>
                        <a:prstClr val="black"/>
                      </a:solidFill>
                      <a:latin typeface="Calibri"/>
                    </a:rPr>
                    <a:t> N:</a:t>
                  </a:r>
                  <a:endParaRPr lang="el-GR" sz="28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" name="5 - TextBox"/>
                <p:cNvSpPr txBox="1"/>
                <p:nvPr/>
              </p:nvSpPr>
              <p:spPr>
                <a:xfrm>
                  <a:off x="4929190" y="2928934"/>
                  <a:ext cx="1328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l-GR" b="1" dirty="0" smtClean="0">
                      <a:solidFill>
                        <a:prstClr val="black"/>
                      </a:solidFill>
                      <a:latin typeface="Calibri"/>
                    </a:rPr>
                    <a:t>Κυανικό ιόν</a:t>
                  </a:r>
                  <a:endParaRPr lang="el-GR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" name="6 - Ορθογώνιο"/>
                <p:cNvSpPr/>
                <p:nvPr/>
              </p:nvSpPr>
              <p:spPr>
                <a:xfrm>
                  <a:off x="3143240" y="2786058"/>
                  <a:ext cx="3214710" cy="642942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" name="7 - Ορθογώνιο"/>
              <p:cNvSpPr/>
              <p:nvPr/>
            </p:nvSpPr>
            <p:spPr>
              <a:xfrm>
                <a:off x="4786314" y="2428868"/>
                <a:ext cx="3571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 smtClean="0">
                    <a:solidFill>
                      <a:prstClr val="black"/>
                    </a:solidFill>
                    <a:latin typeface="Calibri"/>
                  </a:rPr>
                  <a:t>..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9 - TextBox"/>
            <p:cNvSpPr txBox="1"/>
            <p:nvPr/>
          </p:nvSpPr>
          <p:spPr>
            <a:xfrm>
              <a:off x="4500562" y="20002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_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11 - Ομάδα"/>
          <p:cNvGrpSpPr/>
          <p:nvPr/>
        </p:nvGrpSpPr>
        <p:grpSpPr>
          <a:xfrm>
            <a:off x="4362533" y="2806852"/>
            <a:ext cx="1743133" cy="828738"/>
            <a:chOff x="4429124" y="2000240"/>
            <a:chExt cx="2905222" cy="828738"/>
          </a:xfrm>
        </p:grpSpPr>
        <p:grpSp>
          <p:nvGrpSpPr>
            <p:cNvPr id="13" name="8 - Ομάδα"/>
            <p:cNvGrpSpPr/>
            <p:nvPr/>
          </p:nvGrpSpPr>
          <p:grpSpPr>
            <a:xfrm>
              <a:off x="4429124" y="2143116"/>
              <a:ext cx="2905222" cy="685862"/>
              <a:chOff x="4429124" y="2143116"/>
              <a:chExt cx="2905222" cy="685862"/>
            </a:xfrm>
          </p:grpSpPr>
          <p:grpSp>
            <p:nvGrpSpPr>
              <p:cNvPr id="15" name="3 - Ομάδα"/>
              <p:cNvGrpSpPr/>
              <p:nvPr/>
            </p:nvGrpSpPr>
            <p:grpSpPr>
              <a:xfrm>
                <a:off x="4429124" y="2143116"/>
                <a:ext cx="2905222" cy="642942"/>
                <a:chOff x="3143240" y="2786058"/>
                <a:chExt cx="2905222" cy="642942"/>
              </a:xfrm>
            </p:grpSpPr>
            <p:sp>
              <p:nvSpPr>
                <p:cNvPr id="17" name="4 - Ορθογώνιο"/>
                <p:cNvSpPr/>
                <p:nvPr/>
              </p:nvSpPr>
              <p:spPr>
                <a:xfrm>
                  <a:off x="3357553" y="2857496"/>
                  <a:ext cx="269090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Calibri"/>
                    </a:rPr>
                    <a:t>:Ö</a:t>
                  </a:r>
                  <a:r>
                    <a:rPr lang="el-GR" sz="2800" b="1" dirty="0" smtClean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r>
                    <a:rPr lang="en-US" sz="2800" b="1" dirty="0" smtClean="0">
                      <a:solidFill>
                        <a:prstClr val="black"/>
                      </a:solidFill>
                      <a:latin typeface="Calibri"/>
                    </a:rPr>
                    <a:t>:</a:t>
                  </a:r>
                  <a:r>
                    <a:rPr lang="el-GR" sz="2800" b="1" dirty="0" smtClean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r>
                    <a:rPr lang="en-US" sz="2800" b="1" dirty="0" smtClean="0">
                      <a:solidFill>
                        <a:prstClr val="black"/>
                      </a:solidFill>
                      <a:latin typeface="Calibri"/>
                    </a:rPr>
                    <a:t>C:::N:</a:t>
                  </a:r>
                  <a:endParaRPr lang="el-GR" sz="28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" name="18 - Ορθογώνιο"/>
                <p:cNvSpPr/>
                <p:nvPr/>
              </p:nvSpPr>
              <p:spPr>
                <a:xfrm>
                  <a:off x="3143240" y="2786058"/>
                  <a:ext cx="2738457" cy="642942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" name="15 - Ορθογώνιο"/>
              <p:cNvSpPr/>
              <p:nvPr/>
            </p:nvSpPr>
            <p:spPr>
              <a:xfrm>
                <a:off x="4905377" y="2428868"/>
                <a:ext cx="7143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 smtClean="0">
                    <a:solidFill>
                      <a:prstClr val="black"/>
                    </a:solidFill>
                    <a:latin typeface="Calibri"/>
                  </a:rPr>
                  <a:t>..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13 - TextBox"/>
            <p:cNvSpPr txBox="1"/>
            <p:nvPr/>
          </p:nvSpPr>
          <p:spPr>
            <a:xfrm>
              <a:off x="4500562" y="200024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dirty="0" smtClean="0">
                  <a:solidFill>
                    <a:prstClr val="black"/>
                  </a:solidFill>
                  <a:latin typeface="Calibri"/>
                </a:rPr>
                <a:t>_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30722" name="Object 2"/>
          <p:cNvGraphicFramePr>
            <a:graphicFrameLocks noChangeAspect="1"/>
          </p:cNvGraphicFramePr>
          <p:nvPr>
            <p:extLst/>
          </p:nvPr>
        </p:nvGraphicFramePr>
        <p:xfrm>
          <a:off x="4017394" y="4725144"/>
          <a:ext cx="2552303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ChemSketch" r:id="rId3" imgW="835152" imgH="588264" progId="ACD.ChemSketch.20">
                  <p:embed/>
                </p:oleObj>
              </mc:Choice>
              <mc:Fallback>
                <p:oleObj name="ChemSketch" r:id="rId3" imgW="835152" imgH="58826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394" y="4725144"/>
                        <a:ext cx="2552303" cy="18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 rot="4986165">
            <a:off x="4646336" y="5615855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 rot="19839474">
            <a:off x="5228917" y="537133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 rot="1805305">
            <a:off x="4988006" y="4876003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1805305">
            <a:off x="5009884" y="5111053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 rot="18616359">
            <a:off x="4709616" y="4388483"/>
            <a:ext cx="66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.</a:t>
            </a:r>
            <a:endParaRPr lang="el-GR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 rot="3217064">
            <a:off x="5284087" y="4500930"/>
            <a:ext cx="66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.</a:t>
            </a:r>
            <a:endParaRPr lang="el-GR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96443" y="6022391"/>
            <a:ext cx="66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.</a:t>
            </a:r>
            <a:endParaRPr lang="el-GR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61089" y="6029368"/>
            <a:ext cx="66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.</a:t>
            </a:r>
            <a:endParaRPr lang="el-GR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- Ομάδα"/>
          <p:cNvGrpSpPr/>
          <p:nvPr/>
        </p:nvGrpSpPr>
        <p:grpSpPr>
          <a:xfrm>
            <a:off x="142844" y="2060848"/>
            <a:ext cx="8173572" cy="3528392"/>
            <a:chOff x="571472" y="1857364"/>
            <a:chExt cx="4231761" cy="172665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17431"/>
            <a:stretch>
              <a:fillRect/>
            </a:stretch>
          </p:blipFill>
          <p:spPr bwMode="auto">
            <a:xfrm>
              <a:off x="571472" y="1857364"/>
              <a:ext cx="4231761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- TextBox"/>
            <p:cNvSpPr txBox="1"/>
            <p:nvPr/>
          </p:nvSpPr>
          <p:spPr>
            <a:xfrm>
              <a:off x="1857356" y="2143116"/>
              <a:ext cx="2500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Δεσμικά ηλεκτρόνια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5 - TextBox"/>
            <p:cNvSpPr txBox="1"/>
            <p:nvPr/>
          </p:nvSpPr>
          <p:spPr>
            <a:xfrm>
              <a:off x="2143108" y="3214686"/>
              <a:ext cx="2500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Μη δεσμικά ηλεκτρόνια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Ηλεκτρονιακή δομή (</a:t>
            </a:r>
            <a:r>
              <a:rPr lang="en-US" dirty="0" smtClean="0"/>
              <a:t>Lewis)</a:t>
            </a:r>
            <a:br>
              <a:rPr lang="en-US" dirty="0" smtClean="0"/>
            </a:br>
            <a:r>
              <a:rPr lang="el-GR" sz="3600" dirty="0" smtClean="0"/>
              <a:t>Χημικές ενώσεις με ετεροάτομα (Ο, Ν, </a:t>
            </a:r>
            <a:r>
              <a:rPr lang="en-US" sz="3600" dirty="0" smtClean="0"/>
              <a:t>Cl</a:t>
            </a:r>
            <a:r>
              <a:rPr lang="en-US" sz="3600" dirty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811886" y="2060848"/>
            <a:ext cx="2874914" cy="4065315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l-GR" sz="2400" dirty="0" smtClean="0"/>
              <a:t>Εάν η διαφορά από την προηγούμενη αφαίρεση είναι διάφορη του μηδενός, τοποθετούμε τα επί πλέον ηλεκτρόνια στα άτομα της δεύτερη σειράς του Περιοδικού Πίνακα (Ο, </a:t>
            </a:r>
            <a:r>
              <a:rPr lang="en-US" sz="2400" dirty="0" smtClean="0"/>
              <a:t>N, Cl)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 rot="1819531">
            <a:off x="1528168" y="329250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 rot="1819531">
            <a:off x="1553723" y="4211929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 rot="7153459">
            <a:off x="1063528" y="392275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 rot="7153459">
            <a:off x="1878003" y="3935165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Να γραφούν οι τύποι </a:t>
            </a:r>
            <a:r>
              <a:rPr lang="en-US" dirty="0" smtClean="0"/>
              <a:t>Lewis</a:t>
            </a:r>
            <a:r>
              <a:rPr lang="el-GR" dirty="0" smtClean="0"/>
              <a:t> των ενώσεων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265" y="1707279"/>
            <a:ext cx="1766332" cy="139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8 - Ομάδα"/>
          <p:cNvGrpSpPr/>
          <p:nvPr/>
        </p:nvGrpSpPr>
        <p:grpSpPr>
          <a:xfrm>
            <a:off x="4716016" y="5058333"/>
            <a:ext cx="2591718" cy="1740732"/>
            <a:chOff x="3929058" y="4429132"/>
            <a:chExt cx="2020100" cy="12954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11329"/>
            <a:stretch>
              <a:fillRect/>
            </a:stretch>
          </p:blipFill>
          <p:spPr bwMode="auto">
            <a:xfrm>
              <a:off x="3929058" y="4429132"/>
              <a:ext cx="1714512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6 - TextBox"/>
            <p:cNvSpPr txBox="1"/>
            <p:nvPr/>
          </p:nvSpPr>
          <p:spPr>
            <a:xfrm>
              <a:off x="5572132" y="4857760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5572132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7174" name="Object 6"/>
          <p:cNvGraphicFramePr>
            <a:graphicFrameLocks noChangeAspect="1"/>
          </p:cNvGraphicFramePr>
          <p:nvPr>
            <p:extLst/>
          </p:nvPr>
        </p:nvGraphicFramePr>
        <p:xfrm>
          <a:off x="1571604" y="2726208"/>
          <a:ext cx="2145010" cy="227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ChemSketch" r:id="rId5" imgW="1420368" imgH="1505712" progId="ACD.ChemSketch.20">
                  <p:embed/>
                </p:oleObj>
              </mc:Choice>
              <mc:Fallback>
                <p:oleObj name="ChemSketch" r:id="rId5" imgW="1420368" imgH="150571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726208"/>
                        <a:ext cx="2145010" cy="2274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/>
          </p:nvPr>
        </p:nvGraphicFramePr>
        <p:xfrm>
          <a:off x="1571604" y="5214060"/>
          <a:ext cx="2216448" cy="142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ChemSketch" r:id="rId7" imgW="1648968" imgH="1063752" progId="ACD.ChemSketch.20">
                  <p:embed/>
                </p:oleObj>
              </mc:Choice>
              <mc:Fallback>
                <p:oleObj name="ChemSketch" r:id="rId7" imgW="1648968" imgH="106375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5214060"/>
                        <a:ext cx="2216448" cy="1429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/>
          </p:nvPr>
        </p:nvGraphicFramePr>
        <p:xfrm>
          <a:off x="1793993" y="2135907"/>
          <a:ext cx="1794061" cy="3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ChemSketch" r:id="rId9" imgW="1335024" imgH="271272" progId="ACD.ChemSketch.20">
                  <p:embed/>
                </p:oleObj>
              </mc:Choice>
              <mc:Fallback>
                <p:oleObj name="ChemSketch" r:id="rId9" imgW="1335024" imgH="2712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993" y="2135907"/>
                        <a:ext cx="1794061" cy="364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177733" y="1922256"/>
            <a:ext cx="1355168" cy="792089"/>
            <a:chOff x="5177733" y="1922256"/>
            <a:chExt cx="1355168" cy="792089"/>
          </a:xfrm>
        </p:grpSpPr>
        <p:sp>
          <p:nvSpPr>
            <p:cNvPr id="3" name="TextBox 2"/>
            <p:cNvSpPr txBox="1"/>
            <p:nvPr/>
          </p:nvSpPr>
          <p:spPr>
            <a:xfrm rot="17844932">
              <a:off x="5135632" y="1964358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7844932">
              <a:off x="5782914" y="1964357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8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57093" y="3160122"/>
            <a:ext cx="1843128" cy="1740732"/>
            <a:chOff x="4857093" y="3160122"/>
            <a:chExt cx="1843128" cy="174073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57093" y="3160122"/>
              <a:ext cx="1843128" cy="1740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 rot="17844932">
              <a:off x="5037769" y="3551211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7844932">
              <a:off x="5632180" y="353413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19531">
              <a:off x="5480747" y="3367603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19531">
              <a:off x="5442021" y="3910877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Calibri"/>
                </a:rPr>
                <a:t>. 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sz="28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17844932">
            <a:off x="4914126" y="538621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 rot="17844932">
            <a:off x="5293670" y="538621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 rot="17844932">
            <a:off x="5840171" y="538621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 rot="1819531">
            <a:off x="5251970" y="5184375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 rot="1819531">
            <a:off x="5226034" y="582899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*</a:t>
            </a:r>
            <a:endParaRPr 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" y="332656"/>
            <a:ext cx="296848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 smtClean="0"/>
              <a:t>Ενέργεια δεσμού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181972"/>
              </p:ext>
            </p:extLst>
          </p:nvPr>
        </p:nvGraphicFramePr>
        <p:xfrm>
          <a:off x="3347865" y="30561"/>
          <a:ext cx="5796135" cy="6648009"/>
        </p:xfrm>
        <a:graphic>
          <a:graphicData uri="http://schemas.openxmlformats.org/drawingml/2006/table">
            <a:tbl>
              <a:tblPr firstRow="1"/>
              <a:tblGrid>
                <a:gridCol w="1932045"/>
                <a:gridCol w="1932045"/>
                <a:gridCol w="1932045"/>
              </a:tblGrid>
              <a:tr h="244969">
                <a:tc gridSpan="3">
                  <a:txBody>
                    <a:bodyPr/>
                    <a:lstStyle/>
                    <a:p>
                      <a:endParaRPr lang="en-US" sz="80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07174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effectLst/>
                        </a:rPr>
                        <a:t>Δεσμός </a:t>
                      </a:r>
                      <a:endParaRPr lang="en-US" sz="1600" b="1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effectLst/>
                        </a:rPr>
                        <a:t>Μήκος, </a:t>
                      </a:r>
                      <a:r>
                        <a:rPr lang="en-US" sz="1600" b="1" dirty="0" smtClean="0">
                          <a:effectLst/>
                        </a:rPr>
                        <a:t>(</a:t>
                      </a:r>
                      <a:r>
                        <a:rPr lang="en-US" sz="1600" b="1" dirty="0">
                          <a:effectLst/>
                        </a:rPr>
                        <a:t>pm</a:t>
                      </a:r>
                      <a:r>
                        <a:rPr lang="en-US" sz="1600" b="1" dirty="0" smtClean="0">
                          <a:effectLst/>
                        </a:rPr>
                        <a:t>)</a:t>
                      </a:r>
                      <a:endParaRPr lang="en-US" sz="1600" b="1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effectLst/>
                        </a:rPr>
                        <a:t>Ενέργεια, </a:t>
                      </a:r>
                      <a:r>
                        <a:rPr lang="en-US" sz="1600" b="1" dirty="0" smtClean="0">
                          <a:effectLst/>
                        </a:rPr>
                        <a:t>(</a:t>
                      </a:r>
                      <a:r>
                        <a:rPr lang="en-US" sz="1600" b="1" dirty="0">
                          <a:effectLst/>
                        </a:rPr>
                        <a:t>kJ/mol</a:t>
                      </a:r>
                      <a:r>
                        <a:rPr lang="en-US" sz="1600" b="1" dirty="0" smtClean="0">
                          <a:effectLst/>
                        </a:rPr>
                        <a:t>)</a:t>
                      </a:r>
                      <a:endParaRPr lang="en-US" sz="1600" b="1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242"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</a:rPr>
                        <a:t>H — </a:t>
                      </a:r>
                      <a:r>
                        <a:rPr lang="el-GR" sz="1200" b="1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Υδρογόνο</a:t>
                      </a:r>
                      <a:endParaRPr lang="en-US" sz="1200" b="1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H–H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74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436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H–O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96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366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H–F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92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568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H–Cl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127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432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 — </a:t>
                      </a:r>
                      <a:r>
                        <a:rPr lang="el-GR" sz="1200" b="1" u="none" strike="noStrike" spc="100" baseline="0" dirty="0" smtClean="0">
                          <a:solidFill>
                            <a:srgbClr val="0B0080"/>
                          </a:solidFill>
                          <a:effectLst/>
                        </a:rPr>
                        <a:t>Άνθρακας</a:t>
                      </a:r>
                      <a:endParaRPr lang="en-US" sz="1200" b="1" spc="100" baseline="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C–H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109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413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C–C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154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348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C–C=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151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=C–C≡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147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=C–C=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20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C=C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134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614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C≡C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120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839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C–N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147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308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C–O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143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360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C–F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134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488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C–Cl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177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330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N — </a:t>
                      </a:r>
                      <a:r>
                        <a:rPr lang="el-GR" sz="1200" b="1" u="none" strike="noStrike" spc="100" baseline="0" dirty="0" smtClean="0">
                          <a:solidFill>
                            <a:srgbClr val="0B0080"/>
                          </a:solidFill>
                          <a:effectLst/>
                        </a:rPr>
                        <a:t>Άζωτο</a:t>
                      </a:r>
                      <a:endParaRPr lang="en-US" sz="1200" b="1" spc="100" baseline="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N–H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101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391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N–N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145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170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N≡N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110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945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O — </a:t>
                      </a:r>
                      <a:r>
                        <a:rPr lang="el-GR" sz="1200" b="1" u="none" strike="noStrike" spc="100" baseline="0" dirty="0" smtClean="0">
                          <a:solidFill>
                            <a:srgbClr val="0B0080"/>
                          </a:solidFill>
                          <a:effectLst/>
                        </a:rPr>
                        <a:t>Οξυγόνο</a:t>
                      </a:r>
                      <a:endParaRPr lang="en-US" sz="1200" b="1" spc="100" baseline="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O–O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145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O=O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121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498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F, Cl, Br, I — </a:t>
                      </a:r>
                      <a:r>
                        <a:rPr lang="el-GR" sz="1200" b="1" u="none" strike="noStrike" spc="100" baseline="0" dirty="0" smtClean="0">
                          <a:solidFill>
                            <a:srgbClr val="0B0080"/>
                          </a:solidFill>
                          <a:effectLst/>
                        </a:rPr>
                        <a:t>Αλογόντα</a:t>
                      </a:r>
                      <a:endParaRPr lang="en-US" sz="1200" b="1" spc="100" baseline="0" dirty="0">
                        <a:effectLst/>
                      </a:endParaRP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F–F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142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158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Cl–Cl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199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243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Br–H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141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366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Br–Br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228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193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I–H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161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298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242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100" baseline="0" dirty="0">
                          <a:effectLst/>
                        </a:rPr>
                        <a:t>I–I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267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effectLst/>
                        </a:rPr>
                        <a:t>151</a:t>
                      </a:r>
                    </a:p>
                  </a:txBody>
                  <a:tcPr marL="15311" marR="15311" marT="7655" marB="76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635896" y="1916832"/>
            <a:ext cx="360040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35896" y="2708920"/>
            <a:ext cx="360040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35896" y="2924944"/>
            <a:ext cx="360040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20072" y="191683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64288" y="191683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20072" y="2708920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4288" y="2708920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20072" y="2924944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64288" y="2924944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6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Τυπικό φορτίο στα άτομα: νερό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417638"/>
            <a:ext cx="8643998" cy="1154106"/>
          </a:xfrm>
        </p:spPr>
        <p:txBody>
          <a:bodyPr>
            <a:noAutofit/>
          </a:bodyPr>
          <a:lstStyle/>
          <a:p>
            <a:pPr algn="ctr"/>
            <a:r>
              <a:rPr lang="el-GR" sz="2400" dirty="0" smtClean="0"/>
              <a:t>Το </a:t>
            </a:r>
            <a:r>
              <a:rPr lang="el-GR" sz="2400" b="1" dirty="0" smtClean="0"/>
              <a:t>τυπικό φορτίο </a:t>
            </a:r>
            <a:r>
              <a:rPr lang="el-GR" sz="2400" dirty="0" smtClean="0"/>
              <a:t>ενός ατόμου σε μια ένωση εξαρτάται από τη φύση του στοιχείου και το είδος των δεσμών που συμμετέχει</a:t>
            </a:r>
            <a:r>
              <a:rPr lang="el-GR" dirty="0"/>
              <a:t>.</a:t>
            </a:r>
            <a:endParaRPr lang="el-GR" sz="2400" dirty="0" smtClean="0"/>
          </a:p>
        </p:txBody>
      </p:sp>
      <p:grpSp>
        <p:nvGrpSpPr>
          <p:cNvPr id="16" name="15 - Ομάδα"/>
          <p:cNvGrpSpPr/>
          <p:nvPr/>
        </p:nvGrpSpPr>
        <p:grpSpPr>
          <a:xfrm>
            <a:off x="214282" y="2428868"/>
            <a:ext cx="8643998" cy="2214578"/>
            <a:chOff x="214282" y="2643182"/>
            <a:chExt cx="8643998" cy="2214578"/>
          </a:xfrm>
        </p:grpSpPr>
        <p:sp>
          <p:nvSpPr>
            <p:cNvPr id="15" name="14 - Ορθογώνιο"/>
            <p:cNvSpPr/>
            <p:nvPr/>
          </p:nvSpPr>
          <p:spPr>
            <a:xfrm>
              <a:off x="214282" y="2643182"/>
              <a:ext cx="8643998" cy="2214578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2000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13 - Ομάδα"/>
            <p:cNvGrpSpPr/>
            <p:nvPr/>
          </p:nvGrpSpPr>
          <p:grpSpPr>
            <a:xfrm>
              <a:off x="231472" y="2786058"/>
              <a:ext cx="8555370" cy="1928826"/>
              <a:chOff x="231472" y="2786058"/>
              <a:chExt cx="8555370" cy="1928826"/>
            </a:xfrm>
          </p:grpSpPr>
          <p:sp>
            <p:nvSpPr>
              <p:cNvPr id="4" name="3 - TextBox"/>
              <p:cNvSpPr txBox="1"/>
              <p:nvPr/>
            </p:nvSpPr>
            <p:spPr>
              <a:xfrm>
                <a:off x="4500562" y="3214686"/>
                <a:ext cx="19288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C0504D">
                        <a:lumMod val="75000"/>
                      </a:srgbClr>
                    </a:solidFill>
                    <a:latin typeface="Calibri"/>
                  </a:rPr>
                  <a:t>[αριθμός ασύζευκτων ηλεκτρονίων] </a:t>
                </a:r>
                <a:endParaRPr lang="el-GR" sz="2000" dirty="0">
                  <a:solidFill>
                    <a:srgbClr val="C0504D">
                      <a:lumMod val="7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5" name="4 - Ορθογώνιο"/>
              <p:cNvSpPr/>
              <p:nvPr/>
            </p:nvSpPr>
            <p:spPr>
              <a:xfrm>
                <a:off x="6572264" y="3143248"/>
                <a:ext cx="207171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C0504D">
                        <a:lumMod val="75000"/>
                      </a:srgbClr>
                    </a:solidFill>
                    <a:latin typeface="Calibri"/>
                  </a:rPr>
                  <a:t>½ [ηλεκτρονίων που συμμετέχουν σε  κάθε δεσμό]</a:t>
                </a:r>
                <a:endParaRPr lang="el-GR" sz="2000" dirty="0">
                  <a:solidFill>
                    <a:srgbClr val="C0504D">
                      <a:lumMod val="7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6" name="5 - Ορθογώνιο"/>
              <p:cNvSpPr/>
              <p:nvPr/>
            </p:nvSpPr>
            <p:spPr>
              <a:xfrm>
                <a:off x="231472" y="3203673"/>
                <a:ext cx="171451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 smtClean="0">
                    <a:solidFill>
                      <a:prstClr val="black"/>
                    </a:solidFill>
                    <a:latin typeface="Calibri"/>
                  </a:rPr>
                  <a:t>Τυπικό φορτίο ατόμου</a:t>
                </a:r>
                <a:endParaRPr lang="el-GR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6 - Ορθογώνιο"/>
              <p:cNvSpPr/>
              <p:nvPr/>
            </p:nvSpPr>
            <p:spPr>
              <a:xfrm>
                <a:off x="2428860" y="3357562"/>
                <a:ext cx="14287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0033CC"/>
                    </a:solidFill>
                    <a:latin typeface="Calibri"/>
                  </a:rPr>
                  <a:t>[</a:t>
                </a:r>
                <a:r>
                  <a:rPr lang="el-GR" sz="2000" i="1" dirty="0" smtClean="0">
                    <a:solidFill>
                      <a:srgbClr val="0033CC"/>
                    </a:solidFill>
                    <a:latin typeface="Calibri"/>
                  </a:rPr>
                  <a:t>ηλεκτρόνια σθένους</a:t>
                </a:r>
                <a:r>
                  <a:rPr lang="el-GR" sz="2000" dirty="0" smtClean="0">
                    <a:solidFill>
                      <a:srgbClr val="0033CC"/>
                    </a:solidFill>
                    <a:latin typeface="Calibri"/>
                  </a:rPr>
                  <a:t>] </a:t>
                </a:r>
                <a:endParaRPr lang="el-GR" sz="2000" dirty="0">
                  <a:solidFill>
                    <a:srgbClr val="0033CC"/>
                  </a:solidFill>
                  <a:latin typeface="Calibri"/>
                </a:endParaRPr>
              </a:p>
            </p:txBody>
          </p:sp>
          <p:sp>
            <p:nvSpPr>
              <p:cNvPr id="8" name="7 - TextBox"/>
              <p:cNvSpPr txBox="1"/>
              <p:nvPr/>
            </p:nvSpPr>
            <p:spPr>
              <a:xfrm>
                <a:off x="1928794" y="3429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8 - Αριστερό άγκιστρο"/>
              <p:cNvSpPr/>
              <p:nvPr/>
            </p:nvSpPr>
            <p:spPr>
              <a:xfrm>
                <a:off x="4429124" y="2786058"/>
                <a:ext cx="428628" cy="192882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9 - Αριστερό άγκιστρο"/>
              <p:cNvSpPr/>
              <p:nvPr/>
            </p:nvSpPr>
            <p:spPr>
              <a:xfrm rot="10800000">
                <a:off x="8358214" y="2786058"/>
                <a:ext cx="428628" cy="192882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10 - TextBox"/>
              <p:cNvSpPr txBox="1"/>
              <p:nvPr/>
            </p:nvSpPr>
            <p:spPr>
              <a:xfrm>
                <a:off x="3929058" y="3286124"/>
                <a:ext cx="3642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_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11 - TextBox"/>
              <p:cNvSpPr txBox="1"/>
              <p:nvPr/>
            </p:nvSpPr>
            <p:spPr>
              <a:xfrm>
                <a:off x="6215074" y="3429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+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714884"/>
            <a:ext cx="25241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>
            <a:off x="1785918" y="5929330"/>
            <a:ext cx="1742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Τυπικό φορτίο στο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785918" y="6286520"/>
            <a:ext cx="1742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Τυπικό φορτίο στο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Τυπικό φορτίο στα άτομα: φορμαλδεϋδη</a:t>
            </a:r>
          </a:p>
        </p:txBody>
      </p:sp>
      <p:grpSp>
        <p:nvGrpSpPr>
          <p:cNvPr id="13" name="15 - Ομάδα"/>
          <p:cNvGrpSpPr/>
          <p:nvPr/>
        </p:nvGrpSpPr>
        <p:grpSpPr>
          <a:xfrm>
            <a:off x="214282" y="2071678"/>
            <a:ext cx="8643998" cy="2214578"/>
            <a:chOff x="214282" y="2643182"/>
            <a:chExt cx="8643998" cy="2214578"/>
          </a:xfrm>
        </p:grpSpPr>
        <p:sp>
          <p:nvSpPr>
            <p:cNvPr id="15" name="14 - Ορθογώνιο"/>
            <p:cNvSpPr/>
            <p:nvPr/>
          </p:nvSpPr>
          <p:spPr>
            <a:xfrm>
              <a:off x="214282" y="2643182"/>
              <a:ext cx="8643998" cy="2214578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2000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13 - Ομάδα"/>
            <p:cNvGrpSpPr/>
            <p:nvPr/>
          </p:nvGrpSpPr>
          <p:grpSpPr>
            <a:xfrm>
              <a:off x="214282" y="2786058"/>
              <a:ext cx="8572560" cy="1928826"/>
              <a:chOff x="214282" y="2786058"/>
              <a:chExt cx="8572560" cy="1928826"/>
            </a:xfrm>
          </p:grpSpPr>
          <p:sp>
            <p:nvSpPr>
              <p:cNvPr id="4" name="3 - TextBox"/>
              <p:cNvSpPr txBox="1"/>
              <p:nvPr/>
            </p:nvSpPr>
            <p:spPr>
              <a:xfrm>
                <a:off x="4500562" y="3214686"/>
                <a:ext cx="19288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C0504D">
                        <a:lumMod val="75000"/>
                      </a:srgbClr>
                    </a:solidFill>
                    <a:latin typeface="Calibri"/>
                  </a:rPr>
                  <a:t>[αριθμός ασύζευκτων ηλεκτρονίων] </a:t>
                </a:r>
                <a:endParaRPr lang="el-GR" sz="2000" dirty="0">
                  <a:solidFill>
                    <a:srgbClr val="C0504D">
                      <a:lumMod val="7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5" name="4 - Ορθογώνιο"/>
              <p:cNvSpPr/>
              <p:nvPr/>
            </p:nvSpPr>
            <p:spPr>
              <a:xfrm>
                <a:off x="6572264" y="3143248"/>
                <a:ext cx="207171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C0504D">
                        <a:lumMod val="75000"/>
                      </a:srgbClr>
                    </a:solidFill>
                    <a:latin typeface="Calibri"/>
                  </a:rPr>
                  <a:t>½ [ηλεκτρονίων που συμμετέχουν σε  κάθε δεσμό]</a:t>
                </a:r>
                <a:endParaRPr lang="el-GR" sz="2000" dirty="0">
                  <a:solidFill>
                    <a:srgbClr val="C0504D">
                      <a:lumMod val="7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6" name="5 - Ορθογώνιο"/>
              <p:cNvSpPr/>
              <p:nvPr/>
            </p:nvSpPr>
            <p:spPr>
              <a:xfrm>
                <a:off x="214282" y="3186106"/>
                <a:ext cx="171451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 smtClean="0">
                    <a:solidFill>
                      <a:prstClr val="black"/>
                    </a:solidFill>
                    <a:latin typeface="Calibri"/>
                  </a:rPr>
                  <a:t>Τυπικό φορτίο ατόμου</a:t>
                </a:r>
                <a:endParaRPr lang="el-GR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6 - Ορθογώνιο"/>
              <p:cNvSpPr/>
              <p:nvPr/>
            </p:nvSpPr>
            <p:spPr>
              <a:xfrm>
                <a:off x="2428860" y="3357562"/>
                <a:ext cx="14287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0033CC"/>
                    </a:solidFill>
                    <a:latin typeface="Calibri"/>
                  </a:rPr>
                  <a:t>[</a:t>
                </a:r>
                <a:r>
                  <a:rPr lang="el-GR" sz="2000" i="1" dirty="0" smtClean="0">
                    <a:solidFill>
                      <a:srgbClr val="0033CC"/>
                    </a:solidFill>
                    <a:latin typeface="Calibri"/>
                  </a:rPr>
                  <a:t>ηλεκτρόνια σθένους</a:t>
                </a:r>
                <a:r>
                  <a:rPr lang="el-GR" sz="2000" dirty="0" smtClean="0">
                    <a:solidFill>
                      <a:srgbClr val="0033CC"/>
                    </a:solidFill>
                    <a:latin typeface="Calibri"/>
                  </a:rPr>
                  <a:t>] </a:t>
                </a:r>
                <a:endParaRPr lang="el-GR" sz="2000" dirty="0">
                  <a:solidFill>
                    <a:srgbClr val="0033CC"/>
                  </a:solidFill>
                  <a:latin typeface="Calibri"/>
                </a:endParaRPr>
              </a:p>
            </p:txBody>
          </p:sp>
          <p:sp>
            <p:nvSpPr>
              <p:cNvPr id="8" name="7 - TextBox"/>
              <p:cNvSpPr txBox="1"/>
              <p:nvPr/>
            </p:nvSpPr>
            <p:spPr>
              <a:xfrm>
                <a:off x="1928794" y="3429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8 - Αριστερό άγκιστρο"/>
              <p:cNvSpPr/>
              <p:nvPr/>
            </p:nvSpPr>
            <p:spPr>
              <a:xfrm>
                <a:off x="4429124" y="2786058"/>
                <a:ext cx="428628" cy="192882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9 - Αριστερό άγκιστρο"/>
              <p:cNvSpPr/>
              <p:nvPr/>
            </p:nvSpPr>
            <p:spPr>
              <a:xfrm rot="10800000">
                <a:off x="8358214" y="2786058"/>
                <a:ext cx="428628" cy="192882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10 - TextBox"/>
              <p:cNvSpPr txBox="1"/>
              <p:nvPr/>
            </p:nvSpPr>
            <p:spPr>
              <a:xfrm>
                <a:off x="3929058" y="3357562"/>
                <a:ext cx="3642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_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11 - TextBox"/>
              <p:cNvSpPr txBox="1"/>
              <p:nvPr/>
            </p:nvSpPr>
            <p:spPr>
              <a:xfrm>
                <a:off x="6215074" y="3429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+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4" name="23 - Ομάδα"/>
          <p:cNvGrpSpPr/>
          <p:nvPr/>
        </p:nvGrpSpPr>
        <p:grpSpPr>
          <a:xfrm>
            <a:off x="1785918" y="4333875"/>
            <a:ext cx="4357718" cy="2524125"/>
            <a:chOff x="1214414" y="4333875"/>
            <a:chExt cx="4357718" cy="2524125"/>
          </a:xfrm>
        </p:grpSpPr>
        <p:sp>
          <p:nvSpPr>
            <p:cNvPr id="17" name="16 - TextBox"/>
            <p:cNvSpPr txBox="1"/>
            <p:nvPr/>
          </p:nvSpPr>
          <p:spPr>
            <a:xfrm>
              <a:off x="1214414" y="5929330"/>
              <a:ext cx="1742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Τυπικό φορτίο στο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1214414" y="6215082"/>
              <a:ext cx="1742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Τυπικό φορτίο στο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1214414" y="6519446"/>
              <a:ext cx="1742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Τυπικό φορτίο στο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3" name="22 - Ομάδα"/>
            <p:cNvGrpSpPr/>
            <p:nvPr/>
          </p:nvGrpSpPr>
          <p:grpSpPr>
            <a:xfrm>
              <a:off x="2857488" y="4333875"/>
              <a:ext cx="2714644" cy="2524125"/>
              <a:chOff x="2857488" y="4333875"/>
              <a:chExt cx="2714644" cy="2524125"/>
            </a:xfrm>
          </p:grpSpPr>
          <p:pic>
            <p:nvPicPr>
              <p:cNvPr id="14233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r="52454"/>
              <a:stretch>
                <a:fillRect/>
              </a:stretch>
            </p:blipFill>
            <p:spPr bwMode="auto">
              <a:xfrm>
                <a:off x="2857488" y="4333875"/>
                <a:ext cx="2214578" cy="2524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2" name="21 - Ορθογώνιο"/>
              <p:cNvSpPr/>
              <p:nvPr/>
            </p:nvSpPr>
            <p:spPr>
              <a:xfrm>
                <a:off x="4500562" y="4357694"/>
                <a:ext cx="1071570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</p:grp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6149350" y="4373240"/>
          <a:ext cx="1137294" cy="149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ChemSketch" r:id="rId4" imgW="908280" imgH="1197720" progId="ACD.ChemSketch.20">
                  <p:embed/>
                </p:oleObj>
              </mc:Choice>
              <mc:Fallback>
                <p:oleObj name="ChemSketch" r:id="rId4" imgW="908280" imgH="1197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350" y="4373240"/>
                        <a:ext cx="1137294" cy="1499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5602" name="Picture 2" descr="D:\Documents\Dropbox\TEI\ΜΑΘΗΜΑΤΑ-ΕΡΓΑΣΤΗΡΙΑ\ΟΡΓΑΝΙΚΗ ΧΗΜΕΙΑ\περιοδικός πίνακας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719038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516216" y="1844824"/>
            <a:ext cx="432048" cy="50405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984701" y="1844824"/>
            <a:ext cx="442467" cy="50405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52320" y="1844824"/>
            <a:ext cx="432048" cy="50405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152" y="1340768"/>
            <a:ext cx="432048" cy="504056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52320" y="2348880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995120" y="2348880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05433" y="2348880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1588" y="2348880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47413" y="1844824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47413" y="2845204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37283" y="3326085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" y="1893918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" y="2337589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3967" y="2337589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1880" y="2852936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" y="2837344"/>
            <a:ext cx="432048" cy="50405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288" y="819525"/>
            <a:ext cx="69926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Ποια στοιχεία απαντώνται συχνότερα στις οργανικές ενώσεις;</a:t>
            </a:r>
            <a:endParaRPr lang="el-G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Θέση αριθμού διαφάνειας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Τυπικό φορτίο στα άτομα: </a:t>
            </a:r>
            <a:endParaRPr lang="el-GR" dirty="0"/>
          </a:p>
        </p:txBody>
      </p:sp>
      <p:grpSp>
        <p:nvGrpSpPr>
          <p:cNvPr id="3" name="15 - Ομάδα"/>
          <p:cNvGrpSpPr/>
          <p:nvPr/>
        </p:nvGrpSpPr>
        <p:grpSpPr>
          <a:xfrm>
            <a:off x="214282" y="1797040"/>
            <a:ext cx="8643998" cy="2214578"/>
            <a:chOff x="214282" y="2643182"/>
            <a:chExt cx="8643998" cy="2214578"/>
          </a:xfrm>
        </p:grpSpPr>
        <p:sp>
          <p:nvSpPr>
            <p:cNvPr id="15" name="14 - Ορθογώνιο"/>
            <p:cNvSpPr/>
            <p:nvPr/>
          </p:nvSpPr>
          <p:spPr>
            <a:xfrm>
              <a:off x="214282" y="2643182"/>
              <a:ext cx="8643998" cy="2214578"/>
            </a:xfrm>
            <a:prstGeom prst="rect">
              <a:avLst/>
            </a:prstGeom>
            <a:solidFill>
              <a:schemeClr val="bg1">
                <a:lumMod val="95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sz="2000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13 - Ομάδα"/>
            <p:cNvGrpSpPr/>
            <p:nvPr/>
          </p:nvGrpSpPr>
          <p:grpSpPr>
            <a:xfrm>
              <a:off x="242902" y="2786058"/>
              <a:ext cx="8543940" cy="1928826"/>
              <a:chOff x="242902" y="2786058"/>
              <a:chExt cx="8543940" cy="1928826"/>
            </a:xfrm>
          </p:grpSpPr>
          <p:sp>
            <p:nvSpPr>
              <p:cNvPr id="4" name="3 - TextBox"/>
              <p:cNvSpPr txBox="1"/>
              <p:nvPr/>
            </p:nvSpPr>
            <p:spPr>
              <a:xfrm>
                <a:off x="4500562" y="3214686"/>
                <a:ext cx="19288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C0504D">
                        <a:lumMod val="75000"/>
                      </a:srgbClr>
                    </a:solidFill>
                    <a:latin typeface="Calibri"/>
                  </a:rPr>
                  <a:t>[αριθμός ασύζευκτων ηλεκτρονίων] </a:t>
                </a:r>
                <a:endParaRPr lang="el-GR" sz="2000" dirty="0">
                  <a:solidFill>
                    <a:srgbClr val="C0504D">
                      <a:lumMod val="7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5" name="4 - Ορθογώνιο"/>
              <p:cNvSpPr/>
              <p:nvPr/>
            </p:nvSpPr>
            <p:spPr>
              <a:xfrm>
                <a:off x="6572264" y="3143248"/>
                <a:ext cx="207171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C0504D">
                        <a:lumMod val="75000"/>
                      </a:srgbClr>
                    </a:solidFill>
                    <a:latin typeface="Calibri"/>
                  </a:rPr>
                  <a:t>½ [ηλεκτρονίων που συμμετέχουν σε  κάθε δεσμό]</a:t>
                </a:r>
                <a:endParaRPr lang="el-GR" sz="2000" dirty="0">
                  <a:solidFill>
                    <a:srgbClr val="C0504D">
                      <a:lumMod val="75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6" name="5 - Ορθογώνιο"/>
              <p:cNvSpPr/>
              <p:nvPr/>
            </p:nvSpPr>
            <p:spPr>
              <a:xfrm>
                <a:off x="242902" y="3151816"/>
                <a:ext cx="171451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 smtClean="0">
                    <a:solidFill>
                      <a:prstClr val="black"/>
                    </a:solidFill>
                    <a:latin typeface="Calibri"/>
                  </a:rPr>
                  <a:t>Τυπικό φορτίο ατόμου</a:t>
                </a:r>
                <a:endParaRPr lang="el-GR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6 - Ορθογώνιο"/>
              <p:cNvSpPr/>
              <p:nvPr/>
            </p:nvSpPr>
            <p:spPr>
              <a:xfrm>
                <a:off x="2428860" y="3357562"/>
                <a:ext cx="14287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srgbClr val="0033CC"/>
                    </a:solidFill>
                    <a:latin typeface="Calibri"/>
                  </a:rPr>
                  <a:t>[</a:t>
                </a:r>
                <a:r>
                  <a:rPr lang="el-GR" sz="2000" i="1" dirty="0" smtClean="0">
                    <a:solidFill>
                      <a:srgbClr val="0033CC"/>
                    </a:solidFill>
                    <a:latin typeface="Calibri"/>
                  </a:rPr>
                  <a:t>ηλεκτρόνια σθένους</a:t>
                </a:r>
                <a:r>
                  <a:rPr lang="el-GR" sz="2000" dirty="0" smtClean="0">
                    <a:solidFill>
                      <a:srgbClr val="0033CC"/>
                    </a:solidFill>
                    <a:latin typeface="Calibri"/>
                  </a:rPr>
                  <a:t>] </a:t>
                </a:r>
                <a:endParaRPr lang="el-GR" sz="2000" dirty="0">
                  <a:solidFill>
                    <a:srgbClr val="0033CC"/>
                  </a:solidFill>
                  <a:latin typeface="Calibri"/>
                </a:endParaRPr>
              </a:p>
            </p:txBody>
          </p:sp>
          <p:sp>
            <p:nvSpPr>
              <p:cNvPr id="8" name="7 - TextBox"/>
              <p:cNvSpPr txBox="1"/>
              <p:nvPr/>
            </p:nvSpPr>
            <p:spPr>
              <a:xfrm>
                <a:off x="1928794" y="3429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=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8 - Αριστερό άγκιστρο"/>
              <p:cNvSpPr/>
              <p:nvPr/>
            </p:nvSpPr>
            <p:spPr>
              <a:xfrm>
                <a:off x="4429124" y="2786058"/>
                <a:ext cx="428628" cy="192882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9 - Αριστερό άγκιστρο"/>
              <p:cNvSpPr/>
              <p:nvPr/>
            </p:nvSpPr>
            <p:spPr>
              <a:xfrm rot="10800000">
                <a:off x="8358214" y="2786058"/>
                <a:ext cx="428628" cy="192882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10 - TextBox"/>
              <p:cNvSpPr txBox="1"/>
              <p:nvPr/>
            </p:nvSpPr>
            <p:spPr>
              <a:xfrm>
                <a:off x="3929058" y="3357562"/>
                <a:ext cx="3642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_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11 - TextBox"/>
              <p:cNvSpPr txBox="1"/>
              <p:nvPr/>
            </p:nvSpPr>
            <p:spPr>
              <a:xfrm>
                <a:off x="6215074" y="3429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+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9" name="18 - Ομάδα"/>
          <p:cNvGrpSpPr/>
          <p:nvPr/>
        </p:nvGrpSpPr>
        <p:grpSpPr>
          <a:xfrm>
            <a:off x="3275856" y="5547142"/>
            <a:ext cx="1788503" cy="1010643"/>
            <a:chOff x="1214414" y="5847357"/>
            <a:chExt cx="1788503" cy="1010643"/>
          </a:xfrm>
        </p:grpSpPr>
        <p:sp>
          <p:nvSpPr>
            <p:cNvPr id="17" name="16 - TextBox"/>
            <p:cNvSpPr txBox="1"/>
            <p:nvPr/>
          </p:nvSpPr>
          <p:spPr>
            <a:xfrm>
              <a:off x="1214414" y="5847357"/>
              <a:ext cx="1788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prstClr val="black"/>
                  </a:solidFill>
                  <a:latin typeface="Calibri"/>
                </a:rPr>
                <a:t>Τυπικό φορτίο στο</a:t>
              </a:r>
              <a:endParaRPr lang="el-GR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1214414" y="6215082"/>
              <a:ext cx="1788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prstClr val="black"/>
                  </a:solidFill>
                  <a:latin typeface="Calibri"/>
                </a:rPr>
                <a:t>Τυπικό φορτίο στο</a:t>
              </a:r>
              <a:endParaRPr lang="el-GR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1214414" y="6519446"/>
              <a:ext cx="1788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prstClr val="black"/>
                  </a:solidFill>
                  <a:latin typeface="Calibri"/>
                </a:rPr>
                <a:t>Τυπικό φορτίο στο</a:t>
              </a:r>
              <a:endParaRPr lang="el-GR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21 - Ομάδα"/>
          <p:cNvGrpSpPr/>
          <p:nvPr/>
        </p:nvGrpSpPr>
        <p:grpSpPr>
          <a:xfrm>
            <a:off x="4490302" y="4033660"/>
            <a:ext cx="2943213" cy="2524125"/>
            <a:chOff x="3071802" y="4333875"/>
            <a:chExt cx="2943213" cy="2524125"/>
          </a:xfrm>
        </p:grpSpPr>
        <p:pic>
          <p:nvPicPr>
            <p:cNvPr id="142338" name="Picture 2"/>
            <p:cNvPicPr>
              <a:picLocks noChangeAspect="1" noChangeArrowheads="1"/>
            </p:cNvPicPr>
            <p:nvPr/>
          </p:nvPicPr>
          <p:blipFill>
            <a:blip r:embed="rId2"/>
            <a:srcRect l="47546"/>
            <a:stretch>
              <a:fillRect/>
            </a:stretch>
          </p:blipFill>
          <p:spPr bwMode="auto">
            <a:xfrm>
              <a:off x="3571868" y="4333875"/>
              <a:ext cx="2443147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19 - Ορθογώνιο"/>
            <p:cNvSpPr/>
            <p:nvPr/>
          </p:nvSpPr>
          <p:spPr>
            <a:xfrm>
              <a:off x="3071802" y="4357694"/>
              <a:ext cx="1000132" cy="928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9749" y="4438368"/>
            <a:ext cx="4572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olidFill>
                  <a:prstClr val="black"/>
                </a:solidFill>
                <a:latin typeface="Calibri"/>
              </a:rPr>
              <a:t>να βρεθούν τα τυπικά φορτία της δομής:</a:t>
            </a: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Ασύζευκτα ηλεκτρόνια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1560" y="5429264"/>
            <a:ext cx="8424936" cy="584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Τα άτομα του οξυγόνου πρέπει να υπακούουν στον κανόνα της οκτάδας</a:t>
            </a:r>
            <a:endParaRPr lang="el-GR" sz="2200" dirty="0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40" y="2206004"/>
            <a:ext cx="15335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9 - Ομάδα"/>
          <p:cNvGrpSpPr/>
          <p:nvPr/>
        </p:nvGrpSpPr>
        <p:grpSpPr>
          <a:xfrm>
            <a:off x="4743480" y="2277442"/>
            <a:ext cx="1504950" cy="2705100"/>
            <a:chOff x="3357554" y="2285992"/>
            <a:chExt cx="1504950" cy="2705100"/>
          </a:xfrm>
        </p:grpSpPr>
        <p:pic>
          <p:nvPicPr>
            <p:cNvPr id="12083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7554" y="2285992"/>
              <a:ext cx="150495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- TextBox"/>
            <p:cNvSpPr txBox="1"/>
            <p:nvPr/>
          </p:nvSpPr>
          <p:spPr>
            <a:xfrm>
              <a:off x="4286248" y="264318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3200" b="1" dirty="0" smtClean="0">
                  <a:solidFill>
                    <a:prstClr val="black"/>
                  </a:solidFill>
                  <a:latin typeface="Calibri"/>
                </a:rPr>
                <a:t>+</a:t>
              </a:r>
              <a:endParaRPr lang="el-GR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10 - Ομάδα"/>
          <p:cNvGrpSpPr/>
          <p:nvPr/>
        </p:nvGrpSpPr>
        <p:grpSpPr>
          <a:xfrm>
            <a:off x="6958058" y="2920384"/>
            <a:ext cx="1490665" cy="1415505"/>
            <a:chOff x="5286380" y="2928934"/>
            <a:chExt cx="1490665" cy="1415505"/>
          </a:xfrm>
        </p:grpSpPr>
        <p:pic>
          <p:nvPicPr>
            <p:cNvPr id="12083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80" y="2928934"/>
              <a:ext cx="1490665" cy="1415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8 - TextBox"/>
            <p:cNvSpPr txBox="1"/>
            <p:nvPr/>
          </p:nvSpPr>
          <p:spPr>
            <a:xfrm>
              <a:off x="5572132" y="335756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3200" b="1" dirty="0" smtClean="0">
                  <a:solidFill>
                    <a:prstClr val="black"/>
                  </a:solidFill>
                  <a:latin typeface="Calibri"/>
                </a:rPr>
                <a:t>+</a:t>
              </a:r>
              <a:endParaRPr lang="el-GR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1985054"/>
            <a:ext cx="1581150" cy="2992726"/>
            <a:chOff x="457200" y="1985054"/>
            <a:chExt cx="1581150" cy="2992726"/>
          </a:xfrm>
        </p:grpSpPr>
        <p:pic>
          <p:nvPicPr>
            <p:cNvPr id="12083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2348880"/>
              <a:ext cx="158115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1403648" y="198505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Περιοδικός Πίνακας</a:t>
            </a:r>
            <a:endParaRPr lang="el-GR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7876350" y="-90535"/>
            <a:ext cx="27038497" cy="13050883"/>
            <a:chOff x="0" y="1235267"/>
            <a:chExt cx="9144001" cy="5074053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1235267"/>
              <a:ext cx="9144001" cy="5074053"/>
              <a:chOff x="0" y="1235267"/>
              <a:chExt cx="9144001" cy="5074053"/>
            </a:xfrm>
          </p:grpSpPr>
          <p:pic>
            <p:nvPicPr>
              <p:cNvPr id="25602" name="Picture 2" descr="D:\Documents\Dropbox\TEI\ΜΑΘΗΜΑΤΑ-ΕΡΓΑΣΤΗΡΙΑ\ΟΡΓΑΝΙΚΗ ΧΗΜΕΙΑ\περιοδικός πίνακας (1)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5847" t="18385" b="41409"/>
              <a:stretch/>
            </p:blipFill>
            <p:spPr bwMode="auto">
              <a:xfrm>
                <a:off x="6021011" y="1235267"/>
                <a:ext cx="3122990" cy="2701521"/>
              </a:xfrm>
              <a:prstGeom prst="rect">
                <a:avLst/>
              </a:prstGeom>
              <a:noFill/>
            </p:spPr>
          </p:pic>
          <p:sp>
            <p:nvSpPr>
              <p:cNvPr id="4" name="Rectangle 3"/>
              <p:cNvSpPr/>
              <p:nvPr/>
            </p:nvSpPr>
            <p:spPr>
              <a:xfrm>
                <a:off x="0" y="5445224"/>
                <a:ext cx="971600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6488770" y="1844824"/>
              <a:ext cx="432048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962633" y="1855730"/>
              <a:ext cx="432048" cy="50405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52320" y="1844824"/>
              <a:ext cx="432048" cy="50405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452320" y="2348880"/>
              <a:ext cx="432048" cy="50405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970545" y="2341148"/>
              <a:ext cx="432048" cy="50405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488770" y="2348880"/>
              <a:ext cx="432048" cy="504056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931588" y="2348880"/>
              <a:ext cx="432048" cy="504056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947413" y="1844824"/>
              <a:ext cx="432048" cy="504056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947413" y="2845204"/>
              <a:ext cx="432048" cy="504056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937283" y="3326085"/>
              <a:ext cx="432048" cy="504056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Ατομικά Τροχιακά</a:t>
            </a:r>
          </a:p>
        </p:txBody>
      </p:sp>
      <p:pic>
        <p:nvPicPr>
          <p:cNvPr id="45058" name="Picture 2" descr="AOs-3D-do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051"/>
            <a:ext cx="9144000" cy="505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0" y="6581001"/>
            <a:ext cx="4067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AOs-3D-dots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enjah-bmm27"/>
              </a:rPr>
              <a:t>Benjah-bmm27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8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Σχετική ενέργεια των ατομικών τροχιακών</a:t>
            </a:r>
            <a:endParaRPr lang="el-GR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18606" y="3500335"/>
            <a:ext cx="2122222" cy="2880320"/>
            <a:chOff x="1535995" y="2024844"/>
            <a:chExt cx="2122222" cy="2880320"/>
          </a:xfrm>
        </p:grpSpPr>
        <p:pic>
          <p:nvPicPr>
            <p:cNvPr id="43010" name="Picture 2" descr="Neon orbital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44"/>
            <a:stretch/>
          </p:blipFill>
          <p:spPr bwMode="auto">
            <a:xfrm rot="16200000">
              <a:off x="1245949" y="2492896"/>
              <a:ext cx="2880320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35995" y="4025726"/>
              <a:ext cx="5100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dirty="0" smtClean="0">
                  <a:solidFill>
                    <a:prstClr val="white"/>
                  </a:solidFill>
                  <a:latin typeface="Calibri"/>
                </a:rPr>
                <a:t>1</a:t>
              </a:r>
              <a:r>
                <a:rPr lang="en-US" sz="2800" b="1" dirty="0" smtClean="0">
                  <a:solidFill>
                    <a:prstClr val="white"/>
                  </a:solidFill>
                  <a:latin typeface="Calibri"/>
                </a:rPr>
                <a:t>s</a:t>
              </a:r>
              <a:endParaRPr lang="el-GR" sz="28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35995" y="2772352"/>
              <a:ext cx="5100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Calibri"/>
                </a:rPr>
                <a:t>2s</a:t>
              </a:r>
              <a:endParaRPr lang="el-GR" sz="28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1" name="Picture 2" descr="Neon orbit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8"/>
          <a:stretch/>
        </p:blipFill>
        <p:spPr bwMode="auto">
          <a:xfrm>
            <a:off x="3441691" y="1379210"/>
            <a:ext cx="415341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609704" y="3038670"/>
            <a:ext cx="3390243" cy="470024"/>
            <a:chOff x="4301211" y="4434569"/>
            <a:chExt cx="3390243" cy="470024"/>
          </a:xfrm>
        </p:grpSpPr>
        <p:sp>
          <p:nvSpPr>
            <p:cNvPr id="7" name="TextBox 6"/>
            <p:cNvSpPr txBox="1"/>
            <p:nvPr/>
          </p:nvSpPr>
          <p:spPr>
            <a:xfrm>
              <a:off x="4301211" y="4440884"/>
              <a:ext cx="594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C000"/>
                  </a:solidFill>
                  <a:latin typeface="Calibri"/>
                </a:rPr>
                <a:t>2p</a:t>
              </a:r>
              <a:r>
                <a:rPr lang="en-US" sz="2400" b="1" baseline="-25000" dirty="0" smtClean="0">
                  <a:solidFill>
                    <a:srgbClr val="FFC000"/>
                  </a:solidFill>
                  <a:latin typeface="Calibri"/>
                </a:rPr>
                <a:t>x</a:t>
              </a:r>
              <a:endParaRPr lang="el-GR" sz="2400" b="1" baseline="-25000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01155" y="4434569"/>
              <a:ext cx="6013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C000"/>
                  </a:solidFill>
                  <a:latin typeface="Calibri"/>
                </a:rPr>
                <a:t>2p</a:t>
              </a:r>
              <a:r>
                <a:rPr lang="en-US" sz="2400" b="1" baseline="-25000" dirty="0" smtClean="0">
                  <a:solidFill>
                    <a:srgbClr val="FFC000"/>
                  </a:solidFill>
                  <a:latin typeface="Calibri"/>
                </a:rPr>
                <a:t>y</a:t>
              </a:r>
              <a:endParaRPr lang="el-GR" sz="2400" b="1" baseline="-25000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08217" y="4442928"/>
              <a:ext cx="583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C000"/>
                  </a:solidFill>
                  <a:latin typeface="Calibri"/>
                </a:rPr>
                <a:t>2p</a:t>
              </a:r>
              <a:r>
                <a:rPr lang="en-US" sz="2400" b="1" baseline="-25000" dirty="0" smtClean="0">
                  <a:solidFill>
                    <a:srgbClr val="FFC000"/>
                  </a:solidFill>
                  <a:latin typeface="Calibri"/>
                </a:rPr>
                <a:t>z</a:t>
              </a:r>
              <a:endParaRPr lang="el-GR" sz="2400" b="1" baseline="-25000" dirty="0">
                <a:solidFill>
                  <a:srgbClr val="FFC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63631" y="226963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2p</a:t>
            </a:r>
            <a:endParaRPr lang="el-G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Down Arrow 13"/>
          <p:cNvSpPr/>
          <p:nvPr/>
        </p:nvSpPr>
        <p:spPr>
          <a:xfrm rot="10800000">
            <a:off x="1043608" y="1988840"/>
            <a:ext cx="1368152" cy="3899010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627784" y="2420888"/>
            <a:ext cx="55446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27784" y="4437112"/>
            <a:ext cx="55446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27784" y="5661248"/>
            <a:ext cx="55446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5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άνθρακας</a:t>
            </a:r>
            <a:endParaRPr lang="el-GR" dirty="0"/>
          </a:p>
        </p:txBody>
      </p:sp>
      <p:pic>
        <p:nvPicPr>
          <p:cNvPr id="39938" name="Picture 2" descr="http://upload.wikimedia.org/wikipedia/commons/3/3f/Carbon-a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0148"/>
            <a:ext cx="3810000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7966504" y="1268760"/>
            <a:ext cx="22322476" cy="12992593"/>
            <a:chOff x="0" y="1455792"/>
            <a:chExt cx="7329948" cy="485352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455792"/>
              <a:ext cx="7329948" cy="4853528"/>
              <a:chOff x="0" y="1455792"/>
              <a:chExt cx="7329948" cy="4853528"/>
            </a:xfrm>
          </p:grpSpPr>
          <p:pic>
            <p:nvPicPr>
              <p:cNvPr id="17" name="Picture 2" descr="D:\Documents\Dropbox\TEI\ΜΑΘΗΜΑΤΑ-ΕΡΓΑΣΤΗΡΙΑ\ΟΡΓΑΝΙΚΗ ΧΗΜΕΙΑ\περιοδικός πίνακας (1).pn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65780" t="21667" r="19839" b="52917"/>
              <a:stretch/>
            </p:blipFill>
            <p:spPr bwMode="auto">
              <a:xfrm>
                <a:off x="6014941" y="1455792"/>
                <a:ext cx="1315007" cy="1707755"/>
              </a:xfrm>
              <a:prstGeom prst="rect">
                <a:avLst/>
              </a:prstGeom>
              <a:noFill/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0" y="5445224"/>
                <a:ext cx="971600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6488770" y="1844824"/>
              <a:ext cx="432048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915816" y="2310175"/>
            <a:ext cx="432048" cy="54276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5701308" y="6166465"/>
            <a:ext cx="2415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4"/>
              </a:rPr>
              <a:t>Carbon-atom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100" dirty="0">
                <a:latin typeface="+mn-lt"/>
                <a:hlinkClick r:id="rId5" tooltip="User:Alejandro Porto"/>
              </a:rPr>
              <a:t>Alejandro Porto</a:t>
            </a:r>
            <a:r>
              <a:rPr lang="en-US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83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Άνθρακας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408" y="5013176"/>
            <a:ext cx="4608512" cy="168905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διαμάντι </a:t>
            </a:r>
            <a:r>
              <a:rPr lang="el-GR" dirty="0"/>
              <a:t>	</a:t>
            </a:r>
            <a:r>
              <a:rPr lang="el-GR" dirty="0" smtClean="0"/>
              <a:t>	γραφίτης </a:t>
            </a:r>
            <a:endParaRPr lang="el-GR" dirty="0"/>
          </a:p>
        </p:txBody>
      </p:sp>
      <p:pic>
        <p:nvPicPr>
          <p:cNvPr id="39938" name="Picture 2" descr="Diamond-and-graphite-with-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52" y="1533834"/>
            <a:ext cx="5715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514700" y="5877271"/>
            <a:ext cx="2736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3"/>
              </a:rPr>
              <a:t>Diamond-and-graphite-with-scale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100" dirty="0">
                <a:latin typeface="+mn-lt"/>
                <a:hlinkClick r:id="rId4" tooltip="User:Jynto"/>
              </a:rPr>
              <a:t>Jynto</a:t>
            </a:r>
            <a:r>
              <a:rPr lang="en-US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7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Άνθρακας: αλλοτροπικές μορφές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0134"/>
            <a:ext cx="3596649" cy="266186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l-GR" sz="2000" dirty="0" smtClean="0">
                <a:solidFill>
                  <a:srgbClr val="C00000"/>
                </a:solidFill>
              </a:rPr>
              <a:t>Διαμάντι</a:t>
            </a:r>
          </a:p>
          <a:p>
            <a:pPr marL="0" indent="0" algn="r">
              <a:buNone/>
            </a:pPr>
            <a:endParaRPr lang="el-GR" sz="2000" dirty="0" smtClean="0"/>
          </a:p>
          <a:p>
            <a:pPr marL="0" indent="0" algn="r">
              <a:buNone/>
            </a:pPr>
            <a:endParaRPr lang="el-GR" sz="2000" dirty="0"/>
          </a:p>
          <a:p>
            <a:pPr marL="0" indent="0" algn="r">
              <a:buNone/>
            </a:pPr>
            <a:endParaRPr lang="el-GR" sz="2000" dirty="0"/>
          </a:p>
          <a:p>
            <a:pPr marL="0" indent="0" algn="r">
              <a:buNone/>
            </a:pPr>
            <a:r>
              <a:rPr lang="el-GR" sz="2000" dirty="0" smtClean="0">
                <a:solidFill>
                  <a:srgbClr val="C00000"/>
                </a:solidFill>
              </a:rPr>
              <a:t> φουλλερένια </a:t>
            </a:r>
            <a:r>
              <a:rPr lang="el-GR" sz="2000" dirty="0" smtClean="0"/>
              <a:t>(</a:t>
            </a:r>
            <a:r>
              <a:rPr lang="en-US" sz="2000" dirty="0">
                <a:solidFill>
                  <a:srgbClr val="0000FF"/>
                </a:solidFill>
              </a:rPr>
              <a:t>C60, C540, </a:t>
            </a:r>
            <a:r>
              <a:rPr lang="en-US" sz="2000" dirty="0" smtClean="0">
                <a:solidFill>
                  <a:srgbClr val="0000FF"/>
                </a:solidFill>
              </a:rPr>
              <a:t>C70</a:t>
            </a:r>
            <a:r>
              <a:rPr lang="el-GR" sz="2000" dirty="0" smtClean="0"/>
              <a:t>)</a:t>
            </a:r>
          </a:p>
          <a:p>
            <a:pPr marL="0" indent="0" algn="r">
              <a:buNone/>
            </a:pPr>
            <a:endParaRPr lang="el-GR" sz="2000" dirty="0"/>
          </a:p>
          <a:p>
            <a:pPr marL="0" indent="0" algn="r">
              <a:buNone/>
            </a:pPr>
            <a:endParaRPr lang="el-GR" sz="2000" dirty="0" smtClean="0"/>
          </a:p>
          <a:p>
            <a:pPr marL="0" indent="0" algn="r">
              <a:buNone/>
            </a:pPr>
            <a:endParaRPr lang="el-G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72293" y="4971383"/>
            <a:ext cx="2307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srgbClr val="C00000"/>
                </a:solidFill>
                <a:latin typeface="Calibri"/>
              </a:rPr>
              <a:t>Άμορφος άνθρακας</a:t>
            </a:r>
            <a:endParaRPr lang="el-GR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6165304"/>
            <a:ext cx="2710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srgbClr val="C00000"/>
                </a:solidFill>
                <a:latin typeface="Calibri"/>
              </a:rPr>
              <a:t>Νανοσωλήνες άνθρακα</a:t>
            </a:r>
            <a:endParaRPr lang="el-GR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6" y="2398372"/>
            <a:ext cx="1185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γραφίτης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79912" y="1268760"/>
            <a:ext cx="4536504" cy="4747658"/>
            <a:chOff x="3779912" y="1268760"/>
            <a:chExt cx="4536504" cy="4747658"/>
          </a:xfrm>
        </p:grpSpPr>
        <p:pic>
          <p:nvPicPr>
            <p:cNvPr id="40962" name="Picture 2" descr="http://upload.wikimedia.org/wikipedia/commons/thumb/f/f8/Eight_Allotropes_of_Carbon.png/640px-Eight_Allotropes_of_Carb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268760"/>
              <a:ext cx="4416425" cy="4747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32240" y="1268760"/>
              <a:ext cx="1584176" cy="1529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 smtClean="0">
                  <a:solidFill>
                    <a:srgbClr val="C00000"/>
                  </a:solidFill>
                </a:rPr>
                <a:t>γραφίτης</a:t>
              </a:r>
              <a:endParaRPr lang="el-GR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6925444" y="5565140"/>
            <a:ext cx="2255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3"/>
              </a:rPr>
              <a:t>Eight Allotropes of </a:t>
            </a:r>
            <a:r>
              <a:rPr lang="en-US" sz="1100" dirty="0" smtClean="0">
                <a:latin typeface="+mn-lt"/>
                <a:hlinkClick r:id="rId3"/>
              </a:rPr>
              <a:t>Carbon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100" dirty="0">
                <a:latin typeface="+mn-lt"/>
                <a:hlinkClick r:id="rId4" tooltip="User:Mahahahaneapneap"/>
              </a:rPr>
              <a:t>Mahahahaneapneap</a:t>
            </a:r>
            <a:r>
              <a:rPr lang="en-US" sz="1100" dirty="0">
                <a:latin typeface="+mn-lt"/>
              </a:rPr>
              <a:t> 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8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Δεσμοί μεταξύ ατόμων άνθρακα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971600" y="4293096"/>
            <a:ext cx="7390290" cy="2407121"/>
            <a:chOff x="1115616" y="3706249"/>
            <a:chExt cx="7390290" cy="2407121"/>
          </a:xfrm>
        </p:grpSpPr>
        <p:pic>
          <p:nvPicPr>
            <p:cNvPr id="5" name="Picture 2" descr="http://upload.wikimedia.org/wikipedia/commons/thumb/f/f8/Eight_Allotropes_of_Carbon.png/640px-Eight_Allotropes_of_Carbo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21" b="68149"/>
            <a:stretch/>
          </p:blipFill>
          <p:spPr bwMode="auto">
            <a:xfrm>
              <a:off x="2286792" y="3706249"/>
              <a:ext cx="4814242" cy="2407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115616" y="4725144"/>
              <a:ext cx="13038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400" dirty="0">
                  <a:solidFill>
                    <a:srgbClr val="C00000"/>
                  </a:solidFill>
                  <a:latin typeface="Calibri"/>
                </a:rPr>
                <a:t>Διαμάντι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01034" y="4726650"/>
              <a:ext cx="14048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400" dirty="0" smtClean="0">
                  <a:solidFill>
                    <a:srgbClr val="C00000"/>
                  </a:solidFill>
                  <a:latin typeface="Calibri"/>
                </a:rPr>
                <a:t>Γραφίτης 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Στις μορφές του στοιχειακού άνθρακα που είδαμε υπάρχουν μοριακοί δεσμοί μεταξύ ατόμων άνθρακα (</a:t>
            </a:r>
            <a:r>
              <a:rPr lang="en-US" sz="2400" dirty="0" smtClean="0"/>
              <a:t>C-C)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Οι δεσμοί αυτοί, ανάλογα με το είδος τους καθορίζουν τις μορφές του άνθρακα.</a:t>
            </a:r>
          </a:p>
          <a:p>
            <a:r>
              <a:rPr lang="el-GR" sz="2400" dirty="0" smtClean="0"/>
              <a:t>Στο </a:t>
            </a:r>
            <a:r>
              <a:rPr lang="el-GR" sz="2400" b="1" dirty="0" smtClean="0"/>
              <a:t>διαμάντι</a:t>
            </a:r>
            <a:r>
              <a:rPr lang="el-GR" sz="2400" dirty="0" smtClean="0"/>
              <a:t> </a:t>
            </a:r>
            <a:r>
              <a:rPr lang="el-GR" sz="2400" dirty="0"/>
              <a:t>κάθε άτομο </a:t>
            </a:r>
            <a:r>
              <a:rPr lang="en-US" sz="2400" dirty="0"/>
              <a:t>C </a:t>
            </a:r>
            <a:r>
              <a:rPr lang="el-GR" sz="2400" dirty="0" smtClean="0"/>
              <a:t>έχει </a:t>
            </a:r>
            <a:r>
              <a:rPr lang="el-GR" sz="2400" b="1" dirty="0" smtClean="0"/>
              <a:t>τετραεδρική</a:t>
            </a:r>
            <a:r>
              <a:rPr lang="el-GR" sz="2400" dirty="0" smtClean="0"/>
              <a:t> γεωμετρία.</a:t>
            </a:r>
          </a:p>
          <a:p>
            <a:r>
              <a:rPr lang="el-GR" sz="2400" dirty="0" smtClean="0"/>
              <a:t>Στον </a:t>
            </a:r>
            <a:r>
              <a:rPr lang="el-GR" sz="2400" b="1" dirty="0" smtClean="0"/>
              <a:t>γραφίτη</a:t>
            </a:r>
            <a:r>
              <a:rPr lang="el-GR" sz="2400" dirty="0" smtClean="0"/>
              <a:t> κάθε άτομο </a:t>
            </a:r>
            <a:r>
              <a:rPr lang="en-US" sz="2400" dirty="0" smtClean="0"/>
              <a:t>C </a:t>
            </a:r>
            <a:r>
              <a:rPr lang="el-GR" sz="2400" dirty="0" smtClean="0"/>
              <a:t>αποκτά </a:t>
            </a:r>
            <a:r>
              <a:rPr lang="el-GR" sz="2400" b="1" dirty="0" smtClean="0"/>
              <a:t>επίπεδη τριγωνική </a:t>
            </a:r>
            <a:r>
              <a:rPr lang="el-GR" sz="2400" dirty="0" smtClean="0"/>
              <a:t>γεωμετρία.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f/f8/Eight_Allotropes_of_Carbon.png/640px-Eight_Allotropes_of_Carb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1" b="68149"/>
          <a:stretch/>
        </p:blipFill>
        <p:spPr bwMode="auto">
          <a:xfrm>
            <a:off x="4139952" y="1644403"/>
            <a:ext cx="4814242" cy="24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ερμηνεύονται οι δομές και η δραστικότητα των μορίων;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3682752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Πώς ερμηνεύεται η δομή του </a:t>
            </a:r>
            <a:r>
              <a:rPr lang="el-GR" sz="2400" b="1" dirty="0" smtClean="0"/>
              <a:t>γραφίτη </a:t>
            </a:r>
            <a:r>
              <a:rPr lang="el-GR" sz="2400" dirty="0" smtClean="0"/>
              <a:t>και του </a:t>
            </a:r>
            <a:r>
              <a:rPr lang="el-GR" sz="2400" b="1" dirty="0" smtClean="0"/>
              <a:t>διαμαντιού</a:t>
            </a:r>
            <a:r>
              <a:rPr lang="el-GR" sz="2400" dirty="0" smtClean="0"/>
              <a:t>;</a:t>
            </a:r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r>
              <a:rPr lang="el-GR" sz="2400" dirty="0" smtClean="0"/>
              <a:t>Πώς ερμηνεύεται η δομή των μορίων </a:t>
            </a:r>
            <a:r>
              <a:rPr lang="el-GR" sz="2400" b="1" dirty="0" smtClean="0"/>
              <a:t>κάθε </a:t>
            </a:r>
            <a:r>
              <a:rPr lang="el-GR" sz="2400" dirty="0" smtClean="0"/>
              <a:t>οργανικής χημικής ένωσης;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398126"/>
            <a:ext cx="3752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Οργανικές ενώσεις: συστατικά των ζωντανών οργανισμών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Μέχρι τις αρχές του </a:t>
            </a:r>
            <a:r>
              <a:rPr lang="el-GR" sz="2800" b="1" dirty="0" smtClean="0"/>
              <a:t>19</a:t>
            </a:r>
            <a:r>
              <a:rPr lang="el-GR" sz="2800" b="1" baseline="30000" dirty="0" smtClean="0"/>
              <a:t>ου</a:t>
            </a:r>
            <a:r>
              <a:rPr lang="el-GR" sz="2800" b="1" dirty="0" smtClean="0"/>
              <a:t> αιώνα </a:t>
            </a:r>
            <a:r>
              <a:rPr lang="el-GR" sz="2800" dirty="0" smtClean="0"/>
              <a:t>οι οργανικές ενώσεις ήταν «απρόσιτες» για μελέτη.</a:t>
            </a:r>
          </a:p>
          <a:p>
            <a:endParaRPr lang="el-GR" sz="2800" dirty="0" smtClean="0"/>
          </a:p>
          <a:p>
            <a:r>
              <a:rPr lang="el-GR" sz="2800" dirty="0" smtClean="0"/>
              <a:t>Το κύριο ενδιαφέρον συγκέντρωναν οι </a:t>
            </a:r>
            <a:r>
              <a:rPr lang="el-GR" sz="2800" b="1" dirty="0" smtClean="0"/>
              <a:t>ανόργανες</a:t>
            </a:r>
            <a:r>
              <a:rPr lang="el-GR" sz="2800" dirty="0" smtClean="0"/>
              <a:t> που ήταν και πιο απλές στη μελέτη και τη σύνθεση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Ατομικά τροχιακά του άνθρακα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45" y="5445225"/>
            <a:ext cx="3250704" cy="782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Σωστή περιγραφή</a:t>
            </a:r>
            <a:endParaRPr lang="el-GR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943445" y="2996952"/>
            <a:ext cx="7924800" cy="2229024"/>
            <a:chOff x="762000" y="2204864"/>
            <a:chExt cx="7924800" cy="2229024"/>
          </a:xfrm>
        </p:grpSpPr>
        <p:grpSp>
          <p:nvGrpSpPr>
            <p:cNvPr id="5" name="Group 4"/>
            <p:cNvGrpSpPr/>
            <p:nvPr/>
          </p:nvGrpSpPr>
          <p:grpSpPr>
            <a:xfrm>
              <a:off x="762000" y="2204864"/>
              <a:ext cx="7924800" cy="2229024"/>
              <a:chOff x="762000" y="2204864"/>
              <a:chExt cx="7924800" cy="2229024"/>
            </a:xfrm>
          </p:grpSpPr>
          <p:pic>
            <p:nvPicPr>
              <p:cNvPr id="41986" name="Picture 2" descr="File:Orbital diagram carbon - Hund's Rule.sv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2204864"/>
                <a:ext cx="7620000" cy="2009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971600" y="2204864"/>
                <a:ext cx="7560840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25960" y="3929832"/>
                <a:ext cx="7560840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139952" y="2924944"/>
              <a:ext cx="61206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56665" y="2996952"/>
            <a:ext cx="3682752" cy="200977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44451" y="5507560"/>
            <a:ext cx="3793098" cy="782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800" dirty="0" smtClean="0">
                <a:solidFill>
                  <a:prstClr val="black"/>
                </a:solidFill>
              </a:rPr>
              <a:t>Λανθασμένη περιγραφή</a:t>
            </a:r>
            <a:endParaRPr lang="el-GR" sz="2800" dirty="0">
              <a:solidFill>
                <a:prstClr val="black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201717" y="3161549"/>
            <a:ext cx="360040" cy="30427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7601" y="196122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C00000"/>
                </a:solidFill>
                <a:latin typeface="Calibri"/>
              </a:rPr>
              <a:t>Δύο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 ηλεκτρόνια σε </a:t>
            </a:r>
            <a:r>
              <a:rPr lang="el-GR" b="1" dirty="0" smtClean="0">
                <a:solidFill>
                  <a:srgbClr val="C00000"/>
                </a:solidFill>
                <a:latin typeface="Calibri"/>
              </a:rPr>
              <a:t>ένα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 τροχιακό είναι στρ</a:t>
            </a:r>
            <a:r>
              <a:rPr lang="el-GR" dirty="0">
                <a:solidFill>
                  <a:srgbClr val="C00000"/>
                </a:solidFill>
                <a:latin typeface="Calibri"/>
              </a:rPr>
              <a:t>ι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μωγμένα και απωθούνται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89177" y="3161549"/>
            <a:ext cx="3397623" cy="1663547"/>
            <a:chOff x="5289177" y="3161549"/>
            <a:chExt cx="3397623" cy="16635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292080" y="3356992"/>
              <a:ext cx="3394720" cy="13649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289177" y="3161549"/>
              <a:ext cx="3316696" cy="16635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own Arrow 18"/>
          <p:cNvSpPr/>
          <p:nvPr/>
        </p:nvSpPr>
        <p:spPr>
          <a:xfrm>
            <a:off x="2629668" y="3195618"/>
            <a:ext cx="360040" cy="30427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3045" y="1995289"/>
            <a:ext cx="334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C00000"/>
                </a:solidFill>
                <a:latin typeface="Calibri"/>
              </a:rPr>
              <a:t>Δύο 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ηλεκτρόνια σε</a:t>
            </a:r>
            <a:r>
              <a:rPr lang="el-GR" b="1" dirty="0" smtClean="0">
                <a:solidFill>
                  <a:srgbClr val="C00000"/>
                </a:solidFill>
                <a:latin typeface="Calibri"/>
              </a:rPr>
              <a:t> δύο 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τροχιακά:  έχουν περισσότερο χώρο – η άπωση είναι μικρότερη</a:t>
            </a:r>
            <a:endParaRPr lang="el-GR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985380" y="3194502"/>
            <a:ext cx="360040" cy="30427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1114" y="1291890"/>
            <a:ext cx="4232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C00000"/>
                </a:solidFill>
                <a:latin typeface="Calibri"/>
              </a:rPr>
              <a:t>ποια είναι η σωστή περιγραφή;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/>
      <p:bldP spid="10" grpId="0" animBg="1"/>
      <p:bldP spid="12" grpId="0"/>
      <p:bldP spid="19" grpId="0" animBg="1"/>
      <p:bldP spid="20" grpId="0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49298" y="2548334"/>
            <a:ext cx="6045403" cy="3908260"/>
            <a:chOff x="1549298" y="2548334"/>
            <a:chExt cx="6045403" cy="3908260"/>
          </a:xfrm>
        </p:grpSpPr>
        <p:pic>
          <p:nvPicPr>
            <p:cNvPr id="44034" name="Picture 2" descr="Px py pz orbital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298" y="2548334"/>
              <a:ext cx="6045403" cy="3908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4188" y="5829424"/>
              <a:ext cx="3385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l-GR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1465" y="5748867"/>
              <a:ext cx="32092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l-GR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5604" y="4389412"/>
              <a:ext cx="3048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l-GR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500"/>
            <a:ext cx="8229600" cy="962138"/>
          </a:xfrm>
        </p:spPr>
        <p:txBody>
          <a:bodyPr>
            <a:normAutofit/>
          </a:bodyPr>
          <a:lstStyle/>
          <a:p>
            <a:r>
              <a:rPr lang="en-US" b="1" dirty="0" smtClean="0"/>
              <a:t>2p</a:t>
            </a:r>
            <a:r>
              <a:rPr lang="en-US" dirty="0" smtClean="0"/>
              <a:t> </a:t>
            </a:r>
            <a:r>
              <a:rPr lang="el-GR" dirty="0" smtClean="0"/>
              <a:t>ατομικά τροχιακά του άνθρακα</a:t>
            </a:r>
            <a:endParaRPr lang="el-GR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85402" y="4078783"/>
            <a:ext cx="4843466" cy="461665"/>
            <a:chOff x="4301211" y="4440884"/>
            <a:chExt cx="4843466" cy="461665"/>
          </a:xfrm>
          <a:effectLst>
            <a:outerShdw blurRad="50800" dist="12700" dir="2700000" algn="tl" rotWithShape="0">
              <a:prstClr val="black">
                <a:alpha val="79000"/>
              </a:prstClr>
            </a:outerShdw>
          </a:effectLst>
        </p:grpSpPr>
        <p:sp>
          <p:nvSpPr>
            <p:cNvPr id="17" name="TextBox 16"/>
            <p:cNvSpPr txBox="1"/>
            <p:nvPr/>
          </p:nvSpPr>
          <p:spPr>
            <a:xfrm>
              <a:off x="4301211" y="4440884"/>
              <a:ext cx="594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C000"/>
                  </a:solidFill>
                  <a:latin typeface="Calibri"/>
                </a:rPr>
                <a:t>2p</a:t>
              </a:r>
              <a:r>
                <a:rPr lang="en-US" sz="2400" b="1" baseline="-25000" dirty="0" smtClean="0">
                  <a:solidFill>
                    <a:srgbClr val="FFC000"/>
                  </a:solidFill>
                  <a:latin typeface="Calibri"/>
                </a:rPr>
                <a:t>x</a:t>
              </a:r>
              <a:endParaRPr lang="el-GR" sz="2400" b="1" baseline="-25000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52041" y="4440884"/>
              <a:ext cx="6013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C000"/>
                  </a:solidFill>
                  <a:latin typeface="Calibri"/>
                </a:rPr>
                <a:t>2p</a:t>
              </a:r>
              <a:r>
                <a:rPr lang="en-US" sz="2400" b="1" baseline="-25000" dirty="0" smtClean="0">
                  <a:solidFill>
                    <a:srgbClr val="FFC000"/>
                  </a:solidFill>
                  <a:latin typeface="Calibri"/>
                </a:rPr>
                <a:t>y</a:t>
              </a:r>
              <a:endParaRPr lang="el-GR" sz="2400" b="1" baseline="-25000" dirty="0">
                <a:solidFill>
                  <a:srgbClr val="FFC000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61440" y="4440884"/>
              <a:ext cx="583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FFC000"/>
                  </a:solidFill>
                  <a:latin typeface="Calibri"/>
                </a:rPr>
                <a:t>2p</a:t>
              </a:r>
              <a:r>
                <a:rPr lang="en-US" sz="2400" b="1" baseline="-25000" dirty="0">
                  <a:solidFill>
                    <a:srgbClr val="FFC000"/>
                  </a:solidFill>
                  <a:latin typeface="Calibri"/>
                </a:rPr>
                <a:t>z</a:t>
              </a:r>
              <a:endParaRPr lang="el-GR" sz="2400" b="1" baseline="-25000" dirty="0">
                <a:solidFill>
                  <a:srgbClr val="FFC000"/>
                </a:solidFill>
                <a:latin typeface="Calibri"/>
              </a:endParaRPr>
            </a:p>
          </p:txBody>
        </p:sp>
      </p:grpSp>
      <p:pic>
        <p:nvPicPr>
          <p:cNvPr id="11" name="Picture 2" descr="File:Orbital diagram carbon - Hund's Rule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3" r="60680" b="18224"/>
          <a:stretch/>
        </p:blipFill>
        <p:spPr bwMode="auto">
          <a:xfrm>
            <a:off x="2663580" y="1366942"/>
            <a:ext cx="3598020" cy="12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283968" y="1202621"/>
            <a:ext cx="1977631" cy="1461420"/>
          </a:xfrm>
          <a:prstGeom prst="ellipse">
            <a:avLst/>
          </a:prstGeom>
          <a:solidFill>
            <a:schemeClr val="accent2">
              <a:lumMod val="20000"/>
              <a:lumOff val="80000"/>
              <a:alpha val="22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03848" y="4498883"/>
            <a:ext cx="2592524" cy="213270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664" y="5287202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srgbClr val="C00000"/>
                </a:solidFill>
                <a:latin typeface="Calibri"/>
              </a:rPr>
              <a:t>Σύνθετη εικόνα</a:t>
            </a:r>
            <a:endParaRPr lang="el-GR" sz="24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5796372" y="6075645"/>
            <a:ext cx="277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4"/>
              </a:rPr>
              <a:t>Px py pz </a:t>
            </a:r>
            <a:r>
              <a:rPr lang="en-US" sz="1100" dirty="0" smtClean="0">
                <a:latin typeface="+mn-lt"/>
                <a:hlinkClick r:id="rId4"/>
              </a:rPr>
              <a:t>orbitals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100" dirty="0">
                <a:latin typeface="+mn-lt"/>
                <a:hlinkClick r:id="rId5" tooltip="User:Adrignola"/>
              </a:rPr>
              <a:t>Adrignola</a:t>
            </a:r>
            <a:r>
              <a:rPr lang="en-US" sz="1100" dirty="0">
                <a:latin typeface="+mn-lt"/>
              </a:rPr>
              <a:t> 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1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16000" contrast="6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9164" y="1417638"/>
            <a:ext cx="8132398" cy="24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r>
              <a:rPr lang="el-GR" dirty="0" smtClean="0"/>
              <a:t>Σε ένα μόριο, </a:t>
            </a:r>
            <a:r>
              <a:rPr lang="el-GR" b="1" dirty="0" smtClean="0"/>
              <a:t>όλα</a:t>
            </a:r>
            <a:r>
              <a:rPr lang="el-GR" dirty="0" smtClean="0"/>
              <a:t> τα τροχιακά είναι </a:t>
            </a:r>
            <a:r>
              <a:rPr lang="el-GR" b="1" dirty="0" smtClean="0"/>
              <a:t>μοριακά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57200" y="5891022"/>
            <a:ext cx="7976326" cy="1933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Τα ηλεκτρόνια που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δεν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συμμετέχουν σε δεσμούς </a:t>
            </a:r>
          </a:p>
          <a:p>
            <a:pPr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κατοικούν σε </a:t>
            </a:r>
            <a:r>
              <a:rPr lang="el-GR" sz="2400" b="1" dirty="0" smtClean="0">
                <a:solidFill>
                  <a:srgbClr val="C00000"/>
                </a:solidFill>
                <a:latin typeface="Calibri"/>
              </a:rPr>
              <a:t>ατομικά</a:t>
            </a:r>
            <a:r>
              <a:rPr lang="el-GR" sz="24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τροχιακά</a:t>
            </a:r>
          </a:p>
        </p:txBody>
      </p:sp>
      <p:pic>
        <p:nvPicPr>
          <p:cNvPr id="40962" name="Picture 2" descr="http://upload.wikimedia.org/wikipedia/commons/2/2d/Neon_orbit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9" y="3796948"/>
            <a:ext cx="8208701" cy="21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 rot="16200000">
            <a:off x="7409578" y="4637002"/>
            <a:ext cx="2627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5"/>
              </a:rPr>
              <a:t>Neon </a:t>
            </a:r>
            <a:r>
              <a:rPr lang="en-US" sz="1100" dirty="0" smtClean="0">
                <a:latin typeface="+mn-lt"/>
                <a:hlinkClick r:id="rId5"/>
              </a:rPr>
              <a:t>orbitals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100" dirty="0" smtClean="0">
                <a:latin typeface="+mn-lt"/>
                <a:hlinkClick r:id="rId6" tooltip="User:Mortadelo2005"/>
              </a:rPr>
              <a:t>Mortadelo2005</a:t>
            </a:r>
            <a:r>
              <a:rPr lang="el-GR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3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 smtClean="0"/>
              <a:t>Πώς σχηματίζονται οι δεσμοί;</a:t>
            </a:r>
            <a:endParaRPr lang="el-GR" sz="4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714884"/>
            <a:ext cx="1640589" cy="142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357290" y="6072206"/>
            <a:ext cx="28132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Επικάλυψη μεταξύ των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δυο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ατομικών τροχιακών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5857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4429124" y="3071810"/>
            <a:ext cx="349320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C00000"/>
                </a:solidFill>
                <a:latin typeface="Calibri"/>
              </a:rPr>
              <a:t>Σημείο ελάχιστης ενέργειας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Μήκος του δεσμού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στο σημείο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ελάχιστης ενέργειας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- Δεξιό βέλος"/>
          <p:cNvSpPr/>
          <p:nvPr/>
        </p:nvSpPr>
        <p:spPr>
          <a:xfrm rot="10800000">
            <a:off x="6429388" y="2500306"/>
            <a:ext cx="114300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643834" y="2571744"/>
            <a:ext cx="167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Προσέγγιση των 2 ατόμων</a:t>
            </a:r>
            <a:endParaRPr lang="el-GR" b="1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2" name="11 - TextBox"/>
          <p:cNvSpPr txBox="1"/>
          <p:nvPr/>
        </p:nvSpPr>
        <p:spPr>
          <a:xfrm rot="16200000">
            <a:off x="-614919" y="2877283"/>
            <a:ext cx="202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Δυναμική ενέργεια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 flipH="1" flipV="1">
            <a:off x="142844" y="3000372"/>
            <a:ext cx="128588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2571736" y="4357694"/>
            <a:ext cx="346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/>
              </a:rPr>
              <a:t>Απόσταση μεταξύ των ατόμων (Α)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715140" y="1571612"/>
            <a:ext cx="167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Τα 2 άτομα αρχικά απομονωμένα</a:t>
            </a:r>
            <a:endParaRPr lang="el-GR" b="1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1500174"/>
            <a:ext cx="4714908" cy="571504"/>
          </a:xfrm>
        </p:spPr>
        <p:txBody>
          <a:bodyPr>
            <a:normAutofit/>
          </a:bodyPr>
          <a:lstStyle/>
          <a:p>
            <a:pPr marL="0" lvl="0">
              <a:buNone/>
            </a:pPr>
            <a:r>
              <a:rPr lang="el-GR" sz="2400" dirty="0"/>
              <a:t>Το μόριο του υδρογόνου</a:t>
            </a:r>
          </a:p>
          <a:p>
            <a:endParaRPr lang="el-GR" sz="2400" dirty="0"/>
          </a:p>
        </p:txBody>
      </p:sp>
      <p:sp>
        <p:nvSpPr>
          <p:cNvPr id="17" name="16 - Δεξιό βέλος"/>
          <p:cNvSpPr/>
          <p:nvPr/>
        </p:nvSpPr>
        <p:spPr>
          <a:xfrm>
            <a:off x="4000496" y="5286388"/>
            <a:ext cx="1143008" cy="1071546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5429256" y="5500702"/>
            <a:ext cx="2334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Σχηματισμός ενός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μοριακού δεσμού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37300" y="4548176"/>
            <a:ext cx="7492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568952" cy="3849291"/>
          </a:xfrm>
        </p:spPr>
        <p:txBody>
          <a:bodyPr>
            <a:normAutofit/>
          </a:bodyPr>
          <a:lstStyle/>
          <a:p>
            <a:r>
              <a:rPr lang="el-GR" dirty="0" smtClean="0"/>
              <a:t>Α</a:t>
            </a:r>
            <a:r>
              <a:rPr lang="el-GR" dirty="0"/>
              <a:t>. </a:t>
            </a:r>
            <a:r>
              <a:rPr lang="el-GR" dirty="0" smtClean="0"/>
              <a:t>Βάρβογλη. </a:t>
            </a:r>
            <a:r>
              <a:rPr lang="el-GR" dirty="0"/>
              <a:t>ΕΠΙΤΟΜΗ </a:t>
            </a:r>
            <a:r>
              <a:rPr lang="el-GR" dirty="0" smtClean="0"/>
              <a:t>ΟΡΓΑΝΙΚΗ  ΧΗΜΕΙΑ </a:t>
            </a:r>
          </a:p>
          <a:p>
            <a:pPr marL="355600" indent="0">
              <a:buNone/>
            </a:pPr>
            <a:r>
              <a:rPr lang="el-GR" sz="2200" dirty="0" smtClean="0"/>
              <a:t>Εκδόσεις </a:t>
            </a:r>
            <a:r>
              <a:rPr lang="el-GR" sz="2200" dirty="0"/>
              <a:t>Ζήτη, 2005. </a:t>
            </a:r>
            <a:endParaRPr lang="el-GR" sz="2200" dirty="0" smtClean="0"/>
          </a:p>
          <a:p>
            <a:pPr marL="355600" indent="0">
              <a:buNone/>
            </a:pPr>
            <a:r>
              <a:rPr lang="el-GR" sz="2200" dirty="0" smtClean="0"/>
              <a:t>Εύδοξος</a:t>
            </a:r>
            <a:r>
              <a:rPr lang="el-GR" sz="2200" dirty="0"/>
              <a:t>: Βιβλίο [10998</a:t>
            </a:r>
            <a:r>
              <a:rPr lang="el-GR" sz="2200" dirty="0" smtClean="0"/>
              <a:t>]</a:t>
            </a:r>
          </a:p>
          <a:p>
            <a:endParaRPr lang="el-GR" dirty="0"/>
          </a:p>
          <a:p>
            <a:r>
              <a:rPr lang="en-US" dirty="0" smtClean="0"/>
              <a:t>J. </a:t>
            </a:r>
            <a:r>
              <a:rPr lang="el-GR" dirty="0" smtClean="0"/>
              <a:t>McMurry, </a:t>
            </a:r>
            <a:r>
              <a:rPr lang="el-GR" dirty="0"/>
              <a:t>Οργανική </a:t>
            </a:r>
            <a:r>
              <a:rPr lang="el-GR" dirty="0" smtClean="0"/>
              <a:t>Χημεία</a:t>
            </a:r>
          </a:p>
          <a:p>
            <a:pPr marL="355600" indent="0">
              <a:buNone/>
            </a:pPr>
            <a:r>
              <a:rPr lang="el-GR" sz="2200" dirty="0" smtClean="0"/>
              <a:t>Πανεπιστημιακές </a:t>
            </a:r>
            <a:r>
              <a:rPr lang="el-GR" sz="2200" dirty="0"/>
              <a:t>Εκδόσεις Κρήτης, </a:t>
            </a:r>
            <a:r>
              <a:rPr lang="el-GR" sz="2200" dirty="0" smtClean="0"/>
              <a:t>(σε ένα τόμο), </a:t>
            </a:r>
            <a:r>
              <a:rPr lang="el-GR" sz="2200" dirty="0"/>
              <a:t>1998. </a:t>
            </a:r>
            <a:r>
              <a:rPr lang="el-GR" sz="2200" dirty="0" smtClean="0"/>
              <a:t>	</a:t>
            </a:r>
          </a:p>
          <a:p>
            <a:pPr marL="355600" indent="0">
              <a:buNone/>
            </a:pPr>
            <a:r>
              <a:rPr lang="el-GR" sz="2200" dirty="0" smtClean="0"/>
              <a:t>Εύδοξος</a:t>
            </a:r>
            <a:r>
              <a:rPr lang="el-GR" sz="2200" dirty="0"/>
              <a:t>: Βιβλίο </a:t>
            </a:r>
            <a:r>
              <a:rPr lang="el-GR" sz="2200" dirty="0" smtClean="0"/>
              <a:t>[</a:t>
            </a:r>
            <a:r>
              <a:rPr lang="el-GR" sz="2200" dirty="0"/>
              <a:t>22689357]</a:t>
            </a:r>
          </a:p>
          <a:p>
            <a:pPr marL="355600" indent="0"/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3915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Βιβλιογραφία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4929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Σπηλιόπουλος Ιωακείμ, Βασική οργανική χημεία, Εύδοξος: Βιβλίο [22660]</a:t>
            </a:r>
          </a:p>
          <a:p>
            <a:pPr>
              <a:spcBef>
                <a:spcPts val="1800"/>
              </a:spcBef>
            </a:pPr>
            <a:r>
              <a:rPr lang="el-GR" dirty="0"/>
              <a:t>Α. Βάρβογλη, ΕΠΙΤΟΜΗ ΟΡΓΑΝΙΚΗ ΧΗΜΕΙΑ, </a:t>
            </a:r>
            <a:r>
              <a:rPr lang="el-GR" dirty="0" smtClean="0"/>
              <a:t>εκδόσεις </a:t>
            </a:r>
            <a:r>
              <a:rPr lang="el-GR" dirty="0"/>
              <a:t>Ζήτη, 2005. Εύδοξος: Βιβλίο [10998]</a:t>
            </a:r>
          </a:p>
          <a:p>
            <a:pPr>
              <a:spcBef>
                <a:spcPts val="1800"/>
              </a:spcBef>
            </a:pPr>
            <a:r>
              <a:rPr lang="el-GR" dirty="0"/>
              <a:t>McMurry, John, Οργανική Χημεία, Πανεπιστημιακές Εκδόσεις Κρήτης, (2 τόμοι), 1998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Σταμάτης Μπογιατζής 2014. Σταμάτης Μπογιατζής. </a:t>
            </a:r>
            <a:r>
              <a:rPr lang="el-GR" sz="2000" dirty="0" smtClean="0"/>
              <a:t>«Οργανική Χημεία της Συντήρησης (Θ). Ενότητα 1</a:t>
            </a:r>
            <a:r>
              <a:rPr lang="en-US" sz="2000" dirty="0" smtClean="0"/>
              <a:t>:</a:t>
            </a:r>
            <a:r>
              <a:rPr lang="el-GR" sz="2000" dirty="0"/>
              <a:t> Εισαγωγή στις οργανικές χημικές ενώσεις».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File:Michel Eugène Chevre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238" y="1428736"/>
            <a:ext cx="3849559" cy="4991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8" descr="File:Chevreul's RYB chromatic diagram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2000" contrast="-39000"/>
                    </a14:imgEffect>
                  </a14:imgLayer>
                </a14:imgProps>
              </a:ext>
            </a:extLst>
          </a:blip>
          <a:srcRect l="5494" t="8951" r="4396" b="9367"/>
          <a:stretch>
            <a:fillRect/>
          </a:stretch>
        </p:blipFill>
        <p:spPr bwMode="auto">
          <a:xfrm>
            <a:off x="2779874" y="4320480"/>
            <a:ext cx="2800238" cy="2492896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 Cheuvrel</a:t>
            </a:r>
            <a:r>
              <a:rPr lang="el-GR" dirty="0" smtClean="0"/>
              <a:t> (1786 – 1889)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380038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1816</a:t>
            </a:r>
            <a:r>
              <a:rPr lang="en-US" dirty="0" smtClean="0"/>
              <a:t>: </a:t>
            </a:r>
            <a:r>
              <a:rPr lang="el-GR" dirty="0" smtClean="0"/>
              <a:t>Συστηματική σύνθεση των σαπώνων από βάσεις </a:t>
            </a:r>
            <a:r>
              <a:rPr lang="el-GR" b="1" dirty="0" smtClean="0"/>
              <a:t>αλκαλιμετάλλων</a:t>
            </a:r>
            <a:r>
              <a:rPr lang="el-GR" dirty="0" smtClean="0"/>
              <a:t> και </a:t>
            </a:r>
            <a:r>
              <a:rPr lang="el-GR" b="1" dirty="0" smtClean="0"/>
              <a:t>λιπαρές</a:t>
            </a:r>
            <a:r>
              <a:rPr lang="el-GR" dirty="0" smtClean="0"/>
              <a:t> ύλες.</a:t>
            </a:r>
          </a:p>
          <a:p>
            <a:r>
              <a:rPr lang="el-GR" dirty="0" smtClean="0"/>
              <a:t>1823: Μελέτη των </a:t>
            </a:r>
            <a:r>
              <a:rPr lang="el-GR" b="1" dirty="0" smtClean="0"/>
              <a:t>λιπιδίων.</a:t>
            </a:r>
            <a:endParaRPr lang="el-GR" dirty="0" smtClean="0"/>
          </a:p>
          <a:p>
            <a:r>
              <a:rPr lang="el-GR" dirty="0" smtClean="0"/>
              <a:t>Συμβολή στη </a:t>
            </a:r>
            <a:r>
              <a:rPr lang="el-GR" b="1" dirty="0" smtClean="0"/>
              <a:t>χρωματομετρία</a:t>
            </a:r>
            <a:r>
              <a:rPr lang="el-GR" dirty="0" smtClean="0"/>
              <a:t>: χρωματικά διαγράμματα (μοντέλο </a:t>
            </a:r>
            <a:r>
              <a:rPr lang="en-US" dirty="0" smtClean="0"/>
              <a:t>RYB)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143636" y="1357298"/>
            <a:ext cx="271464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Χρωματικό διάγραμμα του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Cheuvrel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από βιβλίο του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Benjamin Silliman (1859)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588005" y="6419832"/>
            <a:ext cx="309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Michel Eugène </a:t>
            </a:r>
            <a:r>
              <a:rPr lang="en-US" sz="1200" dirty="0" smtClean="0">
                <a:latin typeface="+mn-lt"/>
                <a:hlinkClick r:id="rId6"/>
              </a:rPr>
              <a:t>Chevreul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Materialscientist"/>
              </a:rPr>
              <a:t>Materialscientist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Jakob Berzelius </a:t>
            </a:r>
            <a:r>
              <a:rPr lang="el-GR" dirty="0" smtClean="0"/>
              <a:t>(1779–1848)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Υπέρμαχος του «</a:t>
            </a:r>
            <a:r>
              <a:rPr lang="el-GR" b="1" dirty="0" smtClean="0"/>
              <a:t>βιταλισμού</a:t>
            </a:r>
            <a:r>
              <a:rPr lang="el-GR" dirty="0" smtClean="0"/>
              <a:t>» (οι οργανικές ενώσεις μπορούν να παρασκευαστούν</a:t>
            </a:r>
            <a:r>
              <a:rPr lang="el-GR" b="1" dirty="0" smtClean="0"/>
              <a:t> μόνο </a:t>
            </a:r>
            <a:r>
              <a:rPr lang="el-GR" dirty="0" smtClean="0"/>
              <a:t>από τους ζωντανούς οργανισμούς).</a:t>
            </a:r>
            <a:endParaRPr lang="el-GR" dirty="0"/>
          </a:p>
        </p:txBody>
      </p:sp>
      <p:pic>
        <p:nvPicPr>
          <p:cNvPr id="25604" name="Picture 4" descr="File:Jöns Jacob Berzeli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643338" cy="4971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5130025" y="6279703"/>
            <a:ext cx="309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Jöns Jacob </a:t>
            </a:r>
            <a:r>
              <a:rPr lang="en-US" sz="1200" dirty="0" smtClean="0">
                <a:latin typeface="+mn-lt"/>
                <a:hlinkClick r:id="rId4"/>
              </a:rPr>
              <a:t>Berzelius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Ladsgroup"/>
              </a:rPr>
              <a:t>Ladsgroup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7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Friedrich Wohler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4043362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Το ξεκίνημα της οργανικής σύνθεσης:</a:t>
            </a:r>
          </a:p>
          <a:p>
            <a:r>
              <a:rPr lang="el-GR" sz="2800" dirty="0" smtClean="0"/>
              <a:t>1828: Σύνθεση της </a:t>
            </a:r>
            <a:r>
              <a:rPr lang="el-GR" sz="2800" b="1" dirty="0" smtClean="0"/>
              <a:t>ουρίας</a:t>
            </a:r>
            <a:r>
              <a:rPr lang="el-GR" sz="2800" dirty="0" smtClean="0"/>
              <a:t> (</a:t>
            </a:r>
            <a:r>
              <a:rPr lang="en-US" sz="2800" dirty="0" smtClean="0"/>
              <a:t>NH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-CO-NH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r>
              <a:rPr lang="el-GR" sz="2800" dirty="0" smtClean="0"/>
              <a:t> από ανόργανα υλικά.</a:t>
            </a:r>
            <a:endParaRPr lang="en-US" sz="2800" dirty="0" smtClean="0"/>
          </a:p>
          <a:p>
            <a:r>
              <a:rPr lang="el-GR" sz="2800" dirty="0" smtClean="0"/>
              <a:t>Το τέλος του «βιταλισμού».</a:t>
            </a:r>
            <a:endParaRPr lang="el-GR" sz="2800" dirty="0"/>
          </a:p>
        </p:txBody>
      </p:sp>
      <p:pic>
        <p:nvPicPr>
          <p:cNvPr id="25602" name="Picture 2" descr="http://upload.wikimedia.org/wikipedia/commons/9/9b/Friedrich_woeh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476626" cy="4837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5720669" y="6237312"/>
            <a:ext cx="2322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Friedrich </a:t>
            </a:r>
            <a:r>
              <a:rPr lang="en-US" sz="1200" dirty="0" smtClean="0">
                <a:latin typeface="+mn-lt"/>
                <a:hlinkClick r:id="rId4"/>
              </a:rPr>
              <a:t>woehler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Rex"/>
              </a:rPr>
              <a:t>Rex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9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Προσαρμοσμένο 2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284</TotalTime>
  <Words>2712</Words>
  <Application>Microsoft Office PowerPoint</Application>
  <PresentationFormat>Προβολή στην οθόνη (4:3)</PresentationFormat>
  <Paragraphs>649</Paragraphs>
  <Slides>72</Slides>
  <Notes>13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72</vt:i4>
      </vt:variant>
    </vt:vector>
  </HeadingPairs>
  <TitlesOfParts>
    <vt:vector size="76" baseType="lpstr">
      <vt:lpstr>template</vt:lpstr>
      <vt:lpstr>OC_template_updated</vt:lpstr>
      <vt:lpstr>Θέμα του Office</vt:lpstr>
      <vt:lpstr>ChemSketch</vt:lpstr>
      <vt:lpstr>Οργανική Χημεία της Συντήρησης (Θ)</vt:lpstr>
      <vt:lpstr>Προτεινόμενα βιβλία</vt:lpstr>
      <vt:lpstr>Γιατί Οργανική Χημεία;</vt:lpstr>
      <vt:lpstr>Η ιδιαιτερότητα των οργανικών χημικών ενώσεων</vt:lpstr>
      <vt:lpstr>Παρουσίαση του PowerPoint</vt:lpstr>
      <vt:lpstr>Οργανικές ενώσεις: συστατικά των ζωντανών οργανισμών</vt:lpstr>
      <vt:lpstr>Michel Cheuvrel (1786 – 1889)</vt:lpstr>
      <vt:lpstr>Jakob Berzelius (1779–1848)</vt:lpstr>
      <vt:lpstr>Friedrich Wohler</vt:lpstr>
      <vt:lpstr>Σύνθεση της ουρίας από τον Wohler</vt:lpstr>
      <vt:lpstr>Σύνθεση της ουρίας</vt:lpstr>
      <vt:lpstr>Η πιο απλή οργανική χημική ένωση: Μεθάνιο</vt:lpstr>
      <vt:lpstr>Ανθρακικοί σκελετοί: C8H18</vt:lpstr>
      <vt:lpstr>Οι δεσμοί των μορίων είναι άκαμπτοι;</vt:lpstr>
      <vt:lpstr>Το μόριο του νερού</vt:lpstr>
      <vt:lpstr>Το μόριο του διοξειδίου του άνθρακα</vt:lpstr>
      <vt:lpstr>Ετεροάτομα </vt:lpstr>
      <vt:lpstr>Ομοιότητες μεταξύ των οργανικών ενώσεων</vt:lpstr>
      <vt:lpstr>Καφές, τσάι, κακάο</vt:lpstr>
      <vt:lpstr>Ενώσεις με δακτυλίους πουρίνης</vt:lpstr>
      <vt:lpstr>Η δομή καθορίζει τις ιδιότητες</vt:lpstr>
      <vt:lpstr>Το χρώμα των δεικτών</vt:lpstr>
      <vt:lpstr>Οργανικές χρωστικές</vt:lpstr>
      <vt:lpstr>Η ινδιγοτίνη</vt:lpstr>
      <vt:lpstr>Indigo (ινδικό)</vt:lpstr>
      <vt:lpstr>Το χρώμα στις οργανικές ενώσεις</vt:lpstr>
      <vt:lpstr>Το έπος της πορφύρας</vt:lpstr>
      <vt:lpstr>Η πορφύρα</vt:lpstr>
      <vt:lpstr>Παρουσίαση του PowerPoint</vt:lpstr>
      <vt:lpstr>Χημική σύνθεση φαρμακευτικών ουσιών</vt:lpstr>
      <vt:lpstr>Σύνθεση της μπρεβετοξίνης</vt:lpstr>
      <vt:lpstr>Πώς σχηματίζονται οι ομοιοπολικοί δεσμοί</vt:lpstr>
      <vt:lpstr>Χημικοί τύποι (δομές) Lewis</vt:lpstr>
      <vt:lpstr>Παρουσίαση του PowerPoint</vt:lpstr>
      <vt:lpstr>Περιοδικός Πίνακας</vt:lpstr>
      <vt:lpstr>Σχηματισμός χημικού δεσμού  (κατά Lewis)</vt:lpstr>
      <vt:lpstr>Δομές (χημικοί τύποι) κατά Lewis 1/6</vt:lpstr>
      <vt:lpstr>Δομές (χημικοί τύποι) κατά Lewis 2/6</vt:lpstr>
      <vt:lpstr>Δομές (χημικοί τύποι) κατά Lewis 3/6</vt:lpstr>
      <vt:lpstr>Δομές (χημικοί τύποι) κατά Lewis 4/6</vt:lpstr>
      <vt:lpstr>Δομές (χημικοί τύποι) κατά Lewis 5/6</vt:lpstr>
      <vt:lpstr>Δομές (χημικοί τύποι) κατά Lewis 6/6</vt:lpstr>
      <vt:lpstr>Ηλεκτρονιακή δομή (Lewis)</vt:lpstr>
      <vt:lpstr>Ηλεκτρονιακοί τύποι Lewis (ή δομές Lewis)</vt:lpstr>
      <vt:lpstr>Ηλεκτρονιακή δομή (Lewis) Χημικές ενώσεις με ετεροάτομα (Ο, Ν, Cl)</vt:lpstr>
      <vt:lpstr>Να γραφούν οι τύποι Lewis των ενώσεων</vt:lpstr>
      <vt:lpstr>Ενέργεια δεσμού</vt:lpstr>
      <vt:lpstr>Τυπικό φορτίο στα άτομα: νερό</vt:lpstr>
      <vt:lpstr>Τυπικό φορτίο στα άτομα: φορμαλδεϋδη</vt:lpstr>
      <vt:lpstr>Τυπικό φορτίο στα άτομα: </vt:lpstr>
      <vt:lpstr>Ασύζευκτα ηλεκτρόνια</vt:lpstr>
      <vt:lpstr>Περιοδικός Πίνακας</vt:lpstr>
      <vt:lpstr>Ατομικά Τροχιακά</vt:lpstr>
      <vt:lpstr>Σχετική ενέργεια των ατομικών τροχιακών</vt:lpstr>
      <vt:lpstr>Ο άνθρακας</vt:lpstr>
      <vt:lpstr>Άνθρακας </vt:lpstr>
      <vt:lpstr>Άνθρακας: αλλοτροπικές μορφές </vt:lpstr>
      <vt:lpstr>Δεσμοί μεταξύ ατόμων άνθρακα</vt:lpstr>
      <vt:lpstr>Πώς ερμηνεύονται οι δομές και η δραστικότητα των μορίων;</vt:lpstr>
      <vt:lpstr>Ατομικά τροχιακά του άνθρακα</vt:lpstr>
      <vt:lpstr>2p ατομικά τροχιακά του άνθρακα</vt:lpstr>
      <vt:lpstr>Σε ένα μόριο, όλα τα τροχιακά είναι μοριακά;</vt:lpstr>
      <vt:lpstr>Πώς σχηματίζονται οι δεσμοί;</vt:lpstr>
      <vt:lpstr>Βιβλιογραφία 1/2</vt:lpstr>
      <vt:lpstr>Βιβλιογραφία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της Συντήρησης (Θ)</dc:title>
  <dc:creator>opencourses@teiath.gr</dc:creator>
  <cp:lastModifiedBy>natasakar new</cp:lastModifiedBy>
  <cp:revision>22</cp:revision>
  <dcterms:created xsi:type="dcterms:W3CDTF">2015-05-27T11:57:09Z</dcterms:created>
  <dcterms:modified xsi:type="dcterms:W3CDTF">2015-08-06T08:38:28Z</dcterms:modified>
</cp:coreProperties>
</file>