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8" r:id="rId3"/>
    <p:sldId id="274" r:id="rId4"/>
    <p:sldId id="273" r:id="rId5"/>
    <p:sldId id="272" r:id="rId6"/>
    <p:sldId id="271" r:id="rId7"/>
    <p:sldId id="270" r:id="rId8"/>
    <p:sldId id="269" r:id="rId9"/>
    <p:sldId id="293" r:id="rId10"/>
    <p:sldId id="275" r:id="rId11"/>
    <p:sldId id="276" r:id="rId12"/>
    <p:sldId id="278" r:id="rId13"/>
    <p:sldId id="277" r:id="rId14"/>
    <p:sldId id="280" r:id="rId15"/>
    <p:sldId id="284" r:id="rId16"/>
    <p:sldId id="283" r:id="rId17"/>
    <p:sldId id="282" r:id="rId18"/>
    <p:sldId id="281" r:id="rId19"/>
    <p:sldId id="285" r:id="rId20"/>
    <p:sldId id="288" r:id="rId21"/>
    <p:sldId id="287" r:id="rId22"/>
    <p:sldId id="286" r:id="rId23"/>
    <p:sldId id="289" r:id="rId24"/>
    <p:sldId id="290" r:id="rId25"/>
    <p:sldId id="292" r:id="rId26"/>
    <p:sldId id="257" r:id="rId27"/>
    <p:sldId id="262" r:id="rId28"/>
    <p:sldId id="264" r:id="rId29"/>
    <p:sldId id="265" r:id="rId30"/>
    <p:sldId id="266" r:id="rId31"/>
    <p:sldId id="261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00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1" d="100"/>
          <a:sy n="71" d="100"/>
        </p:scale>
        <p:origin x="11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14/01/2015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14/01/2015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22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22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5519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 marL="1166813" indent="-361950"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err="1" smtClean="0">
                <a:solidFill>
                  <a:schemeClr val="tx1"/>
                </a:solidFill>
                <a:latin typeface="+mn-lt"/>
              </a:rPr>
              <a:t>Φαρμακοκινητική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122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Απορρόφηση του φαρμάκου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Γεώργιος </a:t>
            </a:r>
            <a:r>
              <a:rPr lang="el-GR" sz="2200" dirty="0" err="1" smtClean="0"/>
              <a:t>Καρίκας</a:t>
            </a:r>
            <a:endParaRPr lang="el-GR" sz="2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Διδάκτωρ </a:t>
            </a:r>
            <a:r>
              <a:rPr lang="el-GR" sz="2200" dirty="0"/>
              <a:t>Πανεπιστημίου Αθηνών, </a:t>
            </a:r>
            <a:r>
              <a:rPr lang="el-GR" sz="2200" dirty="0" err="1"/>
              <a:t>PhD</a:t>
            </a:r>
            <a:r>
              <a:rPr lang="el-GR" sz="2200" dirty="0"/>
              <a:t> </a:t>
            </a:r>
            <a:r>
              <a:rPr lang="el-GR" sz="2200" dirty="0" err="1"/>
              <a:t>Manchester</a:t>
            </a:r>
            <a:r>
              <a:rPr lang="el-GR" sz="2200" dirty="0"/>
              <a:t> </a:t>
            </a:r>
            <a:r>
              <a:rPr lang="el-GR" sz="2200" dirty="0" err="1"/>
              <a:t>University</a:t>
            </a:r>
            <a:r>
              <a:rPr lang="el-GR" sz="2200" dirty="0"/>
              <a:t>,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Καθηγητής Βιοχημείας-Κλινικής Χημείας, Τμήμα 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Επίδραση </a:t>
            </a:r>
            <a:r>
              <a:rPr lang="en-US" dirty="0"/>
              <a:t>pH</a:t>
            </a:r>
            <a:r>
              <a:rPr lang="el-GR" dirty="0"/>
              <a:t> στην απέκκριση</a:t>
            </a:r>
            <a:r>
              <a:rPr lang="en-US" dirty="0"/>
              <a:t> </a:t>
            </a:r>
            <a:r>
              <a:rPr lang="en-US" sz="3000" b="0" dirty="0"/>
              <a:t>2</a:t>
            </a:r>
            <a:r>
              <a:rPr lang="en-US" sz="3000" b="0" dirty="0" smtClean="0"/>
              <a:t>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όξινα ούρα διαχέεται το σαλικυλικό και όχι η αμφεταμίνη. Σε αλκαλικά ούρα συμβαίνει το αντίθετο. </a:t>
            </a:r>
          </a:p>
          <a:p>
            <a:r>
              <a:rPr lang="el-GR" dirty="0"/>
              <a:t>Η χορήγηση </a:t>
            </a:r>
            <a:r>
              <a:rPr lang="el-GR" dirty="0" err="1"/>
              <a:t>διττανθρακικού</a:t>
            </a:r>
            <a:r>
              <a:rPr lang="el-GR" dirty="0"/>
              <a:t> νατρίου για </a:t>
            </a:r>
            <a:r>
              <a:rPr lang="el-GR" dirty="0" err="1"/>
              <a:t>αλκαλοποίηση</a:t>
            </a:r>
            <a:r>
              <a:rPr lang="el-GR" dirty="0"/>
              <a:t> των ούρων χρησιμοποιείται για να αυξηθεί ο ρυθμός απέκκρισης φαρμάκων, όπως τα σαλικυλικά και η </a:t>
            </a:r>
            <a:r>
              <a:rPr lang="el-GR" dirty="0" err="1"/>
              <a:t>φαινοβαρβιτάλη</a:t>
            </a:r>
            <a:r>
              <a:rPr lang="el-GR" dirty="0"/>
              <a:t>, σε ασθενείς που τα φάρμακα αυτά έχουν χορηγηθεί σε υπερβολική δόση.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57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00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 err="1"/>
              <a:t>pK</a:t>
            </a:r>
            <a:r>
              <a:rPr lang="el-GR" baseline="-25000" dirty="0" err="1"/>
              <a:t>a</a:t>
            </a:r>
            <a:r>
              <a:rPr lang="el-GR" dirty="0"/>
              <a:t> αποτελεί ένα μέτρο της ισχύος της αλληλεπίδρασης μιας χημικής ένωσης (φαρμάκου) με ένα Η</a:t>
            </a:r>
            <a:r>
              <a:rPr lang="el-GR" baseline="30000" dirty="0"/>
              <a:t>+</a:t>
            </a:r>
            <a:r>
              <a:rPr lang="el-GR" dirty="0"/>
              <a:t>.</a:t>
            </a:r>
          </a:p>
          <a:p>
            <a:pPr marL="457200" indent="-457200">
              <a:lnSpc>
                <a:spcPct val="11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 err="1" smtClean="0"/>
              <a:t>Οξινα</a:t>
            </a:r>
            <a:r>
              <a:rPr lang="el-GR" dirty="0" smtClean="0"/>
              <a:t> </a:t>
            </a:r>
            <a:r>
              <a:rPr lang="el-GR" dirty="0"/>
              <a:t>φάρμακα με </a:t>
            </a:r>
            <a:r>
              <a:rPr lang="el-GR" dirty="0" err="1"/>
              <a:t>pK</a:t>
            </a:r>
            <a:r>
              <a:rPr lang="el-GR" baseline="-25000" dirty="0" err="1"/>
              <a:t>a</a:t>
            </a:r>
            <a:r>
              <a:rPr lang="el-GR" dirty="0"/>
              <a:t> &lt;2.0  και βασικά φάρμακα με pKa&gt;5.0, απορροφώνται πολύ λίγο από το στόμαχο, διότι είναι πολύ ιοντισμένα στις όξινες γαστρικές εκκρίσεις. </a:t>
            </a:r>
          </a:p>
          <a:p>
            <a:pPr marL="457200" indent="-457200">
              <a:lnSpc>
                <a:spcPct val="11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 err="1"/>
              <a:t>pK</a:t>
            </a:r>
            <a:r>
              <a:rPr lang="el-GR" baseline="-25000" dirty="0" err="1"/>
              <a:t>a</a:t>
            </a:r>
            <a:r>
              <a:rPr lang="el-GR" dirty="0"/>
              <a:t> είναι σημαντική και για την απορρόφηση του φαρμάκου στο έντερο. Παρ όλα τα ανωτέρω ακόμη και όξινα φάρμακα με </a:t>
            </a:r>
            <a:r>
              <a:rPr lang="el-GR" dirty="0" err="1"/>
              <a:t>pK</a:t>
            </a:r>
            <a:r>
              <a:rPr lang="el-GR" baseline="-25000" dirty="0" err="1"/>
              <a:t>a</a:t>
            </a:r>
            <a:r>
              <a:rPr lang="el-GR" dirty="0"/>
              <a:t> που ευνοεί την απορρόφησή του στο στόμαχο, μπορούν να απορροφηθούν σημαντικά και από το έντερο, λόγω της μεγάλης επιφάνειας των εντερικών </a:t>
            </a:r>
            <a:r>
              <a:rPr lang="el-GR" dirty="0" err="1"/>
              <a:t>μικρολαχνών</a:t>
            </a:r>
            <a:r>
              <a:rPr lang="el-GR" dirty="0"/>
              <a:t>.</a:t>
            </a:r>
          </a:p>
          <a:p>
            <a:pPr marL="457200" indent="-457200">
              <a:lnSpc>
                <a:spcPct val="11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b="1" dirty="0" err="1"/>
              <a:t>λιποδιαλυτότητα</a:t>
            </a:r>
            <a:r>
              <a:rPr lang="el-GR" dirty="0"/>
              <a:t> του φαρμάκου μπορεί να επηρεάσει την απορρόφησή του ανεξάρτητα από τη τιμή της </a:t>
            </a:r>
            <a:r>
              <a:rPr lang="el-GR" dirty="0" err="1"/>
              <a:t>pK</a:t>
            </a:r>
            <a:r>
              <a:rPr lang="el-GR" baseline="-25000" dirty="0" err="1"/>
              <a:t>a</a:t>
            </a:r>
            <a:r>
              <a:rPr lang="el-GR" baseline="-2500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11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 στην </a:t>
            </a:r>
            <a:r>
              <a:rPr lang="el-GR" dirty="0"/>
              <a:t>εξίσωση </a:t>
            </a:r>
            <a:r>
              <a:rPr lang="el-GR" dirty="0" smtClean="0"/>
              <a:t>ΗΗ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56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Εφαρμογές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Εάν </a:t>
            </a:r>
            <a:r>
              <a:rPr lang="el-GR" dirty="0"/>
              <a:t>η </a:t>
            </a:r>
            <a:r>
              <a:rPr lang="el-GR" dirty="0" err="1"/>
              <a:t>pK</a:t>
            </a:r>
            <a:r>
              <a:rPr lang="el-GR" baseline="-25000" dirty="0" err="1"/>
              <a:t>a</a:t>
            </a:r>
            <a:r>
              <a:rPr lang="el-GR" dirty="0"/>
              <a:t> ενός φαρμάκου είναι 8.0, τι ποσοστό αυτής θα βρίσκεται σε ιονισμένη μορφή στο δωδεκαδάκτυλο με σύνηθες </a:t>
            </a:r>
            <a:r>
              <a:rPr lang="en-US" dirty="0"/>
              <a:t>p</a:t>
            </a:r>
            <a:r>
              <a:rPr lang="el-GR" dirty="0"/>
              <a:t>Η =8.0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066926"/>
              </p:ext>
            </p:extLst>
          </p:nvPr>
        </p:nvGraphicFramePr>
        <p:xfrm>
          <a:off x="2979429" y="2708920"/>
          <a:ext cx="3185143" cy="716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Εξίσωση" r:id="rId3" imgW="1905000" imgH="431800" progId="Equation.3">
                  <p:embed/>
                </p:oleObj>
              </mc:Choice>
              <mc:Fallback>
                <p:oleObj name="Εξίσωση" r:id="rId3" imgW="19050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429" y="2708920"/>
                        <a:ext cx="3185143" cy="7166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463930"/>
              </p:ext>
            </p:extLst>
          </p:nvPr>
        </p:nvGraphicFramePr>
        <p:xfrm>
          <a:off x="683568" y="3645024"/>
          <a:ext cx="8071048" cy="856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Εξίσωση" r:id="rId5" imgW="4038600" imgH="431800" progId="Equation.3">
                  <p:embed/>
                </p:oleObj>
              </mc:Choice>
              <mc:Fallback>
                <p:oleObj name="Εξίσωση" r:id="rId5" imgW="40386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645024"/>
                        <a:ext cx="8071048" cy="8565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755576" y="4954518"/>
            <a:ext cx="7848872" cy="850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Η ουσία, θα βρίσκεται κατά 50% υπό την ιονισμένη μορφή της και κατά 50% υπό την μη ιονισμένη.</a:t>
            </a:r>
          </a:p>
        </p:txBody>
      </p:sp>
    </p:spTree>
    <p:extLst>
      <p:ext uri="{BB962C8B-B14F-4D97-AF65-F5344CB8AC3E}">
        <p14:creationId xmlns:p14="http://schemas.microsoft.com/office/powerpoint/2010/main" val="33864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στην εξίσωση ΗΗ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l-GR" dirty="0"/>
              <a:t>Αν το 50% ενός φαρμάκου είναι σε μη ιοντισμένη μορφή σε </a:t>
            </a:r>
            <a:r>
              <a:rPr lang="en-US" dirty="0"/>
              <a:t>pH </a:t>
            </a:r>
            <a:r>
              <a:rPr lang="el-GR" dirty="0"/>
              <a:t>5.0, ποια είναι κατά προσέγγιση η </a:t>
            </a:r>
            <a:r>
              <a:rPr lang="en-US" dirty="0" err="1"/>
              <a:t>pK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l-GR" dirty="0"/>
              <a:t>: </a:t>
            </a:r>
            <a:endParaRPr lang="el-GR" dirty="0" smtClean="0"/>
          </a:p>
          <a:p>
            <a:pPr marL="514350" indent="-514350" algn="ctr">
              <a:buFont typeface="+mj-lt"/>
              <a:buAutoNum type="romanLcPeriod"/>
            </a:pPr>
            <a:r>
              <a:rPr lang="el-GR" dirty="0" smtClean="0"/>
              <a:t>1,</a:t>
            </a:r>
          </a:p>
          <a:p>
            <a:pPr marL="514350" indent="-514350" algn="ctr">
              <a:buFont typeface="+mj-lt"/>
              <a:buAutoNum type="romanLcPeriod"/>
            </a:pPr>
            <a:r>
              <a:rPr lang="el-GR" dirty="0" smtClean="0"/>
              <a:t>2 ,</a:t>
            </a:r>
          </a:p>
          <a:p>
            <a:pPr marL="514350" indent="-514350" algn="ctr">
              <a:buFont typeface="+mj-lt"/>
              <a:buAutoNum type="romanLcPeriod"/>
            </a:pPr>
            <a:r>
              <a:rPr lang="el-GR" dirty="0" smtClean="0"/>
              <a:t>3,</a:t>
            </a:r>
          </a:p>
          <a:p>
            <a:pPr marL="514350" indent="-514350" algn="ctr">
              <a:buFont typeface="+mj-lt"/>
              <a:buAutoNum type="romanLcPeriod"/>
            </a:pPr>
            <a:r>
              <a:rPr lang="el-GR" dirty="0" smtClean="0"/>
              <a:t>4,</a:t>
            </a:r>
          </a:p>
          <a:p>
            <a:pPr marL="514350" indent="-514350" algn="ctr">
              <a:buFont typeface="+mj-lt"/>
              <a:buAutoNum type="romanLcPeriod"/>
            </a:pPr>
            <a:r>
              <a:rPr lang="el-GR" b="1" dirty="0" smtClean="0"/>
              <a:t>5.</a:t>
            </a:r>
            <a:endParaRPr lang="el-GR" dirty="0"/>
          </a:p>
          <a:p>
            <a:pPr marL="457200" indent="-457200">
              <a:buFont typeface="+mj-lt"/>
              <a:buAutoNum type="romanL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57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διάχυση του φαρμάκου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Η </a:t>
            </a:r>
            <a:r>
              <a:rPr lang="el-GR" b="1" dirty="0" smtClean="0"/>
              <a:t>Διάχυση </a:t>
            </a:r>
            <a:r>
              <a:rPr lang="el-GR" b="1" dirty="0"/>
              <a:t>του φαρμάκου</a:t>
            </a:r>
            <a:r>
              <a:rPr lang="el-GR" dirty="0"/>
              <a:t> σε κυτταρικό επίπεδο</a:t>
            </a:r>
            <a:r>
              <a:rPr lang="el-GR" i="1" dirty="0"/>
              <a:t> </a:t>
            </a:r>
            <a:r>
              <a:rPr lang="el-GR" dirty="0"/>
              <a:t>αφορά 2 τύπους</a:t>
            </a:r>
            <a:r>
              <a:rPr lang="el-GR" b="1" i="1" dirty="0" smtClean="0"/>
              <a:t>:</a:t>
            </a:r>
            <a:endParaRPr lang="el-GR" dirty="0"/>
          </a:p>
          <a:p>
            <a:r>
              <a:rPr lang="el-GR" b="1" dirty="0"/>
              <a:t>Την Παθητική διάχυση</a:t>
            </a:r>
            <a:r>
              <a:rPr lang="el-GR" dirty="0"/>
              <a:t> (τα περισσότερα φάρμακα)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l-GR" dirty="0"/>
              <a:t>Από περιοχή υψηλής συγκέντρωσης σε περιοχή χαμηλής </a:t>
            </a:r>
            <a:r>
              <a:rPr lang="el-GR" dirty="0" smtClean="0"/>
              <a:t>συγκέντρωσης.</a:t>
            </a:r>
            <a:endParaRPr lang="el-GR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el-GR" dirty="0"/>
              <a:t>Τα λιποδιαλυτά διακινούνται μέσω των κυτταρικών μεμβρανών </a:t>
            </a:r>
            <a:r>
              <a:rPr lang="el-GR" dirty="0" smtClean="0"/>
              <a:t>.</a:t>
            </a:r>
            <a:endParaRPr lang="el-GR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el-GR" dirty="0"/>
              <a:t>Τα υδρόφιλα (πολικά) διακινούνται μέσω </a:t>
            </a:r>
            <a:r>
              <a:rPr lang="el-GR" dirty="0" err="1"/>
              <a:t>υδατοπερατών</a:t>
            </a:r>
            <a:r>
              <a:rPr lang="el-GR" dirty="0"/>
              <a:t> </a:t>
            </a:r>
            <a:r>
              <a:rPr lang="el-GR" dirty="0" smtClean="0"/>
              <a:t>δίαυλων.</a:t>
            </a:r>
            <a:endParaRPr lang="el-GR" dirty="0"/>
          </a:p>
          <a:p>
            <a:r>
              <a:rPr lang="el-GR" b="1" dirty="0"/>
              <a:t>Την Ενεργητική μεταφορά, </a:t>
            </a:r>
            <a:r>
              <a:rPr lang="el-GR" dirty="0"/>
              <a:t>η οποία επιτελείται: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l-GR" dirty="0"/>
              <a:t>Με τη βοήθεια συγκεκριμένων </a:t>
            </a:r>
            <a:r>
              <a:rPr lang="el-GR" dirty="0" err="1"/>
              <a:t>πρωτεΐνων</a:t>
            </a:r>
            <a:r>
              <a:rPr lang="el-GR" dirty="0"/>
              <a:t>-φορέων και απαιτούν ενεργεία που παρέχεται από την υδρόλυση του ΑΤΡ.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l-GR" dirty="0"/>
              <a:t>Από περιοχή χαμηλής συγκέντρωσης σε περιοχή υψηλής συγκέντρωσης.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8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Διάχυση / Μεταφορά του </a:t>
            </a:r>
            <a:r>
              <a:rPr lang="el-GR" dirty="0"/>
              <a:t>φαρμάκου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Τις διαφορές στις συγκεντρώσεις του φαρμάκου, σε σχέση με το ρυθμό απορρόφησης στη παθητική διάχυση και την ενεργητική μεταφορά, δίνει το </a:t>
            </a:r>
            <a:r>
              <a:rPr lang="el-GR" dirty="0" smtClean="0"/>
              <a:t>διάγραμμα.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49" y="2564905"/>
            <a:ext cx="367810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1560" y="5301208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  <a:ea typeface="Times New Roman"/>
                <a:cs typeface="Arial"/>
              </a:rPr>
              <a:t>Το ποσοστό του φαρμάκου που απορροφάται και φτάνει τελικά στη κυκλοφορία  ονομάζεται </a:t>
            </a:r>
            <a:r>
              <a:rPr lang="el-GR" sz="2200" b="1" dirty="0">
                <a:latin typeface="+mn-lt"/>
                <a:ea typeface="Times New Roman"/>
                <a:cs typeface="Arial"/>
              </a:rPr>
              <a:t>Βιοδιαθεσιμότητα</a:t>
            </a:r>
            <a:r>
              <a:rPr lang="el-GR" sz="2200" dirty="0">
                <a:latin typeface="+mn-lt"/>
                <a:ea typeface="Times New Roman"/>
                <a:cs typeface="Arial"/>
              </a:rPr>
              <a:t> (</a:t>
            </a:r>
            <a:r>
              <a:rPr lang="en-US" sz="2200" dirty="0">
                <a:latin typeface="+mn-lt"/>
                <a:ea typeface="Times New Roman"/>
                <a:cs typeface="Arial"/>
              </a:rPr>
              <a:t>Bioavailability</a:t>
            </a:r>
            <a:r>
              <a:rPr lang="el-GR" sz="2200" dirty="0">
                <a:latin typeface="+mn-lt"/>
                <a:ea typeface="Times New Roman"/>
                <a:cs typeface="Arial"/>
              </a:rPr>
              <a:t>).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3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 smtClean="0"/>
              <a:t>Ηπατικός μεταβολισμός </a:t>
            </a:r>
            <a:r>
              <a:rPr lang="el-GR" dirty="0"/>
              <a:t>του </a:t>
            </a:r>
            <a:r>
              <a:rPr lang="el-GR" dirty="0" smtClean="0"/>
              <a:t>φαρμάκου (</a:t>
            </a:r>
            <a:r>
              <a:rPr lang="en-US" dirty="0" smtClean="0"/>
              <a:t>FPM)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το φάρμακο λαμβάνεται </a:t>
            </a:r>
            <a:r>
              <a:rPr lang="el-GR" dirty="0" err="1"/>
              <a:t>per</a:t>
            </a:r>
            <a:r>
              <a:rPr lang="el-GR" dirty="0"/>
              <a:t> </a:t>
            </a:r>
            <a:r>
              <a:rPr lang="el-GR" dirty="0" err="1"/>
              <a:t>os</a:t>
            </a:r>
            <a:r>
              <a:rPr lang="el-GR" dirty="0"/>
              <a:t> έχουμε το φαινόμενο της πρώτης διόδου (διάβασης)  και αφορά τον ηπατικό μεταβολισμό του φαρμάκου (</a:t>
            </a:r>
            <a:r>
              <a:rPr lang="el-GR" b="1" dirty="0" err="1"/>
              <a:t>First</a:t>
            </a:r>
            <a:r>
              <a:rPr lang="el-GR" b="1" dirty="0"/>
              <a:t> </a:t>
            </a:r>
            <a:r>
              <a:rPr lang="el-GR" b="1" dirty="0" err="1"/>
              <a:t>Pass</a:t>
            </a:r>
            <a:r>
              <a:rPr lang="el-GR" b="1" dirty="0"/>
              <a:t> </a:t>
            </a:r>
            <a:r>
              <a:rPr lang="el-GR" b="1" dirty="0" err="1"/>
              <a:t>Metabolism</a:t>
            </a:r>
            <a:r>
              <a:rPr lang="el-GR" dirty="0"/>
              <a:t>, </a:t>
            </a:r>
            <a:r>
              <a:rPr lang="el-GR" b="1" dirty="0"/>
              <a:t>FPM</a:t>
            </a:r>
            <a:r>
              <a:rPr lang="el-GR" dirty="0"/>
              <a:t>), όπου επιτελείται η </a:t>
            </a:r>
            <a:r>
              <a:rPr lang="el-GR" dirty="0" err="1"/>
              <a:t>βιομετατροπή</a:t>
            </a:r>
            <a:r>
              <a:rPr lang="el-GR" dirty="0"/>
              <a:t> του, όταν φτάνει στο ήπαρ μέσω της πυλαίας </a:t>
            </a:r>
            <a:r>
              <a:rPr lang="el-GR" dirty="0" smtClean="0"/>
              <a:t>κυκλοφορίας.</a:t>
            </a:r>
          </a:p>
          <a:p>
            <a:r>
              <a:rPr lang="el-GR" dirty="0"/>
              <a:t>Η απορρόφηση, η δράση, η βιοδιαθεσιμότητα και το FPM επηρεάζονται από την οδό χορήγησης, όπως φαίνεται στον </a:t>
            </a:r>
            <a:r>
              <a:rPr lang="el-GR" dirty="0" smtClean="0"/>
              <a:t>παρακάτω πίνακα.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7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641523"/>
              </p:ext>
            </p:extLst>
          </p:nvPr>
        </p:nvGraphicFramePr>
        <p:xfrm>
          <a:off x="13815" y="1163320"/>
          <a:ext cx="9094689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4342161"/>
                <a:gridCol w="302433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1800" b="1" dirty="0" smtClean="0"/>
                        <a:t>Πλεονεκτήματα οδών χορήγησης</a:t>
                      </a:r>
                      <a:endParaRPr lang="el-GR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/>
                        <a:t>Μειονεκτήματα</a:t>
                      </a:r>
                      <a:endParaRPr lang="el-GR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Υπογλώσσια / </a:t>
                      </a:r>
                      <a:r>
                        <a:rPr lang="el-GR" sz="1800" dirty="0" err="1" smtClean="0"/>
                        <a:t>Βλεννογόνια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↑ δράση όχι</a:t>
                      </a:r>
                      <a:r>
                        <a:rPr lang="en-US" sz="1800" dirty="0" smtClean="0"/>
                        <a:t> FPM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↓ απορρόφηση σε εμέτους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Αναπνευστική 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↑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l-GR" sz="1800" baseline="0" dirty="0" smtClean="0"/>
                        <a:t>δράση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Βράχνιασμα, διασωλήνωση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Ενδομυϊκή (</a:t>
                      </a:r>
                      <a:r>
                        <a:rPr lang="en-US" sz="1800" dirty="0" err="1" smtClean="0"/>
                        <a:t>i.m</a:t>
                      </a:r>
                      <a:r>
                        <a:rPr lang="en-US" sz="1800" dirty="0" smtClean="0"/>
                        <a:t>.)</a:t>
                      </a:r>
                      <a:endParaRPr lang="el-G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Θεραπεία μιας</a:t>
                      </a:r>
                      <a:r>
                        <a:rPr lang="el-GR" sz="1800" baseline="0" dirty="0" smtClean="0"/>
                        <a:t> δόσης </a:t>
                      </a:r>
                      <a:r>
                        <a:rPr lang="el-GR" sz="1800" dirty="0" smtClean="0"/>
                        <a:t>↑ </a:t>
                      </a:r>
                      <a:r>
                        <a:rPr lang="en-US" sz="1800" dirty="0" smtClean="0"/>
                        <a:t>V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Οίδημα, τοπικός ερεθισμός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err="1" smtClean="0"/>
                        <a:t>Ενδοραχιαία</a:t>
                      </a:r>
                      <a:r>
                        <a:rPr lang="el-GR" sz="1800" dirty="0" smtClean="0"/>
                        <a:t> 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Όχι </a:t>
                      </a:r>
                      <a:r>
                        <a:rPr lang="en-US" sz="1800" dirty="0" smtClean="0"/>
                        <a:t>FPM, </a:t>
                      </a:r>
                      <a:r>
                        <a:rPr lang="el-GR" sz="1800" dirty="0" smtClean="0"/>
                        <a:t>↑</a:t>
                      </a:r>
                      <a:r>
                        <a:rPr lang="en-US" sz="1800" dirty="0" smtClean="0"/>
                        <a:t> C </a:t>
                      </a:r>
                      <a:r>
                        <a:rPr lang="el-GR" sz="1800" dirty="0" smtClean="0"/>
                        <a:t>χωρίς</a:t>
                      </a:r>
                      <a:r>
                        <a:rPr lang="el-GR" sz="1800" baseline="0" dirty="0" smtClean="0"/>
                        <a:t> ανεπιθύμητες ενέργειες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Ανάγκη</a:t>
                      </a:r>
                      <a:r>
                        <a:rPr lang="el-GR" sz="1800" baseline="0" dirty="0" smtClean="0"/>
                        <a:t> ειδικής υποδομής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aseline="0" dirty="0" smtClean="0"/>
                        <a:t>Ενδοφλέβια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baseline="0" dirty="0" err="1" smtClean="0"/>
                        <a:t>i.v.</a:t>
                      </a:r>
                      <a:r>
                        <a:rPr lang="en-US" sz="1800" baseline="0" dirty="0" smtClean="0"/>
                        <a:t>)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100% </a:t>
                      </a:r>
                      <a:r>
                        <a:rPr lang="el-GR" sz="1800" dirty="0" err="1" smtClean="0"/>
                        <a:t>απορ</a:t>
                      </a:r>
                      <a:r>
                        <a:rPr lang="el-GR" sz="1800" dirty="0" smtClean="0"/>
                        <a:t>-</a:t>
                      </a:r>
                      <a:r>
                        <a:rPr lang="el-GR" sz="1800" dirty="0" err="1" smtClean="0"/>
                        <a:t>βιοδιαθεσιμ</a:t>
                      </a:r>
                      <a:r>
                        <a:rPr lang="el-GR" sz="1800" dirty="0" smtClean="0"/>
                        <a:t>.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smtClean="0"/>
                        <a:t>δυσάρεστη, </a:t>
                      </a:r>
                      <a:r>
                        <a:rPr lang="el-GR" sz="1800" dirty="0" smtClean="0"/>
                        <a:t>απαιτεί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l-GR" sz="1800" baseline="0" dirty="0" err="1" smtClean="0"/>
                        <a:t>μηχαν</a:t>
                      </a:r>
                      <a:r>
                        <a:rPr lang="el-GR" sz="1800" baseline="0" smtClean="0"/>
                        <a:t>. στάγδην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Υποδόρια 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&lt; </a:t>
                      </a:r>
                      <a:r>
                        <a:rPr lang="el-GR" sz="1800" dirty="0" err="1" smtClean="0"/>
                        <a:t>απορρ</a:t>
                      </a:r>
                      <a:r>
                        <a:rPr lang="el-GR" sz="1800" dirty="0" smtClean="0"/>
                        <a:t>. από </a:t>
                      </a:r>
                      <a:r>
                        <a:rPr lang="en-US" sz="1800" dirty="0" err="1" smtClean="0"/>
                        <a:t>im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Μικρότερες</a:t>
                      </a:r>
                      <a:r>
                        <a:rPr lang="el-GR" sz="1800" baseline="0" dirty="0" smtClean="0"/>
                        <a:t> δόσεις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Από του στόματος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Πιο βολική χορήγηση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↑ </a:t>
                      </a:r>
                      <a:r>
                        <a:rPr lang="en-US" sz="1800" dirty="0" smtClean="0"/>
                        <a:t>FPM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l-GR" sz="1800" dirty="0" smtClean="0"/>
                        <a:t>↓ </a:t>
                      </a:r>
                      <a:r>
                        <a:rPr lang="el-GR" sz="1800" dirty="0" err="1" smtClean="0"/>
                        <a:t>απορ</a:t>
                      </a:r>
                      <a:r>
                        <a:rPr lang="el-GR" sz="1800" dirty="0" smtClean="0"/>
                        <a:t>. σε εμέτους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Από το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l-GR" sz="1800" dirty="0" smtClean="0"/>
                        <a:t>ορθό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↑ δράση όχι </a:t>
                      </a:r>
                      <a:r>
                        <a:rPr lang="en-US" sz="1800" dirty="0" smtClean="0"/>
                        <a:t>FPM,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l-GR" sz="1800" baseline="0" dirty="0" smtClean="0"/>
                        <a:t>χρήσιμη σε ασθενείς με εμέτους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Αιμάτωμα ορθού, κίνδυνος βακτηριαιμίας (</a:t>
                      </a:r>
                      <a:r>
                        <a:rPr lang="el-GR" sz="1800" dirty="0" err="1" smtClean="0"/>
                        <a:t>ανοσοκατ</a:t>
                      </a:r>
                      <a:r>
                        <a:rPr lang="el-GR" sz="1800" dirty="0" smtClean="0"/>
                        <a:t>.)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Τοπική 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Καλά τοπικά αποτελέσματα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↓ δράση, τοπ. αντιδράσεις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err="1" smtClean="0"/>
                        <a:t>Διαδερμική</a:t>
                      </a:r>
                      <a:r>
                        <a:rPr lang="el-GR" sz="1800" dirty="0" smtClean="0"/>
                        <a:t> 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Όχι </a:t>
                      </a:r>
                      <a:r>
                        <a:rPr lang="en-US" sz="1800" dirty="0" smtClean="0"/>
                        <a:t>FPM</a:t>
                      </a:r>
                      <a:r>
                        <a:rPr lang="el-GR" sz="1800" dirty="0" smtClean="0"/>
                        <a:t> για βραδεία</a:t>
                      </a:r>
                      <a:r>
                        <a:rPr lang="el-GR" sz="1800" baseline="0" dirty="0" smtClean="0"/>
                        <a:t> συνεχή χορήγηση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↓ δράση, τοπ. αντιδράσεις</a:t>
                      </a:r>
                    </a:p>
                    <a:p>
                      <a:endParaRPr lang="el-G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67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Είδη χορήγησης και συγκέντρωσης του φαρμάκου στον ορό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el-GR" dirty="0"/>
              <a:t>Το </a:t>
            </a:r>
            <a:r>
              <a:rPr lang="el-GR" dirty="0" smtClean="0"/>
              <a:t>διάγραμμα </a:t>
            </a:r>
            <a:r>
              <a:rPr lang="el-GR" dirty="0"/>
              <a:t>συγκρίνει τις συγκεντρώσεις του φαρμάκου στο πλάσμα με διαφορετικούς τρόπους χορήγησης συναρτήσει του χρόνου. Όπως φαίνεται η </a:t>
            </a:r>
            <a:r>
              <a:rPr lang="el-GR" b="1" dirty="0"/>
              <a:t>ενδοφλέβια χορήγηση</a:t>
            </a:r>
            <a:r>
              <a:rPr lang="el-GR" dirty="0"/>
              <a:t> (</a:t>
            </a:r>
            <a:r>
              <a:rPr lang="el-GR" b="1" dirty="0"/>
              <a:t>ΕΦ</a:t>
            </a:r>
            <a:r>
              <a:rPr lang="el-GR" dirty="0"/>
              <a:t>) οδηγεί σε μια σταθερή πτώση της συγκέντρωσης, ενώ μια σταθερή στάγδην ενδοφλέβια έγχυση φθάνει αργά σε σταθερό επίπεδο.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6146" name="Picture 2" descr="Scan100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74" y="3289895"/>
            <a:ext cx="3432882" cy="3163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60040" y="3371137"/>
            <a:ext cx="4572000" cy="19883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Η 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ενδομυϊκή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ΕΜ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) χορήγηση φθάνει ταχύτερα σε υψηλότερα επίπεδα το φάρμακο από την από του 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στόματος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, αλλά και η απομάκρυνση του είναι ταχύτερη.</a:t>
            </a:r>
          </a:p>
        </p:txBody>
      </p:sp>
    </p:spTree>
    <p:extLst>
      <p:ext uri="{BB962C8B-B14F-4D97-AF65-F5344CB8AC3E}">
        <p14:creationId xmlns:p14="http://schemas.microsoft.com/office/powerpoint/2010/main" val="39760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Φυσικοί παράγοντες που επηρεάζουν την </a:t>
            </a:r>
            <a:r>
              <a:rPr lang="el-GR" dirty="0" smtClean="0"/>
              <a:t>απορρόφηση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b="1" dirty="0"/>
              <a:t>Ροή αίματος</a:t>
            </a:r>
            <a:r>
              <a:rPr lang="el-GR" dirty="0"/>
              <a:t> (μεγαλύτερη στο έντερο από εκείνη του στομάχου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Έκταση </a:t>
            </a:r>
            <a:r>
              <a:rPr lang="el-GR" b="1" dirty="0"/>
              <a:t>απορροφητικής επιφάνειας</a:t>
            </a:r>
            <a:r>
              <a:rPr lang="el-GR" dirty="0"/>
              <a:t> (μεγαλύτερη στο έντερο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Χρόνος επαφής.</a:t>
            </a:r>
            <a:endParaRPr lang="el-GR" dirty="0"/>
          </a:p>
          <a:p>
            <a:pPr marL="457200" indent="-457200">
              <a:buFont typeface="+mj-lt"/>
              <a:buAutoNum type="alphaLcPeriod"/>
            </a:pPr>
            <a:r>
              <a:rPr lang="el-GR" dirty="0" smtClean="0"/>
              <a:t>Διάρροια.</a:t>
            </a:r>
            <a:endParaRPr lang="el-GR" dirty="0"/>
          </a:p>
          <a:p>
            <a:pPr marL="457200" indent="-457200">
              <a:buFont typeface="+mj-lt"/>
              <a:buAutoNum type="alphaLcPeriod"/>
            </a:pPr>
            <a:r>
              <a:rPr lang="el-GR" dirty="0" smtClean="0"/>
              <a:t>Συμπαθητική </a:t>
            </a:r>
            <a:r>
              <a:rPr lang="el-GR" dirty="0"/>
              <a:t>διέγερση (παράταση γαστρικής </a:t>
            </a:r>
            <a:r>
              <a:rPr lang="el-GR" dirty="0" smtClean="0"/>
              <a:t>κένωσης).</a:t>
            </a:r>
            <a:endParaRPr lang="el-GR" dirty="0"/>
          </a:p>
          <a:p>
            <a:pPr marL="457200" indent="-457200">
              <a:buFont typeface="+mj-lt"/>
              <a:buAutoNum type="alphaLcPeriod"/>
            </a:pPr>
            <a:r>
              <a:rPr lang="el-GR" dirty="0" smtClean="0"/>
              <a:t>Παρουσία τροφής.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7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Απορρόφηση του </a:t>
            </a:r>
            <a:r>
              <a:rPr lang="el-GR" dirty="0" smtClean="0"/>
              <a:t>φαρμάκου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Απορρόφηση είναι η μεταφορά του φαρμάκου από τη θέση χορήγησης του στη κυκλοφορία του αίματος. Όπως είδαμε ήδη η ταχύτητα και η αποδοτικότητα της απορρόφησης εξαρτώνται από την οδό χορήγησης. </a:t>
            </a:r>
            <a:endParaRPr lang="en-US" dirty="0" smtClean="0"/>
          </a:p>
          <a:p>
            <a:r>
              <a:rPr lang="el-GR" dirty="0" smtClean="0"/>
              <a:t>Στην </a:t>
            </a:r>
            <a:r>
              <a:rPr lang="el-GR" dirty="0"/>
              <a:t>ενδοφλέβια χορήγηση, η απορρόφηση είναι πλήρης. </a:t>
            </a:r>
            <a:endParaRPr lang="en-US" dirty="0" smtClean="0"/>
          </a:p>
          <a:p>
            <a:r>
              <a:rPr lang="el-GR" dirty="0" smtClean="0"/>
              <a:t>Στην </a:t>
            </a:r>
            <a:r>
              <a:rPr lang="el-GR" dirty="0"/>
              <a:t>από του στόματος χορήγηση το φάρμακο πρέπει να διαλυθεί στο γαστρεντερικό υγρό και στη συνέχεια να περάσει μέσα από τα επιθηλιακά κύτταρα του εντερικού βλεννογόνου.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1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Φυσικοί παράγοντες που επηρεάζουν την απορρόφηση </a:t>
            </a:r>
            <a:r>
              <a:rPr lang="en-US" sz="3000" b="0" dirty="0" smtClean="0"/>
              <a:t>2</a:t>
            </a:r>
            <a:r>
              <a:rPr lang="el-GR" sz="3000" b="0" dirty="0" smtClean="0"/>
              <a:t>/2</a:t>
            </a:r>
            <a:endParaRPr lang="el-GR" sz="3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επίπεδα </a:t>
            </a:r>
            <a:r>
              <a:rPr lang="el-GR" dirty="0" smtClean="0"/>
              <a:t>π.χ. </a:t>
            </a:r>
            <a:r>
              <a:rPr lang="el-GR" dirty="0"/>
              <a:t>του </a:t>
            </a:r>
            <a:r>
              <a:rPr lang="el-GR" dirty="0" err="1"/>
              <a:t>αντιυπερτασικού</a:t>
            </a:r>
            <a:r>
              <a:rPr lang="el-GR" dirty="0"/>
              <a:t> </a:t>
            </a:r>
            <a:r>
              <a:rPr lang="el-GR" dirty="0" err="1"/>
              <a:t>προπρανολόνη</a:t>
            </a:r>
            <a:r>
              <a:rPr lang="el-GR" dirty="0"/>
              <a:t> στο αίμα αυξάνονται από την πρόσληψη τροφής, ενώ τα επίπεδα του αντιβιοτικού </a:t>
            </a:r>
            <a:r>
              <a:rPr lang="el-GR" dirty="0" err="1"/>
              <a:t>αμπικιλλίνη</a:t>
            </a:r>
            <a:r>
              <a:rPr lang="el-GR" dirty="0"/>
              <a:t> μειώνονται.</a:t>
            </a:r>
          </a:p>
          <a:p>
            <a:r>
              <a:rPr lang="el-GR" dirty="0"/>
              <a:t>Γενικά η παρουσία τροφής αραιώνει το φάρμακο και επιβραδύνει την κένωση του </a:t>
            </a:r>
            <a:r>
              <a:rPr lang="el-GR" dirty="0" smtClean="0"/>
              <a:t>στομάχου</a:t>
            </a:r>
            <a:r>
              <a:rPr lang="el-GR" dirty="0"/>
              <a:t>.</a:t>
            </a:r>
          </a:p>
          <a:p>
            <a:r>
              <a:rPr lang="el-GR" dirty="0"/>
              <a:t>Τα φάρμακα που λαμβάνονται με τα γεύματα απορροφώνται με αργότερο ρυθμό. (</a:t>
            </a:r>
            <a:r>
              <a:rPr lang="el-GR" dirty="0" smtClean="0"/>
              <a:t>βλ.παρακ</a:t>
            </a:r>
            <a:r>
              <a:rPr lang="el-GR" dirty="0"/>
              <a:t>.)</a:t>
            </a:r>
          </a:p>
          <a:p>
            <a:r>
              <a:rPr lang="el-GR" dirty="0"/>
              <a:t>Ο ρυθμός απορρόφησης </a:t>
            </a:r>
            <a:r>
              <a:rPr lang="el-GR" dirty="0" err="1"/>
              <a:t>ποσοστικοποιείται</a:t>
            </a:r>
            <a:r>
              <a:rPr lang="el-GR" dirty="0"/>
              <a:t> από τη μέγιστη συγκέντρωση </a:t>
            </a:r>
            <a:r>
              <a:rPr lang="el-GR" dirty="0" err="1"/>
              <a:t>Cmax</a:t>
            </a:r>
            <a:r>
              <a:rPr lang="el-GR" dirty="0"/>
              <a:t> και το χρόνο της μέγιστης συγκέντρωσης </a:t>
            </a:r>
            <a:r>
              <a:rPr lang="el-GR" dirty="0" err="1"/>
              <a:t>Tm</a:t>
            </a:r>
            <a:r>
              <a:rPr lang="el-GR" dirty="0"/>
              <a:t> με τον όρο βιοδιαθεσιμότητα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85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Βιοδιαθεσιμότητα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Βιοδιαθεσιμότητα</a:t>
            </a:r>
            <a:r>
              <a:rPr lang="el-GR" dirty="0"/>
              <a:t> (</a:t>
            </a:r>
            <a:r>
              <a:rPr lang="en-US" dirty="0"/>
              <a:t>Bioavailability</a:t>
            </a:r>
            <a:r>
              <a:rPr lang="el-GR" dirty="0"/>
              <a:t>, F) είναι το ποσοστό της δόσης του φαρμάκου που φθάνει στη συστηματική κυκλοφορία χωρίς να υποστεί χημική μεταβολή (</a:t>
            </a:r>
            <a:r>
              <a:rPr lang="en-US" dirty="0"/>
              <a:t>C</a:t>
            </a:r>
            <a:r>
              <a:rPr lang="el-GR" dirty="0"/>
              <a:t>). ύστερα από τη χορήγηση του από το στόμα.</a:t>
            </a:r>
          </a:p>
          <a:p>
            <a:r>
              <a:rPr lang="el-GR" b="1" dirty="0"/>
              <a:t>Προσδιορισμός βιοδιαθεσιμότητας</a:t>
            </a:r>
            <a:r>
              <a:rPr lang="el-GR" u="sng" dirty="0"/>
              <a:t>:</a:t>
            </a:r>
            <a:r>
              <a:rPr lang="el-GR" dirty="0"/>
              <a:t> Εάν παρακολουθήσουμε τη συγκέντρωση φαρμάκου (</a:t>
            </a:r>
            <a:r>
              <a:rPr lang="el-GR" dirty="0" err="1"/>
              <a:t>C</a:t>
            </a:r>
            <a:r>
              <a:rPr lang="el-GR" baseline="-25000" dirty="0" err="1"/>
              <a:t>φ</a:t>
            </a:r>
            <a:r>
              <a:rPr lang="el-GR" dirty="0"/>
              <a:t>), συναρτήσει του χρόνου (T), που χορηγείται είτε από το στόμα (</a:t>
            </a:r>
            <a:r>
              <a:rPr lang="el-GR" dirty="0" err="1"/>
              <a:t>p.o</a:t>
            </a:r>
            <a:r>
              <a:rPr lang="el-GR" dirty="0"/>
              <a:t>) είτε ενδοφλέβια (</a:t>
            </a:r>
            <a:r>
              <a:rPr lang="el-GR" dirty="0" err="1"/>
              <a:t>i.v</a:t>
            </a:r>
            <a:r>
              <a:rPr lang="el-GR" dirty="0"/>
              <a:t>), στη ίδια δόση, θα λάβουμε το </a:t>
            </a:r>
            <a:r>
              <a:rPr lang="el-GR" dirty="0" smtClean="0"/>
              <a:t>παρακάτω διάγραμμα.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4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Βιοδιαθεσιμότητα </a:t>
            </a:r>
            <a:r>
              <a:rPr lang="el-GR" sz="3000" b="0" dirty="0" smtClean="0"/>
              <a:t>2/2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84784"/>
                <a:ext cx="4402832" cy="5184576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l-GR" dirty="0" smtClean="0">
                    <a:solidFill>
                      <a:prstClr val="black"/>
                    </a:solidFill>
                  </a:rPr>
                  <a:t>Η περιοχή κάτω από τη καμπύλη (</a:t>
                </a:r>
                <a:r>
                  <a:rPr lang="el-GR" b="1" dirty="0" err="1">
                    <a:solidFill>
                      <a:prstClr val="black"/>
                    </a:solidFill>
                  </a:rPr>
                  <a:t>A</a:t>
                </a:r>
                <a:r>
                  <a:rPr lang="el-GR" dirty="0" err="1">
                    <a:solidFill>
                      <a:prstClr val="black"/>
                    </a:solidFill>
                  </a:rPr>
                  <a:t>rea</a:t>
                </a:r>
                <a:r>
                  <a:rPr lang="el-GR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>
                    <a:solidFill>
                      <a:prstClr val="black"/>
                    </a:solidFill>
                  </a:rPr>
                  <a:t>U</a:t>
                </a:r>
                <a:r>
                  <a:rPr lang="el-GR" dirty="0" err="1">
                    <a:solidFill>
                      <a:prstClr val="black"/>
                    </a:solidFill>
                  </a:rPr>
                  <a:t>nder</a:t>
                </a:r>
                <a:r>
                  <a:rPr lang="el-GR" dirty="0">
                    <a:solidFill>
                      <a:prstClr val="black"/>
                    </a:solidFill>
                  </a:rPr>
                  <a:t> </a:t>
                </a:r>
                <a:r>
                  <a:rPr lang="el-GR" dirty="0" err="1">
                    <a:solidFill>
                      <a:prstClr val="black"/>
                    </a:solidFill>
                  </a:rPr>
                  <a:t>the</a:t>
                </a:r>
                <a:r>
                  <a:rPr lang="el-GR" dirty="0">
                    <a:solidFill>
                      <a:prstClr val="black"/>
                    </a:solidFill>
                  </a:rPr>
                  <a:t> </a:t>
                </a:r>
                <a:r>
                  <a:rPr lang="el-GR" b="1" dirty="0" err="1">
                    <a:solidFill>
                      <a:prstClr val="black"/>
                    </a:solidFill>
                  </a:rPr>
                  <a:t>C</a:t>
                </a:r>
                <a:r>
                  <a:rPr lang="el-GR" dirty="0" err="1">
                    <a:solidFill>
                      <a:prstClr val="black"/>
                    </a:solidFill>
                  </a:rPr>
                  <a:t>urve</a:t>
                </a:r>
                <a:r>
                  <a:rPr lang="el-GR" dirty="0">
                    <a:solidFill>
                      <a:prstClr val="black"/>
                    </a:solidFill>
                  </a:rPr>
                  <a:t> )καλείται </a:t>
                </a:r>
                <a:r>
                  <a:rPr lang="el-GR" b="1" dirty="0">
                    <a:solidFill>
                      <a:prstClr val="black"/>
                    </a:solidFill>
                  </a:rPr>
                  <a:t>AUC</a:t>
                </a:r>
                <a:r>
                  <a:rPr lang="el-GR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lvl="0">
                  <a:spcAft>
                    <a:spcPts val="1200"/>
                  </a:spcAft>
                </a:pPr>
                <a:r>
                  <a:rPr lang="el-GR" dirty="0"/>
                  <a:t>Το </a:t>
                </a:r>
                <a:r>
                  <a:rPr lang="el-GR" b="1" dirty="0" err="1"/>
                  <a:t>πηλίκον</a:t>
                </a:r>
                <a:r>
                  <a:rPr lang="el-GR" b="1" dirty="0"/>
                  <a:t> των εμβαδών</a:t>
                </a:r>
                <a:r>
                  <a:rPr lang="el-GR" dirty="0"/>
                  <a:t> που καταλαμβάνουν τα AUC </a:t>
                </a:r>
                <a:r>
                  <a:rPr lang="en-US" baseline="-25000" dirty="0"/>
                  <a:t>p</a:t>
                </a:r>
                <a:r>
                  <a:rPr lang="el-GR" baseline="-25000" dirty="0"/>
                  <a:t>.</a:t>
                </a:r>
                <a:r>
                  <a:rPr lang="en-US" baseline="-25000" dirty="0"/>
                  <a:t>o</a:t>
                </a:r>
                <a:r>
                  <a:rPr lang="el-GR" dirty="0"/>
                  <a:t> και </a:t>
                </a:r>
                <a:r>
                  <a:rPr lang="en-US" dirty="0"/>
                  <a:t>AUC </a:t>
                </a:r>
                <a:r>
                  <a:rPr lang="en-US" baseline="-25000" dirty="0" err="1"/>
                  <a:t>i</a:t>
                </a:r>
                <a:r>
                  <a:rPr lang="el-GR" baseline="-25000" dirty="0"/>
                  <a:t>.</a:t>
                </a:r>
                <a:r>
                  <a:rPr lang="en-US" baseline="-25000" dirty="0"/>
                  <a:t>v</a:t>
                </a:r>
                <a:r>
                  <a:rPr lang="el-GR" dirty="0"/>
                  <a:t>, επί 100 δίνουν  τη μαθηματική έκφραση της βιοδιαθεσιμότητας</a:t>
                </a:r>
                <a:r>
                  <a:rPr lang="el-GR" dirty="0" smtClean="0"/>
                  <a:t>.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prstClr val="black"/>
                          </a:solidFill>
                          <a:latin typeface="Cambria Math"/>
                        </a:rPr>
                        <m:t>𝐅</m:t>
                      </m:r>
                      <m:r>
                        <a:rPr lang="en-US" b="1" i="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𝐀𝐔𝐂</m:t>
                          </m:r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𝐩</m:t>
                          </m:r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𝐨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𝐀𝐔𝐂</m:t>
                          </m:r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𝐢</m:t>
                          </m:r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𝐯</m:t>
                          </m:r>
                        </m:den>
                      </m:f>
                      <m:r>
                        <a:rPr lang="en-US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𝟏𝟎𝟎</m:t>
                      </m:r>
                    </m:oMath>
                  </m:oMathPara>
                </a14:m>
                <a:endParaRPr lang="el-GR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84784"/>
                <a:ext cx="4402832" cy="5184576"/>
              </a:xfrm>
              <a:blipFill rotWithShape="1">
                <a:blip r:embed="rId2"/>
                <a:stretch>
                  <a:fillRect l="-1521" t="-3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7170" name="Picture 2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61459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406286" y="3933056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200" dirty="0">
                <a:latin typeface="+mn-lt"/>
              </a:rPr>
              <a:t>Αν δηλαδή χορηγηθούν οι ίδιες δόσεις φαρμάκου από το στόμα και ενδοφλεβίως και  η AUC </a:t>
            </a:r>
            <a:r>
              <a:rPr lang="el-GR" sz="2200" baseline="-25000" dirty="0">
                <a:latin typeface="+mn-lt"/>
              </a:rPr>
              <a:t>p.</a:t>
            </a:r>
            <a:r>
              <a:rPr lang="en-US" sz="2200" baseline="-25000" dirty="0">
                <a:latin typeface="+mn-lt"/>
              </a:rPr>
              <a:t>o</a:t>
            </a:r>
            <a:r>
              <a:rPr lang="el-GR" sz="2200" dirty="0">
                <a:latin typeface="+mn-lt"/>
              </a:rPr>
              <a:t> συνιστά το 50% της AUC </a:t>
            </a:r>
            <a:r>
              <a:rPr lang="el-GR" sz="2200" baseline="-25000" dirty="0">
                <a:latin typeface="+mn-lt"/>
              </a:rPr>
              <a:t>i.</a:t>
            </a:r>
            <a:r>
              <a:rPr lang="en-US" sz="2200" baseline="-25000" dirty="0">
                <a:latin typeface="+mn-lt"/>
              </a:rPr>
              <a:t>v</a:t>
            </a:r>
            <a:r>
              <a:rPr lang="el-GR" sz="2200" dirty="0">
                <a:latin typeface="+mn-lt"/>
              </a:rPr>
              <a:t> , τότε η F της από του στόματος χορήγησης ισούται με 50%. Η βιοδιαθεσιμότητα της ενδοφλέβιας χορήγησης ισούται προφανώς με 1. </a:t>
            </a:r>
          </a:p>
        </p:txBody>
      </p:sp>
    </p:spTree>
    <p:extLst>
      <p:ext uri="{BB962C8B-B14F-4D97-AF65-F5344CB8AC3E}">
        <p14:creationId xmlns:p14="http://schemas.microsoft.com/office/powerpoint/2010/main" val="19088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Υπολογισμός </a:t>
            </a:r>
            <a:r>
              <a:rPr lang="en-US" dirty="0"/>
              <a:t>AUC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Υπολογισμός AUC</a:t>
            </a:r>
            <a:r>
              <a:rPr lang="el-GR" dirty="0"/>
              <a:t>: Ο τρόπος  υπολογισμού της περιοχής κάτω από την καμπύλη (AUC, </a:t>
            </a:r>
            <a:r>
              <a:rPr lang="en-US" dirty="0"/>
              <a:t>Area Under the Curve</a:t>
            </a:r>
            <a:r>
              <a:rPr lang="el-GR" dirty="0"/>
              <a:t>), η οποία ορίζεται ως το εμβαδόν της επιφάνειας κάτω από τη καμπύλη της συγκέντρωσης από το χρόνο 0 μέχρι το άπειρο, γίνεται με ολοκλήρωση , με τη </a:t>
            </a:r>
            <a:r>
              <a:rPr lang="el-GR" u="sng" dirty="0"/>
              <a:t>μέθοδο των τραπεζοειδών</a:t>
            </a:r>
            <a:r>
              <a:rPr lang="el-GR" dirty="0"/>
              <a:t>.</a:t>
            </a:r>
          </a:p>
          <a:p>
            <a:r>
              <a:rPr lang="el-GR" b="1" dirty="0"/>
              <a:t>ΕΦΑΡΜΟΓΗ: </a:t>
            </a:r>
            <a:r>
              <a:rPr lang="el-GR" dirty="0"/>
              <a:t>Υπολογισμός επιμέρους εμβαδών στη καμπύλη AUC: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8194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46" y="4149080"/>
            <a:ext cx="6161509" cy="18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Παράγοντες που επηρεάζουν τη βιοδιαθεσιμότητα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5112568"/>
          </a:xfrm>
        </p:spPr>
        <p:txBody>
          <a:bodyPr>
            <a:normAutofit/>
          </a:bodyPr>
          <a:lstStyle/>
          <a:p>
            <a:pPr lvl="0"/>
            <a:r>
              <a:rPr lang="el-GR" b="1" dirty="0"/>
              <a:t>Ηπατικός μεταβολισμός </a:t>
            </a:r>
            <a:r>
              <a:rPr lang="el-GR" dirty="0"/>
              <a:t>(</a:t>
            </a:r>
            <a:r>
              <a:rPr lang="en-US" dirty="0"/>
              <a:t>First pass metabolism</a:t>
            </a:r>
            <a:r>
              <a:rPr lang="el-GR" dirty="0" smtClean="0"/>
              <a:t>), π.χ</a:t>
            </a:r>
            <a:r>
              <a:rPr lang="el-GR" dirty="0"/>
              <a:t>. η </a:t>
            </a:r>
            <a:r>
              <a:rPr lang="el-GR" dirty="0" err="1"/>
              <a:t>προπρανολόνη</a:t>
            </a:r>
            <a:r>
              <a:rPr lang="el-GR" dirty="0"/>
              <a:t> υφίσταται μεγάλη </a:t>
            </a:r>
            <a:r>
              <a:rPr lang="el-GR" dirty="0" err="1"/>
              <a:t>βιομετατροπή</a:t>
            </a:r>
            <a:r>
              <a:rPr lang="el-GR" dirty="0"/>
              <a:t> από το ήπαρ.</a:t>
            </a:r>
          </a:p>
          <a:p>
            <a:pPr lvl="0"/>
            <a:r>
              <a:rPr lang="el-GR" b="1" dirty="0"/>
              <a:t>Διαλυτότητα </a:t>
            </a:r>
            <a:r>
              <a:rPr lang="el-GR" b="1" dirty="0" smtClean="0"/>
              <a:t>φαρμάκου</a:t>
            </a:r>
            <a:r>
              <a:rPr lang="el-GR" dirty="0" smtClean="0"/>
              <a:t>, π.χ</a:t>
            </a:r>
            <a:r>
              <a:rPr lang="el-GR" dirty="0"/>
              <a:t>. η </a:t>
            </a:r>
            <a:r>
              <a:rPr lang="el-GR" dirty="0" err="1"/>
              <a:t>λιποφιλικότητα</a:t>
            </a:r>
            <a:r>
              <a:rPr lang="el-GR" dirty="0"/>
              <a:t> απαραίτητη για τη διέλευση από τις </a:t>
            </a:r>
            <a:r>
              <a:rPr lang="el-GR" dirty="0" smtClean="0"/>
              <a:t>μεμβράνες, η </a:t>
            </a:r>
            <a:r>
              <a:rPr lang="el-GR" dirty="0" err="1"/>
              <a:t>υδροφιλικότητα</a:t>
            </a:r>
            <a:r>
              <a:rPr lang="el-GR" dirty="0"/>
              <a:t> απαραίτητη για τη διάλυση τους στα υδατικά υγρά</a:t>
            </a:r>
          </a:p>
          <a:p>
            <a:pPr lvl="0"/>
            <a:r>
              <a:rPr lang="el-GR" b="1" dirty="0"/>
              <a:t>Χημική </a:t>
            </a:r>
            <a:r>
              <a:rPr lang="el-GR" b="1" dirty="0" smtClean="0"/>
              <a:t>σταθερότητα</a:t>
            </a:r>
            <a:r>
              <a:rPr lang="el-GR" dirty="0" smtClean="0"/>
              <a:t>, π.χ</a:t>
            </a:r>
            <a:r>
              <a:rPr lang="el-GR" dirty="0"/>
              <a:t>. </a:t>
            </a:r>
            <a:r>
              <a:rPr lang="el-GR" dirty="0" smtClean="0"/>
              <a:t>η </a:t>
            </a:r>
            <a:r>
              <a:rPr lang="el-GR" dirty="0" err="1"/>
              <a:t>πενικιλλίνη</a:t>
            </a:r>
            <a:r>
              <a:rPr lang="el-GR" dirty="0"/>
              <a:t> </a:t>
            </a:r>
            <a:r>
              <a:rPr lang="en-US" dirty="0"/>
              <a:t>G</a:t>
            </a:r>
            <a:r>
              <a:rPr lang="el-GR" dirty="0"/>
              <a:t> είναι ασταθής στο ρΗ του στομάχου για τούτο δεν χορηγείται από το στόμα, αλλά </a:t>
            </a:r>
            <a:r>
              <a:rPr lang="el-GR" dirty="0" smtClean="0"/>
              <a:t>ενδομυϊκά.</a:t>
            </a:r>
            <a:endParaRPr lang="el-GR" dirty="0"/>
          </a:p>
          <a:p>
            <a:pPr lvl="0"/>
            <a:r>
              <a:rPr lang="el-GR" b="1" dirty="0"/>
              <a:t>Φαρμακευτικοί παράγοντες </a:t>
            </a:r>
            <a:r>
              <a:rPr lang="el-GR" dirty="0"/>
              <a:t>(</a:t>
            </a:r>
            <a:r>
              <a:rPr lang="el-GR" dirty="0" smtClean="0"/>
              <a:t>σκεύασμα), π.χ</a:t>
            </a:r>
            <a:r>
              <a:rPr lang="el-GR" dirty="0"/>
              <a:t>. μορφή άλατος, κρυσταλλικός πολυμορφισμός, έκδοχα</a:t>
            </a:r>
            <a:r>
              <a:rPr lang="el-GR" b="1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66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Βιοϊσοδυναμία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Βιοδιαθεσιμότητα  καθορίζει και την ισοδυναμία </a:t>
            </a:r>
            <a:r>
              <a:rPr lang="el-GR" dirty="0" smtClean="0"/>
              <a:t>(Βιοϊσοδυναμία) </a:t>
            </a:r>
            <a:r>
              <a:rPr lang="el-GR" dirty="0"/>
              <a:t>την αντι­στοιχία δηλαδή μεταξύ κοινοχρήστων φαρμάκων (</a:t>
            </a:r>
            <a:r>
              <a:rPr lang="en-US" dirty="0"/>
              <a:t>generics</a:t>
            </a:r>
            <a:r>
              <a:rPr lang="el-GR" dirty="0"/>
              <a:t>) και </a:t>
            </a:r>
            <a:r>
              <a:rPr lang="el-GR" dirty="0" smtClean="0"/>
              <a:t>σκευασμάτων. </a:t>
            </a:r>
            <a:r>
              <a:rPr lang="el-GR" dirty="0"/>
              <a:t>Η </a:t>
            </a:r>
            <a:r>
              <a:rPr lang="el-GR" b="1" dirty="0" smtClean="0"/>
              <a:t>Βιοϊσοδυναμία</a:t>
            </a:r>
            <a:r>
              <a:rPr lang="el-GR" dirty="0" smtClean="0"/>
              <a:t> </a:t>
            </a:r>
            <a:r>
              <a:rPr lang="el-GR" dirty="0"/>
              <a:t>είναι βασική παράμετρος του </a:t>
            </a:r>
            <a:r>
              <a:rPr lang="el-GR" b="1" dirty="0" err="1"/>
              <a:t>Food</a:t>
            </a:r>
            <a:r>
              <a:rPr lang="el-GR" b="1" dirty="0"/>
              <a:t> </a:t>
            </a:r>
            <a:r>
              <a:rPr lang="el-GR" b="1" dirty="0" err="1"/>
              <a:t>and</a:t>
            </a:r>
            <a:r>
              <a:rPr lang="el-GR" b="1" dirty="0"/>
              <a:t> </a:t>
            </a:r>
            <a:r>
              <a:rPr lang="el-GR" b="1" dirty="0" err="1"/>
              <a:t>Drug</a:t>
            </a:r>
            <a:r>
              <a:rPr lang="el-GR" b="1" dirty="0"/>
              <a:t> </a:t>
            </a:r>
            <a:r>
              <a:rPr lang="el-GR" b="1" dirty="0" err="1"/>
              <a:t>Administration</a:t>
            </a:r>
            <a:r>
              <a:rPr lang="el-GR" dirty="0"/>
              <a:t>, (</a:t>
            </a:r>
            <a:r>
              <a:rPr lang="en-US" dirty="0"/>
              <a:t>FDA</a:t>
            </a:r>
            <a:r>
              <a:rPr lang="el-GR" dirty="0"/>
              <a:t>) με επιτρεπτή απόκλιση αντιγράφου &lt; 20</a:t>
            </a:r>
            <a:r>
              <a:rPr lang="el-GR" dirty="0" smtClean="0"/>
              <a:t>%.</a:t>
            </a:r>
          </a:p>
          <a:p>
            <a:pPr lvl="0"/>
            <a:r>
              <a:rPr lang="el-GR" dirty="0">
                <a:solidFill>
                  <a:prstClr val="black"/>
                </a:solidFill>
              </a:rPr>
              <a:t>Μπορεί να είναι σημαντική για φάρμακα με μικρό θεραπευτικό εύρος (</a:t>
            </a:r>
            <a:r>
              <a:rPr lang="el-GR" dirty="0" err="1">
                <a:solidFill>
                  <a:prstClr val="black"/>
                </a:solidFill>
              </a:rPr>
              <a:t>διγοξίνη</a:t>
            </a:r>
            <a:r>
              <a:rPr lang="el-GR" dirty="0">
                <a:solidFill>
                  <a:prstClr val="black"/>
                </a:solidFill>
              </a:rPr>
              <a:t>), η εκείνα που έχουν μη γραμμική κινητική (</a:t>
            </a:r>
            <a:r>
              <a:rPr lang="el-GR" dirty="0" err="1">
                <a:solidFill>
                  <a:prstClr val="black"/>
                </a:solidFill>
              </a:rPr>
              <a:t>φαινυτοΐνη</a:t>
            </a:r>
            <a:r>
              <a:rPr lang="el-GR" dirty="0" smtClean="0">
                <a:solidFill>
                  <a:prstClr val="black"/>
                </a:solidFill>
              </a:rPr>
              <a:t>).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6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 err="1" smtClean="0"/>
              <a:t>Καρίκας</a:t>
            </a:r>
            <a:r>
              <a:rPr lang="el-GR" sz="2000" dirty="0" smtClean="0"/>
              <a:t> 2014. Γεώργιος </a:t>
            </a:r>
            <a:r>
              <a:rPr lang="el-GR" sz="2000" dirty="0" err="1" smtClean="0"/>
              <a:t>Καρίκας</a:t>
            </a:r>
            <a:r>
              <a:rPr lang="el-GR" sz="2000" dirty="0" smtClean="0"/>
              <a:t>. «</a:t>
            </a:r>
            <a:r>
              <a:rPr lang="el-GR" sz="2000" dirty="0" err="1" smtClean="0"/>
              <a:t>Φαρμακοκινητική</a:t>
            </a:r>
            <a:r>
              <a:rPr lang="el-GR" sz="2000" dirty="0" smtClean="0"/>
              <a:t>. Ενότητα 3</a:t>
            </a:r>
            <a:r>
              <a:rPr lang="en-US" sz="2000" dirty="0" smtClean="0"/>
              <a:t>:</a:t>
            </a:r>
            <a:r>
              <a:rPr lang="el-GR" sz="2000" dirty="0"/>
              <a:t> Απορρόφηση του φαρμάκου».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Απορρόφηση του φαρμάκου στο γαστρεντερικό σωλήνα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/>
              <a:t>Τα περισσότερα </a:t>
            </a:r>
            <a:r>
              <a:rPr lang="el-GR" b="1" dirty="0"/>
              <a:t>φάρμακα</a:t>
            </a:r>
            <a:r>
              <a:rPr lang="el-GR" dirty="0"/>
              <a:t> είναι </a:t>
            </a:r>
            <a:r>
              <a:rPr lang="el-GR" b="1" dirty="0"/>
              <a:t>ασθενή οργανικά οξέα ή βάσεις</a:t>
            </a:r>
            <a:r>
              <a:rPr lang="el-GR" dirty="0"/>
              <a:t>. </a:t>
            </a:r>
            <a:r>
              <a:rPr lang="el-GR" dirty="0" smtClean="0"/>
              <a:t>Έτσι </a:t>
            </a:r>
            <a:r>
              <a:rPr lang="el-GR" dirty="0"/>
              <a:t>για τη κατανόηση της </a:t>
            </a:r>
            <a:r>
              <a:rPr lang="el-GR" b="1" dirty="0"/>
              <a:t>ADME</a:t>
            </a:r>
            <a:r>
              <a:rPr lang="el-GR" dirty="0"/>
              <a:t>, είναι η σημαντική η γνώση της </a:t>
            </a:r>
            <a:r>
              <a:rPr lang="el-GR" b="1" dirty="0"/>
              <a:t>ιοντικής κατάστασης</a:t>
            </a:r>
            <a:r>
              <a:rPr lang="el-GR" dirty="0"/>
              <a:t> του φαρμάκου σε συγκεκριμένο </a:t>
            </a:r>
            <a:r>
              <a:rPr lang="el-GR" dirty="0" err="1"/>
              <a:t>pH</a:t>
            </a:r>
            <a:r>
              <a:rPr lang="el-GR" dirty="0"/>
              <a:t>.</a:t>
            </a:r>
          </a:p>
          <a:p>
            <a:r>
              <a:rPr lang="el-GR" dirty="0"/>
              <a:t>Σημαντικές πληροφορίες για τον υπολογισμό των ιοντισμένων και μη ιοντισμένων μορφών ενός φαρμάκου παρέχει η </a:t>
            </a:r>
            <a:r>
              <a:rPr lang="el-GR" b="1" dirty="0"/>
              <a:t>εξίσωση </a:t>
            </a:r>
            <a:r>
              <a:rPr lang="el-GR" b="1" dirty="0" err="1"/>
              <a:t>Henderson</a:t>
            </a:r>
            <a:r>
              <a:rPr lang="el-GR" b="1" dirty="0"/>
              <a:t>-</a:t>
            </a:r>
            <a:r>
              <a:rPr lang="el-GR" b="1" dirty="0" err="1"/>
              <a:t>Hasselbach</a:t>
            </a:r>
            <a:r>
              <a:rPr lang="el-GR" b="1" dirty="0"/>
              <a:t>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85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Αναφοράς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</a:t>
            </a:r>
            <a:r>
              <a:rPr lang="el-GR" sz="2000" dirty="0" err="1" smtClean="0"/>
              <a:t>Αδειοδότησης</a:t>
            </a:r>
            <a:endParaRPr 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 smtClean="0"/>
              <a:t>μαζί με τους συνοδευόμενους </a:t>
            </a:r>
            <a:r>
              <a:rPr lang="el-GR" sz="2400" dirty="0" err="1" smtClean="0"/>
              <a:t>υπερσυνδέσμους</a:t>
            </a:r>
            <a:r>
              <a:rPr lang="el-G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Επίδραση του Ιονισμού στην απορρόφηση  των </a:t>
            </a:r>
            <a:r>
              <a:rPr lang="el-GR" dirty="0" smtClean="0"/>
              <a:t>φαρμάκων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Όπως είναι γνωστό, μια </a:t>
                </a:r>
                <a:r>
                  <a:rPr lang="el-GR" b="1" dirty="0"/>
                  <a:t>ασθενής βάση</a:t>
                </a:r>
                <a:r>
                  <a:rPr lang="el-GR" dirty="0"/>
                  <a:t> (ΒΗ</a:t>
                </a:r>
                <a:r>
                  <a:rPr lang="el-GR" baseline="30000" dirty="0"/>
                  <a:t>+</a:t>
                </a:r>
                <a:r>
                  <a:rPr lang="el-GR" dirty="0"/>
                  <a:t>),  παραχωρεί ένα Η</a:t>
                </a:r>
                <a:r>
                  <a:rPr lang="el-GR" baseline="30000" dirty="0"/>
                  <a:t>+</a:t>
                </a:r>
                <a:r>
                  <a:rPr lang="el-GR" dirty="0"/>
                  <a:t> και μια αφόρτιστη βάση (Β), σύμφωνα με την εξίσωση. Στη περίπτωση αυτή η ασθενής βάση διίσταται ως κάτωθι</a:t>
                </a:r>
                <a:r>
                  <a:rPr lang="el-GR" dirty="0" smtClean="0"/>
                  <a:t>:</a:t>
                </a:r>
                <a:endParaRPr lang="el-GR" dirty="0"/>
              </a:p>
              <a:p>
                <a:pPr marL="0" indent="0" algn="ctr">
                  <a:buNone/>
                </a:pPr>
                <a:r>
                  <a:rPr lang="el-GR" b="1" dirty="0"/>
                  <a:t>ΒΗ</a:t>
                </a:r>
                <a:r>
                  <a:rPr lang="el-GR" b="1" baseline="30000" dirty="0"/>
                  <a:t>+</a:t>
                </a:r>
                <a:r>
                  <a:rPr lang="el-GR" b="1" dirty="0"/>
                  <a:t> </a:t>
                </a:r>
                <a:r>
                  <a:rPr lang="el-GR" b="1" dirty="0">
                    <a:sym typeface="Symbol"/>
                  </a:rPr>
                  <a:t></a:t>
                </a:r>
                <a:r>
                  <a:rPr lang="el-GR" b="1" dirty="0"/>
                  <a:t> Β + Η</a:t>
                </a:r>
                <a:r>
                  <a:rPr lang="el-GR" b="1" baseline="30000" dirty="0" smtClean="0"/>
                  <a:t>+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Στη περίπτωση όπου το φάρμακο είναι ένα </a:t>
                </a:r>
                <a:r>
                  <a:rPr lang="el-GR" b="1" dirty="0"/>
                  <a:t>ασθενές οξύ</a:t>
                </a:r>
                <a:r>
                  <a:rPr lang="el-GR" dirty="0"/>
                  <a:t>, διίσταται ως κάτωθι</a:t>
                </a:r>
                <a:r>
                  <a:rPr lang="el-GR" dirty="0" smtClean="0"/>
                  <a:t>:</a:t>
                </a:r>
                <a:endParaRPr lang="el-GR" dirty="0"/>
              </a:p>
              <a:p>
                <a:pPr marL="0" indent="0" algn="ctr">
                  <a:buNone/>
                </a:pPr>
                <a:r>
                  <a:rPr lang="el-GR" b="1" dirty="0"/>
                  <a:t>ΗΑ </a:t>
                </a:r>
                <a:r>
                  <a:rPr lang="el-GR" b="1" dirty="0">
                    <a:sym typeface="Symbol"/>
                  </a:rPr>
                  <a:t></a:t>
                </a:r>
                <a:r>
                  <a:rPr lang="el-GR" b="1" dirty="0"/>
                  <a:t> Η</a:t>
                </a:r>
                <a:r>
                  <a:rPr lang="el-GR" b="1" baseline="30000" dirty="0"/>
                  <a:t>+</a:t>
                </a:r>
                <a:r>
                  <a:rPr lang="el-GR" b="1" dirty="0"/>
                  <a:t> + </a:t>
                </a:r>
                <a:r>
                  <a:rPr lang="el-GR" b="1" dirty="0" smtClean="0"/>
                  <a:t>Α</a:t>
                </a:r>
                <a:r>
                  <a:rPr lang="el-GR" b="1" baseline="30000" dirty="0" smtClean="0"/>
                  <a:t>-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η </a:t>
                </a:r>
                <a:r>
                  <a:rPr lang="el-GR" b="1" dirty="0"/>
                  <a:t>σταθερά διάστασης</a:t>
                </a:r>
                <a:r>
                  <a:rPr lang="el-GR" dirty="0"/>
                  <a:t> του οξέος (Κα) ισούται με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Κα</m:t>
                    </m:r>
                    <m:r>
                      <a:rPr lang="el-GR" b="0" i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Η</m:t>
                            </m:r>
                          </m:e>
                          <m:sup>
                            <m:r>
                              <a:rPr lang="el-GR" b="0" i="0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/>
                                  </a:rPr>
                                  <m:t>Α</m:t>
                                </m:r>
                              </m:e>
                              <m:sup>
                                <m:r>
                                  <a:rPr lang="el-GR" b="0" i="0" smtClean="0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ΗΑ</m:t>
                            </m:r>
                          </m:e>
                        </m:d>
                      </m:den>
                    </m:f>
                  </m:oMath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Είναι </a:t>
                </a:r>
                <a:r>
                  <a:rPr lang="el-GR" dirty="0"/>
                  <a:t>προφανές, ότι όσο πιο ισχυρό είναι το οξύ, τόσο μεγαλύτερη και η Κ</a:t>
                </a:r>
                <a:r>
                  <a:rPr lang="el-GR" baseline="-25000" dirty="0"/>
                  <a:t>α</a:t>
                </a:r>
                <a:r>
                  <a:rPr lang="el-GR" dirty="0" smtClean="0"/>
                  <a:t>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  <a:blipFill rotWithShape="1">
                <a:blip r:embed="rId2"/>
                <a:stretch>
                  <a:fillRect l="-889" t="-885" r="-10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99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Επίδραση του Ιονισμού στην απορρόφηση  των </a:t>
            </a:r>
            <a:r>
              <a:rPr lang="el-GR" dirty="0" smtClean="0"/>
              <a:t>φαρμάκων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Αν </a:t>
            </a:r>
            <a:r>
              <a:rPr lang="el-GR" dirty="0" err="1"/>
              <a:t>λογαριθμίσουμε</a:t>
            </a:r>
            <a:r>
              <a:rPr lang="el-GR" dirty="0"/>
              <a:t> τη προηγούμενη σχέση: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381722"/>
              </p:ext>
            </p:extLst>
          </p:nvPr>
        </p:nvGraphicFramePr>
        <p:xfrm>
          <a:off x="1835696" y="1700808"/>
          <a:ext cx="4876620" cy="10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Εξίσωση" r:id="rId3" imgW="2184120" imgH="457200" progId="Equation.3">
                  <p:embed/>
                </p:oleObj>
              </mc:Choice>
              <mc:Fallback>
                <p:oleObj name="Εξίσωση" r:id="rId3" imgW="21841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1700808"/>
                        <a:ext cx="4876620" cy="10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3115869"/>
            <a:ext cx="8302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</a:rPr>
              <a:t>Αλλά </a:t>
            </a:r>
            <a:endParaRPr lang="el-GR" sz="2200" dirty="0">
              <a:latin typeface="+mn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723075"/>
              </p:ext>
            </p:extLst>
          </p:nvPr>
        </p:nvGraphicFramePr>
        <p:xfrm>
          <a:off x="1835696" y="2852936"/>
          <a:ext cx="2554586" cy="895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Εξίσωση" r:id="rId5" imgW="1117115" imgH="393529" progId="Equation.3">
                  <p:embed/>
                </p:oleObj>
              </mc:Choice>
              <mc:Fallback>
                <p:oleObj name="Εξίσωση" r:id="rId5" imgW="1117115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852936"/>
                        <a:ext cx="2554586" cy="895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7584" y="4700045"/>
            <a:ext cx="6843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</a:rPr>
              <a:t>Τότε</a:t>
            </a:r>
            <a:endParaRPr lang="el-GR" sz="2200" dirty="0">
              <a:latin typeface="+mn-lt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1027"/>
              </p:ext>
            </p:extLst>
          </p:nvPr>
        </p:nvGraphicFramePr>
        <p:xfrm>
          <a:off x="1979712" y="4412013"/>
          <a:ext cx="257390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Εξίσωση" r:id="rId7" imgW="1333500" imgH="444500" progId="Equation.3">
                  <p:embed/>
                </p:oleObj>
              </mc:Choice>
              <mc:Fallback>
                <p:oleObj name="Εξίσωση" r:id="rId7" imgW="13335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412013"/>
                        <a:ext cx="2573903" cy="86409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Ορθογώνιο 13"/>
          <p:cNvSpPr/>
          <p:nvPr/>
        </p:nvSpPr>
        <p:spPr>
          <a:xfrm>
            <a:off x="4896142" y="4628037"/>
            <a:ext cx="3912738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Εξίσωση </a:t>
            </a:r>
            <a:r>
              <a:rPr lang="en-US" sz="2200" b="1" dirty="0">
                <a:latin typeface="+mn-lt"/>
              </a:rPr>
              <a:t>Henderson-</a:t>
            </a:r>
            <a:r>
              <a:rPr lang="en-US" sz="2200" b="1" dirty="0" err="1">
                <a:latin typeface="+mn-lt"/>
              </a:rPr>
              <a:t>Hasselbach</a:t>
            </a:r>
            <a:endParaRPr lang="el-GR" sz="2200" b="1" dirty="0">
              <a:latin typeface="+mn-lt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509344" y="5618142"/>
            <a:ext cx="8125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Η </a:t>
            </a:r>
            <a:r>
              <a:rPr lang="el-GR" sz="2200" dirty="0" err="1">
                <a:latin typeface="+mn-lt"/>
              </a:rPr>
              <a:t>pKa</a:t>
            </a:r>
            <a:r>
              <a:rPr lang="el-GR" sz="2200" dirty="0">
                <a:latin typeface="+mn-lt"/>
              </a:rPr>
              <a:t>, είναι ο αρνητικός λογάριθμος τη Κα. Κατά συνέπεια, όσο μικρότερη είναι η </a:t>
            </a:r>
            <a:r>
              <a:rPr lang="el-GR" sz="2200" dirty="0" err="1">
                <a:latin typeface="+mn-lt"/>
              </a:rPr>
              <a:t>pKa</a:t>
            </a:r>
            <a:r>
              <a:rPr lang="el-GR" sz="2200" dirty="0">
                <a:latin typeface="+mn-lt"/>
              </a:rPr>
              <a:t>, τόση ισχυρότερο είναι το οξύ.</a:t>
            </a:r>
          </a:p>
        </p:txBody>
      </p:sp>
    </p:spTree>
    <p:extLst>
      <p:ext uri="{BB962C8B-B14F-4D97-AF65-F5344CB8AC3E}">
        <p14:creationId xmlns:p14="http://schemas.microsoft.com/office/powerpoint/2010/main" val="40335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Πρακτικές εφαρμογές της εξίσωσης </a:t>
            </a:r>
            <a:r>
              <a:rPr lang="el-GR" dirty="0" err="1"/>
              <a:t>Henderson</a:t>
            </a:r>
            <a:r>
              <a:rPr lang="el-GR" dirty="0"/>
              <a:t>-</a:t>
            </a:r>
            <a:r>
              <a:rPr lang="el-GR" dirty="0" err="1"/>
              <a:t>Hasselbach</a:t>
            </a:r>
            <a:r>
              <a:rPr lang="el-GR" dirty="0"/>
              <a:t> (</a:t>
            </a:r>
            <a:r>
              <a:rPr lang="el-GR" dirty="0" smtClean="0"/>
              <a:t>ΗΗ)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Χ</a:t>
            </a:r>
            <a:r>
              <a:rPr lang="el-GR" dirty="0" smtClean="0"/>
              <a:t>ρησιμοποιείται </a:t>
            </a:r>
            <a:r>
              <a:rPr lang="el-GR" dirty="0"/>
              <a:t>για τον υπολογισμό του </a:t>
            </a:r>
            <a:r>
              <a:rPr lang="en-US" dirty="0"/>
              <a:t>pH</a:t>
            </a:r>
            <a:r>
              <a:rPr lang="el-GR" dirty="0"/>
              <a:t> σε μίγματα άλατος και οξέων (</a:t>
            </a:r>
            <a:r>
              <a:rPr lang="el-GR" b="1" dirty="0" err="1"/>
              <a:t>οξεοβασική</a:t>
            </a:r>
            <a:r>
              <a:rPr lang="el-GR" b="1" dirty="0"/>
              <a:t> ισορροπία</a:t>
            </a:r>
            <a:r>
              <a:rPr lang="el-GR" dirty="0"/>
              <a:t> του οργανισμού, από τα  </a:t>
            </a:r>
            <a:r>
              <a:rPr lang="el-GR" b="1" dirty="0"/>
              <a:t>ρυθμιστικά διαλύματα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Χρησιμοποιείται </a:t>
            </a:r>
            <a:r>
              <a:rPr lang="el-GR" dirty="0"/>
              <a:t>για τον υπολογισμό των σχετικών αναλογιών των όξινων και βασικών μορφών ενός φαρμάκου, σε ένα δεδομένο </a:t>
            </a:r>
            <a:r>
              <a:rPr lang="en-US" dirty="0"/>
              <a:t>p</a:t>
            </a:r>
            <a:r>
              <a:rPr lang="el-GR" dirty="0"/>
              <a:t>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82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l-GR" dirty="0"/>
              <a:t>Ένα χαμηλό </a:t>
            </a:r>
            <a:r>
              <a:rPr lang="en-US" dirty="0"/>
              <a:t>p</a:t>
            </a:r>
            <a:r>
              <a:rPr lang="el-GR" dirty="0"/>
              <a:t>Η, αναστέλλει τον ιονισμό ενός ασθενούς οξέος. Τούτο, διευκολύνει παραπέρα την απορρόφηση του, διαμέσου της κυτταρικής </a:t>
            </a:r>
            <a:r>
              <a:rPr lang="el-GR" dirty="0" smtClean="0"/>
              <a:t>μεμβράνης.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l-GR" dirty="0" smtClean="0"/>
              <a:t>Ένα </a:t>
            </a:r>
            <a:r>
              <a:rPr lang="el-GR" dirty="0"/>
              <a:t>χαμηλό </a:t>
            </a:r>
            <a:r>
              <a:rPr lang="en-US" dirty="0"/>
              <a:t>p</a:t>
            </a:r>
            <a:r>
              <a:rPr lang="el-GR" dirty="0"/>
              <a:t>Η, προωθεί τον ιονισμό μιας ασθενούς βάσης. Αναστέλλει έτσι την απορρόφηση της, διαμέσου της κυτταρικής μεμβράνης.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Άρα:</a:t>
            </a:r>
            <a:endParaRPr lang="el-G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Όταν </a:t>
            </a:r>
            <a:r>
              <a:rPr lang="en-US" b="1" dirty="0"/>
              <a:t>p</a:t>
            </a:r>
            <a:r>
              <a:rPr lang="el-GR" b="1" dirty="0"/>
              <a:t>Η &lt; </a:t>
            </a:r>
            <a:r>
              <a:rPr lang="el-GR" b="1" dirty="0" err="1"/>
              <a:t>pK</a:t>
            </a:r>
            <a:r>
              <a:rPr lang="el-GR" b="1" baseline="-25000" dirty="0" err="1"/>
              <a:t>a</a:t>
            </a:r>
            <a:r>
              <a:rPr lang="el-GR" dirty="0"/>
              <a:t>,  κυριαρχούν οι </a:t>
            </a:r>
            <a:r>
              <a:rPr lang="el-GR" dirty="0" err="1"/>
              <a:t>πρωτονιωμένες</a:t>
            </a:r>
            <a:r>
              <a:rPr lang="el-GR" dirty="0"/>
              <a:t> μορφές ΗΑ,  ΒΗ</a:t>
            </a:r>
            <a:r>
              <a:rPr lang="el-GR" baseline="30000" dirty="0"/>
              <a:t>+</a:t>
            </a:r>
            <a:endParaRPr lang="el-G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Όταν</a:t>
            </a:r>
            <a:r>
              <a:rPr lang="el-GR" b="1" dirty="0" smtClean="0"/>
              <a:t> </a:t>
            </a:r>
            <a:r>
              <a:rPr lang="en-US" b="1" dirty="0"/>
              <a:t>p</a:t>
            </a:r>
            <a:r>
              <a:rPr lang="el-GR" b="1" dirty="0"/>
              <a:t>Η = </a:t>
            </a:r>
            <a:r>
              <a:rPr lang="el-GR" b="1" dirty="0" err="1"/>
              <a:t>pK</a:t>
            </a:r>
            <a:r>
              <a:rPr lang="el-GR" b="1" baseline="-25000" dirty="0" err="1"/>
              <a:t>a</a:t>
            </a:r>
            <a:r>
              <a:rPr lang="el-GR" dirty="0"/>
              <a:t>,  τότε:  ΗΑ = Α</a:t>
            </a:r>
            <a:r>
              <a:rPr lang="el-GR" baseline="30000" dirty="0"/>
              <a:t>-</a:t>
            </a:r>
            <a:r>
              <a:rPr lang="el-GR" dirty="0"/>
              <a:t>  και  ΒΗ</a:t>
            </a:r>
            <a:r>
              <a:rPr lang="el-GR" baseline="30000" dirty="0"/>
              <a:t>+</a:t>
            </a:r>
            <a:r>
              <a:rPr lang="el-GR" dirty="0"/>
              <a:t> = Β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Όταν </a:t>
            </a:r>
            <a:r>
              <a:rPr lang="en-US" b="1" dirty="0"/>
              <a:t>p</a:t>
            </a:r>
            <a:r>
              <a:rPr lang="el-GR" b="1" dirty="0"/>
              <a:t>Η &gt; </a:t>
            </a:r>
            <a:r>
              <a:rPr lang="el-GR" b="1" dirty="0" err="1"/>
              <a:t>pK</a:t>
            </a:r>
            <a:r>
              <a:rPr lang="el-GR" b="1" baseline="-25000" dirty="0" err="1"/>
              <a:t>a</a:t>
            </a:r>
            <a:r>
              <a:rPr lang="el-GR" dirty="0"/>
              <a:t>,  κυριαρχούν οι μη </a:t>
            </a:r>
            <a:r>
              <a:rPr lang="el-GR" dirty="0" err="1"/>
              <a:t>πρωτονιωμένες</a:t>
            </a:r>
            <a:r>
              <a:rPr lang="el-GR" dirty="0"/>
              <a:t> μορφές Α και </a:t>
            </a:r>
            <a:r>
              <a:rPr lang="el-GR" dirty="0" smtClean="0"/>
              <a:t>Β.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Πρακτικές εφαρμογές της εξίσωσης </a:t>
            </a:r>
            <a:r>
              <a:rPr lang="el-GR" dirty="0" err="1"/>
              <a:t>Henderson</a:t>
            </a:r>
            <a:r>
              <a:rPr lang="el-GR" dirty="0"/>
              <a:t>-</a:t>
            </a:r>
            <a:r>
              <a:rPr lang="el-GR" dirty="0" err="1"/>
              <a:t>Hasselbach</a:t>
            </a:r>
            <a:r>
              <a:rPr lang="el-GR" dirty="0"/>
              <a:t> (</a:t>
            </a:r>
            <a:r>
              <a:rPr lang="el-GR" dirty="0" smtClean="0"/>
              <a:t>ΗΗ)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5366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 smtClean="0"/>
              <a:t>Κυτταρική διαπερατότητα ηλεκτρολυτών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322712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Στο </a:t>
            </a:r>
            <a:r>
              <a:rPr lang="el-GR" dirty="0"/>
              <a:t>σχήμα φαίνεται η διαπερατότητα των </a:t>
            </a:r>
            <a:r>
              <a:rPr lang="el-GR" dirty="0" err="1"/>
              <a:t>πρωτονιωμένων</a:t>
            </a:r>
            <a:r>
              <a:rPr lang="el-GR" dirty="0"/>
              <a:t> ή μη μορφών ΗΑ, ΒΗ+ διαμέσου της κυτταρικής μεμβράνης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grpSp>
        <p:nvGrpSpPr>
          <p:cNvPr id="2062" name="Ομάδα 2061"/>
          <p:cNvGrpSpPr/>
          <p:nvPr/>
        </p:nvGrpSpPr>
        <p:grpSpPr>
          <a:xfrm>
            <a:off x="4237143" y="1164510"/>
            <a:ext cx="4608479" cy="3074278"/>
            <a:chOff x="4237143" y="1164510"/>
            <a:chExt cx="4608479" cy="30742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237143" y="1412776"/>
                  <a:ext cx="17340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ΗΑ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↔</m:t>
                        </m:r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  <a:ea typeface="Cambria Math"/>
                              </a:rPr>
                              <m:t>Η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  <a:ea typeface="Cambria Math"/>
                              </a:rPr>
                              <m:t>Α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7143" y="1412776"/>
                  <a:ext cx="173406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61" name="Ομάδα 2060"/>
            <p:cNvGrpSpPr/>
            <p:nvPr/>
          </p:nvGrpSpPr>
          <p:grpSpPr>
            <a:xfrm>
              <a:off x="4257374" y="1164510"/>
              <a:ext cx="4588248" cy="3074278"/>
              <a:chOff x="4339248" y="1012086"/>
              <a:chExt cx="4588248" cy="3074278"/>
            </a:xfrm>
          </p:grpSpPr>
          <p:sp>
            <p:nvSpPr>
              <p:cNvPr id="6" name="Ορθογώνιο 5"/>
              <p:cNvSpPr/>
              <p:nvPr/>
            </p:nvSpPr>
            <p:spPr>
              <a:xfrm>
                <a:off x="4475324" y="2394422"/>
                <a:ext cx="1739041" cy="360040"/>
              </a:xfrm>
              <a:prstGeom prst="rect">
                <a:avLst/>
              </a:prstGeom>
              <a:pattFill prst="ltVert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" name="Ορθογώνιο 9"/>
              <p:cNvSpPr/>
              <p:nvPr/>
            </p:nvSpPr>
            <p:spPr>
              <a:xfrm>
                <a:off x="4476312" y="2898478"/>
                <a:ext cx="1738054" cy="360040"/>
              </a:xfrm>
              <a:prstGeom prst="rect">
                <a:avLst/>
              </a:prstGeom>
              <a:pattFill prst="ltVert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" name="Έλλειψη 6"/>
              <p:cNvSpPr/>
              <p:nvPr/>
            </p:nvSpPr>
            <p:spPr>
              <a:xfrm>
                <a:off x="4476311" y="2250406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Έλλειψη 11"/>
              <p:cNvSpPr/>
              <p:nvPr/>
            </p:nvSpPr>
            <p:spPr>
              <a:xfrm>
                <a:off x="4641046" y="2250406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" name="Έλλειψη 12"/>
              <p:cNvSpPr/>
              <p:nvPr/>
            </p:nvSpPr>
            <p:spPr>
              <a:xfrm>
                <a:off x="4792457" y="2250406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" name="Έλλειψη 13"/>
              <p:cNvSpPr/>
              <p:nvPr/>
            </p:nvSpPr>
            <p:spPr>
              <a:xfrm>
                <a:off x="4957683" y="2248180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" name="Έλλειψη 14"/>
              <p:cNvSpPr/>
              <p:nvPr/>
            </p:nvSpPr>
            <p:spPr>
              <a:xfrm>
                <a:off x="5120944" y="2250406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" name="Έλλειψη 15"/>
              <p:cNvSpPr/>
              <p:nvPr/>
            </p:nvSpPr>
            <p:spPr>
              <a:xfrm>
                <a:off x="5261998" y="2250406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7" name="Έλλειψη 16"/>
              <p:cNvSpPr/>
              <p:nvPr/>
            </p:nvSpPr>
            <p:spPr>
              <a:xfrm>
                <a:off x="5428700" y="2248180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" name="Έλλειψη 17"/>
              <p:cNvSpPr/>
              <p:nvPr/>
            </p:nvSpPr>
            <p:spPr>
              <a:xfrm>
                <a:off x="5596872" y="2242995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9" name="Έλλειψη 18"/>
              <p:cNvSpPr/>
              <p:nvPr/>
            </p:nvSpPr>
            <p:spPr>
              <a:xfrm>
                <a:off x="5749273" y="2250406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0" name="Έλλειψη 19"/>
              <p:cNvSpPr/>
              <p:nvPr/>
            </p:nvSpPr>
            <p:spPr>
              <a:xfrm>
                <a:off x="5914990" y="2250406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1" name="Έλλειψη 20"/>
              <p:cNvSpPr/>
              <p:nvPr/>
            </p:nvSpPr>
            <p:spPr>
              <a:xfrm>
                <a:off x="6073311" y="2248180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2" name="Έλλειψη 21"/>
              <p:cNvSpPr/>
              <p:nvPr/>
            </p:nvSpPr>
            <p:spPr>
              <a:xfrm>
                <a:off x="4476312" y="3260744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" name="Έλλειψη 22"/>
              <p:cNvSpPr/>
              <p:nvPr/>
            </p:nvSpPr>
            <p:spPr>
              <a:xfrm>
                <a:off x="4641047" y="3260744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4" name="Έλλειψη 23"/>
              <p:cNvSpPr/>
              <p:nvPr/>
            </p:nvSpPr>
            <p:spPr>
              <a:xfrm>
                <a:off x="4792458" y="3260744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5" name="Έλλειψη 24"/>
              <p:cNvSpPr/>
              <p:nvPr/>
            </p:nvSpPr>
            <p:spPr>
              <a:xfrm>
                <a:off x="4957684" y="3258518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6" name="Έλλειψη 25"/>
              <p:cNvSpPr/>
              <p:nvPr/>
            </p:nvSpPr>
            <p:spPr>
              <a:xfrm>
                <a:off x="5120945" y="3260744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7" name="Έλλειψη 26"/>
              <p:cNvSpPr/>
              <p:nvPr/>
            </p:nvSpPr>
            <p:spPr>
              <a:xfrm>
                <a:off x="5261999" y="3260744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8" name="Έλλειψη 27"/>
              <p:cNvSpPr/>
              <p:nvPr/>
            </p:nvSpPr>
            <p:spPr>
              <a:xfrm>
                <a:off x="5428701" y="3258518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9" name="Έλλειψη 28"/>
              <p:cNvSpPr/>
              <p:nvPr/>
            </p:nvSpPr>
            <p:spPr>
              <a:xfrm>
                <a:off x="5596873" y="3253333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0" name="Έλλειψη 29"/>
              <p:cNvSpPr/>
              <p:nvPr/>
            </p:nvSpPr>
            <p:spPr>
              <a:xfrm>
                <a:off x="5749274" y="3260744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1" name="Έλλειψη 30"/>
              <p:cNvSpPr/>
              <p:nvPr/>
            </p:nvSpPr>
            <p:spPr>
              <a:xfrm>
                <a:off x="5914991" y="3260744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2" name="Έλλειψη 31"/>
              <p:cNvSpPr/>
              <p:nvPr/>
            </p:nvSpPr>
            <p:spPr>
              <a:xfrm>
                <a:off x="6073312" y="3258518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3" name="Ορθογώνιο 32"/>
              <p:cNvSpPr/>
              <p:nvPr/>
            </p:nvSpPr>
            <p:spPr>
              <a:xfrm>
                <a:off x="7081430" y="2361702"/>
                <a:ext cx="1739041" cy="360040"/>
              </a:xfrm>
              <a:prstGeom prst="rect">
                <a:avLst/>
              </a:prstGeom>
              <a:pattFill prst="ltVert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4" name="Ορθογώνιο 33"/>
              <p:cNvSpPr/>
              <p:nvPr/>
            </p:nvSpPr>
            <p:spPr>
              <a:xfrm>
                <a:off x="7082418" y="2865758"/>
                <a:ext cx="1738054" cy="360040"/>
              </a:xfrm>
              <a:prstGeom prst="rect">
                <a:avLst/>
              </a:prstGeom>
              <a:pattFill prst="ltVert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5" name="Έλλειψη 34"/>
              <p:cNvSpPr/>
              <p:nvPr/>
            </p:nvSpPr>
            <p:spPr>
              <a:xfrm>
                <a:off x="7082417" y="2217686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6" name="Έλλειψη 35"/>
              <p:cNvSpPr/>
              <p:nvPr/>
            </p:nvSpPr>
            <p:spPr>
              <a:xfrm>
                <a:off x="7247152" y="2217686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7" name="Έλλειψη 36"/>
              <p:cNvSpPr/>
              <p:nvPr/>
            </p:nvSpPr>
            <p:spPr>
              <a:xfrm>
                <a:off x="7398563" y="2217686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8" name="Έλλειψη 37"/>
              <p:cNvSpPr/>
              <p:nvPr/>
            </p:nvSpPr>
            <p:spPr>
              <a:xfrm>
                <a:off x="7563789" y="2215460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9" name="Έλλειψη 38"/>
              <p:cNvSpPr/>
              <p:nvPr/>
            </p:nvSpPr>
            <p:spPr>
              <a:xfrm>
                <a:off x="7727050" y="2217686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0" name="Έλλειψη 39"/>
              <p:cNvSpPr/>
              <p:nvPr/>
            </p:nvSpPr>
            <p:spPr>
              <a:xfrm>
                <a:off x="7868104" y="2217686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1" name="Έλλειψη 40"/>
              <p:cNvSpPr/>
              <p:nvPr/>
            </p:nvSpPr>
            <p:spPr>
              <a:xfrm>
                <a:off x="8034806" y="2215460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2" name="Έλλειψη 41"/>
              <p:cNvSpPr/>
              <p:nvPr/>
            </p:nvSpPr>
            <p:spPr>
              <a:xfrm>
                <a:off x="8202978" y="2210275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3" name="Έλλειψη 42"/>
              <p:cNvSpPr/>
              <p:nvPr/>
            </p:nvSpPr>
            <p:spPr>
              <a:xfrm>
                <a:off x="8355379" y="2217686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4" name="Έλλειψη 43"/>
              <p:cNvSpPr/>
              <p:nvPr/>
            </p:nvSpPr>
            <p:spPr>
              <a:xfrm>
                <a:off x="8521096" y="2217686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5" name="Έλλειψη 44"/>
              <p:cNvSpPr/>
              <p:nvPr/>
            </p:nvSpPr>
            <p:spPr>
              <a:xfrm>
                <a:off x="8679417" y="2215460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6" name="Έλλειψη 45"/>
              <p:cNvSpPr/>
              <p:nvPr/>
            </p:nvSpPr>
            <p:spPr>
              <a:xfrm>
                <a:off x="7082418" y="3228024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7" name="Έλλειψη 46"/>
              <p:cNvSpPr/>
              <p:nvPr/>
            </p:nvSpPr>
            <p:spPr>
              <a:xfrm>
                <a:off x="7247153" y="3228024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8" name="Έλλειψη 47"/>
              <p:cNvSpPr/>
              <p:nvPr/>
            </p:nvSpPr>
            <p:spPr>
              <a:xfrm>
                <a:off x="7398564" y="3228024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9" name="Έλλειψη 48"/>
              <p:cNvSpPr/>
              <p:nvPr/>
            </p:nvSpPr>
            <p:spPr>
              <a:xfrm>
                <a:off x="7563790" y="3225798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0" name="Έλλειψη 49"/>
              <p:cNvSpPr/>
              <p:nvPr/>
            </p:nvSpPr>
            <p:spPr>
              <a:xfrm>
                <a:off x="7727051" y="3228024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1" name="Έλλειψη 50"/>
              <p:cNvSpPr/>
              <p:nvPr/>
            </p:nvSpPr>
            <p:spPr>
              <a:xfrm>
                <a:off x="7868105" y="3228024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2" name="Έλλειψη 51"/>
              <p:cNvSpPr/>
              <p:nvPr/>
            </p:nvSpPr>
            <p:spPr>
              <a:xfrm>
                <a:off x="8034807" y="3225798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3" name="Έλλειψη 52"/>
              <p:cNvSpPr/>
              <p:nvPr/>
            </p:nvSpPr>
            <p:spPr>
              <a:xfrm>
                <a:off x="8202979" y="3220613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4" name="Έλλειψη 53"/>
              <p:cNvSpPr/>
              <p:nvPr/>
            </p:nvSpPr>
            <p:spPr>
              <a:xfrm>
                <a:off x="8355380" y="3228024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5" name="Έλλειψη 54"/>
              <p:cNvSpPr/>
              <p:nvPr/>
            </p:nvSpPr>
            <p:spPr>
              <a:xfrm>
                <a:off x="8521097" y="3228024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6" name="Έλλειψη 55"/>
              <p:cNvSpPr/>
              <p:nvPr/>
            </p:nvSpPr>
            <p:spPr>
              <a:xfrm>
                <a:off x="8679418" y="3225798"/>
                <a:ext cx="141054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31234" y="1036986"/>
                <a:ext cx="1223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1600" dirty="0" smtClean="0">
                    <a:latin typeface="+mn-lt"/>
                  </a:rPr>
                  <a:t>Ασθενές οξύ</a:t>
                </a:r>
                <a:endParaRPr lang="el-GR" sz="1600" dirty="0">
                  <a:latin typeface="+mn-lt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087017" y="1012086"/>
                <a:ext cx="13915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1600" dirty="0" smtClean="0">
                    <a:latin typeface="+mn-lt"/>
                  </a:rPr>
                  <a:t>Ασθενής βάση</a:t>
                </a:r>
                <a:endParaRPr lang="el-GR" sz="1600" dirty="0">
                  <a:latin typeface="+mn-lt"/>
                </a:endParaRPr>
              </a:p>
            </p:txBody>
          </p:sp>
          <p:sp>
            <p:nvSpPr>
              <p:cNvPr id="58" name="Ελεύθερη σχεδίαση 57"/>
              <p:cNvSpPr/>
              <p:nvPr/>
            </p:nvSpPr>
            <p:spPr>
              <a:xfrm>
                <a:off x="5520924" y="1782108"/>
                <a:ext cx="683580" cy="342374"/>
              </a:xfrm>
              <a:custGeom>
                <a:avLst/>
                <a:gdLst>
                  <a:gd name="connsiteX0" fmla="*/ 0 w 683580"/>
                  <a:gd name="connsiteY0" fmla="*/ 0 h 342374"/>
                  <a:gd name="connsiteX1" fmla="*/ 88776 w 683580"/>
                  <a:gd name="connsiteY1" fmla="*/ 150921 h 342374"/>
                  <a:gd name="connsiteX2" fmla="*/ 275207 w 683580"/>
                  <a:gd name="connsiteY2" fmla="*/ 319596 h 342374"/>
                  <a:gd name="connsiteX3" fmla="*/ 523782 w 683580"/>
                  <a:gd name="connsiteY3" fmla="*/ 319596 h 342374"/>
                  <a:gd name="connsiteX4" fmla="*/ 683580 w 683580"/>
                  <a:gd name="connsiteY4" fmla="*/ 124288 h 342374"/>
                  <a:gd name="connsiteX5" fmla="*/ 683580 w 683580"/>
                  <a:gd name="connsiteY5" fmla="*/ 124288 h 34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3580" h="342374">
                    <a:moveTo>
                      <a:pt x="0" y="0"/>
                    </a:moveTo>
                    <a:cubicBezTo>
                      <a:pt x="21454" y="48827"/>
                      <a:pt x="42908" y="97655"/>
                      <a:pt x="88776" y="150921"/>
                    </a:cubicBezTo>
                    <a:cubicBezTo>
                      <a:pt x="134644" y="204187"/>
                      <a:pt x="202706" y="291484"/>
                      <a:pt x="275207" y="319596"/>
                    </a:cubicBezTo>
                    <a:cubicBezTo>
                      <a:pt x="347708" y="347708"/>
                      <a:pt x="455720" y="352147"/>
                      <a:pt x="523782" y="319596"/>
                    </a:cubicBezTo>
                    <a:cubicBezTo>
                      <a:pt x="591844" y="287045"/>
                      <a:pt x="683580" y="124288"/>
                      <a:pt x="683580" y="124288"/>
                    </a:cubicBezTo>
                    <a:lnTo>
                      <a:pt x="683580" y="124288"/>
                    </a:lnTo>
                  </a:path>
                </a:pathLst>
              </a:custGeom>
              <a:noFill/>
              <a:ln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60" name="Ευθεία γραμμή σύνδεσης 59"/>
              <p:cNvCxnSpPr/>
              <p:nvPr/>
            </p:nvCxnSpPr>
            <p:spPr>
              <a:xfrm>
                <a:off x="4951775" y="1782108"/>
                <a:ext cx="87394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6828830" y="1440956"/>
                    <a:ext cx="17941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ΒΗ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l-GR" i="1" smtClean="0">
                              <a:latin typeface="Cambria Math"/>
                              <a:ea typeface="Cambria Math"/>
                            </a:rPr>
                            <m:t>↔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l-GR" b="0" i="0" smtClean="0">
                              <a:latin typeface="Cambria Math"/>
                              <a:ea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Η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8830" y="1440956"/>
                    <a:ext cx="1794144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49" name="Ευθύγραμμο βέλος σύνδεσης 2048"/>
              <p:cNvCxnSpPr/>
              <p:nvPr/>
            </p:nvCxnSpPr>
            <p:spPr>
              <a:xfrm flipH="1">
                <a:off x="7782784" y="1833097"/>
                <a:ext cx="19668" cy="18839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4" name="Ευθεία γραμμή σύνδεσης 2053"/>
              <p:cNvCxnSpPr/>
              <p:nvPr/>
            </p:nvCxnSpPr>
            <p:spPr>
              <a:xfrm>
                <a:off x="7686114" y="1833097"/>
                <a:ext cx="23723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Ελεύθερη σχεδίαση 73"/>
              <p:cNvSpPr/>
              <p:nvPr/>
            </p:nvSpPr>
            <p:spPr>
              <a:xfrm>
                <a:off x="8243916" y="1810288"/>
                <a:ext cx="683580" cy="342374"/>
              </a:xfrm>
              <a:custGeom>
                <a:avLst/>
                <a:gdLst>
                  <a:gd name="connsiteX0" fmla="*/ 0 w 683580"/>
                  <a:gd name="connsiteY0" fmla="*/ 0 h 342374"/>
                  <a:gd name="connsiteX1" fmla="*/ 88776 w 683580"/>
                  <a:gd name="connsiteY1" fmla="*/ 150921 h 342374"/>
                  <a:gd name="connsiteX2" fmla="*/ 275207 w 683580"/>
                  <a:gd name="connsiteY2" fmla="*/ 319596 h 342374"/>
                  <a:gd name="connsiteX3" fmla="*/ 523782 w 683580"/>
                  <a:gd name="connsiteY3" fmla="*/ 319596 h 342374"/>
                  <a:gd name="connsiteX4" fmla="*/ 683580 w 683580"/>
                  <a:gd name="connsiteY4" fmla="*/ 124288 h 342374"/>
                  <a:gd name="connsiteX5" fmla="*/ 683580 w 683580"/>
                  <a:gd name="connsiteY5" fmla="*/ 124288 h 34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3580" h="342374">
                    <a:moveTo>
                      <a:pt x="0" y="0"/>
                    </a:moveTo>
                    <a:cubicBezTo>
                      <a:pt x="21454" y="48827"/>
                      <a:pt x="42908" y="97655"/>
                      <a:pt x="88776" y="150921"/>
                    </a:cubicBezTo>
                    <a:cubicBezTo>
                      <a:pt x="134644" y="204187"/>
                      <a:pt x="202706" y="291484"/>
                      <a:pt x="275207" y="319596"/>
                    </a:cubicBezTo>
                    <a:cubicBezTo>
                      <a:pt x="347708" y="347708"/>
                      <a:pt x="455720" y="352147"/>
                      <a:pt x="523782" y="319596"/>
                    </a:cubicBezTo>
                    <a:cubicBezTo>
                      <a:pt x="591844" y="287045"/>
                      <a:pt x="683580" y="124288"/>
                      <a:pt x="683580" y="124288"/>
                    </a:cubicBezTo>
                    <a:lnTo>
                      <a:pt x="683580" y="124288"/>
                    </a:lnTo>
                  </a:path>
                </a:pathLst>
              </a:custGeom>
              <a:noFill/>
              <a:ln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75" name="Ευθεία γραμμή σύνδεσης 74"/>
              <p:cNvCxnSpPr/>
              <p:nvPr/>
            </p:nvCxnSpPr>
            <p:spPr>
              <a:xfrm>
                <a:off x="8111740" y="1810288"/>
                <a:ext cx="29789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6828830" y="3717032"/>
                    <a:ext cx="17941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ΒΗ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l-GR" i="1" smtClean="0">
                              <a:latin typeface="Cambria Math"/>
                              <a:ea typeface="Cambria Math"/>
                            </a:rPr>
                            <m:t>↔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l-GR" b="0" i="0" smtClean="0">
                              <a:latin typeface="Cambria Math"/>
                              <a:ea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Η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8830" y="3717032"/>
                    <a:ext cx="1794144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0" name="Ευθύγραμμο βέλος σύνδεσης 79"/>
              <p:cNvCxnSpPr/>
              <p:nvPr/>
            </p:nvCxnSpPr>
            <p:spPr>
              <a:xfrm flipH="1">
                <a:off x="4573802" y="1779774"/>
                <a:ext cx="19668" cy="18839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Ευθεία γραμμή σύνδεσης 80"/>
              <p:cNvCxnSpPr/>
              <p:nvPr/>
            </p:nvCxnSpPr>
            <p:spPr>
              <a:xfrm>
                <a:off x="4477132" y="1779774"/>
                <a:ext cx="23723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4339248" y="3706681"/>
                    <a:ext cx="17340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ΗΑ</m:t>
                          </m:r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↔</m:t>
                          </m:r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Η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9248" y="3706681"/>
                    <a:ext cx="1734064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342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Επίδραση </a:t>
            </a:r>
            <a:r>
              <a:rPr lang="en-US" dirty="0" smtClean="0"/>
              <a:t>pH</a:t>
            </a:r>
            <a:r>
              <a:rPr lang="el-GR" dirty="0" smtClean="0"/>
              <a:t> στην απέκκριση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322712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επίδραση του </a:t>
            </a:r>
            <a:r>
              <a:rPr lang="el-GR" dirty="0" err="1"/>
              <a:t>pH</a:t>
            </a:r>
            <a:r>
              <a:rPr lang="el-GR" dirty="0"/>
              <a:t> στη διάχυση των φαρμάκων μέσω της </a:t>
            </a:r>
            <a:r>
              <a:rPr lang="el-GR" dirty="0" err="1"/>
              <a:t>λιπιδικής</a:t>
            </a:r>
            <a:r>
              <a:rPr lang="el-GR" dirty="0"/>
              <a:t> μεμβράνης των νεφρικών </a:t>
            </a:r>
            <a:r>
              <a:rPr lang="el-GR" dirty="0" smtClean="0"/>
              <a:t>σωληναρίων.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2050" name="Picture 2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3993652" cy="39604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7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148</TotalTime>
  <Words>2006</Words>
  <Application>Microsoft Office PowerPoint</Application>
  <PresentationFormat>On-screen Show (4:3)</PresentationFormat>
  <Paragraphs>208</Paragraphs>
  <Slides>31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OC_template</vt:lpstr>
      <vt:lpstr>Εξίσωση</vt:lpstr>
      <vt:lpstr>Φαρμακοκινητική</vt:lpstr>
      <vt:lpstr>Απορρόφηση του φαρμάκου</vt:lpstr>
      <vt:lpstr>Απορρόφηση του φαρμάκου στο γαστρεντερικό σωλήνα</vt:lpstr>
      <vt:lpstr>Επίδραση του Ιονισμού στην απορρόφηση  των φαρμάκων 1/2</vt:lpstr>
      <vt:lpstr>Επίδραση του Ιονισμού στην απορρόφηση  των φαρμάκων 2/2</vt:lpstr>
      <vt:lpstr>Πρακτικές εφαρμογές της εξίσωσης Henderson-Hasselbach (ΗΗ) 1/2</vt:lpstr>
      <vt:lpstr>Πρακτικές εφαρμογές της εξίσωσης Henderson-Hasselbach (ΗΗ) 2/2</vt:lpstr>
      <vt:lpstr>Κυτταρική διαπερατότητα ηλεκτρολυτών</vt:lpstr>
      <vt:lpstr>Επίδραση pH στην απέκκριση 1/2</vt:lpstr>
      <vt:lpstr>Επίδραση pH στην απέκκριση 2/2</vt:lpstr>
      <vt:lpstr>Συμπεράσματα </vt:lpstr>
      <vt:lpstr>Εφαρμογή στην εξίσωση ΗΗ 1/2</vt:lpstr>
      <vt:lpstr>Εφαρμογή στην εξίσωση ΗΗ 2/2</vt:lpstr>
      <vt:lpstr>Η διάχυση του φαρμάκου</vt:lpstr>
      <vt:lpstr>Διάχυση / Μεταφορά του φαρμάκου</vt:lpstr>
      <vt:lpstr>Ηπατικός μεταβολισμός του φαρμάκου (FPM)</vt:lpstr>
      <vt:lpstr>Πίνακας </vt:lpstr>
      <vt:lpstr>Είδη χορήγησης και συγκέντρωσης του φαρμάκου στον ορό</vt:lpstr>
      <vt:lpstr>Φυσικοί παράγοντες που επηρεάζουν την απορρόφηση 1/2</vt:lpstr>
      <vt:lpstr>Φυσικοί παράγοντες που επηρεάζουν την απορρόφηση 2/2</vt:lpstr>
      <vt:lpstr>Βιοδιαθεσιμότητα 1/2</vt:lpstr>
      <vt:lpstr>Βιοδιαθεσιμότητα 2/2</vt:lpstr>
      <vt:lpstr>Υπολογισμός AUC</vt:lpstr>
      <vt:lpstr>Παράγοντες που επηρεάζουν τη βιοδιαθεσιμότητα</vt:lpstr>
      <vt:lpstr>Βιοϊσοδυναμία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Φαρμακοκινητική</dc:title>
  <dc:creator>fkaram2</dc:creator>
  <cp:lastModifiedBy>George Karikas</cp:lastModifiedBy>
  <cp:revision>19</cp:revision>
  <dcterms:created xsi:type="dcterms:W3CDTF">2014-10-22T12:45:51Z</dcterms:created>
  <dcterms:modified xsi:type="dcterms:W3CDTF">2015-01-14T17:20:06Z</dcterms:modified>
</cp:coreProperties>
</file>