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57" r:id="rId33"/>
    <p:sldId id="262" r:id="rId34"/>
    <p:sldId id="264" r:id="rId35"/>
    <p:sldId id="294" r:id="rId36"/>
    <p:sldId id="295" r:id="rId37"/>
    <p:sldId id="296" r:id="rId38"/>
    <p:sldId id="297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6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1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7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4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3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A8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9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4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3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7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9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7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2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1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3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4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5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5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orning2k" TargetMode="External"/><Relationship Id="rId4" Type="http://schemas.openxmlformats.org/officeDocument/2006/relationships/hyperlink" Target="http://commons.wikimedia.org/wiki/File:Coronary_artery_bypass_surgery_Image_657C-PH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Dcoetzee" TargetMode="External"/><Relationship Id="rId4" Type="http://schemas.openxmlformats.org/officeDocument/2006/relationships/hyperlink" Target="http://commons.wikimedia.org/wiki/File:Blausen_0466_Heart_Bypass_Surgery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MrArifnajafov" TargetMode="External"/><Relationship Id="rId4" Type="http://schemas.openxmlformats.org/officeDocument/2006/relationships/hyperlink" Target="http://commons.wikimedia.org/wiki/File:Aorta_koronar_%C5%9Funtlam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257_CoronaryArtery_Plaque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Aορτοστεφανιαία παράκαμψη καρδιάς &amp; Νοσηλευτική Φροντίδα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(3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25352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Μειωμένη καρδιακή παροχή </a:t>
            </a:r>
            <a:r>
              <a:rPr lang="el-GR" dirty="0" smtClean="0"/>
              <a:t>που </a:t>
            </a:r>
            <a:r>
              <a:rPr lang="el-GR" dirty="0"/>
              <a:t>παρακολουθείται/15 min με,</a:t>
            </a:r>
          </a:p>
          <a:p>
            <a:pPr>
              <a:spcBef>
                <a:spcPts val="1200"/>
              </a:spcBef>
            </a:pPr>
            <a:r>
              <a:rPr lang="el-GR" dirty="0"/>
              <a:t>Μέτρηση Ζ.Σ. &amp; αερίων αίματος (κορεσμός Ο2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Μέτρηση αιμοδυναμικών </a:t>
            </a:r>
            <a:r>
              <a:rPr lang="el-GR" dirty="0" smtClean="0"/>
              <a:t>παραμέτρων.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Καταγραφή των μετρήσεων και ενημέρωση γιατρού για τυχόν σημαντικές </a:t>
            </a:r>
            <a:r>
              <a:rPr lang="el-GR" dirty="0" smtClean="0"/>
              <a:t>μεταβολές.</a:t>
            </a:r>
            <a:endParaRPr lang="el-GR" dirty="0"/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Αναμένεται αρχικά: υποθερμία, βραδυκαρδία, χαμηλή ΑΠ</a:t>
            </a:r>
            <a:r>
              <a:rPr lang="el-GR" b="1" dirty="0">
                <a:solidFill>
                  <a:srgbClr val="005A87"/>
                </a:solidFill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el-GR" dirty="0"/>
              <a:t>Υποθερμία και βραδυκαρδία που με την αναθέρμανση του αρρώστου </a:t>
            </a:r>
            <a:r>
              <a:rPr lang="el-GR" dirty="0" smtClean="0"/>
              <a:t>διορθώνονται.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ΑΠ μειούμενη λόγω αγγειοδιαστολής αλλά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rgbClr val="005A87"/>
                </a:solidFill>
              </a:rPr>
              <a:t>Ανησυχούμε αν </a:t>
            </a:r>
            <a:r>
              <a:rPr lang="el-GR" b="1" dirty="0">
                <a:solidFill>
                  <a:srgbClr val="005A87"/>
                </a:solidFill>
              </a:rPr>
              <a:t>έ</a:t>
            </a:r>
            <a:r>
              <a:rPr lang="el-GR" b="1" dirty="0" smtClean="0">
                <a:solidFill>
                  <a:srgbClr val="005A87"/>
                </a:solidFill>
              </a:rPr>
              <a:t>χουμε υπόταση με ταχυκαρδία </a:t>
            </a:r>
            <a:r>
              <a:rPr lang="el-GR" dirty="0" smtClean="0"/>
              <a:t>γιατί </a:t>
            </a:r>
            <a:r>
              <a:rPr lang="el-GR" dirty="0"/>
              <a:t>αυτά δείχνουν χαμηλή καρδιακή παροχή και τότε μετράμε πίεση στην πνευμονική αρτηρία, πίεση ενσφηνωσης τριχοειδών, κορεσμό οξυγόνου και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rgbClr val="005A87"/>
                </a:solidFill>
              </a:rPr>
              <a:t>Έ</a:t>
            </a:r>
            <a:r>
              <a:rPr lang="el-GR" b="1" dirty="0" smtClean="0">
                <a:solidFill>
                  <a:srgbClr val="005A87"/>
                </a:solidFill>
              </a:rPr>
              <a:t>χουμε διαθέσιμο προσωρινό βηματοδότη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dirty="0" smtClean="0">
                <a:solidFill>
                  <a:srgbClr val="005A87"/>
                </a:solidFill>
              </a:rPr>
              <a:t>-</a:t>
            </a:r>
            <a:r>
              <a:rPr lang="en-US" dirty="0" smtClean="0">
                <a:solidFill>
                  <a:srgbClr val="005A87"/>
                </a:solidFill>
              </a:rPr>
              <a:t> </a:t>
            </a:r>
            <a:r>
              <a:rPr lang="el-GR" dirty="0" smtClean="0"/>
              <a:t>συσκευή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δίπλα ακριβώς στον </a:t>
            </a:r>
            <a:r>
              <a:rPr lang="el-GR" dirty="0" smtClean="0"/>
              <a:t>άρρωστο.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(4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Μειωμένη καρδιακή παροχή </a:t>
            </a:r>
            <a:r>
              <a:rPr lang="el-GR" dirty="0" smtClean="0"/>
              <a:t>φαίνεται </a:t>
            </a:r>
            <a:r>
              <a:rPr lang="el-GR" dirty="0"/>
              <a:t>αν </a:t>
            </a:r>
            <a:r>
              <a:rPr lang="el-GR" dirty="0" smtClean="0"/>
              <a:t>γίνεται: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Καρδιά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Ακρόαση </a:t>
            </a:r>
            <a:r>
              <a:rPr lang="el-GR" dirty="0"/>
              <a:t>καρδιάς/θώρακα/4 ώρες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Δέρμα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Αξιολόγηση </a:t>
            </a:r>
            <a:r>
              <a:rPr lang="el-GR" dirty="0"/>
              <a:t>χροιάς, θερμοκρασίας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Ζ.Σ., Σφύξεις – Συνείδηση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Αξιολόγηση </a:t>
            </a:r>
            <a:r>
              <a:rPr lang="el-GR" dirty="0"/>
              <a:t>Ζ.Σ. περιφερικών σφύξεων &amp; επίπεδου συνείδησης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Καρδιακός ρυθμός </a:t>
            </a:r>
            <a:r>
              <a:rPr lang="el-GR" dirty="0" smtClean="0"/>
              <a:t>- Παρακολούθηση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Ισοζύγιο υγρών </a:t>
            </a:r>
            <a:r>
              <a:rPr lang="el-GR" dirty="0" smtClean="0"/>
              <a:t>- Μέτρηση </a:t>
            </a:r>
            <a:r>
              <a:rPr lang="el-GR" dirty="0"/>
              <a:t>ανά 1 ώρα &amp; αναφορά τυχόν μειωμένης διούρησης για 2 συνεχείς ώρες κάτω από 30 ml/h. 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Παροχέτευση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 smtClean="0"/>
              <a:t>- </a:t>
            </a:r>
            <a:r>
              <a:rPr lang="el-GR" dirty="0"/>
              <a:t>Καταγραφή ανά ώρα των υγρών παροχέτευσης του θώρακα. Αξιολόγηση ποσότητας υγρών (υγρά πάνω από 70ml/h με θερμό αίμα δείχνουν αιμορραγία &amp; ίσως υποδεικνύουν επιστροφή του ασθενή στο χειρουργείο)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Αιμοληψία</a:t>
            </a:r>
            <a:r>
              <a:rPr lang="el-GR" dirty="0" smtClean="0"/>
              <a:t> </a:t>
            </a:r>
            <a:r>
              <a:rPr lang="el-GR" dirty="0"/>
              <a:t>για Ht, Hb, ηλεκτρολύτες &amp; αξιολόγηση για χορήγηση υγρών &amp; μεταγγίσεις (Ι.Ο.)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(5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Μειωμένη καρδιακή παροχή - φαρμακευτική αντιμετώπιση (Ι.Ο.)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b="1" dirty="0" smtClean="0"/>
              <a:t>Στην </a:t>
            </a:r>
            <a:r>
              <a:rPr lang="el-GR" b="1" dirty="0"/>
              <a:t>πρώιμη μετεγχειρητική περίοδο τα χορηγούμενα φάρμακα πρέπει </a:t>
            </a:r>
            <a:r>
              <a:rPr lang="el-GR" b="1" dirty="0" smtClean="0"/>
              <a:t>να</a:t>
            </a:r>
            <a:r>
              <a:rPr lang="en-US" b="1" dirty="0"/>
              <a:t>:</a:t>
            </a:r>
            <a:endParaRPr lang="el-GR" b="1" dirty="0"/>
          </a:p>
          <a:p>
            <a:pPr>
              <a:spcBef>
                <a:spcPts val="2400"/>
              </a:spcBef>
            </a:pPr>
            <a:r>
              <a:rPr lang="el-GR" dirty="0"/>
              <a:t>Διατηρούν την καρδιακή παροχή (ινότροπα), </a:t>
            </a:r>
          </a:p>
          <a:p>
            <a:pPr>
              <a:spcBef>
                <a:spcPts val="2400"/>
              </a:spcBef>
            </a:pPr>
            <a:r>
              <a:rPr lang="el-GR" dirty="0"/>
              <a:t>Αυξάνουν την καρδιακή συστολή (νιτρώδη),</a:t>
            </a:r>
          </a:p>
          <a:p>
            <a:pPr>
              <a:spcBef>
                <a:spcPts val="2400"/>
              </a:spcBef>
            </a:pPr>
            <a:r>
              <a:rPr lang="el-GR" dirty="0"/>
              <a:t>Μειώνουν τις αγγειακές αντιστάσεις και το </a:t>
            </a:r>
            <a:r>
              <a:rPr lang="el-GR" dirty="0" smtClean="0"/>
              <a:t>μεταφόρτιο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Αντιμετωπίζουν τις αρρυθμίες (αντιαρρυθμικά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Μειωμένη καρδιακή παροχή= υποψία επιπωματισμού=</a:t>
            </a:r>
            <a:r>
              <a:rPr lang="en-US" b="1" dirty="0" smtClean="0"/>
              <a:t> </a:t>
            </a:r>
            <a:r>
              <a:rPr lang="el-GR" b="1" dirty="0" smtClean="0"/>
              <a:t>ειδοποιείστε αμέσως γιατρό</a:t>
            </a:r>
            <a:r>
              <a:rPr lang="en-US" b="1" dirty="0" smtClean="0"/>
              <a:t> </a:t>
            </a:r>
            <a:r>
              <a:rPr lang="el-GR" b="1" dirty="0" smtClean="0"/>
              <a:t>-</a:t>
            </a:r>
            <a:r>
              <a:rPr lang="en-US" b="1" dirty="0" smtClean="0"/>
              <a:t> </a:t>
            </a:r>
            <a:r>
              <a:rPr lang="el-GR" b="1" dirty="0" smtClean="0"/>
              <a:t>ίσως ακολουθεί καρδιογενές shock</a:t>
            </a:r>
            <a:r>
              <a:rPr lang="en-US" b="1" dirty="0" smtClean="0"/>
              <a:t>,</a:t>
            </a:r>
            <a:r>
              <a:rPr lang="el-GR" b="1" dirty="0" smtClean="0"/>
              <a:t> αν έχετε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Ταχυκαρδία, </a:t>
            </a:r>
          </a:p>
          <a:p>
            <a:pPr>
              <a:spcBef>
                <a:spcPts val="1200"/>
              </a:spcBef>
            </a:pPr>
            <a:r>
              <a:rPr lang="el-GR" dirty="0"/>
              <a:t>Μείωση ΑΠ, </a:t>
            </a:r>
          </a:p>
          <a:p>
            <a:pPr>
              <a:spcBef>
                <a:spcPts val="1200"/>
              </a:spcBef>
            </a:pPr>
            <a:r>
              <a:rPr lang="el-GR" dirty="0"/>
              <a:t>Μείωση διούρησης, </a:t>
            </a:r>
          </a:p>
          <a:p>
            <a:pPr>
              <a:spcBef>
                <a:spcPts val="1200"/>
              </a:spcBef>
            </a:pPr>
            <a:r>
              <a:rPr lang="el-GR" dirty="0"/>
              <a:t>Αύξηση ΚΦΠ, </a:t>
            </a:r>
          </a:p>
          <a:p>
            <a:pPr>
              <a:spcBef>
                <a:spcPts val="1200"/>
              </a:spcBef>
            </a:pPr>
            <a:r>
              <a:rPr lang="el-GR" dirty="0"/>
              <a:t>Αιφνίδια μείωση υγρών παροχέτευσης θώρακα, </a:t>
            </a:r>
          </a:p>
          <a:p>
            <a:pPr>
              <a:spcBef>
                <a:spcPts val="1200"/>
              </a:spcBef>
            </a:pPr>
            <a:r>
              <a:rPr lang="el-GR" dirty="0"/>
              <a:t>Βύθιους καρδιακούς τόνους,</a:t>
            </a:r>
          </a:p>
          <a:p>
            <a:pPr>
              <a:spcBef>
                <a:spcPts val="1200"/>
              </a:spcBef>
            </a:pPr>
            <a:r>
              <a:rPr lang="el-GR" dirty="0"/>
              <a:t>Μείωση εύρους περιφερικών </a:t>
            </a:r>
            <a:r>
              <a:rPr lang="el-GR" dirty="0" smtClean="0"/>
              <a:t>σφύξεων.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7</a:t>
            </a:r>
            <a:r>
              <a:rPr lang="el-GR" sz="3200" b="0" dirty="0" smtClean="0"/>
              <a:t>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Υποθερμία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Προκαλείται σκόπιμα </a:t>
            </a:r>
            <a:r>
              <a:rPr lang="el-GR" dirty="0" smtClean="0"/>
              <a:t>στη </a:t>
            </a:r>
            <a:r>
              <a:rPr lang="el-GR" dirty="0"/>
              <a:t>διάρκεια της εγχείρησης με </a:t>
            </a:r>
            <a:r>
              <a:rPr lang="el-GR" dirty="0" smtClean="0"/>
              <a:t>σκοπό </a:t>
            </a:r>
            <a:r>
              <a:rPr lang="el-GR" dirty="0"/>
              <a:t>τη μείωση των μεταβολικών διεργασιών και την προστασία ζωτικών οργάνων από ισχαιμική βλάβη. 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Παύει να χρειάζεται=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b="1" dirty="0" smtClean="0">
                <a:solidFill>
                  <a:srgbClr val="005A87"/>
                </a:solidFill>
              </a:rPr>
              <a:t>αναθέρμανση </a:t>
            </a:r>
            <a:r>
              <a:rPr lang="el-GR" dirty="0" smtClean="0"/>
              <a:t>αμέσως </a:t>
            </a:r>
            <a:r>
              <a:rPr lang="el-GR" dirty="0"/>
              <a:t>μόλις τελειώνει η εγχείρηση αλλά ο ασθενής στην ανάνηψη είναι αρχικά υποθερμικός. 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Επικίνδυνη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διότι αυξάνει την υποξία, τη μεταβολική οξέωση, την αγγειοσύσπαση, την αύξηση καρδιακού έργου &amp; μεταβάλλει την πηκτικότητα και τον καρδιακό ρυθμό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8</a:t>
            </a:r>
            <a:r>
              <a:rPr lang="el-GR" sz="3200" b="0" dirty="0" smtClean="0"/>
              <a:t>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7793"/>
            <a:ext cx="8229600" cy="504056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Υποθερμία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b="1" dirty="0" smtClean="0">
                <a:solidFill>
                  <a:srgbClr val="005A87"/>
                </a:solidFill>
              </a:rPr>
              <a:t>-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b="1" dirty="0" smtClean="0">
                <a:solidFill>
                  <a:srgbClr val="005A87"/>
                </a:solidFill>
              </a:rPr>
              <a:t>νοσηλευτικά μ</a:t>
            </a:r>
            <a:r>
              <a:rPr lang="el-GR" b="1" dirty="0">
                <a:solidFill>
                  <a:srgbClr val="005A87"/>
                </a:solidFill>
              </a:rPr>
              <a:t>έ</a:t>
            </a:r>
            <a:r>
              <a:rPr lang="el-GR" b="1" dirty="0" smtClean="0">
                <a:solidFill>
                  <a:srgbClr val="005A87"/>
                </a:solidFill>
              </a:rPr>
              <a:t>τρα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Βαθμιαία </a:t>
            </a:r>
            <a:r>
              <a:rPr lang="el-GR" b="1" dirty="0">
                <a:solidFill>
                  <a:srgbClr val="005A87"/>
                </a:solidFill>
              </a:rPr>
              <a:t>Αναθέρμανση </a:t>
            </a:r>
            <a:r>
              <a:rPr lang="el-GR" dirty="0"/>
              <a:t>&amp; Διατήρηση θερμοκρασίας πάνω από 36ο C (πρόληψη περιφερικής αγγειοδιαστολής &amp; υπότασης) με ζεστά iv διαλύματα, μετάγγιση αίματος, ζεστές κουβέρτες, θέρμανση εισπνεόμενου αέρα, λάμπες με θερμαντική </a:t>
            </a:r>
            <a:r>
              <a:rPr lang="el-GR" dirty="0" smtClean="0"/>
              <a:t>ακτινοβολία.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b="1" dirty="0">
                <a:solidFill>
                  <a:srgbClr val="005A87"/>
                </a:solidFill>
              </a:rPr>
              <a:t>Παρακολούθηση θερμοκρασίας τις 8 πρώτες ώρες </a:t>
            </a:r>
            <a:r>
              <a:rPr lang="el-GR" dirty="0"/>
              <a:t>μτχ. (π.χ. Τυμπανική μεμβράνη, πνευμονική αρτηρία, ουροδόχος κύστη και όχι </a:t>
            </a:r>
            <a:r>
              <a:rPr lang="el-GR" dirty="0" smtClean="0"/>
              <a:t>μασχάλη </a:t>
            </a:r>
            <a:r>
              <a:rPr lang="el-GR" dirty="0"/>
              <a:t>ή ορθό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b="1" dirty="0">
                <a:solidFill>
                  <a:srgbClr val="005A87"/>
                </a:solidFill>
              </a:rPr>
              <a:t>Χορήγηση θοραζίνης, μορφίνης ή διλτιαζέμης </a:t>
            </a:r>
            <a:r>
              <a:rPr lang="el-GR" dirty="0"/>
              <a:t>(Ι.Ο.) για την ανακούφιση από το </a:t>
            </a:r>
            <a:r>
              <a:rPr lang="el-GR" dirty="0" smtClean="0"/>
              <a:t>ρίγος.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(9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Οξύς πόνος οφειλόμενος σε</a:t>
            </a:r>
            <a:r>
              <a:rPr lang="en-US" b="1" dirty="0" smtClean="0">
                <a:solidFill>
                  <a:srgbClr val="005A87"/>
                </a:solidFill>
              </a:rPr>
              <a:t>: </a:t>
            </a:r>
            <a:endParaRPr lang="el-GR" b="1" dirty="0">
              <a:solidFill>
                <a:srgbClr val="005A87"/>
              </a:solidFill>
            </a:endParaRPr>
          </a:p>
          <a:p>
            <a:pPr>
              <a:spcBef>
                <a:spcPts val="1800"/>
              </a:spcBef>
            </a:pPr>
            <a:r>
              <a:rPr lang="el-GR" dirty="0" smtClean="0"/>
              <a:t>Θωρακοτομή,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Τομή φλεβικού μοσχεύματος από το </a:t>
            </a:r>
            <a:r>
              <a:rPr lang="el-GR" dirty="0" smtClean="0"/>
              <a:t>πόδι,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Αποκόλληση συνήθως αριστερής έσω </a:t>
            </a:r>
            <a:r>
              <a:rPr lang="el-GR" dirty="0" smtClean="0"/>
              <a:t>μαστικής.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Στον οξύ πόνο απαιτείται</a:t>
            </a:r>
            <a:r>
              <a:rPr lang="en-US" b="1" dirty="0" smtClean="0">
                <a:solidFill>
                  <a:srgbClr val="005A87"/>
                </a:solidFill>
              </a:rPr>
              <a:t>:</a:t>
            </a:r>
            <a:endParaRPr lang="el-GR" b="1" dirty="0" smtClean="0">
              <a:solidFill>
                <a:srgbClr val="005A87"/>
              </a:solidFill>
            </a:endParaRPr>
          </a:p>
          <a:p>
            <a:pPr>
              <a:spcBef>
                <a:spcPts val="1800"/>
              </a:spcBef>
            </a:pPr>
            <a:r>
              <a:rPr lang="el-GR" dirty="0" smtClean="0"/>
              <a:t>Εντοπισμός </a:t>
            </a:r>
            <a:r>
              <a:rPr lang="el-GR" dirty="0"/>
              <a:t>του </a:t>
            </a:r>
            <a:r>
              <a:rPr lang="el-GR" dirty="0" smtClean="0"/>
              <a:t>πόνου,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Βαθμολόγηση του πόνου (με κλίμακα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Εκτίμηση </a:t>
            </a:r>
            <a:r>
              <a:rPr lang="el-GR" dirty="0" smtClean="0"/>
              <a:t>λεκτικών και μη </a:t>
            </a:r>
            <a:r>
              <a:rPr lang="el-GR" dirty="0"/>
              <a:t>λεκτικών αντιδράσεων </a:t>
            </a:r>
            <a:r>
              <a:rPr lang="el-GR" dirty="0" smtClean="0"/>
              <a:t>πόνου,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Διαφοροδιάγνωση στηθαγχικού </a:t>
            </a:r>
            <a:r>
              <a:rPr lang="el-GR" dirty="0" smtClean="0"/>
              <a:t>πόνου - πόνου τομής.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(10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Επιβάλλεται επαρκής αντιμετώπιση με σκοπό</a:t>
            </a:r>
            <a:r>
              <a:rPr lang="en-US" b="1" dirty="0" smtClean="0">
                <a:solidFill>
                  <a:srgbClr val="005A87"/>
                </a:solidFill>
              </a:rPr>
              <a:t>:</a:t>
            </a:r>
            <a:endParaRPr lang="el-GR" b="1" dirty="0">
              <a:solidFill>
                <a:srgbClr val="005A87"/>
              </a:solidFill>
            </a:endParaRPr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dirty="0"/>
              <a:t>Την πρόληψη επιπλοκών (διέγερση συμπαθητικού, </a:t>
            </a:r>
            <a:r>
              <a:rPr lang="el-GR" dirty="0" smtClean="0"/>
              <a:t>μυϊκή τάση – αγγειοσύσπαση - μη </a:t>
            </a:r>
            <a:r>
              <a:rPr lang="el-GR" dirty="0"/>
              <a:t>αιμάτωση ιστού, επιβράδυνση επούλωσης, αύξηση καρδιακού έργου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r>
              <a:rPr lang="el-GR" dirty="0"/>
              <a:t>Τη διευκόλυνση του αρρώστου &amp; τη συνεργασία </a:t>
            </a:r>
            <a:r>
              <a:rPr lang="el-GR" dirty="0" smtClean="0"/>
              <a:t>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Οξύς πόνος - επισήμανση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Κλήση </a:t>
            </a:r>
            <a:r>
              <a:rPr lang="el-GR" b="1" dirty="0">
                <a:solidFill>
                  <a:srgbClr val="005A87"/>
                </a:solidFill>
              </a:rPr>
              <a:t>γιατρού </a:t>
            </a:r>
            <a:r>
              <a:rPr lang="el-GR" dirty="0"/>
              <a:t>σε τυχόν στηθαγχικό πόνο (κίνδυνος εμφράγματος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5A87"/>
                </a:solidFill>
              </a:rPr>
              <a:t>Συστηματική χορήγηση αναλγητικών </a:t>
            </a:r>
            <a:r>
              <a:rPr lang="el-GR" dirty="0"/>
              <a:t>τις πρώτες 24-48 ώρες (Ι.Ο.) (PCA ή IV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5A87"/>
                </a:solidFill>
              </a:rPr>
              <a:t>30 min πριν </a:t>
            </a:r>
            <a:r>
              <a:rPr lang="el-GR" dirty="0"/>
              <a:t>από </a:t>
            </a:r>
            <a:r>
              <a:rPr lang="el-GR" dirty="0" smtClean="0"/>
              <a:t>προγραμματισμένες </a:t>
            </a:r>
            <a:r>
              <a:rPr lang="el-GR" dirty="0"/>
              <a:t>δραστηριότητες χορηγείται παυσίπονο για να συνεργάζεται ο </a:t>
            </a:r>
            <a:r>
              <a:rPr lang="el-GR" dirty="0" smtClean="0"/>
              <a:t>άρρωστος.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Αναποτελεσματικός καθαρισμός αεραγωγών/διαταραχή ανταλλαγής αερίων= ατελεκτασία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b="1" dirty="0">
                <a:solidFill>
                  <a:srgbClr val="005A87"/>
                </a:solidFill>
              </a:rPr>
              <a:t>(πνευμόνων</a:t>
            </a:r>
            <a:r>
              <a:rPr lang="el-GR" b="1" dirty="0" smtClean="0">
                <a:solidFill>
                  <a:srgbClr val="005A87"/>
                </a:solidFill>
              </a:rPr>
              <a:t>).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Αποδίδεται</a:t>
            </a:r>
            <a:r>
              <a:rPr lang="el-GR" dirty="0" smtClean="0">
                <a:solidFill>
                  <a:srgbClr val="005A87"/>
                </a:solidFill>
              </a:rPr>
              <a:t>: </a:t>
            </a:r>
            <a:endParaRPr lang="el-GR" dirty="0">
              <a:solidFill>
                <a:srgbClr val="005A87"/>
              </a:solidFill>
            </a:endParaRPr>
          </a:p>
          <a:p>
            <a:pPr>
              <a:spcBef>
                <a:spcPts val="1800"/>
              </a:spcBef>
            </a:pPr>
            <a:r>
              <a:rPr lang="el-GR" dirty="0"/>
              <a:t>Στην ΚΧΡ </a:t>
            </a:r>
            <a:r>
              <a:rPr lang="el-GR" dirty="0" smtClean="0"/>
              <a:t>εγχείρηση,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Στην απώλεια αίματος-ελαττωμένη </a:t>
            </a:r>
            <a:r>
              <a:rPr lang="el-GR" dirty="0" smtClean="0"/>
              <a:t>οξυγόνωση,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Στην παράλυση του φρενικού </a:t>
            </a:r>
            <a:r>
              <a:rPr lang="el-GR" dirty="0" smtClean="0"/>
              <a:t>νεύρου.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Αορτοστεφανιαία </a:t>
            </a:r>
            <a:r>
              <a:rPr lang="el-GR" dirty="0" smtClean="0"/>
              <a:t>παράκαμψη </a:t>
            </a:r>
            <a:r>
              <a:rPr lang="el-GR" sz="3200" b="0" dirty="0" smtClean="0"/>
              <a:t>(1 από </a:t>
            </a:r>
            <a:r>
              <a:rPr lang="el-GR" sz="3200" b="0" dirty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Coronary artery bypass surgery Image 657C-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31" y="1110022"/>
            <a:ext cx="6552728" cy="50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59832" y="6196774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Coronary artery bypass surgery Image 657C-PH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Morning2k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Αναποτελεσματικός καθαρισμός αεραγωγών/ διαταραχή ανταλλαγής αερίων.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Απαιτείται: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Αναπνοές: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Συχνή εκτίμηση </a:t>
            </a:r>
            <a:r>
              <a:rPr lang="el-GR" dirty="0" smtClean="0"/>
              <a:t>συχνότητας, βάθους, προσπάθεια,  </a:t>
            </a:r>
            <a:r>
              <a:rPr lang="el-GR" dirty="0"/>
              <a:t>συμμετρία </a:t>
            </a:r>
            <a:r>
              <a:rPr lang="el-GR" dirty="0" smtClean="0"/>
              <a:t>ημιθωρακίων</a:t>
            </a:r>
            <a:r>
              <a:rPr lang="el-GR" dirty="0"/>
              <a:t>,</a:t>
            </a:r>
            <a:r>
              <a:rPr lang="el-GR" dirty="0" smtClean="0"/>
              <a:t> </a:t>
            </a:r>
            <a:r>
              <a:rPr lang="el-GR" dirty="0"/>
              <a:t>αναπνευστικό </a:t>
            </a:r>
            <a:r>
              <a:rPr lang="el-GR" dirty="0" smtClean="0"/>
              <a:t>ψιθύρισμα.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Εξακρίβωση αιτών διαταραχής αναπνοών: </a:t>
            </a:r>
            <a:r>
              <a:rPr lang="el-GR" dirty="0" smtClean="0"/>
              <a:t>πόνος</a:t>
            </a:r>
            <a:r>
              <a:rPr lang="el-GR" dirty="0"/>
              <a:t>, άγχος, αυξημένος όγκος υγρών, χειρουργική τομή, ναρκωτικά αναλγητικά, αναισθησία, διαταραχή ομοιόστασης.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Ιατρική αξιολόγηση </a:t>
            </a:r>
            <a:r>
              <a:rPr lang="el-GR" dirty="0" smtClean="0"/>
              <a:t>σε </a:t>
            </a:r>
            <a:r>
              <a:rPr lang="el-GR" dirty="0"/>
              <a:t>τυχόν μειωμένη ή ετερόπλευρη </a:t>
            </a:r>
            <a:r>
              <a:rPr lang="el-GR" dirty="0" smtClean="0"/>
              <a:t>έκπτυξη.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Έλεγχος ενδοτράχειου σωλήνα: </a:t>
            </a:r>
            <a:r>
              <a:rPr lang="el-GR" dirty="0" smtClean="0"/>
              <a:t>θέση</a:t>
            </a:r>
            <a:r>
              <a:rPr lang="el-GR" dirty="0"/>
              <a:t>, τοποθέτηση </a:t>
            </a:r>
            <a:r>
              <a:rPr lang="el-GR" dirty="0" smtClean="0"/>
              <a:t>στοματοφαρυγγικού </a:t>
            </a:r>
            <a:r>
              <a:rPr lang="el-GR" dirty="0"/>
              <a:t>αγωγού για να μη τον δαγκώνει, α/α θώρακα, σωστή </a:t>
            </a:r>
            <a:r>
              <a:rPr lang="el-GR" dirty="0" smtClean="0"/>
              <a:t>στερέωση.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52839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 smtClean="0">
                <a:solidFill>
                  <a:srgbClr val="005A87"/>
                </a:solidFill>
              </a:rPr>
              <a:t>Ρύθμιση αναπνευστήρα (</a:t>
            </a:r>
            <a:r>
              <a:rPr lang="el-GR" b="1" dirty="0">
                <a:solidFill>
                  <a:srgbClr val="005A87"/>
                </a:solidFill>
              </a:rPr>
              <a:t>Ι.Ο.)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Αέρια αρτηριακού αίματος, </a:t>
            </a:r>
            <a:r>
              <a:rPr lang="el-GR" dirty="0" smtClean="0"/>
              <a:t>με </a:t>
            </a:r>
            <a:r>
              <a:rPr lang="el-GR" dirty="0"/>
              <a:t>ΑΑΑ εκτιμώνται οξυγόνωση &amp; οξεοβασική </a:t>
            </a:r>
            <a:r>
              <a:rPr lang="el-GR" dirty="0" smtClean="0"/>
              <a:t>ισορροπία.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Αναρροφήσεις </a:t>
            </a:r>
            <a:r>
              <a:rPr lang="el-GR" dirty="0"/>
              <a:t>(Ι.Ο</a:t>
            </a:r>
            <a:r>
              <a:rPr lang="el-GR" dirty="0" smtClean="0"/>
              <a:t>.).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Ετοιμασία αποσύνδεσης από αναπνευστήρα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 smtClean="0"/>
              <a:t>και </a:t>
            </a:r>
            <a:r>
              <a:rPr lang="el-GR" dirty="0"/>
              <a:t>αφαίρεση ΕΤΣ το ταχύτερο </a:t>
            </a:r>
            <a:r>
              <a:rPr lang="el-GR" dirty="0" smtClean="0"/>
              <a:t>δυνατόν.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Αναποτελεσματικός καθαρισμός αεραγωγών/ διαταραχή ανάλλαγης αερίων. Μετά την αφαίρεση του ΕΤΣ για τη βελτίωση του αερισμού απαιτούνται:</a:t>
            </a:r>
            <a:endParaRPr lang="el-GR" b="1" dirty="0">
              <a:solidFill>
                <a:srgbClr val="005A87"/>
              </a:solidFill>
            </a:endParaRP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Αναπνοές: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παρότρυνση ασθενή για βαθιές αναπνοές και όχι βαθύ βήχα που προκαλεί αστάθεια του </a:t>
            </a:r>
            <a:r>
              <a:rPr lang="el-GR" dirty="0" smtClean="0"/>
              <a:t>στέρνου,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Εισπνευστικό σπιρόμετρο : </a:t>
            </a:r>
            <a:r>
              <a:rPr lang="el-GR" dirty="0" smtClean="0"/>
              <a:t>παρότρυνση </a:t>
            </a:r>
            <a:r>
              <a:rPr lang="el-GR" dirty="0"/>
              <a:t>ασθενή για χρήση του κάθε 2 </a:t>
            </a:r>
            <a:r>
              <a:rPr lang="el-GR" dirty="0" smtClean="0"/>
              <a:t>ώρες,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Μαξιλάρι: </a:t>
            </a:r>
            <a:r>
              <a:rPr lang="el-GR" dirty="0" smtClean="0"/>
              <a:t>διδασκαλία </a:t>
            </a:r>
            <a:r>
              <a:rPr lang="el-GR" dirty="0"/>
              <a:t>παρότρυνση ασθενή να προστατεύει το στέρνο όταν βήχει &amp; να μη </a:t>
            </a:r>
            <a:r>
              <a:rPr lang="el-GR" dirty="0" smtClean="0"/>
              <a:t>πονά,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Θέση: </a:t>
            </a:r>
            <a:r>
              <a:rPr lang="el-GR" dirty="0" smtClean="0"/>
              <a:t>βοήθεια </a:t>
            </a:r>
            <a:r>
              <a:rPr lang="el-GR" dirty="0"/>
              <a:t>&amp; παρότρυνση ασθενή να αλλάζει </a:t>
            </a:r>
            <a:r>
              <a:rPr lang="el-GR" dirty="0" smtClean="0"/>
              <a:t>θέση,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Κινητοποίηση: </a:t>
            </a:r>
            <a:r>
              <a:rPr lang="el-GR" dirty="0" smtClean="0"/>
              <a:t>κρέμασμα </a:t>
            </a:r>
            <a:r>
              <a:rPr lang="el-GR" dirty="0"/>
              <a:t>ποδιών την 1η ΜΤΧ </a:t>
            </a:r>
            <a:r>
              <a:rPr lang="el-GR" dirty="0" smtClean="0"/>
              <a:t>μέρα.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Κίνδυνος λοίμωξης παραπέμπει </a:t>
            </a:r>
            <a:r>
              <a:rPr lang="el-GR" b="1" dirty="0">
                <a:solidFill>
                  <a:srgbClr val="005A87"/>
                </a:solidFill>
              </a:rPr>
              <a:t>σε:</a:t>
            </a:r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Λοίμωξη στέρνου </a:t>
            </a:r>
            <a:r>
              <a:rPr lang="el-GR" dirty="0" smtClean="0"/>
              <a:t>&amp; επέκταση,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Επικινδυνότητα αυξημένη </a:t>
            </a:r>
            <a:r>
              <a:rPr lang="el-GR" dirty="0" smtClean="0"/>
              <a:t>σε </a:t>
            </a:r>
            <a:r>
              <a:rPr lang="el-GR" dirty="0"/>
              <a:t>ασθενείς με μοσχεύματα έσω μαστικής αρτηρίας διαβητικούς, ηλικιωμένους, και έχοντες κακή </a:t>
            </a:r>
            <a:r>
              <a:rPr lang="el-GR" dirty="0" smtClean="0"/>
              <a:t>θρέψη,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Μόσχευμα μαστικής αρτηρίας </a:t>
            </a:r>
            <a:r>
              <a:rPr lang="el-GR" dirty="0" smtClean="0"/>
              <a:t>οδηγεί </a:t>
            </a:r>
            <a:r>
              <a:rPr lang="el-GR" dirty="0"/>
              <a:t>σε περιορισμένη αιμάτωση του στέρνου, διαταραγμένη ανοσολογική λειτουργία &amp; </a:t>
            </a:r>
            <a:r>
              <a:rPr lang="el-GR" dirty="0" smtClean="0"/>
              <a:t>αιμάτωση.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17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39849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Κίνδυνος λοίμωξης. Απαιτείται: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Συνεχής εκτίμηση τραύματος στέρνου </a:t>
            </a:r>
            <a:r>
              <a:rPr lang="el-GR" dirty="0" smtClean="0"/>
              <a:t>για </a:t>
            </a:r>
            <a:r>
              <a:rPr lang="el-GR" dirty="0"/>
              <a:t>σημεία φλεγμονής σε κάθε βάρδια (οίδημα, ερυθρότητα, θερμότητα, εκροή </a:t>
            </a:r>
            <a:r>
              <a:rPr lang="el-GR" dirty="0" smtClean="0"/>
              <a:t>υγρού).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Επίδεση τραύματος </a:t>
            </a:r>
            <a:r>
              <a:rPr lang="el-GR" dirty="0" smtClean="0"/>
              <a:t>συνεχώς </a:t>
            </a:r>
            <a:r>
              <a:rPr lang="el-GR" dirty="0"/>
              <a:t>τις πρώτες 48 ώρες. 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Έκθεση τραύματος </a:t>
            </a:r>
            <a:r>
              <a:rPr lang="el-GR" dirty="0" smtClean="0"/>
              <a:t>στον </a:t>
            </a:r>
            <a:r>
              <a:rPr lang="el-GR" dirty="0"/>
              <a:t>αέρα μετά από 48 ώρες </a:t>
            </a:r>
            <a:r>
              <a:rPr lang="el-GR" dirty="0" smtClean="0"/>
              <a:t>(καλύτερη </a:t>
            </a:r>
            <a:r>
              <a:rPr lang="el-GR" dirty="0"/>
              <a:t>επούλωση) &amp; χρήση steri-strips για καλή </a:t>
            </a:r>
            <a:r>
              <a:rPr lang="el-GR" dirty="0" smtClean="0"/>
              <a:t>σύγκλιση.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Σε υποψία λοίμωξης </a:t>
            </a:r>
            <a:r>
              <a:rPr lang="el-GR" dirty="0" smtClean="0"/>
              <a:t>ειδοποίηση γιατρού.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Καλλιέργεια</a:t>
            </a:r>
            <a:r>
              <a:rPr lang="el-GR" dirty="0" smtClean="0"/>
              <a:t> </a:t>
            </a:r>
            <a:r>
              <a:rPr lang="el-GR" dirty="0"/>
              <a:t>αποστέλλεται άμεσα στο μικροβιολογικό σε τυχόν εκροή </a:t>
            </a:r>
            <a:r>
              <a:rPr lang="el-GR" dirty="0" smtClean="0"/>
              <a:t>υγρού.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Διαιτολόγος</a:t>
            </a:r>
            <a:r>
              <a:rPr lang="el-GR" dirty="0" smtClean="0"/>
              <a:t> </a:t>
            </a:r>
            <a:r>
              <a:rPr lang="el-GR" dirty="0"/>
              <a:t>ειδοποιείται &amp; παρεμβαίνει για βελτίωση της </a:t>
            </a:r>
            <a:r>
              <a:rPr lang="el-GR" dirty="0" smtClean="0"/>
              <a:t>θρέψης.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18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Διαταραχή νοητικών λειτουργιών. Παράγοντες: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Εξωσωματική κυκλοφορία,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Ηλικία,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Προϋπάρχουσα εγκεφαλική </a:t>
            </a:r>
            <a:r>
              <a:rPr lang="el-GR" dirty="0" smtClean="0"/>
              <a:t>δυσλειτουργία,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Σοβαρότητα της </a:t>
            </a:r>
            <a:r>
              <a:rPr lang="el-GR" dirty="0" smtClean="0"/>
              <a:t>νόσου,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Μειωμένη καρδιακή </a:t>
            </a:r>
            <a:r>
              <a:rPr lang="el-GR" dirty="0" smtClean="0"/>
              <a:t>παροχή,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Αισθητηριακή υπερφόρτωση &amp; </a:t>
            </a:r>
            <a:r>
              <a:rPr lang="el-GR" dirty="0" smtClean="0"/>
              <a:t>αποστέρηση,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Διαταραχές </a:t>
            </a:r>
            <a:r>
              <a:rPr lang="el-GR" dirty="0" smtClean="0"/>
              <a:t>ύπνου,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Λήψη ταυτόχρονα πολλαπλών </a:t>
            </a:r>
            <a:r>
              <a:rPr lang="el-GR" dirty="0" smtClean="0"/>
              <a:t>φαρμάκων.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/>
              <a:t>(</a:t>
            </a:r>
            <a:r>
              <a:rPr lang="el-GR" sz="3200" b="0" dirty="0" smtClean="0"/>
              <a:t>19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1627" y="104908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Διαταραχή νοητικών λειτουργιών. Παρεμβάσεις: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Επαναπροσανατολισμός </a:t>
            </a:r>
            <a:r>
              <a:rPr lang="el-GR" dirty="0" smtClean="0"/>
              <a:t>αρρώστου </a:t>
            </a:r>
            <a:r>
              <a:rPr lang="el-GR" dirty="0"/>
              <a:t>κατά την ανάνηψη (=συναισθηματική υποστήριξη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Ευκρινής εξήγηση, </a:t>
            </a:r>
            <a:r>
              <a:rPr lang="el-GR" dirty="0" smtClean="0"/>
              <a:t>ήρεμη </a:t>
            </a:r>
            <a:r>
              <a:rPr lang="el-GR" dirty="0"/>
              <a:t>τοποθέτηση ως προς τις </a:t>
            </a:r>
            <a:r>
              <a:rPr lang="el-GR" dirty="0" smtClean="0"/>
              <a:t>διαδικασίες.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Παρότρυνση ερωτήσεων.</a:t>
            </a:r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Σταθεροποίηση</a:t>
            </a:r>
            <a:r>
              <a:rPr lang="el-GR" dirty="0" smtClean="0"/>
              <a:t> </a:t>
            </a:r>
            <a:r>
              <a:rPr lang="el-GR" dirty="0"/>
              <a:t>οδών, καθετήρων, σωλήνων (γιατί κινδυνεύουν από τυχόν διέγερση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Εξασφάλιση βοήθειας προσανατολισμού </a:t>
            </a:r>
            <a:r>
              <a:rPr lang="el-GR" dirty="0" smtClean="0"/>
              <a:t>(ρολόι, ημερολόγιο, </a:t>
            </a:r>
            <a:r>
              <a:rPr lang="el-GR" dirty="0"/>
              <a:t>φωτογραφίες </a:t>
            </a:r>
            <a:r>
              <a:rPr lang="el-GR" dirty="0" smtClean="0"/>
              <a:t>οικογένειας, παρουσία </a:t>
            </a:r>
            <a:r>
              <a:rPr lang="el-GR" dirty="0"/>
              <a:t>μελών </a:t>
            </a:r>
            <a:r>
              <a:rPr lang="el-GR" dirty="0" smtClean="0"/>
              <a:t>οικογένειας, </a:t>
            </a:r>
            <a:r>
              <a:rPr lang="el-GR" dirty="0"/>
              <a:t>συνεργασία μελών της οικογένειας στον επαναπροσανατολισμό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(20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Προαγωγή συμμέτοχης αρρώστου </a:t>
            </a:r>
            <a:r>
              <a:rPr lang="el-GR" dirty="0" smtClean="0"/>
              <a:t>- λήψη </a:t>
            </a:r>
            <a:r>
              <a:rPr lang="el-GR" dirty="0"/>
              <a:t>αποφάσεων </a:t>
            </a:r>
            <a:r>
              <a:rPr lang="el-GR" dirty="0" smtClean="0"/>
              <a:t>φροντίδας,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Ψευδαισθήσεις, παραλήρημα, κατάθλιψη, διέγερση </a:t>
            </a:r>
            <a:r>
              <a:rPr lang="el-GR" dirty="0" smtClean="0"/>
              <a:t>επισημαίνονται </a:t>
            </a:r>
            <a:r>
              <a:rPr lang="el-GR" dirty="0"/>
              <a:t>έγκαιρα &amp; αναφέρονται στο </a:t>
            </a:r>
            <a:r>
              <a:rPr lang="el-GR" dirty="0" smtClean="0"/>
              <a:t>γιατρό,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Χορήγηση κατασταλτικών (Ι.Ο.) Προσοχή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μερικά βοηθούν την πρόληψη κακώσεων, ενώ άλλα αυξάνουν τη </a:t>
            </a:r>
            <a:r>
              <a:rPr lang="el-GR" dirty="0" smtClean="0"/>
              <a:t>σύγχυση,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Νευρολογική κατάσταση </a:t>
            </a:r>
            <a:r>
              <a:rPr lang="el-GR" dirty="0" smtClean="0"/>
              <a:t>ελέγχεται </a:t>
            </a:r>
            <a:r>
              <a:rPr lang="el-GR" dirty="0"/>
              <a:t>σε κάθε βάρδια (υποδεικνύει τη συνέχιση ή μη των παρεμβάσεων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Princilla  Lemone, Karen Burke,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τομ. 3, Ιατρ. Εκδ. Δ. Λαγός,  Αθήνα </a:t>
            </a:r>
            <a:r>
              <a:rPr lang="el-GR" dirty="0" smtClean="0"/>
              <a:t>2004.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n-US" dirty="0"/>
              <a:t>Susan C. Dewit.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τ.1,  Ιατρ. Εκδ. Π.Χ.Πασχαλίδης,  Αθήνα </a:t>
            </a:r>
            <a:r>
              <a:rPr lang="el-GR" dirty="0" smtClean="0"/>
              <a:t>2009.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Ά.Σαχίνη-Καρδάση, Μ.Πάνου,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τ.2, Ιατρ. Εκδ. Βήτα,  Αθήνα </a:t>
            </a:r>
            <a:r>
              <a:rPr lang="el-GR" dirty="0" smtClean="0"/>
              <a:t>2002.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n-US" dirty="0"/>
              <a:t>S.B.Ulrich, S.W.Canale, S.A.Wendell,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Σχεδιασμός Νοσηλευτικής Φροντίδας, 3η </a:t>
            </a:r>
            <a:r>
              <a:rPr lang="el-GR" dirty="0" smtClean="0"/>
              <a:t>έκδοση, </a:t>
            </a:r>
            <a:r>
              <a:rPr lang="el-GR" dirty="0"/>
              <a:t>Εκδ. Δ. Λαγός,  Αθήνα </a:t>
            </a:r>
            <a:r>
              <a:rPr lang="el-GR" dirty="0" smtClean="0"/>
              <a:t>1997.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Αορτοστεφανιαία παράκαμψη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466 Heart Bypass Surge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67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059832" y="6196774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Blausen 0466 Heart Bypass Surgery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Dcoetzee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7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Νοσηλευτική </a:t>
            </a:r>
            <a:r>
              <a:rPr lang="el-GR" sz="2000"/>
              <a:t>ΙΙ 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 </a:t>
            </a:r>
            <a:r>
              <a:rPr lang="el-GR" sz="2000" dirty="0"/>
              <a:t>Aορτοστεφανιαία παράκαμψη καρδιάς &amp; Νοσηλευτική Φροντίδα».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46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Αορτοστεφανιαία παράκαμψη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Aorta koronar şuntl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40" y="1610310"/>
            <a:ext cx="5513720" cy="44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97076" y="6084688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Aorta koronar şuntlama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MrArifnajafov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7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Αορτοστεφανιαία παράκαμψη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403648" y="1268760"/>
            <a:ext cx="6035824" cy="4526868"/>
            <a:chOff x="3107196" y="1484784"/>
            <a:chExt cx="6035824" cy="4526868"/>
          </a:xfrm>
        </p:grpSpPr>
        <p:pic>
          <p:nvPicPr>
            <p:cNvPr id="6" name="Picture 2" descr="File:Blausen 0257 CoronaryArtery Plaq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196" y="1484784"/>
              <a:ext cx="6035824" cy="452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Ελεύθερη σχεδίαση 6"/>
            <p:cNvSpPr/>
            <p:nvPr/>
          </p:nvSpPr>
          <p:spPr>
            <a:xfrm>
              <a:off x="4651899" y="2780928"/>
              <a:ext cx="340993" cy="1604641"/>
            </a:xfrm>
            <a:custGeom>
              <a:avLst/>
              <a:gdLst>
                <a:gd name="connsiteX0" fmla="*/ 0 w 340993"/>
                <a:gd name="connsiteY0" fmla="*/ 92045 h 1805435"/>
                <a:gd name="connsiteX1" fmla="*/ 106532 w 340993"/>
                <a:gd name="connsiteY1" fmla="*/ 3268 h 1805435"/>
                <a:gd name="connsiteX2" fmla="*/ 292963 w 340993"/>
                <a:gd name="connsiteY2" fmla="*/ 47656 h 1805435"/>
                <a:gd name="connsiteX3" fmla="*/ 337351 w 340993"/>
                <a:gd name="connsiteY3" fmla="*/ 305109 h 1805435"/>
                <a:gd name="connsiteX4" fmla="*/ 337351 w 340993"/>
                <a:gd name="connsiteY4" fmla="*/ 695726 h 1805435"/>
                <a:gd name="connsiteX5" fmla="*/ 328474 w 340993"/>
                <a:gd name="connsiteY5" fmla="*/ 1246142 h 1805435"/>
                <a:gd name="connsiteX6" fmla="*/ 221942 w 340993"/>
                <a:gd name="connsiteY6" fmla="*/ 1805435 h 180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993" h="1805435">
                  <a:moveTo>
                    <a:pt x="0" y="92045"/>
                  </a:moveTo>
                  <a:cubicBezTo>
                    <a:pt x="28852" y="51355"/>
                    <a:pt x="57705" y="10666"/>
                    <a:pt x="106532" y="3268"/>
                  </a:cubicBezTo>
                  <a:cubicBezTo>
                    <a:pt x="155359" y="-4130"/>
                    <a:pt x="254493" y="-2651"/>
                    <a:pt x="292963" y="47656"/>
                  </a:cubicBezTo>
                  <a:cubicBezTo>
                    <a:pt x="331433" y="97963"/>
                    <a:pt x="329953" y="197097"/>
                    <a:pt x="337351" y="305109"/>
                  </a:cubicBezTo>
                  <a:cubicBezTo>
                    <a:pt x="344749" y="413121"/>
                    <a:pt x="338831" y="538887"/>
                    <a:pt x="337351" y="695726"/>
                  </a:cubicBezTo>
                  <a:cubicBezTo>
                    <a:pt x="335872" y="852565"/>
                    <a:pt x="347709" y="1061191"/>
                    <a:pt x="328474" y="1246142"/>
                  </a:cubicBezTo>
                  <a:cubicBezTo>
                    <a:pt x="309239" y="1431093"/>
                    <a:pt x="265590" y="1618264"/>
                    <a:pt x="221942" y="1805435"/>
                  </a:cubicBezTo>
                </a:path>
              </a:pathLst>
            </a:custGeom>
            <a:noFill/>
            <a:ln w="63500">
              <a:solidFill>
                <a:srgbClr val="913A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7"/>
          <p:cNvSpPr/>
          <p:nvPr/>
        </p:nvSpPr>
        <p:spPr>
          <a:xfrm>
            <a:off x="3059832" y="5795628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Blausen 0257 CoronaryArtery Plaque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496944" cy="1800200"/>
          </a:xfrm>
          <a:ln>
            <a:solidFill>
              <a:srgbClr val="005A87"/>
            </a:solidFill>
          </a:ln>
        </p:spPr>
        <p:txBody>
          <a:bodyPr>
            <a:noAutofit/>
          </a:bodyPr>
          <a:lstStyle/>
          <a:p>
            <a:r>
              <a:rPr lang="el-GR" dirty="0"/>
              <a:t>Νοσηλευτική φροντίδα σε εγχείρηση αορτοστεφανιαίας παράκαμψης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(BY PASS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Προεγχειρητική φροντίδα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Εφαρμογή Πρωτοκόλλου Ετοιμασίας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Προεγχειρητική </a:t>
            </a:r>
            <a:r>
              <a:rPr lang="el-GR" dirty="0"/>
              <a:t>φροντίδα &amp; εκπαίδευση</a:t>
            </a:r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Εξασφάλιση Φακέλου</a:t>
            </a:r>
            <a:r>
              <a:rPr lang="en-US" b="1" dirty="0" smtClean="0">
                <a:solidFill>
                  <a:srgbClr val="005A87"/>
                </a:solidFill>
              </a:rPr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Επαλήθευση </a:t>
            </a:r>
            <a:r>
              <a:rPr lang="el-GR" dirty="0"/>
              <a:t>του περιεχομένου με τις απαραίτητες εξετάσεις (γεν</a:t>
            </a:r>
            <a:r>
              <a:rPr lang="el-GR" dirty="0" smtClean="0"/>
              <a:t>. Αίματος</a:t>
            </a:r>
            <a:r>
              <a:rPr lang="el-GR" dirty="0"/>
              <a:t>, γεν</a:t>
            </a:r>
            <a:r>
              <a:rPr lang="el-GR" dirty="0" smtClean="0"/>
              <a:t>. Ούρων</a:t>
            </a:r>
            <a:r>
              <a:rPr lang="el-GR" dirty="0"/>
              <a:t>, α/α θώρακος πηκτικότητα, στεφανιογραφία)</a:t>
            </a:r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Εξασφάλιση Μεταγγίσεων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Απαιτούνται </a:t>
            </a:r>
            <a:r>
              <a:rPr lang="el-GR" dirty="0"/>
              <a:t>τουλάχιστον 4 μονάδες αίματος (διαθέσιμο)</a:t>
            </a:r>
          </a:p>
          <a:p>
            <a:pPr>
              <a:spcBef>
                <a:spcPts val="2400"/>
              </a:spcBef>
            </a:pPr>
            <a:r>
              <a:rPr lang="el-GR" b="1" dirty="0" smtClean="0">
                <a:solidFill>
                  <a:srgbClr val="005A87"/>
                </a:solidFill>
              </a:rPr>
              <a:t>Ενημέρωση - Διδασκαλία</a:t>
            </a:r>
            <a:r>
              <a:rPr lang="el-GR" dirty="0" smtClean="0">
                <a:solidFill>
                  <a:srgbClr val="005A87"/>
                </a:solidFill>
              </a:rPr>
              <a:t> </a:t>
            </a:r>
            <a:r>
              <a:rPr lang="el-GR" dirty="0"/>
              <a:t>ασθενούς/οικογένειας σχετικά με την ανάνηψη &amp; τη μετεγχειρητική φροντίδα (περιβάλλον, σωλήνες, παροχετεύσεις, μηχανήματα κλπ.)</a:t>
            </a:r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Μετεγχειρητική φροντίδα </a:t>
            </a:r>
            <a:r>
              <a:rPr lang="el-GR" sz="3200" b="0" dirty="0" smtClean="0"/>
              <a:t>(1 από </a:t>
            </a:r>
            <a:r>
              <a:rPr lang="el-GR" sz="3200" b="0" dirty="0"/>
              <a:t>20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b="1" dirty="0" smtClean="0">
                <a:solidFill>
                  <a:srgbClr val="005A87"/>
                </a:solidFill>
              </a:rPr>
              <a:t>Συνήθη Προβλήματα </a:t>
            </a:r>
            <a:r>
              <a:rPr lang="el-GR" dirty="0" smtClean="0"/>
              <a:t>όπως </a:t>
            </a:r>
            <a:r>
              <a:rPr lang="el-GR" dirty="0"/>
              <a:t>όλοι οι χειρουργημένοι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b="1" dirty="0" smtClean="0">
                <a:solidFill>
                  <a:srgbClr val="005A87"/>
                </a:solidFill>
              </a:rPr>
              <a:t>Πρόσθετα Προβλήματα </a:t>
            </a:r>
            <a:r>
              <a:rPr lang="el-GR" dirty="0" smtClean="0"/>
              <a:t>που </a:t>
            </a:r>
            <a:r>
              <a:rPr lang="el-GR" dirty="0"/>
              <a:t>τα έχουν έντονα μόνο οι καρδιοχειρουργημένοι δηλ.,</a:t>
            </a:r>
          </a:p>
          <a:p>
            <a:pPr>
              <a:spcBef>
                <a:spcPts val="1200"/>
              </a:spcBef>
            </a:pPr>
            <a:r>
              <a:rPr lang="el-GR" dirty="0"/>
              <a:t>Μειωμένη καρδιακή </a:t>
            </a:r>
            <a:r>
              <a:rPr lang="el-GR" dirty="0" smtClean="0"/>
              <a:t>παροχή,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Υποθερμία,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Οξύς </a:t>
            </a:r>
            <a:r>
              <a:rPr lang="el-GR" dirty="0" smtClean="0"/>
              <a:t>πόνος,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Αναποτελεσματικός καθαρισμός των αεραγωγών/διαταραχή της ανταλλαγής των </a:t>
            </a:r>
            <a:r>
              <a:rPr lang="el-GR" dirty="0" smtClean="0"/>
              <a:t>αερίων,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Κίνδυνος για </a:t>
            </a:r>
            <a:r>
              <a:rPr lang="el-GR" dirty="0" smtClean="0"/>
              <a:t>λοίμωξη,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Διαταραχή των νοητικών </a:t>
            </a:r>
            <a:r>
              <a:rPr lang="el-GR" dirty="0" smtClean="0"/>
              <a:t>λειτουργιών.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 </a:t>
            </a:r>
            <a:r>
              <a:rPr lang="el-GR" sz="3200" b="0" dirty="0" smtClean="0"/>
              <a:t>(2 </a:t>
            </a:r>
            <a:r>
              <a:rPr lang="el-GR" sz="3200" b="0" dirty="0"/>
              <a:t>από 20</a:t>
            </a:r>
            <a:r>
              <a:rPr lang="el-GR" sz="3200" b="0" dirty="0" smtClean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5A87"/>
                </a:solidFill>
              </a:rPr>
              <a:t>Μειωμένη Καρδιακή Παροχή λόγω</a:t>
            </a:r>
            <a:r>
              <a:rPr lang="en-US" b="1" dirty="0" smtClean="0">
                <a:solidFill>
                  <a:srgbClr val="005A87"/>
                </a:solidFill>
              </a:rPr>
              <a:t>: </a:t>
            </a:r>
            <a:endParaRPr lang="el-GR" b="1" dirty="0" smtClean="0">
              <a:solidFill>
                <a:srgbClr val="005A87"/>
              </a:solidFill>
            </a:endParaRPr>
          </a:p>
          <a:p>
            <a:pPr>
              <a:spcBef>
                <a:spcPts val="1200"/>
              </a:spcBef>
            </a:pPr>
            <a:r>
              <a:rPr lang="el-GR" dirty="0" smtClean="0"/>
              <a:t>Αιμορραγίας,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Απώλειας </a:t>
            </a:r>
            <a:r>
              <a:rPr lang="el-GR" dirty="0" smtClean="0"/>
              <a:t>υγρών,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Καταστολής της λειτουργίας του μυοκαρδίου από τα </a:t>
            </a:r>
            <a:r>
              <a:rPr lang="el-GR" dirty="0" smtClean="0"/>
              <a:t>φάρμακα,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Υποθερμίας,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Χειρουργικών </a:t>
            </a:r>
            <a:r>
              <a:rPr lang="el-GR" dirty="0" smtClean="0"/>
              <a:t>χειρισμών,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Αρρυθμίας,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Αύξησης των καρδιακών αντιστάσεων (επιπωματισμός ή συλλογή υγρών στο περικάρδιο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</TotalTime>
  <Words>2188</Words>
  <Application>Microsoft Office PowerPoint</Application>
  <PresentationFormat>Προβολή στην οθόνη (4:3)</PresentationFormat>
  <Paragraphs>262</Paragraphs>
  <Slides>35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template</vt:lpstr>
      <vt:lpstr>OC_template_updated</vt:lpstr>
      <vt:lpstr>1_OC_template_updated</vt:lpstr>
      <vt:lpstr>1_template</vt:lpstr>
      <vt:lpstr>Παθολογική Νοσηλευτική ΙΙ (Θ)</vt:lpstr>
      <vt:lpstr>Αορτοστεφανιαία παράκαμψη (1 από 4)</vt:lpstr>
      <vt:lpstr>Αορτοστεφανιαία παράκαμψη (2 από 4)</vt:lpstr>
      <vt:lpstr>Αορτοστεφανιαία παράκαμψη (3 από 4)</vt:lpstr>
      <vt:lpstr>Αορτοστεφανιαία παράκαμψη (4 από 4)</vt:lpstr>
      <vt:lpstr>Νοσηλευτική φροντίδα σε εγχείρηση αορτοστεφανιαίας παράκαμψης  (BY PASS)</vt:lpstr>
      <vt:lpstr>Προεγχειρητική φροντίδα</vt:lpstr>
      <vt:lpstr>Μετεγχειρητική φροντίδα (1 από 20) </vt:lpstr>
      <vt:lpstr>Μετεγχειρητική φροντίδα (2 από 20) </vt:lpstr>
      <vt:lpstr>Μετεγχειρητική φροντίδα (3 από 20) </vt:lpstr>
      <vt:lpstr>Μετεγχειρητική φροντίδα (4 από 20) </vt:lpstr>
      <vt:lpstr>Μετεγχειρητική φροντίδα (5 από 20) </vt:lpstr>
      <vt:lpstr>Μετεγχειρητική φροντίδα (6 από 20) </vt:lpstr>
      <vt:lpstr>Μετεγχειρητική φροντίδα (7 από 20) </vt:lpstr>
      <vt:lpstr>Μετεγχειρητική φροντίδα (8 από 20) </vt:lpstr>
      <vt:lpstr>Μετεγχειρητική φροντίδα (9 από 20) </vt:lpstr>
      <vt:lpstr>Μετεγχειρητική φροντίδα (10 από 20) </vt:lpstr>
      <vt:lpstr>Μετεγχειρητική φροντίδα (11 από 20) </vt:lpstr>
      <vt:lpstr>Μετεγχειρητική φροντίδα (12 από 20) </vt:lpstr>
      <vt:lpstr>Μετεγχειρητική φροντίδα (13 από 20) </vt:lpstr>
      <vt:lpstr>Μετεγχειρητική φροντίδα (14 από 20) </vt:lpstr>
      <vt:lpstr>Μετεγχειρητική φροντίδα (15 από 20) </vt:lpstr>
      <vt:lpstr>Μετεγχειρητική φροντίδα (16 από 20) </vt:lpstr>
      <vt:lpstr>Μετεγχειρητική φροντίδα (17 από 20) </vt:lpstr>
      <vt:lpstr>Μετεγχειρητική φροντίδα (18 από 20) </vt:lpstr>
      <vt:lpstr>Μετεγχειρητική φροντίδα (19 από 20) </vt:lpstr>
      <vt:lpstr>Μετεγχειρητική φροντίδα (20 από 20) 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10</cp:revision>
  <dcterms:created xsi:type="dcterms:W3CDTF">2014-10-17T11:57:56Z</dcterms:created>
  <dcterms:modified xsi:type="dcterms:W3CDTF">2015-04-06T13:35:57Z</dcterms:modified>
</cp:coreProperties>
</file>