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0" r:id="rId1"/>
    <p:sldMasterId id="2147483724" r:id="rId2"/>
    <p:sldMasterId id="2147483738" r:id="rId3"/>
    <p:sldMasterId id="2147483766" r:id="rId4"/>
  </p:sldMasterIdLst>
  <p:notesMasterIdLst>
    <p:notesMasterId r:id="rId49"/>
  </p:notesMasterIdLst>
  <p:handoutMasterIdLst>
    <p:handoutMasterId r:id="rId50"/>
  </p:handoutMasterIdLst>
  <p:sldIdLst>
    <p:sldId id="304"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05" r:id="rId42"/>
    <p:sldId id="306" r:id="rId43"/>
    <p:sldId id="307" r:id="rId44"/>
    <p:sldId id="308" r:id="rId45"/>
    <p:sldId id="309" r:id="rId46"/>
    <p:sldId id="310" r:id="rId47"/>
    <p:sldId id="311"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42224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32753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80914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23523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90603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71389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6756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35440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68051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21832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87920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9619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7927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87105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56455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43764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00707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86929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52171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52076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281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14704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504406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2902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93168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38133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8094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33886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800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04668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20704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83005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3135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8932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9505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42798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70110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6904294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9458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11567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32411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88368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896702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15440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772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42306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18482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787447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05839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2872975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12319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930210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844302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575624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29096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043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3208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37917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9119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33537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6488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582021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3987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14201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585915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Καρδιοαγγειακών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defRPr/>
            </a:pPr>
            <a:r>
              <a:rPr lang="el-GR" sz="2400" b="1" dirty="0">
                <a:solidFill>
                  <a:srgbClr val="800000"/>
                </a:solidFill>
              </a:rPr>
              <a:t>Ενότητα </a:t>
            </a:r>
            <a:r>
              <a:rPr lang="en-US" sz="2400" b="1" dirty="0">
                <a:solidFill>
                  <a:srgbClr val="800000"/>
                </a:solidFill>
              </a:rPr>
              <a:t>8</a:t>
            </a:r>
            <a:r>
              <a:rPr lang="el-GR" sz="2400" b="1" dirty="0">
                <a:solidFill>
                  <a:srgbClr val="800000"/>
                </a:solidFill>
              </a:rPr>
              <a:t>:</a:t>
            </a:r>
            <a:r>
              <a:rPr lang="en-US" sz="2400" b="1" dirty="0">
                <a:solidFill>
                  <a:srgbClr val="800000"/>
                </a:solidFill>
              </a:rPr>
              <a:t> </a:t>
            </a:r>
            <a:r>
              <a:rPr lang="el-GR" sz="2400" b="1" dirty="0">
                <a:solidFill>
                  <a:srgbClr val="800000"/>
                </a:solidFill>
              </a:rPr>
              <a:t>«Σχεδιασμός Προγραμμάτων Άσκησης»</a:t>
            </a:r>
            <a:endParaRPr lang="en-US" sz="2400" b="1" dirty="0">
              <a:solidFill>
                <a:srgbClr val="800000"/>
              </a:solidFill>
            </a:endParaRPr>
          </a:p>
          <a:p>
            <a:pPr>
              <a:defRPr/>
            </a:pPr>
            <a:endParaRPr lang="el-GR" sz="2400" b="1" dirty="0">
              <a:solidFill>
                <a:srgbClr val="800000"/>
              </a:solidFill>
              <a:cs typeface="Arial" pitchFamily="34" charset="0"/>
            </a:endParaRPr>
          </a:p>
          <a:p>
            <a:pPr>
              <a:spcBef>
                <a:spcPts val="0"/>
              </a:spcBef>
            </a:pPr>
            <a:r>
              <a:rPr lang="el-GR" sz="2000" b="1" dirty="0">
                <a:solidFill>
                  <a:prstClr val="black"/>
                </a:solidFill>
              </a:rPr>
              <a:t>Δρ.</a:t>
            </a:r>
            <a:r>
              <a:rPr lang="el-GR" sz="2000" dirty="0">
                <a:solidFill>
                  <a:prstClr val="black"/>
                </a:solidFill>
              </a:rPr>
              <a:t> </a:t>
            </a:r>
            <a:r>
              <a:rPr lang="el-GR" sz="2000" b="1" dirty="0">
                <a:solidFill>
                  <a:prstClr val="black"/>
                </a:solidFill>
              </a:rPr>
              <a:t>Γεώργιος Παπαθανασίου,</a:t>
            </a:r>
            <a:r>
              <a:rPr lang="el-GR" sz="2000" dirty="0">
                <a:solidFill>
                  <a:prstClr val="black"/>
                </a:solidFill>
              </a:rPr>
              <a:t> </a:t>
            </a:r>
            <a:r>
              <a:rPr lang="en-US" sz="2000" dirty="0">
                <a:solidFill>
                  <a:prstClr val="black"/>
                </a:solidFill>
              </a:rPr>
              <a:t>MSc, PhD</a:t>
            </a:r>
            <a:endParaRPr lang="el-GR" sz="2000" dirty="0">
              <a:solidFill>
                <a:prstClr val="black"/>
              </a:solidFill>
            </a:endParaRPr>
          </a:p>
          <a:p>
            <a:pPr>
              <a:spcBef>
                <a:spcPts val="0"/>
              </a:spcBef>
            </a:pPr>
            <a:r>
              <a:rPr lang="el-GR" sz="2000" dirty="0">
                <a:solidFill>
                  <a:prstClr val="black"/>
                </a:solidFill>
              </a:rPr>
              <a:t>Αναπληρωτής Καθηγητής</a:t>
            </a:r>
          </a:p>
          <a:p>
            <a:pPr>
              <a:spcBef>
                <a:spcPts val="0"/>
              </a:spcBef>
            </a:pPr>
            <a:r>
              <a:rPr lang="el-GR" sz="2000" dirty="0">
                <a:solidFill>
                  <a:prstClr val="black"/>
                </a:solidFill>
              </a:rPr>
              <a:t>Τμήμα Φυσικοθεραπείας – ΤΕΙ Αθήνας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75200588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4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a:effectLst>
                  <a:outerShdw blurRad="38100" dist="38100" dir="2700000" algn="tl">
                    <a:srgbClr val="000000">
                      <a:alpha val="43137"/>
                    </a:srgbClr>
                  </a:outerShdw>
                </a:effectLst>
              </a:rPr>
              <a:t>Πραγματική </a:t>
            </a:r>
            <a:r>
              <a:rPr lang="el-GR" sz="4000" dirty="0" smtClean="0">
                <a:effectLst>
                  <a:outerShdw blurRad="38100" dist="38100" dir="2700000" algn="tl">
                    <a:srgbClr val="000000">
                      <a:alpha val="43137"/>
                    </a:srgbClr>
                  </a:outerShdw>
                </a:effectLst>
              </a:rPr>
              <a:t>ΚΣ</a:t>
            </a:r>
            <a:r>
              <a:rPr lang="en-US" sz="3000" dirty="0" smtClean="0">
                <a:effectLst>
                  <a:outerShdw blurRad="38100" dist="38100" dir="2700000" algn="tl">
                    <a:srgbClr val="000000">
                      <a:alpha val="43137"/>
                    </a:srgbClr>
                  </a:outerShdw>
                </a:effectLst>
              </a:rPr>
              <a:t>max</a:t>
            </a:r>
            <a:r>
              <a:rPr lang="en-US" sz="40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&amp;</a:t>
            </a:r>
            <a:r>
              <a:rPr lang="el-GR" sz="4000" dirty="0" smtClean="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VO</a:t>
            </a:r>
            <a:r>
              <a:rPr lang="el-GR" sz="4000" baseline="-25000" dirty="0" smtClean="0">
                <a:effectLst>
                  <a:outerShdw blurRad="38100" dist="38100" dir="2700000" algn="tl">
                    <a:srgbClr val="000000">
                      <a:alpha val="43137"/>
                    </a:srgbClr>
                  </a:outerShdw>
                </a:effectLst>
              </a:rPr>
              <a:t>2</a:t>
            </a:r>
            <a:r>
              <a:rPr lang="en-US" sz="3000" dirty="0" smtClean="0"/>
              <a:t>max</a:t>
            </a:r>
            <a:endParaRPr lang="el-GR" dirty="0"/>
          </a:p>
        </p:txBody>
      </p:sp>
      <p:sp>
        <p:nvSpPr>
          <p:cNvPr id="6" name="Line 12"/>
          <p:cNvSpPr>
            <a:spLocks noChangeShapeType="1"/>
          </p:cNvSpPr>
          <p:nvPr/>
        </p:nvSpPr>
        <p:spPr bwMode="auto">
          <a:xfrm>
            <a:off x="304800" y="1107945"/>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57200" y="1340768"/>
            <a:ext cx="8382000" cy="5040560"/>
          </a:xfrm>
        </p:spPr>
        <p:txBody>
          <a:bodyPr>
            <a:normAutofit fontScale="92500"/>
          </a:bodyPr>
          <a:lstStyle/>
          <a:p>
            <a:pPr marL="0" indent="0">
              <a:buFont typeface="Wingdings" pitchFamily="2" charset="2"/>
              <a:buNone/>
              <a:defRPr/>
            </a:pPr>
            <a:r>
              <a:rPr lang="el-GR" sz="2400" dirty="0"/>
              <a:t>Βασική προϋπόθεση για τον κατάλληλο σχεδιασμό της έντασης της άσκησης είναι </a:t>
            </a:r>
            <a:r>
              <a:rPr lang="el-GR" sz="2400" dirty="0" smtClean="0"/>
              <a:t>η καταγραφή:</a:t>
            </a:r>
          </a:p>
          <a:p>
            <a:pPr marL="0" indent="0">
              <a:buFont typeface="Wingdings" pitchFamily="2" charset="2"/>
              <a:buNone/>
              <a:defRPr/>
            </a:pPr>
            <a:endParaRPr lang="el-GR" sz="900" dirty="0" smtClean="0"/>
          </a:p>
          <a:p>
            <a:pPr>
              <a:buClr>
                <a:srgbClr val="800000"/>
              </a:buClr>
              <a:buSzPct val="100000"/>
              <a:buFont typeface="Wingdings" pitchFamily="2" charset="2"/>
              <a:buChar char="§"/>
              <a:defRPr/>
            </a:pPr>
            <a:r>
              <a:rPr lang="en-US" sz="2400" dirty="0" smtClean="0"/>
              <a:t>T</a:t>
            </a:r>
            <a:r>
              <a:rPr lang="el-GR" sz="2400" dirty="0" smtClean="0"/>
              <a:t>ης </a:t>
            </a:r>
            <a:r>
              <a:rPr lang="el-GR" sz="2400" b="1" dirty="0" smtClean="0">
                <a:solidFill>
                  <a:srgbClr val="800000"/>
                </a:solidFill>
              </a:rPr>
              <a:t>πραγματικής ΚΣ</a:t>
            </a:r>
            <a:r>
              <a:rPr lang="en-US" sz="2000" b="1" dirty="0" smtClean="0">
                <a:solidFill>
                  <a:srgbClr val="800000"/>
                </a:solidFill>
              </a:rPr>
              <a:t>max</a:t>
            </a:r>
            <a:r>
              <a:rPr lang="el-GR" sz="2400" dirty="0" smtClean="0"/>
              <a:t>, που είναι </a:t>
            </a:r>
            <a:r>
              <a:rPr lang="el-GR" sz="2400" dirty="0"/>
              <a:t>η μεγαλύτερη τιμή της </a:t>
            </a:r>
            <a:r>
              <a:rPr lang="el-GR" sz="2400" dirty="0" smtClean="0"/>
              <a:t>ΚΣ </a:t>
            </a:r>
            <a:r>
              <a:rPr lang="el-GR" sz="2400" dirty="0"/>
              <a:t>που καταγράφεται κατά τον τερματισμό της μέγιστης δοκιμασίας κοπώσεως. Η πραγματική </a:t>
            </a:r>
            <a:r>
              <a:rPr lang="el-GR" sz="2400" dirty="0" smtClean="0"/>
              <a:t>ΚΣ</a:t>
            </a:r>
            <a:r>
              <a:rPr lang="en-US" sz="2000" dirty="0" smtClean="0">
                <a:solidFill>
                  <a:prstClr val="black"/>
                </a:solidFill>
              </a:rPr>
              <a:t>max</a:t>
            </a:r>
            <a:r>
              <a:rPr lang="en-US" sz="2400" baseline="-25000" dirty="0" smtClean="0"/>
              <a:t> </a:t>
            </a:r>
            <a:r>
              <a:rPr lang="el-GR" sz="2400" dirty="0"/>
              <a:t>των</a:t>
            </a:r>
            <a:r>
              <a:rPr lang="el-GR" sz="2400" baseline="-25000" dirty="0"/>
              <a:t> </a:t>
            </a:r>
            <a:r>
              <a:rPr lang="el-GR" sz="2400" dirty="0"/>
              <a:t>υγειών ατόμων δεν εξαρτάται από τη φυσική τους κατάσταση και συμπίπτει περίπου με την προβλεπόμενη από την ηλικία τους </a:t>
            </a:r>
            <a:r>
              <a:rPr lang="el-GR" sz="2400" dirty="0" smtClean="0"/>
              <a:t>ΚΣ</a:t>
            </a:r>
            <a:r>
              <a:rPr lang="en-US" sz="2000" dirty="0" smtClean="0">
                <a:solidFill>
                  <a:prstClr val="black"/>
                </a:solidFill>
              </a:rPr>
              <a:t>max</a:t>
            </a:r>
            <a:r>
              <a:rPr lang="el-GR" sz="2400" dirty="0" smtClean="0"/>
              <a:t>,</a:t>
            </a:r>
            <a:endParaRPr lang="el-GR" sz="2400" dirty="0"/>
          </a:p>
          <a:p>
            <a:pPr>
              <a:buClr>
                <a:srgbClr val="800000"/>
              </a:buClr>
              <a:buSzPct val="100000"/>
              <a:buFont typeface="Wingdings" pitchFamily="2" charset="2"/>
              <a:buChar char="§"/>
              <a:defRPr/>
            </a:pPr>
            <a:r>
              <a:rPr lang="en-US" sz="2400" dirty="0" smtClean="0"/>
              <a:t>T</a:t>
            </a:r>
            <a:r>
              <a:rPr lang="el-GR" sz="2400" dirty="0" smtClean="0"/>
              <a:t>ης</a:t>
            </a:r>
            <a:r>
              <a:rPr lang="el-GR" sz="2400" b="1" dirty="0" smtClean="0">
                <a:solidFill>
                  <a:srgbClr val="800000"/>
                </a:solidFill>
              </a:rPr>
              <a:t> </a:t>
            </a:r>
            <a:r>
              <a:rPr lang="en-US" sz="2400" b="1" dirty="0" smtClean="0">
                <a:solidFill>
                  <a:srgbClr val="800000"/>
                </a:solidFill>
              </a:rPr>
              <a:t>VO</a:t>
            </a:r>
            <a:r>
              <a:rPr lang="el-GR" sz="2400" b="1" baseline="-25000" dirty="0" smtClean="0">
                <a:solidFill>
                  <a:srgbClr val="800000"/>
                </a:solidFill>
              </a:rPr>
              <a:t>2</a:t>
            </a:r>
            <a:r>
              <a:rPr lang="en-US" sz="2000" b="1" dirty="0" smtClean="0">
                <a:solidFill>
                  <a:srgbClr val="800000"/>
                </a:solidFill>
              </a:rPr>
              <a:t>max</a:t>
            </a:r>
            <a:r>
              <a:rPr lang="el-GR" sz="2000" dirty="0" smtClean="0">
                <a:solidFill>
                  <a:srgbClr val="800000"/>
                </a:solidFill>
              </a:rPr>
              <a:t>, </a:t>
            </a:r>
            <a:r>
              <a:rPr lang="el-GR" sz="2400" dirty="0" smtClean="0"/>
              <a:t>που</a:t>
            </a:r>
            <a:r>
              <a:rPr lang="en-US" sz="2400" b="1" baseline="-18000" dirty="0" smtClean="0">
                <a:solidFill>
                  <a:srgbClr val="800000"/>
                </a:solidFill>
              </a:rPr>
              <a:t> </a:t>
            </a:r>
            <a:r>
              <a:rPr lang="el-GR" sz="2400" dirty="0" smtClean="0"/>
              <a:t>είναι </a:t>
            </a:r>
            <a:r>
              <a:rPr lang="el-GR" sz="2400" dirty="0"/>
              <a:t>η μέγιστη τιμή του </a:t>
            </a:r>
            <a:r>
              <a:rPr lang="el-GR" sz="2400" dirty="0" smtClean="0"/>
              <a:t>προσλαμβανόμενου</a:t>
            </a:r>
            <a:r>
              <a:rPr lang="en-US" sz="2400" dirty="0" smtClean="0"/>
              <a:t> </a:t>
            </a:r>
            <a:r>
              <a:rPr lang="el-GR" sz="2400" dirty="0" smtClean="0"/>
              <a:t>από τους ενεργούς ιστούς </a:t>
            </a:r>
            <a:r>
              <a:rPr lang="en-US" sz="2400" dirty="0"/>
              <a:t>VO</a:t>
            </a:r>
            <a:r>
              <a:rPr lang="el-GR" sz="2400" b="1" baseline="-25000" dirty="0"/>
              <a:t>2 </a:t>
            </a:r>
            <a:r>
              <a:rPr lang="el-GR" sz="2400" b="1" baseline="-25000" dirty="0" smtClean="0"/>
              <a:t> </a:t>
            </a:r>
            <a:r>
              <a:rPr lang="el-GR" sz="2400" dirty="0" smtClean="0"/>
              <a:t>και </a:t>
            </a:r>
            <a:r>
              <a:rPr lang="el-GR" sz="2400" dirty="0"/>
              <a:t>έχει καταγραφεί έως τον τερματισμό της δοκιμασίας </a:t>
            </a:r>
            <a:r>
              <a:rPr lang="el-GR" sz="2400" dirty="0" smtClean="0"/>
              <a:t>κοπώσεως (άμεση </a:t>
            </a:r>
            <a:r>
              <a:rPr lang="el-GR" sz="2400" dirty="0"/>
              <a:t>μέτρηση </a:t>
            </a:r>
            <a:r>
              <a:rPr lang="el-GR" sz="2400" dirty="0" smtClean="0"/>
              <a:t>της </a:t>
            </a:r>
            <a:r>
              <a:rPr lang="en-US" sz="2400" dirty="0"/>
              <a:t>VO</a:t>
            </a:r>
            <a:r>
              <a:rPr lang="el-GR" sz="2400" b="1" baseline="-25000" dirty="0" smtClean="0"/>
              <a:t>2</a:t>
            </a:r>
            <a:r>
              <a:rPr lang="en-US" sz="2000" dirty="0" smtClean="0">
                <a:solidFill>
                  <a:prstClr val="black"/>
                </a:solidFill>
              </a:rPr>
              <a:t>max</a:t>
            </a:r>
            <a:r>
              <a:rPr lang="en-US" sz="2400" baseline="-18000" dirty="0" smtClean="0"/>
              <a:t> </a:t>
            </a:r>
            <a:r>
              <a:rPr lang="el-GR" sz="2400" dirty="0" smtClean="0"/>
              <a:t>κατά </a:t>
            </a:r>
            <a:r>
              <a:rPr lang="el-GR" sz="2400" dirty="0"/>
              <a:t>την καρδιοαναπνευστική δοκιμασία </a:t>
            </a:r>
            <a:r>
              <a:rPr lang="el-GR" sz="2400" dirty="0" smtClean="0"/>
              <a:t>κόπωσης ή έμμεση εκτίμηση με βάση τη διάρκεια της μέγιστης δοκιμασίας συγκεκριμένων πρωτοκόλλων, όπως το </a:t>
            </a:r>
            <a:r>
              <a:rPr lang="en-US" sz="2400" dirty="0" smtClean="0"/>
              <a:t>Bruce treadmill test</a:t>
            </a:r>
            <a:r>
              <a:rPr lang="el-GR" sz="2400" dirty="0" smtClean="0"/>
              <a:t>).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49462064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a:t>Ένταση της </a:t>
            </a:r>
            <a:r>
              <a:rPr lang="el-GR" sz="4000" dirty="0" smtClean="0"/>
              <a:t>Άσκησης</a:t>
            </a:r>
            <a:r>
              <a:rPr lang="en-US" sz="4000" dirty="0" smtClean="0"/>
              <a:t> </a:t>
            </a:r>
            <a:r>
              <a:rPr lang="el-GR" sz="2800" dirty="0" smtClean="0">
                <a:effectLst/>
              </a:rPr>
              <a:t>[</a:t>
            </a:r>
            <a:r>
              <a:rPr lang="en-US" sz="2800" dirty="0" smtClean="0">
                <a:effectLst/>
              </a:rPr>
              <a:t>2/2</a:t>
            </a:r>
            <a:r>
              <a:rPr lang="el-GR" sz="2800" dirty="0" smtClean="0">
                <a:effectLst/>
              </a:rPr>
              <a:t>]</a:t>
            </a:r>
            <a:endParaRPr lang="el-GR" sz="3200" dirty="0"/>
          </a:p>
        </p:txBody>
      </p:sp>
      <p:sp>
        <p:nvSpPr>
          <p:cNvPr id="6" name="Line 12"/>
          <p:cNvSpPr>
            <a:spLocks noChangeShapeType="1"/>
          </p:cNvSpPr>
          <p:nvPr/>
        </p:nvSpPr>
        <p:spPr bwMode="auto">
          <a:xfrm>
            <a:off x="304800" y="1107945"/>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04800" y="1484784"/>
            <a:ext cx="8659688" cy="5040560"/>
          </a:xfrm>
        </p:spPr>
        <p:txBody>
          <a:bodyPr>
            <a:normAutofit/>
          </a:bodyPr>
          <a:lstStyle/>
          <a:p>
            <a:pPr marL="0" indent="0">
              <a:buFont typeface="Wingdings" pitchFamily="2" charset="2"/>
              <a:buNone/>
              <a:defRPr/>
            </a:pPr>
            <a:r>
              <a:rPr lang="el-GR" sz="2400" dirty="0"/>
              <a:t>Η ένταση, με την οποία ένα άτομο ασκείται, καθορίζεται συνήθως με βάση την υποκειμενική του αντίληψη της δυσκολίας της προσπάθειας (κλίμακα </a:t>
            </a:r>
            <a:r>
              <a:rPr lang="en-US" sz="2400" dirty="0"/>
              <a:t>Borg</a:t>
            </a:r>
            <a:r>
              <a:rPr lang="el-GR" sz="2400" dirty="0"/>
              <a:t>) και εκφράζεται </a:t>
            </a:r>
            <a:r>
              <a:rPr lang="el-GR" sz="2400" dirty="0" smtClean="0"/>
              <a:t>ως </a:t>
            </a:r>
            <a:r>
              <a:rPr lang="el-GR" sz="2400" dirty="0"/>
              <a:t>ποσοστό: </a:t>
            </a:r>
          </a:p>
          <a:p>
            <a:pPr lvl="1">
              <a:buClr>
                <a:srgbClr val="800000"/>
              </a:buClr>
              <a:buFont typeface="Wingdings" pitchFamily="2" charset="2"/>
              <a:buChar char="§"/>
              <a:defRPr/>
            </a:pPr>
            <a:r>
              <a:rPr lang="el-GR" sz="2400" dirty="0"/>
              <a:t>της μέγιστης πρόσληψης οξυγόνου (% </a:t>
            </a:r>
            <a:r>
              <a:rPr lang="en-US" sz="2400" dirty="0"/>
              <a:t>VO</a:t>
            </a:r>
            <a:r>
              <a:rPr lang="el-GR" sz="2400" b="1" baseline="-25000" dirty="0"/>
              <a:t>2</a:t>
            </a:r>
            <a:r>
              <a:rPr lang="en-US" sz="2000" dirty="0"/>
              <a:t>max</a:t>
            </a:r>
            <a:r>
              <a:rPr lang="el-GR" sz="2400" dirty="0" smtClean="0"/>
              <a:t>),</a:t>
            </a:r>
            <a:endParaRPr lang="el-GR" sz="2400" dirty="0"/>
          </a:p>
          <a:p>
            <a:pPr lvl="1">
              <a:buClr>
                <a:srgbClr val="800000"/>
              </a:buClr>
              <a:buFont typeface="Wingdings" pitchFamily="2" charset="2"/>
              <a:buChar char="§"/>
              <a:defRPr/>
            </a:pPr>
            <a:r>
              <a:rPr lang="el-GR" sz="2400" dirty="0"/>
              <a:t>της καρδιακής συχνότητας εφεδρείας (% </a:t>
            </a:r>
            <a:r>
              <a:rPr lang="el-GR" sz="2400" dirty="0" smtClean="0"/>
              <a:t>ΚΣ</a:t>
            </a:r>
            <a:r>
              <a:rPr lang="el-GR" sz="2000" dirty="0" smtClean="0"/>
              <a:t>εφεδρείας</a:t>
            </a:r>
            <a:r>
              <a:rPr lang="el-GR" sz="2400" dirty="0" smtClean="0"/>
              <a:t>),</a:t>
            </a:r>
            <a:endParaRPr lang="el-GR" sz="2400" dirty="0"/>
          </a:p>
          <a:p>
            <a:pPr lvl="1">
              <a:buClr>
                <a:srgbClr val="800000"/>
              </a:buClr>
              <a:buFont typeface="Wingdings" pitchFamily="2" charset="2"/>
              <a:buChar char="§"/>
              <a:defRPr/>
            </a:pPr>
            <a:r>
              <a:rPr lang="el-GR" sz="2400" dirty="0"/>
              <a:t>της πραγματικής μέγιστης καρδιακής συχνότητας (% </a:t>
            </a:r>
            <a:r>
              <a:rPr lang="el-GR" sz="2400" dirty="0" smtClean="0"/>
              <a:t>ΚΣ</a:t>
            </a:r>
            <a:r>
              <a:rPr lang="en-US" sz="2000" dirty="0" smtClean="0">
                <a:solidFill>
                  <a:prstClr val="black"/>
                </a:solidFill>
              </a:rPr>
              <a:t>max</a:t>
            </a:r>
            <a:r>
              <a:rPr lang="el-GR" sz="2400" dirty="0" smtClean="0"/>
              <a:t>).</a:t>
            </a:r>
          </a:p>
          <a:p>
            <a:pPr marL="457200" lvl="1" indent="0">
              <a:buClr>
                <a:srgbClr val="FFCC66"/>
              </a:buClr>
              <a:buFontTx/>
              <a:buNone/>
              <a:defRPr/>
            </a:pPr>
            <a:endParaRPr lang="el-GR" sz="1600" dirty="0"/>
          </a:p>
          <a:p>
            <a:pPr>
              <a:buClr>
                <a:srgbClr val="800000"/>
              </a:buClr>
              <a:buSzPct val="100000"/>
              <a:buFont typeface="Wingdings" pitchFamily="2" charset="2"/>
              <a:buChar char="Ø"/>
              <a:defRPr/>
            </a:pPr>
            <a:r>
              <a:rPr lang="el-GR" sz="2400" dirty="0"/>
              <a:t>Όσο υψηλότερη είναι η </a:t>
            </a:r>
            <a:r>
              <a:rPr lang="el-GR" sz="2400" dirty="0" smtClean="0"/>
              <a:t>ΚΣ </a:t>
            </a:r>
            <a:r>
              <a:rPr lang="el-GR" sz="2400" dirty="0"/>
              <a:t>κατά την άσκηση ή και όσο μεγαλύτερη είναι η </a:t>
            </a:r>
            <a:r>
              <a:rPr lang="en-US" sz="2400" dirty="0">
                <a:solidFill>
                  <a:prstClr val="black"/>
                </a:solidFill>
              </a:rPr>
              <a:t>VO</a:t>
            </a:r>
            <a:r>
              <a:rPr lang="el-GR" sz="2400" b="1" baseline="-25000" dirty="0">
                <a:solidFill>
                  <a:prstClr val="black"/>
                </a:solidFill>
              </a:rPr>
              <a:t>2 </a:t>
            </a:r>
            <a:r>
              <a:rPr lang="el-GR" sz="2400" b="1" baseline="-25000" dirty="0" smtClean="0">
                <a:solidFill>
                  <a:prstClr val="black"/>
                </a:solidFill>
              </a:rPr>
              <a:t> </a:t>
            </a:r>
            <a:r>
              <a:rPr lang="el-GR" sz="2400" dirty="0" smtClean="0"/>
              <a:t>που </a:t>
            </a:r>
            <a:r>
              <a:rPr lang="el-GR" sz="2400" dirty="0"/>
              <a:t>αντιστοιχεί στο έργο που εκτελείται, τόσο πιο μεγάλη είναι η ένταση της σωματικής προσπάθειας.</a:t>
            </a:r>
          </a:p>
          <a:p>
            <a:pPr marL="0" indent="0">
              <a:buFont typeface="Wingdings" pitchFamily="2" charset="2"/>
              <a:buNone/>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65496098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ΚΣ </a:t>
            </a:r>
            <a:r>
              <a:rPr lang="el-GR" sz="2800" dirty="0" smtClean="0"/>
              <a:t>&amp;</a:t>
            </a:r>
            <a:r>
              <a:rPr lang="el-GR" sz="4000" dirty="0" smtClean="0"/>
              <a:t> </a:t>
            </a:r>
            <a:r>
              <a:rPr lang="en-US" sz="4000" dirty="0" smtClean="0"/>
              <a:t>VO</a:t>
            </a:r>
            <a:r>
              <a:rPr lang="en-US" sz="4000" baseline="-18000" dirty="0" smtClean="0"/>
              <a:t>2</a:t>
            </a:r>
            <a:r>
              <a:rPr lang="en-US" sz="4000" dirty="0" smtClean="0"/>
              <a:t> </a:t>
            </a:r>
            <a:r>
              <a:rPr lang="el-GR" sz="4000" dirty="0" smtClean="0"/>
              <a:t>κατά την Άσκηση</a:t>
            </a:r>
            <a:endParaRPr lang="el-GR" sz="4000" dirty="0"/>
          </a:p>
        </p:txBody>
      </p:sp>
      <p:sp>
        <p:nvSpPr>
          <p:cNvPr id="6" name="Line 12"/>
          <p:cNvSpPr>
            <a:spLocks noChangeShapeType="1"/>
          </p:cNvSpPr>
          <p:nvPr/>
        </p:nvSpPr>
        <p:spPr bwMode="auto">
          <a:xfrm>
            <a:off x="304800" y="1107945"/>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04800" y="1412776"/>
            <a:ext cx="8659688" cy="5040560"/>
          </a:xfrm>
        </p:spPr>
        <p:txBody>
          <a:bodyPr>
            <a:noAutofit/>
          </a:bodyPr>
          <a:lstStyle/>
          <a:p>
            <a:pPr marL="0" indent="0">
              <a:spcAft>
                <a:spcPts val="1800"/>
              </a:spcAft>
              <a:buFont typeface="Wingdings" pitchFamily="2" charset="2"/>
              <a:buNone/>
              <a:defRPr/>
            </a:pPr>
            <a:r>
              <a:rPr lang="el-GR" sz="2400" dirty="0"/>
              <a:t>Η </a:t>
            </a:r>
            <a:r>
              <a:rPr lang="el-GR" sz="2400" dirty="0" smtClean="0"/>
              <a:t>ΚΣ κατά την άσκηση </a:t>
            </a:r>
            <a:r>
              <a:rPr lang="el-GR" sz="2400" dirty="0"/>
              <a:t>έχει γραμμική συσχέτιση με την </a:t>
            </a:r>
            <a:r>
              <a:rPr lang="en-US" sz="2400" dirty="0" smtClean="0"/>
              <a:t>VO</a:t>
            </a:r>
            <a:r>
              <a:rPr lang="en-US" sz="2400" baseline="-18000" dirty="0" smtClean="0"/>
              <a:t>2</a:t>
            </a:r>
            <a:r>
              <a:rPr lang="en-US" sz="2400" dirty="0" smtClean="0"/>
              <a:t> </a:t>
            </a:r>
            <a:r>
              <a:rPr lang="el-GR" sz="2400" dirty="0" smtClean="0"/>
              <a:t>που </a:t>
            </a:r>
            <a:r>
              <a:rPr lang="el-GR" sz="2400" dirty="0"/>
              <a:t>αντιστοιχεί στο έργο που εκτελείται. Η προβλέψιμη αυτή συσχέτιση επιτρέπει τη χρήση της </a:t>
            </a:r>
            <a:r>
              <a:rPr lang="el-GR" sz="2400" dirty="0" smtClean="0"/>
              <a:t>ΚΣ</a:t>
            </a:r>
            <a:r>
              <a:rPr lang="en-US" sz="2400" dirty="0" smtClean="0"/>
              <a:t> </a:t>
            </a:r>
            <a:r>
              <a:rPr lang="el-GR" sz="2400" dirty="0"/>
              <a:t>για τον ασφαλή και αποτελεσματικό καθορισμό της έντασης της άσκησης</a:t>
            </a:r>
            <a:r>
              <a:rPr lang="el-GR" sz="2400" dirty="0" smtClean="0"/>
              <a:t>.</a:t>
            </a:r>
          </a:p>
          <a:p>
            <a:pPr marL="0" indent="0">
              <a:buFont typeface="Wingdings" pitchFamily="2" charset="2"/>
              <a:buNone/>
              <a:defRPr/>
            </a:pPr>
            <a:r>
              <a:rPr lang="el-GR" sz="2400" dirty="0"/>
              <a:t>Ο καθορισμός της έντασης της άσκησης με βάση την </a:t>
            </a:r>
            <a:r>
              <a:rPr lang="el-GR" sz="2400" dirty="0" smtClean="0"/>
              <a:t>ΚΣ μπορεί                        να </a:t>
            </a:r>
            <a:r>
              <a:rPr lang="el-GR" sz="2400" dirty="0"/>
              <a:t>γίνει με δύο τρόπους: </a:t>
            </a:r>
          </a:p>
          <a:p>
            <a:pPr marL="801688" indent="-354013">
              <a:buClr>
                <a:srgbClr val="800000"/>
              </a:buClr>
              <a:buSzPct val="100000"/>
              <a:buFont typeface="Wingdings" pitchFamily="2" charset="2"/>
              <a:buChar char="§"/>
              <a:defRPr/>
            </a:pPr>
            <a:r>
              <a:rPr lang="el-GR" sz="2400" dirty="0" smtClean="0"/>
              <a:t>Τη </a:t>
            </a:r>
            <a:r>
              <a:rPr lang="el-GR" sz="2400" dirty="0"/>
              <a:t>μέθοδο της καρδιακής συχνότητας εφεδρείας </a:t>
            </a:r>
            <a:r>
              <a:rPr lang="el-GR" sz="2400" dirty="0" smtClean="0"/>
              <a:t>(ΚΣ</a:t>
            </a:r>
            <a:r>
              <a:rPr lang="el-GR" sz="1800" dirty="0" smtClean="0"/>
              <a:t>εφεδρείας</a:t>
            </a:r>
            <a:r>
              <a:rPr lang="el-GR" sz="2400" dirty="0" smtClean="0"/>
              <a:t>),</a:t>
            </a:r>
            <a:endParaRPr lang="el-GR" sz="2400" dirty="0"/>
          </a:p>
          <a:p>
            <a:pPr marL="801688" indent="-354013">
              <a:buClr>
                <a:srgbClr val="800000"/>
              </a:buClr>
              <a:buSzPct val="100000"/>
              <a:buFont typeface="Wingdings" pitchFamily="2" charset="2"/>
              <a:buChar char="§"/>
              <a:defRPr/>
            </a:pPr>
            <a:r>
              <a:rPr lang="el-GR" sz="2400" dirty="0" smtClean="0"/>
              <a:t>Τη </a:t>
            </a:r>
            <a:r>
              <a:rPr lang="el-GR" sz="2400" dirty="0"/>
              <a:t>μέθοδο του ποσοστού της </a:t>
            </a:r>
            <a:r>
              <a:rPr lang="el-GR" sz="2400" dirty="0" smtClean="0"/>
              <a:t>μέγιστης ΚΣ (ΚΣ</a:t>
            </a:r>
            <a:r>
              <a:rPr lang="en-US" sz="2000" dirty="0" smtClean="0"/>
              <a:t>max</a:t>
            </a:r>
            <a:r>
              <a:rPr lang="el-GR" sz="2400" dirty="0" smtClean="0"/>
              <a:t>).</a:t>
            </a:r>
          </a:p>
          <a:p>
            <a:pPr marL="447675" indent="0">
              <a:buClr>
                <a:srgbClr val="800000"/>
              </a:buClr>
              <a:buSzPct val="100000"/>
              <a:buNone/>
              <a:defRPr/>
            </a:pPr>
            <a:endParaRPr lang="el-GR" sz="2400" baseline="-18000" dirty="0"/>
          </a:p>
          <a:p>
            <a:pPr marL="0" indent="0">
              <a:lnSpc>
                <a:spcPct val="110000"/>
              </a:lnSpc>
              <a:buFont typeface="Wingdings" pitchFamily="2" charset="2"/>
              <a:buNone/>
              <a:defRPr/>
            </a:pPr>
            <a:r>
              <a:rPr lang="el-GR" sz="2400" dirty="0"/>
              <a:t>Η μέθοδος της </a:t>
            </a:r>
            <a:r>
              <a:rPr lang="el-GR" sz="2400" dirty="0" smtClean="0"/>
              <a:t>ΚΣ</a:t>
            </a:r>
            <a:r>
              <a:rPr lang="el-GR" sz="1800" dirty="0" smtClean="0">
                <a:solidFill>
                  <a:prstClr val="black"/>
                </a:solidFill>
              </a:rPr>
              <a:t>εφεδρείας</a:t>
            </a:r>
            <a:r>
              <a:rPr lang="en-US" sz="2400" dirty="0" smtClean="0"/>
              <a:t> </a:t>
            </a:r>
            <a:r>
              <a:rPr lang="el-GR" sz="2400" dirty="0"/>
              <a:t>είναι περισσότερο ακριβής και έχει καλύτερη συσχέτιση με την πρόσληψη οξυγόνου που απαιτεί το έργο που εκτελείται.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94984693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8100" y="8348"/>
            <a:ext cx="9143999" cy="864096"/>
          </a:xfrm>
        </p:spPr>
        <p:txBody>
          <a:bodyPr>
            <a:noAutofit/>
          </a:bodyPr>
          <a:lstStyle/>
          <a:p>
            <a:r>
              <a:rPr lang="el-GR" sz="3800" dirty="0"/>
              <a:t>Σχέση μεταξύ ΚΣ και </a:t>
            </a:r>
            <a:r>
              <a:rPr lang="en-US" sz="3800" dirty="0" smtClean="0"/>
              <a:t>VO</a:t>
            </a:r>
            <a:r>
              <a:rPr lang="en-US" sz="3800" baseline="-20000" dirty="0" smtClean="0"/>
              <a:t>2 </a:t>
            </a:r>
            <a:r>
              <a:rPr lang="en-US" sz="3800" dirty="0" smtClean="0"/>
              <a:t> </a:t>
            </a:r>
            <a:r>
              <a:rPr lang="el-GR" sz="3800" dirty="0"/>
              <a:t>κατά την </a:t>
            </a:r>
            <a:r>
              <a:rPr lang="el-GR" sz="3800" dirty="0" smtClean="0"/>
              <a:t>Άσκηση</a:t>
            </a:r>
            <a:endParaRPr lang="el-GR" sz="3800" dirty="0"/>
          </a:p>
        </p:txBody>
      </p:sp>
      <p:grpSp>
        <p:nvGrpSpPr>
          <p:cNvPr id="3" name="Ομάδα 2"/>
          <p:cNvGrpSpPr/>
          <p:nvPr/>
        </p:nvGrpSpPr>
        <p:grpSpPr>
          <a:xfrm>
            <a:off x="1750367" y="1475844"/>
            <a:ext cx="5125889" cy="3897372"/>
            <a:chOff x="1750367" y="1170534"/>
            <a:chExt cx="5125889" cy="3897372"/>
          </a:xfrm>
        </p:grpSpPr>
        <p:sp>
          <p:nvSpPr>
            <p:cNvPr id="182280" name="Rectangle 9"/>
            <p:cNvSpPr>
              <a:spLocks noChangeArrowheads="1"/>
            </p:cNvSpPr>
            <p:nvPr/>
          </p:nvSpPr>
          <p:spPr bwMode="auto">
            <a:xfrm>
              <a:off x="3059832" y="4340031"/>
              <a:ext cx="3816424"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prstClr val="black"/>
                  </a:solidFill>
                  <a:cs typeface="Times New Roman" pitchFamily="18" charset="0"/>
                </a:rPr>
                <a:t>20              40              60               80              100</a:t>
              </a:r>
              <a:r>
                <a:rPr lang="en-GB" sz="1100" dirty="0">
                  <a:solidFill>
                    <a:prstClr val="black"/>
                  </a:solidFill>
                </a:rPr>
                <a:t> </a:t>
              </a:r>
              <a:endParaRPr lang="en-GB" sz="2400" dirty="0">
                <a:solidFill>
                  <a:prstClr val="black"/>
                </a:solidFill>
              </a:endParaRPr>
            </a:p>
          </p:txBody>
        </p:sp>
        <p:sp>
          <p:nvSpPr>
            <p:cNvPr id="182275" name="Line 3"/>
            <p:cNvSpPr>
              <a:spLocks noChangeShapeType="1"/>
            </p:cNvSpPr>
            <p:nvPr/>
          </p:nvSpPr>
          <p:spPr bwMode="auto">
            <a:xfrm>
              <a:off x="2667000" y="1170534"/>
              <a:ext cx="1412"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2276" name="Line 4"/>
            <p:cNvSpPr>
              <a:spLocks noChangeShapeType="1"/>
            </p:cNvSpPr>
            <p:nvPr/>
          </p:nvSpPr>
          <p:spPr bwMode="auto">
            <a:xfrm>
              <a:off x="2667000" y="4294734"/>
              <a:ext cx="3733800"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2277" name="Line 6"/>
            <p:cNvSpPr>
              <a:spLocks noChangeShapeType="1"/>
            </p:cNvSpPr>
            <p:nvPr/>
          </p:nvSpPr>
          <p:spPr bwMode="auto">
            <a:xfrm>
              <a:off x="2667000" y="1778548"/>
              <a:ext cx="2743200" cy="158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2278" name="Rectangle 7"/>
            <p:cNvSpPr>
              <a:spLocks noChangeArrowheads="1"/>
            </p:cNvSpPr>
            <p:nvPr/>
          </p:nvSpPr>
          <p:spPr bwMode="auto">
            <a:xfrm>
              <a:off x="1981200" y="1170535"/>
              <a:ext cx="685800" cy="284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dirty="0">
                  <a:solidFill>
                    <a:prstClr val="black"/>
                  </a:solidFill>
                  <a:cs typeface="Times New Roman" pitchFamily="18" charset="0"/>
                </a:rPr>
                <a:t>100</a:t>
              </a:r>
            </a:p>
            <a:p>
              <a:pPr algn="r"/>
              <a:endParaRPr lang="en-US" sz="1200" dirty="0">
                <a:solidFill>
                  <a:prstClr val="black"/>
                </a:solidFill>
                <a:cs typeface="Times New Roman" pitchFamily="18" charset="0"/>
              </a:endParaRPr>
            </a:p>
            <a:p>
              <a:pPr algn="r"/>
              <a:endParaRPr lang="en-GB" sz="1200" dirty="0">
                <a:solidFill>
                  <a:prstClr val="black"/>
                </a:solidFill>
                <a:cs typeface="Times New Roman" pitchFamily="18" charset="0"/>
              </a:endParaRPr>
            </a:p>
            <a:p>
              <a:pPr algn="r" eaLnBrk="0" hangingPunct="0"/>
              <a:r>
                <a:rPr lang="en-US" sz="1200" dirty="0">
                  <a:solidFill>
                    <a:prstClr val="black"/>
                  </a:solidFill>
                  <a:cs typeface="Times New Roman" pitchFamily="18" charset="0"/>
                </a:rPr>
                <a:t>80</a:t>
              </a:r>
            </a:p>
            <a:p>
              <a:pPr algn="r" eaLnBrk="0" hangingPunct="0"/>
              <a:endParaRPr lang="en-US" sz="1200" dirty="0">
                <a:solidFill>
                  <a:prstClr val="black"/>
                </a:solidFill>
                <a:cs typeface="Times New Roman" pitchFamily="18" charset="0"/>
              </a:endParaRPr>
            </a:p>
            <a:p>
              <a:pPr algn="r" eaLnBrk="0" hangingPunct="0"/>
              <a:endParaRPr lang="en-GB" sz="1200" dirty="0">
                <a:solidFill>
                  <a:prstClr val="black"/>
                </a:solidFill>
                <a:cs typeface="Times New Roman" pitchFamily="18" charset="0"/>
              </a:endParaRPr>
            </a:p>
            <a:p>
              <a:pPr algn="r" eaLnBrk="0" hangingPunct="0"/>
              <a:r>
                <a:rPr lang="en-US" sz="1200" dirty="0">
                  <a:solidFill>
                    <a:prstClr val="black"/>
                  </a:solidFill>
                  <a:cs typeface="Times New Roman" pitchFamily="18" charset="0"/>
                </a:rPr>
                <a:t>60</a:t>
              </a:r>
            </a:p>
            <a:p>
              <a:pPr algn="r" eaLnBrk="0" hangingPunct="0"/>
              <a:endParaRPr lang="en-US" sz="1200" dirty="0">
                <a:solidFill>
                  <a:prstClr val="black"/>
                </a:solidFill>
                <a:cs typeface="Times New Roman" pitchFamily="18" charset="0"/>
              </a:endParaRPr>
            </a:p>
            <a:p>
              <a:pPr algn="r" eaLnBrk="0" hangingPunct="0"/>
              <a:endParaRPr lang="en-GB" sz="1200" dirty="0">
                <a:solidFill>
                  <a:prstClr val="black"/>
                </a:solidFill>
                <a:cs typeface="Times New Roman" pitchFamily="18" charset="0"/>
              </a:endParaRPr>
            </a:p>
            <a:p>
              <a:pPr algn="r" eaLnBrk="0" hangingPunct="0"/>
              <a:r>
                <a:rPr lang="en-US" sz="1200" dirty="0">
                  <a:solidFill>
                    <a:prstClr val="black"/>
                  </a:solidFill>
                  <a:cs typeface="Times New Roman" pitchFamily="18" charset="0"/>
                </a:rPr>
                <a:t>40</a:t>
              </a:r>
            </a:p>
            <a:p>
              <a:pPr algn="r" eaLnBrk="0" hangingPunct="0"/>
              <a:endParaRPr lang="en-US" sz="1200" dirty="0">
                <a:solidFill>
                  <a:prstClr val="black"/>
                </a:solidFill>
                <a:cs typeface="Times New Roman" pitchFamily="18" charset="0"/>
              </a:endParaRPr>
            </a:p>
            <a:p>
              <a:pPr algn="r" eaLnBrk="0" hangingPunct="0"/>
              <a:endParaRPr lang="en-GB" sz="1200" dirty="0">
                <a:solidFill>
                  <a:prstClr val="black"/>
                </a:solidFill>
                <a:cs typeface="Times New Roman" pitchFamily="18" charset="0"/>
              </a:endParaRPr>
            </a:p>
            <a:p>
              <a:pPr algn="r" eaLnBrk="0" hangingPunct="0"/>
              <a:r>
                <a:rPr lang="en-US" sz="1200" dirty="0">
                  <a:solidFill>
                    <a:prstClr val="black"/>
                  </a:solidFill>
                  <a:cs typeface="Times New Roman" pitchFamily="18" charset="0"/>
                </a:rPr>
                <a:t>         </a:t>
              </a:r>
              <a:r>
                <a:rPr lang="el-GR" sz="1200" dirty="0">
                  <a:solidFill>
                    <a:prstClr val="black"/>
                  </a:solidFill>
                </a:rPr>
                <a:t>  </a:t>
              </a:r>
              <a:r>
                <a:rPr lang="el-GR" sz="1200" dirty="0" smtClean="0">
                  <a:solidFill>
                    <a:prstClr val="black"/>
                  </a:solidFill>
                </a:rPr>
                <a:t>  </a:t>
              </a:r>
              <a:r>
                <a:rPr lang="en-US" sz="1200" dirty="0" smtClean="0">
                  <a:solidFill>
                    <a:prstClr val="black"/>
                  </a:solidFill>
                  <a:cs typeface="Times New Roman" pitchFamily="18" charset="0"/>
                </a:rPr>
                <a:t>20</a:t>
              </a:r>
              <a:endParaRPr lang="en-US" sz="1200" dirty="0">
                <a:solidFill>
                  <a:prstClr val="black"/>
                </a:solidFill>
                <a:cs typeface="Times New Roman" pitchFamily="18" charset="0"/>
              </a:endParaRPr>
            </a:p>
            <a:p>
              <a:pPr eaLnBrk="0" hangingPunct="0"/>
              <a:r>
                <a:rPr lang="en-GB" sz="1100" dirty="0">
                  <a:solidFill>
                    <a:prstClr val="black"/>
                  </a:solidFill>
                </a:rPr>
                <a:t> </a:t>
              </a:r>
              <a:endParaRPr lang="en-GB" sz="2400" dirty="0">
                <a:solidFill>
                  <a:prstClr val="black"/>
                </a:solidFill>
              </a:endParaRPr>
            </a:p>
          </p:txBody>
        </p:sp>
        <p:sp>
          <p:nvSpPr>
            <p:cNvPr id="182279" name="Line 8"/>
            <p:cNvSpPr>
              <a:spLocks noChangeShapeType="1"/>
            </p:cNvSpPr>
            <p:nvPr/>
          </p:nvSpPr>
          <p:spPr bwMode="auto">
            <a:xfrm>
              <a:off x="2667000" y="2159548"/>
              <a:ext cx="2057400" cy="158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2281" name="Line 10"/>
            <p:cNvSpPr>
              <a:spLocks noChangeShapeType="1"/>
            </p:cNvSpPr>
            <p:nvPr/>
          </p:nvSpPr>
          <p:spPr bwMode="auto">
            <a:xfrm>
              <a:off x="4722990" y="2161134"/>
              <a:ext cx="1411" cy="2133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2282" name="Line 11"/>
            <p:cNvSpPr>
              <a:spLocks noChangeShapeType="1"/>
            </p:cNvSpPr>
            <p:nvPr/>
          </p:nvSpPr>
          <p:spPr bwMode="auto">
            <a:xfrm>
              <a:off x="5408790" y="1780134"/>
              <a:ext cx="1411" cy="2514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2283" name="Line 12"/>
            <p:cNvSpPr>
              <a:spLocks noChangeShapeType="1"/>
            </p:cNvSpPr>
            <p:nvPr/>
          </p:nvSpPr>
          <p:spPr bwMode="auto">
            <a:xfrm flipV="1">
              <a:off x="4191000" y="1475334"/>
              <a:ext cx="1676400" cy="990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14701" name="Text Box 13"/>
            <p:cNvSpPr txBox="1">
              <a:spLocks noChangeArrowheads="1"/>
            </p:cNvSpPr>
            <p:nvPr/>
          </p:nvSpPr>
          <p:spPr bwMode="auto">
            <a:xfrm>
              <a:off x="3812822" y="4667796"/>
              <a:ext cx="13352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000" dirty="0">
                  <a:solidFill>
                    <a:prstClr val="black"/>
                  </a:solidFill>
                  <a:latin typeface="Calibri"/>
                </a:rPr>
                <a:t>% </a:t>
              </a:r>
              <a:r>
                <a:rPr lang="en-US" sz="2000" dirty="0" smtClean="0">
                  <a:solidFill>
                    <a:prstClr val="black"/>
                  </a:solidFill>
                  <a:latin typeface="Calibri"/>
                </a:rPr>
                <a:t>V0</a:t>
              </a:r>
              <a:r>
                <a:rPr lang="en-US" sz="2000" baseline="-16000" dirty="0" smtClean="0">
                  <a:solidFill>
                    <a:prstClr val="black"/>
                  </a:solidFill>
                  <a:latin typeface="Calibri"/>
                </a:rPr>
                <a:t>2</a:t>
              </a:r>
              <a:r>
                <a:rPr lang="en-US" sz="2000" dirty="0" smtClean="0">
                  <a:solidFill>
                    <a:prstClr val="black"/>
                  </a:solidFill>
                  <a:latin typeface="Calibri"/>
                </a:rPr>
                <a:t>max</a:t>
              </a:r>
              <a:endParaRPr lang="el-GR" sz="2000" dirty="0">
                <a:solidFill>
                  <a:prstClr val="black"/>
                </a:solidFill>
                <a:latin typeface="Calibri"/>
              </a:endParaRPr>
            </a:p>
          </p:txBody>
        </p:sp>
        <p:sp>
          <p:nvSpPr>
            <p:cNvPr id="114704" name="Text Box 16"/>
            <p:cNvSpPr txBox="1">
              <a:spLocks noChangeArrowheads="1"/>
            </p:cNvSpPr>
            <p:nvPr/>
          </p:nvSpPr>
          <p:spPr bwMode="auto">
            <a:xfrm rot="16200000">
              <a:off x="1212849" y="2363168"/>
              <a:ext cx="15367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400" dirty="0">
                  <a:solidFill>
                    <a:prstClr val="black"/>
                  </a:solidFill>
                </a:rPr>
                <a:t>%  </a:t>
              </a:r>
              <a:r>
                <a:rPr lang="el-GR" dirty="0">
                  <a:solidFill>
                    <a:prstClr val="black"/>
                  </a:solidFill>
                </a:rPr>
                <a:t>ΚΣ</a:t>
              </a:r>
              <a:r>
                <a:rPr lang="en-US" sz="2400" baseline="-16000" dirty="0">
                  <a:solidFill>
                    <a:prstClr val="black"/>
                  </a:solidFill>
                </a:rPr>
                <a:t>max</a:t>
              </a:r>
              <a:endParaRPr lang="el-GR" sz="2400" baseline="-16000" dirty="0">
                <a:solidFill>
                  <a:prstClr val="black"/>
                </a:solidFill>
              </a:endParaRPr>
            </a:p>
          </p:txBody>
        </p:sp>
      </p:grpSp>
      <p:sp>
        <p:nvSpPr>
          <p:cNvPr id="114702" name="Text Box 14"/>
          <p:cNvSpPr txBox="1">
            <a:spLocks noChangeArrowheads="1"/>
          </p:cNvSpPr>
          <p:nvPr/>
        </p:nvSpPr>
        <p:spPr bwMode="auto">
          <a:xfrm>
            <a:off x="144017" y="5478323"/>
            <a:ext cx="90364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l-GR" sz="2400" b="1" dirty="0" err="1" smtClean="0">
                <a:solidFill>
                  <a:srgbClr val="800000"/>
                </a:solidFill>
                <a:latin typeface="Calibri"/>
              </a:rPr>
              <a:t>Σημ</a:t>
            </a:r>
            <a:r>
              <a:rPr lang="el-GR" sz="2400" dirty="0" smtClean="0">
                <a:solidFill>
                  <a:prstClr val="black"/>
                </a:solidFill>
                <a:latin typeface="Calibri"/>
              </a:rPr>
              <a:t>: Η </a:t>
            </a:r>
            <a:r>
              <a:rPr lang="el-GR" sz="2400" dirty="0">
                <a:solidFill>
                  <a:prstClr val="black"/>
                </a:solidFill>
                <a:latin typeface="Calibri"/>
              </a:rPr>
              <a:t>γραμμική συνάρτηση μεταξύ ΚΣ και </a:t>
            </a:r>
            <a:r>
              <a:rPr lang="en-US" sz="2400" dirty="0">
                <a:solidFill>
                  <a:prstClr val="black"/>
                </a:solidFill>
                <a:latin typeface="Calibri"/>
              </a:rPr>
              <a:t>VO</a:t>
            </a:r>
            <a:r>
              <a:rPr lang="en-US" sz="2400" baseline="-18000" dirty="0">
                <a:solidFill>
                  <a:prstClr val="black"/>
                </a:solidFill>
                <a:latin typeface="Calibri"/>
              </a:rPr>
              <a:t>2</a:t>
            </a:r>
            <a:r>
              <a:rPr lang="el-GR" sz="2400" baseline="-18000" dirty="0">
                <a:solidFill>
                  <a:prstClr val="black"/>
                </a:solidFill>
                <a:latin typeface="Calibri"/>
              </a:rPr>
              <a:t> </a:t>
            </a:r>
            <a:r>
              <a:rPr lang="el-GR" sz="2400" dirty="0">
                <a:solidFill>
                  <a:prstClr val="black"/>
                </a:solidFill>
                <a:latin typeface="Calibri"/>
              </a:rPr>
              <a:t>ισχύει</a:t>
            </a:r>
            <a:r>
              <a:rPr lang="el-GR" sz="2400" baseline="-18000" dirty="0">
                <a:solidFill>
                  <a:prstClr val="black"/>
                </a:solidFill>
                <a:latin typeface="Calibri"/>
              </a:rPr>
              <a:t>  </a:t>
            </a:r>
            <a:r>
              <a:rPr lang="el-GR" sz="2400" dirty="0">
                <a:solidFill>
                  <a:prstClr val="black"/>
                </a:solidFill>
                <a:latin typeface="Calibri"/>
              </a:rPr>
              <a:t>μόνον όταν η άσκηση </a:t>
            </a:r>
            <a:r>
              <a:rPr lang="el-GR" sz="2400" dirty="0" smtClean="0">
                <a:solidFill>
                  <a:prstClr val="black"/>
                </a:solidFill>
                <a:latin typeface="Calibri"/>
              </a:rPr>
              <a:t>εκτελείται </a:t>
            </a:r>
            <a:r>
              <a:rPr lang="el-GR" sz="2400" dirty="0">
                <a:solidFill>
                  <a:prstClr val="black"/>
                </a:solidFill>
                <a:latin typeface="Calibri"/>
              </a:rPr>
              <a:t>κάτω από φυσιολογικές </a:t>
            </a:r>
            <a:r>
              <a:rPr lang="el-GR" sz="2400" dirty="0" smtClean="0">
                <a:solidFill>
                  <a:prstClr val="black"/>
                </a:solidFill>
                <a:latin typeface="Calibri"/>
              </a:rPr>
              <a:t>περιβαλλοντικές συνθήκες.</a:t>
            </a:r>
            <a:endParaRPr lang="el-GR" sz="24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17" name="Line 12"/>
          <p:cNvSpPr>
            <a:spLocks noChangeShapeType="1"/>
          </p:cNvSpPr>
          <p:nvPr/>
        </p:nvSpPr>
        <p:spPr bwMode="auto">
          <a:xfrm>
            <a:off x="304800" y="908720"/>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170402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   Ένταση </a:t>
            </a:r>
            <a:r>
              <a:rPr lang="el-GR" sz="4000" dirty="0"/>
              <a:t>της </a:t>
            </a:r>
            <a:r>
              <a:rPr lang="el-GR" sz="4000" dirty="0" smtClean="0"/>
              <a:t>Άσκησης</a:t>
            </a:r>
            <a:endParaRPr lang="el-GR" sz="3200" dirty="0"/>
          </a:p>
        </p:txBody>
      </p:sp>
      <p:sp>
        <p:nvSpPr>
          <p:cNvPr id="3" name="Θέση περιεχομένου 2"/>
          <p:cNvSpPr>
            <a:spLocks noGrp="1"/>
          </p:cNvSpPr>
          <p:nvPr>
            <p:ph idx="1"/>
          </p:nvPr>
        </p:nvSpPr>
        <p:spPr>
          <a:xfrm>
            <a:off x="304800" y="1340768"/>
            <a:ext cx="8534400" cy="5040560"/>
          </a:xfrm>
        </p:spPr>
        <p:txBody>
          <a:bodyPr>
            <a:noAutofit/>
          </a:bodyPr>
          <a:lstStyle/>
          <a:p>
            <a:pPr>
              <a:buClr>
                <a:srgbClr val="800000"/>
              </a:buClr>
              <a:buSzPct val="100000"/>
              <a:buFont typeface="Wingdings" pitchFamily="2" charset="2"/>
              <a:buChar char="Ø"/>
              <a:defRPr/>
            </a:pPr>
            <a:r>
              <a:rPr lang="el-GR" sz="2400" dirty="0" smtClean="0"/>
              <a:t>Για </a:t>
            </a:r>
            <a:r>
              <a:rPr lang="el-GR" sz="2400" dirty="0"/>
              <a:t>τα περισσότερα υγιή άτομα, οι καρδιοαγγειακές προσαρμογές και τα οφέλη από τη μακρόχρονη αεροβική άσκηση προκύπτουν όταν η ικανή διάρκεια και η συστηματική επανάληψη της συνδυάζεται με ένταση που κυμαίνεται μεταξύ των ορίων της λεγόμενης </a:t>
            </a:r>
            <a:r>
              <a:rPr lang="el-GR" sz="2400" b="1" dirty="0">
                <a:solidFill>
                  <a:srgbClr val="800000"/>
                </a:solidFill>
              </a:rPr>
              <a:t>«</a:t>
            </a:r>
            <a:r>
              <a:rPr lang="el-GR" sz="2400" b="1" u="sng" dirty="0">
                <a:solidFill>
                  <a:srgbClr val="800000"/>
                </a:solidFill>
              </a:rPr>
              <a:t>ζώνης άσκησης</a:t>
            </a:r>
            <a:r>
              <a:rPr lang="el-GR" sz="2400" b="1" dirty="0">
                <a:solidFill>
                  <a:srgbClr val="800000"/>
                </a:solidFill>
              </a:rPr>
              <a:t>»:</a:t>
            </a:r>
          </a:p>
          <a:p>
            <a:pPr marL="1343025" indent="-354013">
              <a:buClr>
                <a:srgbClr val="800000"/>
              </a:buClr>
              <a:buSzPct val="100000"/>
              <a:buFont typeface="Wingdings" pitchFamily="2" charset="2"/>
              <a:buChar char="§"/>
              <a:defRPr/>
            </a:pPr>
            <a:r>
              <a:rPr lang="el-GR" sz="2400" dirty="0" smtClean="0"/>
              <a:t>60</a:t>
            </a:r>
            <a:r>
              <a:rPr lang="el-GR" sz="2400" dirty="0"/>
              <a:t>% - 80% της </a:t>
            </a:r>
            <a:r>
              <a:rPr lang="en-US" sz="2400" dirty="0"/>
              <a:t>VO</a:t>
            </a:r>
            <a:r>
              <a:rPr lang="el-GR" sz="2400" b="1" baseline="-25000" dirty="0"/>
              <a:t>2</a:t>
            </a:r>
            <a:r>
              <a:rPr lang="en-US" sz="2000" dirty="0" smtClean="0"/>
              <a:t>max</a:t>
            </a:r>
            <a:endParaRPr lang="el-GR" sz="2000" dirty="0"/>
          </a:p>
          <a:p>
            <a:pPr marL="1343025" indent="-354013">
              <a:buClr>
                <a:srgbClr val="800000"/>
              </a:buClr>
              <a:buSzPct val="100000"/>
              <a:buFont typeface="Wingdings" pitchFamily="2" charset="2"/>
              <a:buChar char="§"/>
              <a:defRPr/>
            </a:pPr>
            <a:r>
              <a:rPr lang="el-GR" sz="2400" dirty="0" smtClean="0"/>
              <a:t>60</a:t>
            </a:r>
            <a:r>
              <a:rPr lang="el-GR" sz="2400" dirty="0"/>
              <a:t>% - 80% της </a:t>
            </a:r>
            <a:r>
              <a:rPr lang="el-GR" sz="2400" dirty="0" smtClean="0"/>
              <a:t>ΚΣ</a:t>
            </a:r>
            <a:r>
              <a:rPr lang="el-GR" sz="1800" dirty="0" smtClean="0"/>
              <a:t>εφεδρείας</a:t>
            </a:r>
          </a:p>
          <a:p>
            <a:pPr marL="1343025" lvl="0" indent="-354013">
              <a:buClr>
                <a:srgbClr val="800000"/>
              </a:buClr>
              <a:buSzPct val="100000"/>
              <a:buFont typeface="Wingdings" pitchFamily="2" charset="2"/>
              <a:buChar char="§"/>
              <a:defRPr/>
            </a:pPr>
            <a:r>
              <a:rPr lang="el-GR" sz="2400" dirty="0" smtClean="0"/>
              <a:t>75% - 90% της ΚΣ</a:t>
            </a:r>
            <a:r>
              <a:rPr lang="en-US" sz="2000" dirty="0">
                <a:solidFill>
                  <a:prstClr val="black"/>
                </a:solidFill>
              </a:rPr>
              <a:t>max</a:t>
            </a:r>
            <a:endParaRPr lang="el-GR" sz="2000" dirty="0">
              <a:solidFill>
                <a:prstClr val="black"/>
              </a:solidFill>
            </a:endParaRPr>
          </a:p>
          <a:p>
            <a:pPr marL="1708150" indent="0">
              <a:buClr>
                <a:schemeClr val="tx2"/>
              </a:buClr>
              <a:buSzPct val="90000"/>
              <a:buFont typeface="Wingdings" pitchFamily="2" charset="2"/>
              <a:buNone/>
              <a:defRPr/>
            </a:pPr>
            <a:r>
              <a:rPr lang="el-GR" sz="2400" dirty="0" smtClean="0"/>
              <a:t>                        </a:t>
            </a:r>
          </a:p>
          <a:p>
            <a:pPr marL="354013" indent="-354013">
              <a:buClr>
                <a:srgbClr val="800000"/>
              </a:buClr>
              <a:buSzPct val="100000"/>
              <a:buFont typeface="Wingdings" pitchFamily="2" charset="2"/>
              <a:buChar char="Ø"/>
              <a:defRPr/>
            </a:pPr>
            <a:r>
              <a:rPr lang="el-GR" sz="2400" dirty="0"/>
              <a:t>Όταν η ένταση της άσκησης ξεπερνά τα αναφερόμενα όρια, τότε η πιθανότητα </a:t>
            </a:r>
            <a:r>
              <a:rPr lang="el-GR" sz="2400" dirty="0" smtClean="0"/>
              <a:t>μυοσκελετικών </a:t>
            </a:r>
            <a:r>
              <a:rPr lang="el-GR" sz="2400" dirty="0"/>
              <a:t>τραυματισμών ή και καρδιοαγγειακών προβλημάτων αυξάνεται σημαντικά. </a:t>
            </a:r>
          </a:p>
          <a:p>
            <a:pPr marL="354013" indent="0">
              <a:buClr>
                <a:schemeClr val="tx2"/>
              </a:buClr>
              <a:buSzPct val="90000"/>
              <a:buFont typeface="Wingdings" pitchFamily="2" charset="2"/>
              <a:buNone/>
              <a:defRPr/>
            </a:pPr>
            <a:endParaRPr lang="el-GR" sz="2400" dirty="0" smtClean="0"/>
          </a:p>
          <a:p>
            <a:pPr marL="1708150" indent="0">
              <a:buClr>
                <a:schemeClr val="tx2"/>
              </a:buClr>
              <a:buFont typeface="Wingdings" pitchFamily="2" charset="2"/>
              <a:buNone/>
              <a:defRPr/>
            </a:pPr>
            <a:r>
              <a:rPr lang="el-GR" sz="2400" dirty="0" smtClean="0"/>
              <a:t>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
        <p:nvSpPr>
          <p:cNvPr id="6" name="Line 12"/>
          <p:cNvSpPr>
            <a:spLocks noChangeShapeType="1"/>
          </p:cNvSpPr>
          <p:nvPr/>
        </p:nvSpPr>
        <p:spPr bwMode="auto">
          <a:xfrm>
            <a:off x="304800" y="980728"/>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99252178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39675"/>
            <a:ext cx="9117890" cy="725029"/>
          </a:xfrm>
        </p:spPr>
        <p:txBody>
          <a:bodyPr>
            <a:noAutofit/>
          </a:bodyPr>
          <a:lstStyle/>
          <a:p>
            <a:r>
              <a:rPr lang="el-GR" dirty="0"/>
              <a:t> </a:t>
            </a:r>
            <a:r>
              <a:rPr lang="el-GR" dirty="0">
                <a:cs typeface="Times New Roman" pitchFamily="18" charset="0"/>
              </a:rPr>
              <a:t>Ζώνη Άσκησης </a:t>
            </a:r>
            <a:r>
              <a:rPr lang="el-GR" sz="3200" dirty="0">
                <a:cs typeface="Times New Roman" pitchFamily="18" charset="0"/>
              </a:rPr>
              <a:t>με βάση </a:t>
            </a:r>
            <a:r>
              <a:rPr lang="el-GR" sz="3200" dirty="0" smtClean="0">
                <a:cs typeface="Times New Roman" pitchFamily="18" charset="0"/>
              </a:rPr>
              <a:t>τις </a:t>
            </a:r>
            <a:r>
              <a:rPr lang="el-GR" dirty="0" smtClean="0">
                <a:cs typeface="Times New Roman" pitchFamily="18" charset="0"/>
              </a:rPr>
              <a:t>ΚΣ</a:t>
            </a:r>
            <a:r>
              <a:rPr lang="en-US" sz="3000" dirty="0" smtClean="0">
                <a:cs typeface="Times New Roman" pitchFamily="18" charset="0"/>
              </a:rPr>
              <a:t>max</a:t>
            </a:r>
            <a:r>
              <a:rPr lang="el-GR" sz="3000" dirty="0" smtClean="0">
                <a:cs typeface="Times New Roman" pitchFamily="18" charset="0"/>
              </a:rPr>
              <a:t> </a:t>
            </a:r>
            <a:r>
              <a:rPr lang="el-GR" sz="2800" dirty="0" smtClean="0">
                <a:cs typeface="Times New Roman" pitchFamily="18" charset="0"/>
              </a:rPr>
              <a:t>&amp;</a:t>
            </a:r>
            <a:r>
              <a:rPr lang="el-GR" sz="2400" dirty="0" smtClean="0">
                <a:cs typeface="Times New Roman" pitchFamily="18" charset="0"/>
              </a:rPr>
              <a:t> </a:t>
            </a:r>
            <a:r>
              <a:rPr lang="en-US" dirty="0" smtClean="0">
                <a:cs typeface="Times New Roman" pitchFamily="18" charset="0"/>
              </a:rPr>
              <a:t>VO</a:t>
            </a:r>
            <a:r>
              <a:rPr lang="en-US" baseline="-16000" dirty="0" smtClean="0">
                <a:cs typeface="Times New Roman" pitchFamily="18" charset="0"/>
              </a:rPr>
              <a:t>2</a:t>
            </a:r>
            <a:r>
              <a:rPr lang="en-US" sz="3000" dirty="0" smtClean="0">
                <a:cs typeface="Times New Roman" pitchFamily="18" charset="0"/>
              </a:rPr>
              <a:t>max</a:t>
            </a:r>
            <a:endParaRPr lang="el-GR" dirty="0"/>
          </a:p>
        </p:txBody>
      </p:sp>
      <p:grpSp>
        <p:nvGrpSpPr>
          <p:cNvPr id="7" name="Ομάδα 6"/>
          <p:cNvGrpSpPr/>
          <p:nvPr/>
        </p:nvGrpSpPr>
        <p:grpSpPr>
          <a:xfrm>
            <a:off x="747386" y="967466"/>
            <a:ext cx="7701853" cy="5859524"/>
            <a:chOff x="423657" y="993775"/>
            <a:chExt cx="7701853" cy="5859524"/>
          </a:xfrm>
        </p:grpSpPr>
        <p:sp>
          <p:nvSpPr>
            <p:cNvPr id="113668" name="Rectangle 4"/>
            <p:cNvSpPr>
              <a:spLocks noChangeArrowheads="1"/>
            </p:cNvSpPr>
            <p:nvPr/>
          </p:nvSpPr>
          <p:spPr bwMode="auto">
            <a:xfrm>
              <a:off x="4849412" y="3329489"/>
              <a:ext cx="27206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tabLst>
                  <a:tab pos="4038600" algn="l"/>
                </a:tabLst>
                <a:defRPr/>
              </a:pPr>
              <a:r>
                <a:rPr lang="en-US" sz="2000" b="1" dirty="0">
                  <a:solidFill>
                    <a:prstClr val="black"/>
                  </a:solidFill>
                  <a:latin typeface="Calibri"/>
                  <a:cs typeface="Times New Roman" pitchFamily="18" charset="0"/>
                </a:rPr>
                <a:t>VO</a:t>
              </a:r>
              <a:r>
                <a:rPr lang="en-GB" sz="2000" b="1" dirty="0">
                  <a:solidFill>
                    <a:prstClr val="black"/>
                  </a:solidFill>
                  <a:latin typeface="Calibri"/>
                  <a:cs typeface="Times New Roman" pitchFamily="18" charset="0"/>
                </a:rPr>
                <a:t>2</a:t>
              </a:r>
              <a:r>
                <a:rPr lang="en-US" sz="2000" b="1" baseline="-16000" dirty="0">
                  <a:solidFill>
                    <a:prstClr val="black"/>
                  </a:solidFill>
                  <a:latin typeface="Calibri"/>
                  <a:cs typeface="Times New Roman" pitchFamily="18" charset="0"/>
                </a:rPr>
                <a:t>max</a:t>
              </a:r>
              <a:r>
                <a:rPr lang="en-GB" sz="2000" b="1" dirty="0">
                  <a:solidFill>
                    <a:prstClr val="black"/>
                  </a:solidFill>
                  <a:latin typeface="Calibri"/>
                  <a:cs typeface="Times New Roman" pitchFamily="18" charset="0"/>
                </a:rPr>
                <a:t> </a:t>
              </a:r>
              <a:r>
                <a:rPr lang="en-GB" sz="2000" dirty="0">
                  <a:solidFill>
                    <a:prstClr val="black"/>
                  </a:solidFill>
                  <a:latin typeface="Calibri"/>
                  <a:cs typeface="Times New Roman" pitchFamily="18" charset="0"/>
                </a:rPr>
                <a:t>=  10 </a:t>
              </a:r>
              <a:r>
                <a:rPr lang="en-US" sz="2000" dirty="0">
                  <a:solidFill>
                    <a:prstClr val="black"/>
                  </a:solidFill>
                  <a:latin typeface="Calibri"/>
                  <a:cs typeface="Times New Roman" pitchFamily="18" charset="0"/>
                </a:rPr>
                <a:t>MET</a:t>
              </a:r>
              <a:r>
                <a:rPr lang="en-GB" sz="2000" dirty="0">
                  <a:solidFill>
                    <a:prstClr val="black"/>
                  </a:solidFill>
                  <a:latin typeface="Calibri"/>
                  <a:cs typeface="Times New Roman" pitchFamily="18" charset="0"/>
                </a:rPr>
                <a:t>s </a:t>
              </a:r>
            </a:p>
            <a:p>
              <a:pPr>
                <a:tabLst>
                  <a:tab pos="4038600" algn="l"/>
                </a:tabLst>
                <a:defRPr/>
              </a:pPr>
              <a:r>
                <a:rPr lang="el-GR" sz="2000" b="1" dirty="0">
                  <a:solidFill>
                    <a:prstClr val="black"/>
                  </a:solidFill>
                  <a:latin typeface="Calibri"/>
                  <a:cs typeface="Times New Roman" pitchFamily="18" charset="0"/>
                </a:rPr>
                <a:t>ΚΣ</a:t>
              </a:r>
              <a:r>
                <a:rPr lang="en-US" sz="2000" b="1" baseline="-16000" dirty="0">
                  <a:solidFill>
                    <a:prstClr val="black"/>
                  </a:solidFill>
                  <a:latin typeface="Calibri"/>
                  <a:cs typeface="Times New Roman" pitchFamily="18" charset="0"/>
                </a:rPr>
                <a:t>max</a:t>
              </a:r>
              <a:r>
                <a:rPr lang="en-US" sz="2000" b="1" dirty="0">
                  <a:solidFill>
                    <a:prstClr val="black"/>
                  </a:solidFill>
                  <a:latin typeface="Calibri"/>
                  <a:cs typeface="Times New Roman" pitchFamily="18" charset="0"/>
                </a:rPr>
                <a:t> </a:t>
              </a:r>
              <a:r>
                <a:rPr lang="el-GR" sz="2000" b="1" dirty="0">
                  <a:solidFill>
                    <a:prstClr val="black"/>
                  </a:solidFill>
                  <a:latin typeface="Calibri"/>
                  <a:cs typeface="Times New Roman" pitchFamily="18" charset="0"/>
                </a:rPr>
                <a:t>  </a:t>
              </a:r>
              <a:r>
                <a:rPr lang="en-GB" sz="2000" dirty="0">
                  <a:solidFill>
                    <a:prstClr val="black"/>
                  </a:solidFill>
                  <a:latin typeface="Calibri"/>
                  <a:cs typeface="Times New Roman" pitchFamily="18" charset="0"/>
                </a:rPr>
                <a:t>= </a:t>
              </a:r>
              <a:r>
                <a:rPr lang="el-GR" sz="2000" dirty="0">
                  <a:solidFill>
                    <a:prstClr val="black"/>
                  </a:solidFill>
                  <a:latin typeface="Calibri"/>
                  <a:cs typeface="Times New Roman" pitchFamily="18" charset="0"/>
                </a:rPr>
                <a:t> </a:t>
              </a:r>
              <a:r>
                <a:rPr lang="en-GB" sz="2000" dirty="0">
                  <a:solidFill>
                    <a:prstClr val="black"/>
                  </a:solidFill>
                  <a:latin typeface="Calibri"/>
                  <a:cs typeface="Times New Roman" pitchFamily="18" charset="0"/>
                </a:rPr>
                <a:t>200 b/</a:t>
              </a:r>
              <a:r>
                <a:rPr lang="en-US" sz="2000" dirty="0" smtClean="0">
                  <a:solidFill>
                    <a:prstClr val="black"/>
                  </a:solidFill>
                  <a:latin typeface="Calibri"/>
                  <a:cs typeface="Times New Roman" pitchFamily="18" charset="0"/>
                </a:rPr>
                <a:t>min</a:t>
              </a:r>
              <a:r>
                <a:rPr lang="el-GR" sz="2000" dirty="0" smtClean="0">
                  <a:solidFill>
                    <a:prstClr val="black"/>
                  </a:solidFill>
                  <a:latin typeface="Calibri"/>
                  <a:cs typeface="Times New Roman" pitchFamily="18" charset="0"/>
                </a:rPr>
                <a:t>           </a:t>
              </a:r>
              <a:endParaRPr lang="en-US" sz="2000" dirty="0">
                <a:solidFill>
                  <a:prstClr val="black"/>
                </a:solidFill>
                <a:latin typeface="Calibri"/>
                <a:cs typeface="Times New Roman" pitchFamily="18" charset="0"/>
              </a:endParaRPr>
            </a:p>
          </p:txBody>
        </p:sp>
        <p:sp>
          <p:nvSpPr>
            <p:cNvPr id="184324" name="Line 5"/>
            <p:cNvSpPr>
              <a:spLocks noChangeShapeType="1"/>
            </p:cNvSpPr>
            <p:nvPr/>
          </p:nvSpPr>
          <p:spPr bwMode="auto">
            <a:xfrm>
              <a:off x="1289755" y="993775"/>
              <a:ext cx="1412" cy="502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25" name="Line 6"/>
            <p:cNvSpPr>
              <a:spLocks noChangeShapeType="1"/>
            </p:cNvSpPr>
            <p:nvPr/>
          </p:nvSpPr>
          <p:spPr bwMode="auto">
            <a:xfrm>
              <a:off x="1288345" y="6021389"/>
              <a:ext cx="4876800"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26" name="Rectangle 7"/>
            <p:cNvSpPr>
              <a:spLocks noChangeArrowheads="1"/>
            </p:cNvSpPr>
            <p:nvPr/>
          </p:nvSpPr>
          <p:spPr bwMode="auto">
            <a:xfrm>
              <a:off x="905934" y="1066800"/>
              <a:ext cx="990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884238" algn="l"/>
                </a:tabLst>
              </a:pPr>
              <a:r>
                <a:rPr lang="en-US" sz="1200" dirty="0">
                  <a:solidFill>
                    <a:prstClr val="black"/>
                  </a:solidFill>
                  <a:cs typeface="Times New Roman" pitchFamily="18" charset="0"/>
                </a:rPr>
                <a:t>200</a:t>
              </a:r>
            </a:p>
            <a:p>
              <a:pPr>
                <a:tabLst>
                  <a:tab pos="884238" algn="l"/>
                </a:tabLst>
              </a:pPr>
              <a:endParaRPr lang="en-GB"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190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180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170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160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150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140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130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120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110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100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90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80</a:t>
              </a:r>
              <a:endParaRPr lang="en-GB" sz="1200" dirty="0">
                <a:solidFill>
                  <a:prstClr val="black"/>
                </a:solidFill>
                <a:cs typeface="Times New Roman" pitchFamily="18" charset="0"/>
              </a:endParaRPr>
            </a:p>
            <a:p>
              <a:pPr eaLnBrk="0" hangingPunct="0">
                <a:tabLst>
                  <a:tab pos="884238" algn="l"/>
                </a:tabLst>
              </a:pPr>
              <a:endParaRPr lang="en-US" sz="1200" dirty="0">
                <a:solidFill>
                  <a:prstClr val="black"/>
                </a:solidFill>
                <a:cs typeface="Times New Roman" pitchFamily="18" charset="0"/>
              </a:endParaRPr>
            </a:p>
            <a:p>
              <a:pPr eaLnBrk="0" hangingPunct="0">
                <a:tabLst>
                  <a:tab pos="884238" algn="l"/>
                </a:tabLst>
              </a:pPr>
              <a:r>
                <a:rPr lang="en-US" sz="1200" dirty="0">
                  <a:solidFill>
                    <a:prstClr val="black"/>
                  </a:solidFill>
                  <a:cs typeface="Times New Roman" pitchFamily="18" charset="0"/>
                </a:rPr>
                <a:t>70</a:t>
              </a:r>
              <a:endParaRPr lang="en-GB" sz="1200" dirty="0">
                <a:solidFill>
                  <a:prstClr val="black"/>
                </a:solidFill>
                <a:cs typeface="Times New Roman" pitchFamily="18" charset="0"/>
              </a:endParaRPr>
            </a:p>
            <a:p>
              <a:pPr eaLnBrk="0" hangingPunct="0">
                <a:tabLst>
                  <a:tab pos="884238" algn="l"/>
                </a:tabLst>
              </a:pPr>
              <a:endParaRPr lang="en-GB" sz="2400" dirty="0">
                <a:solidFill>
                  <a:prstClr val="black"/>
                </a:solidFill>
              </a:endParaRPr>
            </a:p>
          </p:txBody>
        </p:sp>
        <p:sp>
          <p:nvSpPr>
            <p:cNvPr id="184327" name="Rectangle 8"/>
            <p:cNvSpPr>
              <a:spLocks noChangeArrowheads="1"/>
            </p:cNvSpPr>
            <p:nvPr/>
          </p:nvSpPr>
          <p:spPr bwMode="auto">
            <a:xfrm>
              <a:off x="1307639" y="6093297"/>
              <a:ext cx="46376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solidFill>
                    <a:prstClr val="black"/>
                  </a:solidFill>
                  <a:latin typeface="Calibri"/>
                  <a:cs typeface="Times New Roman" pitchFamily="18" charset="0"/>
                </a:rPr>
                <a:t> </a:t>
              </a:r>
              <a:r>
                <a:rPr lang="en-US" sz="1400" dirty="0" smtClean="0">
                  <a:solidFill>
                    <a:prstClr val="black"/>
                  </a:solidFill>
                  <a:latin typeface="Calibri"/>
                  <a:cs typeface="Times New Roman" pitchFamily="18" charset="0"/>
                </a:rPr>
                <a:t> </a:t>
              </a:r>
              <a:r>
                <a:rPr lang="en-US" sz="1200" dirty="0" smtClean="0">
                  <a:solidFill>
                    <a:prstClr val="black"/>
                  </a:solidFill>
                  <a:latin typeface="Calibri"/>
                  <a:cs typeface="Times New Roman" pitchFamily="18" charset="0"/>
                </a:rPr>
                <a:t>3       </a:t>
              </a:r>
              <a:r>
                <a:rPr lang="en-US" sz="1200" dirty="0">
                  <a:solidFill>
                    <a:prstClr val="black"/>
                  </a:solidFill>
                  <a:latin typeface="Calibri"/>
                  <a:cs typeface="Times New Roman" pitchFamily="18" charset="0"/>
                </a:rPr>
                <a:t>4       5     </a:t>
              </a:r>
              <a:r>
                <a:rPr lang="el-GR" sz="1200" dirty="0">
                  <a:solidFill>
                    <a:prstClr val="black"/>
                  </a:solidFill>
                  <a:latin typeface="Calibri"/>
                </a:rPr>
                <a:t> </a:t>
              </a:r>
              <a:r>
                <a:rPr lang="en-US" sz="1200" dirty="0">
                  <a:solidFill>
                    <a:prstClr val="black"/>
                  </a:solidFill>
                  <a:latin typeface="Calibri"/>
                  <a:cs typeface="Times New Roman" pitchFamily="18" charset="0"/>
                </a:rPr>
                <a:t>  6     </a:t>
              </a:r>
              <a:r>
                <a:rPr lang="el-GR" sz="1200" dirty="0">
                  <a:solidFill>
                    <a:prstClr val="black"/>
                  </a:solidFill>
                  <a:latin typeface="Calibri"/>
                </a:rPr>
                <a:t> </a:t>
              </a:r>
              <a:r>
                <a:rPr lang="en-US" sz="1200" dirty="0">
                  <a:solidFill>
                    <a:prstClr val="black"/>
                  </a:solidFill>
                  <a:latin typeface="Calibri"/>
                  <a:cs typeface="Times New Roman" pitchFamily="18" charset="0"/>
                </a:rPr>
                <a:t>  7    </a:t>
              </a:r>
              <a:r>
                <a:rPr lang="el-GR" sz="1200" dirty="0">
                  <a:solidFill>
                    <a:prstClr val="black"/>
                  </a:solidFill>
                  <a:latin typeface="Calibri"/>
                </a:rPr>
                <a:t>  </a:t>
              </a:r>
              <a:r>
                <a:rPr lang="en-US" sz="1200" dirty="0">
                  <a:solidFill>
                    <a:prstClr val="black"/>
                  </a:solidFill>
                  <a:latin typeface="Calibri"/>
                  <a:cs typeface="Times New Roman" pitchFamily="18" charset="0"/>
                </a:rPr>
                <a:t> </a:t>
              </a:r>
              <a:r>
                <a:rPr lang="en-US" sz="1200" dirty="0" smtClean="0">
                  <a:solidFill>
                    <a:prstClr val="black"/>
                  </a:solidFill>
                  <a:latin typeface="Calibri"/>
                  <a:cs typeface="Times New Roman" pitchFamily="18" charset="0"/>
                </a:rPr>
                <a:t>8       </a:t>
              </a:r>
              <a:r>
                <a:rPr lang="en-US" sz="1200" dirty="0">
                  <a:solidFill>
                    <a:prstClr val="black"/>
                  </a:solidFill>
                  <a:latin typeface="Calibri"/>
                  <a:cs typeface="Times New Roman" pitchFamily="18" charset="0"/>
                </a:rPr>
                <a:t>9       10       11       12       13       14</a:t>
              </a:r>
              <a:r>
                <a:rPr lang="en-GB" sz="1200" dirty="0">
                  <a:solidFill>
                    <a:prstClr val="black"/>
                  </a:solidFill>
                  <a:latin typeface="Calibri"/>
                </a:rPr>
                <a:t> </a:t>
              </a:r>
            </a:p>
          </p:txBody>
        </p:sp>
        <p:sp>
          <p:nvSpPr>
            <p:cNvPr id="184328" name="Line 9"/>
            <p:cNvSpPr>
              <a:spLocks noChangeShapeType="1"/>
            </p:cNvSpPr>
            <p:nvPr/>
          </p:nvSpPr>
          <p:spPr bwMode="auto">
            <a:xfrm>
              <a:off x="2578100" y="3355975"/>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29" name="Line 10"/>
            <p:cNvSpPr>
              <a:spLocks noChangeShapeType="1"/>
            </p:cNvSpPr>
            <p:nvPr/>
          </p:nvSpPr>
          <p:spPr bwMode="auto">
            <a:xfrm>
              <a:off x="1286934" y="3424238"/>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30" name="Line 11"/>
            <p:cNvSpPr>
              <a:spLocks noChangeShapeType="1"/>
            </p:cNvSpPr>
            <p:nvPr/>
          </p:nvSpPr>
          <p:spPr bwMode="auto">
            <a:xfrm>
              <a:off x="3278012" y="2284413"/>
              <a:ext cx="0" cy="3736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31" name="Line 12"/>
            <p:cNvSpPr>
              <a:spLocks noChangeShapeType="1"/>
            </p:cNvSpPr>
            <p:nvPr/>
          </p:nvSpPr>
          <p:spPr bwMode="auto">
            <a:xfrm>
              <a:off x="1286933" y="2284414"/>
              <a:ext cx="19812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32" name="Line 13"/>
            <p:cNvSpPr>
              <a:spLocks noChangeShapeType="1"/>
            </p:cNvSpPr>
            <p:nvPr/>
          </p:nvSpPr>
          <p:spPr bwMode="auto">
            <a:xfrm flipV="1">
              <a:off x="2328333" y="1905000"/>
              <a:ext cx="1219200" cy="18557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84333" name="Line 14"/>
            <p:cNvSpPr>
              <a:spLocks noChangeShapeType="1"/>
            </p:cNvSpPr>
            <p:nvPr/>
          </p:nvSpPr>
          <p:spPr bwMode="auto">
            <a:xfrm flipV="1">
              <a:off x="3039534" y="2514600"/>
              <a:ext cx="1295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endParaRPr>
            </a:p>
          </p:txBody>
        </p:sp>
        <p:sp>
          <p:nvSpPr>
            <p:cNvPr id="113679" name="Text Box 15"/>
            <p:cNvSpPr txBox="1">
              <a:spLocks noChangeArrowheads="1"/>
            </p:cNvSpPr>
            <p:nvPr/>
          </p:nvSpPr>
          <p:spPr bwMode="auto">
            <a:xfrm>
              <a:off x="4294012" y="2246313"/>
              <a:ext cx="3831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dirty="0">
                  <a:solidFill>
                    <a:prstClr val="black"/>
                  </a:solidFill>
                  <a:latin typeface="Calibri"/>
                </a:rPr>
                <a:t> </a:t>
              </a:r>
              <a:r>
                <a:rPr lang="el-GR" sz="2000" b="1" dirty="0">
                  <a:solidFill>
                    <a:prstClr val="black"/>
                  </a:solidFill>
                  <a:latin typeface="Calibri"/>
                </a:rPr>
                <a:t>Ζώνη </a:t>
              </a:r>
              <a:r>
                <a:rPr lang="el-GR" sz="2000" b="1" dirty="0" smtClean="0">
                  <a:solidFill>
                    <a:prstClr val="black"/>
                  </a:solidFill>
                  <a:latin typeface="Calibri"/>
                </a:rPr>
                <a:t>Άσκησης : </a:t>
              </a:r>
              <a:r>
                <a:rPr lang="el-GR" sz="2000" dirty="0" smtClean="0">
                  <a:solidFill>
                    <a:prstClr val="black"/>
                  </a:solidFill>
                  <a:latin typeface="Calibri"/>
                </a:rPr>
                <a:t>1</a:t>
              </a:r>
              <a:r>
                <a:rPr lang="el-GR" sz="2000" dirty="0">
                  <a:solidFill>
                    <a:prstClr val="black"/>
                  </a:solidFill>
                  <a:latin typeface="Calibri"/>
                </a:rPr>
                <a:t>. 6-8 ΜΕΤ</a:t>
              </a:r>
              <a:r>
                <a:rPr lang="en-US" sz="2000" dirty="0" smtClean="0">
                  <a:solidFill>
                    <a:prstClr val="black"/>
                  </a:solidFill>
                  <a:latin typeface="Calibri"/>
                </a:rPr>
                <a:t>s</a:t>
              </a:r>
              <a:endParaRPr lang="el-GR" sz="2000" dirty="0" smtClean="0">
                <a:solidFill>
                  <a:prstClr val="black"/>
                </a:solidFill>
                <a:latin typeface="Calibri"/>
              </a:endParaRPr>
            </a:p>
            <a:p>
              <a:pPr>
                <a:defRPr/>
              </a:pPr>
              <a:r>
                <a:rPr lang="el-GR" sz="2000" dirty="0">
                  <a:solidFill>
                    <a:prstClr val="black"/>
                  </a:solidFill>
                  <a:latin typeface="Calibri"/>
                </a:rPr>
                <a:t>	</a:t>
              </a:r>
              <a:r>
                <a:rPr lang="el-GR" sz="2000" dirty="0" smtClean="0">
                  <a:solidFill>
                    <a:prstClr val="black"/>
                  </a:solidFill>
                  <a:latin typeface="Calibri"/>
                </a:rPr>
                <a:t>	</a:t>
              </a:r>
              <a:r>
                <a:rPr lang="en-US" sz="2000" dirty="0" smtClean="0">
                  <a:solidFill>
                    <a:prstClr val="black"/>
                  </a:solidFill>
                  <a:latin typeface="Calibri"/>
                </a:rPr>
                <a:t>2</a:t>
              </a:r>
              <a:r>
                <a:rPr lang="en-US" sz="2000" dirty="0">
                  <a:solidFill>
                    <a:prstClr val="black"/>
                  </a:solidFill>
                  <a:latin typeface="Calibri"/>
                </a:rPr>
                <a:t>. 140-170 b/min</a:t>
              </a:r>
              <a:endParaRPr lang="el-GR" sz="2000" dirty="0">
                <a:solidFill>
                  <a:prstClr val="black"/>
                </a:solidFill>
                <a:latin typeface="Calibri"/>
              </a:endParaRPr>
            </a:p>
          </p:txBody>
        </p:sp>
        <p:sp>
          <p:nvSpPr>
            <p:cNvPr id="113680" name="Text Box 16"/>
            <p:cNvSpPr txBox="1">
              <a:spLocks noChangeArrowheads="1"/>
            </p:cNvSpPr>
            <p:nvPr/>
          </p:nvSpPr>
          <p:spPr bwMode="auto">
            <a:xfrm>
              <a:off x="2681112" y="6453189"/>
              <a:ext cx="16354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solidFill>
                    <a:prstClr val="black"/>
                  </a:solidFill>
                  <a:latin typeface="Calibri"/>
                </a:rPr>
                <a:t>VO</a:t>
              </a:r>
              <a:r>
                <a:rPr lang="en-US" sz="2000" baseline="-16000" dirty="0">
                  <a:solidFill>
                    <a:prstClr val="black"/>
                  </a:solidFill>
                  <a:latin typeface="Calibri"/>
                </a:rPr>
                <a:t>2</a:t>
              </a:r>
              <a:r>
                <a:rPr lang="el-GR" sz="2000" dirty="0">
                  <a:solidFill>
                    <a:prstClr val="black"/>
                  </a:solidFill>
                  <a:latin typeface="Calibri"/>
                </a:rPr>
                <a:t> </a:t>
              </a:r>
              <a:r>
                <a:rPr lang="en-US" sz="2000" dirty="0">
                  <a:solidFill>
                    <a:prstClr val="black"/>
                  </a:solidFill>
                  <a:latin typeface="Calibri"/>
                </a:rPr>
                <a:t> </a:t>
              </a:r>
              <a:r>
                <a:rPr lang="el-GR" sz="2000" dirty="0">
                  <a:solidFill>
                    <a:prstClr val="black"/>
                  </a:solidFill>
                  <a:latin typeface="Calibri"/>
                </a:rPr>
                <a:t>(</a:t>
              </a:r>
              <a:r>
                <a:rPr lang="en-US" sz="2000" dirty="0">
                  <a:solidFill>
                    <a:prstClr val="black"/>
                  </a:solidFill>
                  <a:latin typeface="Calibri"/>
                </a:rPr>
                <a:t>METs)</a:t>
              </a:r>
              <a:endParaRPr lang="el-GR" sz="2000" dirty="0">
                <a:solidFill>
                  <a:prstClr val="black"/>
                </a:solidFill>
                <a:latin typeface="Calibri"/>
              </a:endParaRPr>
            </a:p>
          </p:txBody>
        </p:sp>
        <p:sp>
          <p:nvSpPr>
            <p:cNvPr id="113683" name="Text Box 19"/>
            <p:cNvSpPr txBox="1">
              <a:spLocks noChangeArrowheads="1"/>
            </p:cNvSpPr>
            <p:nvPr/>
          </p:nvSpPr>
          <p:spPr bwMode="auto">
            <a:xfrm rot="16200000">
              <a:off x="-123388" y="3147300"/>
              <a:ext cx="1494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p>
              <a:pPr>
                <a:defRPr/>
              </a:pPr>
              <a:r>
                <a:rPr lang="el-GR" sz="2000" dirty="0">
                  <a:solidFill>
                    <a:prstClr val="black"/>
                  </a:solidFill>
                  <a:latin typeface="Calibri"/>
                </a:rPr>
                <a:t>ΚΣ  (</a:t>
              </a:r>
              <a:r>
                <a:rPr lang="en-US" sz="2000" dirty="0" smtClean="0">
                  <a:solidFill>
                    <a:prstClr val="black"/>
                  </a:solidFill>
                  <a:latin typeface="Calibri"/>
                </a:rPr>
                <a:t>b/min)</a:t>
              </a:r>
              <a:endParaRPr lang="el-GR" sz="2000" dirty="0">
                <a:solidFill>
                  <a:prstClr val="black"/>
                </a:solidFill>
                <a:latin typeface="Calibri"/>
              </a:endParaRPr>
            </a:p>
          </p:txBody>
        </p:sp>
      </p:gr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57915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Ένταση της Άσκησης </a:t>
            </a:r>
            <a:br>
              <a:rPr lang="el-GR" dirty="0" smtClean="0"/>
            </a:br>
            <a:r>
              <a:rPr lang="el-GR" sz="3600" dirty="0" smtClean="0"/>
              <a:t>Παρατηρήσεις</a:t>
            </a:r>
            <a:r>
              <a:rPr lang="el-GR" dirty="0" smtClean="0"/>
              <a:t> </a:t>
            </a:r>
            <a:r>
              <a:rPr lang="el-GR" sz="2800" dirty="0" smtClean="0">
                <a:effectLst/>
              </a:rPr>
              <a:t>[</a:t>
            </a:r>
            <a:r>
              <a:rPr lang="en-US" sz="2800" dirty="0" smtClean="0">
                <a:effectLst/>
              </a:rPr>
              <a:t>1/2</a:t>
            </a:r>
            <a:r>
              <a:rPr lang="el-GR" sz="2800" dirty="0" smtClean="0">
                <a:effectLst/>
              </a:rPr>
              <a:t>]</a:t>
            </a:r>
            <a:endParaRPr lang="el-GR" sz="2800" dirty="0">
              <a:effectLst/>
            </a:endParaRPr>
          </a:p>
        </p:txBody>
      </p:sp>
      <p:sp>
        <p:nvSpPr>
          <p:cNvPr id="6"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23528" y="1844824"/>
            <a:ext cx="8534400" cy="4824536"/>
          </a:xfrm>
        </p:spPr>
        <p:txBody>
          <a:bodyPr>
            <a:noAutofit/>
          </a:bodyPr>
          <a:lstStyle/>
          <a:p>
            <a:pPr>
              <a:buClr>
                <a:srgbClr val="800000"/>
              </a:buClr>
              <a:buSzPct val="100000"/>
              <a:buFont typeface="Wingdings" pitchFamily="2" charset="2"/>
              <a:buChar char="§"/>
            </a:pPr>
            <a:r>
              <a:rPr lang="el-GR" sz="2400" dirty="0" smtClean="0"/>
              <a:t>Θα </a:t>
            </a:r>
            <a:r>
              <a:rPr lang="el-GR" sz="2400" dirty="0"/>
              <a:t>πρέπει η ένταση της άσκησης να καθορίζεται σε συνδυασμό τόσο με </a:t>
            </a:r>
            <a:r>
              <a:rPr lang="el-GR" sz="2400" dirty="0" smtClean="0"/>
              <a:t>το </a:t>
            </a:r>
            <a:r>
              <a:rPr lang="el-GR" sz="2400" dirty="0"/>
              <a:t>στόχο της </a:t>
            </a:r>
            <a:r>
              <a:rPr lang="el-GR" sz="2400" dirty="0" smtClean="0"/>
              <a:t>ΚΣ και </a:t>
            </a:r>
            <a:r>
              <a:rPr lang="en-US" sz="2400" dirty="0" smtClean="0"/>
              <a:t>V</a:t>
            </a:r>
            <a:r>
              <a:rPr lang="el-GR" sz="2400" dirty="0" smtClean="0"/>
              <a:t>Ο</a:t>
            </a:r>
            <a:r>
              <a:rPr lang="el-GR" sz="2400" b="1" baseline="-25000" dirty="0" smtClean="0"/>
              <a:t>2</a:t>
            </a:r>
            <a:r>
              <a:rPr lang="en-US" sz="2000" dirty="0" smtClean="0"/>
              <a:t>max</a:t>
            </a:r>
            <a:r>
              <a:rPr lang="en-US" sz="2400" b="1" baseline="-25000" dirty="0" smtClean="0"/>
              <a:t> </a:t>
            </a:r>
            <a:r>
              <a:rPr lang="el-GR" sz="2400" dirty="0" smtClean="0"/>
              <a:t>που </a:t>
            </a:r>
            <a:r>
              <a:rPr lang="el-GR" sz="2400" dirty="0"/>
              <a:t>έχει τεθεί</a:t>
            </a:r>
            <a:r>
              <a:rPr lang="el-GR" sz="2400" dirty="0" smtClean="0"/>
              <a:t>, </a:t>
            </a:r>
            <a:r>
              <a:rPr lang="el-GR" sz="2400" dirty="0"/>
              <a:t>αλλά και με την υποκειμενική αντίληψη </a:t>
            </a:r>
            <a:r>
              <a:rPr lang="el-GR" sz="2400" dirty="0" smtClean="0"/>
              <a:t>της δυσκολίας </a:t>
            </a:r>
            <a:r>
              <a:rPr lang="el-GR" sz="2400" dirty="0"/>
              <a:t>της σωματικής προσπάθειας </a:t>
            </a:r>
            <a:r>
              <a:rPr lang="el-GR" sz="2400" dirty="0" smtClean="0"/>
              <a:t>σύμφωνα με </a:t>
            </a:r>
            <a:r>
              <a:rPr lang="el-GR" sz="2400" dirty="0"/>
              <a:t>τη κλίμακα </a:t>
            </a:r>
            <a:r>
              <a:rPr lang="en-US" sz="2400" dirty="0" smtClean="0"/>
              <a:t>Borg</a:t>
            </a:r>
            <a:r>
              <a:rPr lang="el-GR" sz="2400" dirty="0" smtClean="0"/>
              <a:t>.</a:t>
            </a:r>
          </a:p>
          <a:p>
            <a:pPr lvl="0">
              <a:buClr>
                <a:srgbClr val="800000"/>
              </a:buClr>
              <a:buSzPct val="100000"/>
              <a:buFont typeface="Wingdings" pitchFamily="2" charset="2"/>
              <a:buChar char="§"/>
            </a:pPr>
            <a:r>
              <a:rPr lang="el-GR" sz="2400" dirty="0"/>
              <a:t>Εάν η επιλεγείσα σωματική δραστηριότητα με βάση την </a:t>
            </a:r>
            <a:r>
              <a:rPr lang="en-US" sz="2400" dirty="0" smtClean="0"/>
              <a:t>V</a:t>
            </a:r>
            <a:r>
              <a:rPr lang="el-GR" sz="2400" dirty="0" smtClean="0"/>
              <a:t>Ο</a:t>
            </a:r>
            <a:r>
              <a:rPr lang="el-GR" sz="2400" b="1" baseline="-25000" dirty="0" smtClean="0"/>
              <a:t>2</a:t>
            </a:r>
            <a:r>
              <a:rPr lang="el-GR" sz="2400" dirty="0" smtClean="0"/>
              <a:t> </a:t>
            </a:r>
            <a:r>
              <a:rPr lang="el-GR" sz="2400" dirty="0"/>
              <a:t>σε </a:t>
            </a:r>
            <a:r>
              <a:rPr lang="en-US" sz="2400" dirty="0"/>
              <a:t>METs</a:t>
            </a:r>
            <a:r>
              <a:rPr lang="el-GR" sz="2400" dirty="0"/>
              <a:t> οδηγεί την </a:t>
            </a:r>
            <a:r>
              <a:rPr lang="el-GR" sz="2400" dirty="0" smtClean="0"/>
              <a:t>ΚΣ έξω </a:t>
            </a:r>
            <a:r>
              <a:rPr lang="el-GR" sz="2400" dirty="0"/>
              <a:t>από τα όρια της ζώνης </a:t>
            </a:r>
            <a:r>
              <a:rPr lang="el-GR" sz="2400" dirty="0" smtClean="0"/>
              <a:t>άσκησης, </a:t>
            </a:r>
            <a:r>
              <a:rPr lang="el-GR" sz="2400" dirty="0"/>
              <a:t>τότε η ένταση του έργου τροποποιείται ανάλογα, ώστε η διακύμανση της </a:t>
            </a:r>
            <a:r>
              <a:rPr lang="el-GR" sz="2400" dirty="0" smtClean="0"/>
              <a:t>ΚΣ </a:t>
            </a:r>
            <a:r>
              <a:rPr lang="el-GR" sz="2400" dirty="0"/>
              <a:t>να βρίσκεται πάντα εντός των ορίων </a:t>
            </a:r>
            <a:r>
              <a:rPr lang="el-GR" sz="2400" dirty="0" smtClean="0"/>
              <a:t>που </a:t>
            </a:r>
            <a:r>
              <a:rPr lang="el-GR" sz="2400" dirty="0"/>
              <a:t>έχουν </a:t>
            </a:r>
            <a:r>
              <a:rPr lang="el-GR" sz="2400" dirty="0" smtClean="0"/>
              <a:t>τεθεί.</a:t>
            </a:r>
          </a:p>
          <a:p>
            <a:pPr>
              <a:buClr>
                <a:srgbClr val="800000"/>
              </a:buClr>
              <a:buSzPct val="100000"/>
              <a:buFont typeface="Wingdings" pitchFamily="2" charset="2"/>
              <a:buChar char="§"/>
            </a:pPr>
            <a:r>
              <a:rPr lang="el-GR" sz="2400" dirty="0"/>
              <a:t>Ο σχεδιασμός της έντασης της άσκησης με βάση την </a:t>
            </a:r>
            <a:r>
              <a:rPr lang="el-GR" sz="2400" dirty="0" smtClean="0"/>
              <a:t>ΚΣ</a:t>
            </a:r>
            <a:r>
              <a:rPr lang="el-GR" sz="1800" dirty="0" smtClean="0"/>
              <a:t>εφεδρείας</a:t>
            </a:r>
            <a:r>
              <a:rPr lang="el-GR" sz="2400" dirty="0" smtClean="0"/>
              <a:t> είναι </a:t>
            </a:r>
            <a:r>
              <a:rPr lang="el-GR" sz="2400" dirty="0"/>
              <a:t>πιο ακριβής, </a:t>
            </a:r>
            <a:r>
              <a:rPr lang="el-GR" sz="2400" dirty="0" smtClean="0"/>
              <a:t>πιο αποτελεσματικός </a:t>
            </a:r>
            <a:r>
              <a:rPr lang="el-GR" sz="2400" dirty="0"/>
              <a:t>και ασφαλής σε σύγκριση με την </a:t>
            </a:r>
            <a:r>
              <a:rPr lang="el-GR" sz="2400" dirty="0" smtClean="0"/>
              <a:t>ΚΣ</a:t>
            </a:r>
            <a:r>
              <a:rPr lang="en-US" sz="2000" dirty="0" smtClean="0"/>
              <a:t>max</a:t>
            </a:r>
            <a:r>
              <a:rPr lang="el-GR" sz="2400" dirty="0" smtClean="0"/>
              <a:t>.</a:t>
            </a:r>
            <a:endParaRPr lang="en-US" sz="2400" dirty="0" smtClean="0"/>
          </a:p>
          <a:p>
            <a:pPr lvl="0">
              <a:buClr>
                <a:schemeClr val="tx2"/>
              </a:buClr>
              <a:buSzPct val="110000"/>
              <a:buFont typeface="Wingdings" pitchFamily="2" charset="2"/>
              <a:buChar char="§"/>
            </a:pPr>
            <a:endParaRPr lang="el-GR" sz="2400" dirty="0"/>
          </a:p>
          <a:p>
            <a:pPr>
              <a:buClr>
                <a:schemeClr val="tx2"/>
              </a:buClr>
              <a:buSzPct val="110000"/>
              <a:buFont typeface="Wingdings" pitchFamily="2" charset="2"/>
              <a:buChar char="§"/>
            </a:pP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0037638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000"/>
          </a:xfrm>
        </p:spPr>
        <p:txBody>
          <a:bodyPr>
            <a:noAutofit/>
          </a:bodyPr>
          <a:lstStyle/>
          <a:p>
            <a:r>
              <a:rPr lang="el-GR" dirty="0"/>
              <a:t>Ένταση της </a:t>
            </a:r>
            <a:r>
              <a:rPr lang="el-GR" dirty="0" smtClean="0"/>
              <a:t>Άσκησης </a:t>
            </a:r>
            <a:br>
              <a:rPr lang="el-GR" dirty="0" smtClean="0"/>
            </a:br>
            <a:r>
              <a:rPr lang="el-GR" sz="3600" dirty="0" smtClean="0"/>
              <a:t>Παρατηρήσεις</a:t>
            </a:r>
            <a:r>
              <a:rPr lang="el-GR" dirty="0" smtClean="0"/>
              <a:t> </a:t>
            </a:r>
            <a:r>
              <a:rPr lang="el-GR" sz="2800" dirty="0" smtClean="0">
                <a:effectLst/>
              </a:rPr>
              <a:t>[</a:t>
            </a:r>
            <a:r>
              <a:rPr lang="en-US" sz="2800" dirty="0" smtClean="0">
                <a:effectLst/>
              </a:rPr>
              <a:t>2/2</a:t>
            </a:r>
            <a:r>
              <a:rPr lang="el-GR" sz="2800" dirty="0" smtClean="0">
                <a:effectLst/>
              </a:rPr>
              <a:t>]</a:t>
            </a:r>
            <a:endParaRPr lang="el-GR" sz="3200" dirty="0"/>
          </a:p>
        </p:txBody>
      </p:sp>
      <p:sp>
        <p:nvSpPr>
          <p:cNvPr id="3" name="Θέση περιεχομένου 2"/>
          <p:cNvSpPr>
            <a:spLocks noGrp="1"/>
          </p:cNvSpPr>
          <p:nvPr>
            <p:ph idx="1"/>
          </p:nvPr>
        </p:nvSpPr>
        <p:spPr>
          <a:xfrm>
            <a:off x="360218" y="1916832"/>
            <a:ext cx="8534400" cy="4752528"/>
          </a:xfrm>
        </p:spPr>
        <p:txBody>
          <a:bodyPr/>
          <a:lstStyle/>
          <a:p>
            <a:pPr>
              <a:buClr>
                <a:srgbClr val="800000"/>
              </a:buClr>
              <a:buSzPct val="100000"/>
              <a:buFont typeface="Wingdings" pitchFamily="2" charset="2"/>
              <a:buChar char="§"/>
            </a:pPr>
            <a:r>
              <a:rPr lang="el-GR" sz="2400" dirty="0"/>
              <a:t>Η άσκηση με μεγάλη ένταση έργου </a:t>
            </a:r>
            <a:r>
              <a:rPr lang="el-GR" sz="2400" dirty="0" smtClean="0"/>
              <a:t>(&gt; </a:t>
            </a:r>
            <a:r>
              <a:rPr lang="en-US" sz="2400" dirty="0"/>
              <a:t>75</a:t>
            </a:r>
            <a:r>
              <a:rPr lang="el-GR" sz="2400" dirty="0"/>
              <a:t>% της </a:t>
            </a:r>
            <a:r>
              <a:rPr lang="en-US" sz="2400" dirty="0"/>
              <a:t>VO</a:t>
            </a:r>
            <a:r>
              <a:rPr lang="el-GR" sz="2400" b="1" baseline="-25000" dirty="0"/>
              <a:t>2</a:t>
            </a:r>
            <a:r>
              <a:rPr lang="en-US" sz="2000" dirty="0"/>
              <a:t>max</a:t>
            </a:r>
            <a:r>
              <a:rPr lang="en-US" sz="2400" dirty="0"/>
              <a:t> </a:t>
            </a:r>
            <a:r>
              <a:rPr lang="el-GR" sz="2400" dirty="0"/>
              <a:t>ή </a:t>
            </a:r>
            <a:r>
              <a:rPr lang="el-GR" sz="2400" dirty="0" smtClean="0"/>
              <a:t>&gt; </a:t>
            </a:r>
            <a:r>
              <a:rPr lang="en-US" sz="2400" dirty="0" smtClean="0"/>
              <a:t> </a:t>
            </a:r>
            <a:r>
              <a:rPr lang="en-US" sz="2400" dirty="0"/>
              <a:t>80% </a:t>
            </a:r>
            <a:r>
              <a:rPr lang="el-GR" sz="2400" dirty="0"/>
              <a:t>της ΚΣ</a:t>
            </a:r>
            <a:r>
              <a:rPr lang="en-US" sz="2000" dirty="0"/>
              <a:t>max</a:t>
            </a:r>
            <a:r>
              <a:rPr lang="el-GR" sz="2400" dirty="0"/>
              <a:t>) σε κανονικής διάρκειας συνεδρία (30΄ - 45΄) αυξάνει σημαντικά την αερόβια ικανότητα και την </a:t>
            </a:r>
            <a:r>
              <a:rPr lang="en-US" sz="2400" dirty="0"/>
              <a:t>VO</a:t>
            </a:r>
            <a:r>
              <a:rPr lang="el-GR" sz="2400" b="1" baseline="-25000" dirty="0"/>
              <a:t>2</a:t>
            </a:r>
            <a:r>
              <a:rPr lang="en-US" sz="2000" dirty="0" smtClean="0"/>
              <a:t>max</a:t>
            </a:r>
            <a:r>
              <a:rPr lang="el-GR" sz="2400" dirty="0"/>
              <a:t>.</a:t>
            </a:r>
            <a:endParaRPr lang="el-GR" sz="2400" dirty="0" smtClean="0"/>
          </a:p>
          <a:p>
            <a:pPr>
              <a:buClr>
                <a:srgbClr val="800000"/>
              </a:buClr>
              <a:buSzPct val="100000"/>
              <a:buFont typeface="Wingdings" pitchFamily="2" charset="2"/>
              <a:buChar char="§"/>
            </a:pPr>
            <a:endParaRPr lang="en-US" sz="1400" dirty="0"/>
          </a:p>
          <a:p>
            <a:pPr lvl="0">
              <a:buClr>
                <a:srgbClr val="800000"/>
              </a:buClr>
              <a:buSzPct val="100000"/>
              <a:buFont typeface="Wingdings" pitchFamily="2" charset="2"/>
              <a:buChar char="§"/>
            </a:pPr>
            <a:r>
              <a:rPr lang="el-GR" sz="2400" dirty="0"/>
              <a:t>Η άσκηση με χαμηλότερη σχετικά ένταση έργου (60-70% της </a:t>
            </a:r>
            <a:r>
              <a:rPr lang="en-US" sz="2400" dirty="0"/>
              <a:t>VO</a:t>
            </a:r>
            <a:r>
              <a:rPr lang="el-GR" sz="2400" b="1" baseline="-25000" dirty="0"/>
              <a:t>2</a:t>
            </a:r>
            <a:r>
              <a:rPr lang="en-US" sz="2000" dirty="0"/>
              <a:t>max</a:t>
            </a:r>
            <a:r>
              <a:rPr lang="en-US" sz="2400" dirty="0"/>
              <a:t> </a:t>
            </a:r>
            <a:r>
              <a:rPr lang="el-GR" sz="2400" dirty="0"/>
              <a:t>), αλλά για περισσότερο χρόνο (&gt; 45΄) βελτιώνει αποτελεσματικά τη φυσική κατάσταση και αυξάνει την πιθανότητα διατήρησης της συστηματικής εκγύμνασης για μεγάλο χρονικό </a:t>
            </a:r>
            <a:r>
              <a:rPr lang="el-GR" sz="2400" dirty="0" smtClean="0"/>
              <a:t>διάστημα, </a:t>
            </a:r>
            <a:r>
              <a:rPr lang="el-GR" sz="2400" dirty="0"/>
              <a:t>δεν είναι όμως το ίδιο αποτελεσματική στην αύξηση </a:t>
            </a:r>
            <a:r>
              <a:rPr lang="el-GR" sz="2400" dirty="0" smtClean="0"/>
              <a:t>της </a:t>
            </a:r>
            <a:r>
              <a:rPr lang="en-US" sz="2400" dirty="0" smtClean="0"/>
              <a:t>VO</a:t>
            </a:r>
            <a:r>
              <a:rPr lang="el-GR" sz="2400" b="1" baseline="-25000" dirty="0"/>
              <a:t>2</a:t>
            </a:r>
            <a:r>
              <a:rPr lang="en-US" sz="2000" dirty="0"/>
              <a:t>max</a:t>
            </a:r>
            <a:r>
              <a:rPr lang="el-GR" sz="2400" dirty="0"/>
              <a:t>. </a:t>
            </a:r>
          </a:p>
          <a:p>
            <a:pPr>
              <a:buClr>
                <a:schemeClr val="tx2"/>
              </a:buClr>
              <a:buSzPct val="110000"/>
              <a:buFont typeface="Wingdings" pitchFamily="2" charset="2"/>
              <a:buChar char="§"/>
            </a:pPr>
            <a:endParaRPr lang="el-GR" sz="2400" dirty="0"/>
          </a:p>
          <a:p>
            <a:pPr>
              <a:buClr>
                <a:schemeClr val="tx2"/>
              </a:buClr>
              <a:buSzPct val="110000"/>
              <a:buFont typeface="Wingdings" pitchFamily="2" charset="2"/>
              <a:buChar cha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
        <p:nvSpPr>
          <p:cNvPr id="7"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59290898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Διάρκεια της Άσκησης</a:t>
            </a:r>
            <a:r>
              <a:rPr lang="en-US" sz="4000" dirty="0" smtClean="0"/>
              <a:t> </a:t>
            </a:r>
            <a:r>
              <a:rPr lang="el-GR" sz="2800" dirty="0" smtClean="0">
                <a:effectLst/>
              </a:rPr>
              <a:t>[</a:t>
            </a:r>
            <a:r>
              <a:rPr lang="en-US" sz="2800" dirty="0" smtClean="0">
                <a:effectLst/>
              </a:rPr>
              <a:t>1/2</a:t>
            </a:r>
            <a:r>
              <a:rPr lang="el-GR" sz="2800" dirty="0" smtClean="0">
                <a:effectLst/>
              </a:rPr>
              <a:t>]</a:t>
            </a:r>
            <a:endParaRPr lang="el-GR" sz="2800" dirty="0">
              <a:effectLst/>
            </a:endParaRPr>
          </a:p>
        </p:txBody>
      </p:sp>
      <p:sp>
        <p:nvSpPr>
          <p:cNvPr id="6" name="Line 12"/>
          <p:cNvSpPr>
            <a:spLocks noChangeShapeType="1"/>
          </p:cNvSpPr>
          <p:nvPr/>
        </p:nvSpPr>
        <p:spPr bwMode="auto">
          <a:xfrm>
            <a:off x="360218" y="980728"/>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218" y="1412776"/>
            <a:ext cx="8534400" cy="5040560"/>
          </a:xfrm>
        </p:spPr>
        <p:txBody>
          <a:bodyPr>
            <a:normAutofit lnSpcReduction="10000"/>
          </a:bodyPr>
          <a:lstStyle/>
          <a:p>
            <a:pPr>
              <a:spcAft>
                <a:spcPts val="600"/>
              </a:spcAft>
              <a:buClr>
                <a:srgbClr val="800000"/>
              </a:buClr>
              <a:buSzPct val="100000"/>
              <a:buFont typeface="Wingdings" pitchFamily="2" charset="2"/>
              <a:buChar char="§"/>
              <a:defRPr/>
            </a:pPr>
            <a:r>
              <a:rPr lang="el-GR" sz="2400" dirty="0"/>
              <a:t>Η διάρκεια της άσκησης ποικίλλει ανάλογα με το σκοπό, το είδος και το στάδιο του προγράμματος που </a:t>
            </a:r>
            <a:r>
              <a:rPr lang="el-GR" sz="2400" dirty="0" smtClean="0"/>
              <a:t>σχεδιάζεται.</a:t>
            </a:r>
          </a:p>
          <a:p>
            <a:pPr>
              <a:spcAft>
                <a:spcPts val="600"/>
              </a:spcAft>
              <a:buClr>
                <a:srgbClr val="800000"/>
              </a:buClr>
              <a:buSzPct val="100000"/>
              <a:buFont typeface="Wingdings" pitchFamily="2" charset="2"/>
              <a:buChar char="§"/>
              <a:defRPr/>
            </a:pPr>
            <a:r>
              <a:rPr lang="el-GR" sz="2400" dirty="0" smtClean="0"/>
              <a:t>Οι </a:t>
            </a:r>
            <a:r>
              <a:rPr lang="el-GR" sz="2400" dirty="0"/>
              <a:t>καρδιοαγγειακές προσαρμογές και τα οφέλη που προκύπτουν από τη μακρόχρονη και συστηματική άσκηση είναι συνάρτηση του κατάλληλου συνδυασμού της έντασης με τη διάρκεια της </a:t>
            </a:r>
            <a:r>
              <a:rPr lang="el-GR" sz="2400" dirty="0" smtClean="0"/>
              <a:t>άσκησης.</a:t>
            </a:r>
          </a:p>
          <a:p>
            <a:pPr>
              <a:spcAft>
                <a:spcPts val="600"/>
              </a:spcAft>
              <a:buClr>
                <a:srgbClr val="800000"/>
              </a:buClr>
              <a:buSzPct val="100000"/>
              <a:buFont typeface="Wingdings" pitchFamily="2" charset="2"/>
              <a:buChar char="§"/>
              <a:defRPr/>
            </a:pPr>
            <a:r>
              <a:rPr lang="el-GR" sz="2400" dirty="0"/>
              <a:t>Σε γενικές γραμμές, η χαμηλότερη ένταση της άσκησης θα πρέπει να συνοδεύεται από μεγαλύτερη διάρκεια, ενώ μικρής διάρκειας προσπάθειες απαιτούν μεγαλύτερη </a:t>
            </a:r>
            <a:r>
              <a:rPr lang="el-GR" sz="2400" dirty="0" smtClean="0"/>
              <a:t>ένταση.</a:t>
            </a:r>
          </a:p>
          <a:p>
            <a:pPr>
              <a:buClr>
                <a:srgbClr val="800000"/>
              </a:buClr>
              <a:buSzPct val="100000"/>
              <a:buFont typeface="Wingdings" pitchFamily="2" charset="2"/>
              <a:buChar char="§"/>
              <a:defRPr/>
            </a:pPr>
            <a:r>
              <a:rPr lang="el-GR" sz="2400" dirty="0"/>
              <a:t>Η επιλογή ενός συνδυασμού άσκησης με ένταση  60% - 80% της </a:t>
            </a:r>
            <a:r>
              <a:rPr lang="en-US" sz="2400" dirty="0"/>
              <a:t>VO</a:t>
            </a:r>
            <a:r>
              <a:rPr lang="el-GR" sz="2400" b="1" baseline="-25000" dirty="0"/>
              <a:t>2</a:t>
            </a:r>
            <a:r>
              <a:rPr lang="en-US" sz="2000" dirty="0"/>
              <a:t>max</a:t>
            </a:r>
            <a:r>
              <a:rPr lang="en-US" sz="2400" dirty="0"/>
              <a:t> </a:t>
            </a:r>
            <a:r>
              <a:rPr lang="el-GR" sz="2400" dirty="0"/>
              <a:t>ή της </a:t>
            </a:r>
            <a:r>
              <a:rPr lang="el-GR" sz="2400" dirty="0" smtClean="0"/>
              <a:t>ΚΣ</a:t>
            </a:r>
            <a:r>
              <a:rPr lang="el-GR" sz="1800" dirty="0" smtClean="0"/>
              <a:t>εφεδρείας</a:t>
            </a:r>
            <a:r>
              <a:rPr lang="en-US" sz="2400" dirty="0" smtClean="0"/>
              <a:t> </a:t>
            </a:r>
            <a:r>
              <a:rPr lang="el-GR" sz="2400" dirty="0"/>
              <a:t>και </a:t>
            </a:r>
            <a:r>
              <a:rPr lang="el-GR" sz="2400" dirty="0" smtClean="0"/>
              <a:t>70% </a:t>
            </a:r>
            <a:r>
              <a:rPr lang="el-GR" sz="2400" dirty="0"/>
              <a:t>- </a:t>
            </a:r>
            <a:r>
              <a:rPr lang="el-GR" sz="2400" dirty="0" smtClean="0"/>
              <a:t>85% </a:t>
            </a:r>
            <a:r>
              <a:rPr lang="el-GR" sz="2400" dirty="0"/>
              <a:t>της </a:t>
            </a:r>
            <a:r>
              <a:rPr lang="el-GR" sz="2400" dirty="0" smtClean="0"/>
              <a:t>ΚΣ</a:t>
            </a:r>
            <a:r>
              <a:rPr lang="en-US" sz="2000" dirty="0" smtClean="0"/>
              <a:t>max</a:t>
            </a:r>
            <a:r>
              <a:rPr lang="en-US" sz="2400" dirty="0" smtClean="0"/>
              <a:t> </a:t>
            </a:r>
            <a:r>
              <a:rPr lang="el-GR" sz="2400" dirty="0"/>
              <a:t>και διάρκεια δυναμικής φάσης </a:t>
            </a:r>
            <a:r>
              <a:rPr lang="el-GR" sz="2400" dirty="0" smtClean="0"/>
              <a:t>25 </a:t>
            </a:r>
            <a:r>
              <a:rPr lang="el-GR" sz="2400" dirty="0"/>
              <a:t>- </a:t>
            </a:r>
            <a:r>
              <a:rPr lang="el-GR" sz="2400" dirty="0" smtClean="0"/>
              <a:t>35 </a:t>
            </a:r>
            <a:r>
              <a:rPr lang="el-GR" sz="2400" dirty="0"/>
              <a:t>λεπτών θεωρείται η πλέον κατάλληλη για τα περισσότερα άτομα. </a:t>
            </a:r>
          </a:p>
          <a:p>
            <a:pPr marL="0" indent="0">
              <a:buClr>
                <a:srgbClr val="FFCC66"/>
              </a:buClr>
              <a:buSzPct val="110000"/>
              <a:buNone/>
              <a:defRPr/>
            </a:pPr>
            <a:endParaRPr lang="el-GR" sz="2400" dirty="0"/>
          </a:p>
          <a:p>
            <a:pPr>
              <a:buClr>
                <a:srgbClr val="FFCC66"/>
              </a:buClr>
              <a:buSzPct val="110000"/>
              <a:buFont typeface="Wingdings" pitchFamily="2" charset="2"/>
              <a:buChar cha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92181783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0"/>
            <a:ext cx="8229600" cy="908720"/>
          </a:xfrm>
        </p:spPr>
        <p:txBody>
          <a:bodyPr/>
          <a:lstStyle/>
          <a:p>
            <a:r>
              <a:rPr lang="el-GR" dirty="0" smtClean="0"/>
              <a:t>Ενεργειακό Κόστος Ασκήσεων </a:t>
            </a:r>
            <a:r>
              <a:rPr lang="el-GR" sz="2400" dirty="0" smtClean="0">
                <a:effectLst/>
              </a:rPr>
              <a:t>[</a:t>
            </a:r>
            <a:r>
              <a:rPr lang="en-US" sz="2400" dirty="0">
                <a:effectLst/>
              </a:rPr>
              <a:t>1/2</a:t>
            </a:r>
            <a:r>
              <a:rPr lang="el-GR" sz="2400" dirty="0">
                <a:effectLst/>
              </a:rPr>
              <a:t>]</a:t>
            </a:r>
            <a:endParaRPr lang="el-GR" sz="2400" dirty="0"/>
          </a:p>
        </p:txBody>
      </p:sp>
      <p:graphicFrame>
        <p:nvGraphicFramePr>
          <p:cNvPr id="6" name="Πίνακας 5"/>
          <p:cNvGraphicFramePr>
            <a:graphicFrameLocks noGrp="1"/>
          </p:cNvGraphicFramePr>
          <p:nvPr>
            <p:extLst/>
          </p:nvPr>
        </p:nvGraphicFramePr>
        <p:xfrm>
          <a:off x="287524" y="1124744"/>
          <a:ext cx="8568953" cy="5264841"/>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blPr>
              <a:tblGrid>
                <a:gridCol w="1214655"/>
                <a:gridCol w="1413637"/>
                <a:gridCol w="1440160"/>
                <a:gridCol w="887705"/>
                <a:gridCol w="1211636"/>
                <a:gridCol w="1200580"/>
                <a:gridCol w="1200580"/>
              </a:tblGrid>
              <a:tr h="720086">
                <a:tc gridSpan="7">
                  <a:txBody>
                    <a:bodyPr/>
                    <a:lstStyle/>
                    <a:p>
                      <a:pPr marL="0" indent="0" algn="l">
                        <a:lnSpc>
                          <a:spcPct val="100000"/>
                        </a:lnSpc>
                        <a:spcAft>
                          <a:spcPts val="0"/>
                        </a:spcAft>
                      </a:pPr>
                      <a:r>
                        <a:rPr lang="el-GR" sz="2000" b="1" dirty="0">
                          <a:solidFill>
                            <a:srgbClr val="800000"/>
                          </a:solidFill>
                          <a:effectLst/>
                          <a:latin typeface="+mn-lt"/>
                          <a:ea typeface="Times New Roman"/>
                          <a:cs typeface="Arial"/>
                        </a:rPr>
                        <a:t>Πίνακας </a:t>
                      </a:r>
                      <a:r>
                        <a:rPr lang="el-GR" sz="2000" b="1" baseline="0" dirty="0" smtClean="0">
                          <a:solidFill>
                            <a:srgbClr val="800000"/>
                          </a:solidFill>
                          <a:effectLst/>
                          <a:highlight>
                            <a:srgbClr val="FFFF00"/>
                          </a:highlight>
                          <a:latin typeface="+mn-lt"/>
                          <a:ea typeface="Times New Roman"/>
                          <a:cs typeface="Arial"/>
                        </a:rPr>
                        <a:t> </a:t>
                      </a:r>
                      <a:r>
                        <a:rPr lang="el-GR" sz="2000" b="1" dirty="0" smtClean="0">
                          <a:solidFill>
                            <a:srgbClr val="800000"/>
                          </a:solidFill>
                          <a:effectLst/>
                          <a:latin typeface="+mn-lt"/>
                          <a:ea typeface="Times New Roman"/>
                          <a:cs typeface="Arial"/>
                        </a:rPr>
                        <a:t>1</a:t>
                      </a:r>
                      <a:r>
                        <a:rPr lang="el-GR" sz="2000" b="1" dirty="0">
                          <a:solidFill>
                            <a:srgbClr val="800000"/>
                          </a:solidFill>
                          <a:effectLst/>
                          <a:latin typeface="+mn-lt"/>
                          <a:ea typeface="Times New Roman"/>
                          <a:cs typeface="Arial"/>
                        </a:rPr>
                        <a:t>. </a:t>
                      </a:r>
                      <a:r>
                        <a:rPr lang="el-GR" sz="2000" b="1" dirty="0">
                          <a:solidFill>
                            <a:srgbClr val="800000"/>
                          </a:solidFill>
                          <a:effectLst/>
                          <a:latin typeface="+mn-lt"/>
                          <a:ea typeface="Times New Roman"/>
                        </a:rPr>
                        <a:t> </a:t>
                      </a:r>
                      <a:r>
                        <a:rPr lang="el-GR" sz="2000" dirty="0">
                          <a:effectLst/>
                          <a:latin typeface="+mn-lt"/>
                          <a:ea typeface="Times New Roman"/>
                        </a:rPr>
                        <a:t>Πρόσληψη οξυγόνου, ένταση του έργου και ενεργειακή δαπάνη κατά </a:t>
                      </a:r>
                      <a:r>
                        <a:rPr lang="el-GR" sz="2000" dirty="0" smtClean="0">
                          <a:effectLst/>
                          <a:latin typeface="+mn-lt"/>
                          <a:ea typeface="Times New Roman"/>
                        </a:rPr>
                        <a:t>την</a:t>
                      </a:r>
                      <a:r>
                        <a:rPr lang="el-GR" sz="2000" baseline="0" dirty="0" smtClean="0">
                          <a:effectLst/>
                          <a:latin typeface="+mn-lt"/>
                          <a:ea typeface="Times New Roman"/>
                        </a:rPr>
                        <a:t> </a:t>
                      </a:r>
                      <a:r>
                        <a:rPr lang="el-GR" sz="2000" dirty="0" smtClean="0">
                          <a:effectLst/>
                          <a:latin typeface="+mn-lt"/>
                          <a:ea typeface="Times New Roman"/>
                        </a:rPr>
                        <a:t>άσκηση σε</a:t>
                      </a:r>
                      <a:r>
                        <a:rPr lang="el-GR" sz="2000" baseline="0" dirty="0" smtClean="0">
                          <a:effectLst/>
                          <a:latin typeface="+mn-lt"/>
                          <a:ea typeface="Times New Roman"/>
                        </a:rPr>
                        <a:t> </a:t>
                      </a:r>
                      <a:r>
                        <a:rPr lang="el-GR" sz="2000" dirty="0" smtClean="0">
                          <a:effectLst/>
                          <a:latin typeface="+mn-lt"/>
                          <a:ea typeface="Times New Roman"/>
                        </a:rPr>
                        <a:t>εργομετρικό </a:t>
                      </a:r>
                      <a:r>
                        <a:rPr lang="el-GR" sz="2000" dirty="0">
                          <a:effectLst/>
                          <a:latin typeface="+mn-lt"/>
                          <a:ea typeface="Times New Roman"/>
                        </a:rPr>
                        <a:t>ποδήλατο και σε κυλιόμενο </a:t>
                      </a:r>
                      <a:r>
                        <a:rPr lang="el-GR" sz="2000" dirty="0" smtClean="0">
                          <a:effectLst/>
                          <a:latin typeface="+mn-lt"/>
                          <a:ea typeface="Times New Roman"/>
                        </a:rPr>
                        <a:t>δαπεδοεργόμετρο.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82355">
                <a:tc gridSpan="2">
                  <a:txBody>
                    <a:bodyPr/>
                    <a:lstStyle/>
                    <a:p>
                      <a:pPr algn="l">
                        <a:lnSpc>
                          <a:spcPct val="100000"/>
                        </a:lnSpc>
                        <a:spcAft>
                          <a:spcPts val="0"/>
                        </a:spcAft>
                      </a:pPr>
                      <a:r>
                        <a:rPr lang="el-GR" sz="2000" b="1" dirty="0" smtClean="0">
                          <a:effectLst/>
                          <a:latin typeface="+mn-lt"/>
                          <a:ea typeface="Times New Roman"/>
                        </a:rPr>
                        <a:t>Εργομετρικό</a:t>
                      </a:r>
                      <a:r>
                        <a:rPr lang="el-GR" sz="2000" b="1" baseline="0" dirty="0" smtClean="0">
                          <a:effectLst/>
                          <a:latin typeface="+mn-lt"/>
                          <a:ea typeface="Times New Roman"/>
                        </a:rPr>
                        <a:t> </a:t>
                      </a:r>
                      <a:r>
                        <a:rPr lang="el-GR" sz="2000" b="1" dirty="0" smtClean="0">
                          <a:effectLst/>
                          <a:latin typeface="+mn-lt"/>
                          <a:ea typeface="Times New Roman"/>
                        </a:rPr>
                        <a:t>Ποδήλατο</a:t>
                      </a:r>
                      <a:endParaRPr lang="el-GR" sz="2000" b="1"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c gridSpan="3">
                  <a:txBody>
                    <a:bodyPr/>
                    <a:lstStyle/>
                    <a:p>
                      <a:pPr algn="ctr">
                        <a:lnSpc>
                          <a:spcPct val="100000"/>
                        </a:lnSpc>
                        <a:spcAft>
                          <a:spcPts val="0"/>
                        </a:spcAft>
                      </a:pPr>
                      <a:r>
                        <a:rPr lang="el-GR" sz="2000" b="1" dirty="0" smtClean="0">
                          <a:effectLst/>
                          <a:latin typeface="+mn-lt"/>
                          <a:ea typeface="Times New Roman"/>
                        </a:rPr>
                        <a:t>Ενεργειακό </a:t>
                      </a:r>
                      <a:r>
                        <a:rPr lang="el-GR" sz="2000" b="1" dirty="0">
                          <a:effectLst/>
                          <a:latin typeface="+mn-lt"/>
                          <a:ea typeface="Times New Roman"/>
                        </a:rPr>
                        <a:t>Κόστος</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c hMerge="1">
                  <a:txBody>
                    <a:bodyPr/>
                    <a:lstStyle/>
                    <a:p>
                      <a:endParaRPr lang="el-GR"/>
                    </a:p>
                  </a:txBody>
                  <a:tcPr/>
                </a:tc>
                <a:tc gridSpan="2">
                  <a:txBody>
                    <a:bodyPr/>
                    <a:lstStyle/>
                    <a:p>
                      <a:pPr algn="ctr">
                        <a:lnSpc>
                          <a:spcPct val="100000"/>
                        </a:lnSpc>
                        <a:spcAft>
                          <a:spcPts val="0"/>
                        </a:spcAft>
                      </a:pPr>
                      <a:r>
                        <a:rPr lang="el-GR" sz="2000" b="1" dirty="0" smtClean="0">
                          <a:effectLst/>
                          <a:latin typeface="+mn-lt"/>
                          <a:ea typeface="Times New Roman"/>
                        </a:rPr>
                        <a:t>Κυλιόμενο </a:t>
                      </a:r>
                      <a:r>
                        <a:rPr lang="el-GR" sz="2000" b="1" dirty="0">
                          <a:effectLst/>
                          <a:latin typeface="+mn-lt"/>
                          <a:ea typeface="Times New Roman"/>
                        </a:rPr>
                        <a:t>δάπεδο</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r>
              <a:tr h="303440">
                <a:tc>
                  <a:txBody>
                    <a:bodyPr/>
                    <a:lstStyle/>
                    <a:p>
                      <a:pPr algn="ctr">
                        <a:lnSpc>
                          <a:spcPct val="100000"/>
                        </a:lnSpc>
                        <a:spcAft>
                          <a:spcPts val="0"/>
                        </a:spcAft>
                      </a:pPr>
                      <a:r>
                        <a:rPr lang="en-US" sz="2000" dirty="0">
                          <a:effectLst/>
                          <a:latin typeface="+mn-lt"/>
                          <a:ea typeface="Times New Roman"/>
                        </a:rPr>
                        <a:t>kg.m/min</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Watt</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smtClean="0">
                          <a:effectLst/>
                          <a:latin typeface="+mn-lt"/>
                          <a:ea typeface="Times New Roman"/>
                        </a:rPr>
                        <a:t>mlO</a:t>
                      </a:r>
                      <a:r>
                        <a:rPr lang="en-US" sz="2000" baseline="-25000" dirty="0" smtClean="0">
                          <a:effectLst/>
                          <a:latin typeface="+mn-lt"/>
                          <a:ea typeface="Times New Roman"/>
                        </a:rPr>
                        <a:t>2</a:t>
                      </a:r>
                      <a:r>
                        <a:rPr lang="en-US" sz="2000" dirty="0" smtClean="0">
                          <a:effectLst/>
                          <a:latin typeface="+mn-lt"/>
                          <a:ea typeface="Times New Roman"/>
                        </a:rPr>
                        <a:t>/Kg·min</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smtClean="0">
                          <a:effectLst/>
                          <a:latin typeface="+mn-lt"/>
                          <a:ea typeface="Times New Roman"/>
                        </a:rPr>
                        <a:t>METs</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Kcal/min</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km/h</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8,</a:t>
                      </a:r>
                      <a:r>
                        <a:rPr lang="el-GR" sz="2000" dirty="0">
                          <a:effectLst/>
                          <a:latin typeface="+mn-lt"/>
                          <a:ea typeface="Times New Roman"/>
                        </a:rPr>
                        <a:t>8</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2,</a:t>
                      </a:r>
                      <a:r>
                        <a:rPr lang="el-GR" sz="2000" dirty="0">
                          <a:effectLst/>
                          <a:latin typeface="+mn-lt"/>
                          <a:ea typeface="Times New Roman"/>
                        </a:rPr>
                        <a:t>5</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3,3</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3,2</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0,0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150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25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10</a:t>
                      </a:r>
                      <a:r>
                        <a:rPr lang="en-US" sz="2000" dirty="0">
                          <a:effectLst/>
                          <a:latin typeface="+mn-lt"/>
                          <a:ea typeface="Times New Roman"/>
                        </a:rPr>
                        <a:t>,</a:t>
                      </a:r>
                      <a:r>
                        <a:rPr lang="el-GR" sz="2000" dirty="0">
                          <a:effectLst/>
                          <a:latin typeface="+mn-lt"/>
                          <a:ea typeface="Times New Roman"/>
                        </a:rPr>
                        <a:t>6</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3</a:t>
                      </a:r>
                      <a:r>
                        <a:rPr lang="en-US" sz="2000" dirty="0">
                          <a:effectLst/>
                          <a:latin typeface="+mn-lt"/>
                          <a:ea typeface="Times New Roman"/>
                        </a:rPr>
                        <a:t>,</a:t>
                      </a:r>
                      <a:r>
                        <a:rPr lang="el-GR" sz="2000" dirty="0">
                          <a:effectLst/>
                          <a:latin typeface="+mn-lt"/>
                          <a:ea typeface="Times New Roman"/>
                        </a:rPr>
                        <a:t>0</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3</a:t>
                      </a:r>
                      <a:r>
                        <a:rPr lang="en-US" sz="2000" dirty="0">
                          <a:effectLst/>
                          <a:latin typeface="+mn-lt"/>
                          <a:ea typeface="Times New Roman"/>
                        </a:rPr>
                        <a:t>,9</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1</a:t>
                      </a:r>
                      <a:r>
                        <a:rPr lang="el-GR" sz="2000" dirty="0">
                          <a:effectLst/>
                          <a:latin typeface="+mn-lt"/>
                          <a:ea typeface="Times New Roman"/>
                        </a:rPr>
                        <a:t>1</a:t>
                      </a:r>
                      <a:r>
                        <a:rPr lang="en-US" sz="2000" dirty="0">
                          <a:effectLst/>
                          <a:latin typeface="+mn-lt"/>
                          <a:ea typeface="Times New Roman"/>
                        </a:rPr>
                        <a:t>,</a:t>
                      </a:r>
                      <a:r>
                        <a:rPr lang="el-GR" sz="2000" dirty="0">
                          <a:effectLst/>
                          <a:latin typeface="+mn-lt"/>
                          <a:ea typeface="Times New Roman"/>
                        </a:rPr>
                        <a:t>6</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3,</a:t>
                      </a:r>
                      <a:r>
                        <a:rPr lang="el-GR" sz="2000" dirty="0">
                          <a:effectLst/>
                          <a:latin typeface="+mn-lt"/>
                          <a:ea typeface="Times New Roman"/>
                        </a:rPr>
                        <a:t>3</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4</a:t>
                      </a:r>
                      <a:r>
                        <a:rPr lang="en-US" sz="2000" dirty="0">
                          <a:effectLst/>
                          <a:latin typeface="+mn-lt"/>
                          <a:ea typeface="Times New Roman"/>
                        </a:rPr>
                        <a:t>,3</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4,8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0,0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13</a:t>
                      </a:r>
                      <a:r>
                        <a:rPr lang="en-US" sz="2000" dirty="0">
                          <a:effectLst/>
                          <a:latin typeface="+mn-lt"/>
                          <a:ea typeface="Times New Roman"/>
                        </a:rPr>
                        <a:t>,</a:t>
                      </a:r>
                      <a:r>
                        <a:rPr lang="el-GR" sz="2000" dirty="0">
                          <a:effectLst/>
                          <a:latin typeface="+mn-lt"/>
                          <a:ea typeface="Times New Roman"/>
                        </a:rPr>
                        <a:t>6</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3</a:t>
                      </a:r>
                      <a:r>
                        <a:rPr lang="en-US" sz="2000" dirty="0">
                          <a:effectLst/>
                          <a:latin typeface="+mn-lt"/>
                          <a:ea typeface="Times New Roman"/>
                        </a:rPr>
                        <a:t>,</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5,1</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3,2</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a:t>
                      </a:r>
                      <a:r>
                        <a:rPr lang="el-GR" sz="2000" dirty="0">
                          <a:effectLst/>
                          <a:latin typeface="+mn-lt"/>
                          <a:ea typeface="Times New Roman"/>
                        </a:rPr>
                        <a:t>0</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300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50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14</a:t>
                      </a:r>
                      <a:r>
                        <a:rPr lang="en-US" sz="2000" dirty="0">
                          <a:effectLst/>
                          <a:latin typeface="+mn-lt"/>
                          <a:ea typeface="Times New Roman"/>
                        </a:rPr>
                        <a:t>,</a:t>
                      </a:r>
                      <a:r>
                        <a:rPr lang="el-GR" sz="2000" dirty="0">
                          <a:effectLst/>
                          <a:latin typeface="+mn-lt"/>
                          <a:ea typeface="Times New Roman"/>
                        </a:rPr>
                        <a:t>2</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4</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,4</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15</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4</a:t>
                      </a:r>
                      <a:r>
                        <a:rPr lang="en-US" sz="2000" dirty="0">
                          <a:effectLst/>
                          <a:latin typeface="+mn-lt"/>
                          <a:ea typeface="Times New Roman"/>
                        </a:rPr>
                        <a:t>,</a:t>
                      </a:r>
                      <a:r>
                        <a:rPr lang="el-GR" sz="2000" dirty="0">
                          <a:effectLst/>
                          <a:latin typeface="+mn-lt"/>
                          <a:ea typeface="Times New Roman"/>
                        </a:rPr>
                        <a:t>3</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,6</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4,8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2</a:t>
                      </a:r>
                      <a:r>
                        <a:rPr lang="en-US" sz="2000" dirty="0">
                          <a:effectLst/>
                          <a:latin typeface="+mn-lt"/>
                          <a:ea typeface="Times New Roman"/>
                        </a:rPr>
                        <a:t>,</a:t>
                      </a:r>
                      <a:r>
                        <a:rPr lang="el-GR" sz="2000" dirty="0">
                          <a:effectLst/>
                          <a:latin typeface="+mn-lt"/>
                          <a:ea typeface="Times New Roman"/>
                        </a:rPr>
                        <a:t>5</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16</a:t>
                      </a:r>
                      <a:r>
                        <a:rPr lang="en-US" sz="2000" dirty="0">
                          <a:effectLst/>
                          <a:latin typeface="+mn-lt"/>
                          <a:ea typeface="Times New Roman"/>
                        </a:rPr>
                        <a:t>,</a:t>
                      </a:r>
                      <a:r>
                        <a:rPr lang="el-GR" sz="2000" dirty="0">
                          <a:effectLst/>
                          <a:latin typeface="+mn-lt"/>
                          <a:ea typeface="Times New Roman"/>
                        </a:rPr>
                        <a:t>8</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4</a:t>
                      </a:r>
                      <a:r>
                        <a:rPr lang="en-US" sz="2000" dirty="0">
                          <a:effectLst/>
                          <a:latin typeface="+mn-lt"/>
                          <a:ea typeface="Times New Roman"/>
                        </a:rPr>
                        <a:t>,</a:t>
                      </a:r>
                      <a:r>
                        <a:rPr lang="el-GR" sz="2000" dirty="0">
                          <a:effectLst/>
                          <a:latin typeface="+mn-lt"/>
                          <a:ea typeface="Times New Roman"/>
                        </a:rPr>
                        <a:t>8</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6</a:t>
                      </a:r>
                      <a:r>
                        <a:rPr lang="en-US" sz="2000" dirty="0">
                          <a:effectLst/>
                          <a:latin typeface="+mn-lt"/>
                          <a:ea typeface="Times New Roman"/>
                        </a:rPr>
                        <a:t>,3</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2</a:t>
                      </a:r>
                      <a:r>
                        <a:rPr lang="en-US" sz="2000" dirty="0">
                          <a:effectLst/>
                          <a:latin typeface="+mn-lt"/>
                          <a:ea typeface="Times New Roman"/>
                        </a:rPr>
                        <a:t>,</a:t>
                      </a:r>
                      <a:r>
                        <a:rPr lang="el-GR" sz="2000" dirty="0">
                          <a:effectLst/>
                          <a:latin typeface="+mn-lt"/>
                          <a:ea typeface="Times New Roman"/>
                        </a:rPr>
                        <a:t>5</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450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75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17</a:t>
                      </a:r>
                      <a:r>
                        <a:rPr lang="en-US" sz="2000" dirty="0">
                          <a:effectLst/>
                          <a:latin typeface="+mn-lt"/>
                          <a:ea typeface="Times New Roman"/>
                        </a:rPr>
                        <a:t>,</a:t>
                      </a:r>
                      <a:r>
                        <a:rPr lang="el-GR" sz="2000" dirty="0">
                          <a:effectLst/>
                          <a:latin typeface="+mn-lt"/>
                          <a:ea typeface="Times New Roman"/>
                        </a:rPr>
                        <a:t>8</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6</a:t>
                      </a:r>
                      <a:r>
                        <a:rPr lang="en-US" sz="2000" dirty="0">
                          <a:effectLst/>
                          <a:latin typeface="+mn-lt"/>
                          <a:ea typeface="Times New Roman"/>
                        </a:rPr>
                        <a:t>,7</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1</a:t>
                      </a:r>
                      <a:r>
                        <a:rPr lang="el-GR" sz="2000" dirty="0">
                          <a:effectLst/>
                          <a:latin typeface="+mn-lt"/>
                          <a:ea typeface="Times New Roman"/>
                        </a:rPr>
                        <a:t>8</a:t>
                      </a:r>
                      <a:r>
                        <a:rPr lang="en-US" sz="2000" dirty="0">
                          <a:effectLst/>
                          <a:latin typeface="+mn-lt"/>
                          <a:ea typeface="Times New Roman"/>
                        </a:rPr>
                        <a:t>,</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5,</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7,1</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4,8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5,0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20</a:t>
                      </a:r>
                      <a:r>
                        <a:rPr lang="en-US" sz="2000" dirty="0">
                          <a:effectLst/>
                          <a:latin typeface="+mn-lt"/>
                          <a:ea typeface="Times New Roman"/>
                        </a:rPr>
                        <a:t>,</a:t>
                      </a:r>
                      <a:r>
                        <a:rPr lang="el-GR" sz="2000" dirty="0">
                          <a:effectLst/>
                          <a:latin typeface="+mn-lt"/>
                          <a:ea typeface="Times New Roman"/>
                        </a:rPr>
                        <a:t>7</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7</a:t>
                      </a:r>
                      <a:r>
                        <a:rPr lang="en-US" sz="2000" dirty="0">
                          <a:effectLst/>
                          <a:latin typeface="+mn-lt"/>
                          <a:ea typeface="Times New Roman"/>
                        </a:rPr>
                        <a:t>,7</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5</a:t>
                      </a:r>
                      <a:r>
                        <a:rPr lang="en-US" sz="2000" dirty="0">
                          <a:effectLst/>
                          <a:latin typeface="+mn-lt"/>
                          <a:ea typeface="Times New Roman"/>
                        </a:rPr>
                        <a:t>,</a:t>
                      </a:r>
                      <a:r>
                        <a:rPr lang="el-GR" sz="2000" dirty="0">
                          <a:effectLst/>
                          <a:latin typeface="+mn-lt"/>
                          <a:ea typeface="Times New Roman"/>
                        </a:rPr>
                        <a:t>0</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600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100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21</a:t>
                      </a:r>
                      <a:r>
                        <a:rPr lang="en-US" sz="2000" dirty="0">
                          <a:effectLst/>
                          <a:latin typeface="+mn-lt"/>
                          <a:ea typeface="Times New Roman"/>
                        </a:rPr>
                        <a:t>,</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6</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8,0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03440">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2</a:t>
                      </a:r>
                      <a:r>
                        <a:rPr lang="el-GR" sz="2000" dirty="0">
                          <a:effectLst/>
                          <a:latin typeface="+mn-lt"/>
                          <a:ea typeface="Times New Roman"/>
                        </a:rPr>
                        <a:t>2</a:t>
                      </a:r>
                      <a:r>
                        <a:rPr lang="en-US" sz="2000" dirty="0">
                          <a:effectLst/>
                          <a:latin typeface="+mn-lt"/>
                          <a:ea typeface="Times New Roman"/>
                        </a:rPr>
                        <a:t>,</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6,</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l-GR" sz="2000" dirty="0">
                          <a:effectLst/>
                          <a:latin typeface="+mn-lt"/>
                          <a:ea typeface="Times New Roman"/>
                        </a:rPr>
                        <a:t>8.</a:t>
                      </a:r>
                      <a:r>
                        <a:rPr lang="en-US" sz="2000" dirty="0">
                          <a:effectLst/>
                          <a:latin typeface="+mn-lt"/>
                          <a:ea typeface="Times New Roman"/>
                        </a:rPr>
                        <a:t>4</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4,8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lnSpc>
                          <a:spcPct val="100000"/>
                        </a:lnSpc>
                        <a:spcAft>
                          <a:spcPts val="0"/>
                        </a:spcAft>
                      </a:pPr>
                      <a:r>
                        <a:rPr lang="en-US" sz="2000" dirty="0">
                          <a:effectLst/>
                          <a:latin typeface="+mn-lt"/>
                          <a:ea typeface="Times New Roman"/>
                        </a:rPr>
                        <a:t>7,5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bl>
          </a:graphicData>
        </a:graphic>
      </p:graphicFrame>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153868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8032"/>
            <a:ext cx="8229600" cy="908720"/>
          </a:xfrm>
        </p:spPr>
        <p:txBody>
          <a:bodyPr>
            <a:normAutofit/>
          </a:bodyPr>
          <a:lstStyle/>
          <a:p>
            <a:pPr>
              <a:defRPr/>
            </a:pPr>
            <a:r>
              <a:rPr lang="el-GR" dirty="0" smtClean="0"/>
              <a:t>Θεματική Ενότητα 8</a:t>
            </a:r>
            <a:endParaRPr lang="el-GR" dirty="0"/>
          </a:p>
        </p:txBody>
      </p:sp>
      <p:sp>
        <p:nvSpPr>
          <p:cNvPr id="3" name="Θέση περιεχομένου 2"/>
          <p:cNvSpPr>
            <a:spLocks noGrp="1"/>
          </p:cNvSpPr>
          <p:nvPr>
            <p:ph idx="1"/>
          </p:nvPr>
        </p:nvSpPr>
        <p:spPr/>
        <p:txBody>
          <a:bodyPr/>
          <a:lstStyle/>
          <a:p>
            <a:pPr marL="0" indent="0" algn="ctr">
              <a:buFont typeface="Wingdings" pitchFamily="2" charset="2"/>
              <a:buNone/>
              <a:defRPr/>
            </a:pPr>
            <a:endParaRPr lang="en-US" dirty="0" smtClean="0">
              <a:latin typeface="+mj-lt"/>
            </a:endParaRPr>
          </a:p>
          <a:p>
            <a:pPr marL="0" indent="0" algn="ctr">
              <a:buFont typeface="Wingdings" pitchFamily="2" charset="2"/>
              <a:buNone/>
              <a:defRPr/>
            </a:pPr>
            <a:r>
              <a:rPr lang="el-GR" dirty="0" smtClean="0"/>
              <a:t>Μεθοδολογία Σχεδιασμού Προγραμμάτων</a:t>
            </a:r>
            <a:br>
              <a:rPr lang="el-GR" dirty="0" smtClean="0"/>
            </a:br>
            <a:r>
              <a:rPr lang="el-GR" dirty="0" smtClean="0"/>
              <a:t>Καρδιοαγγειακής Προσαρμογής</a:t>
            </a:r>
          </a:p>
          <a:p>
            <a:pPr marL="0" indent="0" algn="ctr">
              <a:buFont typeface="Wingdings" pitchFamily="2" charset="2"/>
              <a:buNone/>
              <a:defRPr/>
            </a:pPr>
            <a:endParaRPr lang="el-GR" dirty="0" smtClean="0"/>
          </a:p>
          <a:p>
            <a:pPr marL="0" indent="0" algn="ctr">
              <a:buFont typeface="Wingdings" pitchFamily="2" charset="2"/>
              <a:buNone/>
              <a:defRPr/>
            </a:pPr>
            <a:r>
              <a:rPr lang="el-GR" sz="3600" b="1" dirty="0">
                <a:solidFill>
                  <a:srgbClr val="800000"/>
                </a:solidFill>
              </a:rPr>
              <a:t>Βασικές </a:t>
            </a:r>
            <a:r>
              <a:rPr lang="el-GR" sz="3600" b="1" dirty="0" smtClean="0">
                <a:solidFill>
                  <a:srgbClr val="800000"/>
                </a:solidFill>
              </a:rPr>
              <a:t>Αρχές Σχεδιασμού </a:t>
            </a:r>
            <a:r>
              <a:rPr lang="el-GR" sz="3600" b="1" dirty="0">
                <a:solidFill>
                  <a:srgbClr val="800000"/>
                </a:solidFill>
              </a:rPr>
              <a:t>της </a:t>
            </a:r>
            <a:r>
              <a:rPr lang="el-GR" sz="3600" b="1" dirty="0" smtClean="0">
                <a:solidFill>
                  <a:srgbClr val="800000"/>
                </a:solidFill>
              </a:rPr>
              <a:t>Άσκησης</a:t>
            </a:r>
            <a:endParaRPr lang="el-GR" sz="3600" b="1" dirty="0">
              <a:solidFill>
                <a:srgbClr val="8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96930166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0"/>
            <a:ext cx="8229600" cy="908720"/>
          </a:xfrm>
        </p:spPr>
        <p:txBody>
          <a:bodyPr/>
          <a:lstStyle/>
          <a:p>
            <a:r>
              <a:rPr lang="el-GR" dirty="0"/>
              <a:t>Ενεργειακό Κόστος </a:t>
            </a:r>
            <a:r>
              <a:rPr lang="el-GR" dirty="0" smtClean="0"/>
              <a:t>Ασκήσεων </a:t>
            </a:r>
            <a:r>
              <a:rPr lang="el-GR" sz="2400" dirty="0" smtClean="0">
                <a:effectLst/>
              </a:rPr>
              <a:t>[2</a:t>
            </a:r>
            <a:r>
              <a:rPr lang="en-US" sz="2400" dirty="0" smtClean="0">
                <a:effectLst/>
              </a:rPr>
              <a:t>/2</a:t>
            </a:r>
            <a:r>
              <a:rPr lang="el-GR" sz="2400" dirty="0">
                <a:effectLst/>
              </a:rPr>
              <a:t>]</a:t>
            </a:r>
            <a:endParaRPr lang="el-GR" dirty="0"/>
          </a:p>
        </p:txBody>
      </p:sp>
      <p:graphicFrame>
        <p:nvGraphicFramePr>
          <p:cNvPr id="6" name="Πίνακας 5"/>
          <p:cNvGraphicFramePr>
            <a:graphicFrameLocks noGrp="1"/>
          </p:cNvGraphicFramePr>
          <p:nvPr>
            <p:extLst/>
          </p:nvPr>
        </p:nvGraphicFramePr>
        <p:xfrm>
          <a:off x="251518" y="1052736"/>
          <a:ext cx="8568954" cy="5256591"/>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blPr>
              <a:tblGrid>
                <a:gridCol w="1214654"/>
                <a:gridCol w="1557895"/>
                <a:gridCol w="1459236"/>
                <a:gridCol w="724371"/>
                <a:gridCol w="1318559"/>
                <a:gridCol w="1093659"/>
                <a:gridCol w="1200580"/>
              </a:tblGrid>
              <a:tr h="678269">
                <a:tc gridSpan="7">
                  <a:txBody>
                    <a:bodyPr/>
                    <a:lstStyle/>
                    <a:p>
                      <a:pPr marL="0" indent="0" algn="l">
                        <a:spcAft>
                          <a:spcPts val="0"/>
                        </a:spcAft>
                      </a:pPr>
                      <a:r>
                        <a:rPr lang="el-GR" sz="2000" b="1" dirty="0">
                          <a:solidFill>
                            <a:srgbClr val="800000"/>
                          </a:solidFill>
                          <a:effectLst/>
                          <a:latin typeface="+mn-lt"/>
                          <a:ea typeface="Times New Roman"/>
                          <a:cs typeface="Arial"/>
                        </a:rPr>
                        <a:t>Πίνακας </a:t>
                      </a:r>
                      <a:r>
                        <a:rPr lang="el-GR" sz="2000" b="1" baseline="0" dirty="0" smtClean="0">
                          <a:solidFill>
                            <a:srgbClr val="800000"/>
                          </a:solidFill>
                          <a:effectLst/>
                          <a:highlight>
                            <a:srgbClr val="FFFF00"/>
                          </a:highlight>
                          <a:latin typeface="+mn-lt"/>
                          <a:ea typeface="Times New Roman"/>
                          <a:cs typeface="Arial"/>
                        </a:rPr>
                        <a:t> </a:t>
                      </a:r>
                      <a:r>
                        <a:rPr lang="el-GR" sz="2000" b="1" dirty="0" smtClean="0">
                          <a:solidFill>
                            <a:srgbClr val="800000"/>
                          </a:solidFill>
                          <a:effectLst/>
                          <a:latin typeface="+mn-lt"/>
                          <a:ea typeface="Times New Roman"/>
                          <a:cs typeface="Arial"/>
                        </a:rPr>
                        <a:t>1</a:t>
                      </a:r>
                      <a:r>
                        <a:rPr lang="el-GR" sz="2000" b="1" dirty="0">
                          <a:solidFill>
                            <a:srgbClr val="800000"/>
                          </a:solidFill>
                          <a:effectLst/>
                          <a:latin typeface="+mn-lt"/>
                          <a:ea typeface="Times New Roman"/>
                          <a:cs typeface="Arial"/>
                        </a:rPr>
                        <a:t>. </a:t>
                      </a:r>
                      <a:r>
                        <a:rPr lang="el-GR" sz="2000" b="1" dirty="0">
                          <a:solidFill>
                            <a:srgbClr val="800000"/>
                          </a:solidFill>
                          <a:effectLst/>
                          <a:latin typeface="+mn-lt"/>
                          <a:ea typeface="Times New Roman"/>
                        </a:rPr>
                        <a:t> </a:t>
                      </a:r>
                      <a:r>
                        <a:rPr lang="el-GR" sz="2000" dirty="0">
                          <a:effectLst/>
                          <a:latin typeface="+mn-lt"/>
                          <a:ea typeface="Times New Roman"/>
                        </a:rPr>
                        <a:t>Πρόσληψη οξυγόνου, ένταση του έργου και ενεργειακή δαπάνη </a:t>
                      </a:r>
                      <a:r>
                        <a:rPr lang="el-GR" sz="2000" dirty="0" smtClean="0">
                          <a:effectLst/>
                          <a:latin typeface="+mn-lt"/>
                          <a:ea typeface="Times New Roman"/>
                        </a:rPr>
                        <a:t>κατά την</a:t>
                      </a:r>
                      <a:r>
                        <a:rPr lang="el-GR" sz="2000" baseline="0" dirty="0" smtClean="0">
                          <a:effectLst/>
                          <a:latin typeface="+mn-lt"/>
                          <a:ea typeface="Times New Roman"/>
                        </a:rPr>
                        <a:t> </a:t>
                      </a:r>
                      <a:r>
                        <a:rPr lang="el-GR" sz="2000" dirty="0" smtClean="0">
                          <a:effectLst/>
                          <a:latin typeface="+mn-lt"/>
                          <a:ea typeface="Times New Roman"/>
                        </a:rPr>
                        <a:t>άσκηση σε</a:t>
                      </a:r>
                      <a:r>
                        <a:rPr lang="el-GR" sz="2000" baseline="0" dirty="0" smtClean="0">
                          <a:effectLst/>
                          <a:latin typeface="+mn-lt"/>
                          <a:ea typeface="Times New Roman"/>
                        </a:rPr>
                        <a:t> </a:t>
                      </a:r>
                      <a:r>
                        <a:rPr lang="el-GR" sz="2000" dirty="0" smtClean="0">
                          <a:effectLst/>
                          <a:latin typeface="+mn-lt"/>
                          <a:ea typeface="Times New Roman"/>
                        </a:rPr>
                        <a:t>εργομετρικό </a:t>
                      </a:r>
                      <a:r>
                        <a:rPr lang="el-GR" sz="2000" dirty="0">
                          <a:effectLst/>
                          <a:latin typeface="+mn-lt"/>
                          <a:ea typeface="Times New Roman"/>
                        </a:rPr>
                        <a:t>ποδήλατο και σε κυλιόμενο </a:t>
                      </a:r>
                      <a:r>
                        <a:rPr lang="el-GR" sz="2000" dirty="0" smtClean="0">
                          <a:effectLst/>
                          <a:latin typeface="+mn-lt"/>
                          <a:ea typeface="Times New Roman"/>
                        </a:rPr>
                        <a:t>δαπεδοεργόμετρο.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08702">
                <a:tc gridSpan="2">
                  <a:txBody>
                    <a:bodyPr/>
                    <a:lstStyle/>
                    <a:p>
                      <a:pPr marL="0" indent="0" algn="l" defTabSz="914400" rtl="0" eaLnBrk="1" latinLnBrk="0" hangingPunct="1">
                        <a:lnSpc>
                          <a:spcPct val="100000"/>
                        </a:lnSpc>
                        <a:spcAft>
                          <a:spcPts val="0"/>
                        </a:spcAft>
                      </a:pPr>
                      <a:r>
                        <a:rPr lang="el-GR" sz="2000" b="1" kern="1200" dirty="0" smtClean="0">
                          <a:solidFill>
                            <a:schemeClr val="tx1"/>
                          </a:solidFill>
                          <a:effectLst/>
                          <a:latin typeface="+mn-lt"/>
                          <a:ea typeface="Times New Roman"/>
                          <a:cs typeface="+mn-cs"/>
                        </a:rPr>
                        <a:t>Εργομετρικό Ποδήλατο</a:t>
                      </a:r>
                      <a:endParaRPr lang="el-GR" sz="2000" b="1" kern="1200" dirty="0">
                        <a:solidFill>
                          <a:schemeClr val="tx1"/>
                        </a:solidFill>
                        <a:effectLst/>
                        <a:latin typeface="+mn-lt"/>
                        <a:ea typeface="Times New Roman"/>
                        <a:cs typeface="+mn-cs"/>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c gridSpan="3">
                  <a:txBody>
                    <a:bodyPr/>
                    <a:lstStyle/>
                    <a:p>
                      <a:pPr marL="0" algn="ctr" defTabSz="914400" rtl="0" eaLnBrk="1" latinLnBrk="0" hangingPunct="1">
                        <a:lnSpc>
                          <a:spcPct val="100000"/>
                        </a:lnSpc>
                        <a:spcAft>
                          <a:spcPts val="0"/>
                        </a:spcAft>
                      </a:pPr>
                      <a:r>
                        <a:rPr lang="el-GR" sz="2000" b="1" kern="1200" dirty="0" smtClean="0">
                          <a:solidFill>
                            <a:schemeClr val="tx1"/>
                          </a:solidFill>
                          <a:effectLst/>
                          <a:latin typeface="+mn-lt"/>
                          <a:ea typeface="Times New Roman"/>
                          <a:cs typeface="+mn-cs"/>
                        </a:rPr>
                        <a:t>Ενεργειακό Κόστος</a:t>
                      </a:r>
                      <a:endParaRPr lang="el-GR" sz="2000" b="1" kern="1200" dirty="0">
                        <a:solidFill>
                          <a:schemeClr val="tx1"/>
                        </a:solidFill>
                        <a:effectLst/>
                        <a:latin typeface="+mn-lt"/>
                        <a:ea typeface="Times New Roman"/>
                        <a:cs typeface="+mn-cs"/>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c hMerge="1">
                  <a:txBody>
                    <a:bodyPr/>
                    <a:lstStyle/>
                    <a:p>
                      <a:endParaRPr lang="el-GR"/>
                    </a:p>
                  </a:txBody>
                  <a:tcPr/>
                </a:tc>
                <a:tc gridSpan="2">
                  <a:txBody>
                    <a:bodyPr/>
                    <a:lstStyle/>
                    <a:p>
                      <a:pPr marL="0" algn="ctr" defTabSz="914400" rtl="0" eaLnBrk="1" latinLnBrk="0" hangingPunct="1">
                        <a:lnSpc>
                          <a:spcPct val="100000"/>
                        </a:lnSpc>
                        <a:spcAft>
                          <a:spcPts val="0"/>
                        </a:spcAft>
                      </a:pPr>
                      <a:r>
                        <a:rPr lang="el-GR" sz="2000" b="1" kern="1200" dirty="0" smtClean="0">
                          <a:solidFill>
                            <a:schemeClr val="tx1"/>
                          </a:solidFill>
                          <a:effectLst/>
                          <a:latin typeface="+mn-lt"/>
                          <a:ea typeface="Times New Roman"/>
                          <a:cs typeface="+mn-cs"/>
                        </a:rPr>
                        <a:t>Κυλιόμενο δάπεδο</a:t>
                      </a:r>
                      <a:endParaRPr lang="el-GR" sz="2000" b="1" kern="1200" dirty="0">
                        <a:solidFill>
                          <a:schemeClr val="tx1"/>
                        </a:solidFill>
                        <a:effectLst/>
                        <a:latin typeface="+mn-lt"/>
                        <a:ea typeface="Times New Roman"/>
                        <a:cs typeface="+mn-cs"/>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hMerge="1">
                  <a:txBody>
                    <a:bodyPr/>
                    <a:lstStyle/>
                    <a:p>
                      <a:endParaRPr lang="el-GR"/>
                    </a:p>
                  </a:txBody>
                  <a:tcPr/>
                </a:tc>
              </a:tr>
              <a:tr h="339135">
                <a:tc>
                  <a:txBody>
                    <a:bodyPr/>
                    <a:lstStyle/>
                    <a:p>
                      <a:pPr algn="ctr">
                        <a:spcAft>
                          <a:spcPts val="0"/>
                        </a:spcAft>
                      </a:pPr>
                      <a:r>
                        <a:rPr lang="en-US" sz="2000" smtClean="0">
                          <a:effectLst/>
                          <a:latin typeface="+mn-lt"/>
                          <a:ea typeface="Times New Roman"/>
                        </a:rPr>
                        <a:t>kg.m/min</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smtClean="0">
                          <a:effectLst/>
                          <a:latin typeface="+mn-lt"/>
                          <a:ea typeface="Times New Roman"/>
                        </a:rPr>
                        <a:t>Watt</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smtClean="0">
                          <a:effectLst/>
                          <a:latin typeface="+mn-lt"/>
                          <a:ea typeface="Times New Roman"/>
                        </a:rPr>
                        <a:t>mlO</a:t>
                      </a:r>
                      <a:r>
                        <a:rPr lang="en-US" sz="2000" baseline="-25000" dirty="0" smtClean="0">
                          <a:effectLst/>
                          <a:latin typeface="+mn-lt"/>
                          <a:ea typeface="Times New Roman"/>
                        </a:rPr>
                        <a:t>2</a:t>
                      </a:r>
                      <a:r>
                        <a:rPr lang="en-US" sz="2000" dirty="0" smtClean="0">
                          <a:effectLst/>
                          <a:latin typeface="+mn-lt"/>
                          <a:ea typeface="Times New Roman"/>
                        </a:rPr>
                        <a:t>/Kg·min</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smtClean="0">
                          <a:effectLst/>
                          <a:latin typeface="+mn-lt"/>
                          <a:ea typeface="Times New Roman"/>
                        </a:rPr>
                        <a:t>METs</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smtClean="0">
                          <a:effectLst/>
                          <a:latin typeface="+mn-lt"/>
                          <a:ea typeface="Times New Roman"/>
                        </a:rPr>
                        <a:t>Kcal/min</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smtClean="0">
                          <a:effectLst/>
                          <a:latin typeface="+mn-lt"/>
                          <a:ea typeface="Times New Roman"/>
                        </a:rPr>
                        <a:t>km/h</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smtClean="0">
                          <a:effectLst/>
                          <a:latin typeface="+mn-lt"/>
                          <a:ea typeface="Times New Roman"/>
                        </a:rPr>
                        <a:t>%</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750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125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24</a:t>
                      </a:r>
                      <a:r>
                        <a:rPr lang="en-US" sz="2000" dirty="0">
                          <a:effectLst/>
                          <a:latin typeface="+mn-lt"/>
                          <a:ea typeface="Times New Roman"/>
                        </a:rPr>
                        <a:t>,</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7</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9,3</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5,</a:t>
                      </a:r>
                      <a:r>
                        <a:rPr lang="en-US" sz="2000" dirty="0">
                          <a:effectLst/>
                          <a:latin typeface="+mn-lt"/>
                          <a:ea typeface="Times New Roman"/>
                        </a:rPr>
                        <a:t>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7</a:t>
                      </a:r>
                      <a:r>
                        <a:rPr lang="en-US" sz="2000" dirty="0">
                          <a:effectLst/>
                          <a:latin typeface="+mn-lt"/>
                          <a:ea typeface="Times New Roman"/>
                        </a:rPr>
                        <a:t>,</a:t>
                      </a:r>
                      <a:r>
                        <a:rPr lang="el-GR" sz="2000" dirty="0">
                          <a:effectLst/>
                          <a:latin typeface="+mn-lt"/>
                          <a:ea typeface="Times New Roman"/>
                        </a:rPr>
                        <a:t>5</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2</a:t>
                      </a:r>
                      <a:r>
                        <a:rPr lang="el-GR" sz="2000" dirty="0">
                          <a:effectLst/>
                          <a:latin typeface="+mn-lt"/>
                          <a:ea typeface="Times New Roman"/>
                        </a:rPr>
                        <a:t>5</a:t>
                      </a:r>
                      <a:r>
                        <a:rPr lang="en-US" sz="2000" dirty="0">
                          <a:effectLst/>
                          <a:latin typeface="+mn-lt"/>
                          <a:ea typeface="Times New Roman"/>
                        </a:rPr>
                        <a:t>,</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7,</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9,7</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4,8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10,0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900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150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28</a:t>
                      </a:r>
                      <a:r>
                        <a:rPr lang="en-US" sz="2000" dirty="0">
                          <a:effectLst/>
                          <a:latin typeface="+mn-lt"/>
                          <a:ea typeface="Times New Roman"/>
                        </a:rPr>
                        <a:t>,</a:t>
                      </a:r>
                      <a:r>
                        <a:rPr lang="el-GR" sz="2000" dirty="0">
                          <a:effectLst/>
                          <a:latin typeface="+mn-lt"/>
                          <a:ea typeface="Times New Roman"/>
                        </a:rPr>
                        <a:t>6</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8</a:t>
                      </a:r>
                      <a:r>
                        <a:rPr lang="en-US" sz="2000" dirty="0">
                          <a:effectLst/>
                          <a:latin typeface="+mn-lt"/>
                          <a:ea typeface="Times New Roman"/>
                        </a:rPr>
                        <a:t>,</a:t>
                      </a:r>
                      <a:r>
                        <a:rPr lang="el-GR" sz="2000" dirty="0">
                          <a:effectLst/>
                          <a:latin typeface="+mn-lt"/>
                          <a:ea typeface="Times New Roman"/>
                        </a:rPr>
                        <a:t>2</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10</a:t>
                      </a:r>
                      <a:r>
                        <a:rPr lang="en-US" sz="2000" dirty="0">
                          <a:effectLst/>
                          <a:latin typeface="+mn-lt"/>
                          <a:ea typeface="Times New Roman"/>
                        </a:rPr>
                        <a:t>,8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29</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8</a:t>
                      </a:r>
                      <a:r>
                        <a:rPr lang="en-US" sz="2000" dirty="0">
                          <a:effectLst/>
                          <a:latin typeface="+mn-lt"/>
                          <a:ea typeface="Times New Roman"/>
                        </a:rPr>
                        <a:t>,</a:t>
                      </a:r>
                      <a:r>
                        <a:rPr lang="el-GR" sz="2000" dirty="0">
                          <a:effectLst/>
                          <a:latin typeface="+mn-lt"/>
                          <a:ea typeface="Times New Roman"/>
                        </a:rPr>
                        <a:t>3</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10,9</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5,</a:t>
                      </a:r>
                      <a:r>
                        <a:rPr lang="en-US" sz="2000" dirty="0">
                          <a:effectLst/>
                          <a:latin typeface="+mn-lt"/>
                          <a:ea typeface="Times New Roman"/>
                        </a:rPr>
                        <a:t>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10</a:t>
                      </a:r>
                      <a:r>
                        <a:rPr lang="en-US" sz="2000" dirty="0">
                          <a:effectLst/>
                          <a:latin typeface="+mn-lt"/>
                          <a:ea typeface="Times New Roman"/>
                        </a:rPr>
                        <a:t>,0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31</a:t>
                      </a:r>
                      <a:r>
                        <a:rPr lang="en-US" sz="2000" dirty="0">
                          <a:effectLst/>
                          <a:latin typeface="+mn-lt"/>
                          <a:ea typeface="Times New Roman"/>
                        </a:rPr>
                        <a:t>,</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9</a:t>
                      </a:r>
                      <a:r>
                        <a:rPr lang="en-US" sz="2000" dirty="0">
                          <a:effectLst/>
                          <a:latin typeface="+mn-lt"/>
                          <a:ea typeface="Times New Roman"/>
                        </a:rPr>
                        <a:t>,</a:t>
                      </a:r>
                      <a:r>
                        <a:rPr lang="el-GR" sz="2000" dirty="0">
                          <a:effectLst/>
                          <a:latin typeface="+mn-lt"/>
                          <a:ea typeface="Times New Roman"/>
                        </a:rPr>
                        <a:t>1</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11</a:t>
                      </a:r>
                      <a:r>
                        <a:rPr lang="en-US" sz="2000" dirty="0">
                          <a:effectLst/>
                          <a:latin typeface="+mn-lt"/>
                          <a:ea typeface="Times New Roman"/>
                        </a:rPr>
                        <a:t>,9</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6,0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10</a:t>
                      </a:r>
                      <a:r>
                        <a:rPr lang="en-US" sz="2000" dirty="0">
                          <a:effectLst/>
                          <a:latin typeface="+mn-lt"/>
                          <a:ea typeface="Times New Roman"/>
                        </a:rPr>
                        <a:t>,</a:t>
                      </a:r>
                      <a:r>
                        <a:rPr lang="el-GR" sz="2000" dirty="0">
                          <a:effectLst/>
                          <a:latin typeface="+mn-lt"/>
                          <a:ea typeface="Times New Roman"/>
                        </a:rPr>
                        <a:t>0</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1050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175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32</a:t>
                      </a:r>
                      <a:r>
                        <a:rPr lang="en-US" sz="2000" dirty="0">
                          <a:effectLst/>
                          <a:latin typeface="+mn-lt"/>
                          <a:ea typeface="Times New Roman"/>
                        </a:rPr>
                        <a:t>,</a:t>
                      </a:r>
                      <a:r>
                        <a:rPr lang="el-GR" sz="2000" dirty="0">
                          <a:effectLst/>
                          <a:latin typeface="+mn-lt"/>
                          <a:ea typeface="Times New Roman"/>
                        </a:rPr>
                        <a:t>2</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9</a:t>
                      </a:r>
                      <a:r>
                        <a:rPr lang="en-US" sz="2000" dirty="0">
                          <a:effectLst/>
                          <a:latin typeface="+mn-lt"/>
                          <a:ea typeface="Times New Roman"/>
                        </a:rPr>
                        <a:t>,</a:t>
                      </a:r>
                      <a:r>
                        <a:rPr lang="el-GR" sz="2000" dirty="0">
                          <a:effectLst/>
                          <a:latin typeface="+mn-lt"/>
                          <a:ea typeface="Times New Roman"/>
                        </a:rPr>
                        <a:t>2</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12,1</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1200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200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35</a:t>
                      </a:r>
                      <a:r>
                        <a:rPr lang="en-US" sz="2000" dirty="0">
                          <a:effectLst/>
                          <a:latin typeface="+mn-lt"/>
                          <a:ea typeface="Times New Roman"/>
                        </a:rPr>
                        <a:t>,</a:t>
                      </a:r>
                      <a:r>
                        <a:rPr lang="el-GR" sz="2000" dirty="0">
                          <a:effectLst/>
                          <a:latin typeface="+mn-lt"/>
                          <a:ea typeface="Times New Roman"/>
                        </a:rPr>
                        <a:t>8</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10</a:t>
                      </a:r>
                      <a:r>
                        <a:rPr lang="en-US" sz="2000" dirty="0">
                          <a:effectLst/>
                          <a:latin typeface="+mn-lt"/>
                          <a:ea typeface="Times New Roman"/>
                        </a:rPr>
                        <a:t>,</a:t>
                      </a:r>
                      <a:r>
                        <a:rPr lang="el-GR" sz="2000" dirty="0">
                          <a:effectLst/>
                          <a:latin typeface="+mn-lt"/>
                          <a:ea typeface="Times New Roman"/>
                        </a:rPr>
                        <a:t>2</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13,4</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36,</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10,</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a:t>
                      </a:r>
                      <a:r>
                        <a:rPr lang="el-GR" sz="2000" dirty="0">
                          <a:effectLst/>
                          <a:latin typeface="+mn-lt"/>
                          <a:ea typeface="Times New Roman"/>
                        </a:rPr>
                        <a:t>3</a:t>
                      </a:r>
                      <a:r>
                        <a:rPr lang="en-US" sz="2000" dirty="0">
                          <a:effectLst/>
                          <a:latin typeface="+mn-lt"/>
                          <a:ea typeface="Times New Roman"/>
                        </a:rPr>
                        <a:t>,7</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6,0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a:t>
                      </a:r>
                      <a:r>
                        <a:rPr lang="el-GR" sz="2000" dirty="0">
                          <a:effectLst/>
                          <a:latin typeface="+mn-lt"/>
                          <a:ea typeface="Times New Roman"/>
                        </a:rPr>
                        <a:t>2</a:t>
                      </a:r>
                      <a:r>
                        <a:rPr lang="en-US" sz="2000" dirty="0">
                          <a:effectLst/>
                          <a:latin typeface="+mn-lt"/>
                          <a:ea typeface="Times New Roman"/>
                        </a:rPr>
                        <a:t>,</a:t>
                      </a:r>
                      <a:r>
                        <a:rPr lang="el-GR" sz="2000" dirty="0">
                          <a:effectLst/>
                          <a:latin typeface="+mn-lt"/>
                          <a:ea typeface="Times New Roman"/>
                        </a:rPr>
                        <a:t>5</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13</a:t>
                      </a:r>
                      <a:r>
                        <a:rPr lang="el-GR" sz="2000" dirty="0">
                          <a:effectLst/>
                          <a:latin typeface="+mn-lt"/>
                          <a:ea typeface="Times New Roman"/>
                        </a:rPr>
                        <a:t>5</a:t>
                      </a:r>
                      <a:r>
                        <a:rPr lang="en-US" sz="2000" dirty="0">
                          <a:effectLst/>
                          <a:latin typeface="+mn-lt"/>
                          <a:ea typeface="Times New Roman"/>
                        </a:rPr>
                        <a:t>0</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225</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39</a:t>
                      </a:r>
                      <a:r>
                        <a:rPr lang="en-US" sz="2000" dirty="0">
                          <a:effectLst/>
                          <a:latin typeface="+mn-lt"/>
                          <a:ea typeface="Times New Roman"/>
                        </a:rPr>
                        <a:t>,</a:t>
                      </a:r>
                      <a:r>
                        <a:rPr lang="el-GR" sz="2000" dirty="0">
                          <a:effectLst/>
                          <a:latin typeface="+mn-lt"/>
                          <a:ea typeface="Times New Roman"/>
                        </a:rPr>
                        <a:t>4</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11</a:t>
                      </a:r>
                      <a:r>
                        <a:rPr lang="en-US" sz="2000" dirty="0">
                          <a:effectLst/>
                          <a:latin typeface="+mn-lt"/>
                          <a:ea typeface="Times New Roman"/>
                        </a:rPr>
                        <a:t>,</a:t>
                      </a:r>
                      <a:r>
                        <a:rPr lang="el-GR" sz="2000" dirty="0">
                          <a:effectLst/>
                          <a:latin typeface="+mn-lt"/>
                          <a:ea typeface="Times New Roman"/>
                        </a:rPr>
                        <a:t>3</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14</a:t>
                      </a:r>
                      <a:r>
                        <a:rPr lang="en-US" sz="2000" dirty="0">
                          <a:effectLst/>
                          <a:latin typeface="+mn-lt"/>
                          <a:ea typeface="Times New Roman"/>
                        </a:rPr>
                        <a:t>,8</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 </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41</a:t>
                      </a:r>
                      <a:r>
                        <a:rPr lang="en-US" sz="2000" dirty="0">
                          <a:effectLst/>
                          <a:latin typeface="+mn-lt"/>
                          <a:ea typeface="Times New Roman"/>
                        </a:rPr>
                        <a:t>,0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11,</a:t>
                      </a:r>
                      <a:r>
                        <a:rPr lang="el-GR" sz="2000" dirty="0">
                          <a:effectLst/>
                          <a:latin typeface="+mn-lt"/>
                          <a:ea typeface="Times New Roman"/>
                        </a:rPr>
                        <a:t>7</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15,4</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6,0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l-GR" sz="2000" dirty="0">
                          <a:effectLst/>
                          <a:latin typeface="+mn-lt"/>
                          <a:ea typeface="Times New Roman"/>
                        </a:rPr>
                        <a:t>15</a:t>
                      </a:r>
                      <a:r>
                        <a:rPr lang="en-US" sz="2000" dirty="0">
                          <a:effectLst/>
                          <a:latin typeface="+mn-lt"/>
                          <a:ea typeface="Times New Roman"/>
                        </a:rPr>
                        <a:t>,</a:t>
                      </a:r>
                      <a:r>
                        <a:rPr lang="el-GR" sz="2000" dirty="0">
                          <a:effectLst/>
                          <a:latin typeface="+mn-lt"/>
                          <a:ea typeface="Times New Roman"/>
                        </a:rPr>
                        <a:t>0</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r h="339135">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 </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4</a:t>
                      </a:r>
                      <a:r>
                        <a:rPr lang="el-GR" sz="2000" dirty="0">
                          <a:effectLst/>
                          <a:latin typeface="+mn-lt"/>
                          <a:ea typeface="Times New Roman"/>
                        </a:rPr>
                        <a:t>5</a:t>
                      </a:r>
                      <a:r>
                        <a:rPr lang="en-US" sz="2000" dirty="0">
                          <a:effectLst/>
                          <a:latin typeface="+mn-lt"/>
                          <a:ea typeface="Times New Roman"/>
                        </a:rPr>
                        <a:t>,</a:t>
                      </a:r>
                      <a:r>
                        <a:rPr lang="el-GR" sz="2000" dirty="0">
                          <a:effectLst/>
                          <a:latin typeface="+mn-lt"/>
                          <a:ea typeface="Times New Roman"/>
                        </a:rPr>
                        <a:t>2</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12,</a:t>
                      </a:r>
                      <a:r>
                        <a:rPr lang="el-GR" sz="2000" dirty="0">
                          <a:effectLst/>
                          <a:latin typeface="+mn-lt"/>
                          <a:ea typeface="Times New Roman"/>
                        </a:rPr>
                        <a:t>9</a:t>
                      </a: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a:t>
                      </a:r>
                      <a:r>
                        <a:rPr lang="el-GR" sz="2000" dirty="0">
                          <a:effectLst/>
                          <a:latin typeface="+mn-lt"/>
                          <a:ea typeface="Times New Roman"/>
                        </a:rPr>
                        <a:t>6</a:t>
                      </a:r>
                      <a:r>
                        <a:rPr lang="en-US" sz="2000" dirty="0">
                          <a:effectLst/>
                          <a:latin typeface="+mn-lt"/>
                          <a:ea typeface="Times New Roman"/>
                        </a:rPr>
                        <a:t>,9</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6,0</a:t>
                      </a:r>
                      <a:endParaRPr lang="el-GR" sz="2000" dirty="0">
                        <a:effectLst/>
                        <a:latin typeface="+mn-lt"/>
                        <a:ea typeface="Times New Roman"/>
                      </a:endParaRPr>
                    </a:p>
                  </a:txBody>
                  <a:tcPr marL="49427" marR="4942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c>
                  <a:txBody>
                    <a:bodyPr/>
                    <a:lstStyle/>
                    <a:p>
                      <a:pPr algn="ctr">
                        <a:spcAft>
                          <a:spcPts val="0"/>
                        </a:spcAft>
                      </a:pPr>
                      <a:r>
                        <a:rPr lang="en-US" sz="2000" dirty="0">
                          <a:effectLst/>
                          <a:latin typeface="+mn-lt"/>
                          <a:ea typeface="Times New Roman"/>
                        </a:rPr>
                        <a:t>1</a:t>
                      </a:r>
                      <a:r>
                        <a:rPr lang="el-GR" sz="2000" dirty="0">
                          <a:effectLst/>
                          <a:latin typeface="+mn-lt"/>
                          <a:ea typeface="Times New Roman"/>
                        </a:rPr>
                        <a:t>7</a:t>
                      </a:r>
                      <a:r>
                        <a:rPr lang="en-US" sz="2000" dirty="0">
                          <a:effectLst/>
                          <a:latin typeface="+mn-lt"/>
                          <a:ea typeface="Times New Roman"/>
                        </a:rPr>
                        <a:t>,</a:t>
                      </a:r>
                      <a:r>
                        <a:rPr lang="el-GR" sz="2000" dirty="0">
                          <a:effectLst/>
                          <a:latin typeface="+mn-lt"/>
                          <a:ea typeface="Times New Roman"/>
                        </a:rPr>
                        <a:t>5</a:t>
                      </a:r>
                    </a:p>
                  </a:txBody>
                  <a:tcPr marL="49427" marR="49427" marT="0" marB="0">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solidFill>
                      <a:srgbClr val="FFFFFF">
                        <a:alpha val="94118"/>
                      </a:srgbClr>
                    </a:solidFill>
                  </a:tcPr>
                </a:tc>
              </a:tr>
            </a:tbl>
          </a:graphicData>
        </a:graphic>
      </p:graphicFrame>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019903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Διάρκεια </a:t>
            </a:r>
            <a:r>
              <a:rPr lang="el-GR" sz="4000" dirty="0"/>
              <a:t>της Άσκησης </a:t>
            </a:r>
            <a:r>
              <a:rPr lang="el-GR" sz="2800" dirty="0" smtClean="0">
                <a:effectLst/>
              </a:rPr>
              <a:t>[</a:t>
            </a:r>
            <a:r>
              <a:rPr lang="en-US" sz="2800" dirty="0" smtClean="0">
                <a:effectLst/>
              </a:rPr>
              <a:t>2/</a:t>
            </a:r>
            <a:r>
              <a:rPr lang="el-GR" sz="2800" dirty="0" smtClean="0">
                <a:effectLst/>
              </a:rPr>
              <a:t>2]</a:t>
            </a:r>
            <a:endParaRPr lang="el-GR" sz="3200" dirty="0">
              <a:effectLst/>
            </a:endParaRPr>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p:txBody>
          <a:bodyPr/>
          <a:lstStyle/>
          <a:p>
            <a:pPr marL="0" indent="0">
              <a:buFont typeface="Wingdings" pitchFamily="2" charset="2"/>
              <a:buNone/>
              <a:defRPr/>
            </a:pPr>
            <a:endParaRPr lang="el-GR" sz="2400" dirty="0" smtClean="0"/>
          </a:p>
          <a:p>
            <a:pPr marL="0" indent="0">
              <a:buFont typeface="Wingdings" pitchFamily="2" charset="2"/>
              <a:buNone/>
              <a:defRPr/>
            </a:pPr>
            <a:r>
              <a:rPr lang="el-GR" sz="2400" dirty="0" smtClean="0"/>
              <a:t>Μια </a:t>
            </a:r>
            <a:r>
              <a:rPr lang="el-GR" sz="2400" dirty="0"/>
              <a:t>συνεδρία </a:t>
            </a:r>
            <a:r>
              <a:rPr lang="el-GR" sz="2400" dirty="0" smtClean="0"/>
              <a:t>άσκησης, </a:t>
            </a:r>
            <a:r>
              <a:rPr lang="el-GR" sz="2400" dirty="0"/>
              <a:t>στα πλαίσια ενός προγράμματος καρδιοαγγειακής </a:t>
            </a:r>
            <a:r>
              <a:rPr lang="el-GR" sz="2400" dirty="0" smtClean="0"/>
              <a:t>προσαρμογής, </a:t>
            </a:r>
            <a:r>
              <a:rPr lang="el-GR" sz="2400" dirty="0"/>
              <a:t>περιλαμβάνει τρεις ξεχωριστές φάσεις:</a:t>
            </a:r>
          </a:p>
          <a:p>
            <a:pPr marL="801688" indent="-260350">
              <a:buClr>
                <a:srgbClr val="800000"/>
              </a:buClr>
              <a:buSzPct val="100000"/>
              <a:buFont typeface="Wingdings" pitchFamily="2" charset="2"/>
              <a:buChar char="§"/>
              <a:defRPr/>
            </a:pPr>
            <a:r>
              <a:rPr lang="el-GR" sz="2400" dirty="0" smtClean="0"/>
              <a:t>Την προθέρμανση,</a:t>
            </a:r>
            <a:endParaRPr lang="el-GR" sz="2400" dirty="0"/>
          </a:p>
          <a:p>
            <a:pPr marL="801688" indent="-260350">
              <a:buClr>
                <a:srgbClr val="800000"/>
              </a:buClr>
              <a:buSzPct val="100000"/>
              <a:buFont typeface="Wingdings" pitchFamily="2" charset="2"/>
              <a:buChar char="§"/>
              <a:defRPr/>
            </a:pPr>
            <a:r>
              <a:rPr lang="el-GR" sz="2400" dirty="0" smtClean="0"/>
              <a:t>Τη δυναμική φάση και</a:t>
            </a:r>
            <a:endParaRPr lang="el-GR" sz="2400" dirty="0"/>
          </a:p>
          <a:p>
            <a:pPr marL="801688" indent="-260350">
              <a:buClr>
                <a:srgbClr val="800000"/>
              </a:buClr>
              <a:buSzPct val="100000"/>
              <a:buFont typeface="Wingdings" pitchFamily="2" charset="2"/>
              <a:buChar char="§"/>
              <a:defRPr/>
            </a:pPr>
            <a:r>
              <a:rPr lang="el-GR" sz="2400" dirty="0" smtClean="0"/>
              <a:t>Τον προοδευτικό τερματισμό ή αποθεραπεία.</a:t>
            </a:r>
            <a:endParaRPr lang="el-GR" sz="2400" dirty="0"/>
          </a:p>
          <a:p>
            <a:pPr marL="0" indent="0">
              <a:buClr>
                <a:schemeClr val="tx2"/>
              </a:buClr>
              <a:buSzPct val="110000"/>
              <a:buFont typeface="Wingdings" pitchFamily="2" charset="2"/>
              <a:buNone/>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642906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Προθέρμανση </a:t>
            </a:r>
            <a:r>
              <a:rPr lang="el-GR" sz="2800" dirty="0" smtClean="0">
                <a:effectLst/>
              </a:rPr>
              <a:t>[</a:t>
            </a:r>
            <a:r>
              <a:rPr lang="en-US" sz="2800" dirty="0" smtClean="0">
                <a:effectLst/>
              </a:rPr>
              <a:t>1/3</a:t>
            </a:r>
            <a:r>
              <a:rPr lang="el-GR" sz="2800" dirty="0" smtClean="0">
                <a:effectLst/>
              </a:rPr>
              <a:t>]</a:t>
            </a:r>
            <a:endParaRPr lang="el-GR" sz="3200" dirty="0">
              <a:effectLst/>
            </a:endParaRPr>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218" y="1628800"/>
            <a:ext cx="8534400" cy="4968552"/>
          </a:xfrm>
        </p:spPr>
        <p:txBody>
          <a:bodyPr/>
          <a:lstStyle/>
          <a:p>
            <a:pPr>
              <a:spcAft>
                <a:spcPts val="1200"/>
              </a:spcAft>
              <a:buClr>
                <a:srgbClr val="800000"/>
              </a:buClr>
              <a:buSzPct val="100000"/>
              <a:buFont typeface="Wingdings" pitchFamily="2" charset="2"/>
              <a:buChar char="§"/>
              <a:defRPr/>
            </a:pPr>
            <a:r>
              <a:rPr lang="el-GR" sz="2400" dirty="0"/>
              <a:t>Η προθέρμανση διαρκεί 5 έως 10 λεπτά ανάλογα με τη συνολική διάρκεια της </a:t>
            </a:r>
            <a:r>
              <a:rPr lang="el-GR" sz="2400" dirty="0" smtClean="0"/>
              <a:t>συνεδρίας.</a:t>
            </a:r>
          </a:p>
          <a:p>
            <a:pPr>
              <a:spcAft>
                <a:spcPts val="1200"/>
              </a:spcAft>
              <a:buClr>
                <a:srgbClr val="800000"/>
              </a:buClr>
              <a:buSzPct val="100000"/>
              <a:buFont typeface="Wingdings" pitchFamily="2" charset="2"/>
              <a:buChar char="§"/>
              <a:defRPr/>
            </a:pPr>
            <a:r>
              <a:rPr lang="el-GR" sz="2400" dirty="0" smtClean="0"/>
              <a:t>Περιλαμβάνει δραστηριότητες </a:t>
            </a:r>
            <a:r>
              <a:rPr lang="el-GR" sz="2400" dirty="0"/>
              <a:t>που ενεργοποιούν μεγάλες </a:t>
            </a:r>
            <a:r>
              <a:rPr lang="el-GR" sz="2400" dirty="0" smtClean="0"/>
              <a:t>μυϊκές </a:t>
            </a:r>
            <a:r>
              <a:rPr lang="el-GR" sz="2400" dirty="0"/>
              <a:t>ομάδες, όπως το γρήγορο περπάτημα ή ρυθμικές επαναλαμβανόμενες κινήσεις των άκρων, καθώς και ασκήσεις ελαστικότητας και </a:t>
            </a:r>
            <a:r>
              <a:rPr lang="el-GR" sz="2400" dirty="0" smtClean="0"/>
              <a:t>διατάσεις.</a:t>
            </a:r>
          </a:p>
          <a:p>
            <a:pPr>
              <a:buClr>
                <a:srgbClr val="800000"/>
              </a:buClr>
              <a:buSzPct val="100000"/>
              <a:buFont typeface="Wingdings" pitchFamily="2" charset="2"/>
              <a:buChar char="§"/>
              <a:defRPr/>
            </a:pPr>
            <a:r>
              <a:rPr lang="el-GR" sz="2400" dirty="0" smtClean="0"/>
              <a:t>Η </a:t>
            </a:r>
            <a:r>
              <a:rPr lang="el-GR" sz="2400" dirty="0"/>
              <a:t>ένταση </a:t>
            </a:r>
            <a:r>
              <a:rPr lang="el-GR" sz="2400" dirty="0" smtClean="0"/>
              <a:t>της άσκησης είναι </a:t>
            </a:r>
            <a:r>
              <a:rPr lang="el-GR" sz="2400" dirty="0"/>
              <a:t>χαμηλή και κυμαίνεται μεταξύ 30% - 50% της </a:t>
            </a:r>
            <a:r>
              <a:rPr lang="el-GR" sz="2400" dirty="0" smtClean="0"/>
              <a:t>ΚΣ</a:t>
            </a:r>
            <a:r>
              <a:rPr lang="el-GR" sz="2000" dirty="0" smtClean="0"/>
              <a:t>εφεδρείας</a:t>
            </a:r>
            <a:r>
              <a:rPr lang="el-GR" sz="2400" dirty="0" smtClean="0"/>
              <a:t>, </a:t>
            </a:r>
            <a:r>
              <a:rPr lang="el-GR" sz="2400" dirty="0"/>
              <a:t>πάντα κάτω από τα προκαθορισμένα όρια της ζώνης άσκησης. </a:t>
            </a:r>
          </a:p>
          <a:p>
            <a:pPr marL="0" indent="0">
              <a:buNone/>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423510313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Προθέρμανση </a:t>
            </a:r>
            <a:r>
              <a:rPr lang="el-GR" sz="2800" dirty="0" smtClean="0">
                <a:effectLst/>
              </a:rPr>
              <a:t>[</a:t>
            </a:r>
            <a:r>
              <a:rPr lang="en-US" sz="2800" dirty="0" smtClean="0">
                <a:effectLst/>
              </a:rPr>
              <a:t>2/3</a:t>
            </a:r>
            <a:r>
              <a:rPr lang="el-GR" sz="2800" dirty="0" smtClean="0">
                <a:effectLst/>
              </a:rPr>
              <a:t>]</a:t>
            </a:r>
            <a:endParaRPr lang="el-GR" sz="3200" dirty="0">
              <a:effectLst/>
            </a:endParaRPr>
          </a:p>
        </p:txBody>
      </p:sp>
      <p:sp>
        <p:nvSpPr>
          <p:cNvPr id="3" name="Θέση περιεχομένου 2"/>
          <p:cNvSpPr>
            <a:spLocks noGrp="1"/>
          </p:cNvSpPr>
          <p:nvPr>
            <p:ph idx="1"/>
          </p:nvPr>
        </p:nvSpPr>
        <p:spPr>
          <a:xfrm>
            <a:off x="251520" y="1556792"/>
            <a:ext cx="8534400" cy="5040560"/>
          </a:xfrm>
        </p:spPr>
        <p:txBody>
          <a:bodyPr>
            <a:noAutofit/>
          </a:bodyPr>
          <a:lstStyle/>
          <a:p>
            <a:pPr marL="269875" indent="-269875">
              <a:spcAft>
                <a:spcPts val="1200"/>
              </a:spcAft>
              <a:buClr>
                <a:srgbClr val="800000"/>
              </a:buClr>
              <a:buSzPct val="100000"/>
              <a:buFont typeface="Wingdings" pitchFamily="2" charset="2"/>
              <a:buChar char="§"/>
              <a:defRPr/>
            </a:pPr>
            <a:r>
              <a:rPr lang="el-GR" sz="2400" dirty="0" smtClean="0"/>
              <a:t>Προετοιμάζει </a:t>
            </a:r>
            <a:r>
              <a:rPr lang="el-GR" sz="2400" dirty="0"/>
              <a:t>το μυοσκελετικό </a:t>
            </a:r>
            <a:r>
              <a:rPr lang="el-GR" sz="2400" dirty="0" smtClean="0"/>
              <a:t>σύστημα </a:t>
            </a:r>
            <a:r>
              <a:rPr lang="el-GR" sz="2400" dirty="0"/>
              <a:t>για τη δυναμική φάση που ακολουθεί, βελτιώνοντας τη διατασιμότητα του συνδετικού ιστού, την κινητικότητα των αρθρώσεων και </a:t>
            </a:r>
            <a:r>
              <a:rPr lang="el-GR" sz="2400" dirty="0" smtClean="0"/>
              <a:t>το νευρομυϊκό </a:t>
            </a:r>
            <a:r>
              <a:rPr lang="el-GR" sz="2400" dirty="0"/>
              <a:t>συντονισμό. Με τον τρόπο </a:t>
            </a:r>
            <a:r>
              <a:rPr lang="el-GR" sz="2400" dirty="0" smtClean="0"/>
              <a:t>αυτό, </a:t>
            </a:r>
            <a:r>
              <a:rPr lang="el-GR" sz="2400" dirty="0"/>
              <a:t>μειώνεται σημαντικά </a:t>
            </a:r>
            <a:r>
              <a:rPr lang="el-GR" sz="2400" dirty="0" smtClean="0"/>
              <a:t>ο </a:t>
            </a:r>
            <a:r>
              <a:rPr lang="el-GR" sz="2400" dirty="0"/>
              <a:t>κίνδυνος μυοσκελετικών τραυματισμών κατά την </a:t>
            </a:r>
            <a:r>
              <a:rPr lang="el-GR" sz="2400" dirty="0" smtClean="0"/>
              <a:t>άσκηση.</a:t>
            </a:r>
          </a:p>
          <a:p>
            <a:pPr marL="269875" indent="-269875">
              <a:spcAft>
                <a:spcPts val="1200"/>
              </a:spcAft>
              <a:buClr>
                <a:srgbClr val="800000"/>
              </a:buClr>
              <a:buSzPct val="100000"/>
              <a:buFont typeface="Wingdings" pitchFamily="2" charset="2"/>
              <a:buChar char="§"/>
              <a:defRPr/>
            </a:pPr>
            <a:endParaRPr lang="el-GR" sz="1000" dirty="0" smtClean="0"/>
          </a:p>
          <a:p>
            <a:pPr marL="269875" indent="-269875">
              <a:buClr>
                <a:srgbClr val="800000"/>
              </a:buClr>
              <a:buSzPct val="100000"/>
              <a:buFont typeface="Wingdings" pitchFamily="2" charset="2"/>
              <a:buChar char="§"/>
              <a:defRPr/>
            </a:pPr>
            <a:r>
              <a:rPr lang="el-GR" sz="2400" dirty="0" smtClean="0"/>
              <a:t>Αυξάνει προοδευτικά τη θερμοκρασία του σώματος, την ένταση του μεταβολισμού και προετοιμάζει κατάλληλα το κυκλοφορικό σύστημα για την επιβάρυνση που θα ακολουθήσει.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7"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323546322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Προθέρμανση </a:t>
            </a:r>
            <a:r>
              <a:rPr lang="el-GR" sz="2800" dirty="0" smtClean="0">
                <a:effectLst/>
              </a:rPr>
              <a:t>[</a:t>
            </a:r>
            <a:r>
              <a:rPr lang="en-US" sz="2800" dirty="0" smtClean="0">
                <a:effectLst/>
              </a:rPr>
              <a:t>3/</a:t>
            </a:r>
            <a:r>
              <a:rPr lang="el-GR" sz="2800" dirty="0" smtClean="0">
                <a:effectLst/>
              </a:rPr>
              <a:t>3]</a:t>
            </a:r>
            <a:endParaRPr lang="el-GR" sz="3200" dirty="0">
              <a:effectLst/>
            </a:endParaRPr>
          </a:p>
        </p:txBody>
      </p:sp>
      <p:sp>
        <p:nvSpPr>
          <p:cNvPr id="3" name="Θέση περιεχομένου 2"/>
          <p:cNvSpPr>
            <a:spLocks noGrp="1"/>
          </p:cNvSpPr>
          <p:nvPr>
            <p:ph idx="1"/>
          </p:nvPr>
        </p:nvSpPr>
        <p:spPr>
          <a:xfrm>
            <a:off x="395536" y="1700808"/>
            <a:ext cx="8496944" cy="5040560"/>
          </a:xfrm>
        </p:spPr>
        <p:txBody>
          <a:bodyPr>
            <a:noAutofit/>
          </a:bodyPr>
          <a:lstStyle/>
          <a:p>
            <a:pPr marL="269875" indent="-269875">
              <a:spcAft>
                <a:spcPts val="1200"/>
              </a:spcAft>
              <a:buClr>
                <a:srgbClr val="800000"/>
              </a:buClr>
              <a:buSzPct val="100000"/>
              <a:buFont typeface="Wingdings" pitchFamily="2" charset="2"/>
              <a:buChar char="§"/>
              <a:defRPr/>
            </a:pPr>
            <a:r>
              <a:rPr lang="el-GR" sz="2400" dirty="0" smtClean="0"/>
              <a:t>Επιπρόσθετα, με την προθέρμανση ενεργοποιούνται σημαντικοί φυσιολογικοί μηχανισμοί, όπως:</a:t>
            </a:r>
          </a:p>
          <a:p>
            <a:pPr marL="719138" indent="-271463">
              <a:buClr>
                <a:srgbClr val="800000"/>
              </a:buClr>
              <a:defRPr/>
            </a:pPr>
            <a:r>
              <a:rPr lang="el-GR" sz="2400" dirty="0" smtClean="0"/>
              <a:t>Επιτάχυνση </a:t>
            </a:r>
            <a:r>
              <a:rPr lang="el-GR" sz="2400" dirty="0"/>
              <a:t>του μυϊκού </a:t>
            </a:r>
            <a:r>
              <a:rPr lang="el-GR" sz="2400" dirty="0" smtClean="0"/>
              <a:t>μεταβολισμού,</a:t>
            </a:r>
            <a:endParaRPr lang="el-GR" sz="2400" dirty="0"/>
          </a:p>
          <a:p>
            <a:pPr marL="719138" indent="-271463">
              <a:buClr>
                <a:srgbClr val="800000"/>
              </a:buClr>
              <a:defRPr/>
            </a:pPr>
            <a:r>
              <a:rPr lang="el-GR" sz="2400" dirty="0" smtClean="0"/>
              <a:t>Αύξηση </a:t>
            </a:r>
            <a:r>
              <a:rPr lang="el-GR" sz="2400" dirty="0"/>
              <a:t>της ταχύτητας της μυϊκής συστολής και </a:t>
            </a:r>
            <a:r>
              <a:rPr lang="el-GR" sz="2400" dirty="0" smtClean="0"/>
              <a:t>χαλάρωσης,</a:t>
            </a:r>
            <a:endParaRPr lang="el-GR" sz="2400" dirty="0"/>
          </a:p>
          <a:p>
            <a:pPr marL="719138" indent="-271463">
              <a:buClr>
                <a:srgbClr val="800000"/>
              </a:buClr>
              <a:defRPr/>
            </a:pPr>
            <a:r>
              <a:rPr lang="el-GR" sz="2400" dirty="0" smtClean="0"/>
              <a:t>Καλύτερη </a:t>
            </a:r>
            <a:r>
              <a:rPr lang="el-GR" sz="2400" dirty="0"/>
              <a:t>αξιοποίηση του </a:t>
            </a:r>
            <a:r>
              <a:rPr lang="el-GR" sz="2400" dirty="0" smtClean="0"/>
              <a:t>Ο</a:t>
            </a:r>
            <a:r>
              <a:rPr lang="el-GR" sz="2400" baseline="-18000" dirty="0" smtClean="0"/>
              <a:t>2</a:t>
            </a:r>
            <a:r>
              <a:rPr lang="el-GR" sz="2400" dirty="0" smtClean="0"/>
              <a:t> </a:t>
            </a:r>
            <a:r>
              <a:rPr lang="el-GR" sz="2400" dirty="0"/>
              <a:t>από τα μυϊκά </a:t>
            </a:r>
            <a:r>
              <a:rPr lang="el-GR" sz="2400" dirty="0" smtClean="0"/>
              <a:t>κύτταρα,</a:t>
            </a:r>
            <a:endParaRPr lang="el-GR" sz="2400" dirty="0"/>
          </a:p>
          <a:p>
            <a:pPr marL="719138" indent="-271463">
              <a:buClr>
                <a:srgbClr val="800000"/>
              </a:buClr>
              <a:defRPr/>
            </a:pPr>
            <a:r>
              <a:rPr lang="el-GR" sz="2400" dirty="0" smtClean="0"/>
              <a:t>Ταχύτερη </a:t>
            </a:r>
            <a:r>
              <a:rPr lang="el-GR" sz="2400" dirty="0"/>
              <a:t>νευρική </a:t>
            </a:r>
            <a:r>
              <a:rPr lang="el-GR" sz="2400" dirty="0" smtClean="0"/>
              <a:t>αγωγιμότητα,</a:t>
            </a:r>
            <a:endParaRPr lang="el-GR" sz="2400" dirty="0"/>
          </a:p>
          <a:p>
            <a:pPr marL="719138" indent="-271463">
              <a:buClr>
                <a:srgbClr val="800000"/>
              </a:buClr>
              <a:defRPr/>
            </a:pPr>
            <a:r>
              <a:rPr lang="el-GR" sz="2400" dirty="0" smtClean="0"/>
              <a:t>Βελτίωση </a:t>
            </a:r>
            <a:r>
              <a:rPr lang="el-GR" sz="2400" dirty="0"/>
              <a:t>της αιματικής </a:t>
            </a:r>
            <a:r>
              <a:rPr lang="el-GR" sz="2400" dirty="0" smtClean="0"/>
              <a:t>ροής.</a:t>
            </a:r>
            <a:endParaRPr lang="el-GR" sz="2400" dirty="0"/>
          </a:p>
          <a:p>
            <a:pPr marL="0" indent="0">
              <a:buFont typeface="Wingdings" pitchFamily="2" charset="2"/>
              <a:buNone/>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
        <p:nvSpPr>
          <p:cNvPr id="7"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6715852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Δυναμική Φάση</a:t>
            </a:r>
            <a:endParaRPr lang="el-GR" sz="4000" dirty="0"/>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218" y="1412776"/>
            <a:ext cx="8534400" cy="5040560"/>
          </a:xfrm>
        </p:spPr>
        <p:txBody>
          <a:bodyPr/>
          <a:lstStyle/>
          <a:p>
            <a:pPr>
              <a:spcAft>
                <a:spcPts val="600"/>
              </a:spcAft>
              <a:buClr>
                <a:srgbClr val="800000"/>
              </a:buClr>
              <a:buSzPct val="100000"/>
              <a:buFont typeface="Wingdings" pitchFamily="2" charset="2"/>
              <a:buChar char="§"/>
              <a:defRPr/>
            </a:pPr>
            <a:r>
              <a:rPr lang="el-GR" sz="2400" dirty="0"/>
              <a:t>Η δυναμική φάση διαρκεί από </a:t>
            </a:r>
            <a:r>
              <a:rPr lang="el-GR" sz="2400" dirty="0" smtClean="0"/>
              <a:t>20 </a:t>
            </a:r>
            <a:r>
              <a:rPr lang="el-GR" sz="2400" dirty="0"/>
              <a:t>- 40 λεπτά ανάλογα με το σκοπό, το είδος και το στάδιο του </a:t>
            </a:r>
            <a:r>
              <a:rPr lang="el-GR" sz="2400" dirty="0" smtClean="0"/>
              <a:t>προγράμματος.</a:t>
            </a:r>
          </a:p>
          <a:p>
            <a:pPr>
              <a:spcAft>
                <a:spcPts val="600"/>
              </a:spcAft>
              <a:buClr>
                <a:srgbClr val="800000"/>
              </a:buClr>
              <a:buSzPct val="100000"/>
              <a:buFont typeface="Wingdings" pitchFamily="2" charset="2"/>
              <a:buChar char="§"/>
              <a:defRPr/>
            </a:pPr>
            <a:r>
              <a:rPr lang="el-GR" sz="2400" dirty="0" smtClean="0"/>
              <a:t>Η ένταση της άσκησης κυμαίνεται στα όρια της «ζώνης άσκησης».</a:t>
            </a:r>
          </a:p>
          <a:p>
            <a:pPr>
              <a:spcAft>
                <a:spcPts val="600"/>
              </a:spcAft>
              <a:buClr>
                <a:srgbClr val="800000"/>
              </a:buClr>
              <a:buSzPct val="100000"/>
              <a:buFont typeface="Wingdings" pitchFamily="2" charset="2"/>
              <a:buChar char="§"/>
              <a:defRPr/>
            </a:pPr>
            <a:r>
              <a:rPr lang="el-GR" sz="2400" dirty="0"/>
              <a:t>Κατά τη διάρκεια της δυναμικής άσκησης, ελέγχεται συνεχώς ή περιοδικά η </a:t>
            </a:r>
            <a:r>
              <a:rPr lang="el-GR" sz="2400" dirty="0" smtClean="0"/>
              <a:t>ΚΣ </a:t>
            </a:r>
            <a:r>
              <a:rPr lang="el-GR" sz="2400" dirty="0"/>
              <a:t>με τη βοήθεια </a:t>
            </a:r>
            <a:r>
              <a:rPr lang="el-GR" sz="2400" dirty="0" smtClean="0"/>
              <a:t>μέσων,</a:t>
            </a:r>
            <a:r>
              <a:rPr lang="en-US" sz="2400" dirty="0" smtClean="0"/>
              <a:t> </a:t>
            </a:r>
            <a:r>
              <a:rPr lang="el-GR" sz="2400" dirty="0" smtClean="0"/>
              <a:t>όπως το </a:t>
            </a:r>
            <a:r>
              <a:rPr lang="en-US" sz="2400" dirty="0" smtClean="0"/>
              <a:t>EKG </a:t>
            </a:r>
            <a:r>
              <a:rPr lang="en-US" sz="2400" dirty="0"/>
              <a:t>monitoring</a:t>
            </a:r>
            <a:r>
              <a:rPr lang="el-GR" sz="2400" dirty="0"/>
              <a:t>, </a:t>
            </a:r>
            <a:r>
              <a:rPr lang="el-GR" sz="2400" dirty="0" smtClean="0"/>
              <a:t>ή τα ρολόγια ΚΣ (</a:t>
            </a:r>
            <a:r>
              <a:rPr lang="en-US" sz="2400" dirty="0" smtClean="0"/>
              <a:t>heart </a:t>
            </a:r>
            <a:r>
              <a:rPr lang="en-US" sz="2400" dirty="0"/>
              <a:t>rate </a:t>
            </a:r>
            <a:r>
              <a:rPr lang="en-US" sz="2400" dirty="0" smtClean="0"/>
              <a:t>watches</a:t>
            </a:r>
            <a:r>
              <a:rPr lang="el-GR" sz="2400" dirty="0" smtClean="0"/>
              <a:t>).</a:t>
            </a:r>
          </a:p>
          <a:p>
            <a:pPr>
              <a:spcAft>
                <a:spcPts val="600"/>
              </a:spcAft>
              <a:buClr>
                <a:srgbClr val="800000"/>
              </a:buClr>
              <a:buSzPct val="100000"/>
              <a:buFont typeface="Wingdings" pitchFamily="2" charset="2"/>
              <a:buChar char="§"/>
              <a:defRPr/>
            </a:pPr>
            <a:r>
              <a:rPr lang="el-GR" sz="2400" dirty="0" smtClean="0"/>
              <a:t>Στη </a:t>
            </a:r>
            <a:r>
              <a:rPr lang="el-GR" sz="2400" dirty="0"/>
              <a:t>περίπτωση που έχει επιλεγεί η διαλειμματική μορφή άσκησης, θα πρέπει η διάρκεια του διαλείμματος να είναι τέτοια, ώστε η </a:t>
            </a:r>
            <a:r>
              <a:rPr lang="el-GR" sz="2400" dirty="0" smtClean="0"/>
              <a:t>ΚΣ </a:t>
            </a:r>
            <a:r>
              <a:rPr lang="el-GR" sz="2400" dirty="0"/>
              <a:t>να κυμαίνεται πάντα μεταξύ των ορίων της ζώνης άσκησης που έχουν τεθεί.</a:t>
            </a:r>
          </a:p>
          <a:p>
            <a:pPr marL="0" indent="0">
              <a:buClr>
                <a:schemeClr val="tx2"/>
              </a:buClr>
              <a:buSzPct val="110000"/>
              <a:buNone/>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67612730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Προοδευτικός Τερματισμός </a:t>
            </a:r>
            <a:r>
              <a:rPr lang="el-GR" sz="2800" dirty="0" smtClean="0">
                <a:effectLst/>
              </a:rPr>
              <a:t>[1</a:t>
            </a:r>
            <a:r>
              <a:rPr lang="en-US" sz="2800" dirty="0" smtClean="0">
                <a:effectLst/>
              </a:rPr>
              <a:t>/2</a:t>
            </a:r>
            <a:r>
              <a:rPr lang="el-GR" sz="2800" dirty="0" smtClean="0">
                <a:effectLst/>
              </a:rPr>
              <a:t>]</a:t>
            </a:r>
            <a:endParaRPr lang="el-GR" sz="3200" dirty="0">
              <a:effectLst/>
            </a:endParaRPr>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218" y="1340768"/>
            <a:ext cx="8534400" cy="5040560"/>
          </a:xfrm>
        </p:spPr>
        <p:txBody>
          <a:bodyPr>
            <a:noAutofit/>
          </a:bodyPr>
          <a:lstStyle/>
          <a:p>
            <a:pPr>
              <a:buClr>
                <a:srgbClr val="800000"/>
              </a:buClr>
              <a:buSzPct val="100000"/>
              <a:buFont typeface="Wingdings" pitchFamily="2" charset="2"/>
              <a:buChar char="§"/>
              <a:defRPr/>
            </a:pPr>
            <a:r>
              <a:rPr lang="el-GR" sz="2400" dirty="0" smtClean="0"/>
              <a:t>Κατά την αποθεραπεία</a:t>
            </a:r>
            <a:r>
              <a:rPr lang="el-GR" sz="2400" dirty="0"/>
              <a:t>, η οποία διαρκεί 5 περίπου λεπτά, η ένταση της άσκησης βρίσκεται κάτω από τα όρια της </a:t>
            </a:r>
            <a:r>
              <a:rPr lang="el-GR" sz="2400" dirty="0" smtClean="0"/>
              <a:t>ζώνης         </a:t>
            </a:r>
            <a:r>
              <a:rPr lang="el-GR" sz="2400" dirty="0"/>
              <a:t>και ελαττώνεται  </a:t>
            </a:r>
            <a:r>
              <a:rPr lang="el-GR" sz="2400" dirty="0" smtClean="0"/>
              <a:t>σταδιακά.</a:t>
            </a:r>
          </a:p>
          <a:p>
            <a:pPr>
              <a:buClr>
                <a:srgbClr val="800000"/>
              </a:buClr>
              <a:buSzPct val="100000"/>
              <a:buFont typeface="Wingdings" pitchFamily="2" charset="2"/>
              <a:buChar char="§"/>
              <a:defRPr/>
            </a:pPr>
            <a:r>
              <a:rPr lang="el-GR" sz="2400" dirty="0" smtClean="0"/>
              <a:t>Συνήθεις δραστηριότητες </a:t>
            </a:r>
            <a:r>
              <a:rPr lang="el-GR" sz="2400" dirty="0"/>
              <a:t>κατά τη φάση αυτή, είναι το χαλαρό περπάτημα, οι διατάσεις, καθώς επίσης μπορούν να χρησιμοποιηθούν και διάφορες τεχνικές </a:t>
            </a:r>
            <a:r>
              <a:rPr lang="el-GR" sz="2400" dirty="0" smtClean="0"/>
              <a:t>χαλάρωσης.</a:t>
            </a:r>
          </a:p>
          <a:p>
            <a:pPr>
              <a:buClr>
                <a:srgbClr val="800000"/>
              </a:buClr>
              <a:buSzPct val="100000"/>
              <a:buFont typeface="Wingdings" pitchFamily="2" charset="2"/>
              <a:buChar char="§"/>
              <a:defRPr/>
            </a:pPr>
            <a:r>
              <a:rPr lang="el-GR" sz="2400" dirty="0"/>
              <a:t>Κύριος στόχος της αποθεραπείας είναι η αποτροπή ή ο περιορισμός των πιθανών επικίνδυνων επιπλοκών που ο απότομος τερματισμός της άσκησης μπορεί να </a:t>
            </a:r>
            <a:r>
              <a:rPr lang="el-GR" sz="2400" dirty="0" smtClean="0"/>
              <a:t>επιφέρει.</a:t>
            </a:r>
          </a:p>
          <a:p>
            <a:pPr>
              <a:buClr>
                <a:srgbClr val="800000"/>
              </a:buClr>
              <a:buSzPct val="100000"/>
              <a:buFont typeface="Wingdings" pitchFamily="2" charset="2"/>
              <a:buChar char="§"/>
              <a:defRPr/>
            </a:pPr>
            <a:r>
              <a:rPr lang="el-GR" sz="2400" dirty="0" smtClean="0"/>
              <a:t>Οι πιο πιθανές και ηπιότερες </a:t>
            </a:r>
            <a:r>
              <a:rPr lang="el-GR" sz="2400" dirty="0"/>
              <a:t>επιπλοκές του απότομου τερματισμού της άσκησης </a:t>
            </a:r>
            <a:r>
              <a:rPr lang="el-GR" sz="2400" dirty="0" smtClean="0"/>
              <a:t>είναι η ναυτία</a:t>
            </a:r>
            <a:r>
              <a:rPr lang="el-GR" sz="2400" dirty="0"/>
              <a:t>, ο πονοκέφαλος, η έντονη αίσθηση εξάντλησης και η κακή διάθεση.</a:t>
            </a:r>
            <a:r>
              <a:rPr lang="el-GR" sz="2400" dirty="0" smtClean="0"/>
              <a:t> </a:t>
            </a:r>
            <a:endParaRPr lang="el-GR" sz="2400" dirty="0"/>
          </a:p>
          <a:p>
            <a:pPr marL="0" indent="0">
              <a:buClr>
                <a:schemeClr val="tx2"/>
              </a:buClr>
              <a:buSzPct val="110000"/>
              <a:buFont typeface="Wingdings" pitchFamily="2" charset="2"/>
              <a:buNone/>
              <a:defRPr/>
            </a:pPr>
            <a:r>
              <a:rPr lang="el-GR" sz="2400" dirty="0" smtClean="0"/>
              <a:t>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95253860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a:t>Προοδευτικός Τερματισμός </a:t>
            </a:r>
            <a:r>
              <a:rPr lang="el-GR" sz="2800" dirty="0" smtClean="0">
                <a:effectLst/>
              </a:rPr>
              <a:t>[2</a:t>
            </a:r>
            <a:r>
              <a:rPr lang="en-US" sz="2800" dirty="0" smtClean="0">
                <a:effectLst/>
              </a:rPr>
              <a:t>/2</a:t>
            </a:r>
            <a:r>
              <a:rPr lang="el-GR" sz="2800" dirty="0" smtClean="0">
                <a:effectLst/>
              </a:rPr>
              <a:t>]</a:t>
            </a:r>
            <a:endParaRPr lang="el-GR" sz="3200" dirty="0">
              <a:effectLst/>
            </a:endParaRPr>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57200" y="1340768"/>
            <a:ext cx="8437418" cy="5040560"/>
          </a:xfrm>
        </p:spPr>
        <p:txBody>
          <a:bodyPr/>
          <a:lstStyle/>
          <a:p>
            <a:pPr marL="0" indent="0">
              <a:buFont typeface="Wingdings" pitchFamily="2" charset="2"/>
              <a:buNone/>
              <a:defRPr/>
            </a:pPr>
            <a:r>
              <a:rPr lang="el-GR" sz="2400" dirty="0" smtClean="0"/>
              <a:t>Με </a:t>
            </a:r>
            <a:r>
              <a:rPr lang="el-GR" sz="2400" dirty="0"/>
              <a:t>τον προοδευτικό τερματισμό </a:t>
            </a:r>
            <a:r>
              <a:rPr lang="el-GR" sz="2400" dirty="0" smtClean="0"/>
              <a:t>και </a:t>
            </a:r>
            <a:r>
              <a:rPr lang="el-GR" sz="2400" dirty="0"/>
              <a:t>τη σταδιακή ελάττωση της έντασης </a:t>
            </a:r>
            <a:r>
              <a:rPr lang="el-GR" sz="2400" dirty="0" smtClean="0"/>
              <a:t>της άσκησης επιτυγχάνονται</a:t>
            </a:r>
            <a:r>
              <a:rPr lang="el-GR" sz="2400" dirty="0"/>
              <a:t>:</a:t>
            </a:r>
          </a:p>
          <a:p>
            <a:pPr marL="541338" indent="-363538">
              <a:buClr>
                <a:srgbClr val="800000"/>
              </a:buClr>
              <a:buSzPct val="100000"/>
              <a:buFont typeface="Wingdings" pitchFamily="2" charset="2"/>
              <a:buChar char="§"/>
              <a:defRPr/>
            </a:pPr>
            <a:r>
              <a:rPr lang="el-GR" sz="2400" dirty="0" smtClean="0"/>
              <a:t>Η προοδευτική </a:t>
            </a:r>
            <a:r>
              <a:rPr lang="el-GR" sz="2400" dirty="0"/>
              <a:t>και ομαλή επιστροφή των αιμοδυναμικών παραμέτρων σε επίπεδα ηρεμίας (καρδιακή συχνότητα, διπλό γινόμενο, καρδιακή παροχή, κλπ</a:t>
            </a:r>
            <a:r>
              <a:rPr lang="el-GR" sz="2400" dirty="0" smtClean="0"/>
              <a:t>). </a:t>
            </a:r>
            <a:endParaRPr lang="el-GR" sz="2400" dirty="0"/>
          </a:p>
          <a:p>
            <a:pPr marL="541338" indent="-363538">
              <a:buClr>
                <a:srgbClr val="800000"/>
              </a:buClr>
              <a:buSzPct val="100000"/>
              <a:buFont typeface="Wingdings" pitchFamily="2" charset="2"/>
              <a:buChar char="§"/>
              <a:defRPr/>
            </a:pPr>
            <a:r>
              <a:rPr lang="el-GR" sz="2400" dirty="0" smtClean="0"/>
              <a:t>Ο περιορισμός </a:t>
            </a:r>
            <a:r>
              <a:rPr lang="el-GR" sz="2400" dirty="0"/>
              <a:t>ή και </a:t>
            </a:r>
            <a:r>
              <a:rPr lang="el-GR" sz="2400" dirty="0" smtClean="0"/>
              <a:t>η αποτροπή </a:t>
            </a:r>
            <a:r>
              <a:rPr lang="el-GR" sz="2400" dirty="0"/>
              <a:t>επικίνδυνων καρδιοαγγειακών επιπλοκών και μυοσκελετικών </a:t>
            </a:r>
            <a:r>
              <a:rPr lang="el-GR" sz="2400" dirty="0" smtClean="0"/>
              <a:t>προβλημάτων.</a:t>
            </a:r>
            <a:endParaRPr lang="el-GR" sz="2400" dirty="0"/>
          </a:p>
          <a:p>
            <a:pPr marL="541338" indent="-363538">
              <a:buClr>
                <a:srgbClr val="800000"/>
              </a:buClr>
              <a:buSzPct val="100000"/>
              <a:buFont typeface="Wingdings" pitchFamily="2" charset="2"/>
              <a:buChar char="§"/>
              <a:defRPr/>
            </a:pPr>
            <a:r>
              <a:rPr lang="el-GR" sz="2400" dirty="0" smtClean="0"/>
              <a:t>Η γρήγορη </a:t>
            </a:r>
            <a:r>
              <a:rPr lang="el-GR" sz="2400" dirty="0"/>
              <a:t>απομάκρυνση του γαλακτικού οξέος που έχει παραχθεί </a:t>
            </a:r>
            <a:r>
              <a:rPr lang="el-GR" sz="2400" dirty="0" smtClean="0"/>
              <a:t>μέσω του ταχύτερου μεταβολισμού </a:t>
            </a:r>
            <a:r>
              <a:rPr lang="el-GR" sz="2400" dirty="0"/>
              <a:t>του στο συκώτι και την </a:t>
            </a:r>
            <a:r>
              <a:rPr lang="el-GR" sz="2400" dirty="0" smtClean="0"/>
              <a:t>επαναχρησιμοποίηση </a:t>
            </a:r>
            <a:r>
              <a:rPr lang="el-GR" sz="2400" dirty="0"/>
              <a:t>του σαν πηγή ενέργειας </a:t>
            </a:r>
            <a:r>
              <a:rPr lang="el-GR" sz="2400" dirty="0" smtClean="0"/>
              <a:t>από τους σκελετικούς μυς </a:t>
            </a:r>
            <a:r>
              <a:rPr lang="el-GR" sz="2400" dirty="0"/>
              <a:t>και </a:t>
            </a:r>
            <a:r>
              <a:rPr lang="el-GR" sz="2400" dirty="0" smtClean="0"/>
              <a:t>το μυοκάρδιο.</a:t>
            </a:r>
            <a:endParaRPr lang="el-GR" sz="2400" dirty="0"/>
          </a:p>
          <a:p>
            <a:pPr marL="0" indent="0">
              <a:buFont typeface="Wingdings" pitchFamily="2" charset="2"/>
              <a:buNone/>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6479316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8289" y="0"/>
            <a:ext cx="8229600" cy="836712"/>
          </a:xfrm>
        </p:spPr>
        <p:txBody>
          <a:bodyPr>
            <a:normAutofit/>
          </a:bodyPr>
          <a:lstStyle/>
          <a:p>
            <a:r>
              <a:rPr lang="el-GR" dirty="0"/>
              <a:t>Συνεδρία Άσκησης – Φάσεις </a:t>
            </a:r>
          </a:p>
        </p:txBody>
      </p:sp>
      <p:sp>
        <p:nvSpPr>
          <p:cNvPr id="118792" name="Text Box 8"/>
          <p:cNvSpPr txBox="1">
            <a:spLocks noChangeArrowheads="1"/>
          </p:cNvSpPr>
          <p:nvPr/>
        </p:nvSpPr>
        <p:spPr bwMode="auto">
          <a:xfrm>
            <a:off x="179512" y="5201905"/>
            <a:ext cx="87849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l-GR" sz="2000" dirty="0" smtClean="0">
                <a:solidFill>
                  <a:prstClr val="black"/>
                </a:solidFill>
                <a:latin typeface="Calibri"/>
              </a:rPr>
              <a:t>Ενδεικτικά, συνεδρία διάρκειας 45 λεπτών σε άτομο με Κ</a:t>
            </a:r>
            <a:r>
              <a:rPr lang="el-GR" sz="2000" dirty="0">
                <a:solidFill>
                  <a:prstClr val="black"/>
                </a:solidFill>
                <a:latin typeface="Calibri"/>
              </a:rPr>
              <a:t>Σ</a:t>
            </a:r>
            <a:r>
              <a:rPr lang="en-US" sz="1400" dirty="0" smtClean="0">
                <a:solidFill>
                  <a:prstClr val="black"/>
                </a:solidFill>
                <a:latin typeface="Calibri"/>
              </a:rPr>
              <a:t>max</a:t>
            </a:r>
            <a:r>
              <a:rPr lang="en-US" sz="2000" dirty="0" smtClean="0">
                <a:solidFill>
                  <a:prstClr val="black"/>
                </a:solidFill>
                <a:latin typeface="Calibri"/>
              </a:rPr>
              <a:t> </a:t>
            </a:r>
            <a:r>
              <a:rPr lang="el-GR" sz="2000" dirty="0" smtClean="0">
                <a:solidFill>
                  <a:prstClr val="black"/>
                </a:solidFill>
                <a:latin typeface="Calibri"/>
              </a:rPr>
              <a:t>180 </a:t>
            </a:r>
            <a:r>
              <a:rPr lang="en-US" sz="2000" dirty="0" smtClean="0">
                <a:solidFill>
                  <a:prstClr val="black"/>
                </a:solidFill>
                <a:latin typeface="Calibri"/>
              </a:rPr>
              <a:t>b/min </a:t>
            </a:r>
            <a:r>
              <a:rPr lang="el-GR" sz="2000" dirty="0" smtClean="0">
                <a:solidFill>
                  <a:prstClr val="black"/>
                </a:solidFill>
                <a:latin typeface="Calibri"/>
              </a:rPr>
              <a:t>χωρίζεται:</a:t>
            </a:r>
          </a:p>
          <a:p>
            <a:pPr>
              <a:defRPr/>
            </a:pPr>
            <a:r>
              <a:rPr lang="el-GR" sz="2000" dirty="0" smtClean="0">
                <a:solidFill>
                  <a:prstClr val="black"/>
                </a:solidFill>
                <a:latin typeface="Calibri"/>
              </a:rPr>
              <a:t>	 1. </a:t>
            </a:r>
            <a:r>
              <a:rPr lang="en-US" sz="2000" dirty="0" smtClean="0">
                <a:solidFill>
                  <a:prstClr val="black"/>
                </a:solidFill>
                <a:latin typeface="Calibri"/>
              </a:rPr>
              <a:t> </a:t>
            </a:r>
            <a:r>
              <a:rPr lang="el-GR" sz="2000" dirty="0" smtClean="0">
                <a:solidFill>
                  <a:prstClr val="black"/>
                </a:solidFill>
                <a:latin typeface="Calibri"/>
              </a:rPr>
              <a:t>Προθέρμανση:   </a:t>
            </a:r>
            <a:r>
              <a:rPr lang="en-US" sz="2000" dirty="0" smtClean="0">
                <a:solidFill>
                  <a:prstClr val="black"/>
                </a:solidFill>
                <a:latin typeface="Calibri"/>
              </a:rPr>
              <a:t> </a:t>
            </a:r>
            <a:r>
              <a:rPr lang="el-GR" sz="2000" dirty="0" smtClean="0">
                <a:solidFill>
                  <a:prstClr val="black"/>
                </a:solidFill>
                <a:latin typeface="Calibri"/>
              </a:rPr>
              <a:t>8 λεπτά 	 </a:t>
            </a:r>
          </a:p>
          <a:p>
            <a:pPr>
              <a:defRPr/>
            </a:pPr>
            <a:r>
              <a:rPr lang="el-GR" sz="2000" dirty="0">
                <a:solidFill>
                  <a:prstClr val="black"/>
                </a:solidFill>
                <a:latin typeface="Calibri"/>
              </a:rPr>
              <a:t> </a:t>
            </a:r>
            <a:r>
              <a:rPr lang="el-GR" sz="2000" dirty="0" smtClean="0">
                <a:solidFill>
                  <a:prstClr val="black"/>
                </a:solidFill>
                <a:latin typeface="Calibri"/>
              </a:rPr>
              <a:t>        2. </a:t>
            </a:r>
            <a:r>
              <a:rPr lang="en-US" sz="2000" dirty="0" smtClean="0">
                <a:solidFill>
                  <a:prstClr val="black"/>
                </a:solidFill>
                <a:latin typeface="Calibri"/>
              </a:rPr>
              <a:t> </a:t>
            </a:r>
            <a:r>
              <a:rPr lang="el-GR" sz="2000" dirty="0" smtClean="0">
                <a:solidFill>
                  <a:prstClr val="black"/>
                </a:solidFill>
                <a:latin typeface="Calibri"/>
              </a:rPr>
              <a:t>Δυναμική φάση: </a:t>
            </a:r>
            <a:r>
              <a:rPr lang="en-US" sz="2000" dirty="0" smtClean="0">
                <a:solidFill>
                  <a:prstClr val="black"/>
                </a:solidFill>
                <a:latin typeface="Calibri"/>
              </a:rPr>
              <a:t> </a:t>
            </a:r>
            <a:r>
              <a:rPr lang="el-GR" sz="2000" dirty="0" smtClean="0">
                <a:solidFill>
                  <a:prstClr val="black"/>
                </a:solidFill>
                <a:latin typeface="Calibri"/>
              </a:rPr>
              <a:t>32 λεπτά</a:t>
            </a:r>
          </a:p>
          <a:p>
            <a:pPr>
              <a:defRPr/>
            </a:pPr>
            <a:r>
              <a:rPr lang="el-GR" sz="2000" dirty="0" smtClean="0">
                <a:solidFill>
                  <a:prstClr val="black"/>
                </a:solidFill>
                <a:latin typeface="Calibri"/>
              </a:rPr>
              <a:t> 	 3. </a:t>
            </a:r>
            <a:r>
              <a:rPr lang="en-US" sz="2000" dirty="0" smtClean="0">
                <a:solidFill>
                  <a:prstClr val="black"/>
                </a:solidFill>
                <a:latin typeface="Calibri"/>
              </a:rPr>
              <a:t> </a:t>
            </a:r>
            <a:r>
              <a:rPr lang="el-GR" sz="2000" dirty="0" smtClean="0">
                <a:solidFill>
                  <a:prstClr val="black"/>
                </a:solidFill>
                <a:latin typeface="Calibri"/>
              </a:rPr>
              <a:t>Αποθεραπεία:    </a:t>
            </a:r>
            <a:r>
              <a:rPr lang="en-US" sz="2000" dirty="0" smtClean="0">
                <a:solidFill>
                  <a:prstClr val="black"/>
                </a:solidFill>
                <a:latin typeface="Calibri"/>
              </a:rPr>
              <a:t> </a:t>
            </a:r>
            <a:r>
              <a:rPr lang="el-GR" sz="2000" dirty="0" smtClean="0">
                <a:solidFill>
                  <a:prstClr val="black"/>
                </a:solidFill>
                <a:latin typeface="Calibri"/>
              </a:rPr>
              <a:t>5 λεπτά</a:t>
            </a:r>
          </a:p>
        </p:txBody>
      </p:sp>
      <p:grpSp>
        <p:nvGrpSpPr>
          <p:cNvPr id="39" name="Ομάδα 38"/>
          <p:cNvGrpSpPr/>
          <p:nvPr/>
        </p:nvGrpSpPr>
        <p:grpSpPr>
          <a:xfrm>
            <a:off x="1855914" y="1052859"/>
            <a:ext cx="6460502" cy="3908425"/>
            <a:chOff x="1336571" y="1052859"/>
            <a:chExt cx="6460502" cy="3908425"/>
          </a:xfrm>
        </p:grpSpPr>
        <p:sp>
          <p:nvSpPr>
            <p:cNvPr id="192517" name="Text Box 5"/>
            <p:cNvSpPr txBox="1">
              <a:spLocks noChangeArrowheads="1"/>
            </p:cNvSpPr>
            <p:nvPr/>
          </p:nvSpPr>
          <p:spPr bwMode="auto">
            <a:xfrm>
              <a:off x="2521497" y="4504323"/>
              <a:ext cx="308449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aseline="-25000">
                  <a:solidFill>
                    <a:schemeClr val="tx1"/>
                  </a:solidFill>
                  <a:latin typeface="Times New Roman" pitchFamily="18" charset="0"/>
                </a:defRPr>
              </a:lvl1pPr>
              <a:lvl2pPr marL="742950" indent="-285750" eaLnBrk="0" hangingPunct="0">
                <a:defRPr sz="2800" baseline="-25000">
                  <a:solidFill>
                    <a:schemeClr val="tx1"/>
                  </a:solidFill>
                  <a:latin typeface="Times New Roman" pitchFamily="18" charset="0"/>
                </a:defRPr>
              </a:lvl2pPr>
              <a:lvl3pPr marL="1143000" indent="-228600" eaLnBrk="0" hangingPunct="0">
                <a:defRPr sz="2800" baseline="-25000">
                  <a:solidFill>
                    <a:schemeClr val="tx1"/>
                  </a:solidFill>
                  <a:latin typeface="Times New Roman" pitchFamily="18" charset="0"/>
                </a:defRPr>
              </a:lvl3pPr>
              <a:lvl4pPr marL="1600200" indent="-228600" eaLnBrk="0" hangingPunct="0">
                <a:defRPr sz="2800" baseline="-25000">
                  <a:solidFill>
                    <a:schemeClr val="tx1"/>
                  </a:solidFill>
                  <a:latin typeface="Times New Roman" pitchFamily="18" charset="0"/>
                </a:defRPr>
              </a:lvl4pPr>
              <a:lvl5pPr marL="2057400" indent="-228600" eaLnBrk="0" hangingPunct="0">
                <a:defRPr sz="2800" baseline="-25000">
                  <a:solidFill>
                    <a:schemeClr val="tx1"/>
                  </a:solidFill>
                  <a:latin typeface="Times New Roman" pitchFamily="18" charset="0"/>
                </a:defRPr>
              </a:lvl5pPr>
              <a:lvl6pPr marL="2514600" indent="-228600" eaLnBrk="0" fontAlgn="base" hangingPunct="0">
                <a:spcBef>
                  <a:spcPct val="0"/>
                </a:spcBef>
                <a:spcAft>
                  <a:spcPct val="0"/>
                </a:spcAft>
                <a:defRPr sz="2800" baseline="-25000">
                  <a:solidFill>
                    <a:schemeClr val="tx1"/>
                  </a:solidFill>
                  <a:latin typeface="Times New Roman" pitchFamily="18" charset="0"/>
                </a:defRPr>
              </a:lvl6pPr>
              <a:lvl7pPr marL="2971800" indent="-228600" eaLnBrk="0" fontAlgn="base" hangingPunct="0">
                <a:spcBef>
                  <a:spcPct val="0"/>
                </a:spcBef>
                <a:spcAft>
                  <a:spcPct val="0"/>
                </a:spcAft>
                <a:defRPr sz="2800" baseline="-25000">
                  <a:solidFill>
                    <a:schemeClr val="tx1"/>
                  </a:solidFill>
                  <a:latin typeface="Times New Roman" pitchFamily="18" charset="0"/>
                </a:defRPr>
              </a:lvl7pPr>
              <a:lvl8pPr marL="3429000" indent="-228600" eaLnBrk="0" fontAlgn="base" hangingPunct="0">
                <a:spcBef>
                  <a:spcPct val="0"/>
                </a:spcBef>
                <a:spcAft>
                  <a:spcPct val="0"/>
                </a:spcAft>
                <a:defRPr sz="2800" baseline="-25000">
                  <a:solidFill>
                    <a:schemeClr val="tx1"/>
                  </a:solidFill>
                  <a:latin typeface="Times New Roman" pitchFamily="18" charset="0"/>
                </a:defRPr>
              </a:lvl8pPr>
              <a:lvl9pPr marL="3886200" indent="-228600" eaLnBrk="0" fontAlgn="base" hangingPunct="0">
                <a:spcBef>
                  <a:spcPct val="0"/>
                </a:spcBef>
                <a:spcAft>
                  <a:spcPct val="0"/>
                </a:spcAft>
                <a:defRPr sz="2800" baseline="-25000">
                  <a:solidFill>
                    <a:schemeClr val="tx1"/>
                  </a:solidFill>
                  <a:latin typeface="Times New Roman" pitchFamily="18" charset="0"/>
                </a:defRPr>
              </a:lvl9pPr>
            </a:lstStyle>
            <a:p>
              <a:pPr eaLnBrk="1" hangingPunct="1"/>
              <a:r>
                <a:rPr lang="el-GR" sz="2400" dirty="0">
                  <a:solidFill>
                    <a:prstClr val="black"/>
                  </a:solidFill>
                  <a:latin typeface="Calibri"/>
                </a:rPr>
                <a:t>4      8     12    16    20   24     40    45</a:t>
              </a:r>
            </a:p>
          </p:txBody>
        </p:sp>
        <p:sp>
          <p:nvSpPr>
            <p:cNvPr id="179206" name="Text Box 6"/>
            <p:cNvSpPr txBox="1">
              <a:spLocks noChangeArrowheads="1"/>
            </p:cNvSpPr>
            <p:nvPr/>
          </p:nvSpPr>
          <p:spPr bwMode="auto">
            <a:xfrm>
              <a:off x="1336571" y="1052859"/>
              <a:ext cx="976489"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aseline="-25000">
                  <a:solidFill>
                    <a:schemeClr val="tx1"/>
                  </a:solidFill>
                  <a:latin typeface="Times New Roman" pitchFamily="18" charset="0"/>
                </a:defRPr>
              </a:lvl1pPr>
              <a:lvl2pPr marL="742950" indent="-285750" eaLnBrk="0" hangingPunct="0">
                <a:defRPr sz="2800" baseline="-25000">
                  <a:solidFill>
                    <a:schemeClr val="tx1"/>
                  </a:solidFill>
                  <a:latin typeface="Times New Roman" pitchFamily="18" charset="0"/>
                </a:defRPr>
              </a:lvl2pPr>
              <a:lvl3pPr marL="1143000" indent="-228600" eaLnBrk="0" hangingPunct="0">
                <a:defRPr sz="2800" baseline="-25000">
                  <a:solidFill>
                    <a:schemeClr val="tx1"/>
                  </a:solidFill>
                  <a:latin typeface="Times New Roman" pitchFamily="18" charset="0"/>
                </a:defRPr>
              </a:lvl3pPr>
              <a:lvl4pPr marL="1600200" indent="-228600" eaLnBrk="0" hangingPunct="0">
                <a:defRPr sz="2800" baseline="-25000">
                  <a:solidFill>
                    <a:schemeClr val="tx1"/>
                  </a:solidFill>
                  <a:latin typeface="Times New Roman" pitchFamily="18" charset="0"/>
                </a:defRPr>
              </a:lvl4pPr>
              <a:lvl5pPr marL="2057400" indent="-228600" eaLnBrk="0" hangingPunct="0">
                <a:defRPr sz="2800" baseline="-25000">
                  <a:solidFill>
                    <a:schemeClr val="tx1"/>
                  </a:solidFill>
                  <a:latin typeface="Times New Roman" pitchFamily="18" charset="0"/>
                </a:defRPr>
              </a:lvl5pPr>
              <a:lvl6pPr marL="2514600" indent="-228600" eaLnBrk="0" fontAlgn="base" hangingPunct="0">
                <a:spcBef>
                  <a:spcPct val="0"/>
                </a:spcBef>
                <a:spcAft>
                  <a:spcPct val="0"/>
                </a:spcAft>
                <a:defRPr sz="2800" baseline="-25000">
                  <a:solidFill>
                    <a:schemeClr val="tx1"/>
                  </a:solidFill>
                  <a:latin typeface="Times New Roman" pitchFamily="18" charset="0"/>
                </a:defRPr>
              </a:lvl6pPr>
              <a:lvl7pPr marL="2971800" indent="-228600" eaLnBrk="0" fontAlgn="base" hangingPunct="0">
                <a:spcBef>
                  <a:spcPct val="0"/>
                </a:spcBef>
                <a:spcAft>
                  <a:spcPct val="0"/>
                </a:spcAft>
                <a:defRPr sz="2800" baseline="-25000">
                  <a:solidFill>
                    <a:schemeClr val="tx1"/>
                  </a:solidFill>
                  <a:latin typeface="Times New Roman" pitchFamily="18" charset="0"/>
                </a:defRPr>
              </a:lvl7pPr>
              <a:lvl8pPr marL="3429000" indent="-228600" eaLnBrk="0" fontAlgn="base" hangingPunct="0">
                <a:spcBef>
                  <a:spcPct val="0"/>
                </a:spcBef>
                <a:spcAft>
                  <a:spcPct val="0"/>
                </a:spcAft>
                <a:defRPr sz="2800" baseline="-25000">
                  <a:solidFill>
                    <a:schemeClr val="tx1"/>
                  </a:solidFill>
                  <a:latin typeface="Times New Roman" pitchFamily="18" charset="0"/>
                </a:defRPr>
              </a:lvl8pPr>
              <a:lvl9pPr marL="3886200" indent="-228600" eaLnBrk="0" fontAlgn="base" hangingPunct="0">
                <a:spcBef>
                  <a:spcPct val="0"/>
                </a:spcBef>
                <a:spcAft>
                  <a:spcPct val="0"/>
                </a:spcAft>
                <a:defRPr sz="2800" baseline="-25000">
                  <a:solidFill>
                    <a:schemeClr val="tx1"/>
                  </a:solidFill>
                  <a:latin typeface="Times New Roman" pitchFamily="18" charset="0"/>
                </a:defRPr>
              </a:lvl9pPr>
            </a:lstStyle>
            <a:p>
              <a:pPr eaLnBrk="1" hangingPunct="1">
                <a:lnSpc>
                  <a:spcPct val="155000"/>
                </a:lnSpc>
                <a:defRPr/>
              </a:pPr>
              <a:r>
                <a:rPr lang="en-US" sz="2400" dirty="0" smtClean="0">
                  <a:solidFill>
                    <a:prstClr val="black"/>
                  </a:solidFill>
                  <a:latin typeface="Calibri"/>
                </a:rPr>
                <a:t>      </a:t>
              </a:r>
              <a:r>
                <a:rPr lang="el-GR" sz="2400" dirty="0" smtClean="0">
                  <a:solidFill>
                    <a:prstClr val="black"/>
                  </a:solidFill>
                  <a:latin typeface="Calibri"/>
                </a:rPr>
                <a:t>200</a:t>
              </a:r>
            </a:p>
            <a:p>
              <a:pPr eaLnBrk="1" hangingPunct="1">
                <a:lnSpc>
                  <a:spcPct val="155000"/>
                </a:lnSpc>
                <a:defRPr/>
              </a:pPr>
              <a:r>
                <a:rPr lang="el-GR" sz="2400" dirty="0" smtClean="0">
                  <a:solidFill>
                    <a:prstClr val="black"/>
                  </a:solidFill>
                  <a:latin typeface="Calibri"/>
                </a:rPr>
                <a:t>      180</a:t>
              </a:r>
            </a:p>
            <a:p>
              <a:pPr eaLnBrk="1" hangingPunct="1">
                <a:lnSpc>
                  <a:spcPct val="155000"/>
                </a:lnSpc>
                <a:defRPr/>
              </a:pPr>
              <a:r>
                <a:rPr lang="el-GR" sz="2400" dirty="0" smtClean="0">
                  <a:solidFill>
                    <a:prstClr val="black"/>
                  </a:solidFill>
                  <a:latin typeface="Calibri"/>
                </a:rPr>
                <a:t>      160</a:t>
              </a:r>
            </a:p>
            <a:p>
              <a:pPr eaLnBrk="1" hangingPunct="1">
                <a:lnSpc>
                  <a:spcPct val="155000"/>
                </a:lnSpc>
                <a:defRPr/>
              </a:pPr>
              <a:r>
                <a:rPr lang="el-GR" sz="2400" dirty="0" smtClean="0">
                  <a:solidFill>
                    <a:prstClr val="black"/>
                  </a:solidFill>
                  <a:latin typeface="Calibri"/>
                </a:rPr>
                <a:t>      140</a:t>
              </a:r>
            </a:p>
            <a:p>
              <a:pPr eaLnBrk="1" hangingPunct="1">
                <a:lnSpc>
                  <a:spcPct val="155000"/>
                </a:lnSpc>
                <a:defRPr/>
              </a:pPr>
              <a:r>
                <a:rPr lang="el-GR" sz="2400" dirty="0" smtClean="0">
                  <a:solidFill>
                    <a:prstClr val="black"/>
                  </a:solidFill>
                  <a:latin typeface="Calibri"/>
                </a:rPr>
                <a:t>      120</a:t>
              </a:r>
            </a:p>
            <a:p>
              <a:pPr eaLnBrk="1" hangingPunct="1">
                <a:lnSpc>
                  <a:spcPct val="155000"/>
                </a:lnSpc>
                <a:defRPr/>
              </a:pPr>
              <a:r>
                <a:rPr lang="el-GR" sz="2400" dirty="0" smtClean="0">
                  <a:solidFill>
                    <a:prstClr val="black"/>
                  </a:solidFill>
                  <a:latin typeface="Calibri"/>
                </a:rPr>
                <a:t>      100</a:t>
              </a:r>
            </a:p>
            <a:p>
              <a:pPr eaLnBrk="1" hangingPunct="1">
                <a:lnSpc>
                  <a:spcPct val="155000"/>
                </a:lnSpc>
                <a:defRPr/>
              </a:pPr>
              <a:r>
                <a:rPr lang="el-GR" sz="2400" dirty="0" smtClean="0">
                  <a:solidFill>
                    <a:prstClr val="black"/>
                  </a:solidFill>
                  <a:latin typeface="Calibri"/>
                </a:rPr>
                <a:t>        80</a:t>
              </a:r>
            </a:p>
            <a:p>
              <a:pPr eaLnBrk="1" hangingPunct="1">
                <a:lnSpc>
                  <a:spcPct val="155000"/>
                </a:lnSpc>
                <a:defRPr/>
              </a:pPr>
              <a:r>
                <a:rPr lang="el-GR" sz="2400" dirty="0" smtClean="0">
                  <a:solidFill>
                    <a:prstClr val="black"/>
                  </a:solidFill>
                  <a:latin typeface="Calibri"/>
                </a:rPr>
                <a:t>        60</a:t>
              </a:r>
            </a:p>
            <a:p>
              <a:pPr eaLnBrk="1" hangingPunct="1">
                <a:lnSpc>
                  <a:spcPct val="155000"/>
                </a:lnSpc>
                <a:defRPr/>
              </a:pPr>
              <a:r>
                <a:rPr lang="el-GR" sz="2400" dirty="0" smtClean="0">
                  <a:solidFill>
                    <a:prstClr val="black"/>
                  </a:solidFill>
                  <a:latin typeface="Calibri"/>
                </a:rPr>
                <a:t>        40</a:t>
              </a:r>
              <a:endParaRPr lang="en-US" sz="2400" dirty="0" smtClean="0">
                <a:solidFill>
                  <a:prstClr val="black"/>
                </a:solidFill>
                <a:latin typeface="Calibri"/>
              </a:endParaRPr>
            </a:p>
            <a:p>
              <a:pPr eaLnBrk="1" hangingPunct="1">
                <a:lnSpc>
                  <a:spcPct val="155000"/>
                </a:lnSpc>
                <a:defRPr/>
              </a:pPr>
              <a:r>
                <a:rPr lang="el-GR" sz="2400" dirty="0" smtClean="0">
                  <a:solidFill>
                    <a:prstClr val="black"/>
                  </a:solidFill>
                  <a:latin typeface="Calibri"/>
                </a:rPr>
                <a:t>ΚΣ</a:t>
              </a:r>
              <a:r>
                <a:rPr lang="en-US" sz="2400" dirty="0" smtClean="0">
                  <a:solidFill>
                    <a:prstClr val="black"/>
                  </a:solidFill>
                  <a:latin typeface="Calibri"/>
                </a:rPr>
                <a:t> b/min</a:t>
              </a:r>
              <a:endParaRPr lang="el-GR" sz="2400" dirty="0" smtClean="0">
                <a:solidFill>
                  <a:prstClr val="black"/>
                </a:solidFill>
                <a:latin typeface="Calibri"/>
              </a:endParaRPr>
            </a:p>
          </p:txBody>
        </p:sp>
        <p:sp>
          <p:nvSpPr>
            <p:cNvPr id="118791" name="Text Box 7"/>
            <p:cNvSpPr txBox="1">
              <a:spLocks noChangeArrowheads="1"/>
            </p:cNvSpPr>
            <p:nvPr/>
          </p:nvSpPr>
          <p:spPr bwMode="auto">
            <a:xfrm>
              <a:off x="6084168" y="2336302"/>
              <a:ext cx="1712905"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l-GR" sz="2000" dirty="0">
                  <a:solidFill>
                    <a:prstClr val="black"/>
                  </a:solidFill>
                  <a:latin typeface="Calibri"/>
                </a:rPr>
                <a:t>Ζώνη Άσκησης</a:t>
              </a:r>
            </a:p>
          </p:txBody>
        </p:sp>
        <p:sp>
          <p:nvSpPr>
            <p:cNvPr id="118793" name="Text Box 9"/>
            <p:cNvSpPr txBox="1">
              <a:spLocks noChangeArrowheads="1"/>
            </p:cNvSpPr>
            <p:nvPr/>
          </p:nvSpPr>
          <p:spPr bwMode="auto">
            <a:xfrm>
              <a:off x="5940152" y="4473545"/>
              <a:ext cx="863057"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dirty="0">
                  <a:solidFill>
                    <a:prstClr val="black"/>
                  </a:solidFill>
                  <a:latin typeface="Calibri"/>
                </a:rPr>
                <a:t> </a:t>
              </a:r>
              <a:r>
                <a:rPr lang="el-GR" sz="2000" dirty="0">
                  <a:solidFill>
                    <a:prstClr val="black"/>
                  </a:solidFill>
                  <a:latin typeface="Calibri"/>
                </a:rPr>
                <a:t>λεπτά</a:t>
              </a:r>
            </a:p>
          </p:txBody>
        </p:sp>
        <p:cxnSp>
          <p:nvCxnSpPr>
            <p:cNvPr id="3" name="Ευθεία γραμμή σύνδεσης 2"/>
            <p:cNvCxnSpPr/>
            <p:nvPr/>
          </p:nvCxnSpPr>
          <p:spPr>
            <a:xfrm>
              <a:off x="2313060" y="1052859"/>
              <a:ext cx="0" cy="3420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2313060" y="4473545"/>
              <a:ext cx="362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2313060" y="1500753"/>
              <a:ext cx="362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2313060" y="2301537"/>
              <a:ext cx="3627092" cy="9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313060" y="2763202"/>
              <a:ext cx="36270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987824" y="1052859"/>
              <a:ext cx="0" cy="34206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4932040" y="1052859"/>
              <a:ext cx="0" cy="34206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5364088" y="1052859"/>
              <a:ext cx="0" cy="34206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Freeform 16"/>
            <p:cNvSpPr/>
            <p:nvPr/>
          </p:nvSpPr>
          <p:spPr>
            <a:xfrm>
              <a:off x="2313060" y="2337840"/>
              <a:ext cx="3185719" cy="1479352"/>
            </a:xfrm>
            <a:custGeom>
              <a:avLst/>
              <a:gdLst>
                <a:gd name="connsiteX0" fmla="*/ 0 w 3278037"/>
                <a:gd name="connsiteY0" fmla="*/ 1544136 h 1551360"/>
                <a:gd name="connsiteX1" fmla="*/ 172528 w 3278037"/>
                <a:gd name="connsiteY1" fmla="*/ 1518256 h 1551360"/>
                <a:gd name="connsiteX2" fmla="*/ 319177 w 3278037"/>
                <a:gd name="connsiteY2" fmla="*/ 1311222 h 1551360"/>
                <a:gd name="connsiteX3" fmla="*/ 612475 w 3278037"/>
                <a:gd name="connsiteY3" fmla="*/ 560724 h 1551360"/>
                <a:gd name="connsiteX4" fmla="*/ 966158 w 3278037"/>
                <a:gd name="connsiteY4" fmla="*/ 345064 h 1551360"/>
                <a:gd name="connsiteX5" fmla="*/ 1268083 w 3278037"/>
                <a:gd name="connsiteY5" fmla="*/ 267426 h 1551360"/>
                <a:gd name="connsiteX6" fmla="*/ 2458528 w 3278037"/>
                <a:gd name="connsiteY6" fmla="*/ 7 h 1551360"/>
                <a:gd name="connsiteX7" fmla="*/ 2751826 w 3278037"/>
                <a:gd name="connsiteY7" fmla="*/ 276053 h 1551360"/>
                <a:gd name="connsiteX8" fmla="*/ 2924354 w 3278037"/>
                <a:gd name="connsiteY8" fmla="*/ 1224958 h 1551360"/>
                <a:gd name="connsiteX9" fmla="*/ 3131388 w 3278037"/>
                <a:gd name="connsiteY9" fmla="*/ 1509630 h 1551360"/>
                <a:gd name="connsiteX10" fmla="*/ 3278037 w 3278037"/>
                <a:gd name="connsiteY10" fmla="*/ 1544136 h 155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037" h="1551360">
                  <a:moveTo>
                    <a:pt x="0" y="1544136"/>
                  </a:moveTo>
                  <a:cubicBezTo>
                    <a:pt x="59666" y="1550605"/>
                    <a:pt x="119332" y="1557075"/>
                    <a:pt x="172528" y="1518256"/>
                  </a:cubicBezTo>
                  <a:cubicBezTo>
                    <a:pt x="225724" y="1479437"/>
                    <a:pt x="245853" y="1470811"/>
                    <a:pt x="319177" y="1311222"/>
                  </a:cubicBezTo>
                  <a:cubicBezTo>
                    <a:pt x="392501" y="1151633"/>
                    <a:pt x="504645" y="721750"/>
                    <a:pt x="612475" y="560724"/>
                  </a:cubicBezTo>
                  <a:cubicBezTo>
                    <a:pt x="720305" y="399698"/>
                    <a:pt x="856890" y="393947"/>
                    <a:pt x="966158" y="345064"/>
                  </a:cubicBezTo>
                  <a:cubicBezTo>
                    <a:pt x="1075426" y="296181"/>
                    <a:pt x="1268083" y="267426"/>
                    <a:pt x="1268083" y="267426"/>
                  </a:cubicBezTo>
                  <a:cubicBezTo>
                    <a:pt x="1516811" y="209917"/>
                    <a:pt x="2211238" y="-1431"/>
                    <a:pt x="2458528" y="7"/>
                  </a:cubicBezTo>
                  <a:cubicBezTo>
                    <a:pt x="2705818" y="1445"/>
                    <a:pt x="2674188" y="71894"/>
                    <a:pt x="2751826" y="276053"/>
                  </a:cubicBezTo>
                  <a:cubicBezTo>
                    <a:pt x="2829464" y="480211"/>
                    <a:pt x="2861094" y="1019362"/>
                    <a:pt x="2924354" y="1224958"/>
                  </a:cubicBezTo>
                  <a:cubicBezTo>
                    <a:pt x="2987614" y="1430554"/>
                    <a:pt x="3072441" y="1456434"/>
                    <a:pt x="3131388" y="1509630"/>
                  </a:cubicBezTo>
                  <a:cubicBezTo>
                    <a:pt x="3190335" y="1562826"/>
                    <a:pt x="3234186" y="1553481"/>
                    <a:pt x="3278037" y="15441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9" name="Line 12"/>
          <p:cNvSpPr>
            <a:spLocks noChangeShapeType="1"/>
          </p:cNvSpPr>
          <p:nvPr/>
        </p:nvSpPr>
        <p:spPr bwMode="auto">
          <a:xfrm>
            <a:off x="360218" y="83671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17423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Συχνότητα Άσκησης</a:t>
            </a:r>
            <a:endParaRPr lang="el-GR" sz="4000" dirty="0"/>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195587" name="Θέση περιεχομένου 2"/>
          <p:cNvSpPr>
            <a:spLocks noGrp="1"/>
          </p:cNvSpPr>
          <p:nvPr>
            <p:ph idx="1"/>
          </p:nvPr>
        </p:nvSpPr>
        <p:spPr>
          <a:xfrm>
            <a:off x="457200" y="1340768"/>
            <a:ext cx="8437418" cy="5040560"/>
          </a:xfrm>
        </p:spPr>
        <p:txBody>
          <a:bodyPr>
            <a:normAutofit lnSpcReduction="10000"/>
          </a:bodyPr>
          <a:lstStyle/>
          <a:p>
            <a:pPr>
              <a:buClr>
                <a:srgbClr val="800000"/>
              </a:buClr>
              <a:buSzPct val="100000"/>
              <a:buFont typeface="Wingdings" pitchFamily="2" charset="2"/>
              <a:buChar char="§"/>
            </a:pPr>
            <a:r>
              <a:rPr lang="el-GR" sz="2400" dirty="0"/>
              <a:t>Για τα περισσότερα άτομα με αερόβια ικανότητα μεγαλύτερη από 5 </a:t>
            </a:r>
            <a:r>
              <a:rPr lang="en-US" sz="2400" dirty="0"/>
              <a:t>METs</a:t>
            </a:r>
            <a:r>
              <a:rPr lang="el-GR" sz="2400" dirty="0"/>
              <a:t>, ο συνδυασμός έντασης - διάρκειας της άσκησης που έχει καθοριστεί μπορεί να επαναλαμβάνεται 3 έως 5 φορές την εβδομάδα, ανάλογα με το σκοπό, το είδος και το στάδιο του </a:t>
            </a:r>
            <a:r>
              <a:rPr lang="el-GR" sz="2400" dirty="0" smtClean="0"/>
              <a:t>προγράμματος.</a:t>
            </a:r>
            <a:endParaRPr lang="en-US" sz="2400" dirty="0" smtClean="0"/>
          </a:p>
          <a:p>
            <a:pPr>
              <a:buClr>
                <a:srgbClr val="800000"/>
              </a:buClr>
              <a:buSzPct val="100000"/>
              <a:buFont typeface="Wingdings" pitchFamily="2" charset="2"/>
              <a:buChar char="§"/>
            </a:pPr>
            <a:r>
              <a:rPr lang="el-GR" sz="2400" dirty="0"/>
              <a:t>Η άσκηση, με ένταση στα όρια της </a:t>
            </a:r>
            <a:r>
              <a:rPr lang="el-GR" sz="2400" dirty="0" smtClean="0"/>
              <a:t>«ζώνης άσκησης», </a:t>
            </a:r>
            <a:r>
              <a:rPr lang="el-GR" sz="2400" dirty="0"/>
              <a:t>3 φορές την εβδομάδα (κατά προτίμηση μία ημέρα άσκηση – μία ημέρα ξεκούραση), θεωρείται ικανή συχνότητα για την κατάλληλη προσαρμογή του καρδιοαγγειακού συστήματος και την αύξηση </a:t>
            </a:r>
            <a:r>
              <a:rPr lang="el-GR" sz="2400" dirty="0" smtClean="0"/>
              <a:t>της </a:t>
            </a:r>
            <a:r>
              <a:rPr lang="en-US" sz="2400" dirty="0"/>
              <a:t>VO</a:t>
            </a:r>
            <a:r>
              <a:rPr lang="el-GR" sz="2400" b="1" baseline="-25000" dirty="0" smtClean="0"/>
              <a:t>2</a:t>
            </a:r>
            <a:r>
              <a:rPr lang="en-US" sz="2000" dirty="0" smtClean="0"/>
              <a:t>max</a:t>
            </a:r>
            <a:r>
              <a:rPr lang="el-GR" sz="2400" dirty="0"/>
              <a:t>,</a:t>
            </a:r>
            <a:endParaRPr lang="en-US" sz="2400" dirty="0" smtClean="0"/>
          </a:p>
          <a:p>
            <a:pPr>
              <a:buClr>
                <a:srgbClr val="800000"/>
              </a:buClr>
              <a:buSzPct val="100000"/>
              <a:buFont typeface="Wingdings" pitchFamily="2" charset="2"/>
              <a:buChar char="§"/>
            </a:pPr>
            <a:r>
              <a:rPr lang="el-GR" sz="2400" dirty="0"/>
              <a:t>Η καθημερινή μέτριας έντασης άσκηση </a:t>
            </a:r>
            <a:r>
              <a:rPr lang="el-GR" sz="2400" dirty="0" smtClean="0"/>
              <a:t>(50-70</a:t>
            </a:r>
            <a:r>
              <a:rPr lang="el-GR" sz="2400" dirty="0"/>
              <a:t>% της </a:t>
            </a:r>
            <a:r>
              <a:rPr lang="el-GR" sz="2400" dirty="0" smtClean="0"/>
              <a:t>ΚΣ</a:t>
            </a:r>
            <a:r>
              <a:rPr lang="en-US" sz="2000" dirty="0" smtClean="0">
                <a:solidFill>
                  <a:prstClr val="black"/>
                </a:solidFill>
              </a:rPr>
              <a:t>max</a:t>
            </a:r>
            <a:r>
              <a:rPr lang="el-GR" sz="2400" dirty="0" smtClean="0"/>
              <a:t>) </a:t>
            </a:r>
            <a:r>
              <a:rPr lang="el-GR" sz="2400" dirty="0"/>
              <a:t>διάρκειας </a:t>
            </a:r>
            <a:r>
              <a:rPr lang="el-GR" sz="2400" dirty="0" smtClean="0"/>
              <a:t>30΄ είναι </a:t>
            </a:r>
            <a:r>
              <a:rPr lang="el-GR" sz="2400" dirty="0"/>
              <a:t>ιδιαίτερα ξεκούραστη, βελτιώνει </a:t>
            </a:r>
            <a:r>
              <a:rPr lang="el-GR" sz="2400" dirty="0" smtClean="0"/>
              <a:t>σημαντικά τη </a:t>
            </a:r>
            <a:r>
              <a:rPr lang="el-GR" sz="2400" dirty="0"/>
              <a:t>φυσική κατάσταση, αλλά δεν είναι τόσο αποτελεσματική στην αύξηση του </a:t>
            </a:r>
            <a:r>
              <a:rPr lang="en-US" sz="2400" dirty="0"/>
              <a:t>VO</a:t>
            </a:r>
            <a:r>
              <a:rPr lang="el-GR" sz="2400" b="1" baseline="-25000" dirty="0" smtClean="0"/>
              <a:t>2</a:t>
            </a:r>
            <a:r>
              <a:rPr lang="en-US" sz="2000" dirty="0" smtClean="0">
                <a:solidFill>
                  <a:prstClr val="black"/>
                </a:solidFill>
              </a:rPr>
              <a:t>max</a:t>
            </a:r>
            <a:r>
              <a:rPr lang="el-GR" sz="24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48972916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1"/>
            <a:ext cx="8229600" cy="1080121"/>
          </a:xfrm>
        </p:spPr>
        <p:txBody>
          <a:bodyPr>
            <a:noAutofit/>
          </a:bodyPr>
          <a:lstStyle/>
          <a:p>
            <a:pPr>
              <a:defRPr/>
            </a:pPr>
            <a:r>
              <a:rPr lang="el-GR" dirty="0" smtClean="0"/>
              <a:t>Σχεδιασμός των Προγραμμάτων Άσκησης </a:t>
            </a:r>
            <a:r>
              <a:rPr lang="el-GR" sz="2800" dirty="0" smtClean="0">
                <a:effectLst/>
              </a:rPr>
              <a:t>[</a:t>
            </a:r>
            <a:r>
              <a:rPr lang="en-US" sz="2800" dirty="0" smtClean="0">
                <a:effectLst/>
              </a:rPr>
              <a:t>1/3</a:t>
            </a:r>
            <a:r>
              <a:rPr lang="el-GR" sz="2800" dirty="0" smtClean="0">
                <a:effectLst/>
              </a:rPr>
              <a:t>]</a:t>
            </a:r>
            <a:endParaRPr lang="el-GR" sz="2800" dirty="0">
              <a:effectLst/>
            </a:endParaRPr>
          </a:p>
        </p:txBody>
      </p:sp>
      <p:sp>
        <p:nvSpPr>
          <p:cNvPr id="6" name="Line 12"/>
          <p:cNvSpPr>
            <a:spLocks noChangeShapeType="1"/>
          </p:cNvSpPr>
          <p:nvPr/>
        </p:nvSpPr>
        <p:spPr bwMode="auto">
          <a:xfrm>
            <a:off x="318655"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18655" y="1340768"/>
            <a:ext cx="8534399" cy="5040560"/>
          </a:xfrm>
        </p:spPr>
        <p:txBody>
          <a:bodyPr>
            <a:noAutofit/>
          </a:bodyPr>
          <a:lstStyle/>
          <a:p>
            <a:pPr>
              <a:buClr>
                <a:srgbClr val="800000"/>
              </a:buClr>
              <a:buSzPct val="100000"/>
              <a:buFont typeface="Wingdings" pitchFamily="2" charset="2"/>
              <a:buChar char="§"/>
              <a:defRPr/>
            </a:pPr>
            <a:endParaRPr lang="el-GR" sz="2400" dirty="0" smtClean="0"/>
          </a:p>
          <a:p>
            <a:pPr>
              <a:buClr>
                <a:srgbClr val="800000"/>
              </a:buClr>
              <a:buSzPct val="100000"/>
              <a:buFont typeface="Wingdings" pitchFamily="2" charset="2"/>
              <a:buChar char="§"/>
              <a:defRPr/>
            </a:pPr>
            <a:r>
              <a:rPr lang="el-GR" sz="2400" dirty="0" smtClean="0"/>
              <a:t>Η αυξημένη σωματική </a:t>
            </a:r>
            <a:r>
              <a:rPr lang="el-GR" sz="2400" dirty="0"/>
              <a:t>δραστηριότητα και η συστηματική άσκηση οδηγούν σε σημαντικές καρδιοαναπνευστικές και μυοσκελετικές προσαρμογές, τα οφέλη των οποίων αξιοποιούνται τόσο στην πρόληψη όσο και στην αποκατάσταση πολλών </a:t>
            </a:r>
            <a:r>
              <a:rPr lang="el-GR" sz="2400" dirty="0" smtClean="0"/>
              <a:t>καρδιοαγγειακών και μεταβολικών παθήσεων, αλλά </a:t>
            </a:r>
            <a:r>
              <a:rPr lang="el-GR" sz="2400" dirty="0"/>
              <a:t>και άλλων προβλημάτων </a:t>
            </a:r>
            <a:r>
              <a:rPr lang="el-GR" sz="2400" dirty="0" smtClean="0"/>
              <a:t>υγείας.</a:t>
            </a:r>
          </a:p>
          <a:p>
            <a:pPr>
              <a:buClr>
                <a:srgbClr val="800000"/>
              </a:buClr>
              <a:buSzPct val="100000"/>
              <a:buFont typeface="Wingdings" pitchFamily="2" charset="2"/>
              <a:buChar char="§"/>
              <a:defRPr/>
            </a:pPr>
            <a:endParaRPr lang="el-GR" sz="1000" dirty="0" smtClean="0"/>
          </a:p>
          <a:p>
            <a:pPr>
              <a:buClr>
                <a:srgbClr val="800000"/>
              </a:buClr>
              <a:buSzPct val="100000"/>
              <a:buFont typeface="Wingdings" pitchFamily="2" charset="2"/>
              <a:buChar char="§"/>
              <a:defRPr/>
            </a:pPr>
            <a:r>
              <a:rPr lang="el-GR" sz="2400" dirty="0"/>
              <a:t>Ο σχεδιασμός της άσκησης βασίζεται στην κλινική και λειτουργική </a:t>
            </a:r>
            <a:r>
              <a:rPr lang="el-GR" sz="2400" dirty="0" smtClean="0"/>
              <a:t>αξιολόγηση </a:t>
            </a:r>
            <a:r>
              <a:rPr lang="el-GR" sz="2400" dirty="0"/>
              <a:t>των υποψηφίων για ένταξη στο πρόγραμμα, ενώ ιδιαίτερη σημασία έχουν οι πληροφορίες που λαμβάνονται από τη δοκιμασία κόπωσης που προηγείται.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98573432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effectLst>
                  <a:outerShdw blurRad="38100" dist="38100" dir="2700000" algn="tl">
                    <a:srgbClr val="000000"/>
                  </a:outerShdw>
                </a:effectLst>
              </a:rPr>
              <a:t>Ελάχιστη  Απαιτουμένη  </a:t>
            </a:r>
            <a:r>
              <a:rPr lang="el-GR" dirty="0" smtClean="0">
                <a:effectLst>
                  <a:outerShdw blurRad="38100" dist="38100" dir="2700000" algn="tl">
                    <a:srgbClr val="000000"/>
                  </a:outerShdw>
                </a:effectLst>
              </a:rPr>
              <a:t>Άσκηση</a:t>
            </a:r>
            <a:endParaRPr lang="el-GR" dirty="0"/>
          </a:p>
        </p:txBody>
      </p:sp>
      <p:sp>
        <p:nvSpPr>
          <p:cNvPr id="11"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91140" name="Rectangle 4"/>
          <p:cNvSpPr>
            <a:spLocks noChangeArrowheads="1"/>
          </p:cNvSpPr>
          <p:nvPr/>
        </p:nvSpPr>
        <p:spPr bwMode="auto">
          <a:xfrm>
            <a:off x="0" y="1700808"/>
            <a:ext cx="9324528"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marL="342900" indent="-342900">
              <a:spcAft>
                <a:spcPts val="600"/>
              </a:spcAft>
              <a:buFont typeface="Wingdings" pitchFamily="2" charset="2"/>
              <a:buChar char="§"/>
              <a:tabLst>
                <a:tab pos="722313" algn="l"/>
                <a:tab pos="1071563" algn="l"/>
                <a:tab pos="1166813" algn="l"/>
                <a:tab pos="1792288" algn="l"/>
                <a:tab pos="1876425" algn="l"/>
                <a:tab pos="2057400" algn="l"/>
                <a:tab pos="2154238" algn="l"/>
                <a:tab pos="2514600" algn="l"/>
              </a:tabLst>
              <a:defRPr/>
            </a:pPr>
            <a:r>
              <a:rPr lang="el-GR" sz="2400" u="sng" dirty="0" smtClean="0">
                <a:solidFill>
                  <a:srgbClr val="800000"/>
                </a:solidFill>
                <a:latin typeface="Calibri"/>
              </a:rPr>
              <a:t>Τύπος</a:t>
            </a:r>
            <a:r>
              <a:rPr lang="el-GR" sz="2400" dirty="0" smtClean="0">
                <a:solidFill>
                  <a:srgbClr val="800000"/>
                </a:solidFill>
                <a:latin typeface="Calibri"/>
              </a:rPr>
              <a:t>:</a:t>
            </a:r>
            <a:r>
              <a:rPr lang="en-US" sz="2200" dirty="0" smtClean="0">
                <a:solidFill>
                  <a:prstClr val="black"/>
                </a:solidFill>
                <a:latin typeface="Calibri"/>
              </a:rPr>
              <a:t> </a:t>
            </a:r>
            <a:r>
              <a:rPr lang="el-GR" sz="2200" dirty="0" smtClean="0">
                <a:solidFill>
                  <a:prstClr val="black"/>
                </a:solidFill>
                <a:latin typeface="Calibri"/>
              </a:rPr>
              <a:t> </a:t>
            </a:r>
            <a:r>
              <a:rPr lang="en-US" sz="2200" dirty="0" smtClean="0">
                <a:solidFill>
                  <a:prstClr val="black"/>
                </a:solidFill>
                <a:latin typeface="Calibri"/>
              </a:rPr>
              <a:t>	 </a:t>
            </a:r>
            <a:r>
              <a:rPr lang="el-GR" sz="2200" dirty="0" smtClean="0">
                <a:solidFill>
                  <a:prstClr val="black"/>
                </a:solidFill>
                <a:latin typeface="Calibri"/>
              </a:rPr>
              <a:t>Συνδυασμός αεροβικής άσκησης με πρόγραμμα ενδυνάμωσης</a:t>
            </a:r>
            <a:endParaRPr lang="en-GB" sz="2200" dirty="0">
              <a:solidFill>
                <a:prstClr val="black"/>
              </a:solidFill>
              <a:latin typeface="Calibri"/>
            </a:endParaRPr>
          </a:p>
          <a:p>
            <a:pPr marL="342900" indent="-342900">
              <a:spcAft>
                <a:spcPts val="600"/>
              </a:spcAft>
              <a:buClr>
                <a:srgbClr val="800000"/>
              </a:buClr>
              <a:buFont typeface="Wingdings" pitchFamily="2" charset="2"/>
              <a:buChar char="§"/>
              <a:tabLst>
                <a:tab pos="722313" algn="l"/>
              </a:tabLst>
              <a:defRPr/>
            </a:pPr>
            <a:r>
              <a:rPr lang="el-GR" sz="2400" u="sng" dirty="0" smtClean="0">
                <a:solidFill>
                  <a:srgbClr val="800000"/>
                </a:solidFill>
                <a:latin typeface="Calibri"/>
              </a:rPr>
              <a:t>Ένταση</a:t>
            </a:r>
            <a:r>
              <a:rPr lang="el-GR" sz="2200" dirty="0" smtClean="0">
                <a:solidFill>
                  <a:srgbClr val="800000"/>
                </a:solidFill>
                <a:latin typeface="Calibri"/>
              </a:rPr>
              <a:t>: 	</a:t>
            </a:r>
            <a:r>
              <a:rPr lang="el-GR" sz="2200" dirty="0" smtClean="0">
                <a:solidFill>
                  <a:prstClr val="black"/>
                </a:solidFill>
                <a:latin typeface="Calibri"/>
              </a:rPr>
              <a:t>60-80</a:t>
            </a:r>
            <a:r>
              <a:rPr lang="el-GR" sz="2200" dirty="0">
                <a:solidFill>
                  <a:prstClr val="black"/>
                </a:solidFill>
                <a:latin typeface="Calibri"/>
              </a:rPr>
              <a:t>% της </a:t>
            </a:r>
            <a:r>
              <a:rPr lang="en-US" sz="2200" dirty="0">
                <a:solidFill>
                  <a:prstClr val="black"/>
                </a:solidFill>
                <a:latin typeface="Calibri"/>
              </a:rPr>
              <a:t>VO</a:t>
            </a:r>
            <a:r>
              <a:rPr lang="el-GR" sz="2200" baseline="-16000" dirty="0">
                <a:solidFill>
                  <a:prstClr val="black"/>
                </a:solidFill>
                <a:latin typeface="Calibri"/>
              </a:rPr>
              <a:t>2</a:t>
            </a:r>
            <a:r>
              <a:rPr lang="en-US" sz="2000" dirty="0" smtClean="0">
                <a:solidFill>
                  <a:prstClr val="black"/>
                </a:solidFill>
                <a:latin typeface="Calibri"/>
              </a:rPr>
              <a:t>max</a:t>
            </a:r>
            <a:r>
              <a:rPr lang="el-GR" sz="2200" baseline="-16000" dirty="0">
                <a:solidFill>
                  <a:prstClr val="black"/>
                </a:solidFill>
                <a:latin typeface="Calibri"/>
              </a:rPr>
              <a:t> </a:t>
            </a:r>
            <a:r>
              <a:rPr lang="el-GR" sz="2200" baseline="-16000" dirty="0" smtClean="0">
                <a:solidFill>
                  <a:prstClr val="black"/>
                </a:solidFill>
                <a:latin typeface="Calibri"/>
              </a:rPr>
              <a:t> </a:t>
            </a:r>
            <a:r>
              <a:rPr lang="el-GR" sz="2200" dirty="0" smtClean="0">
                <a:solidFill>
                  <a:prstClr val="black"/>
                </a:solidFill>
                <a:latin typeface="Calibri"/>
              </a:rPr>
              <a:t>&amp; </a:t>
            </a:r>
            <a:r>
              <a:rPr lang="el-GR" sz="2200" dirty="0">
                <a:solidFill>
                  <a:prstClr val="black"/>
                </a:solidFill>
                <a:latin typeface="Calibri"/>
              </a:rPr>
              <a:t>της </a:t>
            </a:r>
            <a:r>
              <a:rPr lang="el-GR" sz="2200" dirty="0" smtClean="0">
                <a:solidFill>
                  <a:prstClr val="black"/>
                </a:solidFill>
                <a:latin typeface="Calibri"/>
              </a:rPr>
              <a:t>ΚΣεφ ή 70-85% </a:t>
            </a:r>
            <a:r>
              <a:rPr lang="el-GR" sz="2200" dirty="0">
                <a:solidFill>
                  <a:prstClr val="black"/>
                </a:solidFill>
                <a:latin typeface="Calibri"/>
              </a:rPr>
              <a:t>της </a:t>
            </a:r>
            <a:r>
              <a:rPr lang="el-GR" sz="2200" dirty="0" smtClean="0">
                <a:solidFill>
                  <a:prstClr val="black"/>
                </a:solidFill>
                <a:latin typeface="Calibri"/>
              </a:rPr>
              <a:t>ΚΣ</a:t>
            </a:r>
            <a:r>
              <a:rPr lang="en-US" sz="2000" dirty="0" smtClean="0">
                <a:solidFill>
                  <a:prstClr val="black"/>
                </a:solidFill>
                <a:latin typeface="Calibri"/>
              </a:rPr>
              <a:t>max</a:t>
            </a:r>
            <a:endParaRPr lang="en-GB" sz="2200" dirty="0">
              <a:solidFill>
                <a:prstClr val="black"/>
              </a:solidFill>
              <a:latin typeface="Calibri"/>
            </a:endParaRPr>
          </a:p>
          <a:p>
            <a:pPr marL="342900" indent="-342900">
              <a:spcAft>
                <a:spcPts val="600"/>
              </a:spcAft>
              <a:buClr>
                <a:srgbClr val="800000"/>
              </a:buClr>
              <a:buFont typeface="Wingdings" pitchFamily="2" charset="2"/>
              <a:buChar char="§"/>
              <a:tabLst>
                <a:tab pos="722313" algn="l"/>
              </a:tabLst>
              <a:defRPr/>
            </a:pPr>
            <a:r>
              <a:rPr lang="el-GR" sz="2400" u="sng" dirty="0" smtClean="0">
                <a:solidFill>
                  <a:srgbClr val="800000"/>
                </a:solidFill>
                <a:latin typeface="Calibri"/>
              </a:rPr>
              <a:t>Διάρκεια</a:t>
            </a:r>
            <a:r>
              <a:rPr lang="el-GR" sz="2200" dirty="0" smtClean="0">
                <a:solidFill>
                  <a:srgbClr val="800000"/>
                </a:solidFill>
                <a:latin typeface="Calibri"/>
              </a:rPr>
              <a:t>: 	</a:t>
            </a:r>
            <a:r>
              <a:rPr lang="el-GR" sz="2200" dirty="0" smtClean="0">
                <a:solidFill>
                  <a:prstClr val="black"/>
                </a:solidFill>
                <a:latin typeface="Calibri"/>
              </a:rPr>
              <a:t>Προθέρμανση	 7΄ </a:t>
            </a:r>
            <a:endParaRPr lang="en-US" sz="2200" dirty="0">
              <a:solidFill>
                <a:prstClr val="black"/>
              </a:solidFill>
              <a:latin typeface="Calibri"/>
            </a:endParaRPr>
          </a:p>
          <a:p>
            <a:pPr>
              <a:spcAft>
                <a:spcPts val="600"/>
              </a:spcAft>
              <a:buClr>
                <a:srgbClr val="800080"/>
              </a:buClr>
              <a:tabLst>
                <a:tab pos="722313" algn="l"/>
              </a:tabLst>
              <a:defRPr/>
            </a:pPr>
            <a:r>
              <a:rPr lang="el-GR" sz="2200" dirty="0" smtClean="0">
                <a:solidFill>
                  <a:prstClr val="black"/>
                </a:solidFill>
                <a:latin typeface="Calibri"/>
              </a:rPr>
              <a:t>			Δυναμική φάση	</a:t>
            </a:r>
            <a:r>
              <a:rPr lang="el-GR" sz="2200" dirty="0">
                <a:solidFill>
                  <a:prstClr val="black"/>
                </a:solidFill>
                <a:latin typeface="Calibri"/>
              </a:rPr>
              <a:t> </a:t>
            </a:r>
            <a:r>
              <a:rPr lang="en-US" sz="2200" dirty="0" smtClean="0">
                <a:solidFill>
                  <a:prstClr val="black"/>
                </a:solidFill>
                <a:latin typeface="Calibri"/>
              </a:rPr>
              <a:t>2</a:t>
            </a:r>
            <a:r>
              <a:rPr lang="el-GR" sz="2200" dirty="0" smtClean="0">
                <a:solidFill>
                  <a:prstClr val="black"/>
                </a:solidFill>
                <a:latin typeface="Calibri"/>
              </a:rPr>
              <a:t>5΄</a:t>
            </a:r>
            <a:endParaRPr lang="en-US" sz="2200" dirty="0" smtClean="0">
              <a:solidFill>
                <a:prstClr val="black"/>
              </a:solidFill>
              <a:latin typeface="Calibri"/>
            </a:endParaRPr>
          </a:p>
          <a:p>
            <a:pPr>
              <a:spcAft>
                <a:spcPts val="600"/>
              </a:spcAft>
              <a:buClr>
                <a:srgbClr val="800080"/>
              </a:buClr>
              <a:tabLst>
                <a:tab pos="722313" algn="l"/>
              </a:tabLst>
              <a:defRPr/>
            </a:pPr>
            <a:r>
              <a:rPr lang="el-GR" sz="2200" dirty="0" smtClean="0">
                <a:solidFill>
                  <a:prstClr val="black"/>
                </a:solidFill>
                <a:latin typeface="Calibri"/>
              </a:rPr>
              <a:t>			Αποθεραπεία	 3΄</a:t>
            </a:r>
            <a:endParaRPr lang="en-US" sz="2200" dirty="0" smtClean="0">
              <a:solidFill>
                <a:prstClr val="black"/>
              </a:solidFill>
              <a:latin typeface="Calibri"/>
            </a:endParaRPr>
          </a:p>
          <a:p>
            <a:pPr>
              <a:spcAft>
                <a:spcPts val="600"/>
              </a:spcAft>
              <a:buClr>
                <a:srgbClr val="800080"/>
              </a:buClr>
              <a:tabLst>
                <a:tab pos="722313" algn="l"/>
              </a:tabLst>
              <a:defRPr/>
            </a:pPr>
            <a:r>
              <a:rPr lang="el-GR" sz="2200" dirty="0" smtClean="0">
                <a:solidFill>
                  <a:prstClr val="black"/>
                </a:solidFill>
                <a:latin typeface="Calibri"/>
              </a:rPr>
              <a:t>			Συνεδρία	 35΄</a:t>
            </a:r>
            <a:endParaRPr lang="el-GR" sz="2200" dirty="0">
              <a:solidFill>
                <a:prstClr val="black"/>
              </a:solidFill>
              <a:latin typeface="Calibri"/>
            </a:endParaRPr>
          </a:p>
          <a:p>
            <a:pPr marL="342900" indent="-342900">
              <a:spcAft>
                <a:spcPts val="600"/>
              </a:spcAft>
              <a:buClr>
                <a:srgbClr val="800000"/>
              </a:buClr>
              <a:buFont typeface="Wingdings" pitchFamily="2" charset="2"/>
              <a:buChar char="§"/>
              <a:tabLst>
                <a:tab pos="762000" algn="l"/>
              </a:tabLst>
              <a:defRPr/>
            </a:pPr>
            <a:r>
              <a:rPr lang="el-GR" sz="2400" u="sng" dirty="0" smtClean="0">
                <a:solidFill>
                  <a:srgbClr val="800000"/>
                </a:solidFill>
                <a:latin typeface="Calibri"/>
              </a:rPr>
              <a:t>Συχνότητα</a:t>
            </a:r>
            <a:r>
              <a:rPr lang="el-GR" sz="2200" dirty="0" smtClean="0">
                <a:solidFill>
                  <a:srgbClr val="800000"/>
                </a:solidFill>
                <a:latin typeface="Calibri"/>
              </a:rPr>
              <a:t>:</a:t>
            </a:r>
            <a:r>
              <a:rPr lang="en-US" sz="2200" dirty="0" smtClean="0">
                <a:solidFill>
                  <a:srgbClr val="800000"/>
                </a:solidFill>
                <a:latin typeface="Calibri"/>
              </a:rPr>
              <a:t> </a:t>
            </a:r>
            <a:r>
              <a:rPr lang="el-GR" sz="2200" dirty="0" smtClean="0">
                <a:solidFill>
                  <a:prstClr val="black"/>
                </a:solidFill>
                <a:latin typeface="Calibri"/>
              </a:rPr>
              <a:t>Τρεις </a:t>
            </a:r>
            <a:r>
              <a:rPr lang="el-GR" sz="2200" dirty="0">
                <a:solidFill>
                  <a:prstClr val="black"/>
                </a:solidFill>
                <a:latin typeface="Calibri"/>
              </a:rPr>
              <a:t>φορές την </a:t>
            </a:r>
            <a:r>
              <a:rPr lang="el-GR" sz="2200" dirty="0" smtClean="0">
                <a:solidFill>
                  <a:prstClr val="black"/>
                </a:solidFill>
                <a:latin typeface="Calibri"/>
              </a:rPr>
              <a:t>εβδομάδα</a:t>
            </a:r>
          </a:p>
          <a:p>
            <a:pPr>
              <a:spcAft>
                <a:spcPts val="600"/>
              </a:spcAft>
              <a:buClr>
                <a:srgbClr val="800000"/>
              </a:buClr>
              <a:tabLst>
                <a:tab pos="762000" algn="l"/>
              </a:tabLst>
              <a:defRPr/>
            </a:pPr>
            <a:endParaRPr lang="en-GB" sz="2200" dirty="0" smtClean="0">
              <a:solidFill>
                <a:prstClr val="black"/>
              </a:solidFill>
              <a:latin typeface="Calibri"/>
            </a:endParaRPr>
          </a:p>
          <a:p>
            <a:pPr marL="342900" indent="-342900">
              <a:spcAft>
                <a:spcPts val="600"/>
              </a:spcAft>
              <a:buClr>
                <a:srgbClr val="800000"/>
              </a:buClr>
              <a:buSzPct val="90000"/>
              <a:buFont typeface="Wingdings" panose="05000000000000000000" pitchFamily="2" charset="2"/>
              <a:buChar char="Ø"/>
              <a:tabLst>
                <a:tab pos="762000" algn="l"/>
              </a:tabLst>
              <a:defRPr/>
            </a:pPr>
            <a:r>
              <a:rPr lang="el-GR" sz="2200" dirty="0" smtClean="0">
                <a:solidFill>
                  <a:prstClr val="black"/>
                </a:solidFill>
                <a:latin typeface="Calibri"/>
              </a:rPr>
              <a:t>Εάν ο σχεδιασμός της άσκησης είναι ο κατάλληλος, τότε 2-3 ώρες μετά την άσκηση ο ασκούμενος θα πρέπει να έχει ιδιαίτερα καλή διάθεση.</a:t>
            </a:r>
            <a:endParaRPr lang="en-US" sz="2200" dirty="0" smtClean="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57161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Διά Βίου Άσκηση</a:t>
            </a:r>
            <a:endParaRPr lang="el-GR" sz="4000" dirty="0"/>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57200" y="1556792"/>
            <a:ext cx="8437418" cy="5040560"/>
          </a:xfrm>
        </p:spPr>
        <p:txBody>
          <a:bodyPr/>
          <a:lstStyle/>
          <a:p>
            <a:pPr>
              <a:buClr>
                <a:srgbClr val="800000"/>
              </a:buClr>
              <a:buFont typeface="Wingdings" pitchFamily="2" charset="2"/>
              <a:buChar char="Ø"/>
              <a:tabLst>
                <a:tab pos="762000" algn="l"/>
              </a:tabLst>
              <a:defRPr/>
            </a:pPr>
            <a:r>
              <a:rPr lang="el-GR" sz="2400" dirty="0"/>
              <a:t>Με τον τερματισμό του προγράμματος </a:t>
            </a:r>
            <a:r>
              <a:rPr lang="el-GR" sz="2400" dirty="0" smtClean="0"/>
              <a:t>ή τη διακοπή της συστηματικής άσκησης τα </a:t>
            </a:r>
            <a:r>
              <a:rPr lang="el-GR" sz="2400" dirty="0"/>
              <a:t>φυσιολογικά </a:t>
            </a:r>
            <a:r>
              <a:rPr lang="el-GR" sz="2400" dirty="0" smtClean="0"/>
              <a:t>οφέλη, οι καρδιο-αναπνευστικές προσαρμογές και η βελτίωση της καρδιοαγγειακής ικανότητας χάνονται </a:t>
            </a:r>
            <a:r>
              <a:rPr lang="el-GR" sz="2400" dirty="0"/>
              <a:t>με </a:t>
            </a:r>
            <a:r>
              <a:rPr lang="el-GR" sz="2400" dirty="0" smtClean="0"/>
              <a:t>ρυθμό τριπλάσιο  από αυτόν με </a:t>
            </a:r>
            <a:r>
              <a:rPr lang="el-GR" sz="2400" dirty="0"/>
              <a:t>τον οποίο </a:t>
            </a:r>
            <a:r>
              <a:rPr lang="el-GR" sz="2400" dirty="0" smtClean="0"/>
              <a:t>αποκτήθηκαν!!!</a:t>
            </a:r>
          </a:p>
          <a:p>
            <a:pPr marL="0" indent="0">
              <a:buClr>
                <a:schemeClr val="tx2"/>
              </a:buClr>
              <a:buNone/>
              <a:tabLst>
                <a:tab pos="762000" algn="l"/>
              </a:tabLst>
              <a:defRPr/>
            </a:pPr>
            <a:endParaRPr lang="el-GR" sz="1200" dirty="0" smtClean="0"/>
          </a:p>
          <a:p>
            <a:pPr>
              <a:buClr>
                <a:srgbClr val="800000"/>
              </a:buClr>
              <a:buFont typeface="Wingdings" pitchFamily="2" charset="2"/>
              <a:buChar char="Ø"/>
              <a:tabLst>
                <a:tab pos="762000" algn="l"/>
              </a:tabLst>
              <a:defRPr/>
            </a:pPr>
            <a:r>
              <a:rPr lang="el-GR" sz="2400" dirty="0"/>
              <a:t>Για να </a:t>
            </a:r>
            <a:r>
              <a:rPr lang="el-GR" sz="2400" dirty="0" smtClean="0"/>
              <a:t>διατηρηθούν τα </a:t>
            </a:r>
            <a:r>
              <a:rPr lang="el-GR" sz="2400" dirty="0"/>
              <a:t>αποτελέσματα </a:t>
            </a:r>
            <a:r>
              <a:rPr lang="el-GR" sz="2400" dirty="0" smtClean="0"/>
              <a:t>της </a:t>
            </a:r>
            <a:r>
              <a:rPr lang="el-GR" sz="2400" dirty="0"/>
              <a:t>μακρόχρονης συστηματικής </a:t>
            </a:r>
            <a:r>
              <a:rPr lang="el-GR" sz="2400" dirty="0" smtClean="0"/>
              <a:t>άσκησης και η </a:t>
            </a:r>
            <a:r>
              <a:rPr lang="el-GR" sz="2400" dirty="0"/>
              <a:t>καλή φυσική </a:t>
            </a:r>
            <a:r>
              <a:rPr lang="el-GR" sz="2400" dirty="0" smtClean="0"/>
              <a:t>κατάσταση, θα </a:t>
            </a:r>
            <a:r>
              <a:rPr lang="el-GR" sz="2400" dirty="0"/>
              <a:t>πρέπει κάθε άτομο να συνεχίσει </a:t>
            </a:r>
            <a:r>
              <a:rPr lang="el-GR" sz="2400" b="1" u="sng" dirty="0">
                <a:solidFill>
                  <a:srgbClr val="800000"/>
                </a:solidFill>
              </a:rPr>
              <a:t>να </a:t>
            </a:r>
            <a:r>
              <a:rPr lang="el-GR" sz="2400" b="1" u="sng" dirty="0" smtClean="0">
                <a:solidFill>
                  <a:srgbClr val="800000"/>
                </a:solidFill>
              </a:rPr>
              <a:t>ασκείται δια βίου</a:t>
            </a:r>
            <a:r>
              <a:rPr lang="el-GR" sz="2400" dirty="0" smtClean="0"/>
              <a:t>, τουλάχιστον </a:t>
            </a:r>
            <a:r>
              <a:rPr lang="el-GR" sz="2400" dirty="0"/>
              <a:t>2 με 3 φορές την εβδομάδα στα όρια της ζώνης </a:t>
            </a:r>
            <a:r>
              <a:rPr lang="el-GR" sz="2400" dirty="0" smtClean="0"/>
              <a:t>άσκησης!</a:t>
            </a:r>
            <a:endParaRPr lang="el-GR" sz="2400" dirty="0"/>
          </a:p>
          <a:p>
            <a:pPr>
              <a:buClr>
                <a:schemeClr val="tx2"/>
              </a:buClr>
              <a:buFont typeface="Wingdings" pitchFamily="2" charset="2"/>
              <a:buChar char="Ø"/>
              <a:tabLst>
                <a:tab pos="762000" algn="l"/>
              </a:tabLst>
              <a:defRPr/>
            </a:pP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408111404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  </a:t>
            </a:r>
            <a:r>
              <a:rPr lang="el-GR" dirty="0" smtClean="0"/>
              <a:t>Π</a:t>
            </a:r>
            <a:r>
              <a:rPr lang="el-GR" sz="4000" dirty="0" smtClean="0"/>
              <a:t>ροφυλάξεις</a:t>
            </a:r>
            <a:endParaRPr lang="el-GR" dirty="0"/>
          </a:p>
        </p:txBody>
      </p:sp>
      <p:sp>
        <p:nvSpPr>
          <p:cNvPr id="6" name="Line 12"/>
          <p:cNvSpPr>
            <a:spLocks noChangeShapeType="1"/>
          </p:cNvSpPr>
          <p:nvPr/>
        </p:nvSpPr>
        <p:spPr bwMode="auto">
          <a:xfrm>
            <a:off x="360218" y="980728"/>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57200" y="1340768"/>
            <a:ext cx="8229600" cy="5040560"/>
          </a:xfrm>
        </p:spPr>
        <p:txBody>
          <a:bodyPr>
            <a:normAutofit/>
          </a:bodyPr>
          <a:lstStyle/>
          <a:p>
            <a:pPr marL="447675" indent="-447675">
              <a:spcAft>
                <a:spcPts val="600"/>
              </a:spcAft>
              <a:buClr>
                <a:srgbClr val="800000"/>
              </a:buClr>
              <a:buSzPct val="110000"/>
              <a:buFont typeface="Wingdings" pitchFamily="2" charset="2"/>
              <a:buChar char="ü"/>
              <a:defRPr/>
            </a:pPr>
            <a:r>
              <a:rPr lang="el-GR" sz="2400" dirty="0" smtClean="0"/>
              <a:t>Υποχρεωτικός προληπτικός </a:t>
            </a:r>
            <a:r>
              <a:rPr lang="el-GR" sz="2400" dirty="0"/>
              <a:t>ιατρικός </a:t>
            </a:r>
            <a:r>
              <a:rPr lang="el-GR" sz="2400" dirty="0" smtClean="0"/>
              <a:t>έλεγχος,</a:t>
            </a:r>
            <a:endParaRPr lang="el-GR" sz="2400" dirty="0"/>
          </a:p>
          <a:p>
            <a:pPr marL="447675" indent="-447675">
              <a:spcAft>
                <a:spcPts val="600"/>
              </a:spcAft>
              <a:buClr>
                <a:srgbClr val="800000"/>
              </a:buClr>
              <a:buSzPct val="110000"/>
              <a:buFont typeface="Wingdings" pitchFamily="2" charset="2"/>
              <a:buChar char="ü"/>
              <a:defRPr/>
            </a:pPr>
            <a:r>
              <a:rPr lang="el-GR" sz="2400" dirty="0" smtClean="0"/>
              <a:t>Μέγιστη δοκιμασία </a:t>
            </a:r>
            <a:r>
              <a:rPr lang="el-GR" sz="2400" dirty="0"/>
              <a:t>κόπωσης (ιδίως στους άνω των 35 ετών</a:t>
            </a:r>
            <a:r>
              <a:rPr lang="el-GR" sz="2400" dirty="0" smtClean="0"/>
              <a:t>),</a:t>
            </a:r>
            <a:endParaRPr lang="el-GR" sz="2400" dirty="0"/>
          </a:p>
          <a:p>
            <a:pPr marL="447675" indent="-447675">
              <a:spcAft>
                <a:spcPts val="600"/>
              </a:spcAft>
              <a:buClr>
                <a:srgbClr val="800000"/>
              </a:buClr>
              <a:buSzPct val="110000"/>
              <a:buFont typeface="Wingdings" pitchFamily="2" charset="2"/>
              <a:buChar char="ü"/>
              <a:defRPr/>
            </a:pPr>
            <a:r>
              <a:rPr lang="el-GR" sz="2400" dirty="0" smtClean="0"/>
              <a:t>Προσοχή στις περιβαλλοντικές συνθήκες (15</a:t>
            </a:r>
            <a:r>
              <a:rPr lang="el-GR" sz="2400" baseline="30000" dirty="0" smtClean="0"/>
              <a:t>0</a:t>
            </a:r>
            <a:r>
              <a:rPr lang="el-GR" sz="2400" dirty="0" smtClean="0"/>
              <a:t>-25</a:t>
            </a:r>
            <a:r>
              <a:rPr lang="el-GR" sz="2400" baseline="30000" dirty="0" smtClean="0"/>
              <a:t>0</a:t>
            </a:r>
            <a:r>
              <a:rPr lang="el-GR" sz="2400" dirty="0" smtClean="0"/>
              <a:t>,  υγρασία &lt; 50%),</a:t>
            </a:r>
            <a:endParaRPr lang="el-GR" sz="2400" dirty="0"/>
          </a:p>
          <a:p>
            <a:pPr marL="447675" indent="-447675">
              <a:spcAft>
                <a:spcPts val="600"/>
              </a:spcAft>
              <a:buClr>
                <a:srgbClr val="800000"/>
              </a:buClr>
              <a:buSzPct val="110000"/>
              <a:buFont typeface="Wingdings" pitchFamily="2" charset="2"/>
              <a:buChar char="ü"/>
              <a:defRPr/>
            </a:pPr>
            <a:r>
              <a:rPr lang="el-GR" sz="2400" dirty="0" smtClean="0"/>
              <a:t>Λήψη </a:t>
            </a:r>
            <a:r>
              <a:rPr lang="el-GR" sz="2400" dirty="0"/>
              <a:t>υγρών </a:t>
            </a:r>
            <a:r>
              <a:rPr lang="el-GR" sz="2400" dirty="0" smtClean="0"/>
              <a:t>(</a:t>
            </a:r>
            <a:r>
              <a:rPr lang="el-GR" sz="2400" dirty="0"/>
              <a:t>200 </a:t>
            </a:r>
            <a:r>
              <a:rPr lang="en-US" sz="2400" dirty="0"/>
              <a:t>ml</a:t>
            </a:r>
            <a:r>
              <a:rPr lang="el-GR" sz="2400" dirty="0"/>
              <a:t>  </a:t>
            </a:r>
            <a:r>
              <a:rPr lang="el-GR" sz="2400" dirty="0" smtClean="0"/>
              <a:t>υγρού, πλούσιου </a:t>
            </a:r>
            <a:r>
              <a:rPr lang="el-GR" sz="2400" dirty="0"/>
              <a:t>σε </a:t>
            </a:r>
            <a:r>
              <a:rPr lang="en-US" sz="2400" dirty="0"/>
              <a:t> </a:t>
            </a:r>
            <a:r>
              <a:rPr lang="el-GR" sz="2400" dirty="0"/>
              <a:t>ηλεκτρολύτες </a:t>
            </a:r>
            <a:r>
              <a:rPr lang="el-GR" sz="2400" dirty="0" smtClean="0"/>
              <a:t>και  5</a:t>
            </a:r>
            <a:r>
              <a:rPr lang="el-GR" sz="2400" dirty="0"/>
              <a:t>% </a:t>
            </a:r>
            <a:r>
              <a:rPr lang="el-GR" sz="2400" dirty="0" smtClean="0"/>
              <a:t> αραιωμένους υδατάνθρακες, κάθε </a:t>
            </a:r>
            <a:r>
              <a:rPr lang="el-GR" sz="2400" dirty="0"/>
              <a:t>15΄-20</a:t>
            </a:r>
            <a:r>
              <a:rPr lang="el-GR" sz="2400" dirty="0" smtClean="0"/>
              <a:t>΄),</a:t>
            </a:r>
            <a:endParaRPr lang="el-GR" sz="2400" dirty="0"/>
          </a:p>
          <a:p>
            <a:pPr marL="447675" indent="-447675">
              <a:spcAft>
                <a:spcPts val="600"/>
              </a:spcAft>
              <a:buClr>
                <a:srgbClr val="800000"/>
              </a:buClr>
              <a:buSzPct val="110000"/>
              <a:buFont typeface="Wingdings" pitchFamily="2" charset="2"/>
              <a:buChar char="ü"/>
              <a:defRPr/>
            </a:pPr>
            <a:r>
              <a:rPr lang="el-GR" sz="2400" dirty="0" smtClean="0"/>
              <a:t>Προσεκτικός </a:t>
            </a:r>
            <a:r>
              <a:rPr lang="el-GR" sz="2400" dirty="0"/>
              <a:t>σχεδιασμός του </a:t>
            </a:r>
            <a:r>
              <a:rPr lang="el-GR" sz="2400" dirty="0" smtClean="0"/>
              <a:t>προγράμματος,</a:t>
            </a:r>
            <a:endParaRPr lang="el-GR" sz="2400" dirty="0"/>
          </a:p>
          <a:p>
            <a:pPr marL="447675" indent="-447675">
              <a:spcAft>
                <a:spcPts val="600"/>
              </a:spcAft>
              <a:buClr>
                <a:srgbClr val="800000"/>
              </a:buClr>
              <a:buSzPct val="110000"/>
              <a:buFont typeface="Wingdings" pitchFamily="2" charset="2"/>
              <a:buChar char="ü"/>
              <a:defRPr/>
            </a:pPr>
            <a:r>
              <a:rPr lang="el-GR" sz="2400" dirty="0" smtClean="0"/>
              <a:t>Σωστή </a:t>
            </a:r>
            <a:r>
              <a:rPr lang="el-GR" sz="2400" dirty="0"/>
              <a:t>επιλογή </a:t>
            </a:r>
            <a:r>
              <a:rPr lang="el-GR" sz="2400" dirty="0" smtClean="0"/>
              <a:t>παπουτσιών</a:t>
            </a:r>
            <a:r>
              <a:rPr lang="el-GR" sz="2400" dirty="0"/>
              <a:t>, </a:t>
            </a:r>
            <a:r>
              <a:rPr lang="el-GR" sz="2400" dirty="0" smtClean="0"/>
              <a:t>εδάφους,</a:t>
            </a:r>
            <a:endParaRPr lang="el-GR" sz="2400" dirty="0"/>
          </a:p>
          <a:p>
            <a:pPr marL="447675" indent="-447675">
              <a:spcAft>
                <a:spcPts val="600"/>
              </a:spcAft>
              <a:buClr>
                <a:srgbClr val="800000"/>
              </a:buClr>
              <a:buSzPct val="110000"/>
              <a:buFont typeface="Wingdings" pitchFamily="2" charset="2"/>
              <a:buChar char="ü"/>
              <a:defRPr/>
            </a:pPr>
            <a:r>
              <a:rPr lang="el-GR" sz="2400" dirty="0" smtClean="0"/>
              <a:t>Ποτέ </a:t>
            </a:r>
            <a:r>
              <a:rPr lang="el-GR" sz="2400" dirty="0"/>
              <a:t>μην τερματίζεται απότομα η </a:t>
            </a:r>
            <a:r>
              <a:rPr lang="el-GR" sz="2400" dirty="0" smtClean="0"/>
              <a:t>άσκηση,</a:t>
            </a:r>
            <a:endParaRPr lang="el-GR" sz="2400" dirty="0"/>
          </a:p>
          <a:p>
            <a:pPr marL="447675" indent="-447675">
              <a:spcAft>
                <a:spcPts val="600"/>
              </a:spcAft>
              <a:buClr>
                <a:srgbClr val="800000"/>
              </a:buClr>
              <a:buSzPct val="110000"/>
              <a:buFont typeface="Wingdings" pitchFamily="2" charset="2"/>
              <a:buChar char="ü"/>
              <a:defRPr/>
            </a:pPr>
            <a:r>
              <a:rPr lang="el-GR" sz="2400" dirty="0" smtClean="0"/>
              <a:t>Ποτέ </a:t>
            </a:r>
            <a:r>
              <a:rPr lang="el-GR" sz="2400" dirty="0"/>
              <a:t>πολύ ζεστά </a:t>
            </a:r>
            <a:r>
              <a:rPr lang="el-GR" sz="2400" dirty="0" smtClean="0"/>
              <a:t>ντους </a:t>
            </a:r>
            <a:r>
              <a:rPr lang="el-GR" sz="2400" dirty="0"/>
              <a:t>μετά την </a:t>
            </a:r>
            <a:r>
              <a:rPr lang="el-GR" sz="2400" dirty="0" smtClean="0"/>
              <a:t>άσκηση.</a:t>
            </a:r>
            <a:endParaRPr lang="en-GB" sz="2400" dirty="0"/>
          </a:p>
          <a:p>
            <a:pPr marL="0" indent="0">
              <a:buSzPct val="110000"/>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9881167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[1/5]</a:t>
            </a:r>
            <a:endParaRPr lang="el-GR" sz="2800" dirty="0" smtClean="0"/>
          </a:p>
        </p:txBody>
      </p:sp>
      <p:sp>
        <p:nvSpPr>
          <p:cNvPr id="3" name="Θέση περιεχομένου 2"/>
          <p:cNvSpPr>
            <a:spLocks noGrp="1"/>
          </p:cNvSpPr>
          <p:nvPr>
            <p:ph idx="1"/>
          </p:nvPr>
        </p:nvSpPr>
        <p:spPr>
          <a:xfrm>
            <a:off x="142875" y="1628800"/>
            <a:ext cx="8893175" cy="5040289"/>
          </a:xfrm>
        </p:spPr>
        <p:txBody>
          <a:bodyPr>
            <a:noAutofit/>
          </a:bodyPr>
          <a:lstStyle/>
          <a:p>
            <a:pPr indent="-252413">
              <a:buClr>
                <a:srgbClr val="990000"/>
              </a:buClr>
              <a:buSzPct val="100000"/>
              <a:defRPr/>
            </a:pPr>
            <a:r>
              <a:rPr lang="el-GR" sz="2000" dirty="0" smtClean="0"/>
              <a:t>Νανάς Σ: Καρδιοαναπνευστική Δοκιμασία Κοπώσεως και Προγράμματα Καρδιοαναπνευστικής Αποκατάστασης. Αθήνα: Εκδόσεις </a:t>
            </a:r>
            <a:r>
              <a:rPr lang="el-GR" sz="2000" dirty="0" err="1" smtClean="0"/>
              <a:t>Αθ</a:t>
            </a:r>
            <a:r>
              <a:rPr lang="el-GR" sz="2000" dirty="0" smtClean="0"/>
              <a:t>. </a:t>
            </a:r>
            <a:r>
              <a:rPr lang="el-GR" sz="2000" dirty="0" err="1" smtClean="0"/>
              <a:t>Σταμούλης</a:t>
            </a:r>
            <a:r>
              <a:rPr lang="el-GR" sz="2000" dirty="0" smtClean="0"/>
              <a:t>, 2006.</a:t>
            </a:r>
          </a:p>
          <a:p>
            <a:pPr indent="-252413">
              <a:buClr>
                <a:srgbClr val="990000"/>
              </a:buClr>
              <a:buSzPct val="100000"/>
              <a:defRPr/>
            </a:pPr>
            <a:r>
              <a:rPr lang="el-GR" sz="2000" dirty="0" smtClean="0"/>
              <a:t>Νανάς Σ: Αλγόριθμοι στην Καρδιοπνευμονική Αναζωογόνηση. Αθήνα: Εκδόσεις  </a:t>
            </a:r>
            <a:r>
              <a:rPr lang="el-GR" sz="2000" dirty="0" err="1" smtClean="0"/>
              <a:t>Αθ</a:t>
            </a:r>
            <a:r>
              <a:rPr lang="el-GR" sz="2000" dirty="0" smtClean="0"/>
              <a:t>. </a:t>
            </a:r>
            <a:r>
              <a:rPr lang="el-GR" sz="2000" dirty="0" err="1" smtClean="0"/>
              <a:t>Σταμούλης</a:t>
            </a:r>
            <a:r>
              <a:rPr lang="el-GR" sz="2000" dirty="0" smtClean="0"/>
              <a:t>, 2006.</a:t>
            </a:r>
          </a:p>
          <a:p>
            <a:pPr indent="-252413">
              <a:buClr>
                <a:srgbClr val="990000"/>
              </a:buClr>
              <a:buSzPct val="100000"/>
              <a:defRPr/>
            </a:pPr>
            <a:r>
              <a:rPr lang="el-GR" sz="2000" dirty="0" smtClean="0"/>
              <a:t>Παπαθανασίου Γ. Ομάδα Εργασίας της ΕΕΕΦ για την Πρόληψη και Αποκατάσταση των Καρδιοαγγειακών και Αναπνευστικών Παθήσεων. Αποκατάσταση Καρδιοαγγειακών Παθήσεων. Βασικές Αρχές Σχεδιασμού Προγραμμάτων Άσκησης. Θέματα Φυσικοθεραπείας – </a:t>
            </a:r>
            <a:r>
              <a:rPr lang="en-GB" sz="2000" dirty="0" smtClean="0"/>
              <a:t>Physiotherapy Issues. 2006; 4(3):6-12.</a:t>
            </a:r>
          </a:p>
          <a:p>
            <a:pPr indent="-252413">
              <a:buClr>
                <a:srgbClr val="990000"/>
              </a:buClr>
              <a:buSzPct val="100000"/>
              <a:defRPr/>
            </a:pPr>
            <a:r>
              <a:rPr lang="en-GB" sz="2000" dirty="0" smtClean="0"/>
              <a:t>American Association of Cardiovascular and Pulmonary Rehabilitation: Guidelines for Cardiac Rehabilitation and Secondary Prevention Programs. Champagne, IL: Human Kinetics, 4th Edition, 2004.</a:t>
            </a:r>
          </a:p>
          <a:p>
            <a:pPr indent="-252413">
              <a:buClr>
                <a:srgbClr val="990000"/>
              </a:buClr>
              <a:buSzPct val="100000"/>
              <a:defRPr/>
            </a:pPr>
            <a:r>
              <a:rPr lang="en-GB" sz="2000" dirty="0" smtClean="0"/>
              <a:t>American College of Cardiology / American Heart Association: Gibbons RJ, et al. ACC/AHA 2002 Guideline Update for Exercise Testing. Circulation. 2002; 106:1883-1892.</a:t>
            </a:r>
          </a:p>
          <a:p>
            <a:pPr marL="0" indent="0">
              <a:buFont typeface="Wingdings" pitchFamily="2" charset="2"/>
              <a:buNone/>
              <a:defRPr/>
            </a:pPr>
            <a:endParaRPr lang="en-GB" sz="2000" dirty="0" smtClean="0"/>
          </a:p>
          <a:p>
            <a:pPr>
              <a:defRPr/>
            </a:pPr>
            <a:endParaRPr lang="el-GR" sz="2000" dirty="0"/>
          </a:p>
        </p:txBody>
      </p:sp>
      <p:sp>
        <p:nvSpPr>
          <p:cNvPr id="4" name="Θέση αριθμού διαφάνειας 4"/>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40350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[2/5]</a:t>
            </a:r>
            <a:endParaRPr lang="el-GR" sz="3200" dirty="0" smtClean="0"/>
          </a:p>
        </p:txBody>
      </p:sp>
      <p:sp>
        <p:nvSpPr>
          <p:cNvPr id="4099" name="Θέση περιεχομένου 2"/>
          <p:cNvSpPr>
            <a:spLocks noGrp="1"/>
          </p:cNvSpPr>
          <p:nvPr>
            <p:ph idx="1"/>
          </p:nvPr>
        </p:nvSpPr>
        <p:spPr>
          <a:xfrm>
            <a:off x="144000" y="1878483"/>
            <a:ext cx="8928100" cy="4214813"/>
          </a:xfrm>
        </p:spPr>
        <p:txBody>
          <a:bodyPr>
            <a:noAutofit/>
          </a:bodyPr>
          <a:lstStyle/>
          <a:p>
            <a:pPr indent="-252413">
              <a:buClr>
                <a:srgbClr val="990000"/>
              </a:buClr>
              <a:buSzPct val="100000"/>
            </a:pPr>
            <a:r>
              <a:rPr lang="en-GB" altLang="el-GR" sz="2000" dirty="0" smtClean="0">
                <a:solidFill>
                  <a:srgbClr val="000000"/>
                </a:solidFill>
              </a:rPr>
              <a:t>American College of Sports Medicine: ACSM`s Guidelines for Exercise Testing and Prescription. </a:t>
            </a:r>
            <a:r>
              <a:rPr lang="en-GB" altLang="el-GR" sz="2000" dirty="0" err="1" smtClean="0">
                <a:solidFill>
                  <a:srgbClr val="000000"/>
                </a:solidFill>
              </a:rPr>
              <a:t>Wolters</a:t>
            </a:r>
            <a:r>
              <a:rPr lang="en-GB" altLang="el-GR" sz="2000" dirty="0" smtClean="0">
                <a:solidFill>
                  <a:srgbClr val="000000"/>
                </a:solidFill>
              </a:rPr>
              <a:t> Kluwer/ Lippincott Williams &amp; Wilkins, 9th Edition, 2013.</a:t>
            </a:r>
          </a:p>
          <a:p>
            <a:pPr indent="-252413">
              <a:buClr>
                <a:srgbClr val="990000"/>
              </a:buClr>
              <a:buSzPct val="100000"/>
            </a:pPr>
            <a:r>
              <a:rPr lang="en-US" altLang="el-GR" sz="2000" dirty="0" smtClean="0"/>
              <a:t>American College of Sports Medicine: ACSM`s Resource Manual for Guidelines for Exercise Testing and Prescription. </a:t>
            </a:r>
            <a:r>
              <a:rPr lang="en-US" altLang="el-GR" sz="2000" dirty="0" err="1" smtClean="0"/>
              <a:t>Wolters</a:t>
            </a:r>
            <a:r>
              <a:rPr lang="en-US" altLang="el-GR" sz="2000" dirty="0" smtClean="0"/>
              <a:t> Kluwer/ Lippincott Williams &amp; Wilkins, 7th Edition, 2013.</a:t>
            </a:r>
          </a:p>
          <a:p>
            <a:pPr indent="-252413">
              <a:buClr>
                <a:srgbClr val="990000"/>
              </a:buClr>
              <a:buSzPct val="100000"/>
            </a:pPr>
            <a:r>
              <a:rPr lang="en-US" altLang="el-GR" sz="2000" dirty="0" smtClean="0"/>
              <a:t>American College of Sports Medicine - American Heart Association. Physical Activity and Public Health: Updated Recommendation for Adults. Circulation. 2007; 116:1081-1093.</a:t>
            </a:r>
          </a:p>
          <a:p>
            <a:pPr indent="-252413">
              <a:buClr>
                <a:srgbClr val="990000"/>
              </a:buClr>
              <a:buSzPct val="100000"/>
            </a:pPr>
            <a:r>
              <a:rPr lang="en-US" altLang="el-GR" sz="2000" dirty="0" smtClean="0"/>
              <a:t>American Heart Association: A Scientific Statement. </a:t>
            </a:r>
            <a:r>
              <a:rPr lang="en-US" altLang="el-GR" sz="2000" dirty="0" err="1" smtClean="0"/>
              <a:t>Balady</a:t>
            </a:r>
            <a:r>
              <a:rPr lang="en-US" altLang="el-GR" sz="2000" dirty="0" smtClean="0"/>
              <a:t> GJ, et al. Clinician's Guide to Cardiopulmonary Exercise Testing in Adults: A Scientific Statement. Circulation. 2010; 122:191-225. </a:t>
            </a:r>
          </a:p>
          <a:p>
            <a:pPr indent="-252413">
              <a:buClr>
                <a:srgbClr val="990000"/>
              </a:buClr>
              <a:buSzPct val="100000"/>
            </a:pPr>
            <a:r>
              <a:rPr lang="en-US" altLang="el-GR" sz="2000" dirty="0" smtClean="0"/>
              <a:t>American Heart Association: A Statement for Professionals.  Lauer M, et al. Exercise Testing in Asymptomatic Adults. Circulation. 2005; 112:771-776.</a:t>
            </a:r>
          </a:p>
        </p:txBody>
      </p:sp>
      <p:sp>
        <p:nvSpPr>
          <p:cNvPr id="4" name="Θέση αριθμού διαφάνειας 4"/>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28723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[3/5]</a:t>
            </a:r>
            <a:endParaRPr lang="el-GR" dirty="0" smtClean="0"/>
          </a:p>
        </p:txBody>
      </p:sp>
      <p:sp>
        <p:nvSpPr>
          <p:cNvPr id="3" name="Θέση περιεχομένου 2"/>
          <p:cNvSpPr>
            <a:spLocks noGrp="1"/>
          </p:cNvSpPr>
          <p:nvPr>
            <p:ph idx="1"/>
          </p:nvPr>
        </p:nvSpPr>
        <p:spPr>
          <a:xfrm>
            <a:off x="144000" y="1484784"/>
            <a:ext cx="8928100" cy="4652963"/>
          </a:xfrm>
        </p:spPr>
        <p:txBody>
          <a:bodyPr>
            <a:noAutofit/>
          </a:bodyPr>
          <a:lstStyle/>
          <a:p>
            <a:pPr indent="-252413">
              <a:buClr>
                <a:srgbClr val="990000"/>
              </a:buClr>
              <a:buSzPct val="100000"/>
              <a:defRPr/>
            </a:pPr>
            <a:r>
              <a:rPr lang="en-US" sz="2000" dirty="0">
                <a:solidFill>
                  <a:srgbClr val="000000"/>
                </a:solidFill>
              </a:rPr>
              <a:t>American Heart Association: A Scientific Statement.  Williams MA, et al. Resistance Exercise in Individuals With and Without Cardiovascular Disease: 2007 Update. A Scientific Statement. Circulation. 2007; 116:572-584.</a:t>
            </a:r>
          </a:p>
          <a:p>
            <a:pPr indent="-252413">
              <a:buClr>
                <a:srgbClr val="990000"/>
              </a:buClr>
              <a:buSzPct val="100000"/>
              <a:defRPr/>
            </a:pPr>
            <a:r>
              <a:rPr lang="en-US" sz="2000" dirty="0" smtClean="0">
                <a:solidFill>
                  <a:srgbClr val="000000"/>
                </a:solidFill>
              </a:rPr>
              <a:t>American </a:t>
            </a:r>
            <a:r>
              <a:rPr lang="en-US" sz="2000" dirty="0">
                <a:solidFill>
                  <a:srgbClr val="000000"/>
                </a:solidFill>
              </a:rPr>
              <a:t>Heart Association: A Scientific Statement. Thompson PD, et al. Exercise and Physical Activity in the Prevention and Treatment of Atherosclerotic Cardiovascular Disease. Circulation. 2003; 107:3109-3116</a:t>
            </a:r>
            <a:endParaRPr lang="el-GR" sz="2000" dirty="0">
              <a:solidFill>
                <a:srgbClr val="000000"/>
              </a:solidFill>
            </a:endParaRPr>
          </a:p>
          <a:p>
            <a:pPr indent="-252413">
              <a:buClr>
                <a:srgbClr val="990000"/>
              </a:buClr>
              <a:buSzPct val="100000"/>
              <a:defRPr/>
            </a:pPr>
            <a:r>
              <a:rPr lang="en-GB" sz="2000" dirty="0" smtClean="0"/>
              <a:t>American Heart Association: A Statement for Healthcare Professionals. </a:t>
            </a:r>
            <a:r>
              <a:rPr lang="en-GB" sz="2000" dirty="0" err="1" smtClean="0"/>
              <a:t>Balady</a:t>
            </a:r>
            <a:r>
              <a:rPr lang="en-GB" sz="2000" dirty="0" smtClean="0"/>
              <a:t> GJ, et al. Core Components of Cardiac Rehabilitation/Secondary Prevention Programs. Circulation. 2000;102;1069-1073.</a:t>
            </a:r>
          </a:p>
          <a:p>
            <a:pPr indent="-252413">
              <a:buClr>
                <a:srgbClr val="990000"/>
              </a:buClr>
              <a:buSzPct val="100000"/>
              <a:defRPr/>
            </a:pPr>
            <a:r>
              <a:rPr lang="en-GB" sz="2000" dirty="0" err="1" smtClean="0"/>
              <a:t>Astrand</a:t>
            </a:r>
            <a:r>
              <a:rPr lang="en-GB" sz="2000" dirty="0" smtClean="0"/>
              <a:t> PO, </a:t>
            </a:r>
            <a:r>
              <a:rPr lang="en-GB" sz="2000" dirty="0" err="1" smtClean="0"/>
              <a:t>Rodahl</a:t>
            </a:r>
            <a:r>
              <a:rPr lang="en-GB" sz="2000" dirty="0" smtClean="0"/>
              <a:t> K, Dahl HA, </a:t>
            </a:r>
            <a:r>
              <a:rPr lang="en-GB" sz="2000" dirty="0" err="1" smtClean="0"/>
              <a:t>Stromme</a:t>
            </a:r>
            <a:r>
              <a:rPr lang="en-GB" sz="2000" dirty="0" smtClean="0"/>
              <a:t> SB. Textbook of work physiology. Physiological basis of Exercise. Champagne, IL: Human Kinetics, 4th Edition, 2003.</a:t>
            </a:r>
          </a:p>
          <a:p>
            <a:pPr indent="-252413">
              <a:buClr>
                <a:srgbClr val="990000"/>
              </a:buClr>
              <a:buSzPct val="100000"/>
              <a:defRPr/>
            </a:pPr>
            <a:r>
              <a:rPr lang="en-GB" sz="2000" dirty="0" smtClean="0"/>
              <a:t>European Association for Cardiovascular Prevention and Rehabilitation. </a:t>
            </a:r>
            <a:r>
              <a:rPr lang="en-GB" sz="2000" dirty="0" err="1" smtClean="0"/>
              <a:t>Piepoli</a:t>
            </a:r>
            <a:r>
              <a:rPr lang="en-GB" sz="2000" dirty="0" smtClean="0"/>
              <a:t> MF, Cora U, </a:t>
            </a:r>
            <a:r>
              <a:rPr lang="en-GB" sz="2000" dirty="0" err="1" smtClean="0"/>
              <a:t>Benzer</a:t>
            </a:r>
            <a:r>
              <a:rPr lang="en-GB" sz="2000" dirty="0" smtClean="0"/>
              <a:t> W, et al. Secondary Prevention through Cardiac Rehabilitation. A Position Paper from the Cardiac Rehabilitation Section. European Journal of Cardiovascular Prevention and Rehabilitation. 2010; 17:1-17.</a:t>
            </a:r>
          </a:p>
          <a:p>
            <a:pPr marL="0" indent="0">
              <a:buFont typeface="Wingdings" pitchFamily="2" charset="2"/>
              <a:buNone/>
              <a:defRPr/>
            </a:pPr>
            <a:r>
              <a:rPr lang="en-GB" sz="2000" dirty="0" smtClean="0"/>
              <a:t>  </a:t>
            </a:r>
          </a:p>
          <a:p>
            <a:pPr>
              <a:defRPr/>
            </a:pPr>
            <a:endParaRPr lang="el-GR" sz="2000" dirty="0"/>
          </a:p>
        </p:txBody>
      </p:sp>
      <p:sp>
        <p:nvSpPr>
          <p:cNvPr id="4" name="Θέση αριθμού διαφάνειας 4"/>
          <p:cNvSpPr>
            <a:spLocks noGrp="1"/>
          </p:cNvSpPr>
          <p:nvPr>
            <p:ph type="sldNum" sz="quarter" idx="12"/>
          </p:nvPr>
        </p:nvSpPr>
        <p:spPr>
          <a:xfrm>
            <a:off x="6614864" y="6376243"/>
            <a:ext cx="2133600" cy="365125"/>
          </a:xfrm>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68590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a:xfrm>
            <a:off x="675482" y="0"/>
            <a:ext cx="7793037" cy="1462087"/>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[4/5]</a:t>
            </a:r>
            <a:endParaRPr lang="el-GR" dirty="0" smtClean="0"/>
          </a:p>
        </p:txBody>
      </p:sp>
      <p:sp>
        <p:nvSpPr>
          <p:cNvPr id="6147" name="Θέση περιεχομένου 2"/>
          <p:cNvSpPr>
            <a:spLocks noGrp="1"/>
          </p:cNvSpPr>
          <p:nvPr>
            <p:ph idx="1"/>
          </p:nvPr>
        </p:nvSpPr>
        <p:spPr>
          <a:xfrm>
            <a:off x="144000" y="1484784"/>
            <a:ext cx="8856662" cy="4114800"/>
          </a:xfrm>
        </p:spPr>
        <p:txBody>
          <a:bodyPr>
            <a:noAutofit/>
          </a:bodyPr>
          <a:lstStyle/>
          <a:p>
            <a:pPr indent="-252413">
              <a:buClr>
                <a:srgbClr val="990000"/>
              </a:buClr>
              <a:buSzPct val="100000"/>
            </a:pPr>
            <a:r>
              <a:rPr lang="en-GB" altLang="el-GR" sz="2000" dirty="0" smtClean="0">
                <a:solidFill>
                  <a:srgbClr val="000000"/>
                </a:solidFill>
              </a:rPr>
              <a:t>European Association for Cardiovascular Prevention and Rehabilitation. Perk G, Baker GD, </a:t>
            </a:r>
            <a:r>
              <a:rPr lang="en-GB" altLang="el-GR" sz="2000" dirty="0" err="1" smtClean="0">
                <a:solidFill>
                  <a:srgbClr val="000000"/>
                </a:solidFill>
              </a:rPr>
              <a:t>Gohlke</a:t>
            </a:r>
            <a:r>
              <a:rPr lang="en-GB" altLang="el-GR" sz="2000" dirty="0" smtClean="0">
                <a:solidFill>
                  <a:srgbClr val="000000"/>
                </a:solidFill>
              </a:rPr>
              <a:t> H, et al. European Guidelines on cardiovascular disease prevention in clinical practice (version 2012). European Journal of Preventive Cardiology. 2012; 19:585-667.</a:t>
            </a:r>
          </a:p>
          <a:p>
            <a:pPr indent="-252413">
              <a:buClr>
                <a:srgbClr val="990000"/>
              </a:buClr>
              <a:buSzPct val="100000"/>
            </a:pPr>
            <a:r>
              <a:rPr lang="en-GB" altLang="el-GR" sz="2000" dirty="0" smtClean="0">
                <a:solidFill>
                  <a:srgbClr val="000000"/>
                </a:solidFill>
              </a:rPr>
              <a:t>European Society of Cardiology Guidelines. </a:t>
            </a:r>
            <a:r>
              <a:rPr lang="en-GB" altLang="el-GR" sz="2000" dirty="0" err="1" smtClean="0">
                <a:solidFill>
                  <a:srgbClr val="000000"/>
                </a:solidFill>
              </a:rPr>
              <a:t>Tendera</a:t>
            </a:r>
            <a:r>
              <a:rPr lang="en-GB" altLang="el-GR" sz="2000" dirty="0" smtClean="0">
                <a:solidFill>
                  <a:srgbClr val="000000"/>
                </a:solidFill>
              </a:rPr>
              <a:t> M, et al. Diagnosis and Treatment of Peripheral Artery Diseases. European Heart Journal. 2011; 32:2851–2906.</a:t>
            </a:r>
          </a:p>
          <a:p>
            <a:pPr indent="-252413">
              <a:buClr>
                <a:srgbClr val="990000"/>
              </a:buClr>
              <a:buSzPct val="100000"/>
            </a:pPr>
            <a:r>
              <a:rPr lang="en-GB" altLang="el-GR" sz="2000" dirty="0" err="1" smtClean="0">
                <a:solidFill>
                  <a:srgbClr val="000000"/>
                </a:solidFill>
              </a:rPr>
              <a:t>Charakida</a:t>
            </a:r>
            <a:r>
              <a:rPr lang="en-GB" altLang="el-GR" sz="2000" dirty="0" smtClean="0">
                <a:solidFill>
                  <a:srgbClr val="000000"/>
                </a:solidFill>
              </a:rPr>
              <a:t> M, </a:t>
            </a:r>
            <a:r>
              <a:rPr lang="en-GB" altLang="el-GR" sz="2000" dirty="0" err="1" smtClean="0">
                <a:solidFill>
                  <a:srgbClr val="000000"/>
                </a:solidFill>
              </a:rPr>
              <a:t>Masi</a:t>
            </a:r>
            <a:r>
              <a:rPr lang="en-GB" altLang="el-GR" sz="2000" dirty="0" smtClean="0">
                <a:solidFill>
                  <a:srgbClr val="000000"/>
                </a:solidFill>
              </a:rPr>
              <a:t> S, </a:t>
            </a:r>
            <a:r>
              <a:rPr lang="en-GB" altLang="el-GR" sz="2000" dirty="0" err="1" smtClean="0">
                <a:solidFill>
                  <a:srgbClr val="000000"/>
                </a:solidFill>
              </a:rPr>
              <a:t>Deanfield</a:t>
            </a:r>
            <a:r>
              <a:rPr lang="en-GB" altLang="el-GR" sz="2000" dirty="0" smtClean="0">
                <a:solidFill>
                  <a:srgbClr val="000000"/>
                </a:solidFill>
              </a:rPr>
              <a:t> JE. The Year in Cardiology 2012: focus on cardiovascular disease prevention. European Heart Journal. 2013; doi:10.1093/</a:t>
            </a:r>
            <a:r>
              <a:rPr lang="en-GB" altLang="el-GR" sz="2000" dirty="0" err="1" smtClean="0">
                <a:solidFill>
                  <a:srgbClr val="000000"/>
                </a:solidFill>
              </a:rPr>
              <a:t>eurheartj</a:t>
            </a:r>
            <a:r>
              <a:rPr lang="en-GB" altLang="el-GR" sz="2000" dirty="0" smtClean="0">
                <a:solidFill>
                  <a:srgbClr val="000000"/>
                </a:solidFill>
              </a:rPr>
              <a:t>/ehs429.</a:t>
            </a:r>
          </a:p>
          <a:p>
            <a:pPr indent="-252413">
              <a:buClr>
                <a:srgbClr val="990000"/>
              </a:buClr>
              <a:buSzPct val="100000"/>
            </a:pPr>
            <a:r>
              <a:rPr lang="en-GB" altLang="el-GR" sz="2000" dirty="0" smtClean="0">
                <a:solidFill>
                  <a:srgbClr val="000000"/>
                </a:solidFill>
              </a:rPr>
              <a:t>Muller-</a:t>
            </a:r>
            <a:r>
              <a:rPr lang="en-GB" altLang="el-GR" sz="2000" dirty="0" err="1" smtClean="0">
                <a:solidFill>
                  <a:srgbClr val="000000"/>
                </a:solidFill>
              </a:rPr>
              <a:t>Riemenschneidera</a:t>
            </a:r>
            <a:r>
              <a:rPr lang="en-GB" altLang="el-GR" sz="2000" dirty="0" smtClean="0">
                <a:solidFill>
                  <a:srgbClr val="000000"/>
                </a:solidFill>
              </a:rPr>
              <a:t> F, </a:t>
            </a:r>
            <a:r>
              <a:rPr lang="en-GB" altLang="el-GR" sz="2000" dirty="0" err="1" smtClean="0">
                <a:solidFill>
                  <a:srgbClr val="000000"/>
                </a:solidFill>
              </a:rPr>
              <a:t>Meinhard</a:t>
            </a:r>
            <a:r>
              <a:rPr lang="en-GB" altLang="el-GR" sz="2000" dirty="0" smtClean="0">
                <a:solidFill>
                  <a:srgbClr val="000000"/>
                </a:solidFill>
              </a:rPr>
              <a:t> C, </a:t>
            </a:r>
            <a:r>
              <a:rPr lang="en-GB" altLang="el-GR" sz="2000" dirty="0" err="1" smtClean="0">
                <a:solidFill>
                  <a:srgbClr val="000000"/>
                </a:solidFill>
              </a:rPr>
              <a:t>Damm</a:t>
            </a:r>
            <a:r>
              <a:rPr lang="en-GB" altLang="el-GR" sz="2000" dirty="0" smtClean="0">
                <a:solidFill>
                  <a:srgbClr val="000000"/>
                </a:solidFill>
              </a:rPr>
              <a:t> K, et al. Effectiveness of </a:t>
            </a:r>
            <a:r>
              <a:rPr lang="en-GB" altLang="el-GR" sz="2000" dirty="0" err="1" smtClean="0">
                <a:solidFill>
                  <a:srgbClr val="000000"/>
                </a:solidFill>
              </a:rPr>
              <a:t>nonpharmacological</a:t>
            </a:r>
            <a:r>
              <a:rPr lang="en-GB" altLang="el-GR" sz="2000" dirty="0" smtClean="0">
                <a:solidFill>
                  <a:srgbClr val="000000"/>
                </a:solidFill>
              </a:rPr>
              <a:t> secondary prevention of coronary heart disease. European Journal of Cardiovascular Prevention and Rehabilitation. 2010; 17:688-700.</a:t>
            </a:r>
          </a:p>
          <a:p>
            <a:pPr indent="-252413">
              <a:buClr>
                <a:srgbClr val="990000"/>
              </a:buClr>
              <a:buSzPct val="100000"/>
            </a:pPr>
            <a:r>
              <a:rPr lang="en-GB" altLang="el-GR" sz="2000" dirty="0" err="1" smtClean="0">
                <a:solidFill>
                  <a:srgbClr val="000000"/>
                </a:solidFill>
              </a:rPr>
              <a:t>Papathanasiou</a:t>
            </a:r>
            <a:r>
              <a:rPr lang="en-GB" altLang="el-GR" sz="2000" dirty="0" smtClean="0">
                <a:solidFill>
                  <a:srgbClr val="000000"/>
                </a:solidFill>
              </a:rPr>
              <a:t> G, </a:t>
            </a:r>
            <a:r>
              <a:rPr lang="en-GB" altLang="el-GR" sz="2000" dirty="0" err="1" smtClean="0">
                <a:solidFill>
                  <a:srgbClr val="000000"/>
                </a:solidFill>
              </a:rPr>
              <a:t>Tsamis</a:t>
            </a:r>
            <a:r>
              <a:rPr lang="en-GB" altLang="el-GR" sz="2000" dirty="0" smtClean="0">
                <a:solidFill>
                  <a:srgbClr val="000000"/>
                </a:solidFill>
              </a:rPr>
              <a:t> N, </a:t>
            </a:r>
            <a:r>
              <a:rPr lang="en-GB" altLang="el-GR" sz="2000" dirty="0" err="1" smtClean="0">
                <a:solidFill>
                  <a:srgbClr val="000000"/>
                </a:solidFill>
              </a:rPr>
              <a:t>Georgiadou</a:t>
            </a:r>
            <a:r>
              <a:rPr lang="en-GB" altLang="el-GR" sz="2000" dirty="0" smtClean="0">
                <a:solidFill>
                  <a:srgbClr val="000000"/>
                </a:solidFill>
              </a:rPr>
              <a:t> P, </a:t>
            </a:r>
            <a:r>
              <a:rPr lang="en-GB" altLang="el-GR" sz="2000" dirty="0" err="1" smtClean="0">
                <a:solidFill>
                  <a:srgbClr val="000000"/>
                </a:solidFill>
              </a:rPr>
              <a:t>Adamopoulos</a:t>
            </a:r>
            <a:r>
              <a:rPr lang="en-GB" altLang="el-GR" sz="2000" dirty="0" smtClean="0">
                <a:solidFill>
                  <a:srgbClr val="000000"/>
                </a:solidFill>
              </a:rPr>
              <a:t> S. Beneficial Effects of Physical Training and Methodology of Exercise Prescription in Patients with Heart Failure. Hellenic Journal of Cardiology. 2008; 49:267-277.</a:t>
            </a:r>
          </a:p>
          <a:p>
            <a:endParaRPr lang="el-GR" altLang="el-GR" sz="2000" dirty="0" smtClean="0"/>
          </a:p>
        </p:txBody>
      </p:sp>
      <p:sp>
        <p:nvSpPr>
          <p:cNvPr id="4" name="Θέση αριθμού διαφάνειας 4"/>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92113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[5/5]</a:t>
            </a:r>
            <a:endParaRPr lang="el-GR" dirty="0"/>
          </a:p>
        </p:txBody>
      </p:sp>
      <p:sp>
        <p:nvSpPr>
          <p:cNvPr id="7171" name="Θέση περιεχομένου 2"/>
          <p:cNvSpPr>
            <a:spLocks noGrp="1"/>
          </p:cNvSpPr>
          <p:nvPr>
            <p:ph idx="1"/>
          </p:nvPr>
        </p:nvSpPr>
        <p:spPr>
          <a:xfrm>
            <a:off x="144000" y="1627200"/>
            <a:ext cx="8632825" cy="4652962"/>
          </a:xfrm>
        </p:spPr>
        <p:txBody>
          <a:bodyPr>
            <a:noAutofit/>
          </a:bodyPr>
          <a:lstStyle/>
          <a:p>
            <a:pPr indent="-252413">
              <a:buClr>
                <a:srgbClr val="990000"/>
              </a:buClr>
              <a:buSzPct val="100000"/>
            </a:pPr>
            <a:r>
              <a:rPr lang="en-GB" altLang="el-GR" sz="2000" dirty="0" err="1" smtClean="0">
                <a:solidFill>
                  <a:srgbClr val="000000"/>
                </a:solidFill>
              </a:rPr>
              <a:t>Piepoli</a:t>
            </a:r>
            <a:r>
              <a:rPr lang="en-GB" altLang="el-GR" sz="2000" dirty="0" smtClean="0">
                <a:solidFill>
                  <a:srgbClr val="000000"/>
                </a:solidFill>
              </a:rPr>
              <a:t> MF, Cora U, </a:t>
            </a:r>
            <a:r>
              <a:rPr lang="en-GB" altLang="el-GR" sz="2000" dirty="0" err="1" smtClean="0">
                <a:solidFill>
                  <a:srgbClr val="000000"/>
                </a:solidFill>
              </a:rPr>
              <a:t>Benzer</a:t>
            </a:r>
            <a:r>
              <a:rPr lang="en-GB" altLang="el-GR" sz="2000" dirty="0" smtClean="0">
                <a:solidFill>
                  <a:srgbClr val="000000"/>
                </a:solidFill>
              </a:rPr>
              <a:t> W, et al. European Association for Cardiovascular Prevention and </a:t>
            </a:r>
            <a:r>
              <a:rPr lang="en-GB" altLang="el-GR" sz="2000" dirty="0" err="1" smtClean="0">
                <a:solidFill>
                  <a:srgbClr val="000000"/>
                </a:solidFill>
              </a:rPr>
              <a:t>RehabilitationSecondary</a:t>
            </a:r>
            <a:r>
              <a:rPr lang="en-GB" altLang="el-GR" sz="2000" dirty="0" smtClean="0">
                <a:solidFill>
                  <a:srgbClr val="000000"/>
                </a:solidFill>
              </a:rPr>
              <a:t> Prevention through Cardiac Rehabilitation. A Position Paper from the Cardiac Rehabilitation Section. European Journal of Cardiovascular Prevention and Rehabilitation. 2010; 17:1-17.</a:t>
            </a:r>
          </a:p>
          <a:p>
            <a:pPr indent="-252413" algn="just">
              <a:buClr>
                <a:srgbClr val="990000"/>
              </a:buClr>
              <a:buSzPct val="100000"/>
            </a:pPr>
            <a:r>
              <a:rPr lang="en-GB" altLang="el-GR" sz="2000" dirty="0" smtClean="0">
                <a:cs typeface="Times New Roman" pitchFamily="18" charset="0"/>
              </a:rPr>
              <a:t>Thomson PD. Exercise Prescription and Proscription for Patients with Coronary Artery Disease, Circulation. 2005; 112:2354-2363.</a:t>
            </a:r>
          </a:p>
          <a:p>
            <a:pPr indent="-252413" algn="just">
              <a:buClr>
                <a:srgbClr val="990000"/>
              </a:buClr>
              <a:buSzPct val="100000"/>
            </a:pPr>
            <a:r>
              <a:rPr lang="en-US" altLang="el-GR" sz="2000" dirty="0" err="1" smtClean="0">
                <a:cs typeface="Times New Roman" pitchFamily="18" charset="0"/>
              </a:rPr>
              <a:t>Whellan</a:t>
            </a:r>
            <a:r>
              <a:rPr lang="en-US" altLang="el-GR" sz="2000" dirty="0" smtClean="0">
                <a:cs typeface="Times New Roman" pitchFamily="18" charset="0"/>
              </a:rPr>
              <a:t> DJ, O</a:t>
            </a:r>
            <a:r>
              <a:rPr lang="el-GR" altLang="el-GR" sz="2000" dirty="0" smtClean="0">
                <a:cs typeface="Times New Roman" pitchFamily="18" charset="0"/>
              </a:rPr>
              <a:t>΄</a:t>
            </a:r>
            <a:r>
              <a:rPr lang="en-US" altLang="el-GR" sz="2000" dirty="0" smtClean="0">
                <a:cs typeface="Times New Roman" pitchFamily="18" charset="0"/>
              </a:rPr>
              <a:t>Connor CM, Lee KL, </a:t>
            </a:r>
            <a:r>
              <a:rPr lang="en-GB" altLang="el-GR" sz="2000" dirty="0" smtClean="0">
                <a:cs typeface="Times New Roman" pitchFamily="18" charset="0"/>
              </a:rPr>
              <a:t>et al</a:t>
            </a:r>
            <a:r>
              <a:rPr lang="en-US" altLang="el-GR" sz="2000" dirty="0" smtClean="0">
                <a:cs typeface="Times New Roman" pitchFamily="18" charset="0"/>
              </a:rPr>
              <a:t>:</a:t>
            </a:r>
            <a:r>
              <a:rPr lang="en-US" altLang="el-GR" sz="2000" b="1" dirty="0" smtClean="0">
                <a:cs typeface="Times New Roman" pitchFamily="18" charset="0"/>
              </a:rPr>
              <a:t>  </a:t>
            </a:r>
            <a:r>
              <a:rPr lang="en-GB" altLang="el-GR" sz="2000" dirty="0" smtClean="0">
                <a:cs typeface="Times New Roman" pitchFamily="18" charset="0"/>
              </a:rPr>
              <a:t>Heart failure and a controlled trial investigating outcomes of exercise training (HF-ACTION): design and rationale.</a:t>
            </a:r>
            <a:r>
              <a:rPr lang="en-GB" altLang="el-GR" sz="2000" i="1" dirty="0" smtClean="0">
                <a:cs typeface="Times New Roman" pitchFamily="18" charset="0"/>
              </a:rPr>
              <a:t> </a:t>
            </a:r>
            <a:r>
              <a:rPr lang="en-GB" altLang="el-GR" sz="2000" dirty="0" smtClean="0">
                <a:cs typeface="Times New Roman" pitchFamily="18" charset="0"/>
              </a:rPr>
              <a:t>Am Heart J 2007; 153</a:t>
            </a:r>
            <a:r>
              <a:rPr lang="en-GB" altLang="el-GR" sz="2000" b="1" dirty="0" smtClean="0">
                <a:cs typeface="Times New Roman" pitchFamily="18" charset="0"/>
              </a:rPr>
              <a:t>:</a:t>
            </a:r>
            <a:r>
              <a:rPr lang="en-GB" altLang="el-GR" sz="2000" dirty="0" smtClean="0">
                <a:cs typeface="Times New Roman" pitchFamily="18" charset="0"/>
              </a:rPr>
              <a:t>201-211.</a:t>
            </a:r>
            <a:endParaRPr lang="nl-BE" altLang="el-GR" sz="2000" dirty="0" smtClean="0">
              <a:cs typeface="Times New Roman" pitchFamily="18" charset="0"/>
            </a:endParaRPr>
          </a:p>
          <a:p>
            <a:pPr indent="-252413" algn="just">
              <a:buClr>
                <a:srgbClr val="990000"/>
              </a:buClr>
              <a:buSzPct val="100000"/>
            </a:pPr>
            <a:r>
              <a:rPr lang="nl-BE" altLang="el-GR" sz="2000" dirty="0" smtClean="0">
                <a:cs typeface="Times New Roman" pitchFamily="18" charset="0"/>
              </a:rPr>
              <a:t>Wisloff U, Stoylen A, Loennechen JP, et al. </a:t>
            </a:r>
            <a:r>
              <a:rPr lang="en-US" altLang="el-GR" sz="2000" dirty="0" smtClean="0">
                <a:cs typeface="Times New Roman" pitchFamily="18" charset="0"/>
              </a:rPr>
              <a:t>Superior cardiovascular effect of aerobic interval training versus moderate continuous training in heart failure patients. Circulation.</a:t>
            </a:r>
            <a:r>
              <a:rPr lang="en-US" altLang="el-GR" sz="2000" i="1" dirty="0" smtClean="0">
                <a:cs typeface="Times New Roman" pitchFamily="18" charset="0"/>
              </a:rPr>
              <a:t> </a:t>
            </a:r>
            <a:r>
              <a:rPr lang="en-US" altLang="el-GR" sz="2000" dirty="0" smtClean="0">
                <a:cs typeface="Times New Roman" pitchFamily="18" charset="0"/>
              </a:rPr>
              <a:t>2007; 115:3086-3094.</a:t>
            </a:r>
          </a:p>
          <a:p>
            <a:pPr indent="-252413" algn="just">
              <a:buClr>
                <a:srgbClr val="990000"/>
              </a:buClr>
              <a:buSzPct val="100000"/>
            </a:pPr>
            <a:r>
              <a:rPr lang="en-US" altLang="el-GR" sz="2000" dirty="0" smtClean="0">
                <a:ea typeface="Calibri" pitchFamily="34" charset="0"/>
                <a:cs typeface="Calibri" pitchFamily="34" charset="0"/>
              </a:rPr>
              <a:t>2013 ESH/ESC Guidelines for the management of arterial hypertension. Journal of Hypertension. 2013; 31:1281-1357.</a:t>
            </a:r>
            <a:endParaRPr lang="en-US" altLang="el-GR" sz="2000" dirty="0" smtClean="0">
              <a:cs typeface="Times New Roman" pitchFamily="18" charset="0"/>
            </a:endParaRPr>
          </a:p>
          <a:p>
            <a:pPr algn="just">
              <a:buClr>
                <a:srgbClr val="990000"/>
              </a:buClr>
              <a:buSzPct val="80000"/>
            </a:pPr>
            <a:endParaRPr lang="en-US" altLang="el-GR" sz="2000" dirty="0" smtClean="0">
              <a:cs typeface="Times New Roman" pitchFamily="18" charset="0"/>
            </a:endParaRPr>
          </a:p>
          <a:p>
            <a:pPr algn="just">
              <a:buClr>
                <a:srgbClr val="990000"/>
              </a:buClr>
              <a:buSzPct val="80000"/>
            </a:pPr>
            <a:endParaRPr lang="en-US" altLang="el-GR" sz="2000" dirty="0" smtClean="0">
              <a:cs typeface="Times New Roman" pitchFamily="18" charset="0"/>
            </a:endParaRPr>
          </a:p>
          <a:p>
            <a:pPr algn="just">
              <a:buClr>
                <a:srgbClr val="990000"/>
              </a:buClr>
              <a:buSzPct val="80000"/>
            </a:pPr>
            <a:endParaRPr lang="en-GB" altLang="el-GR" sz="2000" dirty="0" smtClean="0">
              <a:cs typeface="Times New Roman" pitchFamily="18" charset="0"/>
            </a:endParaRPr>
          </a:p>
          <a:p>
            <a:pPr algn="just">
              <a:buFont typeface="Wingdings" pitchFamily="2" charset="2"/>
              <a:buNone/>
            </a:pPr>
            <a:endParaRPr lang="el-GR" altLang="el-GR" sz="2000" dirty="0" smtClean="0">
              <a:cs typeface="Times New Roman" pitchFamily="18" charset="0"/>
            </a:endParaRPr>
          </a:p>
          <a:p>
            <a:endParaRPr lang="el-GR" altLang="el-GR" sz="2000" dirty="0" smtClean="0"/>
          </a:p>
        </p:txBody>
      </p:sp>
      <p:sp>
        <p:nvSpPr>
          <p:cNvPr id="4" name="Θέση αριθμού διαφάνειας 4"/>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39767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86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822732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pPr>
              <a:defRPr/>
            </a:pPr>
            <a:r>
              <a:rPr lang="el-GR" dirty="0" smtClean="0"/>
              <a:t>Σχεδιασμός των Προγραμμάτων Άσκησης </a:t>
            </a:r>
            <a:r>
              <a:rPr lang="el-GR" sz="2800" dirty="0" smtClean="0">
                <a:effectLst/>
              </a:rPr>
              <a:t>[</a:t>
            </a:r>
            <a:r>
              <a:rPr lang="en-US" sz="2800" dirty="0" smtClean="0">
                <a:effectLst/>
              </a:rPr>
              <a:t>2/3</a:t>
            </a:r>
            <a:r>
              <a:rPr lang="el-GR" sz="2800" dirty="0" smtClean="0">
                <a:effectLst/>
              </a:rPr>
              <a:t>]</a:t>
            </a:r>
            <a:endParaRPr lang="el-GR" sz="3200" dirty="0"/>
          </a:p>
        </p:txBody>
      </p:sp>
      <p:sp>
        <p:nvSpPr>
          <p:cNvPr id="6" name="Line 12"/>
          <p:cNvSpPr>
            <a:spLocks noChangeShapeType="1"/>
          </p:cNvSpPr>
          <p:nvPr/>
        </p:nvSpPr>
        <p:spPr bwMode="auto">
          <a:xfrm>
            <a:off x="304800"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57200" y="1772816"/>
            <a:ext cx="8229600" cy="4608512"/>
          </a:xfrm>
        </p:spPr>
        <p:txBody>
          <a:bodyPr>
            <a:normAutofit/>
          </a:bodyPr>
          <a:lstStyle/>
          <a:p>
            <a:pPr>
              <a:spcAft>
                <a:spcPts val="1200"/>
              </a:spcAft>
              <a:buClr>
                <a:srgbClr val="800000"/>
              </a:buClr>
              <a:buSzPct val="100000"/>
              <a:buFont typeface="Wingdings" pitchFamily="2" charset="2"/>
              <a:buChar char="Ø"/>
              <a:defRPr/>
            </a:pPr>
            <a:r>
              <a:rPr lang="el-GR" sz="2400" dirty="0"/>
              <a:t>Η μακρόχρονη επιτυχία του προγράμματος προϋποθέτει</a:t>
            </a:r>
            <a:r>
              <a:rPr lang="el-GR" sz="2400" dirty="0" smtClean="0"/>
              <a:t>:</a:t>
            </a:r>
            <a:endParaRPr lang="el-GR" sz="2400" dirty="0"/>
          </a:p>
          <a:p>
            <a:pPr>
              <a:buClr>
                <a:srgbClr val="800000"/>
              </a:buClr>
              <a:buSzPct val="100000"/>
              <a:buFont typeface="Wingdings" pitchFamily="2" charset="2"/>
              <a:buChar char="§"/>
              <a:defRPr/>
            </a:pPr>
            <a:r>
              <a:rPr lang="el-GR" sz="2400" dirty="0" smtClean="0"/>
              <a:t>Τον </a:t>
            </a:r>
            <a:r>
              <a:rPr lang="el-GR" sz="2400" b="1" dirty="0">
                <a:solidFill>
                  <a:srgbClr val="800000"/>
                </a:solidFill>
              </a:rPr>
              <a:t>προσεκτικό σχεδιασμό της άσκησης</a:t>
            </a:r>
            <a:r>
              <a:rPr lang="el-GR" sz="2400" dirty="0"/>
              <a:t>, ο οποίος θα πρέπει να εξατομικεύεται και να βασίζεται, όχι μόνο στην κατάσταση και τις απαιτήσεις της υγείας κάθε ατόμου, αλλά και στα προσωπικά του ενδιαφέροντα και προτιμήσεις για το συνδυασμό των ασκήσεων και τα μέσα που θα </a:t>
            </a:r>
            <a:r>
              <a:rPr lang="el-GR" sz="2400" dirty="0" smtClean="0"/>
              <a:t>επιλεγούν.</a:t>
            </a:r>
          </a:p>
          <a:p>
            <a:pPr marL="0" indent="0">
              <a:buClr>
                <a:srgbClr val="FFCC66"/>
              </a:buClr>
              <a:buSzPct val="120000"/>
              <a:buFont typeface="Wingdings" pitchFamily="2" charset="2"/>
              <a:buNone/>
              <a:defRPr/>
            </a:pPr>
            <a:r>
              <a:rPr lang="el-GR" sz="2400" dirty="0" smtClean="0"/>
              <a:t>  </a:t>
            </a:r>
            <a:endParaRPr lang="el-GR" sz="2400" dirty="0"/>
          </a:p>
          <a:p>
            <a:pPr>
              <a:buClr>
                <a:srgbClr val="800000"/>
              </a:buClr>
              <a:buSzPct val="100000"/>
              <a:buFont typeface="Wingdings" pitchFamily="2" charset="2"/>
              <a:buChar char="§"/>
              <a:defRPr/>
            </a:pPr>
            <a:r>
              <a:rPr lang="el-GR" sz="2400" dirty="0" smtClean="0"/>
              <a:t>Τη </a:t>
            </a:r>
            <a:r>
              <a:rPr lang="el-GR" sz="2400" b="1" dirty="0" smtClean="0">
                <a:solidFill>
                  <a:srgbClr val="800000"/>
                </a:solidFill>
              </a:rPr>
              <a:t>«δια βίου άσκηση», </a:t>
            </a:r>
            <a:r>
              <a:rPr lang="el-GR" sz="2400" dirty="0" smtClean="0"/>
              <a:t>δηλαδή την ένταξη της συστηματικής </a:t>
            </a:r>
            <a:r>
              <a:rPr lang="el-GR" sz="2400" dirty="0"/>
              <a:t>σωματικής </a:t>
            </a:r>
            <a:r>
              <a:rPr lang="el-GR" sz="2400" dirty="0" smtClean="0"/>
              <a:t>δραστηριότητας και άσκησης </a:t>
            </a:r>
            <a:r>
              <a:rPr lang="el-GR" sz="2400" dirty="0"/>
              <a:t>στον καθημερινό τρόπο ζωής</a:t>
            </a:r>
            <a:r>
              <a:rPr lang="el-GR" sz="2400" b="1" dirty="0"/>
              <a:t> </a:t>
            </a:r>
            <a:r>
              <a:rPr lang="el-GR" sz="2400" dirty="0"/>
              <a:t>των </a:t>
            </a:r>
            <a:r>
              <a:rPr lang="el-GR" sz="2400" dirty="0" smtClean="0"/>
              <a:t>ατόμων</a:t>
            </a:r>
            <a:r>
              <a:rPr lang="el-GR" sz="24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12007473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Γεώργιος </a:t>
            </a:r>
            <a:r>
              <a:rPr lang="el-GR" sz="2000" dirty="0"/>
              <a:t>Παπαθανασίου. «Φυσικοθεραπεία Καρδιοαγγειακών Παθήσεων. Ενότητα </a:t>
            </a:r>
            <a:r>
              <a:rPr lang="en-US" sz="2000" dirty="0"/>
              <a:t>8:</a:t>
            </a:r>
            <a:r>
              <a:rPr lang="el-GR" sz="2000" dirty="0"/>
              <a:t> Σχεδιασμός Προγραμμάτων Άσκησης». Έκδοση: 1.0. Αθήνα 2014. Διαθέσιμο από τη δικτυακή διεύθυνση: </a:t>
            </a:r>
            <a:r>
              <a:rPr lang="el-GR" sz="2000" dirty="0" smtClean="0"/>
              <a:t>ocp.teiath.gr.</a:t>
            </a:r>
            <a:r>
              <a:rPr lang="en-US" sz="2000" dirty="0"/>
              <a:t> </a:t>
            </a:r>
            <a:r>
              <a:rPr lang="el-GR" sz="2000" dirty="0" smtClean="0"/>
              <a:t>Copyright </a:t>
            </a:r>
            <a:r>
              <a:rPr lang="el-GR" sz="2000" dirty="0"/>
              <a:t>Τεχνολογικό Εκπαιδευτικό Ίδρυμα Αθήνας, Γεώργιος Παπαθανασίου 2014. </a:t>
            </a:r>
          </a:p>
          <a:p>
            <a:endParaRPr lang="el-GR" sz="2000" dirty="0"/>
          </a:p>
        </p:txBody>
      </p:sp>
    </p:spTree>
    <p:extLst>
      <p:ext uri="{BB962C8B-B14F-4D97-AF65-F5344CB8AC3E}">
        <p14:creationId xmlns:p14="http://schemas.microsoft.com/office/powerpoint/2010/main" val="2468048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30127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283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74151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00214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000"/>
          </a:xfrm>
        </p:spPr>
        <p:txBody>
          <a:bodyPr>
            <a:normAutofit fontScale="90000"/>
          </a:bodyPr>
          <a:lstStyle/>
          <a:p>
            <a:pPr>
              <a:defRPr/>
            </a:pPr>
            <a:r>
              <a:rPr lang="el-GR" sz="4400" dirty="0"/>
              <a:t>Σχεδιασμός των Προγραμμάτων Άσκησης </a:t>
            </a:r>
            <a:r>
              <a:rPr lang="el-GR" sz="3100" dirty="0" smtClean="0">
                <a:effectLst/>
              </a:rPr>
              <a:t>[</a:t>
            </a:r>
            <a:r>
              <a:rPr lang="en-US" sz="3100" dirty="0" smtClean="0">
                <a:effectLst/>
              </a:rPr>
              <a:t>3/3</a:t>
            </a:r>
            <a:r>
              <a:rPr lang="el-GR" sz="3100" dirty="0" smtClean="0">
                <a:effectLst/>
              </a:rPr>
              <a:t>]</a:t>
            </a:r>
            <a:endParaRPr lang="el-GR" sz="3100" dirty="0">
              <a:latin typeface="+mn-lt"/>
            </a:endParaRPr>
          </a:p>
        </p:txBody>
      </p:sp>
      <p:sp>
        <p:nvSpPr>
          <p:cNvPr id="6" name="Line 12"/>
          <p:cNvSpPr>
            <a:spLocks noChangeShapeType="1"/>
          </p:cNvSpPr>
          <p:nvPr/>
        </p:nvSpPr>
        <p:spPr bwMode="auto">
          <a:xfrm>
            <a:off x="318655"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71055" y="1845212"/>
            <a:ext cx="8229600" cy="4680132"/>
          </a:xfrm>
        </p:spPr>
        <p:txBody>
          <a:bodyPr/>
          <a:lstStyle/>
          <a:p>
            <a:pPr marL="0" indent="0">
              <a:spcAft>
                <a:spcPts val="1200"/>
              </a:spcAft>
              <a:buFont typeface="Wingdings" pitchFamily="2" charset="2"/>
              <a:buNone/>
              <a:defRPr/>
            </a:pPr>
            <a:r>
              <a:rPr lang="el-GR" sz="2400" dirty="0" smtClean="0">
                <a:latin typeface="+mj-lt"/>
              </a:rPr>
              <a:t>Ο </a:t>
            </a:r>
            <a:r>
              <a:rPr lang="el-GR" sz="2400" dirty="0">
                <a:latin typeface="+mj-lt"/>
              </a:rPr>
              <a:t>σχεδιασμός της </a:t>
            </a:r>
            <a:r>
              <a:rPr lang="el-GR" sz="2400" dirty="0" smtClean="0">
                <a:latin typeface="+mj-lt"/>
              </a:rPr>
              <a:t>άσκησης, </a:t>
            </a:r>
            <a:r>
              <a:rPr lang="el-GR" sz="2400" dirty="0">
                <a:latin typeface="+mj-lt"/>
              </a:rPr>
              <a:t>στα πλαίσια ενός προγράμματος </a:t>
            </a:r>
            <a:r>
              <a:rPr lang="el-GR" sz="2400" dirty="0" smtClean="0">
                <a:latin typeface="+mj-lt"/>
              </a:rPr>
              <a:t>καρδιοαγγειακής προσαρμογής, </a:t>
            </a:r>
            <a:r>
              <a:rPr lang="el-GR" sz="2400" dirty="0">
                <a:latin typeface="+mj-lt"/>
              </a:rPr>
              <a:t>βασίζεται σε κανόνες οι οποίοι καθορίζουν</a:t>
            </a:r>
            <a:r>
              <a:rPr lang="el-GR" sz="2400" dirty="0" smtClean="0">
                <a:latin typeface="+mj-lt"/>
              </a:rPr>
              <a:t>:</a:t>
            </a:r>
            <a:endParaRPr lang="el-GR" sz="2400" dirty="0">
              <a:latin typeface="+mj-lt"/>
            </a:endParaRPr>
          </a:p>
          <a:p>
            <a:pPr marL="719138" indent="-365125">
              <a:buClr>
                <a:srgbClr val="800000"/>
              </a:buClr>
              <a:buSzPct val="100000"/>
              <a:buFont typeface="Wingdings" pitchFamily="2" charset="2"/>
              <a:buChar char="§"/>
              <a:defRPr/>
            </a:pPr>
            <a:r>
              <a:rPr lang="el-GR" sz="2400" dirty="0" smtClean="0">
                <a:latin typeface="+mj-lt"/>
              </a:rPr>
              <a:t>Τον </a:t>
            </a:r>
            <a:r>
              <a:rPr lang="el-GR" sz="2400" dirty="0">
                <a:latin typeface="+mj-lt"/>
              </a:rPr>
              <a:t>τύπο και τα μέσα της </a:t>
            </a:r>
            <a:r>
              <a:rPr lang="el-GR" sz="2400" dirty="0" smtClean="0">
                <a:latin typeface="+mj-lt"/>
              </a:rPr>
              <a:t>άσκησης,</a:t>
            </a:r>
            <a:endParaRPr lang="el-GR" sz="2400" dirty="0">
              <a:latin typeface="+mj-lt"/>
            </a:endParaRPr>
          </a:p>
          <a:p>
            <a:pPr marL="719138" indent="-365125">
              <a:buClr>
                <a:srgbClr val="800000"/>
              </a:buClr>
              <a:buSzPct val="100000"/>
              <a:buFont typeface="Wingdings" pitchFamily="2" charset="2"/>
              <a:buChar char="§"/>
              <a:defRPr/>
            </a:pPr>
            <a:r>
              <a:rPr lang="el-GR" sz="2400" dirty="0" smtClean="0">
                <a:latin typeface="+mj-lt"/>
              </a:rPr>
              <a:t>Την ένταση,</a:t>
            </a:r>
            <a:endParaRPr lang="el-GR" sz="2400" dirty="0">
              <a:latin typeface="+mj-lt"/>
            </a:endParaRPr>
          </a:p>
          <a:p>
            <a:pPr marL="719138" indent="-365125">
              <a:buClr>
                <a:srgbClr val="800000"/>
              </a:buClr>
              <a:buSzPct val="100000"/>
              <a:buFont typeface="Wingdings" pitchFamily="2" charset="2"/>
              <a:buChar char="§"/>
              <a:defRPr/>
            </a:pPr>
            <a:r>
              <a:rPr lang="el-GR" sz="2400" dirty="0" smtClean="0">
                <a:latin typeface="+mj-lt"/>
              </a:rPr>
              <a:t>Τη διάρκεια,</a:t>
            </a:r>
            <a:endParaRPr lang="el-GR" sz="2400" dirty="0">
              <a:latin typeface="+mj-lt"/>
            </a:endParaRPr>
          </a:p>
          <a:p>
            <a:pPr marL="719138" indent="-365125">
              <a:buClr>
                <a:srgbClr val="800000"/>
              </a:buClr>
              <a:buSzPct val="100000"/>
              <a:buFont typeface="Wingdings" pitchFamily="2" charset="2"/>
              <a:buChar char="§"/>
              <a:defRPr/>
            </a:pPr>
            <a:r>
              <a:rPr lang="el-GR" sz="2400" dirty="0" smtClean="0">
                <a:latin typeface="+mj-lt"/>
              </a:rPr>
              <a:t>Τη </a:t>
            </a:r>
            <a:r>
              <a:rPr lang="el-GR" sz="2400" dirty="0">
                <a:latin typeface="+mj-lt"/>
              </a:rPr>
              <a:t>συχνότητα και</a:t>
            </a:r>
          </a:p>
          <a:p>
            <a:pPr marL="719138" indent="-365125">
              <a:buClr>
                <a:srgbClr val="800000"/>
              </a:buClr>
              <a:buSzPct val="100000"/>
              <a:buFont typeface="Wingdings" pitchFamily="2" charset="2"/>
              <a:buChar char="§"/>
              <a:defRPr/>
            </a:pPr>
            <a:r>
              <a:rPr lang="el-GR" sz="2400" dirty="0" smtClean="0">
                <a:latin typeface="+mj-lt"/>
              </a:rPr>
              <a:t>Την </a:t>
            </a:r>
            <a:r>
              <a:rPr lang="el-GR" sz="2400" dirty="0">
                <a:latin typeface="+mj-lt"/>
              </a:rPr>
              <a:t>πρόοδο της </a:t>
            </a:r>
            <a:r>
              <a:rPr lang="el-GR" sz="2400" dirty="0" smtClean="0">
                <a:latin typeface="+mj-lt"/>
              </a:rPr>
              <a:t>άσκησης.</a:t>
            </a:r>
            <a:endParaRPr lang="el-GR" sz="2400" dirty="0">
              <a:latin typeface="+mj-lt"/>
            </a:endParaRP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03077636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a:t>Τύπος και Μέσα της Άσκησης</a:t>
            </a:r>
          </a:p>
        </p:txBody>
      </p:sp>
      <p:sp>
        <p:nvSpPr>
          <p:cNvPr id="6" name="Line 12"/>
          <p:cNvSpPr>
            <a:spLocks noChangeShapeType="1"/>
          </p:cNvSpPr>
          <p:nvPr/>
        </p:nvSpPr>
        <p:spPr bwMode="auto">
          <a:xfrm>
            <a:off x="304800"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50168" y="1340768"/>
            <a:ext cx="8443664" cy="5040560"/>
          </a:xfrm>
        </p:spPr>
        <p:txBody>
          <a:bodyPr/>
          <a:lstStyle/>
          <a:p>
            <a:pPr marL="0" indent="0">
              <a:buClr>
                <a:srgbClr val="FFCC66"/>
              </a:buClr>
              <a:buSzPct val="110000"/>
              <a:buFont typeface="Wingdings" pitchFamily="2" charset="2"/>
              <a:buNone/>
              <a:defRPr/>
            </a:pPr>
            <a:r>
              <a:rPr lang="el-GR" sz="2400" dirty="0" smtClean="0"/>
              <a:t>Τα προγράμματα </a:t>
            </a:r>
            <a:r>
              <a:rPr lang="el-GR" sz="2400" dirty="0"/>
              <a:t>καρδιοαγγειακής </a:t>
            </a:r>
            <a:r>
              <a:rPr lang="el-GR" sz="2400" dirty="0" smtClean="0"/>
              <a:t>προσαρμογής βασίζονται στον κατάλληλο σχεδιασμό:</a:t>
            </a:r>
            <a:endParaRPr lang="el-GR" sz="2400" dirty="0"/>
          </a:p>
          <a:p>
            <a:pPr marL="625475" indent="-271463">
              <a:buClr>
                <a:srgbClr val="800000"/>
              </a:buClr>
              <a:buSzPct val="100000"/>
              <a:buFont typeface="+mj-lt"/>
              <a:buAutoNum type="romanUcPeriod"/>
              <a:defRPr/>
            </a:pPr>
            <a:r>
              <a:rPr lang="el-GR" sz="2400" dirty="0"/>
              <a:t> Σ</a:t>
            </a:r>
            <a:r>
              <a:rPr lang="el-GR" sz="2400" dirty="0" smtClean="0"/>
              <a:t>ωματικών δραστηριοτήτων </a:t>
            </a:r>
            <a:r>
              <a:rPr lang="el-GR" sz="2400" dirty="0"/>
              <a:t>αερόβιου τύπου, και </a:t>
            </a:r>
          </a:p>
          <a:p>
            <a:pPr marL="625475" indent="-271463">
              <a:buClr>
                <a:srgbClr val="800000"/>
              </a:buClr>
              <a:buSzPct val="100000"/>
              <a:buFont typeface="+mj-lt"/>
              <a:buAutoNum type="romanUcPeriod"/>
              <a:defRPr/>
            </a:pPr>
            <a:r>
              <a:rPr lang="el-GR" sz="2400" dirty="0"/>
              <a:t> </a:t>
            </a:r>
            <a:r>
              <a:rPr lang="el-GR" sz="2400" dirty="0" smtClean="0"/>
              <a:t>Στις ασκήσεις ενδυνάμωσης</a:t>
            </a:r>
          </a:p>
          <a:p>
            <a:pPr marL="354012" indent="0">
              <a:buClr>
                <a:srgbClr val="FFCC66"/>
              </a:buClr>
              <a:buSzPct val="110000"/>
              <a:buFont typeface="Wingdings" pitchFamily="2" charset="2"/>
              <a:buNone/>
              <a:defRPr/>
            </a:pPr>
            <a:endParaRPr lang="el-GR" sz="2400" dirty="0" smtClean="0"/>
          </a:p>
          <a:p>
            <a:pPr>
              <a:buClr>
                <a:srgbClr val="800000"/>
              </a:buClr>
              <a:buSzPct val="100000"/>
              <a:buFont typeface="Wingdings" pitchFamily="2" charset="2"/>
              <a:buChar char="Ø"/>
              <a:defRPr/>
            </a:pPr>
            <a:r>
              <a:rPr lang="el-GR" sz="2400" dirty="0"/>
              <a:t>Είναι ιδιαίτερα σημαντικό να τονιστεί ότι</a:t>
            </a:r>
            <a:r>
              <a:rPr lang="el-GR" sz="2400" b="1" dirty="0">
                <a:solidFill>
                  <a:srgbClr val="800000"/>
                </a:solidFill>
              </a:rPr>
              <a:t>, </a:t>
            </a:r>
            <a:r>
              <a:rPr lang="el-GR" sz="2400" b="1" u="sng" dirty="0">
                <a:solidFill>
                  <a:srgbClr val="800000"/>
                </a:solidFill>
              </a:rPr>
              <a:t>η επιλογή ποικίλων συνδυασμών </a:t>
            </a:r>
            <a:r>
              <a:rPr lang="el-GR" sz="2400" b="1" u="sng" dirty="0" smtClean="0">
                <a:solidFill>
                  <a:srgbClr val="800000"/>
                </a:solidFill>
              </a:rPr>
              <a:t>τύπων και </a:t>
            </a:r>
            <a:r>
              <a:rPr lang="el-GR" sz="2400" b="1" u="sng" dirty="0">
                <a:solidFill>
                  <a:srgbClr val="800000"/>
                </a:solidFill>
              </a:rPr>
              <a:t>μέσων άσκησης</a:t>
            </a:r>
            <a:r>
              <a:rPr lang="el-GR" sz="2400" b="1" dirty="0">
                <a:solidFill>
                  <a:srgbClr val="800000"/>
                </a:solidFill>
              </a:rPr>
              <a:t> </a:t>
            </a:r>
            <a:r>
              <a:rPr lang="el-GR" sz="2400" dirty="0"/>
              <a:t>προσομοιάζει αποτελεσματικότερα </a:t>
            </a:r>
            <a:r>
              <a:rPr lang="el-GR" sz="2400" dirty="0" smtClean="0"/>
              <a:t>στις </a:t>
            </a:r>
            <a:r>
              <a:rPr lang="el-GR" sz="2400" dirty="0"/>
              <a:t>συνήθεις καθημερινές δραστηριότητες διαβίωσης και </a:t>
            </a:r>
            <a:r>
              <a:rPr lang="el-GR" sz="2400" dirty="0" smtClean="0"/>
              <a:t>αναψυχής, ενώ </a:t>
            </a:r>
            <a:r>
              <a:rPr lang="el-GR" sz="2400" dirty="0"/>
              <a:t>περιορίζει τη συχνότητα πιθανών μυοσκελετικών τραυματισμών.</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06997155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000"/>
          </a:xfrm>
        </p:spPr>
        <p:txBody>
          <a:bodyPr>
            <a:noAutofit/>
          </a:bodyPr>
          <a:lstStyle/>
          <a:p>
            <a:pPr>
              <a:defRPr/>
            </a:pPr>
            <a:r>
              <a:rPr lang="el-GR" dirty="0" smtClean="0"/>
              <a:t>Αερόβια Επιστράτευση                            Μεγάλων Μυϊκών Ομάδων </a:t>
            </a:r>
            <a:r>
              <a:rPr lang="el-GR" sz="2800" dirty="0" smtClean="0">
                <a:effectLst/>
              </a:rPr>
              <a:t>[</a:t>
            </a:r>
            <a:r>
              <a:rPr lang="en-US" sz="2800" dirty="0" smtClean="0">
                <a:effectLst/>
              </a:rPr>
              <a:t>1/2</a:t>
            </a:r>
            <a:r>
              <a:rPr lang="el-GR" sz="2800" dirty="0" smtClean="0">
                <a:effectLst/>
              </a:rPr>
              <a:t>]</a:t>
            </a:r>
            <a:endParaRPr lang="el-GR" sz="3200" dirty="0"/>
          </a:p>
        </p:txBody>
      </p:sp>
      <p:sp>
        <p:nvSpPr>
          <p:cNvPr id="6" name="Line 12"/>
          <p:cNvSpPr>
            <a:spLocks noChangeShapeType="1"/>
          </p:cNvSpPr>
          <p:nvPr/>
        </p:nvSpPr>
        <p:spPr bwMode="auto">
          <a:xfrm>
            <a:off x="319314" y="1340768"/>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71714" y="1628800"/>
            <a:ext cx="8229600" cy="5184576"/>
          </a:xfrm>
        </p:spPr>
        <p:txBody>
          <a:bodyPr/>
          <a:lstStyle/>
          <a:p>
            <a:pPr marL="0" indent="0">
              <a:buClr>
                <a:srgbClr val="FFCC00"/>
              </a:buClr>
              <a:buSzPct val="110000"/>
              <a:buFont typeface="Wingdings" pitchFamily="2" charset="2"/>
              <a:buNone/>
              <a:defRPr/>
            </a:pPr>
            <a:r>
              <a:rPr lang="el-GR" sz="2400" dirty="0"/>
              <a:t>Ο κατάλληλος σχεδιασμός σωματικών δραστηριοτήτων αερόβιου </a:t>
            </a:r>
            <a:r>
              <a:rPr lang="el-GR" sz="2400" dirty="0" smtClean="0"/>
              <a:t>τύπου, οι οποίες </a:t>
            </a:r>
            <a:r>
              <a:rPr lang="el-GR" sz="2400" dirty="0"/>
              <a:t>επιστρατεύουν πολλές και μεγάλες </a:t>
            </a:r>
            <a:r>
              <a:rPr lang="el-GR" sz="2400" dirty="0" smtClean="0"/>
              <a:t>μυϊκές ομάδες, </a:t>
            </a:r>
            <a:r>
              <a:rPr lang="el-GR" sz="2400" dirty="0"/>
              <a:t>έχει σαν αποτέλεσμα: </a:t>
            </a:r>
          </a:p>
          <a:p>
            <a:pPr>
              <a:buClr>
                <a:srgbClr val="800000"/>
              </a:buClr>
              <a:buSzPct val="100000"/>
              <a:buFont typeface="Wingdings" pitchFamily="2" charset="2"/>
              <a:buChar char="§"/>
              <a:defRPr/>
            </a:pPr>
            <a:r>
              <a:rPr lang="el-GR" sz="2400" dirty="0" smtClean="0"/>
              <a:t>Την </a:t>
            </a:r>
            <a:r>
              <a:rPr lang="el-GR" sz="2400" dirty="0"/>
              <a:t>έντονη ενεργοποίηση του αερόβιου μεταβολισμού, </a:t>
            </a:r>
            <a:r>
              <a:rPr lang="el-GR" sz="2400" dirty="0" smtClean="0"/>
              <a:t>που οδηγεί </a:t>
            </a:r>
            <a:r>
              <a:rPr lang="el-GR" sz="2400" dirty="0"/>
              <a:t>σε κρίσιμες καρδιοαναπνευστικές </a:t>
            </a:r>
            <a:r>
              <a:rPr lang="el-GR" sz="2400" dirty="0" smtClean="0"/>
              <a:t>προσαρμογές, όπως η </a:t>
            </a:r>
            <a:r>
              <a:rPr lang="el-GR" sz="2400" dirty="0"/>
              <a:t>σημαντική αύξηση της </a:t>
            </a:r>
            <a:r>
              <a:rPr lang="en-US" sz="2400" dirty="0"/>
              <a:t>VO</a:t>
            </a:r>
            <a:r>
              <a:rPr lang="el-GR" sz="2400" b="1" baseline="-25000" dirty="0"/>
              <a:t>2</a:t>
            </a:r>
            <a:r>
              <a:rPr lang="en-US" sz="2000" dirty="0" smtClean="0"/>
              <a:t>max</a:t>
            </a:r>
            <a:r>
              <a:rPr lang="el-GR" sz="2000" dirty="0"/>
              <a:t> </a:t>
            </a:r>
            <a:r>
              <a:rPr lang="el-GR" sz="2400" dirty="0" smtClean="0"/>
              <a:t>.</a:t>
            </a:r>
            <a:endParaRPr lang="el-GR" sz="2400" dirty="0"/>
          </a:p>
          <a:p>
            <a:pPr>
              <a:buClr>
                <a:srgbClr val="800000"/>
              </a:buClr>
              <a:buSzPct val="100000"/>
              <a:buFont typeface="Wingdings" pitchFamily="2" charset="2"/>
              <a:buChar char="§"/>
              <a:defRPr/>
            </a:pPr>
            <a:r>
              <a:rPr lang="el-GR" sz="2400" dirty="0" smtClean="0"/>
              <a:t>Την </a:t>
            </a:r>
            <a:r>
              <a:rPr lang="el-GR" sz="2400" dirty="0"/>
              <a:t>καλύτερη ενεργοποίηση της φλεβικής και μυϊκής αντλίας, που οδηγεί σε αυξημένο προφορτίο και όγκο </a:t>
            </a:r>
            <a:r>
              <a:rPr lang="el-GR" sz="2400" dirty="0" smtClean="0"/>
              <a:t>παλμού.</a:t>
            </a:r>
            <a:endParaRPr lang="el-GR" sz="2400" dirty="0"/>
          </a:p>
          <a:p>
            <a:pPr>
              <a:buClr>
                <a:srgbClr val="800000"/>
              </a:buClr>
              <a:buSzPct val="100000"/>
              <a:buFont typeface="Wingdings" pitchFamily="2" charset="2"/>
              <a:buChar char="§"/>
              <a:defRPr/>
            </a:pPr>
            <a:r>
              <a:rPr lang="el-GR" sz="2400" dirty="0" smtClean="0"/>
              <a:t>Την </a:t>
            </a:r>
            <a:r>
              <a:rPr lang="el-GR" sz="2400" dirty="0"/>
              <a:t>εκτεταμένη αγγειοδιαστολή, με αποτέλεσμα μειωμένες ολικές περιφερικές αγγειακές </a:t>
            </a:r>
            <a:r>
              <a:rPr lang="el-GR" sz="2400" dirty="0" smtClean="0"/>
              <a:t>αντιστάσεις, </a:t>
            </a:r>
            <a:r>
              <a:rPr lang="el-GR" sz="2400" dirty="0"/>
              <a:t>μικρότερο μεταφορτίο και ελεγχόμενη αύξηση της συστολικής αρτηριακής πίεσης κατά την άσκηση.</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22893758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67544" y="116632"/>
            <a:ext cx="8229600" cy="1008112"/>
          </a:xfrm>
        </p:spPr>
        <p:txBody>
          <a:bodyPr>
            <a:noAutofit/>
          </a:bodyPr>
          <a:lstStyle/>
          <a:p>
            <a:pPr>
              <a:defRPr/>
            </a:pPr>
            <a:r>
              <a:rPr lang="el-GR" dirty="0" smtClean="0"/>
              <a:t> </a:t>
            </a:r>
            <a:r>
              <a:rPr lang="el-GR" dirty="0"/>
              <a:t>Αερόβια </a:t>
            </a:r>
            <a:r>
              <a:rPr lang="el-GR" dirty="0" smtClean="0"/>
              <a:t>Επιστράτευση </a:t>
            </a:r>
            <a:r>
              <a:rPr lang="en-US" dirty="0" smtClean="0"/>
              <a:t/>
            </a:r>
            <a:br>
              <a:rPr lang="en-US" dirty="0" smtClean="0"/>
            </a:br>
            <a:r>
              <a:rPr lang="el-GR" dirty="0" smtClean="0"/>
              <a:t>Μεγάλων </a:t>
            </a:r>
            <a:r>
              <a:rPr lang="el-GR" dirty="0"/>
              <a:t>Μυϊκών Ομάδων </a:t>
            </a:r>
            <a:r>
              <a:rPr lang="el-GR" sz="2800" dirty="0" smtClean="0">
                <a:effectLst/>
              </a:rPr>
              <a:t>[</a:t>
            </a:r>
            <a:r>
              <a:rPr lang="en-US" sz="2800" dirty="0" smtClean="0">
                <a:effectLst/>
              </a:rPr>
              <a:t>2/2</a:t>
            </a:r>
            <a:r>
              <a:rPr lang="el-GR" sz="2800" dirty="0" smtClean="0">
                <a:effectLst/>
              </a:rPr>
              <a:t>]</a:t>
            </a:r>
            <a:endParaRPr lang="el-GR" sz="3200" dirty="0" smtClean="0"/>
          </a:p>
        </p:txBody>
      </p:sp>
      <p:grpSp>
        <p:nvGrpSpPr>
          <p:cNvPr id="26" name="Ομάδα 25"/>
          <p:cNvGrpSpPr/>
          <p:nvPr/>
        </p:nvGrpSpPr>
        <p:grpSpPr>
          <a:xfrm>
            <a:off x="304800" y="1525104"/>
            <a:ext cx="3770045" cy="461665"/>
            <a:chOff x="304800" y="1525104"/>
            <a:chExt cx="3770045" cy="461665"/>
          </a:xfrm>
        </p:grpSpPr>
        <p:sp>
          <p:nvSpPr>
            <p:cNvPr id="3" name="TextBox 2"/>
            <p:cNvSpPr txBox="1"/>
            <p:nvPr/>
          </p:nvSpPr>
          <p:spPr>
            <a:xfrm>
              <a:off x="304800" y="1525104"/>
              <a:ext cx="3770045" cy="461665"/>
            </a:xfrm>
            <a:prstGeom prst="rect">
              <a:avLst/>
            </a:prstGeom>
            <a:noFill/>
          </p:spPr>
          <p:txBody>
            <a:bodyPr wrap="square" rtlCol="0">
              <a:spAutoFit/>
            </a:bodyPr>
            <a:lstStyle/>
            <a:p>
              <a:r>
                <a:rPr lang="el-GR" sz="2400" dirty="0" smtClean="0">
                  <a:solidFill>
                    <a:prstClr val="black"/>
                  </a:solidFill>
                  <a:latin typeface="Calibri"/>
                </a:rPr>
                <a:t>Αερόβιου μεταβολισμού</a:t>
              </a:r>
              <a:endParaRPr lang="el-GR" sz="2400" dirty="0">
                <a:solidFill>
                  <a:prstClr val="black"/>
                </a:solidFill>
                <a:latin typeface="Calibri"/>
              </a:endParaRPr>
            </a:p>
          </p:txBody>
        </p:sp>
        <p:cxnSp>
          <p:nvCxnSpPr>
            <p:cNvPr id="8" name="Ευθύγραμμο βέλος σύνδεσης 7" descr="εικόνα βέλους με φορά προς τα πάνω"/>
            <p:cNvCxnSpPr/>
            <p:nvPr/>
          </p:nvCxnSpPr>
          <p:spPr>
            <a:xfrm flipV="1">
              <a:off x="304800" y="1593936"/>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descr="εικόνα βέλους με δεξιά φορά"/>
            <p:cNvCxnSpPr/>
            <p:nvPr/>
          </p:nvCxnSpPr>
          <p:spPr>
            <a:xfrm>
              <a:off x="3698468" y="1755936"/>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Line 12"/>
          <p:cNvSpPr>
            <a:spLocks noChangeShapeType="1"/>
          </p:cNvSpPr>
          <p:nvPr/>
        </p:nvSpPr>
        <p:spPr bwMode="auto">
          <a:xfrm>
            <a:off x="304800" y="1268760"/>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sz="2200" kern="0" dirty="0" smtClean="0">
              <a:solidFill>
                <a:prstClr val="black"/>
              </a:solidFill>
              <a:latin typeface="Calibri"/>
            </a:endParaRPr>
          </a:p>
        </p:txBody>
      </p:sp>
      <p:grpSp>
        <p:nvGrpSpPr>
          <p:cNvPr id="31" name="Ομάδα 30"/>
          <p:cNvGrpSpPr/>
          <p:nvPr/>
        </p:nvGrpSpPr>
        <p:grpSpPr>
          <a:xfrm>
            <a:off x="4355976" y="1409270"/>
            <a:ext cx="4788025" cy="830997"/>
            <a:chOff x="4355976" y="1409270"/>
            <a:chExt cx="4788025" cy="830997"/>
          </a:xfrm>
        </p:grpSpPr>
        <p:sp>
          <p:nvSpPr>
            <p:cNvPr id="4" name="TextBox 3"/>
            <p:cNvSpPr txBox="1"/>
            <p:nvPr/>
          </p:nvSpPr>
          <p:spPr>
            <a:xfrm>
              <a:off x="4418549" y="1409270"/>
              <a:ext cx="4725452" cy="830997"/>
            </a:xfrm>
            <a:prstGeom prst="rect">
              <a:avLst/>
            </a:prstGeom>
            <a:noFill/>
          </p:spPr>
          <p:txBody>
            <a:bodyPr wrap="square" rtlCol="0">
              <a:spAutoFit/>
            </a:bodyPr>
            <a:lstStyle/>
            <a:p>
              <a:r>
                <a:rPr lang="el-GR" sz="2400" dirty="0" smtClean="0">
                  <a:solidFill>
                    <a:prstClr val="black"/>
                  </a:solidFill>
                  <a:latin typeface="Calibri"/>
                  <a:cs typeface="Arial" charset="0"/>
                </a:rPr>
                <a:t>Σημαντικά </a:t>
              </a:r>
              <a:r>
                <a:rPr lang="el-GR" sz="2400" dirty="0">
                  <a:solidFill>
                    <a:prstClr val="black"/>
                  </a:solidFill>
                  <a:latin typeface="Calibri"/>
                  <a:cs typeface="Arial" charset="0"/>
                </a:rPr>
                <a:t>οφέλη </a:t>
              </a:r>
              <a:r>
                <a:rPr lang="el-GR" sz="2400" dirty="0" smtClean="0">
                  <a:solidFill>
                    <a:prstClr val="black"/>
                  </a:solidFill>
                  <a:latin typeface="Calibri"/>
                  <a:cs typeface="Arial" charset="0"/>
                </a:rPr>
                <a:t>καρδιοαγγειακής προσαρμογής</a:t>
              </a:r>
              <a:endParaRPr lang="el-GR" sz="2400" dirty="0">
                <a:solidFill>
                  <a:prstClr val="black"/>
                </a:solidFill>
                <a:latin typeface="Calibri"/>
              </a:endParaRPr>
            </a:p>
          </p:txBody>
        </p:sp>
        <p:cxnSp>
          <p:nvCxnSpPr>
            <p:cNvPr id="9" name="Ευθύγραμμο βέλος σύνδεσης 8" descr="εικόνα βέλους με φορά προς τα πάνω"/>
            <p:cNvCxnSpPr/>
            <p:nvPr/>
          </p:nvCxnSpPr>
          <p:spPr>
            <a:xfrm flipV="1">
              <a:off x="4355976" y="1525104"/>
              <a:ext cx="0" cy="607752"/>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Ομάδα 31"/>
          <p:cNvGrpSpPr/>
          <p:nvPr/>
        </p:nvGrpSpPr>
        <p:grpSpPr>
          <a:xfrm>
            <a:off x="304800" y="2353640"/>
            <a:ext cx="8612119" cy="461665"/>
            <a:chOff x="304800" y="2353640"/>
            <a:chExt cx="8612119" cy="461665"/>
          </a:xfrm>
        </p:grpSpPr>
        <p:cxnSp>
          <p:nvCxnSpPr>
            <p:cNvPr id="10" name="Ευθύγραμμο βέλος σύνδεσης 9" descr="εικόνα βέλους με φορά προς τα πάνω"/>
            <p:cNvCxnSpPr/>
            <p:nvPr/>
          </p:nvCxnSpPr>
          <p:spPr>
            <a:xfrm flipV="1">
              <a:off x="304800" y="2422472"/>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descr="εικόνα βέλους με φορά προς τα πάνω"/>
            <p:cNvCxnSpPr/>
            <p:nvPr/>
          </p:nvCxnSpPr>
          <p:spPr>
            <a:xfrm flipV="1">
              <a:off x="8182067" y="2422472"/>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descr="εικόνα βέλους με φορά προς τα πάνω"/>
            <p:cNvCxnSpPr/>
            <p:nvPr/>
          </p:nvCxnSpPr>
          <p:spPr>
            <a:xfrm flipV="1">
              <a:off x="6143632" y="2422472"/>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2353640"/>
              <a:ext cx="5425218" cy="461665"/>
            </a:xfrm>
            <a:prstGeom prst="rect">
              <a:avLst/>
            </a:prstGeom>
            <a:noFill/>
          </p:spPr>
          <p:txBody>
            <a:bodyPr wrap="square" rtlCol="0">
              <a:spAutoFit/>
            </a:bodyPr>
            <a:lstStyle/>
            <a:p>
              <a:r>
                <a:rPr lang="el-GR" sz="2400" dirty="0" smtClean="0">
                  <a:solidFill>
                    <a:prstClr val="black"/>
                  </a:solidFill>
                  <a:latin typeface="Calibri"/>
                </a:rPr>
                <a:t>Ενεργοποίηση φλεβικής &amp; μυϊκής αντλίας</a:t>
              </a:r>
              <a:endParaRPr lang="el-GR" sz="2400" dirty="0">
                <a:solidFill>
                  <a:prstClr val="black"/>
                </a:solidFill>
                <a:latin typeface="Calibri"/>
              </a:endParaRPr>
            </a:p>
          </p:txBody>
        </p:sp>
        <p:sp>
          <p:nvSpPr>
            <p:cNvPr id="7" name="TextBox 6"/>
            <p:cNvSpPr txBox="1"/>
            <p:nvPr/>
          </p:nvSpPr>
          <p:spPr>
            <a:xfrm>
              <a:off x="6143632" y="2353640"/>
              <a:ext cx="1631896" cy="461665"/>
            </a:xfrm>
            <a:prstGeom prst="rect">
              <a:avLst/>
            </a:prstGeom>
            <a:noFill/>
          </p:spPr>
          <p:txBody>
            <a:bodyPr wrap="square" rtlCol="0">
              <a:spAutoFit/>
            </a:bodyPr>
            <a:lstStyle/>
            <a:p>
              <a:r>
                <a:rPr lang="el-GR" sz="2400" dirty="0" smtClean="0">
                  <a:solidFill>
                    <a:prstClr val="black"/>
                  </a:solidFill>
                  <a:latin typeface="Calibri"/>
                </a:rPr>
                <a:t>Προφορτίο</a:t>
              </a:r>
              <a:endParaRPr lang="el-GR" sz="2400" dirty="0">
                <a:solidFill>
                  <a:prstClr val="black"/>
                </a:solidFill>
                <a:latin typeface="Calibri"/>
              </a:endParaRPr>
            </a:p>
          </p:txBody>
        </p:sp>
        <p:sp>
          <p:nvSpPr>
            <p:cNvPr id="16" name="TextBox 15"/>
            <p:cNvSpPr txBox="1"/>
            <p:nvPr/>
          </p:nvSpPr>
          <p:spPr>
            <a:xfrm>
              <a:off x="8268847" y="2369029"/>
              <a:ext cx="648072" cy="430887"/>
            </a:xfrm>
            <a:prstGeom prst="rect">
              <a:avLst/>
            </a:prstGeom>
            <a:noFill/>
          </p:spPr>
          <p:txBody>
            <a:bodyPr wrap="square" rtlCol="0">
              <a:spAutoFit/>
            </a:bodyPr>
            <a:lstStyle/>
            <a:p>
              <a:r>
                <a:rPr lang="el-GR" sz="2200" dirty="0" smtClean="0">
                  <a:solidFill>
                    <a:prstClr val="black"/>
                  </a:solidFill>
                  <a:latin typeface="Calibri"/>
                </a:rPr>
                <a:t>ΟΠ</a:t>
              </a:r>
              <a:endParaRPr lang="el-GR" sz="2200" dirty="0">
                <a:solidFill>
                  <a:prstClr val="black"/>
                </a:solidFill>
                <a:latin typeface="Calibri"/>
              </a:endParaRPr>
            </a:p>
          </p:txBody>
        </p:sp>
        <p:cxnSp>
          <p:nvCxnSpPr>
            <p:cNvPr id="19" name="Ευθύγραμμο βέλος σύνδεσης 18" descr="εικόνα βέλους με δεξιά φορά"/>
            <p:cNvCxnSpPr/>
            <p:nvPr/>
          </p:nvCxnSpPr>
          <p:spPr>
            <a:xfrm>
              <a:off x="5626612" y="2584472"/>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descr="εικόνα βέλους με δεξιά φορά"/>
            <p:cNvCxnSpPr/>
            <p:nvPr/>
          </p:nvCxnSpPr>
          <p:spPr>
            <a:xfrm>
              <a:off x="7694093" y="2584472"/>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Ομάδα 32"/>
          <p:cNvGrpSpPr/>
          <p:nvPr/>
        </p:nvGrpSpPr>
        <p:grpSpPr>
          <a:xfrm>
            <a:off x="293330" y="3160595"/>
            <a:ext cx="8540462" cy="461665"/>
            <a:chOff x="293330" y="3160595"/>
            <a:chExt cx="8540462" cy="461665"/>
          </a:xfrm>
        </p:grpSpPr>
        <p:cxnSp>
          <p:nvCxnSpPr>
            <p:cNvPr id="11" name="Ευθύγραμμο βέλος σύνδεσης 10" descr="εικόνα βέλους με φορά προς τα πάνω"/>
            <p:cNvCxnSpPr/>
            <p:nvPr/>
          </p:nvCxnSpPr>
          <p:spPr>
            <a:xfrm flipV="1">
              <a:off x="304800" y="3229427"/>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descr="εικόνα βέλους με φορά προς τα κάτω"/>
            <p:cNvCxnSpPr/>
            <p:nvPr/>
          </p:nvCxnSpPr>
          <p:spPr>
            <a:xfrm>
              <a:off x="4693332" y="3229427"/>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descr="εικόνα βέλους με δεξιά φορά"/>
            <p:cNvCxnSpPr/>
            <p:nvPr/>
          </p:nvCxnSpPr>
          <p:spPr>
            <a:xfrm>
              <a:off x="4058508" y="3391427"/>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3330" y="3160595"/>
              <a:ext cx="3781516" cy="461665"/>
            </a:xfrm>
            <a:prstGeom prst="rect">
              <a:avLst/>
            </a:prstGeom>
            <a:noFill/>
          </p:spPr>
          <p:txBody>
            <a:bodyPr wrap="square" rtlCol="0">
              <a:spAutoFit/>
            </a:bodyPr>
            <a:lstStyle/>
            <a:p>
              <a:r>
                <a:rPr lang="el-GR" sz="2400" dirty="0" smtClean="0">
                  <a:solidFill>
                    <a:prstClr val="black"/>
                  </a:solidFill>
                  <a:latin typeface="Calibri"/>
                </a:rPr>
                <a:t>Εκτεταμένη αγγειοδιαστολή</a:t>
              </a:r>
              <a:endParaRPr lang="el-GR" sz="2400" dirty="0">
                <a:solidFill>
                  <a:prstClr val="black"/>
                </a:solidFill>
                <a:latin typeface="Calibri"/>
              </a:endParaRPr>
            </a:p>
          </p:txBody>
        </p:sp>
        <p:sp>
          <p:nvSpPr>
            <p:cNvPr id="18" name="TextBox 17"/>
            <p:cNvSpPr txBox="1"/>
            <p:nvPr/>
          </p:nvSpPr>
          <p:spPr>
            <a:xfrm>
              <a:off x="4693332" y="3160595"/>
              <a:ext cx="3960440" cy="461665"/>
            </a:xfrm>
            <a:prstGeom prst="rect">
              <a:avLst/>
            </a:prstGeom>
            <a:noFill/>
          </p:spPr>
          <p:txBody>
            <a:bodyPr wrap="square" rtlCol="0">
              <a:spAutoFit/>
            </a:bodyPr>
            <a:lstStyle/>
            <a:p>
              <a:r>
                <a:rPr lang="el-GR" sz="2400" dirty="0" smtClean="0">
                  <a:solidFill>
                    <a:prstClr val="black"/>
                  </a:solidFill>
                  <a:latin typeface="Calibri"/>
                </a:rPr>
                <a:t>ολικές αγγειακές αντιστάσεις</a:t>
              </a:r>
              <a:endParaRPr lang="el-GR" sz="2400" dirty="0">
                <a:solidFill>
                  <a:prstClr val="black"/>
                </a:solidFill>
                <a:latin typeface="Calibri"/>
              </a:endParaRPr>
            </a:p>
          </p:txBody>
        </p:sp>
        <p:cxnSp>
          <p:nvCxnSpPr>
            <p:cNvPr id="27" name="Ευθύγραμμο βέλος σύνδεσης 26" descr="εικόνα βέλους με δεξιά φορά"/>
            <p:cNvCxnSpPr/>
            <p:nvPr/>
          </p:nvCxnSpPr>
          <p:spPr>
            <a:xfrm>
              <a:off x="8473752" y="3391427"/>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Ομάδα 33"/>
          <p:cNvGrpSpPr/>
          <p:nvPr/>
        </p:nvGrpSpPr>
        <p:grpSpPr>
          <a:xfrm>
            <a:off x="520717" y="3716736"/>
            <a:ext cx="8180178" cy="879200"/>
            <a:chOff x="520717" y="3716736"/>
            <a:chExt cx="8180178" cy="879200"/>
          </a:xfrm>
        </p:grpSpPr>
        <p:cxnSp>
          <p:nvCxnSpPr>
            <p:cNvPr id="15" name="Ευθύγραμμο βέλος σύνδεσης 14" descr="εικόνα βέλους με φορά προς τα κάτω"/>
            <p:cNvCxnSpPr/>
            <p:nvPr/>
          </p:nvCxnSpPr>
          <p:spPr>
            <a:xfrm>
              <a:off x="1147619" y="3785568"/>
              <a:ext cx="0" cy="324000"/>
            </a:xfrm>
            <a:prstGeom prst="straightConnector1">
              <a:avLst/>
            </a:prstGeom>
            <a:ln w="20828">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47619" y="3716736"/>
              <a:ext cx="1860096" cy="461665"/>
            </a:xfrm>
            <a:prstGeom prst="rect">
              <a:avLst/>
            </a:prstGeom>
            <a:noFill/>
          </p:spPr>
          <p:txBody>
            <a:bodyPr wrap="square" rtlCol="0">
              <a:spAutoFit/>
            </a:bodyPr>
            <a:lstStyle/>
            <a:p>
              <a:r>
                <a:rPr lang="el-GR" sz="2400" dirty="0" smtClean="0">
                  <a:solidFill>
                    <a:prstClr val="black"/>
                  </a:solidFill>
                  <a:latin typeface="Calibri"/>
                </a:rPr>
                <a:t> Μεταφορτίο</a:t>
              </a:r>
              <a:endParaRPr lang="el-GR" sz="2400" dirty="0">
                <a:solidFill>
                  <a:prstClr val="black"/>
                </a:solidFill>
                <a:latin typeface="Calibri"/>
              </a:endParaRPr>
            </a:p>
          </p:txBody>
        </p:sp>
        <p:sp>
          <p:nvSpPr>
            <p:cNvPr id="24" name="TextBox 23"/>
            <p:cNvSpPr txBox="1"/>
            <p:nvPr/>
          </p:nvSpPr>
          <p:spPr>
            <a:xfrm>
              <a:off x="3635896" y="3717032"/>
              <a:ext cx="5064999" cy="461665"/>
            </a:xfrm>
            <a:prstGeom prst="rect">
              <a:avLst/>
            </a:prstGeom>
            <a:noFill/>
          </p:spPr>
          <p:txBody>
            <a:bodyPr wrap="square" rtlCol="0">
              <a:spAutoFit/>
            </a:bodyPr>
            <a:lstStyle/>
            <a:p>
              <a:r>
                <a:rPr lang="el-GR" sz="2400" dirty="0">
                  <a:solidFill>
                    <a:prstClr val="black"/>
                  </a:solidFill>
                  <a:latin typeface="Calibri"/>
                </a:rPr>
                <a:t>Ε</a:t>
              </a:r>
              <a:r>
                <a:rPr lang="el-GR" sz="2400" dirty="0" smtClean="0">
                  <a:solidFill>
                    <a:prstClr val="black"/>
                  </a:solidFill>
                  <a:latin typeface="Calibri"/>
                </a:rPr>
                <a:t>λεγχόμενη άνοδος της συστολικής ΑΠ</a:t>
              </a:r>
              <a:endParaRPr lang="el-GR" sz="2400" dirty="0">
                <a:solidFill>
                  <a:prstClr val="black"/>
                </a:solidFill>
                <a:latin typeface="Calibri"/>
              </a:endParaRPr>
            </a:p>
          </p:txBody>
        </p:sp>
        <p:cxnSp>
          <p:nvCxnSpPr>
            <p:cNvPr id="28" name="Ευθύγραμμο βέλος σύνδεσης 27" descr="εικόνα βέλους με δεξιά φορά"/>
            <p:cNvCxnSpPr/>
            <p:nvPr/>
          </p:nvCxnSpPr>
          <p:spPr>
            <a:xfrm>
              <a:off x="520717" y="3947568"/>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descr="εικόνα βέλους με δεξιά φορά"/>
            <p:cNvCxnSpPr/>
            <p:nvPr/>
          </p:nvCxnSpPr>
          <p:spPr>
            <a:xfrm>
              <a:off x="3059832" y="3947568"/>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descr="εικόνα βέλους με δεξιά φορά"/>
            <p:cNvCxnSpPr/>
            <p:nvPr/>
          </p:nvCxnSpPr>
          <p:spPr>
            <a:xfrm>
              <a:off x="520717" y="4365103"/>
              <a:ext cx="3600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35936" y="4134271"/>
              <a:ext cx="5876342" cy="461665"/>
            </a:xfrm>
            <a:prstGeom prst="rect">
              <a:avLst/>
            </a:prstGeom>
            <a:noFill/>
          </p:spPr>
          <p:txBody>
            <a:bodyPr wrap="square" rtlCol="0">
              <a:spAutoFit/>
            </a:bodyPr>
            <a:lstStyle/>
            <a:p>
              <a:r>
                <a:rPr lang="el-GR" sz="2400" dirty="0" smtClean="0">
                  <a:solidFill>
                    <a:prstClr val="black"/>
                  </a:solidFill>
                  <a:latin typeface="Calibri"/>
                </a:rPr>
                <a:t>Αμετάβλητη διαστολική αρτηριακή πίεση</a:t>
              </a:r>
              <a:endParaRPr lang="el-GR" sz="2400" dirty="0">
                <a:solidFill>
                  <a:prstClr val="black"/>
                </a:solidFill>
                <a:latin typeface="Calibri"/>
              </a:endParaRPr>
            </a:p>
          </p:txBody>
        </p:sp>
      </p:grpSp>
      <p:sp>
        <p:nvSpPr>
          <p:cNvPr id="169987" name="Rectangle 3"/>
          <p:cNvSpPr>
            <a:spLocks noGrp="1" noChangeArrowheads="1"/>
          </p:cNvSpPr>
          <p:nvPr>
            <p:ph idx="1"/>
          </p:nvPr>
        </p:nvSpPr>
        <p:spPr>
          <a:xfrm>
            <a:off x="304800" y="5013176"/>
            <a:ext cx="8534400" cy="1080120"/>
          </a:xfrm>
        </p:spPr>
        <p:txBody>
          <a:bodyPr>
            <a:noAutofit/>
          </a:bodyPr>
          <a:lstStyle/>
          <a:p>
            <a:pPr marL="625475" indent="-625475" eaLnBrk="1" hangingPunct="1">
              <a:buClr>
                <a:srgbClr val="FFFF00"/>
              </a:buClr>
              <a:buSzPct val="70000"/>
              <a:buFont typeface="Wingdings" pitchFamily="2" charset="2"/>
              <a:buNone/>
              <a:defRPr/>
            </a:pPr>
            <a:r>
              <a:rPr lang="el-GR" sz="2400" b="1" dirty="0" smtClean="0">
                <a:solidFill>
                  <a:srgbClr val="800000"/>
                </a:solidFill>
              </a:rPr>
              <a:t>Π.χ</a:t>
            </a:r>
            <a:r>
              <a:rPr lang="el-GR" sz="2400" b="1" dirty="0">
                <a:solidFill>
                  <a:srgbClr val="800000"/>
                </a:solidFill>
              </a:rPr>
              <a:t>.</a:t>
            </a:r>
            <a:r>
              <a:rPr lang="el-GR" sz="2400" b="1" dirty="0" smtClean="0">
                <a:solidFill>
                  <a:srgbClr val="800000"/>
                </a:solidFill>
              </a:rPr>
              <a:t> </a:t>
            </a:r>
            <a:r>
              <a:rPr lang="el-GR" sz="2400" dirty="0" smtClean="0"/>
              <a:t>Γρήγορο περπάτημα, τρέξιμο και κολύμπι  αντοχής, ποδήλατο σε οριζόντιο έδαφος, “σχοινάκι”, χορός, κωπηλασία αντοχής, κλπ.</a:t>
            </a:r>
          </a:p>
          <a:p>
            <a:pPr marL="269875" indent="-269875" eaLnBrk="1" hangingPunct="1">
              <a:lnSpc>
                <a:spcPct val="80000"/>
              </a:lnSpc>
              <a:buClr>
                <a:srgbClr val="FFFF00"/>
              </a:buClr>
              <a:buSzPct val="70000"/>
              <a:buFontTx/>
              <a:buNone/>
              <a:defRPr/>
            </a:pPr>
            <a:endParaRPr 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6713575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sz="4000" dirty="0" smtClean="0"/>
              <a:t>Ένταση της Άσκησης</a:t>
            </a:r>
            <a:r>
              <a:rPr lang="en-US" sz="4000" dirty="0" smtClean="0"/>
              <a:t> </a:t>
            </a:r>
            <a:r>
              <a:rPr lang="el-GR" sz="2800" dirty="0" smtClean="0">
                <a:effectLst/>
              </a:rPr>
              <a:t>[</a:t>
            </a:r>
            <a:r>
              <a:rPr lang="en-US" sz="2800" dirty="0" smtClean="0">
                <a:effectLst/>
              </a:rPr>
              <a:t>1/2</a:t>
            </a:r>
            <a:r>
              <a:rPr lang="el-GR" sz="2800" dirty="0" smtClean="0">
                <a:effectLst/>
              </a:rPr>
              <a:t>]</a:t>
            </a:r>
            <a:endParaRPr lang="el-GR" sz="4000" dirty="0"/>
          </a:p>
        </p:txBody>
      </p:sp>
      <p:sp>
        <p:nvSpPr>
          <p:cNvPr id="6" name="Line 12"/>
          <p:cNvSpPr>
            <a:spLocks noChangeShapeType="1"/>
          </p:cNvSpPr>
          <p:nvPr/>
        </p:nvSpPr>
        <p:spPr bwMode="auto">
          <a:xfrm>
            <a:off x="304800" y="1107945"/>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04800" y="1556792"/>
            <a:ext cx="8534400" cy="4896544"/>
          </a:xfrm>
        </p:spPr>
        <p:txBody>
          <a:bodyPr/>
          <a:lstStyle/>
          <a:p>
            <a:pPr>
              <a:buClr>
                <a:srgbClr val="800000"/>
              </a:buClr>
              <a:buSzPct val="100000"/>
              <a:buFont typeface="Wingdings" pitchFamily="2" charset="2"/>
              <a:buChar char="Ø"/>
              <a:defRPr/>
            </a:pPr>
            <a:r>
              <a:rPr lang="el-GR" sz="2400" dirty="0" smtClean="0"/>
              <a:t>Ο </a:t>
            </a:r>
            <a:r>
              <a:rPr lang="el-GR" sz="2400" dirty="0"/>
              <a:t>καθορισμός της έντασης αποτελεί την κρισιμότερη παράμετρο και ίσως το δυσκολότερο πρόβλημα που </a:t>
            </a:r>
            <a:r>
              <a:rPr lang="el-GR" sz="2400" dirty="0" smtClean="0"/>
              <a:t>πρέπει           </a:t>
            </a:r>
            <a:r>
              <a:rPr lang="el-GR" sz="2400" dirty="0"/>
              <a:t>να επιλυθεί κατά το σχεδιασμό ενός προγράμματος καρδιοαγγειακής </a:t>
            </a:r>
            <a:r>
              <a:rPr lang="el-GR" sz="2400" dirty="0" smtClean="0"/>
              <a:t>προσαρμογής.</a:t>
            </a:r>
          </a:p>
          <a:p>
            <a:pPr marL="0" indent="0">
              <a:buClr>
                <a:srgbClr val="FFCC66"/>
              </a:buClr>
              <a:buSzPct val="90000"/>
              <a:buFont typeface="Wingdings" pitchFamily="2" charset="2"/>
              <a:buNone/>
              <a:defRPr/>
            </a:pPr>
            <a:r>
              <a:rPr lang="el-GR" sz="2400" dirty="0" smtClean="0"/>
              <a:t> </a:t>
            </a:r>
          </a:p>
          <a:p>
            <a:pPr>
              <a:buClr>
                <a:srgbClr val="800000"/>
              </a:buClr>
              <a:buSzPct val="100000"/>
              <a:buFont typeface="Wingdings" pitchFamily="2" charset="2"/>
              <a:buChar char="Ø"/>
              <a:defRPr/>
            </a:pPr>
            <a:r>
              <a:rPr lang="el-GR" sz="2400" dirty="0" smtClean="0"/>
              <a:t>Βασίζεται </a:t>
            </a:r>
            <a:r>
              <a:rPr lang="el-GR" sz="2400" dirty="0"/>
              <a:t>στην αρχή της </a:t>
            </a:r>
            <a:r>
              <a:rPr lang="el-GR" sz="2400" b="1" dirty="0">
                <a:solidFill>
                  <a:srgbClr val="800000"/>
                </a:solidFill>
              </a:rPr>
              <a:t>προοδευτικής επιβάρυνσης </a:t>
            </a:r>
            <a:r>
              <a:rPr lang="el-GR" sz="2400" dirty="0"/>
              <a:t>(</a:t>
            </a:r>
            <a:r>
              <a:rPr lang="en-US" sz="2400" dirty="0"/>
              <a:t>principle of overload</a:t>
            </a:r>
            <a:r>
              <a:rPr lang="el-GR" sz="2400" dirty="0"/>
              <a:t>)</a:t>
            </a:r>
            <a:r>
              <a:rPr lang="el-GR" sz="2400" b="1" dirty="0">
                <a:solidFill>
                  <a:srgbClr val="800000"/>
                </a:solidFill>
              </a:rPr>
              <a:t>, </a:t>
            </a:r>
            <a:r>
              <a:rPr lang="el-GR" sz="2400" dirty="0"/>
              <a:t>σύμφωνα με την οποία για να βελτιωθεί η λειτουργία ενός συστήματος θα πρέπει αυτό να δεχθεί ερεθίσματα και φορτία μεγαλύτερης έντασης από αυτά στα οποία συνήθως υπόκειται. </a:t>
            </a:r>
          </a:p>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1939447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28827fe0c12ea9ece9dd8835c44e8d836ee7478"/>
</p:tagLst>
</file>

<file path=ppt/theme/theme1.xml><?xml version="1.0" encoding="utf-8"?>
<a:theme xmlns:a="http://schemas.openxmlformats.org/drawingml/2006/main" name="1_OC_template_papathanasiou">
  <a:themeElements>
    <a:clrScheme name="Προσαρμοσμένο 1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papathanasi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C_template_papathanasi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116</TotalTime>
  <Words>4026</Words>
  <Application>Microsoft Office PowerPoint</Application>
  <PresentationFormat>Προβολή στην οθόνη (4:3)</PresentationFormat>
  <Paragraphs>560</Paragraphs>
  <Slides>44</Slides>
  <Notes>19</Notes>
  <HiddenSlides>0</HiddenSlides>
  <MMClips>0</MMClips>
  <ScaleCrop>false</ScaleCrop>
  <HeadingPairs>
    <vt:vector size="4" baseType="variant">
      <vt:variant>
        <vt:lpstr>Θέμα</vt:lpstr>
      </vt:variant>
      <vt:variant>
        <vt:i4>4</vt:i4>
      </vt:variant>
      <vt:variant>
        <vt:lpstr>Τίτλοι διαφανειών</vt:lpstr>
      </vt:variant>
      <vt:variant>
        <vt:i4>44</vt:i4>
      </vt:variant>
    </vt:vector>
  </HeadingPairs>
  <TitlesOfParts>
    <vt:vector size="48" baseType="lpstr">
      <vt:lpstr>1_OC_template_papathanasiou</vt:lpstr>
      <vt:lpstr>2_OC_template_papathanasiou</vt:lpstr>
      <vt:lpstr>3_OC_template_papathanasiou</vt:lpstr>
      <vt:lpstr>OC_template_updated</vt:lpstr>
      <vt:lpstr>Φυσικοθεραπεία Καρδιοαγγειακών Παθήσεων</vt:lpstr>
      <vt:lpstr>Θεματική Ενότητα 8</vt:lpstr>
      <vt:lpstr>Σχεδιασμός των Προγραμμάτων Άσκησης [1/3]</vt:lpstr>
      <vt:lpstr>Σχεδιασμός των Προγραμμάτων Άσκησης [2/3]</vt:lpstr>
      <vt:lpstr>Σχεδιασμός των Προγραμμάτων Άσκησης [3/3]</vt:lpstr>
      <vt:lpstr>Τύπος και Μέσα της Άσκησης</vt:lpstr>
      <vt:lpstr>Αερόβια Επιστράτευση                            Μεγάλων Μυϊκών Ομάδων [1/2]</vt:lpstr>
      <vt:lpstr> Αερόβια Επιστράτευση  Μεγάλων Μυϊκών Ομάδων [2/2]</vt:lpstr>
      <vt:lpstr>Ένταση της Άσκησης [1/2]</vt:lpstr>
      <vt:lpstr>Πραγματική ΚΣmax &amp; VO2max</vt:lpstr>
      <vt:lpstr>Ένταση της Άσκησης [2/2]</vt:lpstr>
      <vt:lpstr>ΚΣ &amp; VO2 κατά την Άσκηση</vt:lpstr>
      <vt:lpstr>Σχέση μεταξύ ΚΣ και VO2  κατά την Άσκηση</vt:lpstr>
      <vt:lpstr>   Ένταση της Άσκησης</vt:lpstr>
      <vt:lpstr> Ζώνη Άσκησης με βάση τις ΚΣmax &amp; VO2max</vt:lpstr>
      <vt:lpstr>Ένταση της Άσκησης  Παρατηρήσεις [1/2]</vt:lpstr>
      <vt:lpstr>Ένταση της Άσκησης  Παρατηρήσεις [2/2]</vt:lpstr>
      <vt:lpstr>Διάρκεια της Άσκησης [1/2]</vt:lpstr>
      <vt:lpstr>Ενεργειακό Κόστος Ασκήσεων [1/2]</vt:lpstr>
      <vt:lpstr>Ενεργειακό Κόστος Ασκήσεων [2/2]</vt:lpstr>
      <vt:lpstr>Διάρκεια της Άσκησης [2/2]</vt:lpstr>
      <vt:lpstr>Προθέρμανση [1/3]</vt:lpstr>
      <vt:lpstr>Προθέρμανση [2/3]</vt:lpstr>
      <vt:lpstr>Προθέρμανση [3/3]</vt:lpstr>
      <vt:lpstr>Δυναμική Φάση</vt:lpstr>
      <vt:lpstr>Προοδευτικός Τερματισμός [1/2]</vt:lpstr>
      <vt:lpstr>Προοδευτικός Τερματισμός [2/2]</vt:lpstr>
      <vt:lpstr>Συνεδρία Άσκησης – Φάσεις </vt:lpstr>
      <vt:lpstr>Συχνότητα Άσκησης</vt:lpstr>
      <vt:lpstr>Ελάχιστη  Απαιτουμένη  Άσκηση</vt:lpstr>
      <vt:lpstr>Διά Βίου Άσκηση</vt:lpstr>
      <vt:lpstr>  Προφυλάξεις</vt:lpstr>
      <vt:lpstr>Θεματικές Ενότητες 8-13 Βιβλιογραφία [1/5]</vt:lpstr>
      <vt:lpstr>Θεματικές Ενότητες 8-13 Βιβλιογραφία [2/5]</vt:lpstr>
      <vt:lpstr>Θεματικές Ενότητες 8-13 Βιβλιογραφία [3/5]</vt:lpstr>
      <vt:lpstr>Θεματικές Ενότητες 8-13 Βιβλιογραφία [4/5]</vt:lpstr>
      <vt:lpstr>Θεματικές Ενότητες 8-13 Βιβλιογραφία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41</cp:revision>
  <dcterms:created xsi:type="dcterms:W3CDTF">2013-03-04T13:35:19Z</dcterms:created>
  <dcterms:modified xsi:type="dcterms:W3CDTF">2015-12-02T13:44:35Z</dcterms:modified>
</cp:coreProperties>
</file>