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58"/>
  </p:notesMasterIdLst>
  <p:handoutMasterIdLst>
    <p:handoutMasterId r:id="rId59"/>
  </p:handoutMasterIdLst>
  <p:sldIdLst>
    <p:sldId id="361" r:id="rId2"/>
    <p:sldId id="314" r:id="rId3"/>
    <p:sldId id="315" r:id="rId4"/>
    <p:sldId id="316" r:id="rId5"/>
    <p:sldId id="317" r:id="rId6"/>
    <p:sldId id="363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257" r:id="rId49"/>
    <p:sldId id="262" r:id="rId50"/>
    <p:sldId id="264" r:id="rId51"/>
    <p:sldId id="265" r:id="rId52"/>
    <p:sldId id="313" r:id="rId53"/>
    <p:sldId id="267" r:id="rId54"/>
    <p:sldId id="362" r:id="rId55"/>
    <p:sldId id="266" r:id="rId56"/>
    <p:sldId id="261" r:id="rId57"/>
  </p:sldIdLst>
  <p:sldSz cx="9144000" cy="6858000" type="screen4x3"/>
  <p:notesSz cx="7104063" cy="10234613"/>
  <p:custDataLst>
    <p:tags r:id="rId6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554" autoAdjust="0"/>
  </p:normalViewPr>
  <p:slideViewPr>
    <p:cSldViewPr>
      <p:cViewPr>
        <p:scale>
          <a:sx n="114" d="100"/>
          <a:sy n="114" d="100"/>
        </p:scale>
        <p:origin x="-1644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4/11/2015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4/11/2015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F2A57-E137-4C5F-B579-357C56D717F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943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Itub" TargetMode="External"/><Relationship Id="rId2" Type="http://schemas.openxmlformats.org/officeDocument/2006/relationships/hyperlink" Target="https://en.wikipedia.org/wiki/Allotropy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hyperlink" Target="http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ixshark.com/allotropes-of-carbon.ht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lotrop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s://commons.wikimedia.org/wiki/User:Itub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lotrop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s://commons.wikimedia.org/wiki/User:Itub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lotropy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s://commons.wikimedia.org/wiki/User:Itu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" TargetMode="External"/><Relationship Id="rId2" Type="http://schemas.openxmlformats.org/officeDocument/2006/relationships/hyperlink" Target="http://tex.stackexchange.com/questions/107409/how-to-draw-a-3d-hexagonal-structure-with-tikz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273222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slideplayer.com/slide/273222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ixshark.com/allotropes-of-carbon.ht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CC%20BY%203.0" TargetMode="External"/><Relationship Id="rId4" Type="http://schemas.openxmlformats.org/officeDocument/2006/relationships/hyperlink" Target="http://www.intechopen.com/books/nanocomposites-new-trends-and-developments/polymer-graphene-nanocomposites-preparation-characterization-properties-and-application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ixshark.com/allotropes-of-carbon.ht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ixshark.com/allotropes-of-carbon.htm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.drexel.edu/~gyang/SOLID/lecture113010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genttech.com/products_ug%20graphene-based%20ink%20&amp;%20paste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atic.progressivemediagroup.com/uploads/imagelibrary/Inks.jpg" TargetMode="Externa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hemwiki.ucdavis.ed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nc-sa/3.0/us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ulleren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s://commons.wikimedia.org/wiki/User:Soroush83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.ttu.edu/~tlmde/thesis/Image193.gi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Antony-22" TargetMode="External"/><Relationship Id="rId5" Type="http://schemas.openxmlformats.org/officeDocument/2006/relationships/hyperlink" Target="https://en.wikipedia.org/wiki/Fullerene" TargetMode="Externa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ulti-walled_Carbon_Nanotube.png" TargetMode="External"/><Relationship Id="rId7" Type="http://schemas.openxmlformats.org/officeDocument/2006/relationships/hyperlink" Target="https://en.wikipedia.org/wiki/File:Types_of_Carbon_Nanotubes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s://commons.wikimedia.org/w/index.php?title=User:Eric_Wieser&amp;action=edit&amp;redlink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hemwiki.ucdavis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nc-sa/3.0/us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Types_of_Carbon_Nanotubes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3.0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ugenttech.com/products_ug%20graphene-based%20ink%20&amp;%20paste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deed.en" TargetMode="External"/><Relationship Id="rId3" Type="http://schemas.openxmlformats.org/officeDocument/2006/relationships/tags" Target="../tags/tag2.xml"/><Relationship Id="rId7" Type="http://schemas.openxmlformats.org/officeDocument/2006/relationships/hyperlink" Target="http://commons.wikimedia.org/wiki/User:Jubobroff" TargetMode="Externa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commons.wikimedia.org/wiki/File:Atomic_orbitals_and_periodic_table_construction.ogv" TargetMode="Externa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CC%20BY%203.0" TargetMode="External"/><Relationship Id="rId4" Type="http://schemas.openxmlformats.org/officeDocument/2006/relationships/hyperlink" Target="http://www.intechopen.com/books/nanocomposites-new-trends-and-developments/polymer-graphene-nanocomposites-preparation-characterization-properties-and-application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ixshark.com/allotropes-of-carbon.ht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Υλικά Γραφικών Τεχνών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2780928"/>
            <a:ext cx="6400800" cy="244827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l-GR" sz="2800" b="1" dirty="0" smtClean="0"/>
              <a:t>Ενότητα</a:t>
            </a:r>
            <a:r>
              <a:rPr lang="en-US" sz="2800" b="1" dirty="0" smtClean="0"/>
              <a:t> 3</a:t>
            </a:r>
            <a:r>
              <a:rPr lang="el-GR" sz="2800" dirty="0" smtClean="0"/>
              <a:t>: Άνθρακας και </a:t>
            </a:r>
            <a:r>
              <a:rPr lang="el-GR" sz="2800" dirty="0" err="1" smtClean="0"/>
              <a:t>αλλοτροπικές</a:t>
            </a:r>
            <a:r>
              <a:rPr lang="el-GR" sz="2800" dirty="0" smtClean="0"/>
              <a:t> μορφές του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l-GR" sz="20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smtClean="0"/>
              <a:t>Βασιλική </a:t>
            </a:r>
            <a:r>
              <a:rPr lang="el-GR" sz="2400" dirty="0" err="1" smtClean="0"/>
              <a:t>Μπέλεση</a:t>
            </a:r>
            <a:endParaRPr lang="el-GR" sz="24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err="1" smtClean="0"/>
              <a:t>Επίκ</a:t>
            </a:r>
            <a:r>
              <a:rPr lang="el-GR" sz="2400" dirty="0" smtClean="0"/>
              <a:t>. Καθηγήτρια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l-GR" sz="2400" dirty="0" smtClean="0"/>
              <a:t>Τμήμα </a:t>
            </a:r>
            <a:r>
              <a:rPr lang="el-GR" sz="2400" dirty="0"/>
              <a:t>Γραφιστικής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l-GR" sz="2400" dirty="0"/>
              <a:t>Κατεύθυνση Τεχνολογίας Γραφικών Τεχνών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00678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4034" y="5367126"/>
            <a:ext cx="3346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Αλλοτροπικές</a:t>
            </a:r>
            <a:r>
              <a:rPr lang="el-GR" dirty="0"/>
              <a:t> μορφές του άνθρακα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3562" y="5731632"/>
            <a:ext cx="56768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Παράγωγο έργο του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Diamond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and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graphite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Itub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Picture 2" descr="http://media.tumblr.com/dabe35e46684fa80559d685f37bcdf9c/tumblr_inline_mm7zwtHO6o1qz4rgp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1620" y="1484784"/>
            <a:ext cx="6840760" cy="406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0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Αλλοτροπικές</a:t>
            </a:r>
            <a:r>
              <a:rPr lang="el-GR" dirty="0"/>
              <a:t> μορφές του άνθρακα</a:t>
            </a:r>
          </a:p>
        </p:txBody>
      </p:sp>
      <p:pic>
        <p:nvPicPr>
          <p:cNvPr id="11268" name="Picture 2" descr="http://austinpublishinggroup.com/nanomedicine-nanotechnology/fulltext/images/ajnn-v2-id1015-g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1700808"/>
            <a:ext cx="5715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1071" y="57332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pixshark.com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81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2" name="Rectangle 4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Διαμάντι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7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Διαμάντι</a:t>
            </a:r>
          </a:p>
        </p:txBody>
      </p:sp>
      <p:sp>
        <p:nvSpPr>
          <p:cNvPr id="7516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196752"/>
            <a:ext cx="4546848" cy="504056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sp</a:t>
            </a:r>
            <a:r>
              <a:rPr lang="el-GR" sz="2800" baseline="30000" dirty="0" smtClean="0"/>
              <a:t>3</a:t>
            </a:r>
            <a:r>
              <a:rPr lang="el-GR" sz="2800" dirty="0" smtClean="0"/>
              <a:t> υβριδισμός και 4 σ δεσμοί.</a:t>
            </a:r>
          </a:p>
          <a:p>
            <a:pPr eaLnBrk="1" hangingPunct="1">
              <a:defRPr/>
            </a:pPr>
            <a:r>
              <a:rPr lang="el-GR" sz="2800" dirty="0" smtClean="0"/>
              <a:t>Κάθε άτομο άνθρακα συνδέεται με τέσσερα γειτονικά δίνοντας μια </a:t>
            </a:r>
            <a:r>
              <a:rPr lang="el-GR" sz="2800" dirty="0" err="1" smtClean="0"/>
              <a:t>τετραεδρική</a:t>
            </a:r>
            <a:r>
              <a:rPr lang="el-GR" sz="2800" dirty="0" smtClean="0"/>
              <a:t> δομή.</a:t>
            </a:r>
          </a:p>
          <a:p>
            <a:pPr eaLnBrk="1" hangingPunct="1">
              <a:defRPr/>
            </a:pPr>
            <a:r>
              <a:rPr lang="el-GR" sz="2800" dirty="0" smtClean="0"/>
              <a:t>Οι </a:t>
            </a:r>
            <a:r>
              <a:rPr lang="el-GR" sz="2800" dirty="0" err="1" smtClean="0"/>
              <a:t>ενδοατομικές</a:t>
            </a:r>
            <a:r>
              <a:rPr lang="el-GR" sz="2800" dirty="0" smtClean="0"/>
              <a:t> αποστάσεις είναι 0.154 </a:t>
            </a:r>
            <a:r>
              <a:rPr lang="en-US" sz="2800" dirty="0" smtClean="0"/>
              <a:t>nm</a:t>
            </a:r>
            <a:r>
              <a:rPr lang="el-GR" sz="2800" dirty="0" smtClean="0"/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/>
          </a:p>
        </p:txBody>
      </p:sp>
      <p:pic>
        <p:nvPicPr>
          <p:cNvPr id="6" name="Picture 2" descr="Huit formes du carbone : diamant, graphite, lonsdaléite, buckminsterfullerène et 2 autres fullerènes, amorphe, et nanotube de carbo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8126" y="1196752"/>
            <a:ext cx="2369994" cy="437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13924" y="5587385"/>
            <a:ext cx="2478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Diamond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and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graphite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Itub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2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Διαμάντι</a:t>
            </a:r>
          </a:p>
        </p:txBody>
      </p:sp>
      <p:sp>
        <p:nvSpPr>
          <p:cNvPr id="752645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457200" y="1196752"/>
            <a:ext cx="4546848" cy="50405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820000"/>
                </a:solidFill>
              </a:rPr>
              <a:t>Χαμηλή ηλεκτρική αγωγιμότητα λόγω ανυπαρξίας π δεσμών</a:t>
            </a:r>
          </a:p>
          <a:p>
            <a:pPr eaLnBrk="1" hangingPunct="1">
              <a:defRPr/>
            </a:pPr>
            <a:r>
              <a:rPr lang="el-GR" sz="2800" dirty="0" smtClean="0"/>
              <a:t>Οι σ δεσμοί προσδίδουν στο διαμάντι την υψηλότερη γνωστή σκληρότητα (80-100 </a:t>
            </a:r>
            <a:r>
              <a:rPr lang="en-US" sz="2800" dirty="0" err="1" smtClean="0"/>
              <a:t>GPa</a:t>
            </a:r>
            <a:r>
              <a:rPr lang="el-GR" sz="2800" dirty="0" smtClean="0"/>
              <a:t>). </a:t>
            </a:r>
          </a:p>
          <a:p>
            <a:pPr eaLnBrk="1" hangingPunct="1">
              <a:defRPr/>
            </a:pPr>
            <a:endParaRPr lang="el-GR" sz="2800" dirty="0" smtClean="0"/>
          </a:p>
        </p:txBody>
      </p:sp>
      <p:pic>
        <p:nvPicPr>
          <p:cNvPr id="2050" name="Picture 2" descr="Huit formes du carbone : diamant, graphite, lonsdaléite, buckminsterfullerène et 2 autres fullerènes, amorphe, et nanotube de carbo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8126" y="1196752"/>
            <a:ext cx="2369994" cy="437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13924" y="5587385"/>
            <a:ext cx="2478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Diamond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and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graphite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Itub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06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Γραφίτης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79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Γραφίτης</a:t>
            </a:r>
          </a:p>
        </p:txBody>
      </p:sp>
      <p:sp>
        <p:nvSpPr>
          <p:cNvPr id="754693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457200" y="1196752"/>
            <a:ext cx="4906888" cy="50405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dirty="0" smtClean="0"/>
              <a:t>Ο γραφίτης αποτελείται από στρώσεις εξαγωνικά διατεταγμένων ατόμων άνθρακα.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/>
          </a:p>
        </p:txBody>
      </p:sp>
      <p:pic>
        <p:nvPicPr>
          <p:cNvPr id="5" name="Picture 2" descr="Huit formes du carbone : diamant, graphite, lonsdaléite, buckminsterfullerène et 2 autres fullerènes, amorphe, et nanotube de carbo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2884" y="1214880"/>
            <a:ext cx="2580478" cy="437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13924" y="5587385"/>
            <a:ext cx="2478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Diamond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and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graphite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Itub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90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Γραφίτης</a:t>
            </a:r>
          </a:p>
        </p:txBody>
      </p:sp>
      <p:sp>
        <p:nvSpPr>
          <p:cNvPr id="7587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85720" y="1142984"/>
            <a:ext cx="3898776" cy="504056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el-GR" sz="2800" dirty="0" smtClean="0"/>
              <a:t>Σε μία στρώση </a:t>
            </a:r>
            <a:r>
              <a:rPr lang="el-GR" sz="2800" b="1" dirty="0" smtClean="0">
                <a:solidFill>
                  <a:srgbClr val="820000"/>
                </a:solidFill>
              </a:rPr>
              <a:t>κάθε άτομο άνθρακα συνδέεται με τρία </a:t>
            </a:r>
            <a:r>
              <a:rPr lang="el-GR" sz="2800" b="1" dirty="0" err="1" smtClean="0">
                <a:solidFill>
                  <a:srgbClr val="820000"/>
                </a:solidFill>
              </a:rPr>
              <a:t>ομοεπίπεδα</a:t>
            </a:r>
            <a:r>
              <a:rPr lang="el-GR" sz="2800" b="1" dirty="0" smtClean="0">
                <a:solidFill>
                  <a:srgbClr val="820000"/>
                </a:solidFill>
              </a:rPr>
              <a:t> γειτονικά άτομα </a:t>
            </a:r>
            <a:r>
              <a:rPr lang="el-GR" sz="2800" dirty="0" smtClean="0"/>
              <a:t>με ισχυρούς ομοιοπολικούς δεσμούς.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 smtClean="0"/>
              <a:t>Τα </a:t>
            </a:r>
            <a:r>
              <a:rPr lang="el-GR" sz="2800" dirty="0" err="1" smtClean="0"/>
              <a:t>γραφιτικά</a:t>
            </a:r>
            <a:r>
              <a:rPr lang="el-GR" sz="2800" dirty="0" smtClean="0"/>
              <a:t> επίπεδα απέχουν 3,34 Å</a:t>
            </a:r>
            <a:r>
              <a:rPr lang="en-US" sz="2800" dirty="0" smtClean="0"/>
              <a:t> </a:t>
            </a:r>
            <a:r>
              <a:rPr lang="el-GR" sz="2800" dirty="0" smtClean="0"/>
              <a:t>(0.34 </a:t>
            </a:r>
            <a:r>
              <a:rPr lang="en-US" sz="2800" dirty="0" smtClean="0"/>
              <a:t>nm)</a:t>
            </a:r>
            <a:r>
              <a:rPr lang="el-GR" sz="2800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dirty="0" smtClean="0"/>
              <a:t>Η απόσταση των ατόμων άνθρακα του ίδιου επιπέδου στον γραφίτη είναι 0.1421 </a:t>
            </a:r>
            <a:r>
              <a:rPr lang="en-US" sz="2800" dirty="0" smtClean="0"/>
              <a:t>nm</a:t>
            </a:r>
            <a:r>
              <a:rPr lang="el-GR" sz="28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l-GR" sz="2800" dirty="0" smtClean="0"/>
          </a:p>
        </p:txBody>
      </p:sp>
      <p:sp>
        <p:nvSpPr>
          <p:cNvPr id="18436" name="4 - Ορθογώνιο"/>
          <p:cNvSpPr>
            <a:spLocks noChangeArrowheads="1"/>
          </p:cNvSpPr>
          <p:nvPr/>
        </p:nvSpPr>
        <p:spPr bwMode="auto">
          <a:xfrm>
            <a:off x="4507008" y="5457889"/>
            <a:ext cx="404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l-GR" alt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 </a:t>
            </a:r>
            <a:r>
              <a:rPr lang="en-US" alt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tex.stackexchange.com</a:t>
            </a:r>
            <a:r>
              <a:rPr lang="el-GR" alt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CC BY-SA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3.0</a:t>
            </a:r>
            <a:endParaRPr lang="el-GR" alt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124" name="Picture 4" descr="enter image description her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635372" cy="42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Γραφίτης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0037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2400" dirty="0"/>
              <a:t>Στον γραφίτη, τα 3 sp</a:t>
            </a:r>
            <a:r>
              <a:rPr lang="el-GR" sz="2400" baseline="30000" dirty="0"/>
              <a:t>2</a:t>
            </a:r>
            <a:r>
              <a:rPr lang="el-GR" sz="2400" dirty="0"/>
              <a:t> τροχιακά διευθετούνται στον χώρο πάνω σε ένα επίπεδο σχηματίζοντας μεταξύ τους γωνία 120</a:t>
            </a:r>
            <a:r>
              <a:rPr lang="el-GR" sz="2400" baseline="30000" dirty="0"/>
              <a:t>ο</a:t>
            </a:r>
            <a:r>
              <a:rPr lang="el-GR" sz="2400" dirty="0"/>
              <a:t> ώστε να βρίσκονται όσο το δυνατόν πιο απομακρυσμένα μεταξύ τους</a:t>
            </a:r>
          </a:p>
          <a:p>
            <a:pPr>
              <a:defRPr/>
            </a:pPr>
            <a:r>
              <a:rPr lang="el-GR" sz="2400" dirty="0" smtClean="0"/>
              <a:t>Οι </a:t>
            </a:r>
            <a:r>
              <a:rPr lang="el-GR" sz="2400" dirty="0"/>
              <a:t>ισχυροί σ δεσμοί δημιουργούνται από την επικάλυψη των sp</a:t>
            </a:r>
            <a:r>
              <a:rPr lang="el-GR" sz="2400" baseline="30000" dirty="0"/>
              <a:t>2</a:t>
            </a:r>
            <a:r>
              <a:rPr lang="el-GR" sz="2400" dirty="0"/>
              <a:t> τροχιακών από άλλα γειτονικά άτομα άνθρακα που ανήκουν στο ίδιο επίπεδο </a:t>
            </a:r>
          </a:p>
          <a:p>
            <a:pPr>
              <a:defRPr/>
            </a:pPr>
            <a:endParaRPr lang="el-GR" sz="2400" dirty="0"/>
          </a:p>
          <a:p>
            <a:pPr eaLnBrk="1" hangingPunct="1">
              <a:defRPr/>
            </a:pPr>
            <a:endParaRPr lang="el-GR" sz="2400" dirty="0" smtClean="0"/>
          </a:p>
        </p:txBody>
      </p:sp>
      <p:pic>
        <p:nvPicPr>
          <p:cNvPr id="19459" name="Picture 11" descr="http://player.slideplayer.com/1/273222/data/images/img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20" y="4057762"/>
            <a:ext cx="4848508" cy="22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9694" y="6257925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 Cengage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Learning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Chapter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10 Liquids and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Solids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στο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slideplayer.com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8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Γραφίτης</a:t>
            </a:r>
          </a:p>
        </p:txBody>
      </p:sp>
      <p:sp>
        <p:nvSpPr>
          <p:cNvPr id="7608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/>
              <a:t>Το τέταρτο δεσμικό ηλεκτρόνιο συμμετέχει σε έναν ασθενή δεσμό τύπου </a:t>
            </a:r>
            <a:r>
              <a:rPr lang="en-US" sz="2400" dirty="0" smtClean="0"/>
              <a:t>Van </a:t>
            </a:r>
            <a:r>
              <a:rPr lang="en-US" sz="2400" dirty="0" err="1" smtClean="0"/>
              <a:t>der</a:t>
            </a:r>
            <a:r>
              <a:rPr lang="en-US" sz="2400" dirty="0" smtClean="0"/>
              <a:t> Waals </a:t>
            </a:r>
            <a:r>
              <a:rPr lang="el-GR" sz="2400" dirty="0" smtClean="0"/>
              <a:t>μεταξύ των στρώσεων.</a:t>
            </a:r>
          </a:p>
          <a:p>
            <a:pPr eaLnBrk="1" hangingPunct="1">
              <a:defRPr/>
            </a:pPr>
            <a:r>
              <a:rPr lang="el-GR" sz="2400" dirty="0" smtClean="0"/>
              <a:t>Το τέταρτο ηλεκτρόνιο καταλαμβάνει το μη </a:t>
            </a:r>
            <a:r>
              <a:rPr lang="el-GR" sz="2400" dirty="0" err="1" smtClean="0"/>
              <a:t>υβριδισμένο</a:t>
            </a:r>
            <a:r>
              <a:rPr lang="el-GR" sz="2400" dirty="0" smtClean="0"/>
              <a:t>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z</a:t>
            </a:r>
            <a:r>
              <a:rPr lang="en-US" sz="2400" dirty="0" smtClean="0"/>
              <a:t> </a:t>
            </a:r>
            <a:r>
              <a:rPr lang="el-GR" sz="2400" dirty="0" smtClean="0"/>
              <a:t>τροχιακό, το οποίο είναι κάθετο στο επίπεδο των σ ομοιοπολικών δεσμών και συνδέεται με ασθενικό π δεσμό μέσω πλευρικής αλληλοεπικάλυψης με το αντίστοιχο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z</a:t>
            </a:r>
            <a:r>
              <a:rPr lang="en-US" sz="2400" dirty="0" smtClean="0"/>
              <a:t> </a:t>
            </a:r>
            <a:r>
              <a:rPr lang="el-GR" sz="2400" dirty="0" smtClean="0"/>
              <a:t>τροχιακό του γειτονικού επιπέδου και ατόμου άνθρακα. </a:t>
            </a:r>
          </a:p>
          <a:p>
            <a:pPr eaLnBrk="1" hangingPunct="1">
              <a:defRPr/>
            </a:pPr>
            <a:endParaRPr lang="el-GR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 smtClean="0"/>
          </a:p>
          <a:p>
            <a:pPr eaLnBrk="1" hangingPunct="1">
              <a:defRPr/>
            </a:pPr>
            <a:endParaRPr lang="el-GR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679694" y="6257925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 Cengage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Learning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Chapter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10 Liquids and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Solids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στο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slideplayer.com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11" descr="http://player.slideplayer.com/1/273222/data/images/img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20" y="4057762"/>
            <a:ext cx="4848508" cy="22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4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Ηλεκτρονική δομή άνθρακα</a:t>
            </a:r>
            <a:endParaRPr lang="el-GR" dirty="0"/>
          </a:p>
        </p:txBody>
      </p:sp>
      <p:sp>
        <p:nvSpPr>
          <p:cNvPr id="74137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l-GR" sz="2400" dirty="0" smtClean="0"/>
              <a:t>Ο άνθρακας είναι ένα στοιχείο μοναδικό που σχηματίζει τεράστιο αριθμό χημικών ενώσεων χάρη στην ηλεκτρονική του δομή.</a:t>
            </a:r>
            <a:endParaRPr lang="en-US" sz="2400" dirty="0" smtClean="0"/>
          </a:p>
          <a:p>
            <a:pPr>
              <a:spcBef>
                <a:spcPts val="1200"/>
              </a:spcBef>
              <a:buNone/>
              <a:defRPr/>
            </a:pPr>
            <a:r>
              <a:rPr lang="el-GR" sz="2400" dirty="0" smtClean="0"/>
              <a:t>Το άτομο </a:t>
            </a:r>
            <a:r>
              <a:rPr lang="en-US" sz="2400" dirty="0" smtClean="0"/>
              <a:t>C</a:t>
            </a:r>
            <a:r>
              <a:rPr lang="el-GR" sz="2400" dirty="0" smtClean="0"/>
              <a:t> (ατομικός αριθμός 6) </a:t>
            </a:r>
            <a:r>
              <a:rPr lang="en-US" sz="2400" dirty="0" smtClean="0"/>
              <a:t> </a:t>
            </a:r>
            <a:r>
              <a:rPr lang="el-GR" sz="2400" dirty="0" smtClean="0"/>
              <a:t>ανήκει στην</a:t>
            </a:r>
          </a:p>
          <a:p>
            <a:pPr>
              <a:spcBef>
                <a:spcPts val="1200"/>
              </a:spcBef>
              <a:defRPr/>
            </a:pPr>
            <a:r>
              <a:rPr lang="el-GR" sz="2400" b="1" dirty="0" smtClean="0">
                <a:solidFill>
                  <a:srgbClr val="820000"/>
                </a:solidFill>
              </a:rPr>
              <a:t>4</a:t>
            </a:r>
            <a:r>
              <a:rPr lang="el-GR" sz="2400" b="1" baseline="30000" dirty="0" smtClean="0">
                <a:solidFill>
                  <a:srgbClr val="820000"/>
                </a:solidFill>
              </a:rPr>
              <a:t>η</a:t>
            </a:r>
            <a:r>
              <a:rPr lang="el-GR" sz="2400" b="1" dirty="0" smtClean="0">
                <a:solidFill>
                  <a:srgbClr val="820000"/>
                </a:solidFill>
              </a:rPr>
              <a:t> περίοδο και στην 2</a:t>
            </a:r>
            <a:r>
              <a:rPr lang="el-GR" sz="2400" b="1" baseline="30000" dirty="0" smtClean="0">
                <a:solidFill>
                  <a:srgbClr val="820000"/>
                </a:solidFill>
              </a:rPr>
              <a:t>η</a:t>
            </a:r>
            <a:r>
              <a:rPr lang="el-GR" sz="2400" b="1" dirty="0" smtClean="0">
                <a:solidFill>
                  <a:srgbClr val="820000"/>
                </a:solidFill>
              </a:rPr>
              <a:t> ομάδα του περιοδικού πίνακα.</a:t>
            </a:r>
          </a:p>
          <a:p>
            <a:pPr>
              <a:spcBef>
                <a:spcPts val="1200"/>
              </a:spcBef>
              <a:defRPr/>
            </a:pPr>
            <a:r>
              <a:rPr lang="el-GR" sz="2400" dirty="0" smtClean="0"/>
              <a:t>Έχει 6 ηλεκτρόνια γύρω από τον</a:t>
            </a:r>
            <a:r>
              <a:rPr lang="en-US" sz="2400" dirty="0" smtClean="0"/>
              <a:t> </a:t>
            </a:r>
            <a:r>
              <a:rPr lang="el-GR" sz="2400" dirty="0" smtClean="0"/>
              <a:t>πυρήνα του</a:t>
            </a:r>
          </a:p>
          <a:p>
            <a:pPr>
              <a:spcBef>
                <a:spcPts val="1200"/>
              </a:spcBef>
              <a:defRPr/>
            </a:pPr>
            <a:r>
              <a:rPr lang="el-GR" sz="2400" dirty="0" smtClean="0"/>
              <a:t>Η ηλεκτρονική δομή του είναι : 1</a:t>
            </a:r>
            <a:r>
              <a:rPr lang="en-US" sz="2400" dirty="0" smtClean="0"/>
              <a:t>s</a:t>
            </a:r>
            <a:r>
              <a:rPr lang="el-GR" sz="2400" baseline="30000" dirty="0" smtClean="0"/>
              <a:t>2</a:t>
            </a:r>
            <a:r>
              <a:rPr lang="el-GR" sz="2400" dirty="0" smtClean="0"/>
              <a:t> </a:t>
            </a:r>
            <a:r>
              <a:rPr lang="el-GR" sz="2400" dirty="0" err="1" smtClean="0"/>
              <a:t>2</a:t>
            </a:r>
            <a:r>
              <a:rPr lang="en-US" sz="2400" dirty="0" smtClean="0"/>
              <a:t>s</a:t>
            </a:r>
            <a:r>
              <a:rPr lang="el-GR" sz="2400" baseline="30000" dirty="0" smtClean="0"/>
              <a:t>2</a:t>
            </a:r>
            <a:r>
              <a:rPr lang="el-GR" sz="2400" dirty="0" smtClean="0"/>
              <a:t> </a:t>
            </a:r>
            <a:r>
              <a:rPr lang="el-GR" sz="2400" dirty="0" err="1" smtClean="0"/>
              <a:t>2</a:t>
            </a:r>
            <a:r>
              <a:rPr lang="en-US" sz="2400" dirty="0" smtClean="0"/>
              <a:t>p</a:t>
            </a:r>
            <a:r>
              <a:rPr lang="el-GR" sz="2400" baseline="30000" dirty="0" smtClean="0"/>
              <a:t>2</a:t>
            </a:r>
            <a:r>
              <a:rPr lang="el-GR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9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Γραφίτης</a:t>
            </a:r>
          </a:p>
        </p:txBody>
      </p:sp>
      <p:sp>
        <p:nvSpPr>
          <p:cNvPr id="7598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 smtClean="0"/>
              <a:t>Τα </a:t>
            </a:r>
            <a:r>
              <a:rPr lang="el-GR" sz="2800" dirty="0" err="1" smtClean="0"/>
              <a:t>απεντοπισμένα</a:t>
            </a:r>
            <a:r>
              <a:rPr lang="el-GR" sz="2800" dirty="0" smtClean="0"/>
              <a:t> π ηλεκτρόνια κινούνται ελεύθερα κατά μήκος ολόκληρης της στοιβάδας, με αποτέλεσμα το χαρακτηριστικό μαύρο χρώμα του, τη μεταλλική λάμψη και τη μεγάλη ηλεκτρική αγωγιμότητα κατά μήκος των </a:t>
            </a:r>
            <a:r>
              <a:rPr lang="el-GR" sz="2800" dirty="0" err="1" smtClean="0"/>
              <a:t>γραφιτικών</a:t>
            </a:r>
            <a:r>
              <a:rPr lang="el-GR" sz="2800" dirty="0" smtClean="0"/>
              <a:t> επιπέδων.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/>
          </a:p>
        </p:txBody>
      </p:sp>
      <p:pic>
        <p:nvPicPr>
          <p:cNvPr id="21507" name="Picture 4" descr="http://asbury.com/images/resonanc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573016"/>
            <a:ext cx="4968552" cy="302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7869" y="654671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pixshark.com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61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Ιδιότητες γραφίτη</a:t>
            </a:r>
          </a:p>
        </p:txBody>
      </p:sp>
      <p:sp>
        <p:nvSpPr>
          <p:cNvPr id="783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700808"/>
            <a:ext cx="8229600" cy="4536504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l-GR" dirty="0" smtClean="0"/>
              <a:t>Αγωγιμότητα</a:t>
            </a:r>
          </a:p>
          <a:p>
            <a:pPr marL="0" indent="0" algn="ctr">
              <a:buNone/>
              <a:defRPr/>
            </a:pPr>
            <a:endParaRPr lang="el-GR" dirty="0" smtClean="0"/>
          </a:p>
          <a:p>
            <a:pPr marL="0" indent="0" algn="ctr" eaLnBrk="1" hangingPunct="1">
              <a:buNone/>
              <a:defRPr/>
            </a:pPr>
            <a:r>
              <a:rPr lang="el-GR" dirty="0" smtClean="0"/>
              <a:t>Αντοχή</a:t>
            </a:r>
          </a:p>
          <a:p>
            <a:pPr marL="0" indent="0" algn="ctr">
              <a:buNone/>
              <a:defRPr/>
            </a:pPr>
            <a:endParaRPr lang="el-GR" dirty="0" smtClean="0"/>
          </a:p>
          <a:p>
            <a:pPr marL="0" indent="0" algn="ctr" eaLnBrk="1" hangingPunct="1">
              <a:buNone/>
              <a:defRPr/>
            </a:pPr>
            <a:r>
              <a:rPr lang="el-GR" dirty="0" smtClean="0"/>
              <a:t>Αδράνεια </a:t>
            </a:r>
          </a:p>
        </p:txBody>
      </p:sp>
    </p:spTree>
    <p:extLst>
      <p:ext uri="{BB962C8B-B14F-4D97-AF65-F5344CB8AC3E}">
        <p14:creationId xmlns:p14="http://schemas.microsoft.com/office/powerpoint/2010/main" val="33912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Χαρακτηριστικά εσωτερικών </a:t>
            </a:r>
            <a:r>
              <a:rPr lang="el-GR" dirty="0" err="1" smtClean="0"/>
              <a:t>γραφιτικών</a:t>
            </a:r>
            <a:r>
              <a:rPr lang="el-GR" dirty="0" smtClean="0"/>
              <a:t> επιπέδων</a:t>
            </a:r>
            <a:endParaRPr lang="el-GR" dirty="0"/>
          </a:p>
        </p:txBody>
      </p:sp>
      <p:sp>
        <p:nvSpPr>
          <p:cNvPr id="8048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57158" y="1785926"/>
            <a:ext cx="8229600" cy="337525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l-GR" sz="2800" dirty="0" smtClean="0"/>
              <a:t>Τα </a:t>
            </a: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εσωτερικά</a:t>
            </a:r>
            <a:r>
              <a:rPr lang="el-GR" sz="2800" dirty="0" smtClean="0">
                <a:solidFill>
                  <a:srgbClr val="CC00CC"/>
                </a:solidFill>
              </a:rPr>
              <a:t> </a:t>
            </a:r>
            <a:r>
              <a:rPr lang="el-GR" sz="2800" dirty="0" err="1" smtClean="0"/>
              <a:t>γραφιτικά</a:t>
            </a:r>
            <a:r>
              <a:rPr lang="el-GR" sz="2800" dirty="0" smtClean="0"/>
              <a:t> επίπεδα παρουσιάζουν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l-GR" sz="2800" dirty="0" smtClean="0"/>
              <a:t>υδρόφοβο χαρακτήρα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l-GR" sz="2800" dirty="0" smtClean="0"/>
              <a:t>χαμηλή πολικότητα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l-GR" sz="2800" dirty="0" smtClean="0"/>
              <a:t>μη ιονική συμπεριφορά και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l-GR" sz="2800" dirty="0" smtClean="0"/>
              <a:t>εμφανίζουν μεγάλη πυκνότητα π-ηλεκτρονίων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l-GR" sz="2800" dirty="0" smtClean="0"/>
              <a:t>	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l-GR" sz="28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563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Χαρακτηριστικά </a:t>
            </a:r>
            <a:r>
              <a:rPr lang="el-GR" dirty="0" smtClean="0"/>
              <a:t>εξωτερικών </a:t>
            </a:r>
            <a:r>
              <a:rPr lang="el-GR" dirty="0" err="1"/>
              <a:t>γραφιτικών</a:t>
            </a:r>
            <a:r>
              <a:rPr lang="el-GR" dirty="0"/>
              <a:t> επιπέδων</a:t>
            </a:r>
          </a:p>
        </p:txBody>
      </p:sp>
      <p:sp>
        <p:nvSpPr>
          <p:cNvPr id="8069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28596" y="1643050"/>
            <a:ext cx="8229600" cy="2589438"/>
          </a:xfrm>
        </p:spPr>
        <p:txBody>
          <a:bodyPr/>
          <a:lstStyle/>
          <a:p>
            <a:pPr>
              <a:defRPr/>
            </a:pPr>
            <a:r>
              <a:rPr lang="el-GR" sz="2800" dirty="0" smtClean="0"/>
              <a:t>Η προσκόλληση </a:t>
            </a:r>
            <a:r>
              <a:rPr lang="el-GR" sz="2800" b="1" dirty="0" err="1" smtClean="0">
                <a:solidFill>
                  <a:schemeClr val="accent6">
                    <a:lumMod val="50000"/>
                  </a:schemeClr>
                </a:solidFill>
              </a:rPr>
              <a:t>καρβοξυλικών</a:t>
            </a:r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 ομάδων, υδροξυλίων, </a:t>
            </a:r>
            <a:r>
              <a:rPr lang="el-GR" sz="2800" b="1" dirty="0" err="1" smtClean="0">
                <a:solidFill>
                  <a:schemeClr val="accent6">
                    <a:lumMod val="50000"/>
                  </a:schemeClr>
                </a:solidFill>
              </a:rPr>
              <a:t>αμινών</a:t>
            </a:r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 κ.τ.λ. είναι εφικτή </a:t>
            </a:r>
            <a:r>
              <a:rPr lang="el-GR" sz="2800" dirty="0" smtClean="0"/>
              <a:t>στα </a:t>
            </a:r>
            <a:r>
              <a:rPr lang="el-GR" sz="2800" b="1" dirty="0" smtClean="0">
                <a:solidFill>
                  <a:schemeClr val="accent3">
                    <a:lumMod val="50000"/>
                  </a:schemeClr>
                </a:solidFill>
              </a:rPr>
              <a:t>εξωτερικά</a:t>
            </a:r>
            <a:r>
              <a:rPr lang="el-GR" sz="2800" dirty="0" smtClean="0"/>
              <a:t> </a:t>
            </a:r>
            <a:r>
              <a:rPr lang="el-GR" sz="2800" dirty="0" err="1" smtClean="0"/>
              <a:t>γραφιτικά</a:t>
            </a:r>
            <a:r>
              <a:rPr lang="el-GR" sz="2800" dirty="0" smtClean="0"/>
              <a:t> επίπεδα και ιδιαίτερα στις άκρες τους.</a:t>
            </a:r>
            <a:endParaRPr lang="el-GR" sz="2800" dirty="0" smtClean="0">
              <a:solidFill>
                <a:srgbClr val="FFFF66"/>
              </a:solidFill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el-GR" sz="2800" dirty="0" smtClean="0">
              <a:solidFill>
                <a:srgbClr val="FFFF66"/>
              </a:solidFill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7921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Γραφένιο</a:t>
            </a:r>
            <a:endParaRPr lang="el-GR" dirty="0"/>
          </a:p>
        </p:txBody>
      </p:sp>
      <p:sp>
        <p:nvSpPr>
          <p:cNvPr id="799746" name="Rectangle 2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400" b="1" dirty="0" smtClean="0">
                <a:solidFill>
                  <a:srgbClr val="820000"/>
                </a:solidFill>
              </a:rPr>
              <a:t>Γραφένιο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dirty="0" smtClean="0"/>
              <a:t>είναι το όνομα που δίνουμε σε κάθε ένα από αυτά τα </a:t>
            </a:r>
            <a:r>
              <a:rPr lang="el-GR" sz="2400" dirty="0" err="1" smtClean="0"/>
              <a:t>γραφιτικά</a:t>
            </a:r>
            <a:r>
              <a:rPr lang="el-GR" sz="2400" dirty="0" smtClean="0"/>
              <a:t> επίπεδα δηλαδή </a:t>
            </a:r>
            <a:r>
              <a:rPr lang="el-GR" sz="2400" b="1" dirty="0" smtClean="0">
                <a:solidFill>
                  <a:srgbClr val="820000"/>
                </a:solidFill>
              </a:rPr>
              <a:t>αποτελείται δηλαδή από ένα ‘’φύλλο’’ πάχους ενός μόνο ατόμου άνθρακα.</a:t>
            </a:r>
          </a:p>
          <a:p>
            <a:pPr>
              <a:defRPr/>
            </a:pPr>
            <a:r>
              <a:rPr lang="el-GR" sz="2400" dirty="0" smtClean="0">
                <a:effectLst/>
              </a:rPr>
              <a:t>Αποτελεί τον γεννήτορα </a:t>
            </a:r>
            <a:r>
              <a:rPr lang="el-GR" sz="2400" dirty="0" err="1" smtClean="0">
                <a:effectLst/>
              </a:rPr>
              <a:t>γραφιτικών</a:t>
            </a:r>
            <a:r>
              <a:rPr lang="el-GR" sz="2400" dirty="0" smtClean="0">
                <a:effectLst/>
              </a:rPr>
              <a:t> υλικών διαφορετικής </a:t>
            </a:r>
            <a:r>
              <a:rPr lang="el-GR" sz="2400" dirty="0" err="1" smtClean="0">
                <a:effectLst/>
              </a:rPr>
              <a:t>διαστατικότητας</a:t>
            </a:r>
            <a:r>
              <a:rPr lang="el-GR" sz="2400" dirty="0" smtClean="0">
                <a:effectLst/>
              </a:rPr>
              <a:t> {</a:t>
            </a:r>
            <a:r>
              <a:rPr lang="el-GR" sz="2400" dirty="0" err="1" smtClean="0">
                <a:effectLst/>
              </a:rPr>
              <a:t>φουλερένια</a:t>
            </a:r>
            <a:r>
              <a:rPr lang="el-GR" sz="2400" dirty="0" smtClean="0">
                <a:effectLst/>
              </a:rPr>
              <a:t> (0D), </a:t>
            </a:r>
            <a:r>
              <a:rPr lang="el-GR" sz="2400" dirty="0" err="1" smtClean="0">
                <a:effectLst/>
              </a:rPr>
              <a:t>νανοσωλήνες</a:t>
            </a:r>
            <a:r>
              <a:rPr lang="el-GR" sz="2400" dirty="0" smtClean="0">
                <a:effectLst/>
              </a:rPr>
              <a:t> άνθρακα (1D)}.</a:t>
            </a:r>
          </a:p>
          <a:p>
            <a:pPr>
              <a:defRPr/>
            </a:pP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Για την απομόνωση του γραφενίου</a:t>
            </a:r>
            <a:r>
              <a:rPr lang="el-GR" sz="2400" b="1" dirty="0" smtClean="0">
                <a:solidFill>
                  <a:srgbClr val="FFFF66"/>
                </a:solidFill>
                <a:effectLst/>
              </a:rPr>
              <a:t> </a:t>
            </a:r>
            <a:r>
              <a:rPr lang="el-GR" sz="2400" dirty="0" smtClean="0">
                <a:effectLst/>
              </a:rPr>
              <a:t>(με </a:t>
            </a:r>
            <a:r>
              <a:rPr lang="el-GR" sz="2400" dirty="0" err="1" smtClean="0">
                <a:effectLst/>
              </a:rPr>
              <a:t>μικρομηχανικό</a:t>
            </a:r>
            <a:r>
              <a:rPr lang="el-GR" sz="2400" dirty="0" smtClean="0">
                <a:effectLst/>
              </a:rPr>
              <a:t> σχισμό) 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απονεμήθηκε το βραβείο </a:t>
            </a:r>
            <a:r>
              <a:rPr lang="el-GR" sz="24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Nobel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Φυσικής </a:t>
            </a:r>
            <a:r>
              <a:rPr lang="el-GR" sz="2400" b="1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2010  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στους </a:t>
            </a:r>
            <a:r>
              <a:rPr lang="el-GR" sz="24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Andre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l-GR" sz="24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Geim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και </a:t>
            </a:r>
            <a:r>
              <a:rPr lang="el-GR" sz="24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Konstantin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l-GR" sz="2400" b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Novoselov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endParaRPr lang="el-GR" sz="2400" b="1" dirty="0" smtClean="0"/>
          </a:p>
          <a:p>
            <a:pPr>
              <a:defRPr/>
            </a:pPr>
            <a:endParaRPr lang="el-GR" sz="2400" b="1" dirty="0" smtClean="0"/>
          </a:p>
        </p:txBody>
      </p:sp>
      <p:pic>
        <p:nvPicPr>
          <p:cNvPr id="5" name="Picture 6" descr="http://www.intechopen.com/source/html/37448/media/imag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2" y="4781995"/>
            <a:ext cx="2816389" cy="19344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 - Ορθογώνιο"/>
          <p:cNvSpPr>
            <a:spLocks noChangeArrowheads="1"/>
          </p:cNvSpPr>
          <p:nvPr/>
        </p:nvSpPr>
        <p:spPr bwMode="auto">
          <a:xfrm>
            <a:off x="3750851" y="6070162"/>
            <a:ext cx="34992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Figure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1. Different allotropes of carbon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viz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Graphite, Diamond, Fullerene, and Carbon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nanotube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intechopen.com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action="ppaction://hlinkfile"/>
              </a:rPr>
              <a:t>CC BY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action="ppaction://hlinkfile"/>
              </a:rPr>
              <a:t>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61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Μερικές χαρακτηριστικές ιδιότητες</a:t>
            </a:r>
          </a:p>
        </p:txBody>
      </p:sp>
      <p:sp>
        <p:nvSpPr>
          <p:cNvPr id="8140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l-GR" sz="2800" dirty="0" smtClean="0">
                <a:effectLst/>
              </a:rPr>
              <a:t>Υψηλή θερμική και ηλεκτρική αγωγιμότητα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l-GR" sz="2800" dirty="0" smtClean="0">
                <a:effectLst/>
              </a:rPr>
              <a:t>Άριστη μηχανική αντοχή 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l-GR" sz="2800" dirty="0" smtClean="0">
                <a:effectLst/>
              </a:rPr>
              <a:t> Ευκαμψία</a:t>
            </a:r>
          </a:p>
          <a:p>
            <a:pPr eaLnBrk="1" hangingPunct="1">
              <a:defRPr/>
            </a:pPr>
            <a:endParaRPr lang="el-GR" sz="2000" dirty="0" smtClean="0"/>
          </a:p>
        </p:txBody>
      </p:sp>
    </p:spTree>
    <p:extLst>
      <p:ext uri="{BB962C8B-B14F-4D97-AF65-F5344CB8AC3E}">
        <p14:creationId xmlns:p14="http://schemas.microsoft.com/office/powerpoint/2010/main" val="11207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Δεσμοί σ</a:t>
            </a:r>
            <a:endParaRPr lang="el-GR" dirty="0"/>
          </a:p>
        </p:txBody>
      </p:sp>
      <p:pic>
        <p:nvPicPr>
          <p:cNvPr id="27651" name="Picture 2" descr="http://asbury.com/images/crystal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85938"/>
            <a:ext cx="5715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53222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pixshark.com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6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Δεσμοί π</a:t>
            </a:r>
            <a:endParaRPr lang="el-GR" dirty="0"/>
          </a:p>
        </p:txBody>
      </p:sp>
      <p:pic>
        <p:nvPicPr>
          <p:cNvPr id="28675" name="Picture 2" descr="http://asbury.com/images/resonanc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57375"/>
            <a:ext cx="5715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54056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pixshark.com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320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l-GR" dirty="0" err="1" smtClean="0"/>
              <a:t>γραφένιο</a:t>
            </a:r>
            <a:endParaRPr lang="el-GR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176338"/>
            <a:ext cx="60007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3 - Ορθογώνιο"/>
          <p:cNvSpPr>
            <a:spLocks noChangeArrowheads="1"/>
          </p:cNvSpPr>
          <p:nvPr/>
        </p:nvSpPr>
        <p:spPr bwMode="auto">
          <a:xfrm>
            <a:off x="2090146" y="5726581"/>
            <a:ext cx="457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l-GR" sz="1200" dirty="0" smtClean="0">
                <a:latin typeface="+mn-lt"/>
                <a:hlinkClick r:id="rId3"/>
              </a:rPr>
              <a:t>physics.drexel.edu</a:t>
            </a:r>
            <a:endParaRPr lang="el-GR" alt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70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Εφαρμογή στις γραφικές τέχνες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0963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/>
              <a:t>Αγώγιμα μελάνια</a:t>
            </a:r>
            <a:r>
              <a:rPr lang="en-US" sz="2400" dirty="0" smtClean="0"/>
              <a:t> </a:t>
            </a:r>
            <a:r>
              <a:rPr lang="el-GR" sz="2400" dirty="0" smtClean="0"/>
              <a:t>ή πάστες που βρίσκουν εφαρμογή σε τυπωμένα ηλεκτρονικά</a:t>
            </a:r>
            <a:r>
              <a:rPr lang="en-US" sz="2400" dirty="0" smtClean="0"/>
              <a:t> </a:t>
            </a:r>
            <a:r>
              <a:rPr lang="el-GR" sz="2400" dirty="0" smtClean="0"/>
              <a:t>(</a:t>
            </a:r>
            <a:r>
              <a:rPr lang="en-US" sz="2400" dirty="0" smtClean="0"/>
              <a:t>Printable electronic</a:t>
            </a:r>
            <a:r>
              <a:rPr lang="el-GR" sz="2400" dirty="0" smtClean="0"/>
              <a:t>), </a:t>
            </a:r>
            <a:r>
              <a:rPr lang="en-US" sz="2400" dirty="0" smtClean="0"/>
              <a:t>RFID </a:t>
            </a:r>
            <a:r>
              <a:rPr lang="el-GR" sz="2400" dirty="0" smtClean="0"/>
              <a:t>κεραίες, </a:t>
            </a:r>
            <a:r>
              <a:rPr lang="el-GR" sz="2400" dirty="0" err="1" smtClean="0"/>
              <a:t>σένσορες</a:t>
            </a:r>
            <a:r>
              <a:rPr lang="el-GR" sz="2400" dirty="0" smtClean="0"/>
              <a:t>, έξυπνη συσκευασία, </a:t>
            </a:r>
            <a:endParaRPr lang="en-US" sz="2400" dirty="0" smtClean="0"/>
          </a:p>
          <a:p>
            <a:pPr eaLnBrk="1" hangingPunct="1">
              <a:defRPr/>
            </a:pPr>
            <a:r>
              <a:rPr lang="el-GR" sz="2400" dirty="0" smtClean="0"/>
              <a:t>Αγώγιμα επιχρίσματα</a:t>
            </a:r>
          </a:p>
          <a:p>
            <a:pPr eaLnBrk="1" hangingPunct="1">
              <a:defRPr/>
            </a:pPr>
            <a:r>
              <a:rPr lang="en-US" sz="2400" dirty="0" smtClean="0"/>
              <a:t>e-paper </a:t>
            </a:r>
            <a:r>
              <a:rPr lang="el-GR" sz="2400" dirty="0" smtClean="0"/>
              <a:t>και</a:t>
            </a:r>
            <a:r>
              <a:rPr lang="en-US" sz="2400" dirty="0" smtClean="0"/>
              <a:t> e-textile</a:t>
            </a:r>
          </a:p>
          <a:p>
            <a:pPr eaLnBrk="1" hangingPunct="1">
              <a:defRPr/>
            </a:pPr>
            <a:r>
              <a:rPr lang="el-GR" sz="2400" dirty="0" smtClean="0"/>
              <a:t>Οργανικά </a:t>
            </a:r>
            <a:r>
              <a:rPr lang="el-GR" sz="2400" dirty="0" err="1" smtClean="0"/>
              <a:t>φωτοβολταϊκά</a:t>
            </a:r>
            <a:endParaRPr lang="el-GR" sz="2400" dirty="0" smtClean="0"/>
          </a:p>
          <a:p>
            <a:pPr eaLnBrk="1" hangingPunct="1">
              <a:defRPr/>
            </a:pPr>
            <a:r>
              <a:rPr lang="el-GR" sz="2400" dirty="0" smtClean="0"/>
              <a:t>κ.τ.λ.</a:t>
            </a:r>
            <a:endParaRPr lang="en-US" sz="2400" dirty="0" smtClean="0"/>
          </a:p>
        </p:txBody>
      </p:sp>
      <p:pic>
        <p:nvPicPr>
          <p:cNvPr id="30724" name="Picture 5" descr="http://ugenttech.com/sub_pic/graphene%20pas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50572"/>
            <a:ext cx="22352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4 - Ορθογώνιο"/>
          <p:cNvSpPr>
            <a:spLocks noChangeArrowheads="1"/>
          </p:cNvSpPr>
          <p:nvPr/>
        </p:nvSpPr>
        <p:spPr bwMode="auto">
          <a:xfrm>
            <a:off x="5842744" y="4922322"/>
            <a:ext cx="228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l-GR" sz="1200" dirty="0" smtClean="0">
                <a:latin typeface="+mn-lt"/>
                <a:hlinkClick r:id="rId3"/>
              </a:rPr>
              <a:t>ugenttech.com</a:t>
            </a:r>
            <a:endParaRPr lang="el-GR" altLang="el-GR" sz="1200" dirty="0">
              <a:latin typeface="+mn-lt"/>
            </a:endParaRPr>
          </a:p>
        </p:txBody>
      </p:sp>
      <p:pic>
        <p:nvPicPr>
          <p:cNvPr id="30726" name="Picture 7" descr="http://static.progressivemediagroup.com/uploads/imagelibrary/In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3" y="4287066"/>
            <a:ext cx="35718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6 - Ορθογώνιο"/>
          <p:cNvSpPr>
            <a:spLocks noChangeArrowheads="1"/>
          </p:cNvSpPr>
          <p:nvPr/>
        </p:nvSpPr>
        <p:spPr bwMode="auto">
          <a:xfrm>
            <a:off x="1121319" y="6355579"/>
            <a:ext cx="31341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l-GR" sz="1200" dirty="0" smtClean="0">
                <a:latin typeface="+mn-lt"/>
                <a:hlinkClick r:id="rId5"/>
              </a:rPr>
              <a:t>progressivemediagroup.com</a:t>
            </a:r>
            <a:endParaRPr lang="el-GR" alt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7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Ηλεκτρονική δομή άνθρακα</a:t>
            </a:r>
          </a:p>
        </p:txBody>
      </p:sp>
      <p:sp>
        <p:nvSpPr>
          <p:cNvPr id="7444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400" dirty="0" smtClean="0"/>
              <a:t>Τα 6 ηλεκτρόνια συμπληρώνουν τις 1</a:t>
            </a:r>
            <a:r>
              <a:rPr lang="en-US" sz="2400" dirty="0" smtClean="0"/>
              <a:t>s </a:t>
            </a:r>
            <a:r>
              <a:rPr lang="el-GR" sz="2400" dirty="0" smtClean="0"/>
              <a:t>και 2</a:t>
            </a:r>
            <a:r>
              <a:rPr lang="en-US" sz="2400" dirty="0" smtClean="0"/>
              <a:t>s </a:t>
            </a:r>
            <a:r>
              <a:rPr lang="el-GR" sz="2400" dirty="0" smtClean="0"/>
              <a:t>στάθμες, ενώ τα υπόλοιπα 2 ηλεκτρόνια καταλαμβάνουν δύο από τις 2</a:t>
            </a:r>
            <a:r>
              <a:rPr lang="en-US" sz="2400" dirty="0" smtClean="0"/>
              <a:t>p </a:t>
            </a:r>
            <a:r>
              <a:rPr lang="el-GR" sz="2400" dirty="0" smtClean="0"/>
              <a:t>(2</a:t>
            </a:r>
            <a:r>
              <a:rPr lang="en-US" sz="2400" dirty="0" err="1" smtClean="0"/>
              <a:t>px</a:t>
            </a:r>
            <a:r>
              <a:rPr lang="el-GR" sz="2400" dirty="0" smtClean="0"/>
              <a:t>, 2</a:t>
            </a:r>
            <a:r>
              <a:rPr lang="en-US" sz="2400" dirty="0" err="1" smtClean="0"/>
              <a:t>py</a:t>
            </a:r>
            <a:r>
              <a:rPr lang="el-GR" sz="2400" dirty="0" smtClean="0"/>
              <a:t>, 2</a:t>
            </a:r>
            <a:r>
              <a:rPr lang="en-US" sz="2400" dirty="0" err="1" smtClean="0"/>
              <a:t>pz</a:t>
            </a:r>
            <a:r>
              <a:rPr lang="el-GR" sz="2400" dirty="0" smtClean="0"/>
              <a:t>) αφήνοντας το τρίτο κενό. </a:t>
            </a:r>
          </a:p>
        </p:txBody>
      </p:sp>
      <p:pic>
        <p:nvPicPr>
          <p:cNvPr id="4099" name="Picture 7" descr="http://chemwiki.ucdavis.edu/@api/deki/files/10225/first_five_orbitals_dcylinder.jpg?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348880"/>
            <a:ext cx="763746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5848" y="6307589"/>
            <a:ext cx="4432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chemwiki.ucdavis.edu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CC BY-NC-SA 3.0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US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52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Εκτυπωτικές μέθοδοι που χρησιμοποιούνται </a:t>
            </a:r>
            <a:r>
              <a:rPr lang="el-GR" dirty="0" smtClean="0"/>
              <a:t>είναι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643050"/>
            <a:ext cx="5614998" cy="2803752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Βαθυτυπία</a:t>
            </a:r>
          </a:p>
          <a:p>
            <a:pPr>
              <a:defRPr/>
            </a:pPr>
            <a:r>
              <a:rPr lang="el-GR" dirty="0" err="1" smtClean="0"/>
              <a:t>Φλεξογραφία</a:t>
            </a:r>
            <a:endParaRPr lang="el-GR" dirty="0" smtClean="0"/>
          </a:p>
          <a:p>
            <a:pPr>
              <a:defRPr/>
            </a:pPr>
            <a:r>
              <a:rPr lang="el-GR" dirty="0" smtClean="0"/>
              <a:t>Μεταξοτυπία</a:t>
            </a:r>
          </a:p>
          <a:p>
            <a:pPr>
              <a:defRPr/>
            </a:pPr>
            <a:r>
              <a:rPr lang="en-US" dirty="0" smtClean="0"/>
              <a:t>Ink jet</a:t>
            </a:r>
            <a:endParaRPr lang="el-GR" dirty="0" smtClean="0"/>
          </a:p>
          <a:p>
            <a:pPr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59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8" name="Rectangle 6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err="1" smtClean="0"/>
              <a:t>Φουλερένια</a:t>
            </a:r>
            <a:endParaRPr lang="el-GR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4633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Φουλερένιο</a:t>
            </a:r>
            <a:endParaRPr lang="el-GR" dirty="0"/>
          </a:p>
        </p:txBody>
      </p:sp>
      <p:sp>
        <p:nvSpPr>
          <p:cNvPr id="3358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196752"/>
            <a:ext cx="4258816" cy="5040560"/>
          </a:xfrm>
        </p:spPr>
        <p:txBody>
          <a:bodyPr/>
          <a:lstStyle/>
          <a:p>
            <a:pPr>
              <a:defRPr/>
            </a:pPr>
            <a:r>
              <a:rPr lang="el-GR" sz="2400" dirty="0" smtClean="0"/>
              <a:t>Το 1985 οι </a:t>
            </a:r>
            <a:r>
              <a:rPr lang="en-US" sz="2400" dirty="0" smtClean="0"/>
              <a:t>Smalley</a:t>
            </a:r>
            <a:r>
              <a:rPr lang="el-GR" sz="2400" dirty="0" smtClean="0"/>
              <a:t>, </a:t>
            </a:r>
            <a:r>
              <a:rPr lang="en-US" sz="2400" dirty="0" smtClean="0"/>
              <a:t>Curl </a:t>
            </a:r>
            <a:r>
              <a:rPr lang="el-GR" sz="2400" dirty="0" smtClean="0"/>
              <a:t>και </a:t>
            </a:r>
            <a:r>
              <a:rPr lang="en-US" sz="2400" dirty="0" err="1" smtClean="0"/>
              <a:t>Kroto</a:t>
            </a:r>
            <a:r>
              <a:rPr lang="en-US" sz="2400" dirty="0" smtClean="0"/>
              <a:t> </a:t>
            </a:r>
            <a:r>
              <a:rPr lang="el-GR" sz="2400" dirty="0" smtClean="0"/>
              <a:t>(</a:t>
            </a:r>
            <a:r>
              <a:rPr lang="en-US" sz="2400" dirty="0" smtClean="0"/>
              <a:t>Rice University</a:t>
            </a:r>
            <a:r>
              <a:rPr lang="el-GR" sz="2400" dirty="0" smtClean="0"/>
              <a:t>) ανακάλυψαν μια νέα δομή του άνθρακα, το </a:t>
            </a:r>
            <a:r>
              <a:rPr lang="el-GR" sz="2400" dirty="0" err="1" smtClean="0"/>
              <a:t>φουλερένιο</a:t>
            </a:r>
            <a:r>
              <a:rPr lang="el-GR" sz="2400" dirty="0" smtClean="0"/>
              <a:t>. </a:t>
            </a:r>
          </a:p>
          <a:p>
            <a:pPr>
              <a:defRPr/>
            </a:pPr>
            <a:r>
              <a:rPr lang="el-GR" sz="2400" dirty="0" smtClean="0"/>
              <a:t>Η έρευνά τους απέσπασε το Νόμπελ Χημείας το 1996. </a:t>
            </a:r>
          </a:p>
        </p:txBody>
      </p:sp>
      <p:pic>
        <p:nvPicPr>
          <p:cNvPr id="1026" name="Picture 2" descr="https://upload.wikimedia.org/wikipedia/commons/4/41/C6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069066" cy="398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06433" y="551723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C60a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latin typeface="+mn-lt"/>
                <a:hlinkClick r:id="rId4"/>
              </a:rPr>
              <a:t>Soroush83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58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Φουλερένιο</a:t>
            </a:r>
            <a:endParaRPr lang="el-GR" dirty="0"/>
          </a:p>
        </p:txBody>
      </p:sp>
      <p:sp>
        <p:nvSpPr>
          <p:cNvPr id="73830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l-GR" sz="2800" dirty="0" smtClean="0">
                <a:effectLst/>
              </a:rPr>
              <a:t>Το πιο γνωστό </a:t>
            </a:r>
            <a:r>
              <a:rPr lang="el-GR" sz="2800" dirty="0" err="1" smtClean="0">
                <a:effectLst/>
              </a:rPr>
              <a:t>φουλερένιο</a:t>
            </a:r>
            <a:r>
              <a:rPr lang="el-GR" sz="2800" dirty="0" smtClean="0">
                <a:effectLst/>
              </a:rPr>
              <a:t> είναι αυτό το οποίο αποτελείται από 60 άτομα άνθρακα </a:t>
            </a:r>
            <a:r>
              <a:rPr lang="en-US" sz="2800" b="1" dirty="0" smtClean="0">
                <a:solidFill>
                  <a:srgbClr val="820000"/>
                </a:solidFill>
              </a:rPr>
              <a:t>C</a:t>
            </a:r>
            <a:r>
              <a:rPr lang="el-GR" sz="2800" b="1" dirty="0" smtClean="0">
                <a:solidFill>
                  <a:srgbClr val="820000"/>
                </a:solidFill>
              </a:rPr>
              <a:t>60</a:t>
            </a:r>
            <a:r>
              <a:rPr lang="en-US" sz="2800" dirty="0" smtClean="0">
                <a:effectLst/>
              </a:rPr>
              <a:t>, </a:t>
            </a:r>
            <a:r>
              <a:rPr lang="el-GR" sz="2800" dirty="0" smtClean="0">
                <a:effectLst/>
              </a:rPr>
              <a:t>αλλά επίσης κοινά είναι αυτά με 70, 72, 76 και 84 άτομα άνθρακα</a:t>
            </a:r>
            <a:r>
              <a:rPr lang="en-US" sz="2800" dirty="0" smtClean="0">
                <a:effectLst/>
              </a:rPr>
              <a:t> </a:t>
            </a:r>
            <a:r>
              <a:rPr lang="el-GR" sz="2800" dirty="0" smtClean="0">
                <a:effectLst/>
              </a:rPr>
              <a:t>και συμβολίζονται </a:t>
            </a:r>
            <a:r>
              <a:rPr lang="en-US" sz="2800" b="1" dirty="0" smtClean="0">
                <a:solidFill>
                  <a:srgbClr val="820000"/>
                </a:solidFill>
              </a:rPr>
              <a:t>C</a:t>
            </a:r>
            <a:r>
              <a:rPr lang="el-GR" sz="2800" b="1" dirty="0" smtClean="0">
                <a:solidFill>
                  <a:srgbClr val="820000"/>
                </a:solidFill>
              </a:rPr>
              <a:t>70, </a:t>
            </a:r>
            <a:r>
              <a:rPr lang="en-US" sz="2800" b="1" dirty="0" smtClean="0">
                <a:solidFill>
                  <a:srgbClr val="820000"/>
                </a:solidFill>
              </a:rPr>
              <a:t>C</a:t>
            </a:r>
            <a:r>
              <a:rPr lang="el-GR" sz="2800" b="1" dirty="0" smtClean="0">
                <a:solidFill>
                  <a:srgbClr val="820000"/>
                </a:solidFill>
              </a:rPr>
              <a:t>72, </a:t>
            </a:r>
            <a:r>
              <a:rPr lang="en-US" sz="2800" b="1" dirty="0" smtClean="0">
                <a:solidFill>
                  <a:srgbClr val="820000"/>
                </a:solidFill>
              </a:rPr>
              <a:t>C</a:t>
            </a:r>
            <a:r>
              <a:rPr lang="el-GR" sz="2800" b="1" dirty="0" smtClean="0">
                <a:solidFill>
                  <a:srgbClr val="820000"/>
                </a:solidFill>
              </a:rPr>
              <a:t>76, </a:t>
            </a:r>
            <a:r>
              <a:rPr lang="en-US" sz="2800" b="1" dirty="0" smtClean="0">
                <a:solidFill>
                  <a:srgbClr val="820000"/>
                </a:solidFill>
              </a:rPr>
              <a:t>C</a:t>
            </a:r>
            <a:r>
              <a:rPr lang="el-GR" sz="2800" b="1" dirty="0" smtClean="0">
                <a:solidFill>
                  <a:srgbClr val="820000"/>
                </a:solidFill>
              </a:rPr>
              <a:t>84</a:t>
            </a:r>
            <a:r>
              <a:rPr lang="el-GR" sz="2800" b="1" dirty="0" smtClean="0">
                <a:solidFill>
                  <a:srgbClr val="820000"/>
                </a:solidFill>
                <a:effectLst/>
              </a:rPr>
              <a:t>, </a:t>
            </a:r>
            <a:r>
              <a:rPr lang="el-GR" sz="2800" dirty="0" smtClean="0">
                <a:effectLst/>
              </a:rPr>
              <a:t>αντίστοιχα.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l-GR" sz="2800" dirty="0" smtClean="0"/>
              <a:t>Υπάρχουν επίσης και άλλες ακόμα δομές με περισσότερα από 100 άτομα άνθρακα.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0365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Ιδιότητες</a:t>
            </a:r>
            <a:endParaRPr lang="el-GR" dirty="0"/>
          </a:p>
        </p:txBody>
      </p:sp>
      <p:sp>
        <p:nvSpPr>
          <p:cNvPr id="729093" name="Rectangle 5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Ως καθαρά κρυσταλλικό στερεό είναι </a:t>
            </a:r>
            <a:r>
              <a:rPr lang="el-GR" b="1" dirty="0" smtClean="0">
                <a:solidFill>
                  <a:srgbClr val="820000"/>
                </a:solidFill>
              </a:rPr>
              <a:t>ηλεκτρικά μονωτικό.</a:t>
            </a:r>
          </a:p>
          <a:p>
            <a:pPr eaLnBrk="1" hangingPunct="1">
              <a:defRPr/>
            </a:pPr>
            <a:r>
              <a:rPr lang="el-GR" dirty="0" smtClean="0"/>
              <a:t>Με την προσθήκη κατάλληλων προσμίξεων </a:t>
            </a:r>
            <a:r>
              <a:rPr lang="el-GR" b="1" dirty="0" smtClean="0">
                <a:solidFill>
                  <a:srgbClr val="820000"/>
                </a:solidFill>
              </a:rPr>
              <a:t>μπορεί να γίνει πολύ αγώγιμο και </a:t>
            </a:r>
            <a:r>
              <a:rPr lang="el-GR" b="1" dirty="0" err="1" smtClean="0">
                <a:solidFill>
                  <a:srgbClr val="820000"/>
                </a:solidFill>
              </a:rPr>
              <a:t>ημιαγώγιμο</a:t>
            </a:r>
            <a:r>
              <a:rPr lang="el-GR" b="1" dirty="0" smtClean="0">
                <a:solidFill>
                  <a:srgbClr val="82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75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err="1" smtClean="0"/>
              <a:t>Νανοσωλήνες</a:t>
            </a:r>
            <a:r>
              <a:rPr lang="el-GR" dirty="0" smtClean="0"/>
              <a:t> άνθρακα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65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Νανοσωλήνες</a:t>
            </a:r>
            <a:r>
              <a:rPr lang="el-GR" dirty="0"/>
              <a:t> άνθρακα</a:t>
            </a:r>
          </a:p>
        </p:txBody>
      </p:sp>
      <p:sp>
        <p:nvSpPr>
          <p:cNvPr id="76697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l-GR" sz="2800" dirty="0" smtClean="0"/>
              <a:t>Σαν υλικά είναι γνωστά από το </a:t>
            </a:r>
            <a:r>
              <a:rPr lang="el-GR" sz="2800" b="1" dirty="0" smtClean="0">
                <a:solidFill>
                  <a:srgbClr val="820000"/>
                </a:solidFill>
              </a:rPr>
              <a:t>1950</a:t>
            </a:r>
            <a:r>
              <a:rPr lang="el-GR" sz="2800" dirty="0" smtClean="0"/>
              <a:t> όμως έγιναν γνωστά μετά από την ερευνητική δουλειά του </a:t>
            </a:r>
            <a:r>
              <a:rPr lang="el-GR" sz="2800" b="1" dirty="0" err="1" smtClean="0">
                <a:solidFill>
                  <a:srgbClr val="820000"/>
                </a:solidFill>
              </a:rPr>
              <a:t>Iijjima’s</a:t>
            </a:r>
            <a:r>
              <a:rPr lang="el-GR" sz="2800" b="1" dirty="0" smtClean="0">
                <a:solidFill>
                  <a:srgbClr val="820000"/>
                </a:solidFill>
              </a:rPr>
              <a:t> το 1991 </a:t>
            </a:r>
            <a:r>
              <a:rPr lang="el-GR" sz="2800" dirty="0" smtClean="0"/>
              <a:t>κατά την οποία </a:t>
            </a:r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παρήχθησαν </a:t>
            </a:r>
            <a:r>
              <a:rPr lang="el-GR" sz="2800" b="1" dirty="0" err="1" smtClean="0">
                <a:solidFill>
                  <a:schemeClr val="accent6">
                    <a:lumMod val="50000"/>
                  </a:schemeClr>
                </a:solidFill>
              </a:rPr>
              <a:t>νανοσωλήνες</a:t>
            </a:r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</a:rPr>
              <a:t> άνθρακα τέλειοι μορφολογικά.</a:t>
            </a:r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12044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11" descr="http://www.phys.ttu.edu/~tlmde/thesis/Image19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8900"/>
            <a:ext cx="3429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11 - Ορθογώνιο"/>
          <p:cNvSpPr>
            <a:spLocks noChangeArrowheads="1"/>
          </p:cNvSpPr>
          <p:nvPr/>
        </p:nvSpPr>
        <p:spPr bwMode="auto">
          <a:xfrm>
            <a:off x="4897462" y="5344350"/>
            <a:ext cx="37861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l-GR" sz="1200" dirty="0" smtClean="0">
                <a:latin typeface="+mn-lt"/>
                <a:hlinkClick r:id="rId3"/>
              </a:rPr>
              <a:t>phys.ttu.edu</a:t>
            </a:r>
            <a:endParaRPr lang="el-GR" altLang="el-GR" sz="12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Νανοσωλήνες</a:t>
            </a:r>
            <a:r>
              <a:rPr lang="el-GR" dirty="0"/>
              <a:t> άνθρακα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2736304"/>
          </a:xfrm>
        </p:spPr>
        <p:txBody>
          <a:bodyPr>
            <a:normAutofit/>
          </a:bodyPr>
          <a:lstStyle/>
          <a:p>
            <a:r>
              <a:rPr lang="el-GR" sz="2600" dirty="0" smtClean="0"/>
              <a:t>Η </a:t>
            </a:r>
            <a:r>
              <a:rPr lang="el-GR" sz="2600" dirty="0"/>
              <a:t>δομή των </a:t>
            </a:r>
            <a:r>
              <a:rPr lang="el-GR" sz="2600" dirty="0" err="1"/>
              <a:t>νανοσωλήνων</a:t>
            </a:r>
            <a:r>
              <a:rPr lang="el-GR" sz="2600" dirty="0"/>
              <a:t> άνθρακα μπορεί να περιγραφεί σαν ένα </a:t>
            </a:r>
            <a:r>
              <a:rPr lang="el-GR" sz="2600" dirty="0" err="1"/>
              <a:t>γραφιτικό</a:t>
            </a:r>
            <a:r>
              <a:rPr lang="el-GR" sz="2600" dirty="0"/>
              <a:t> φύλλο (</a:t>
            </a:r>
            <a:r>
              <a:rPr lang="el-GR" sz="2600" dirty="0" err="1"/>
              <a:t>graphene</a:t>
            </a:r>
            <a:r>
              <a:rPr lang="el-GR" sz="2600" dirty="0"/>
              <a:t>) τυλιγμένο σε σχήμα κυλίνδρου με διάμετρο μερικών </a:t>
            </a:r>
            <a:r>
              <a:rPr lang="el-GR" sz="2600" dirty="0" err="1"/>
              <a:t>νανομέτρων</a:t>
            </a:r>
            <a:r>
              <a:rPr lang="el-GR" sz="2600" dirty="0"/>
              <a:t>. </a:t>
            </a:r>
            <a:r>
              <a:rPr lang="el-GR" sz="2600" dirty="0" err="1"/>
              <a:t>To</a:t>
            </a:r>
            <a:r>
              <a:rPr lang="el-GR" sz="2600" dirty="0"/>
              <a:t> μήκος τους είναι 3-50 </a:t>
            </a:r>
            <a:r>
              <a:rPr lang="el-GR" sz="2600" dirty="0" err="1"/>
              <a:t>μm</a:t>
            </a:r>
            <a:r>
              <a:rPr lang="el-GR" sz="2600" dirty="0"/>
              <a:t>. Τα δύο άκρα ενδέχεται να καλύπτονται από ημισφαίριο ή ημισφαίρια </a:t>
            </a:r>
            <a:r>
              <a:rPr lang="el-GR" sz="2600" dirty="0" err="1"/>
              <a:t>φουλερενίων</a:t>
            </a:r>
            <a:r>
              <a:rPr lang="el-GR" sz="2600" dirty="0"/>
              <a:t> διαφόρων σχημάτων</a:t>
            </a:r>
            <a:r>
              <a:rPr lang="el-GR" sz="2600" dirty="0" smtClean="0"/>
              <a:t>.</a:t>
            </a:r>
            <a:endParaRPr lang="el-GR" sz="2600" dirty="0"/>
          </a:p>
        </p:txBody>
      </p:sp>
      <p:pic>
        <p:nvPicPr>
          <p:cNvPr id="2050" name="Picture 2" descr="https://upload.wikimedia.org/wikipedia/commons/4/44/Carbon_nanotube_zigzag_povray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3528392" cy="244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9592" y="6231302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Carbon nanotube zigzag </a:t>
            </a:r>
            <a:r>
              <a:rPr lang="en-US" sz="1200" dirty="0" err="1">
                <a:latin typeface="+mn-lt"/>
                <a:hlinkClick r:id="rId5"/>
              </a:rPr>
              <a:t>povray</a:t>
            </a:r>
            <a:r>
              <a:rPr lang="en-US" sz="1200" dirty="0">
                <a:latin typeface="+mn-lt"/>
                <a:hlinkClick r:id="rId5"/>
              </a:rPr>
              <a:t> cropped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latin typeface="+mn-lt"/>
                <a:hlinkClick r:id="rId6"/>
              </a:rPr>
              <a:t>Antony-22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37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Νανοσωλήνες</a:t>
            </a:r>
            <a:r>
              <a:rPr lang="el-GR" dirty="0"/>
              <a:t> άνθρακα</a:t>
            </a:r>
          </a:p>
        </p:txBody>
      </p:sp>
      <p:sp>
        <p:nvSpPr>
          <p:cNvPr id="78233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dirty="0" smtClean="0"/>
              <a:t>Τα άτομα του άνθρακα έχουν υβριδισμό </a:t>
            </a:r>
            <a:r>
              <a:rPr lang="en-US" sz="2800" b="1" dirty="0" smtClean="0">
                <a:solidFill>
                  <a:srgbClr val="820000"/>
                </a:solidFill>
              </a:rPr>
              <a:t>sp</a:t>
            </a:r>
            <a:r>
              <a:rPr lang="el-GR" sz="2800" b="1" baseline="30000" dirty="0" smtClean="0">
                <a:solidFill>
                  <a:srgbClr val="820000"/>
                </a:solidFill>
              </a:rPr>
              <a:t>2</a:t>
            </a:r>
            <a:r>
              <a:rPr lang="el-GR" sz="2800" dirty="0" smtClean="0"/>
              <a:t>, όπως και ο γραφίτης.</a:t>
            </a:r>
          </a:p>
          <a:p>
            <a:pPr eaLnBrk="1" hangingPunct="1">
              <a:defRPr/>
            </a:pPr>
            <a:r>
              <a:rPr lang="el-GR" sz="2800" dirty="0" smtClean="0"/>
              <a:t>Ενδέχεται κάποια άτομα να έχουν και </a:t>
            </a:r>
            <a:r>
              <a:rPr lang="en-US" sz="2800" b="1" dirty="0" smtClean="0">
                <a:solidFill>
                  <a:srgbClr val="820000"/>
                </a:solidFill>
              </a:rPr>
              <a:t>sp</a:t>
            </a:r>
            <a:r>
              <a:rPr lang="el-GR" sz="2800" b="1" baseline="30000" dirty="0" smtClean="0">
                <a:solidFill>
                  <a:srgbClr val="820000"/>
                </a:solidFill>
              </a:rPr>
              <a:t>3</a:t>
            </a:r>
            <a:r>
              <a:rPr lang="el-GR" sz="2800" b="1" dirty="0" smtClean="0">
                <a:solidFill>
                  <a:srgbClr val="820000"/>
                </a:solidFill>
              </a:rPr>
              <a:t> </a:t>
            </a:r>
            <a:r>
              <a:rPr lang="el-GR" sz="2800" dirty="0" smtClean="0"/>
              <a:t>υβριδισμό.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7088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Νανοσωλήνες</a:t>
            </a:r>
            <a:r>
              <a:rPr lang="el-GR" dirty="0"/>
              <a:t> άνθρακα</a:t>
            </a:r>
          </a:p>
        </p:txBody>
      </p:sp>
      <p:sp>
        <p:nvSpPr>
          <p:cNvPr id="76800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l-GR" sz="2600" dirty="0" smtClean="0"/>
              <a:t>Οι </a:t>
            </a:r>
            <a:r>
              <a:rPr lang="el-GR" sz="2600" dirty="0" err="1" smtClean="0"/>
              <a:t>νανοσωλήνες</a:t>
            </a:r>
            <a:r>
              <a:rPr lang="el-GR" sz="2600" dirty="0" smtClean="0"/>
              <a:t> ανάλογα με το αν αποτελούνται από ένα ή περισσότερα φύλλα γραφίτη, διακρίνονται στους </a:t>
            </a:r>
            <a:r>
              <a:rPr lang="el-GR" sz="2600" b="1" dirty="0" err="1" smtClean="0">
                <a:solidFill>
                  <a:schemeClr val="accent4">
                    <a:lumMod val="75000"/>
                  </a:schemeClr>
                </a:solidFill>
              </a:rPr>
              <a:t>μονοτοιχωματικούς</a:t>
            </a:r>
            <a:r>
              <a:rPr lang="el-GR" sz="2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2600" b="1" dirty="0" err="1" smtClean="0">
                <a:solidFill>
                  <a:schemeClr val="accent4">
                    <a:lumMod val="75000"/>
                  </a:schemeClr>
                </a:solidFill>
              </a:rPr>
              <a:t>νανοσωλήνες</a:t>
            </a:r>
            <a:r>
              <a:rPr lang="el-GR" sz="2600" b="1" dirty="0" smtClean="0">
                <a:solidFill>
                  <a:schemeClr val="accent4">
                    <a:lumMod val="75000"/>
                  </a:schemeClr>
                </a:solidFill>
              </a:rPr>
              <a:t> άνθρακα (</a:t>
            </a:r>
            <a:r>
              <a:rPr lang="el-GR" sz="2600" b="1" dirty="0" err="1" smtClean="0">
                <a:solidFill>
                  <a:schemeClr val="accent4">
                    <a:lumMod val="75000"/>
                  </a:schemeClr>
                </a:solidFill>
              </a:rPr>
              <a:t>Single</a:t>
            </a:r>
            <a:r>
              <a:rPr lang="el-GR" sz="2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2600" b="1" dirty="0" err="1" smtClean="0">
                <a:solidFill>
                  <a:schemeClr val="accent4">
                    <a:lumMod val="75000"/>
                  </a:schemeClr>
                </a:solidFill>
              </a:rPr>
              <a:t>Wall</a:t>
            </a:r>
            <a:r>
              <a:rPr lang="en-US" sz="2600" b="1" dirty="0" err="1" smtClean="0">
                <a:solidFill>
                  <a:schemeClr val="accent4">
                    <a:lumMod val="75000"/>
                  </a:schemeClr>
                </a:solidFill>
              </a:rPr>
              <a:t>ed</a:t>
            </a:r>
            <a:r>
              <a:rPr lang="el-GR" sz="2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2600" b="1" dirty="0" err="1" smtClean="0">
                <a:solidFill>
                  <a:schemeClr val="accent4">
                    <a:lumMod val="75000"/>
                  </a:schemeClr>
                </a:solidFill>
              </a:rPr>
              <a:t>Carbon</a:t>
            </a:r>
            <a:r>
              <a:rPr lang="en-US" sz="2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2600" b="1" dirty="0" err="1" smtClean="0">
                <a:solidFill>
                  <a:schemeClr val="accent4">
                    <a:lumMod val="75000"/>
                  </a:schemeClr>
                </a:solidFill>
              </a:rPr>
              <a:t>Nanotubes</a:t>
            </a:r>
            <a:r>
              <a:rPr lang="el-GR" sz="2600" b="1" dirty="0" smtClean="0">
                <a:solidFill>
                  <a:schemeClr val="accent4">
                    <a:lumMod val="75000"/>
                  </a:schemeClr>
                </a:solidFill>
              </a:rPr>
              <a:t>, SWCN)</a:t>
            </a:r>
            <a:r>
              <a:rPr lang="el-GR" sz="2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2600" dirty="0" smtClean="0"/>
              <a:t>και </a:t>
            </a:r>
            <a:r>
              <a:rPr lang="el-GR" sz="2600" b="1" dirty="0" smtClean="0">
                <a:solidFill>
                  <a:schemeClr val="accent6">
                    <a:lumMod val="50000"/>
                  </a:schemeClr>
                </a:solidFill>
              </a:rPr>
              <a:t>στους </a:t>
            </a:r>
            <a:r>
              <a:rPr lang="el-GR" sz="2600" b="1" dirty="0" err="1" smtClean="0">
                <a:solidFill>
                  <a:schemeClr val="accent6">
                    <a:lumMod val="50000"/>
                  </a:schemeClr>
                </a:solidFill>
              </a:rPr>
              <a:t>πολυτοιχωματικούς</a:t>
            </a:r>
            <a:r>
              <a:rPr lang="el-GR" sz="26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Multi </a:t>
            </a:r>
            <a:r>
              <a:rPr lang="el-GR" sz="2600" b="1" dirty="0" err="1" smtClean="0">
                <a:solidFill>
                  <a:schemeClr val="accent6">
                    <a:lumMod val="50000"/>
                  </a:schemeClr>
                </a:solidFill>
              </a:rPr>
              <a:t>Wall</a:t>
            </a:r>
            <a:r>
              <a:rPr lang="en-US" sz="2600" b="1" dirty="0" err="1" smtClean="0">
                <a:solidFill>
                  <a:schemeClr val="accent6">
                    <a:lumMod val="50000"/>
                  </a:schemeClr>
                </a:solidFill>
              </a:rPr>
              <a:t>ed</a:t>
            </a:r>
            <a:r>
              <a:rPr lang="el-GR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600" b="1" dirty="0" err="1" smtClean="0">
                <a:solidFill>
                  <a:schemeClr val="accent6">
                    <a:lumMod val="50000"/>
                  </a:schemeClr>
                </a:solidFill>
              </a:rPr>
              <a:t>Carbon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600" b="1" dirty="0" err="1" smtClean="0">
                <a:solidFill>
                  <a:schemeClr val="accent6">
                    <a:lumMod val="50000"/>
                  </a:schemeClr>
                </a:solidFill>
              </a:rPr>
              <a:t>Nanotubes</a:t>
            </a:r>
            <a:r>
              <a:rPr lang="el-GR" sz="26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MWCNT)</a:t>
            </a:r>
            <a:r>
              <a:rPr lang="el-GR" sz="26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098" name="Picture 2" descr="File:Multi-walled Carbon Nanotub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3284984"/>
            <a:ext cx="4093964" cy="28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00292" y="5773997"/>
            <a:ext cx="1764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Multi-walled Carbon Nanotube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latin typeface="+mn-lt"/>
                <a:hlinkClick r:id="rId4" tooltip="User:Eric Wieser (page does not exist)"/>
              </a:rPr>
              <a:t>Eric </a:t>
            </a:r>
            <a:r>
              <a:rPr lang="en-US" sz="1200" dirty="0" err="1">
                <a:latin typeface="+mn-lt"/>
                <a:hlinkClick r:id="rId4" tooltip="User:Eric Wieser (page does not exist)"/>
              </a:rPr>
              <a:t>Wieser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100" name="Picture 4" descr="File:Types of Carbon Nanotub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9504"/>
            <a:ext cx="3312368" cy="30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4027" y="610145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Types of Carbon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Nanotubes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Jrockley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06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Ηλεκτρονική δομή άνθρακα</a:t>
            </a:r>
          </a:p>
        </p:txBody>
      </p:sp>
      <p:sp>
        <p:nvSpPr>
          <p:cNvPr id="74547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400" dirty="0" smtClean="0"/>
              <a:t>Η ύπαρξη των 4 ατόμων υδρογόνου στο </a:t>
            </a:r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l-GR" sz="2400" dirty="0" smtClean="0"/>
              <a:t> υποδηλώνει ότι το άτομο</a:t>
            </a:r>
            <a:r>
              <a:rPr lang="en-US" sz="2400" dirty="0" smtClean="0"/>
              <a:t> </a:t>
            </a:r>
            <a:r>
              <a:rPr lang="el-GR" sz="2400" dirty="0" smtClean="0"/>
              <a:t>άνθρακα έχει 4 </a:t>
            </a:r>
            <a:r>
              <a:rPr lang="el-GR" sz="2400" dirty="0" err="1" smtClean="0"/>
              <a:t>ασύζευκτα</a:t>
            </a:r>
            <a:r>
              <a:rPr lang="el-GR" sz="2400" dirty="0" smtClean="0"/>
              <a:t> ηλεκτρόνια και σχηματίζονται 4 ισοδύναμοι δεσμοί.</a:t>
            </a:r>
          </a:p>
        </p:txBody>
      </p:sp>
      <p:sp>
        <p:nvSpPr>
          <p:cNvPr id="5123" name="AutoShape 7" descr="data:image/jpeg;base64,/9j/4AAQSkZJRgABAQAAAQABAAD/2wCEAAkGBxQSERIUEhQVFhQUFRYVFxcXGBQWGBcXFBYXGB0XHBYYHCghGholHBcYIjMiJiktLi4uFyAzODMsNygtLiwBCgoKDg0OGxAQGjQmICYyNDI0MjYsLSw0MDAyLyw0LzgvMDgsLTQwMjQsLCwsMjQsLzQsLDY3Mi8sLCwsLCwvNP/AABEIANoA5wMBEQACEQEDEQH/xAAcAAEAAgMBAQEAAAAAAAAAAAAABgcDBAUIAgH/xABEEAACAQMCAwUFBQMKBgMBAAABAgMABBEFIQYSMQcTQVFhIkJxgZEUIzJSoWKSsRUkM0Nyc4Ki0fBTY5Oys8FEVMIl/8QAGgEBAAMBAQEAAAAAAAAAAAAAAAIDBQQBBv/EADwRAQACAQEFBAYIBQQDAQAAAAABAgMRBBIhMUFRYXGBEyIykaGxBSMzUmLB0fAUJEKC4TRyotJDksIV/9oADAMBAAIRAxEAPwC8aBQKBQKBQKBQKBQKBQKBQcTW+LbK0PLcXEaPjPdg88mPPu0y36UHAbtY04Njmnx+b7PNy/Hdc/pQdvQ+NLG8PLb3MbOf6tsxyf8ATcBj9KDv0CgUCgUCgUCgUCgUCgUCgUCgUCgUCgUCgUCgUECu9VuNTkeKycw2iEq9wu0kxGxETe5GOnONz7pA3IZrLs/t4V9lBk7kndmPmWO5PqaDT1PhaPBwo+lBAOIuFE39kUG9wV2izWMi29+7S2xPKsrZMkOenM3V4/juPUDFBeaMCAQQQRkEbgg+OaD9oFAoFAoFAoFAoFAoFAoFAoFAoFAoFAoFBC+03VGWGK0jYrJeOUJHVYVAMpB8CQVTP/Mz4UEg4cs0hgSNAAqqAANugoOk1Bzb1BigiOt2wINBWXE1gCDtQT7sJ4iaW3ls5Tl7Uju89TC+cD15SCPgVFBaNAoFAoFAoFAoFAoFAoFAoFAoFAoFAoFAoKp48uf/AO3ApO0dopUeTSzScx+YjT6UE70u8BUUHJ7S9SeLSruSF2SRUUqynDA94g2PwJ+tBnm16DkH84hzyj+sj64+NBCOEr95dPieVy7kyZZjknEjgb/ACg4fEB2NBr9jlxya0FGfvYJUP+Hlff8Ad/Wg9C0CgUCgUCgUCgUCgUCgUCgUCgUCgUCgUCgqHtghMOoWdzvyyRNAT4BonLqM+ZEj/u0HS0PWMqN6DX7Sb7m0q7GeqL/5EoEnD9hyD+aW2eX/AISeXwoIzwbdAadCB4GT/wAj0HM1y62NB0OwuyMupzzY9iGArn9uVhgfuq1BftAoFAoFAoFAoFAoFAoFAoFAoFAoFAoFAoI9x5w0NQs3hyFkBEkL/llT8OfQ7qfRjQUbpWqyQu0MymOWNuV0PVWHUeo9fHrQSiDWwR1oP2bV9utBxb/VBjrQRHU71pGCICzuwVVUZZmY4CgDqSaD0J2ZcJfybZLG+DPKe8mI3HORsgPkowPU5PjQS6gUCgUCgUCgUCgUCgUCgUCgUCgUCgUCgUEf474g+w2M06jMmAkS9eaWQ8qDHjuc48gaCA2vZGLi1Ek0zrfSEyvP+Lmd9yrLndfDbB+uKCF6vwlqdkSHt2lQdJIMyqRjryqOdR8VFBxJL6YbGGYHyMcgP/bQYJILqQZELqv5nBQf5tz8hQd3sivkttYiWdUbvgYkdhvHI34SuehY+x5+38qD0vQKBQKBQKBQKBQKBQKBQKBQKBQKBQKBQKBQV52rPzTaTCRlXumlPl9xGSM/Nx9KCe2Z9hfhQaet6ikEfM2SSQqIu7SOeiKPEn9Nz4VC94rGsujZtmvnvu18ZnpEdZlXa3NwTLdyNlRI0bRqSUESbMy+ZV87+IDeYrlpa/HLPLs7v8N/aMOyzFdhxxpaY1i0896eUT3Wjp0mYc3iIAgkbgjNdr5mYmJ0nmqzULnuLmGYdYpUkHxjYN/6o8eugaD9oFAoFAoFAoFAoFAoFAoFAoFAoFAoFAoFBW3axJyXekN4d5cD6xp/pQS+DVEit+8kOFUD1JJ2CgeLE7AVG1orGsrcGC+a8UpHGf3x7nD1QyLG93MMXDjuraLqIe9IUD1kOxY+S4Gw357axG/PPlEdmv5tjB6O2SNlxz9XHrXt97d4z/bHKsecv17ZYYUiHRFC/Hbcn4nJ+ddFKRWsVZO0Z7Zs1ss85nX9Pcr/AFT7vmj90ZKf2fy/L+BFVY/Ut6OfL99zs2uP4jFG1V58r+PS393z8VZ8RHLdM7N+ik5+XX5VezHry1QqiA9Qqg/ICgy0CgUCgUCgUCgUCgUCgUCgUCgUCgUCgUCgrrtrgb7NaSqM9zdxlvMLIroflkivLWisaysxYr5bxSkazLJwnmYpNLuI/wChj8FPQyHzc+HkPUmqqRN537eUfn4/J3Z8lNnpOz4Z1mfbt2/hj8MdfvT3aOhqEvfXqL7lqnet/ey5VB8lDn/EK8n1skR2cfPo9x/UbFa/XJO7H+2ONvfOkeTW1WbrV7MQDiKUePhVeSm9HDnHJ17FtEYcnrxrS3C0dsT+cc4QWCxM2oW8PXvJYkHqJJFU/EcpbPpnyr3HffrqhtWzzs+WaTxjnE9sTyl6zqbnKBQKBQKBQKBQKBQKBQKBQKBQKBQKBQKD5lkCqWYgKoJJOwAHUk+VJnR7Ws2mK1jWZQHjK0l1Gwu5FLpEsLvbIMq0rIOYSt6HGFU+ByfDFER6Wd6eXT9f0amS0bFWcVJ+sn2p+7+GO/70+UdUb4B1sG3V2OAE5j6YG9XTOkayzKUm9opXnPBJdDc900j/AI52MrZ6gNsq/JAoqrDE7u9POeP78nf9J3r6aMVPZxxux5c587atHVrnY1czlfcRXOxoMHZbOjajbvLnlgdn5h0UODCvPvsBLKuD4ZPrVFvq773Sef5S1MP81s/oZ9ums17452r5c484h6Vq9llAoFAoFAoFAoFAoFAoFAoFAoFAoFAoPwmgjoH8oNn/AOEjbD/7LKev9yD+8R5daPtZ/D8/8fNq/wCgrp/5Z/4R/wBp/wCPjykRUYx4dKvZTzjZ2jWl1d2J2WKcqP7pzzr180I+tUZuOlO35dWn9Gx6Pf2mf6I4f7p4V93PyWCl/lavZji6rebGgrziS82NBZnYRw6rWl3LKAy3B7gA9CkYPOR6F3b92vLRFo0lPFktjvF6TpMcYWJw9cspe1mJMsAHKx6ywnZJPU7creo9RVWKZj1J5x8nbt2OtojaMcaVt0+7brH5x3eDt1czygUCgUCgUCgUCgUCgUCgUCgUCgUCgjty5vnaJCRaIcTONu+YdYUP5B7zeP4R4mqJ+tndj2evf3fq1ccRsNIyW+1n2Y+7H3p7/ux05z0SCNAoAUAAAAAbAAdAB5VfyZczNp1nmhk/HMss8sOm2T3ggYpLKZUghDgborsDzt4bDxHhvR4qPtD4hd76OZoGgL+w6n2gXi9g/ej2XIbmXbwC1Rj9a838o/NqbX9Rs2PZ+s+vbz4Vj3cfN0rHVcqN6vZbS1S/2O9BCryRpZVVQWORhR7zEgKvzYjbyzQXvwFps2lXqac0plt5rU3CBvxRTIyLIoP/AA2LE/7JITHiKzchLiEZntyWC/8AEQ/jiP8AaG4/aVaqy1n2q84d+w5qazgyz6l+HhPSfLr3aujYXiTRJLGco6hlPof4H0qdbRaNYcubDfDknHeOMcGxUlRQKBQKBQKBQKBQKDh6/wAW2lmQs8o7wjIiQNJKR592gJA9TgetBFpe1Zc+xYXZXzbuFP07w0C07X7XmxcQXMH7RRZFHx7ti3+WgnGk6tDdRiW3lSWM+8hBGfI+R9DvQZ7u6SJGeV1RFGWZyFUDzJOwoIPf9rFmG5LZJ7thkEwR5jBGNjI5A+YyNqDnN2h6g/8AR6aiD/mzljjwOETb4b0HMveMtVnSWMRW6dF+7M2Rv7SmQ9CRtsMjPUVRaZvO5Xl1n8o/fBp4MdNmxxnyxrafYr/9W7uyP6p7n3Z8danCip9itOVRhQjTIAB0GCDV0RERpDPyZLZLTe86zLU1rtWvlglBs44yyFFkWVvYZ/ZDAFd8E9K9QWDZ2S6TpaRRAF44wi4/rJ5DjPzkbPw+FV5b7tZl17Ds8Z89aTy5z4Rxn4PrU+Dop9MNi+P6PAcjJEv4u9+POST55PnXuOm5WKo7XtE7RmtlnrPujpHlHB5xWaW1lkt5wVlhYow9R4jzB6g+IOam5mLUNSyOtBKOyjS41lfUbxhHa2XtFm6PORhUAx7RQHOBvzMoGaCWXkF9Os2vqzwvCA1tbNsGso8tIJR5uuW28v7JAW7p16s8MUyHKSosin9l1DD9DQciD+aXXJ0gumLR+Uc53ZPQPgsP2gw8RVEfV306T82pf+b2ff8A68cce+vSfGvKe7TsSCr2WUCgUCgUCgUCgUEQ4l12WSf7DYnE2AZ5sAi3VhkKoOxmYbjOyggnqAQyaTwPBAp25nY5d2JZ3Y9WZzux9TQfd9oSY/CKCG67w8pB2oIKDcadP39o5R8jmX3JFHuOvvD16jwIoO/wrZPrsjXF/MZTG5UW4ysUPl7HjkeJ6+OcUFuadw5BEoVUUAeAAAoNHU1EkhtrbAcAGaXAIhQ+A85WHQeHU+Gab2m07lfOez/LR2fBTFT+Izxw/pr96f8ArHXt5Q2otGiiQIigKo28T8SfEnrmrK1isaQ482a+a85LzrMudeWCeQqSpFOItEjmikjbYOpGR1HkR6g70HP03jhoGtItWOI7ZzidAz96QmImkUAlcZbzJIG3jVFvWyRXs4/o1MP1GxXy9bzux4RxtPyhauk8RWt0P5vcQy+iOpYfFc5HzFXstAe2/hG2mtmvnk7meFQoYDImycLGVG5bJwCOmd9hsFNahwVfWxte/i7o3JAjdiMBmGyNy55JPQ77+hwE4i4Ev3WAGZBHb7wxCIGJG/PyMcO5JJLMCSTQd+8XW8EG8V1KsrK1vDysGGDnABoNfSOI9WsYYoBDbSxQxrGuRKj4UYGTzEHb0FBs3nad3sLxX1hPHnpJAyy8rDBWRQeUqQ2D49KjekXrpK/Ztots+WMlenTtjrE90xwSrhrtHs5ooxPcRxTFfaEmYlYgkcys+F3xnlzkZwajivNo0nnHNdtuz1xXi2P2Lca+HZPfE8JTONwwBUgg7gg5B+dWOJ9UCgUCgUCgUHO4i1UWlrPcMMiGNnx+YgbL8zgfOgi3ZlaFIe8kPNNMTJK/izucsfqfoBQTnNBq3VBHNVjyDQV9xDagg0Ec4E1U2Wqw74iuCIJBvj2z7DfEPy7+TNQXtq2qPkW9vjv3GSx3WFOneMPE/lXxPoDVV7zru15/J3bLs9N30+f2I6dbT2R+c9I72ewtkt4wiZO5LMTlnY9XY+LE1OlIrGkKNo2i+e+/byjpEdIjuYri6qShw9U1JEVmdgqqMlmIAA9SaCBXGvXF6WGnx/dLnmupQREMdeQdXI3+lJnR7Ws2mIjnLHZcILLHHNcZlcrkFumDuG5emSMH02FU4I1jfnrx/T4NL6UtFckbPXljjd8/6p/9nN1vh6Dc92ufMDlP1FXMxn7MtEN1qcayNI8Fmv2jld2dBJnljHKxODnmbp7lBcfHWgi+sZ4PfK88R6FZU9pCD4bjHwJoPngXVxeWNvMQOdkAceUiey4x4e0DQdqWBT4UHMu9OU+AoI3qehoc7CggnEnDScpJUFQckY6DzHwqnJ6s+kjz8P8ADT2KYz0nZL9eNZ7Ldnhbl46I5ateac3PZTyRjryZ5omzvujZG/nV3NmzE1mYnnCyuCu2GGdlhv1W2m6B8/cuf7R/oz6McevhR4tKgUCgUCgUEG7ZpuXS2Hg89up+HfI3/wCaD44PvQIlHoKCXR3XSgrTgrjK0htpI7i6jWUXNzlXb2gDM2Ovhig1dH1iO41LUXilEkXd23KVOVyA4OKDHrj9aCs+IZeRg69UZWHxUgj+FBdGmyzLJMizBJCe8JaMP3qsThyxOfZ2TGcDlHnXLStotNYnSefLn++Te2jLgvhx5bY96um7wtpuzEcY0004+1rznXudnUtScL93yFs9HJAx8QDvXRbe09Vj4IxTb62ZiO6Imfjoi+scWGIIhTnuZDyxwREuzk9D0yB13x4eNKzbT1oM1cUX0xWmY7ZjT85NA4Jlu7gyaukp5ctHCOUWy4IxnDEu/wAR59ajS8zOk1mF20bNTHXeplrbw11+MQkHF13DGqWa5QylIzhGCrEfxYYDHT2cD81VZ8kex2/J3fROyZNZ2qIiYpEzHGNd6OXDx4+T51iVIwASqj8K5IHQdBn0FXzNa8+DKpjy5pma1m0850jVBtelGDUo4q7RNZ0mNEn7CrT7i9nxvLc92D5pAi4+XM7/AK0eLOoK04WuxaX+p2oPsLdd6g8ALiNJCo9AWP1oJ/HchhQYpnoOZdtQR/UQDmghF9bhS0fh1T4fl+X8MVRj9S2506fp5NPa/wCZxRtUe1yv49Lf3de/xQvXbAHO1XsxNex7tHFsHs76U90i80DtzMVC4HcgAEsMfhAHgR5ABOrvtUhGe6tbuUeDciRqf+o4b/LQYbftftsgT211D5typIo/cct+lBM9C4gtr1Oe1mSUDryn2lz4Mhwyn0IFB06BQRbtP05p9Ku1QEuqCZQBkkwMsuAPM8mPnQVpwdrYKLv4Cgnlrqucb0EY4JwtqwkjAY3FwfaUZw0rEHcZxig51u/JqN8wXlVo7cA4wpKhs48D1oNLWbzrQQS7PezxJ+aRc/AHJ/QGgs261Pm5XU+2hyvqD1U+hH8BVWWsz61ecfvR3bDnpWZxZfYvwnu7LeU/DVo6vxS3sRW6mS4m9mKP1PvN5KOvy8BkidLRaNYc+fBfBknHfnCxOz3gtLJTNKe9vJRmWZtzv7iflTp064HkAJKUykagh6S99dzze7CPs8f9rZpWHz5V/wABqinrZJt2cP1ae0fUbJjw9b+vPhyr8NZ83K1yQMCGAI9QD/GrprE82fjyXxzrS0xPdOiu9duAowoAA6AYA+lebsabunBKc+ScnpbWmbds8Z4cuaXdguuxyLcwO/36yFlXmIDREDdUzjmDZyQM+0ua8pjrTkt2jbMu0RHpNOHXSInz0iFk3Vo6SGY3bpEDzOjCHuwqjccxXKjbrmvJpbe1i3lwe12jF6LcnFEz97W0T89J9yida1iUXU+phGFndzmOKXw+4URhmHgGC7f2T5V7ff8A6UdnnZ419NEz2aTEfOE90LicvECuGbAwM8oJ+J6V760V70IjFbLprMU15zGsxHkkFlqjyA88fdkYx7Svn5ivK2tPONEs+PFTT0d97ymNPe0ZtXUycnLIDkjJRgpx482MY2ryMkb27pPuTtsdoxel3qzHZFo193NydU1BEOGdVJ6ZIH8a9tkrXhadEMOyZ80TbFSbRHZGqOaq4YZB9Qf9/wC968yV368OfOFmyZ/4fLMZI9WfVtHd1845x3o0bGS6nSCEZkffJ6IvQufTyHia9x3366obXs87Plmmusc4ntieUrd4V7M7e0QEjnlI9p23Yn/0PQVNzOxd6BHjZRQRPW+HlIOwoK81HTZLaUTWztFKh2dDg/A+DKfEHINBbvZpx2uoxtHKAl3CAZEGwdeneoPLOxHgSPMUE3oFB54430F9IvCUB+yTsWhb3UJ3MJ8se75r6g0Gxp+v5A3oN9tayOtBzr3V/Wgi2r6r13oMNzwvfwQxXrW7mKRSQQCzIv5nUDKBhuCfCg1IuIzjx8/pQWD2cx8jxXE6rzzDkD43QE8yIfj5+eBVH2d+6fn/AJan+r2b8eOPfT9a/LwXPa3G1Xstra9qvcQSSDcqvsj8znZV+bECoZL7lZl07Hs/8Rnrj6TPHujrPucO2i7iBIycsBlz+Z29pj82JpjpuViHu27R/EZ7ZI5Ty7ojhHwRfXLvrU3KrTiS96gdTtQTvsf4At7u1luLyLnDSBIDzOhAhJ5pFZGBGZGYdf6ugsA9mtg2O9WaZQQQstxcSICP2S+D880EgvdEt5bZrV4k+zsnd92AFUKOgUD8OMAgjoQCKCguItBudDmGS0lm7Yjm/L+xJjow8+h6jxACRaVxQrKCW286hbJWvOXRh2TPm+zpM+ES3318N+EO3wGB9WwKh6eJ9mJnydX/AOZkp9tetPG0a+6NZc67vZG91VH7R5j9B/rXkzkt0iPHi9rXYsXPJa0/hjdj3z+jg6hNseZs49ABt/vzrycM3jS9uHuWY/pPHs9t/Z8URbtmZtP5R8Ez7G7AcjXDj25jzfBPdX5D9SaupSKRpDP2nacm0ZJyZJ1la+akoYJ6Dg6mgwaCBcQ2wOaCv49RbT7yG6jzmJ8sB78Z2dPmufng+FB6ghlDqrKcqwDA+YIyDQfdBp6tpcN1C8NxGskTjDK3Q+vmCOoI3FBTPEfZBdQMz6fIJo+oikIWRf2Q/wCF/ny+HXrQQ+60jUojyyWVzn9mNpBt6pkUGWx4R1W5ICWcqg+9LiID19vB+gzQWVwT2PxwOs9+6zyrgrGAe5Q9cnO8hHrgehoLToKn7d9PgS1t2WGJZJbqNHkEcfOUCSMV58ZGSq+PhQcfRJleLkb8LDHw8iPUHf5VG9YtGkrsGe+DJGSnOP37p5SmHD+rEqUkP3keFY/mHg49CP1zUMVpn1bc4dG3YKVmMuL2L8Y7u2vlPw0l+atd97cQx+7H9+/xG0Y+uW/w1G/rZIr2cf0W7N9RsuTN1t6kfO0+7SPNranfdavZiCa/qHWghVnaPe3UcMZ9qRwik4wvizn0RcsfgKPYiZ4Q9L6fqllZwxW0UqsIUWNUjzK/sjGSsYJyevzqqc1I6/m7afRu1Xje3JiO2fVj3zozfy5M/wDQWczeTSlIF/zEv/lrz0tp9ms/JZ/BYafa5qx3Rrafhw+J3N/J+KS3gHkiPM4/xOVX/L9aaZZ6xHxN/YMfKtr+MxWPdGs/F8T8KJMCLqa4uFPVWfkQ4OfwRBR18809DE+1Mz++4j6Ttj+xx1r/AG6z77aqj494Bu7B2uLRnuLXqU6yQj4D8aD8wGQOvTJlXFSvKHPm27ac32mSZ8+Hu5Izp3FAYdascrffWMjrQcPWr/Mb4PukfpQXB2fXYWFAPACgsCO6yKCtrXim3tNY1kXU6xh/sXdhuYg8tuebGAcfiH1oNLUeJLe71Ww+zTLIEjuefl5sAlVxnIHkaDY1yTY0FacTgENQehOzecvpVgx6/Z41/dXlz+lBJKBQKBQKBQRjX+Mo4HMMEbXNyOsUZAWPIyO9lO0fhtu2+eUiggXGNnqGpxolx3UMaSCVUiVmYMFZRmR29rZ26KPCgiraFeW34Js48GRSP0wf1oPyLiySGRDcR8pX2S6ZKsp6hlO4x1B3qrJWdYvXnHxh37JmpNLYMs6Vtxifu2jlPhPKf8JDZa4pDyDLGVsjlBI5Rso5unTfr4mqceWNZnSdZns9zR2zYrTXHSLVilaxxm0cZnjaY5zz4cujQ1LV2Phgep3+g/1q3fyTyrp4y4fQbFj9vNNu6tfztp8kM1bVhnAUMf2icfEgeFNzJPO3uh5/FbJj+zwa99rTPwjSFr9kPByvbfaruJGE2DBGUAVYx/WFfNzvg5wAPOnoKdePjxez9K7TppjmKR+GIr8efxWpb2yRjEaKg8lAUfQVbFYjk4L5b5J1vMzPfOrLXqBQKBQQLjHsosr4tIoNtOd+8iA5WPm8XRvM45SfOgrHUex3VISe6aGdfDlfkbHqsmAD6cx+NBzI+yzVpNntiuTjJlt+UDzJEhPyCmg7nBWrFFCPlWQlWB6hlOCPkQaCx7PVsgb0Ed0ViNT1aRkPLJ9j5GZdm5IWB5SRg4PXFBpcQOTqNk6qeVI7gMwGwLKuMkbDOKDV1e960FfcQTlvZUEsxwANySdgAB1NB6j4b077NZ20HjDDHGfUogBP1FB0qBQKBQKCKcZ61IHjsrVuW4nBZnGCYIc4MmPzscqufEMfdwQ6egcOw2sQSNfVmO7Mx3LMx3ZidyTuaDcubUEdKCNatpwIO1BXvEejgg7UECW6ezcrk90x3H5SfeHp50GDUtXzsNyaCWdlfZ41/ILm5B+yIfh9oYH8C/8AKBG7eJ2HjgPRSqAAAMAbADoAKD9oFAoFAoFAoFBRvavw49jdNfQg/Z7hsy4G0UzbFjjornfP5ifMUHO0ziDIG9B1f5a260Gld6v60EZ1XVeu9BIOx3hJry6W9mUi2t2zHnpLMvTHmqHfP5gBvg4D0DQKBQKBQKCr+E70XOoXtyd+aZo09IoCY1A9Dylvi5oLMSTag0rnU4hMsBcCV0aRU3yUU4LeWATQcjXb+OEKZXCh3WNc53d9lXbxNBFdbQYNBWPFFsCGoJP2TdmdveQR3dzIzrzsvcAcq5jYj23zlwdjgYHxoL1t4VRVRFCooCqqgAKAMAADoAKDJQKBQKBQKBQKBQY7mBZEZJFDI4KsrAEMDsQQeooKd4r7HpEZpNMkHKd/s8pIx6Ryb7dNm6fm8KCC3ei6nCSsljc7eKRtKvl+OPmX9aDHb6HqU5Cx2Vzv4tG0a/vyAL+tBOOE+xiR2WTU3AXr9njYkn0eUbAei5z+YUFz2lskSLHGqoiAKqqAFUDoAB0FBloFAoFAoFBRvZ/fcpcE7iRwfiHOf1oLUtL/ACBvQQvinVXi1i0eKF52+xzryIUU4Mi+1lyBgY/Wg4fG2vTTLaLJZzQL9ttzzu0TDIfphGJz/pQdbWJ+tBXnEUnWgtDsARhpbk9GupSvwwg/7g1BZdAoFAoFAoFAoFAoFAoFAoFAoFAoFAoFAoKB4nt20/VrhDtHOxuIj4ESklh8RJzbeRHnQSfS9bBA3oMdzzNfw3AI5EgkiO++XZSNsdNqDS4v5p0hCEZjuIpTk49mM5OPWg5+q6h13oIJrt5nYbk7ADcknwoPSXZ9oZstOtoGHtqnNJ/eSEuwz44LEfACgkNAoFAoFAoFAoFAoFAoFAoFAoFAoFAoFAoIr2h8HrqVuFBCXERLQSHwY9Ub9hsDPwB8KCihezWkrQXKNHKnVW/7gfeU+BGxoOrFrwI60GK41rbrQcDU9ZG+9BYPZJ2eyPKl/eoVVSHt4mGCW6iVlPQDqoPjv4DIXbQKBQKBQKBQKBQKBQKBQKBQKBQKBQKBQKBQKDj8ScL2t+gS6hWTGeVt1dM/lkXDL0G2cHG+aCttR7DhnNreui7+zKgk+HtqV9fA0Gnb9h05P3t8gGR+CJiSPHdnGD9aCa8LdllhZMshRp5lwRJNhuUjBysYAUEEZBwSPOgnFAoFAoFAoFAoFAoFAoFAoFAoFAoFAoFAoFAoFAoFAoFAoFAoFAoFAoFAoFAoFAoFAoFAoFA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5124" name="AutoShape 9" descr="data:image/jpeg;base64,/9j/4AAQSkZJRgABAQAAAQABAAD/2wCEAAkGBxQSERIUEhQVFhQUFRYVFxcXGBQWGBcXFBYXGB0XHBYYHCghGholHBcYIjMiJiktLi4uFyAzODMsNygtLiwBCgoKDg0OGxAQGjQmICYyNDI0MjYsLSw0MDAyLyw0LzgvMDgsLTQwMjQsLCwsMjQsLzQsLDY3Mi8sLCwsLCwvNP/AABEIANoA5wMBEQACEQEDEQH/xAAcAAEAAgMBAQEAAAAAAAAAAAAABgcDBAUIAgH/xABEEAACAQMCAwUFBQMKBgMBAAABAgMABBEFIQYSMQcTQVFhIkJxgZEUIzJSoWKSsRUkM0Nyc4Ki0fBTY5Oys8FEVMIl/8QAGgEBAAMBAQEAAAAAAAAAAAAAAAIDBQQBBv/EADwRAQACAQEFBAYIBQQDAQAAAAABAgMRBBIhMUFRYXGBEyIykaGxBSMzUmLB0fAUJEKC4TRyotJDksIV/9oADAMBAAIRAxEAPwC8aBQKBQKBQKBQKBQKBQKBQcTW+LbK0PLcXEaPjPdg88mPPu0y36UHAbtY04Njmnx+b7PNy/Hdc/pQdvQ+NLG8PLb3MbOf6tsxyf8ATcBj9KDv0CgUCgUCgUCgUCgUCgUCgUCgUCgUCgUCgUCgUECu9VuNTkeKycw2iEq9wu0kxGxETe5GOnONz7pA3IZrLs/t4V9lBk7kndmPmWO5PqaDT1PhaPBwo+lBAOIuFE39kUG9wV2izWMi29+7S2xPKsrZMkOenM3V4/juPUDFBeaMCAQQQRkEbgg+OaD9oFAoFAoFAoFAoFAoFAoFAoFAoFAoFAoFBC+03VGWGK0jYrJeOUJHVYVAMpB8CQVTP/Mz4UEg4cs0hgSNAAqqAANugoOk1Bzb1BigiOt2wINBWXE1gCDtQT7sJ4iaW3ls5Tl7Uju89TC+cD15SCPgVFBaNAoFAoFAoFAoFAoFAoFAoFAoFAoFAoFAoKp48uf/AO3ApO0dopUeTSzScx+YjT6UE70u8BUUHJ7S9SeLSruSF2SRUUqynDA94g2PwJ+tBnm16DkH84hzyj+sj64+NBCOEr95dPieVy7kyZZjknEjgb/ACg4fEB2NBr9jlxya0FGfvYJUP+Hlff8Ad/Wg9C0CgUCgUCgUCgUCgUCgUCgUCgUCgUCgUCgqHtghMOoWdzvyyRNAT4BonLqM+ZEj/u0HS0PWMqN6DX7Sb7m0q7GeqL/5EoEnD9hyD+aW2eX/AISeXwoIzwbdAadCB4GT/wAj0HM1y62NB0OwuyMupzzY9iGArn9uVhgfuq1BftAoFAoFAoFAoFAoFAoFAoFAoFAoFAoFAoI9x5w0NQs3hyFkBEkL/llT8OfQ7qfRjQUbpWqyQu0MymOWNuV0PVWHUeo9fHrQSiDWwR1oP2bV9utBxb/VBjrQRHU71pGCICzuwVVUZZmY4CgDqSaD0J2ZcJfybZLG+DPKe8mI3HORsgPkowPU5PjQS6gUCgUCgUCgUCgUCgUCgUCgUCgUCgUCgUEf474g+w2M06jMmAkS9eaWQ8qDHjuc48gaCA2vZGLi1Ek0zrfSEyvP+Lmd9yrLndfDbB+uKCF6vwlqdkSHt2lQdJIMyqRjryqOdR8VFBxJL6YbGGYHyMcgP/bQYJILqQZELqv5nBQf5tz8hQd3sivkttYiWdUbvgYkdhvHI34SuehY+x5+38qD0vQKBQKBQKBQKBQKBQKBQKBQKBQKBQKBQKBQV52rPzTaTCRlXumlPl9xGSM/Nx9KCe2Z9hfhQaet6ikEfM2SSQqIu7SOeiKPEn9Nz4VC94rGsujZtmvnvu18ZnpEdZlXa3NwTLdyNlRI0bRqSUESbMy+ZV87+IDeYrlpa/HLPLs7v8N/aMOyzFdhxxpaY1i0896eUT3Wjp0mYc3iIAgkbgjNdr5mYmJ0nmqzULnuLmGYdYpUkHxjYN/6o8eugaD9oFAoFAoFAoFAoFAoFAoFAoFAoFAoFAoFBW3axJyXekN4d5cD6xp/pQS+DVEit+8kOFUD1JJ2CgeLE7AVG1orGsrcGC+a8UpHGf3x7nD1QyLG93MMXDjuraLqIe9IUD1kOxY+S4Gw357axG/PPlEdmv5tjB6O2SNlxz9XHrXt97d4z/bHKsecv17ZYYUiHRFC/Hbcn4nJ+ddFKRWsVZO0Z7Zs1ss85nX9Pcr/AFT7vmj90ZKf2fy/L+BFVY/Ut6OfL99zs2uP4jFG1V58r+PS393z8VZ8RHLdM7N+ik5+XX5VezHry1QqiA9Qqg/ICgy0CgUCgUCgUCgUCgUCgUCgUCgUCgUCgUCgrrtrgb7NaSqM9zdxlvMLIroflkivLWisaysxYr5bxSkazLJwnmYpNLuI/wChj8FPQyHzc+HkPUmqqRN537eUfn4/J3Z8lNnpOz4Z1mfbt2/hj8MdfvT3aOhqEvfXqL7lqnet/ey5VB8lDn/EK8n1skR2cfPo9x/UbFa/XJO7H+2ONvfOkeTW1WbrV7MQDiKUePhVeSm9HDnHJ17FtEYcnrxrS3C0dsT+cc4QWCxM2oW8PXvJYkHqJJFU/EcpbPpnyr3HffrqhtWzzs+WaTxjnE9sTyl6zqbnKBQKBQKBQKBQKBQKBQKBQKBQKBQKBQKD5lkCqWYgKoJJOwAHUk+VJnR7Ws2mK1jWZQHjK0l1Gwu5FLpEsLvbIMq0rIOYSt6HGFU+ByfDFER6Wd6eXT9f0amS0bFWcVJ+sn2p+7+GO/70+UdUb4B1sG3V2OAE5j6YG9XTOkayzKUm9opXnPBJdDc900j/AI52MrZ6gNsq/JAoqrDE7u9POeP78nf9J3r6aMVPZxxux5c587atHVrnY1czlfcRXOxoMHZbOjajbvLnlgdn5h0UODCvPvsBLKuD4ZPrVFvq773Sef5S1MP81s/oZ9ums17452r5c484h6Vq9llAoFAoFAoFAoFAoFAoFAoFAoFAoFAoPwmgjoH8oNn/AOEjbD/7LKev9yD+8R5daPtZ/D8/8fNq/wCgrp/5Z/4R/wBp/wCPjykRUYx4dKvZTzjZ2jWl1d2J2WKcqP7pzzr180I+tUZuOlO35dWn9Gx6Pf2mf6I4f7p4V93PyWCl/lavZji6rebGgrziS82NBZnYRw6rWl3LKAy3B7gA9CkYPOR6F3b92vLRFo0lPFktjvF6TpMcYWJw9cspe1mJMsAHKx6ywnZJPU7creo9RVWKZj1J5x8nbt2OtojaMcaVt0+7brH5x3eDt1czygUCgUCgUCgUCgUCgUCgUCgUCgUCgjty5vnaJCRaIcTONu+YdYUP5B7zeP4R4mqJ+tndj2evf3fq1ccRsNIyW+1n2Y+7H3p7/ux05z0SCNAoAUAAAAAbAAdAB5VfyZczNp1nmhk/HMss8sOm2T3ggYpLKZUghDgborsDzt4bDxHhvR4qPtD4hd76OZoGgL+w6n2gXi9g/ej2XIbmXbwC1Rj9a838o/NqbX9Rs2PZ+s+vbz4Vj3cfN0rHVcqN6vZbS1S/2O9BCryRpZVVQWORhR7zEgKvzYjbyzQXvwFps2lXqac0plt5rU3CBvxRTIyLIoP/AA2LE/7JITHiKzchLiEZntyWC/8AEQ/jiP8AaG4/aVaqy1n2q84d+w5qazgyz6l+HhPSfLr3aujYXiTRJLGco6hlPof4H0qdbRaNYcubDfDknHeOMcGxUlRQKBQKBQKBQKBQKDh6/wAW2lmQs8o7wjIiQNJKR592gJA9TgetBFpe1Zc+xYXZXzbuFP07w0C07X7XmxcQXMH7RRZFHx7ti3+WgnGk6tDdRiW3lSWM+8hBGfI+R9DvQZ7u6SJGeV1RFGWZyFUDzJOwoIPf9rFmG5LZJ7thkEwR5jBGNjI5A+YyNqDnN2h6g/8AR6aiD/mzljjwOETb4b0HMveMtVnSWMRW6dF+7M2Rv7SmQ9CRtsMjPUVRaZvO5Xl1n8o/fBp4MdNmxxnyxrafYr/9W7uyP6p7n3Z8danCip9itOVRhQjTIAB0GCDV0RERpDPyZLZLTe86zLU1rtWvlglBs44yyFFkWVvYZ/ZDAFd8E9K9QWDZ2S6TpaRRAF44wi4/rJ5DjPzkbPw+FV5b7tZl17Ds8Z89aTy5z4Rxn4PrU+Dop9MNi+P6PAcjJEv4u9+POST55PnXuOm5WKo7XtE7RmtlnrPujpHlHB5xWaW1lkt5wVlhYow9R4jzB6g+IOam5mLUNSyOtBKOyjS41lfUbxhHa2XtFm6PORhUAx7RQHOBvzMoGaCWXkF9Os2vqzwvCA1tbNsGso8tIJR5uuW28v7JAW7p16s8MUyHKSosin9l1DD9DQciD+aXXJ0gumLR+Uc53ZPQPgsP2gw8RVEfV306T82pf+b2ff8A68cce+vSfGvKe7TsSCr2WUCgUCgUCgUCgUEQ4l12WSf7DYnE2AZ5sAi3VhkKoOxmYbjOyggnqAQyaTwPBAp25nY5d2JZ3Y9WZzux9TQfd9oSY/CKCG67w8pB2oIKDcadP39o5R8jmX3JFHuOvvD16jwIoO/wrZPrsjXF/MZTG5UW4ysUPl7HjkeJ6+OcUFuadw5BEoVUUAeAAAoNHU1EkhtrbAcAGaXAIhQ+A85WHQeHU+Gab2m07lfOez/LR2fBTFT+Izxw/pr96f8ArHXt5Q2otGiiQIigKo28T8SfEnrmrK1isaQ482a+a85LzrMudeWCeQqSpFOItEjmikjbYOpGR1HkR6g70HP03jhoGtItWOI7ZzidAz96QmImkUAlcZbzJIG3jVFvWyRXs4/o1MP1GxXy9bzux4RxtPyhauk8RWt0P5vcQy+iOpYfFc5HzFXstAe2/hG2mtmvnk7meFQoYDImycLGVG5bJwCOmd9hsFNahwVfWxte/i7o3JAjdiMBmGyNy55JPQ77+hwE4i4Ev3WAGZBHb7wxCIGJG/PyMcO5JJLMCSTQd+8XW8EG8V1KsrK1vDysGGDnABoNfSOI9WsYYoBDbSxQxrGuRKj4UYGTzEHb0FBs3nad3sLxX1hPHnpJAyy8rDBWRQeUqQ2D49KjekXrpK/Ztots+WMlenTtjrE90xwSrhrtHs5ooxPcRxTFfaEmYlYgkcys+F3xnlzkZwajivNo0nnHNdtuz1xXi2P2Lca+HZPfE8JTONwwBUgg7gg5B+dWOJ9UCgUCgUCgUHO4i1UWlrPcMMiGNnx+YgbL8zgfOgi3ZlaFIe8kPNNMTJK/izucsfqfoBQTnNBq3VBHNVjyDQV9xDagg0Ec4E1U2Wqw74iuCIJBvj2z7DfEPy7+TNQXtq2qPkW9vjv3GSx3WFOneMPE/lXxPoDVV7zru15/J3bLs9N30+f2I6dbT2R+c9I72ewtkt4wiZO5LMTlnY9XY+LE1OlIrGkKNo2i+e+/byjpEdIjuYri6qShw9U1JEVmdgqqMlmIAA9SaCBXGvXF6WGnx/dLnmupQREMdeQdXI3+lJnR7Ws2mIjnLHZcILLHHNcZlcrkFumDuG5emSMH02FU4I1jfnrx/T4NL6UtFckbPXljjd8/6p/9nN1vh6Dc92ufMDlP1FXMxn7MtEN1qcayNI8Fmv2jld2dBJnljHKxODnmbp7lBcfHWgi+sZ4PfK88R6FZU9pCD4bjHwJoPngXVxeWNvMQOdkAceUiey4x4e0DQdqWBT4UHMu9OU+AoI3qehoc7CggnEnDScpJUFQckY6DzHwqnJ6s+kjz8P8ADT2KYz0nZL9eNZ7Ldnhbl46I5ateac3PZTyRjryZ5omzvujZG/nV3NmzE1mYnnCyuCu2GGdlhv1W2m6B8/cuf7R/oz6McevhR4tKgUCgUCgUEG7ZpuXS2Hg89up+HfI3/wCaD44PvQIlHoKCXR3XSgrTgrjK0htpI7i6jWUXNzlXb2gDM2Ovhig1dH1iO41LUXilEkXd23KVOVyA4OKDHrj9aCs+IZeRg69UZWHxUgj+FBdGmyzLJMizBJCe8JaMP3qsThyxOfZ2TGcDlHnXLStotNYnSefLn++Te2jLgvhx5bY96um7wtpuzEcY0004+1rznXudnUtScL93yFs9HJAx8QDvXRbe09Vj4IxTb62ZiO6Imfjoi+scWGIIhTnuZDyxwREuzk9D0yB13x4eNKzbT1oM1cUX0xWmY7ZjT85NA4Jlu7gyaukp5ctHCOUWy4IxnDEu/wAR59ajS8zOk1mF20bNTHXeplrbw11+MQkHF13DGqWa5QylIzhGCrEfxYYDHT2cD81VZ8kex2/J3fROyZNZ2qIiYpEzHGNd6OXDx4+T51iVIwASqj8K5IHQdBn0FXzNa8+DKpjy5pma1m0850jVBtelGDUo4q7RNZ0mNEn7CrT7i9nxvLc92D5pAi4+XM7/AK0eLOoK04WuxaX+p2oPsLdd6g8ALiNJCo9AWP1oJ/HchhQYpnoOZdtQR/UQDmghF9bhS0fh1T4fl+X8MVRj9S2506fp5NPa/wCZxRtUe1yv49Lf3de/xQvXbAHO1XsxNex7tHFsHs76U90i80DtzMVC4HcgAEsMfhAHgR5ABOrvtUhGe6tbuUeDciRqf+o4b/LQYbftftsgT211D5typIo/cct+lBM9C4gtr1Oe1mSUDryn2lz4Mhwyn0IFB06BQRbtP05p9Ku1QEuqCZQBkkwMsuAPM8mPnQVpwdrYKLv4Cgnlrqucb0EY4JwtqwkjAY3FwfaUZw0rEHcZxig51u/JqN8wXlVo7cA4wpKhs48D1oNLWbzrQQS7PezxJ+aRc/AHJ/QGgs261Pm5XU+2hyvqD1U+hH8BVWWsz61ecfvR3bDnpWZxZfYvwnu7LeU/DVo6vxS3sRW6mS4m9mKP1PvN5KOvy8BkidLRaNYc+fBfBknHfnCxOz3gtLJTNKe9vJRmWZtzv7iflTp064HkAJKUykagh6S99dzze7CPs8f9rZpWHz5V/wABqinrZJt2cP1ae0fUbJjw9b+vPhyr8NZ83K1yQMCGAI9QD/GrprE82fjyXxzrS0xPdOiu9duAowoAA6AYA+lebsabunBKc+ScnpbWmbds8Z4cuaXdguuxyLcwO/36yFlXmIDREDdUzjmDZyQM+0ua8pjrTkt2jbMu0RHpNOHXSInz0iFk3Vo6SGY3bpEDzOjCHuwqjccxXKjbrmvJpbe1i3lwe12jF6LcnFEz97W0T89J9yida1iUXU+phGFndzmOKXw+4URhmHgGC7f2T5V7ff8A6UdnnZ419NEz2aTEfOE90LicvECuGbAwM8oJ+J6V760V70IjFbLprMU15zGsxHkkFlqjyA88fdkYx7Svn5ivK2tPONEs+PFTT0d97ymNPe0ZtXUycnLIDkjJRgpx482MY2ryMkb27pPuTtsdoxel3qzHZFo193NydU1BEOGdVJ6ZIH8a9tkrXhadEMOyZ80TbFSbRHZGqOaq4YZB9Qf9/wC968yV368OfOFmyZ/4fLMZI9WfVtHd1845x3o0bGS6nSCEZkffJ6IvQufTyHia9x3366obXs87Plmmusc4ntieUrd4V7M7e0QEjnlI9p23Yn/0PQVNzOxd6BHjZRQRPW+HlIOwoK81HTZLaUTWztFKh2dDg/A+DKfEHINBbvZpx2uoxtHKAl3CAZEGwdeneoPLOxHgSPMUE3oFB54430F9IvCUB+yTsWhb3UJ3MJ8se75r6g0Gxp+v5A3oN9tayOtBzr3V/Wgi2r6r13oMNzwvfwQxXrW7mKRSQQCzIv5nUDKBhuCfCg1IuIzjx8/pQWD2cx8jxXE6rzzDkD43QE8yIfj5+eBVH2d+6fn/AJan+r2b8eOPfT9a/LwXPa3G1Xstra9qvcQSSDcqvsj8znZV+bECoZL7lZl07Hs/8Rnrj6TPHujrPucO2i7iBIycsBlz+Z29pj82JpjpuViHu27R/EZ7ZI5Ty7ojhHwRfXLvrU3KrTiS96gdTtQTvsf4At7u1luLyLnDSBIDzOhAhJ5pFZGBGZGYdf6ugsA9mtg2O9WaZQQQstxcSICP2S+D880EgvdEt5bZrV4k+zsnd92AFUKOgUD8OMAgjoQCKCguItBudDmGS0lm7Yjm/L+xJjow8+h6jxACRaVxQrKCW286hbJWvOXRh2TPm+zpM+ES3318N+EO3wGB9WwKh6eJ9mJnydX/AOZkp9tetPG0a+6NZc67vZG91VH7R5j9B/rXkzkt0iPHi9rXYsXPJa0/hjdj3z+jg6hNseZs49ABt/vzrycM3jS9uHuWY/pPHs9t/Z8URbtmZtP5R8Ez7G7AcjXDj25jzfBPdX5D9SaupSKRpDP2nacm0ZJyZJ1la+akoYJ6Dg6mgwaCBcQ2wOaCv49RbT7yG6jzmJ8sB78Z2dPmufng+FB6ghlDqrKcqwDA+YIyDQfdBp6tpcN1C8NxGskTjDK3Q+vmCOoI3FBTPEfZBdQMz6fIJo+oikIWRf2Q/wCF/ny+HXrQQ+60jUojyyWVzn9mNpBt6pkUGWx4R1W5ICWcqg+9LiID19vB+gzQWVwT2PxwOs9+6zyrgrGAe5Q9cnO8hHrgehoLToKn7d9PgS1t2WGJZJbqNHkEcfOUCSMV58ZGSq+PhQcfRJleLkb8LDHw8iPUHf5VG9YtGkrsGe+DJGSnOP37p5SmHD+rEqUkP3keFY/mHg49CP1zUMVpn1bc4dG3YKVmMuL2L8Y7u2vlPw0l+atd97cQx+7H9+/xG0Y+uW/w1G/rZIr2cf0W7N9RsuTN1t6kfO0+7SPNranfdavZiCa/qHWghVnaPe3UcMZ9qRwik4wvizn0RcsfgKPYiZ4Q9L6fqllZwxW0UqsIUWNUjzK/sjGSsYJyevzqqc1I6/m7afRu1Xje3JiO2fVj3zozfy5M/wDQWczeTSlIF/zEv/lrz0tp9ms/JZ/BYafa5qx3Rrafhw+J3N/J+KS3gHkiPM4/xOVX/L9aaZZ6xHxN/YMfKtr+MxWPdGs/F8T8KJMCLqa4uFPVWfkQ4OfwRBR18809DE+1Mz++4j6Ttj+xx1r/AG6z77aqj494Bu7B2uLRnuLXqU6yQj4D8aD8wGQOvTJlXFSvKHPm27ac32mSZ8+Hu5Izp3FAYdascrffWMjrQcPWr/Mb4PukfpQXB2fXYWFAPACgsCO6yKCtrXim3tNY1kXU6xh/sXdhuYg8tuebGAcfiH1oNLUeJLe71Ww+zTLIEjuefl5sAlVxnIHkaDY1yTY0FacTgENQehOzecvpVgx6/Z41/dXlz+lBJKBQKBQKBQRjX+Mo4HMMEbXNyOsUZAWPIyO9lO0fhtu2+eUiggXGNnqGpxolx3UMaSCVUiVmYMFZRmR29rZ26KPCgiraFeW34Js48GRSP0wf1oPyLiySGRDcR8pX2S6ZKsp6hlO4x1B3qrJWdYvXnHxh37JmpNLYMs6Vtxifu2jlPhPKf8JDZa4pDyDLGVsjlBI5Rso5unTfr4mqceWNZnSdZns9zR2zYrTXHSLVilaxxm0cZnjaY5zz4cujQ1LV2Phgep3+g/1q3fyTyrp4y4fQbFj9vNNu6tfztp8kM1bVhnAUMf2icfEgeFNzJPO3uh5/FbJj+zwa99rTPwjSFr9kPByvbfaruJGE2DBGUAVYx/WFfNzvg5wAPOnoKdePjxez9K7TppjmKR+GIr8efxWpb2yRjEaKg8lAUfQVbFYjk4L5b5J1vMzPfOrLXqBQKBQQLjHsosr4tIoNtOd+8iA5WPm8XRvM45SfOgrHUex3VISe6aGdfDlfkbHqsmAD6cx+NBzI+yzVpNntiuTjJlt+UDzJEhPyCmg7nBWrFFCPlWQlWB6hlOCPkQaCx7PVsgb0Ed0ViNT1aRkPLJ9j5GZdm5IWB5SRg4PXFBpcQOTqNk6qeVI7gMwGwLKuMkbDOKDV1e960FfcQTlvZUEsxwANySdgAB1NB6j4b077NZ20HjDDHGfUogBP1FB0qBQKBQKCKcZ61IHjsrVuW4nBZnGCYIc4MmPzscqufEMfdwQ6egcOw2sQSNfVmO7Mx3LMx3ZidyTuaDcubUEdKCNatpwIO1BXvEejgg7UECW6ezcrk90x3H5SfeHp50GDUtXzsNyaCWdlfZ41/ILm5B+yIfh9oYH8C/8AKBG7eJ2HjgPRSqAAAMAbADoAKD9oFAoFAoFAoFBRvavw49jdNfQg/Z7hsy4G0UzbFjjornfP5ifMUHO0ziDIG9B1f5a260Gld6v60EZ1XVeu9BIOx3hJry6W9mUi2t2zHnpLMvTHmqHfP5gBvg4D0DQKBQKBQKCr+E70XOoXtyd+aZo09IoCY1A9Dylvi5oLMSTag0rnU4hMsBcCV0aRU3yUU4LeWATQcjXb+OEKZXCh3WNc53d9lXbxNBFdbQYNBWPFFsCGoJP2TdmdveQR3dzIzrzsvcAcq5jYj23zlwdjgYHxoL1t4VRVRFCooCqqgAKAMAADoAKDJQKBQKBQKBQKBQY7mBZEZJFDI4KsrAEMDsQQeooKd4r7HpEZpNMkHKd/s8pIx6Ryb7dNm6fm8KCC3ei6nCSsljc7eKRtKvl+OPmX9aDHb6HqU5Cx2Vzv4tG0a/vyAL+tBOOE+xiR2WTU3AXr9njYkn0eUbAei5z+YUFz2lskSLHGqoiAKqqAFUDoAB0FBloFAoFAoFBRvZ/fcpcE7iRwfiHOf1oLUtL/ACBvQQvinVXi1i0eKF52+xzryIUU4Mi+1lyBgY/Wg4fG2vTTLaLJZzQL9ttzzu0TDIfphGJz/pQdbWJ+tBXnEUnWgtDsARhpbk9GupSvwwg/7g1BZdAoFAoFAoFAoFAoFAoFAoFAoFAoFAoFAoKB4nt20/VrhDtHOxuIj4ESklh8RJzbeRHnQSfS9bBA3oMdzzNfw3AI5EgkiO++XZSNsdNqDS4v5p0hCEZjuIpTk49mM5OPWg5+q6h13oIJrt5nYbk7ADcknwoPSXZ9oZstOtoGHtqnNJ/eSEuwz44LEfACgkNAoFAoFAoFAoFAoFAoFAoFAoFAoFAoFAoIr2h8HrqVuFBCXERLQSHwY9Ub9hsDPwB8KCihezWkrQXKNHKnVW/7gfeU+BGxoOrFrwI60GK41rbrQcDU9ZG+9BYPZJ2eyPKl/eoVVSHt4mGCW6iVlPQDqoPjv4DIXbQKBQKBQKBQKBQKBQKBQKBQKBQKBQKBQKBQKDj8ScL2t+gS6hWTGeVt1dM/lkXDL0G2cHG+aCttR7DhnNreui7+zKgk+HtqV9fA0Gnb9h05P3t8gGR+CJiSPHdnGD9aCa8LdllhZMshRp5lwRJNhuUjBysYAUEEZBwSPOgnFAoFAoFAoFAoFAoFAoFAoFAoFAoFAoFAoFAoFAoFAoFAoFAoFAoFAoFAoFAoFAoFAoFAoFA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5125" name="AutoShape 11" descr="data:image/jpeg;base64,/9j/4AAQSkZJRgABAQAAAQABAAD/2wCEAAkGBxQSERIUEhQVFhQUFRYVFxcXGBQWGBcXFBYXGB0XHBYYHCghGholHBcYIjMiJiktLi4uFyAzODMsNygtLiwBCgoKDg0OGxAQGjQmICYyNDI0MjYsLSw0MDAyLyw0LzgvMDgsLTQwMjQsLCwsMjQsLzQsLDY3Mi8sLCwsLCwvNP/AABEIANoA5wMBEQACEQEDEQH/xAAcAAEAAgMBAQEAAAAAAAAAAAAABgcDBAUIAgH/xABEEAACAQMCAwUFBQMKBgMBAAABAgMABBEFIQYSMQcTQVFhIkJxgZEUIzJSoWKSsRUkM0Nyc4Ki0fBTY5Oys8FEVMIl/8QAGgEBAAMBAQEAAAAAAAAAAAAAAAIDBQQBBv/EADwRAQACAQEFBAYIBQQDAQAAAAABAgMRBBIhMUFRYXGBEyIykaGxBSMzUmLB0fAUJEKC4TRyotJDksIV/9oADAMBAAIRAxEAPwC8aBQKBQKBQKBQKBQKBQKBQcTW+LbK0PLcXEaPjPdg88mPPu0y36UHAbtY04Njmnx+b7PNy/Hdc/pQdvQ+NLG8PLb3MbOf6tsxyf8ATcBj9KDv0CgUCgUCgUCgUCgUCgUCgUCgUCgUCgUCgUCgUECu9VuNTkeKycw2iEq9wu0kxGxETe5GOnONz7pA3IZrLs/t4V9lBk7kndmPmWO5PqaDT1PhaPBwo+lBAOIuFE39kUG9wV2izWMi29+7S2xPKsrZMkOenM3V4/juPUDFBeaMCAQQQRkEbgg+OaD9oFAoFAoFAoFAoFAoFAoFAoFAoFAoFAoFBC+03VGWGK0jYrJeOUJHVYVAMpB8CQVTP/Mz4UEg4cs0hgSNAAqqAANugoOk1Bzb1BigiOt2wINBWXE1gCDtQT7sJ4iaW3ls5Tl7Uju89TC+cD15SCPgVFBaNAoFAoFAoFAoFAoFAoFAoFAoFAoFAoFAoKp48uf/AO3ApO0dopUeTSzScx+YjT6UE70u8BUUHJ7S9SeLSruSF2SRUUqynDA94g2PwJ+tBnm16DkH84hzyj+sj64+NBCOEr95dPieVy7kyZZjknEjgb/ACg4fEB2NBr9jlxya0FGfvYJUP+Hlff8Ad/Wg9C0CgUCgUCgUCgUCgUCgUCgUCgUCgUCgUCgqHtghMOoWdzvyyRNAT4BonLqM+ZEj/u0HS0PWMqN6DX7Sb7m0q7GeqL/5EoEnD9hyD+aW2eX/AISeXwoIzwbdAadCB4GT/wAj0HM1y62NB0OwuyMupzzY9iGArn9uVhgfuq1BftAoFAoFAoFAoFAoFAoFAoFAoFAoFAoFAoI9x5w0NQs3hyFkBEkL/llT8OfQ7qfRjQUbpWqyQu0MymOWNuV0PVWHUeo9fHrQSiDWwR1oP2bV9utBxb/VBjrQRHU71pGCICzuwVVUZZmY4CgDqSaD0J2ZcJfybZLG+DPKe8mI3HORsgPkowPU5PjQS6gUCgUCgUCgUCgUCgUCgUCgUCgUCgUCgUEf474g+w2M06jMmAkS9eaWQ8qDHjuc48gaCA2vZGLi1Ek0zrfSEyvP+Lmd9yrLndfDbB+uKCF6vwlqdkSHt2lQdJIMyqRjryqOdR8VFBxJL6YbGGYHyMcgP/bQYJILqQZELqv5nBQf5tz8hQd3sivkttYiWdUbvgYkdhvHI34SuehY+x5+38qD0vQKBQKBQKBQKBQKBQKBQKBQKBQKBQKBQKBQV52rPzTaTCRlXumlPl9xGSM/Nx9KCe2Z9hfhQaet6ikEfM2SSQqIu7SOeiKPEn9Nz4VC94rGsujZtmvnvu18ZnpEdZlXa3NwTLdyNlRI0bRqSUESbMy+ZV87+IDeYrlpa/HLPLs7v8N/aMOyzFdhxxpaY1i0896eUT3Wjp0mYc3iIAgkbgjNdr5mYmJ0nmqzULnuLmGYdYpUkHxjYN/6o8eugaD9oFAoFAoFAoFAoFAoFAoFAoFAoFAoFAoFBW3axJyXekN4d5cD6xp/pQS+DVEit+8kOFUD1JJ2CgeLE7AVG1orGsrcGC+a8UpHGf3x7nD1QyLG93MMXDjuraLqIe9IUD1kOxY+S4Gw357axG/PPlEdmv5tjB6O2SNlxz9XHrXt97d4z/bHKsecv17ZYYUiHRFC/Hbcn4nJ+ddFKRWsVZO0Z7Zs1ss85nX9Pcr/AFT7vmj90ZKf2fy/L+BFVY/Ut6OfL99zs2uP4jFG1V58r+PS393z8VZ8RHLdM7N+ik5+XX5VezHry1QqiA9Qqg/ICgy0CgUCgUCgUCgUCgUCgUCgUCgUCgUCgUCgrrtrgb7NaSqM9zdxlvMLIroflkivLWisaysxYr5bxSkazLJwnmYpNLuI/wChj8FPQyHzc+HkPUmqqRN537eUfn4/J3Z8lNnpOz4Z1mfbt2/hj8MdfvT3aOhqEvfXqL7lqnet/ey5VB8lDn/EK8n1skR2cfPo9x/UbFa/XJO7H+2ONvfOkeTW1WbrV7MQDiKUePhVeSm9HDnHJ17FtEYcnrxrS3C0dsT+cc4QWCxM2oW8PXvJYkHqJJFU/EcpbPpnyr3HffrqhtWzzs+WaTxjnE9sTyl6zqbnKBQKBQKBQKBQKBQKBQKBQKBQKBQKBQKD5lkCqWYgKoJJOwAHUk+VJnR7Ws2mK1jWZQHjK0l1Gwu5FLpEsLvbIMq0rIOYSt6HGFU+ByfDFER6Wd6eXT9f0amS0bFWcVJ+sn2p+7+GO/70+UdUb4B1sG3V2OAE5j6YG9XTOkayzKUm9opXnPBJdDc900j/AI52MrZ6gNsq/JAoqrDE7u9POeP78nf9J3r6aMVPZxxux5c587atHVrnY1czlfcRXOxoMHZbOjajbvLnlgdn5h0UODCvPvsBLKuD4ZPrVFvq773Sef5S1MP81s/oZ9ums17452r5c484h6Vq9llAoFAoFAoFAoFAoFAoFAoFAoFAoFAoPwmgjoH8oNn/AOEjbD/7LKev9yD+8R5daPtZ/D8/8fNq/wCgrp/5Z/4R/wBp/wCPjykRUYx4dKvZTzjZ2jWl1d2J2WKcqP7pzzr180I+tUZuOlO35dWn9Gx6Pf2mf6I4f7p4V93PyWCl/lavZji6rebGgrziS82NBZnYRw6rWl3LKAy3B7gA9CkYPOR6F3b92vLRFo0lPFktjvF6TpMcYWJw9cspe1mJMsAHKx6ywnZJPU7creo9RVWKZj1J5x8nbt2OtojaMcaVt0+7brH5x3eDt1czygUCgUCgUCgUCgUCgUCgUCgUCgUCgjty5vnaJCRaIcTONu+YdYUP5B7zeP4R4mqJ+tndj2evf3fq1ccRsNIyW+1n2Y+7H3p7/ux05z0SCNAoAUAAAAAbAAdAB5VfyZczNp1nmhk/HMss8sOm2T3ggYpLKZUghDgborsDzt4bDxHhvR4qPtD4hd76OZoGgL+w6n2gXi9g/ej2XIbmXbwC1Rj9a838o/NqbX9Rs2PZ+s+vbz4Vj3cfN0rHVcqN6vZbS1S/2O9BCryRpZVVQWORhR7zEgKvzYjbyzQXvwFps2lXqac0plt5rU3CBvxRTIyLIoP/AA2LE/7JITHiKzchLiEZntyWC/8AEQ/jiP8AaG4/aVaqy1n2q84d+w5qazgyz6l+HhPSfLr3aujYXiTRJLGco6hlPof4H0qdbRaNYcubDfDknHeOMcGxUlRQKBQKBQKBQKBQKDh6/wAW2lmQs8o7wjIiQNJKR592gJA9TgetBFpe1Zc+xYXZXzbuFP07w0C07X7XmxcQXMH7RRZFHx7ti3+WgnGk6tDdRiW3lSWM+8hBGfI+R9DvQZ7u6SJGeV1RFGWZyFUDzJOwoIPf9rFmG5LZJ7thkEwR5jBGNjI5A+YyNqDnN2h6g/8AR6aiD/mzljjwOETb4b0HMveMtVnSWMRW6dF+7M2Rv7SmQ9CRtsMjPUVRaZvO5Xl1n8o/fBp4MdNmxxnyxrafYr/9W7uyP6p7n3Z8danCip9itOVRhQjTIAB0GCDV0RERpDPyZLZLTe86zLU1rtWvlglBs44yyFFkWVvYZ/ZDAFd8E9K9QWDZ2S6TpaRRAF44wi4/rJ5DjPzkbPw+FV5b7tZl17Ds8Z89aTy5z4Rxn4PrU+Dop9MNi+P6PAcjJEv4u9+POST55PnXuOm5WKo7XtE7RmtlnrPujpHlHB5xWaW1lkt5wVlhYow9R4jzB6g+IOam5mLUNSyOtBKOyjS41lfUbxhHa2XtFm6PORhUAx7RQHOBvzMoGaCWXkF9Os2vqzwvCA1tbNsGso8tIJR5uuW28v7JAW7p16s8MUyHKSosin9l1DD9DQciD+aXXJ0gumLR+Uc53ZPQPgsP2gw8RVEfV306T82pf+b2ff8A68cce+vSfGvKe7TsSCr2WUCgUCgUCgUCgUEQ4l12WSf7DYnE2AZ5sAi3VhkKoOxmYbjOyggnqAQyaTwPBAp25nY5d2JZ3Y9WZzux9TQfd9oSY/CKCG67w8pB2oIKDcadP39o5R8jmX3JFHuOvvD16jwIoO/wrZPrsjXF/MZTG5UW4ysUPl7HjkeJ6+OcUFuadw5BEoVUUAeAAAoNHU1EkhtrbAcAGaXAIhQ+A85WHQeHU+Gab2m07lfOez/LR2fBTFT+Izxw/pr96f8ArHXt5Q2otGiiQIigKo28T8SfEnrmrK1isaQ482a+a85LzrMudeWCeQqSpFOItEjmikjbYOpGR1HkR6g70HP03jhoGtItWOI7ZzidAz96QmImkUAlcZbzJIG3jVFvWyRXs4/o1MP1GxXy9bzux4RxtPyhauk8RWt0P5vcQy+iOpYfFc5HzFXstAe2/hG2mtmvnk7meFQoYDImycLGVG5bJwCOmd9hsFNahwVfWxte/i7o3JAjdiMBmGyNy55JPQ77+hwE4i4Ev3WAGZBHb7wxCIGJG/PyMcO5JJLMCSTQd+8XW8EG8V1KsrK1vDysGGDnABoNfSOI9WsYYoBDbSxQxrGuRKj4UYGTzEHb0FBs3nad3sLxX1hPHnpJAyy8rDBWRQeUqQ2D49KjekXrpK/Ztots+WMlenTtjrE90xwSrhrtHs5ooxPcRxTFfaEmYlYgkcys+F3xnlzkZwajivNo0nnHNdtuz1xXi2P2Lca+HZPfE8JTONwwBUgg7gg5B+dWOJ9UCgUCgUCgUHO4i1UWlrPcMMiGNnx+YgbL8zgfOgi3ZlaFIe8kPNNMTJK/izucsfqfoBQTnNBq3VBHNVjyDQV9xDagg0Ec4E1U2Wqw74iuCIJBvj2z7DfEPy7+TNQXtq2qPkW9vjv3GSx3WFOneMPE/lXxPoDVV7zru15/J3bLs9N30+f2I6dbT2R+c9I72ewtkt4wiZO5LMTlnY9XY+LE1OlIrGkKNo2i+e+/byjpEdIjuYri6qShw9U1JEVmdgqqMlmIAA9SaCBXGvXF6WGnx/dLnmupQREMdeQdXI3+lJnR7Ws2mIjnLHZcILLHHNcZlcrkFumDuG5emSMH02FU4I1jfnrx/T4NL6UtFckbPXljjd8/6p/9nN1vh6Dc92ufMDlP1FXMxn7MtEN1qcayNI8Fmv2jld2dBJnljHKxODnmbp7lBcfHWgi+sZ4PfK88R6FZU9pCD4bjHwJoPngXVxeWNvMQOdkAceUiey4x4e0DQdqWBT4UHMu9OU+AoI3qehoc7CggnEnDScpJUFQckY6DzHwqnJ6s+kjz8P8ADT2KYz0nZL9eNZ7Ldnhbl46I5ateac3PZTyRjryZ5omzvujZG/nV3NmzE1mYnnCyuCu2GGdlhv1W2m6B8/cuf7R/oz6McevhR4tKgUCgUCgUEG7ZpuXS2Hg89up+HfI3/wCaD44PvQIlHoKCXR3XSgrTgrjK0htpI7i6jWUXNzlXb2gDM2Ovhig1dH1iO41LUXilEkXd23KVOVyA4OKDHrj9aCs+IZeRg69UZWHxUgj+FBdGmyzLJMizBJCe8JaMP3qsThyxOfZ2TGcDlHnXLStotNYnSefLn++Te2jLgvhx5bY96um7wtpuzEcY0004+1rznXudnUtScL93yFs9HJAx8QDvXRbe09Vj4IxTb62ZiO6Imfjoi+scWGIIhTnuZDyxwREuzk9D0yB13x4eNKzbT1oM1cUX0xWmY7ZjT85NA4Jlu7gyaukp5ctHCOUWy4IxnDEu/wAR59ajS8zOk1mF20bNTHXeplrbw11+MQkHF13DGqWa5QylIzhGCrEfxYYDHT2cD81VZ8kex2/J3fROyZNZ2qIiYpEzHGNd6OXDx4+T51iVIwASqj8K5IHQdBn0FXzNa8+DKpjy5pma1m0850jVBtelGDUo4q7RNZ0mNEn7CrT7i9nxvLc92D5pAi4+XM7/AK0eLOoK04WuxaX+p2oPsLdd6g8ALiNJCo9AWP1oJ/HchhQYpnoOZdtQR/UQDmghF9bhS0fh1T4fl+X8MVRj9S2506fp5NPa/wCZxRtUe1yv49Lf3de/xQvXbAHO1XsxNex7tHFsHs76U90i80DtzMVC4HcgAEsMfhAHgR5ABOrvtUhGe6tbuUeDciRqf+o4b/LQYbftftsgT211D5typIo/cct+lBM9C4gtr1Oe1mSUDryn2lz4Mhwyn0IFB06BQRbtP05p9Ku1QEuqCZQBkkwMsuAPM8mPnQVpwdrYKLv4Cgnlrqucb0EY4JwtqwkjAY3FwfaUZw0rEHcZxig51u/JqN8wXlVo7cA4wpKhs48D1oNLWbzrQQS7PezxJ+aRc/AHJ/QGgs261Pm5XU+2hyvqD1U+hH8BVWWsz61ecfvR3bDnpWZxZfYvwnu7LeU/DVo6vxS3sRW6mS4m9mKP1PvN5KOvy8BkidLRaNYc+fBfBknHfnCxOz3gtLJTNKe9vJRmWZtzv7iflTp064HkAJKUykagh6S99dzze7CPs8f9rZpWHz5V/wABqinrZJt2cP1ae0fUbJjw9b+vPhyr8NZ83K1yQMCGAI9QD/GrprE82fjyXxzrS0xPdOiu9duAowoAA6AYA+lebsabunBKc+ScnpbWmbds8Z4cuaXdguuxyLcwO/36yFlXmIDREDdUzjmDZyQM+0ua8pjrTkt2jbMu0RHpNOHXSInz0iFk3Vo6SGY3bpEDzOjCHuwqjccxXKjbrmvJpbe1i3lwe12jF6LcnFEz97W0T89J9yida1iUXU+phGFndzmOKXw+4URhmHgGC7f2T5V7ff8A6UdnnZ419NEz2aTEfOE90LicvECuGbAwM8oJ+J6V760V70IjFbLprMU15zGsxHkkFlqjyA88fdkYx7Svn5ivK2tPONEs+PFTT0d97ymNPe0ZtXUycnLIDkjJRgpx482MY2ryMkb27pPuTtsdoxel3qzHZFo193NydU1BEOGdVJ6ZIH8a9tkrXhadEMOyZ80TbFSbRHZGqOaq4YZB9Qf9/wC968yV368OfOFmyZ/4fLMZI9WfVtHd1845x3o0bGS6nSCEZkffJ6IvQufTyHia9x3366obXs87Plmmusc4ntieUrd4V7M7e0QEjnlI9p23Yn/0PQVNzOxd6BHjZRQRPW+HlIOwoK81HTZLaUTWztFKh2dDg/A+DKfEHINBbvZpx2uoxtHKAl3CAZEGwdeneoPLOxHgSPMUE3oFB54430F9IvCUB+yTsWhb3UJ3MJ8se75r6g0Gxp+v5A3oN9tayOtBzr3V/Wgi2r6r13oMNzwvfwQxXrW7mKRSQQCzIv5nUDKBhuCfCg1IuIzjx8/pQWD2cx8jxXE6rzzDkD43QE8yIfj5+eBVH2d+6fn/AJan+r2b8eOPfT9a/LwXPa3G1Xstra9qvcQSSDcqvsj8znZV+bECoZL7lZl07Hs/8Rnrj6TPHujrPucO2i7iBIycsBlz+Z29pj82JpjpuViHu27R/EZ7ZI5Ty7ojhHwRfXLvrU3KrTiS96gdTtQTvsf4At7u1luLyLnDSBIDzOhAhJ5pFZGBGZGYdf6ugsA9mtg2O9WaZQQQstxcSICP2S+D880EgvdEt5bZrV4k+zsnd92AFUKOgUD8OMAgjoQCKCguItBudDmGS0lm7Yjm/L+xJjow8+h6jxACRaVxQrKCW286hbJWvOXRh2TPm+zpM+ES3318N+EO3wGB9WwKh6eJ9mJnydX/AOZkp9tetPG0a+6NZc67vZG91VH7R5j9B/rXkzkt0iPHi9rXYsXPJa0/hjdj3z+jg6hNseZs49ABt/vzrycM3jS9uHuWY/pPHs9t/Z8URbtmZtP5R8Ez7G7AcjXDj25jzfBPdX5D9SaupSKRpDP2nacm0ZJyZJ1la+akoYJ6Dg6mgwaCBcQ2wOaCv49RbT7yG6jzmJ8sB78Z2dPmufng+FB6ghlDqrKcqwDA+YIyDQfdBp6tpcN1C8NxGskTjDK3Q+vmCOoI3FBTPEfZBdQMz6fIJo+oikIWRf2Q/wCF/ny+HXrQQ+60jUojyyWVzn9mNpBt6pkUGWx4R1W5ICWcqg+9LiID19vB+gzQWVwT2PxwOs9+6zyrgrGAe5Q9cnO8hHrgehoLToKn7d9PgS1t2WGJZJbqNHkEcfOUCSMV58ZGSq+PhQcfRJleLkb8LDHw8iPUHf5VG9YtGkrsGe+DJGSnOP37p5SmHD+rEqUkP3keFY/mHg49CP1zUMVpn1bc4dG3YKVmMuL2L8Y7u2vlPw0l+atd97cQx+7H9+/xG0Y+uW/w1G/rZIr2cf0W7N9RsuTN1t6kfO0+7SPNranfdavZiCa/qHWghVnaPe3UcMZ9qRwik4wvizn0RcsfgKPYiZ4Q9L6fqllZwxW0UqsIUWNUjzK/sjGSsYJyevzqqc1I6/m7afRu1Xje3JiO2fVj3zozfy5M/wDQWczeTSlIF/zEv/lrz0tp9ms/JZ/BYafa5qx3Rrafhw+J3N/J+KS3gHkiPM4/xOVX/L9aaZZ6xHxN/YMfKtr+MxWPdGs/F8T8KJMCLqa4uFPVWfkQ4OfwRBR18809DE+1Mz++4j6Ttj+xx1r/AG6z77aqj494Bu7B2uLRnuLXqU6yQj4D8aD8wGQOvTJlXFSvKHPm27ac32mSZ8+Hu5Izp3FAYdascrffWMjrQcPWr/Mb4PukfpQXB2fXYWFAPACgsCO6yKCtrXim3tNY1kXU6xh/sXdhuYg8tuebGAcfiH1oNLUeJLe71Ww+zTLIEjuefl5sAlVxnIHkaDY1yTY0FacTgENQehOzecvpVgx6/Z41/dXlz+lBJKBQKBQKBQRjX+Mo4HMMEbXNyOsUZAWPIyO9lO0fhtu2+eUiggXGNnqGpxolx3UMaSCVUiVmYMFZRmR29rZ26KPCgiraFeW34Js48GRSP0wf1oPyLiySGRDcR8pX2S6ZKsp6hlO4x1B3qrJWdYvXnHxh37JmpNLYMs6Vtxifu2jlPhPKf8JDZa4pDyDLGVsjlBI5Rso5unTfr4mqceWNZnSdZns9zR2zYrTXHSLVilaxxm0cZnjaY5zz4cujQ1LV2Phgep3+g/1q3fyTyrp4y4fQbFj9vNNu6tfztp8kM1bVhnAUMf2icfEgeFNzJPO3uh5/FbJj+zwa99rTPwjSFr9kPByvbfaruJGE2DBGUAVYx/WFfNzvg5wAPOnoKdePjxez9K7TppjmKR+GIr8efxWpb2yRjEaKg8lAUfQVbFYjk4L5b5J1vMzPfOrLXqBQKBQQLjHsosr4tIoNtOd+8iA5WPm8XRvM45SfOgrHUex3VISe6aGdfDlfkbHqsmAD6cx+NBzI+yzVpNntiuTjJlt+UDzJEhPyCmg7nBWrFFCPlWQlWB6hlOCPkQaCx7PVsgb0Ed0ViNT1aRkPLJ9j5GZdm5IWB5SRg4PXFBpcQOTqNk6qeVI7gMwGwLKuMkbDOKDV1e960FfcQTlvZUEsxwANySdgAB1NB6j4b077NZ20HjDDHGfUogBP1FB0qBQKBQKCKcZ61IHjsrVuW4nBZnGCYIc4MmPzscqufEMfdwQ6egcOw2sQSNfVmO7Mx3LMx3ZidyTuaDcubUEdKCNatpwIO1BXvEejgg7UECW6ezcrk90x3H5SfeHp50GDUtXzsNyaCWdlfZ41/ILm5B+yIfh9oYH8C/8AKBG7eJ2HjgPRSqAAAMAbADoAKD9oFAoFAoFAoFBRvavw49jdNfQg/Z7hsy4G0UzbFjjornfP5ifMUHO0ziDIG9B1f5a260Gld6v60EZ1XVeu9BIOx3hJry6W9mUi2t2zHnpLMvTHmqHfP5gBvg4D0DQKBQKBQKCr+E70XOoXtyd+aZo09IoCY1A9Dylvi5oLMSTag0rnU4hMsBcCV0aRU3yUU4LeWATQcjXb+OEKZXCh3WNc53d9lXbxNBFdbQYNBWPFFsCGoJP2TdmdveQR3dzIzrzsvcAcq5jYj23zlwdjgYHxoL1t4VRVRFCooCqqgAKAMAADoAKDJQKBQKBQKBQKBQY7mBZEZJFDI4KsrAEMDsQQeooKd4r7HpEZpNMkHKd/s8pIx6Ryb7dNm6fm8KCC3ei6nCSsljc7eKRtKvl+OPmX9aDHb6HqU5Cx2Vzv4tG0a/vyAL+tBOOE+xiR2WTU3AXr9njYkn0eUbAei5z+YUFz2lskSLHGqoiAKqqAFUDoAB0FBloFAoFAoFBRvZ/fcpcE7iRwfiHOf1oLUtL/ACBvQQvinVXi1i0eKF52+xzryIUU4Mi+1lyBgY/Wg4fG2vTTLaLJZzQL9ttzzu0TDIfphGJz/pQdbWJ+tBXnEUnWgtDsARhpbk9GupSvwwg/7g1BZdAoFAoFAoFAoFAoFAoFAoFAoFAoFAoFAoKB4nt20/VrhDtHOxuIj4ESklh8RJzbeRHnQSfS9bBA3oMdzzNfw3AI5EgkiO++XZSNsdNqDS4v5p0hCEZjuIpTk49mM5OPWg5+q6h13oIJrt5nYbk7ADcknwoPSXZ9oZstOtoGHtqnNJ/eSEuwz44LEfACgkNAoFAoFAoFAoFAoFAoFAoFAoFAoFAoFAoIr2h8HrqVuFBCXERLQSHwY9Ub9hsDPwB8KCihezWkrQXKNHKnVW/7gfeU+BGxoOrFrwI60GK41rbrQcDU9ZG+9BYPZJ2eyPKl/eoVVSHt4mGCW6iVlPQDqoPjv4DIXbQKBQKBQKBQKBQKBQKBQKBQKBQKBQKBQKBQKDj8ScL2t+gS6hWTGeVt1dM/lkXDL0G2cHG+aCttR7DhnNreui7+zKgk+HtqV9fA0Gnb9h05P3t8gGR+CJiSPHdnGD9aCa8LdllhZMshRp5lwRJNhuUjBysYAUEEZBwSPOgnFAoFAoFAoFAoFAoFAoFAoFAoFAoFAoFAoFAoFAoFAoFAoFAoFAoFAoFAoFAoFAoFAoFAoFA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5126" name="AutoShape 13" descr="data:image/jpeg;base64,/9j/4AAQSkZJRgABAQAAAQABAAD/2wCEAAkGBxQSERIUEhQVFhQUFRYVFxcXGBQWGBcXFBYXGB0XHBYYHCghGholHBcYIjMiJiktLi4uFyAzODMsNygtLiwBCgoKDg0OGxAQGjQmICYyNDI0MjYsLSw0MDAyLyw0LzgvMDgsLTQwMjQsLCwsMjQsLzQsLDY3Mi8sLCwsLCwvNP/AABEIANoA5wMBEQACEQEDEQH/xAAcAAEAAgMBAQEAAAAAAAAAAAAABgcDBAUIAgH/xABEEAACAQMCAwUFBQMKBgMBAAABAgMABBEFIQYSMQcTQVFhIkJxgZEUIzJSoWKSsRUkM0Nyc4Ki0fBTY5Oys8FEVMIl/8QAGgEBAAMBAQEAAAAAAAAAAAAAAAIDBQQBBv/EADwRAQACAQEFBAYIBQQDAQAAAAABAgMRBBIhMUFRYXGBEyIykaGxBSMzUmLB0fAUJEKC4TRyotJDksIV/9oADAMBAAIRAxEAPwC8aBQKBQKBQKBQKBQKBQKBQcTW+LbK0PLcXEaPjPdg88mPPu0y36UHAbtY04Njmnx+b7PNy/Hdc/pQdvQ+NLG8PLb3MbOf6tsxyf8ATcBj9KDv0CgUCgUCgUCgUCgUCgUCgUCgUCgUCgUCgUCgUECu9VuNTkeKycw2iEq9wu0kxGxETe5GOnONz7pA3IZrLs/t4V9lBk7kndmPmWO5PqaDT1PhaPBwo+lBAOIuFE39kUG9wV2izWMi29+7S2xPKsrZMkOenM3V4/juPUDFBeaMCAQQQRkEbgg+OaD9oFAoFAoFAoFAoFAoFAoFAoFAoFAoFAoFBC+03VGWGK0jYrJeOUJHVYVAMpB8CQVTP/Mz4UEg4cs0hgSNAAqqAANugoOk1Bzb1BigiOt2wINBWXE1gCDtQT7sJ4iaW3ls5Tl7Uju89TC+cD15SCPgVFBaNAoFAoFAoFAoFAoFAoFAoFAoFAoFAoFAoKp48uf/AO3ApO0dopUeTSzScx+YjT6UE70u8BUUHJ7S9SeLSruSF2SRUUqynDA94g2PwJ+tBnm16DkH84hzyj+sj64+NBCOEr95dPieVy7kyZZjknEjgb/ACg4fEB2NBr9jlxya0FGfvYJUP+Hlff8Ad/Wg9C0CgUCgUCgUCgUCgUCgUCgUCgUCgUCgUCgqHtghMOoWdzvyyRNAT4BonLqM+ZEj/u0HS0PWMqN6DX7Sb7m0q7GeqL/5EoEnD9hyD+aW2eX/AISeXwoIzwbdAadCB4GT/wAj0HM1y62NB0OwuyMupzzY9iGArn9uVhgfuq1BftAoFAoFAoFAoFAoFAoFAoFAoFAoFAoFAoI9x5w0NQs3hyFkBEkL/llT8OfQ7qfRjQUbpWqyQu0MymOWNuV0PVWHUeo9fHrQSiDWwR1oP2bV9utBxb/VBjrQRHU71pGCICzuwVVUZZmY4CgDqSaD0J2ZcJfybZLG+DPKe8mI3HORsgPkowPU5PjQS6gUCgUCgUCgUCgUCgUCgUCgUCgUCgUCgUEf474g+w2M06jMmAkS9eaWQ8qDHjuc48gaCA2vZGLi1Ek0zrfSEyvP+Lmd9yrLndfDbB+uKCF6vwlqdkSHt2lQdJIMyqRjryqOdR8VFBxJL6YbGGYHyMcgP/bQYJILqQZELqv5nBQf5tz8hQd3sivkttYiWdUbvgYkdhvHI34SuehY+x5+38qD0vQKBQKBQKBQKBQKBQKBQKBQKBQKBQKBQKBQV52rPzTaTCRlXumlPl9xGSM/Nx9KCe2Z9hfhQaet6ikEfM2SSQqIu7SOeiKPEn9Nz4VC94rGsujZtmvnvu18ZnpEdZlXa3NwTLdyNlRI0bRqSUESbMy+ZV87+IDeYrlpa/HLPLs7v8N/aMOyzFdhxxpaY1i0896eUT3Wjp0mYc3iIAgkbgjNdr5mYmJ0nmqzULnuLmGYdYpUkHxjYN/6o8eugaD9oFAoFAoFAoFAoFAoFAoFAoFAoFAoFAoFBW3axJyXekN4d5cD6xp/pQS+DVEit+8kOFUD1JJ2CgeLE7AVG1orGsrcGC+a8UpHGf3x7nD1QyLG93MMXDjuraLqIe9IUD1kOxY+S4Gw357axG/PPlEdmv5tjB6O2SNlxz9XHrXt97d4z/bHKsecv17ZYYUiHRFC/Hbcn4nJ+ddFKRWsVZO0Z7Zs1ss85nX9Pcr/AFT7vmj90ZKf2fy/L+BFVY/Ut6OfL99zs2uP4jFG1V58r+PS393z8VZ8RHLdM7N+ik5+XX5VezHry1QqiA9Qqg/ICgy0CgUCgUCgUCgUCgUCgUCgUCgUCgUCgUCgrrtrgb7NaSqM9zdxlvMLIroflkivLWisaysxYr5bxSkazLJwnmYpNLuI/wChj8FPQyHzc+HkPUmqqRN537eUfn4/J3Z8lNnpOz4Z1mfbt2/hj8MdfvT3aOhqEvfXqL7lqnet/ey5VB8lDn/EK8n1skR2cfPo9x/UbFa/XJO7H+2ONvfOkeTW1WbrV7MQDiKUePhVeSm9HDnHJ17FtEYcnrxrS3C0dsT+cc4QWCxM2oW8PXvJYkHqJJFU/EcpbPpnyr3HffrqhtWzzs+WaTxjnE9sTyl6zqbnKBQKBQKBQKBQKBQKBQKBQKBQKBQKBQKD5lkCqWYgKoJJOwAHUk+VJnR7Ws2mK1jWZQHjK0l1Gwu5FLpEsLvbIMq0rIOYSt6HGFU+ByfDFER6Wd6eXT9f0amS0bFWcVJ+sn2p+7+GO/70+UdUb4B1sG3V2OAE5j6YG9XTOkayzKUm9opXnPBJdDc900j/AI52MrZ6gNsq/JAoqrDE7u9POeP78nf9J3r6aMVPZxxux5c587atHVrnY1czlfcRXOxoMHZbOjajbvLnlgdn5h0UODCvPvsBLKuD4ZPrVFvq773Sef5S1MP81s/oZ9ums17452r5c484h6Vq9llAoFAoFAoFAoFAoFAoFAoFAoFAoFAoPwmgjoH8oNn/AOEjbD/7LKev9yD+8R5daPtZ/D8/8fNq/wCgrp/5Z/4R/wBp/wCPjykRUYx4dKvZTzjZ2jWl1d2J2WKcqP7pzzr180I+tUZuOlO35dWn9Gx6Pf2mf6I4f7p4V93PyWCl/lavZji6rebGgrziS82NBZnYRw6rWl3LKAy3B7gA9CkYPOR6F3b92vLRFo0lPFktjvF6TpMcYWJw9cspe1mJMsAHKx6ywnZJPU7creo9RVWKZj1J5x8nbt2OtojaMcaVt0+7brH5x3eDt1czygUCgUCgUCgUCgUCgUCgUCgUCgUCgjty5vnaJCRaIcTONu+YdYUP5B7zeP4R4mqJ+tndj2evf3fq1ccRsNIyW+1n2Y+7H3p7/ux05z0SCNAoAUAAAAAbAAdAB5VfyZczNp1nmhk/HMss8sOm2T3ggYpLKZUghDgborsDzt4bDxHhvR4qPtD4hd76OZoGgL+w6n2gXi9g/ej2XIbmXbwC1Rj9a838o/NqbX9Rs2PZ+s+vbz4Vj3cfN0rHVcqN6vZbS1S/2O9BCryRpZVVQWORhR7zEgKvzYjbyzQXvwFps2lXqac0plt5rU3CBvxRTIyLIoP/AA2LE/7JITHiKzchLiEZntyWC/8AEQ/jiP8AaG4/aVaqy1n2q84d+w5qazgyz6l+HhPSfLr3aujYXiTRJLGco6hlPof4H0qdbRaNYcubDfDknHeOMcGxUlRQKBQKBQKBQKBQKDh6/wAW2lmQs8o7wjIiQNJKR592gJA9TgetBFpe1Zc+xYXZXzbuFP07w0C07X7XmxcQXMH7RRZFHx7ti3+WgnGk6tDdRiW3lSWM+8hBGfI+R9DvQZ7u6SJGeV1RFGWZyFUDzJOwoIPf9rFmG5LZJ7thkEwR5jBGNjI5A+YyNqDnN2h6g/8AR6aiD/mzljjwOETb4b0HMveMtVnSWMRW6dF+7M2Rv7SmQ9CRtsMjPUVRaZvO5Xl1n8o/fBp4MdNmxxnyxrafYr/9W7uyP6p7n3Z8danCip9itOVRhQjTIAB0GCDV0RERpDPyZLZLTe86zLU1rtWvlglBs44yyFFkWVvYZ/ZDAFd8E9K9QWDZ2S6TpaRRAF44wi4/rJ5DjPzkbPw+FV5b7tZl17Ds8Z89aTy5z4Rxn4PrU+Dop9MNi+P6PAcjJEv4u9+POST55PnXuOm5WKo7XtE7RmtlnrPujpHlHB5xWaW1lkt5wVlhYow9R4jzB6g+IOam5mLUNSyOtBKOyjS41lfUbxhHa2XtFm6PORhUAx7RQHOBvzMoGaCWXkF9Os2vqzwvCA1tbNsGso8tIJR5uuW28v7JAW7p16s8MUyHKSosin9l1DD9DQciD+aXXJ0gumLR+Uc53ZPQPgsP2gw8RVEfV306T82pf+b2ff8A68cce+vSfGvKe7TsSCr2WUCgUCgUCgUCgUEQ4l12WSf7DYnE2AZ5sAi3VhkKoOxmYbjOyggnqAQyaTwPBAp25nY5d2JZ3Y9WZzux9TQfd9oSY/CKCG67w8pB2oIKDcadP39o5R8jmX3JFHuOvvD16jwIoO/wrZPrsjXF/MZTG5UW4ysUPl7HjkeJ6+OcUFuadw5BEoVUUAeAAAoNHU1EkhtrbAcAGaXAIhQ+A85WHQeHU+Gab2m07lfOez/LR2fBTFT+Izxw/pr96f8ArHXt5Q2otGiiQIigKo28T8SfEnrmrK1isaQ482a+a85LzrMudeWCeQqSpFOItEjmikjbYOpGR1HkR6g70HP03jhoGtItWOI7ZzidAz96QmImkUAlcZbzJIG3jVFvWyRXs4/o1MP1GxXy9bzux4RxtPyhauk8RWt0P5vcQy+iOpYfFc5HzFXstAe2/hG2mtmvnk7meFQoYDImycLGVG5bJwCOmd9hsFNahwVfWxte/i7o3JAjdiMBmGyNy55JPQ77+hwE4i4Ev3WAGZBHb7wxCIGJG/PyMcO5JJLMCSTQd+8XW8EG8V1KsrK1vDysGGDnABoNfSOI9WsYYoBDbSxQxrGuRKj4UYGTzEHb0FBs3nad3sLxX1hPHnpJAyy8rDBWRQeUqQ2D49KjekXrpK/Ztots+WMlenTtjrE90xwSrhrtHs5ooxPcRxTFfaEmYlYgkcys+F3xnlzkZwajivNo0nnHNdtuz1xXi2P2Lca+HZPfE8JTONwwBUgg7gg5B+dWOJ9UCgUCgUCgUHO4i1UWlrPcMMiGNnx+YgbL8zgfOgi3ZlaFIe8kPNNMTJK/izucsfqfoBQTnNBq3VBHNVjyDQV9xDagg0Ec4E1U2Wqw74iuCIJBvj2z7DfEPy7+TNQXtq2qPkW9vjv3GSx3WFOneMPE/lXxPoDVV7zru15/J3bLs9N30+f2I6dbT2R+c9I72ewtkt4wiZO5LMTlnY9XY+LE1OlIrGkKNo2i+e+/byjpEdIjuYri6qShw9U1JEVmdgqqMlmIAA9SaCBXGvXF6WGnx/dLnmupQREMdeQdXI3+lJnR7Ws2mIjnLHZcILLHHNcZlcrkFumDuG5emSMH02FU4I1jfnrx/T4NL6UtFckbPXljjd8/6p/9nN1vh6Dc92ufMDlP1FXMxn7MtEN1qcayNI8Fmv2jld2dBJnljHKxODnmbp7lBcfHWgi+sZ4PfK88R6FZU9pCD4bjHwJoPngXVxeWNvMQOdkAceUiey4x4e0DQdqWBT4UHMu9OU+AoI3qehoc7CggnEnDScpJUFQckY6DzHwqnJ6s+kjz8P8ADT2KYz0nZL9eNZ7Ldnhbl46I5ateac3PZTyRjryZ5omzvujZG/nV3NmzE1mYnnCyuCu2GGdlhv1W2m6B8/cuf7R/oz6McevhR4tKgUCgUCgUEG7ZpuXS2Hg89up+HfI3/wCaD44PvQIlHoKCXR3XSgrTgrjK0htpI7i6jWUXNzlXb2gDM2Ovhig1dH1iO41LUXilEkXd23KVOVyA4OKDHrj9aCs+IZeRg69UZWHxUgj+FBdGmyzLJMizBJCe8JaMP3qsThyxOfZ2TGcDlHnXLStotNYnSefLn++Te2jLgvhx5bY96um7wtpuzEcY0004+1rznXudnUtScL93yFs9HJAx8QDvXRbe09Vj4IxTb62ZiO6Imfjoi+scWGIIhTnuZDyxwREuzk9D0yB13x4eNKzbT1oM1cUX0xWmY7ZjT85NA4Jlu7gyaukp5ctHCOUWy4IxnDEu/wAR59ajS8zOk1mF20bNTHXeplrbw11+MQkHF13DGqWa5QylIzhGCrEfxYYDHT2cD81VZ8kex2/J3fROyZNZ2qIiYpEzHGNd6OXDx4+T51iVIwASqj8K5IHQdBn0FXzNa8+DKpjy5pma1m0850jVBtelGDUo4q7RNZ0mNEn7CrT7i9nxvLc92D5pAi4+XM7/AK0eLOoK04WuxaX+p2oPsLdd6g8ALiNJCo9AWP1oJ/HchhQYpnoOZdtQR/UQDmghF9bhS0fh1T4fl+X8MVRj9S2506fp5NPa/wCZxRtUe1yv49Lf3de/xQvXbAHO1XsxNex7tHFsHs76U90i80DtzMVC4HcgAEsMfhAHgR5ABOrvtUhGe6tbuUeDciRqf+o4b/LQYbftftsgT211D5typIo/cct+lBM9C4gtr1Oe1mSUDryn2lz4Mhwyn0IFB06BQRbtP05p9Ku1QEuqCZQBkkwMsuAPM8mPnQVpwdrYKLv4Cgnlrqucb0EY4JwtqwkjAY3FwfaUZw0rEHcZxig51u/JqN8wXlVo7cA4wpKhs48D1oNLWbzrQQS7PezxJ+aRc/AHJ/QGgs261Pm5XU+2hyvqD1U+hH8BVWWsz61ecfvR3bDnpWZxZfYvwnu7LeU/DVo6vxS3sRW6mS4m9mKP1PvN5KOvy8BkidLRaNYc+fBfBknHfnCxOz3gtLJTNKe9vJRmWZtzv7iflTp064HkAJKUykagh6S99dzze7CPs8f9rZpWHz5V/wABqinrZJt2cP1ae0fUbJjw9b+vPhyr8NZ83K1yQMCGAI9QD/GrprE82fjyXxzrS0xPdOiu9duAowoAA6AYA+lebsabunBKc+ScnpbWmbds8Z4cuaXdguuxyLcwO/36yFlXmIDREDdUzjmDZyQM+0ua8pjrTkt2jbMu0RHpNOHXSInz0iFk3Vo6SGY3bpEDzOjCHuwqjccxXKjbrmvJpbe1i3lwe12jF6LcnFEz97W0T89J9yida1iUXU+phGFndzmOKXw+4URhmHgGC7f2T5V7ff8A6UdnnZ419NEz2aTEfOE90LicvECuGbAwM8oJ+J6V760V70IjFbLprMU15zGsxHkkFlqjyA88fdkYx7Svn5ivK2tPONEs+PFTT0d97ymNPe0ZtXUycnLIDkjJRgpx482MY2ryMkb27pPuTtsdoxel3qzHZFo193NydU1BEOGdVJ6ZIH8a9tkrXhadEMOyZ80TbFSbRHZGqOaq4YZB9Qf9/wC968yV368OfOFmyZ/4fLMZI9WfVtHd1845x3o0bGS6nSCEZkffJ6IvQufTyHia9x3366obXs87Plmmusc4ntieUrd4V7M7e0QEjnlI9p23Yn/0PQVNzOxd6BHjZRQRPW+HlIOwoK81HTZLaUTWztFKh2dDg/A+DKfEHINBbvZpx2uoxtHKAl3CAZEGwdeneoPLOxHgSPMUE3oFB54430F9IvCUB+yTsWhb3UJ3MJ8se75r6g0Gxp+v5A3oN9tayOtBzr3V/Wgi2r6r13oMNzwvfwQxXrW7mKRSQQCzIv5nUDKBhuCfCg1IuIzjx8/pQWD2cx8jxXE6rzzDkD43QE8yIfj5+eBVH2d+6fn/AJan+r2b8eOPfT9a/LwXPa3G1Xstra9qvcQSSDcqvsj8znZV+bECoZL7lZl07Hs/8Rnrj6TPHujrPucO2i7iBIycsBlz+Z29pj82JpjpuViHu27R/EZ7ZI5Ty7ojhHwRfXLvrU3KrTiS96gdTtQTvsf4At7u1luLyLnDSBIDzOhAhJ5pFZGBGZGYdf6ugsA9mtg2O9WaZQQQstxcSICP2S+D880EgvdEt5bZrV4k+zsnd92AFUKOgUD8OMAgjoQCKCguItBudDmGS0lm7Yjm/L+xJjow8+h6jxACRaVxQrKCW286hbJWvOXRh2TPm+zpM+ES3318N+EO3wGB9WwKh6eJ9mJnydX/AOZkp9tetPG0a+6NZc67vZG91VH7R5j9B/rXkzkt0iPHi9rXYsXPJa0/hjdj3z+jg6hNseZs49ABt/vzrycM3jS9uHuWY/pPHs9t/Z8URbtmZtP5R8Ez7G7AcjXDj25jzfBPdX5D9SaupSKRpDP2nacm0ZJyZJ1la+akoYJ6Dg6mgwaCBcQ2wOaCv49RbT7yG6jzmJ8sB78Z2dPmufng+FB6ghlDqrKcqwDA+YIyDQfdBp6tpcN1C8NxGskTjDK3Q+vmCOoI3FBTPEfZBdQMz6fIJo+oikIWRf2Q/wCF/ny+HXrQQ+60jUojyyWVzn9mNpBt6pkUGWx4R1W5ICWcqg+9LiID19vB+gzQWVwT2PxwOs9+6zyrgrGAe5Q9cnO8hHrgehoLToKn7d9PgS1t2WGJZJbqNHkEcfOUCSMV58ZGSq+PhQcfRJleLkb8LDHw8iPUHf5VG9YtGkrsGe+DJGSnOP37p5SmHD+rEqUkP3keFY/mHg49CP1zUMVpn1bc4dG3YKVmMuL2L8Y7u2vlPw0l+atd97cQx+7H9+/xG0Y+uW/w1G/rZIr2cf0W7N9RsuTN1t6kfO0+7SPNranfdavZiCa/qHWghVnaPe3UcMZ9qRwik4wvizn0RcsfgKPYiZ4Q9L6fqllZwxW0UqsIUWNUjzK/sjGSsYJyevzqqc1I6/m7afRu1Xje3JiO2fVj3zozfy5M/wDQWczeTSlIF/zEv/lrz0tp9ms/JZ/BYafa5qx3Rrafhw+J3N/J+KS3gHkiPM4/xOVX/L9aaZZ6xHxN/YMfKtr+MxWPdGs/F8T8KJMCLqa4uFPVWfkQ4OfwRBR18809DE+1Mz++4j6Ttj+xx1r/AG6z77aqj494Bu7B2uLRnuLXqU6yQj4D8aD8wGQOvTJlXFSvKHPm27ac32mSZ8+Hu5Izp3FAYdascrffWMjrQcPWr/Mb4PukfpQXB2fXYWFAPACgsCO6yKCtrXim3tNY1kXU6xh/sXdhuYg8tuebGAcfiH1oNLUeJLe71Ww+zTLIEjuefl5sAlVxnIHkaDY1yTY0FacTgENQehOzecvpVgx6/Z41/dXlz+lBJKBQKBQKBQRjX+Mo4HMMEbXNyOsUZAWPIyO9lO0fhtu2+eUiggXGNnqGpxolx3UMaSCVUiVmYMFZRmR29rZ26KPCgiraFeW34Js48GRSP0wf1oPyLiySGRDcR8pX2S6ZKsp6hlO4x1B3qrJWdYvXnHxh37JmpNLYMs6Vtxifu2jlPhPKf8JDZa4pDyDLGVsjlBI5Rso5unTfr4mqceWNZnSdZns9zR2zYrTXHSLVilaxxm0cZnjaY5zz4cujQ1LV2Phgep3+g/1q3fyTyrp4y4fQbFj9vNNu6tfztp8kM1bVhnAUMf2icfEgeFNzJPO3uh5/FbJj+zwa99rTPwjSFr9kPByvbfaruJGE2DBGUAVYx/WFfNzvg5wAPOnoKdePjxez9K7TppjmKR+GIr8efxWpb2yRjEaKg8lAUfQVbFYjk4L5b5J1vMzPfOrLXqBQKBQQLjHsosr4tIoNtOd+8iA5WPm8XRvM45SfOgrHUex3VISe6aGdfDlfkbHqsmAD6cx+NBzI+yzVpNntiuTjJlt+UDzJEhPyCmg7nBWrFFCPlWQlWB6hlOCPkQaCx7PVsgb0Ed0ViNT1aRkPLJ9j5GZdm5IWB5SRg4PXFBpcQOTqNk6qeVI7gMwGwLKuMkbDOKDV1e960FfcQTlvZUEsxwANySdgAB1NB6j4b077NZ20HjDDHGfUogBP1FB0qBQKBQKCKcZ61IHjsrVuW4nBZnGCYIc4MmPzscqufEMfdwQ6egcOw2sQSNfVmO7Mx3LMx3ZidyTuaDcubUEdKCNatpwIO1BXvEejgg7UECW6ezcrk90x3H5SfeHp50GDUtXzsNyaCWdlfZ41/ILm5B+yIfh9oYH8C/8AKBG7eJ2HjgPRSqAAAMAbADoAKD9oFAoFAoFAoFBRvavw49jdNfQg/Z7hsy4G0UzbFjjornfP5ifMUHO0ziDIG9B1f5a260Gld6v60EZ1XVeu9BIOx3hJry6W9mUi2t2zHnpLMvTHmqHfP5gBvg4D0DQKBQKBQKCr+E70XOoXtyd+aZo09IoCY1A9Dylvi5oLMSTag0rnU4hMsBcCV0aRU3yUU4LeWATQcjXb+OEKZXCh3WNc53d9lXbxNBFdbQYNBWPFFsCGoJP2TdmdveQR3dzIzrzsvcAcq5jYj23zlwdjgYHxoL1t4VRVRFCooCqqgAKAMAADoAKDJQKBQKBQKBQKBQY7mBZEZJFDI4KsrAEMDsQQeooKd4r7HpEZpNMkHKd/s8pIx6Ryb7dNm6fm8KCC3ei6nCSsljc7eKRtKvl+OPmX9aDHb6HqU5Cx2Vzv4tG0a/vyAL+tBOOE+xiR2WTU3AXr9njYkn0eUbAei5z+YUFz2lskSLHGqoiAKqqAFUDoAB0FBloFAoFAoFBRvZ/fcpcE7iRwfiHOf1oLUtL/ACBvQQvinVXi1i0eKF52+xzryIUU4Mi+1lyBgY/Wg4fG2vTTLaLJZzQL9ttzzu0TDIfphGJz/pQdbWJ+tBXnEUnWgtDsARhpbk9GupSvwwg/7g1BZdAoFAoFAoFAoFAoFAoFAoFAoFAoFAoFAoKB4nt20/VrhDtHOxuIj4ESklh8RJzbeRHnQSfS9bBA3oMdzzNfw3AI5EgkiO++XZSNsdNqDS4v5p0hCEZjuIpTk49mM5OPWg5+q6h13oIJrt5nYbk7ADcknwoPSXZ9oZstOtoGHtqnNJ/eSEuwz44LEfACgkNAoFAoFAoFAoFAoFAoFAoFAoFAoFAoFAoIr2h8HrqVuFBCXERLQSHwY9Ub9hsDPwB8KCihezWkrQXKNHKnVW/7gfeU+BGxoOrFrwI60GK41rbrQcDU9ZG+9BYPZJ2eyPKl/eoVVSHt4mGCW6iVlPQDqoPjv4DIXbQKBQKBQKBQKBQKBQKBQKBQKBQKBQKBQKBQKDj8ScL2t+gS6hWTGeVt1dM/lkXDL0G2cHG+aCttR7DhnNreui7+zKgk+HtqV9fA0Gnb9h05P3t8gGR+CJiSPHdnGD9aCa8LdllhZMshRp5lwRJNhuUjBysYAUEEZBwSPOgnFAoFAoFAoFAoFAoFAoFAoFAoFAoFAoFAoFAoFAoFAoFAoFAoFAoFAoFAoFAoFAoFAoFAoFA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  <p:sp>
        <p:nvSpPr>
          <p:cNvPr id="5127" name="AutoShape 15" descr="data:image/jpeg;base64,/9j/4AAQSkZJRgABAQAAAQABAAD/2wCEAAkGBxQSERIUEhQVFhQUFRYVFxcXGBQWGBcXFBYXGB0XHBYYHCghGholHBcYIjMiJiktLi4uFyAzODMsNygtLiwBCgoKDg0OGxAQGjQmICYyNDI0MjYsLSw0MDAyLyw0LzgvMDgsLTQwMjQsLCwsMjQsLzQsLDY3Mi8sLCwsLCwvNP/AABEIANoA5wMBEQACEQEDEQH/xAAcAAEAAgMBAQEAAAAAAAAAAAAABgcDBAUIAgH/xABEEAACAQMCAwUFBQMKBgMBAAABAgMABBEFIQYSMQcTQVFhIkJxgZEUIzJSoWKSsRUkM0Nyc4Ki0fBTY5Oys8FEVMIl/8QAGgEBAAMBAQEAAAAAAAAAAAAAAAIDBQQBBv/EADwRAQACAQEFBAYIBQQDAQAAAAABAgMRBBIhMUFRYXGBEyIykaGxBSMzUmLB0fAUJEKC4TRyotJDksIV/9oADAMBAAIRAxEAPwC8aBQKBQKBQKBQKBQKBQKBQcTW+LbK0PLcXEaPjPdg88mPPu0y36UHAbtY04Njmnx+b7PNy/Hdc/pQdvQ+NLG8PLb3MbOf6tsxyf8ATcBj9KDv0CgUCgUCgUCgUCgUCgUCgUCgUCgUCgUCgUCgUECu9VuNTkeKycw2iEq9wu0kxGxETe5GOnONz7pA3IZrLs/t4V9lBk7kndmPmWO5PqaDT1PhaPBwo+lBAOIuFE39kUG9wV2izWMi29+7S2xPKsrZMkOenM3V4/juPUDFBeaMCAQQQRkEbgg+OaD9oFAoFAoFAoFAoFAoFAoFAoFAoFAoFAoFBC+03VGWGK0jYrJeOUJHVYVAMpB8CQVTP/Mz4UEg4cs0hgSNAAqqAANugoOk1Bzb1BigiOt2wINBWXE1gCDtQT7sJ4iaW3ls5Tl7Uju89TC+cD15SCPgVFBaNAoFAoFAoFAoFAoFAoFAoFAoFAoFAoFAoKp48uf/AO3ApO0dopUeTSzScx+YjT6UE70u8BUUHJ7S9SeLSruSF2SRUUqynDA94g2PwJ+tBnm16DkH84hzyj+sj64+NBCOEr95dPieVy7kyZZjknEjgb/ACg4fEB2NBr9jlxya0FGfvYJUP+Hlff8Ad/Wg9C0CgUCgUCgUCgUCgUCgUCgUCgUCgUCgUCgqHtghMOoWdzvyyRNAT4BonLqM+ZEj/u0HS0PWMqN6DX7Sb7m0q7GeqL/5EoEnD9hyD+aW2eX/AISeXwoIzwbdAadCB4GT/wAj0HM1y62NB0OwuyMupzzY9iGArn9uVhgfuq1BftAoFAoFAoFAoFAoFAoFAoFAoFAoFAoFAoI9x5w0NQs3hyFkBEkL/llT8OfQ7qfRjQUbpWqyQu0MymOWNuV0PVWHUeo9fHrQSiDWwR1oP2bV9utBxb/VBjrQRHU71pGCICzuwVVUZZmY4CgDqSaD0J2ZcJfybZLG+DPKe8mI3HORsgPkowPU5PjQS6gUCgUCgUCgUCgUCgUCgUCgUCgUCgUCgUEf474g+w2M06jMmAkS9eaWQ8qDHjuc48gaCA2vZGLi1Ek0zrfSEyvP+Lmd9yrLndfDbB+uKCF6vwlqdkSHt2lQdJIMyqRjryqOdR8VFBxJL6YbGGYHyMcgP/bQYJILqQZELqv5nBQf5tz8hQd3sivkttYiWdUbvgYkdhvHI34SuehY+x5+38qD0vQKBQKBQKBQKBQKBQKBQKBQKBQKBQKBQKBQV52rPzTaTCRlXumlPl9xGSM/Nx9KCe2Z9hfhQaet6ikEfM2SSQqIu7SOeiKPEn9Nz4VC94rGsujZtmvnvu18ZnpEdZlXa3NwTLdyNlRI0bRqSUESbMy+ZV87+IDeYrlpa/HLPLs7v8N/aMOyzFdhxxpaY1i0896eUT3Wjp0mYc3iIAgkbgjNdr5mYmJ0nmqzULnuLmGYdYpUkHxjYN/6o8eugaD9oFAoFAoFAoFAoFAoFAoFAoFAoFAoFAoFBW3axJyXekN4d5cD6xp/pQS+DVEit+8kOFUD1JJ2CgeLE7AVG1orGsrcGC+a8UpHGf3x7nD1QyLG93MMXDjuraLqIe9IUD1kOxY+S4Gw357axG/PPlEdmv5tjB6O2SNlxz9XHrXt97d4z/bHKsecv17ZYYUiHRFC/Hbcn4nJ+ddFKRWsVZO0Z7Zs1ss85nX9Pcr/AFT7vmj90ZKf2fy/L+BFVY/Ut6OfL99zs2uP4jFG1V58r+PS393z8VZ8RHLdM7N+ik5+XX5VezHry1QqiA9Qqg/ICgy0CgUCgUCgUCgUCgUCgUCgUCgUCgUCgUCgrrtrgb7NaSqM9zdxlvMLIroflkivLWisaysxYr5bxSkazLJwnmYpNLuI/wChj8FPQyHzc+HkPUmqqRN537eUfn4/J3Z8lNnpOz4Z1mfbt2/hj8MdfvT3aOhqEvfXqL7lqnet/ey5VB8lDn/EK8n1skR2cfPo9x/UbFa/XJO7H+2ONvfOkeTW1WbrV7MQDiKUePhVeSm9HDnHJ17FtEYcnrxrS3C0dsT+cc4QWCxM2oW8PXvJYkHqJJFU/EcpbPpnyr3HffrqhtWzzs+WaTxjnE9sTyl6zqbnKBQKBQKBQKBQKBQKBQKBQKBQKBQKBQKD5lkCqWYgKoJJOwAHUk+VJnR7Ws2mK1jWZQHjK0l1Gwu5FLpEsLvbIMq0rIOYSt6HGFU+ByfDFER6Wd6eXT9f0amS0bFWcVJ+sn2p+7+GO/70+UdUb4B1sG3V2OAE5j6YG9XTOkayzKUm9opXnPBJdDc900j/AI52MrZ6gNsq/JAoqrDE7u9POeP78nf9J3r6aMVPZxxux5c587atHVrnY1czlfcRXOxoMHZbOjajbvLnlgdn5h0UODCvPvsBLKuD4ZPrVFvq773Sef5S1MP81s/oZ9ums17452r5c484h6Vq9llAoFAoFAoFAoFAoFAoFAoFAoFAoFAoPwmgjoH8oNn/AOEjbD/7LKev9yD+8R5daPtZ/D8/8fNq/wCgrp/5Z/4R/wBp/wCPjykRUYx4dKvZTzjZ2jWl1d2J2WKcqP7pzzr180I+tUZuOlO35dWn9Gx6Pf2mf6I4f7p4V93PyWCl/lavZji6rebGgrziS82NBZnYRw6rWl3LKAy3B7gA9CkYPOR6F3b92vLRFo0lPFktjvF6TpMcYWJw9cspe1mJMsAHKx6ywnZJPU7creo9RVWKZj1J5x8nbt2OtojaMcaVt0+7brH5x3eDt1czygUCgUCgUCgUCgUCgUCgUCgUCgUCgjty5vnaJCRaIcTONu+YdYUP5B7zeP4R4mqJ+tndj2evf3fq1ccRsNIyW+1n2Y+7H3p7/ux05z0SCNAoAUAAAAAbAAdAB5VfyZczNp1nmhk/HMss8sOm2T3ggYpLKZUghDgborsDzt4bDxHhvR4qPtD4hd76OZoGgL+w6n2gXi9g/ej2XIbmXbwC1Rj9a838o/NqbX9Rs2PZ+s+vbz4Vj3cfN0rHVcqN6vZbS1S/2O9BCryRpZVVQWORhR7zEgKvzYjbyzQXvwFps2lXqac0plt5rU3CBvxRTIyLIoP/AA2LE/7JITHiKzchLiEZntyWC/8AEQ/jiP8AaG4/aVaqy1n2q84d+w5qazgyz6l+HhPSfLr3aujYXiTRJLGco6hlPof4H0qdbRaNYcubDfDknHeOMcGxUlRQKBQKBQKBQKBQKDh6/wAW2lmQs8o7wjIiQNJKR592gJA9TgetBFpe1Zc+xYXZXzbuFP07w0C07X7XmxcQXMH7RRZFHx7ti3+WgnGk6tDdRiW3lSWM+8hBGfI+R9DvQZ7u6SJGeV1RFGWZyFUDzJOwoIPf9rFmG5LZJ7thkEwR5jBGNjI5A+YyNqDnN2h6g/8AR6aiD/mzljjwOETb4b0HMveMtVnSWMRW6dF+7M2Rv7SmQ9CRtsMjPUVRaZvO5Xl1n8o/fBp4MdNmxxnyxrafYr/9W7uyP6p7n3Z8danCip9itOVRhQjTIAB0GCDV0RERpDPyZLZLTe86zLU1rtWvlglBs44yyFFkWVvYZ/ZDAFd8E9K9QWDZ2S6TpaRRAF44wi4/rJ5DjPzkbPw+FV5b7tZl17Ds8Z89aTy5z4Rxn4PrU+Dop9MNi+P6PAcjJEv4u9+POST55PnXuOm5WKo7XtE7RmtlnrPujpHlHB5xWaW1lkt5wVlhYow9R4jzB6g+IOam5mLUNSyOtBKOyjS41lfUbxhHa2XtFm6PORhUAx7RQHOBvzMoGaCWXkF9Os2vqzwvCA1tbNsGso8tIJR5uuW28v7JAW7p16s8MUyHKSosin9l1DD9DQciD+aXXJ0gumLR+Uc53ZPQPgsP2gw8RVEfV306T82pf+b2ff8A68cce+vSfGvKe7TsSCr2WUCgUCgUCgUCgUEQ4l12WSf7DYnE2AZ5sAi3VhkKoOxmYbjOyggnqAQyaTwPBAp25nY5d2JZ3Y9WZzux9TQfd9oSY/CKCG67w8pB2oIKDcadP39o5R8jmX3JFHuOvvD16jwIoO/wrZPrsjXF/MZTG5UW4ysUPl7HjkeJ6+OcUFuadw5BEoVUUAeAAAoNHU1EkhtrbAcAGaXAIhQ+A85WHQeHU+Gab2m07lfOez/LR2fBTFT+Izxw/pr96f8ArHXt5Q2otGiiQIigKo28T8SfEnrmrK1isaQ482a+a85LzrMudeWCeQqSpFOItEjmikjbYOpGR1HkR6g70HP03jhoGtItWOI7ZzidAz96QmImkUAlcZbzJIG3jVFvWyRXs4/o1MP1GxXy9bzux4RxtPyhauk8RWt0P5vcQy+iOpYfFc5HzFXstAe2/hG2mtmvnk7meFQoYDImycLGVG5bJwCOmd9hsFNahwVfWxte/i7o3JAjdiMBmGyNy55JPQ77+hwE4i4Ev3WAGZBHb7wxCIGJG/PyMcO5JJLMCSTQd+8XW8EG8V1KsrK1vDysGGDnABoNfSOI9WsYYoBDbSxQxrGuRKj4UYGTzEHb0FBs3nad3sLxX1hPHnpJAyy8rDBWRQeUqQ2D49KjekXrpK/Ztots+WMlenTtjrE90xwSrhrtHs5ooxPcRxTFfaEmYlYgkcys+F3xnlzkZwajivNo0nnHNdtuz1xXi2P2Lca+HZPfE8JTONwwBUgg7gg5B+dWOJ9UCgUCgUCgUHO4i1UWlrPcMMiGNnx+YgbL8zgfOgi3ZlaFIe8kPNNMTJK/izucsfqfoBQTnNBq3VBHNVjyDQV9xDagg0Ec4E1U2Wqw74iuCIJBvj2z7DfEPy7+TNQXtq2qPkW9vjv3GSx3WFOneMPE/lXxPoDVV7zru15/J3bLs9N30+f2I6dbT2R+c9I72ewtkt4wiZO5LMTlnY9XY+LE1OlIrGkKNo2i+e+/byjpEdIjuYri6qShw9U1JEVmdgqqMlmIAA9SaCBXGvXF6WGnx/dLnmupQREMdeQdXI3+lJnR7Ws2mIjnLHZcILLHHNcZlcrkFumDuG5emSMH02FU4I1jfnrx/T4NL6UtFckbPXljjd8/6p/9nN1vh6Dc92ufMDlP1FXMxn7MtEN1qcayNI8Fmv2jld2dBJnljHKxODnmbp7lBcfHWgi+sZ4PfK88R6FZU9pCD4bjHwJoPngXVxeWNvMQOdkAceUiey4x4e0DQdqWBT4UHMu9OU+AoI3qehoc7CggnEnDScpJUFQckY6DzHwqnJ6s+kjz8P8ADT2KYz0nZL9eNZ7Ldnhbl46I5ateac3PZTyRjryZ5omzvujZG/nV3NmzE1mYnnCyuCu2GGdlhv1W2m6B8/cuf7R/oz6McevhR4tKgUCgUCgUEG7ZpuXS2Hg89up+HfI3/wCaD44PvQIlHoKCXR3XSgrTgrjK0htpI7i6jWUXNzlXb2gDM2Ovhig1dH1iO41LUXilEkXd23KVOVyA4OKDHrj9aCs+IZeRg69UZWHxUgj+FBdGmyzLJMizBJCe8JaMP3qsThyxOfZ2TGcDlHnXLStotNYnSefLn++Te2jLgvhx5bY96um7wtpuzEcY0004+1rznXudnUtScL93yFs9HJAx8QDvXRbe09Vj4IxTb62ZiO6Imfjoi+scWGIIhTnuZDyxwREuzk9D0yB13x4eNKzbT1oM1cUX0xWmY7ZjT85NA4Jlu7gyaukp5ctHCOUWy4IxnDEu/wAR59ajS8zOk1mF20bNTHXeplrbw11+MQkHF13DGqWa5QylIzhGCrEfxYYDHT2cD81VZ8kex2/J3fROyZNZ2qIiYpEzHGNd6OXDx4+T51iVIwASqj8K5IHQdBn0FXzNa8+DKpjy5pma1m0850jVBtelGDUo4q7RNZ0mNEn7CrT7i9nxvLc92D5pAi4+XM7/AK0eLOoK04WuxaX+p2oPsLdd6g8ALiNJCo9AWP1oJ/HchhQYpnoOZdtQR/UQDmghF9bhS0fh1T4fl+X8MVRj9S2506fp5NPa/wCZxRtUe1yv49Lf3de/xQvXbAHO1XsxNex7tHFsHs76U90i80DtzMVC4HcgAEsMfhAHgR5ABOrvtUhGe6tbuUeDciRqf+o4b/LQYbftftsgT211D5typIo/cct+lBM9C4gtr1Oe1mSUDryn2lz4Mhwyn0IFB06BQRbtP05p9Ku1QEuqCZQBkkwMsuAPM8mPnQVpwdrYKLv4Cgnlrqucb0EY4JwtqwkjAY3FwfaUZw0rEHcZxig51u/JqN8wXlVo7cA4wpKhs48D1oNLWbzrQQS7PezxJ+aRc/AHJ/QGgs261Pm5XU+2hyvqD1U+hH8BVWWsz61ecfvR3bDnpWZxZfYvwnu7LeU/DVo6vxS3sRW6mS4m9mKP1PvN5KOvy8BkidLRaNYc+fBfBknHfnCxOz3gtLJTNKe9vJRmWZtzv7iflTp064HkAJKUykagh6S99dzze7CPs8f9rZpWHz5V/wABqinrZJt2cP1ae0fUbJjw9b+vPhyr8NZ83K1yQMCGAI9QD/GrprE82fjyXxzrS0xPdOiu9duAowoAA6AYA+lebsabunBKc+ScnpbWmbds8Z4cuaXdguuxyLcwO/36yFlXmIDREDdUzjmDZyQM+0ua8pjrTkt2jbMu0RHpNOHXSInz0iFk3Vo6SGY3bpEDzOjCHuwqjccxXKjbrmvJpbe1i3lwe12jF6LcnFEz97W0T89J9yida1iUXU+phGFndzmOKXw+4URhmHgGC7f2T5V7ff8A6UdnnZ419NEz2aTEfOE90LicvECuGbAwM8oJ+J6V760V70IjFbLprMU15zGsxHkkFlqjyA88fdkYx7Svn5ivK2tPONEs+PFTT0d97ymNPe0ZtXUycnLIDkjJRgpx482MY2ryMkb27pPuTtsdoxel3qzHZFo193NydU1BEOGdVJ6ZIH8a9tkrXhadEMOyZ80TbFSbRHZGqOaq4YZB9Qf9/wC968yV368OfOFmyZ/4fLMZI9WfVtHd1845x3o0bGS6nSCEZkffJ6IvQufTyHia9x3366obXs87Plmmusc4ntieUrd4V7M7e0QEjnlI9p23Yn/0PQVNzOxd6BHjZRQRPW+HlIOwoK81HTZLaUTWztFKh2dDg/A+DKfEHINBbvZpx2uoxtHKAl3CAZEGwdeneoPLOxHgSPMUE3oFB54430F9IvCUB+yTsWhb3UJ3MJ8se75r6g0Gxp+v5A3oN9tayOtBzr3V/Wgi2r6r13oMNzwvfwQxXrW7mKRSQQCzIv5nUDKBhuCfCg1IuIzjx8/pQWD2cx8jxXE6rzzDkD43QE8yIfj5+eBVH2d+6fn/AJan+r2b8eOPfT9a/LwXPa3G1Xstra9qvcQSSDcqvsj8znZV+bECoZL7lZl07Hs/8Rnrj6TPHujrPucO2i7iBIycsBlz+Z29pj82JpjpuViHu27R/EZ7ZI5Ty7ojhHwRfXLvrU3KrTiS96gdTtQTvsf4At7u1luLyLnDSBIDzOhAhJ5pFZGBGZGYdf6ugsA9mtg2O9WaZQQQstxcSICP2S+D880EgvdEt5bZrV4k+zsnd92AFUKOgUD8OMAgjoQCKCguItBudDmGS0lm7Yjm/L+xJjow8+h6jxACRaVxQrKCW286hbJWvOXRh2TPm+zpM+ES3318N+EO3wGB9WwKh6eJ9mJnydX/AOZkp9tetPG0a+6NZc67vZG91VH7R5j9B/rXkzkt0iPHi9rXYsXPJa0/hjdj3z+jg6hNseZs49ABt/vzrycM3jS9uHuWY/pPHs9t/Z8URbtmZtP5R8Ez7G7AcjXDj25jzfBPdX5D9SaupSKRpDP2nacm0ZJyZJ1la+akoYJ6Dg6mgwaCBcQ2wOaCv49RbT7yG6jzmJ8sB78Z2dPmufng+FB6ghlDqrKcqwDA+YIyDQfdBp6tpcN1C8NxGskTjDK3Q+vmCOoI3FBTPEfZBdQMz6fIJo+oikIWRf2Q/wCF/ny+HXrQQ+60jUojyyWVzn9mNpBt6pkUGWx4R1W5ICWcqg+9LiID19vB+gzQWVwT2PxwOs9+6zyrgrGAe5Q9cnO8hHrgehoLToKn7d9PgS1t2WGJZJbqNHkEcfOUCSMV58ZGSq+PhQcfRJleLkb8LDHw8iPUHf5VG9YtGkrsGe+DJGSnOP37p5SmHD+rEqUkP3keFY/mHg49CP1zUMVpn1bc4dG3YKVmMuL2L8Y7u2vlPw0l+atd97cQx+7H9+/xG0Y+uW/w1G/rZIr2cf0W7N9RsuTN1t6kfO0+7SPNranfdavZiCa/qHWghVnaPe3UcMZ9qRwik4wvizn0RcsfgKPYiZ4Q9L6fqllZwxW0UqsIUWNUjzK/sjGSsYJyevzqqc1I6/m7afRu1Xje3JiO2fVj3zozfy5M/wDQWczeTSlIF/zEv/lrz0tp9ms/JZ/BYafa5qx3Rrafhw+J3N/J+KS3gHkiPM4/xOVX/L9aaZZ6xHxN/YMfKtr+MxWPdGs/F8T8KJMCLqa4uFPVWfkQ4OfwRBR18809DE+1Mz++4j6Ttj+xx1r/AG6z77aqj494Bu7B2uLRnuLXqU6yQj4D8aD8wGQOvTJlXFSvKHPm27ac32mSZ8+Hu5Izp3FAYdascrffWMjrQcPWr/Mb4PukfpQXB2fXYWFAPACgsCO6yKCtrXim3tNY1kXU6xh/sXdhuYg8tuebGAcfiH1oNLUeJLe71Ww+zTLIEjuefl5sAlVxnIHkaDY1yTY0FacTgENQehOzecvpVgx6/Z41/dXlz+lBJKBQKBQKBQRjX+Mo4HMMEbXNyOsUZAWPIyO9lO0fhtu2+eUiggXGNnqGpxolx3UMaSCVUiVmYMFZRmR29rZ26KPCgiraFeW34Js48GRSP0wf1oPyLiySGRDcR8pX2S6ZKsp6hlO4x1B3qrJWdYvXnHxh37JmpNLYMs6Vtxifu2jlPhPKf8JDZa4pDyDLGVsjlBI5Rso5unTfr4mqceWNZnSdZns9zR2zYrTXHSLVilaxxm0cZnjaY5zz4cujQ1LV2Phgep3+g/1q3fyTyrp4y4fQbFj9vNNu6tfztp8kM1bVhnAUMf2icfEgeFNzJPO3uh5/FbJj+zwa99rTPwjSFr9kPByvbfaruJGE2DBGUAVYx/WFfNzvg5wAPOnoKdePjxez9K7TppjmKR+GIr8efxWpb2yRjEaKg8lAUfQVbFYjk4L5b5J1vMzPfOrLXqBQKBQQLjHsosr4tIoNtOd+8iA5WPm8XRvM45SfOgrHUex3VISe6aGdfDlfkbHqsmAD6cx+NBzI+yzVpNntiuTjJlt+UDzJEhPyCmg7nBWrFFCPlWQlWB6hlOCPkQaCx7PVsgb0Ed0ViNT1aRkPLJ9j5GZdm5IWB5SRg4PXFBpcQOTqNk6qeVI7gMwGwLKuMkbDOKDV1e960FfcQTlvZUEsxwANySdgAB1NB6j4b077NZ20HjDDHGfUogBP1FB0qBQKBQKCKcZ61IHjsrVuW4nBZnGCYIc4MmPzscqufEMfdwQ6egcOw2sQSNfVmO7Mx3LMx3ZidyTuaDcubUEdKCNatpwIO1BXvEejgg7UECW6ezcrk90x3H5SfeHp50GDUtXzsNyaCWdlfZ41/ILm5B+yIfh9oYH8C/8AKBG7eJ2HjgPRSqAAAMAbADoAKD9oFAoFAoFAoFBRvavw49jdNfQg/Z7hsy4G0UzbFjjornfP5ifMUHO0ziDIG9B1f5a260Gld6v60EZ1XVeu9BIOx3hJry6W9mUi2t2zHnpLMvTHmqHfP5gBvg4D0DQKBQKBQKCr+E70XOoXtyd+aZo09IoCY1A9Dylvi5oLMSTag0rnU4hMsBcCV0aRU3yUU4LeWATQcjXb+OEKZXCh3WNc53d9lXbxNBFdbQYNBWPFFsCGoJP2TdmdveQR3dzIzrzsvcAcq5jYj23zlwdjgYHxoL1t4VRVRFCooCqqgAKAMAADoAKDJQKBQKBQKBQKBQY7mBZEZJFDI4KsrAEMDsQQeooKd4r7HpEZpNMkHKd/s8pIx6Ryb7dNm6fm8KCC3ei6nCSsljc7eKRtKvl+OPmX9aDHb6HqU5Cx2Vzv4tG0a/vyAL+tBOOE+xiR2WTU3AXr9njYkn0eUbAei5z+YUFz2lskSLHGqoiAKqqAFUDoAB0FBloFAoFAoFBRvZ/fcpcE7iRwfiHOf1oLUtL/ACBvQQvinVXi1i0eKF52+xzryIUU4Mi+1lyBgY/Wg4fG2vTTLaLJZzQL9ttzzu0TDIfphGJz/pQdbWJ+tBXnEUnWgtDsARhpbk9GupSvwwg/7g1BZdAoFAoFAoFAoFAoFAoFAoFAoFAoFAoFAoKB4nt20/VrhDtHOxuIj4ESklh8RJzbeRHnQSfS9bBA3oMdzzNfw3AI5EgkiO++XZSNsdNqDS4v5p0hCEZjuIpTk49mM5OPWg5+q6h13oIJrt5nYbk7ADcknwoPSXZ9oZstOtoGHtqnNJ/eSEuwz44LEfACgkNAoFAoFAoFAoFAoFAoFAoFAoFAoFAoFAoIr2h8HrqVuFBCXERLQSHwY9Ub9hsDPwB8KCihezWkrQXKNHKnVW/7gfeU+BGxoOrFrwI60GK41rbrQcDU9ZG+9BYPZJ2eyPKl/eoVVSHt4mGCW6iVlPQDqoPjv4DIXbQKBQKBQKBQKBQKBQKBQKBQKBQKBQKBQKBQKDj8ScL2t+gS6hWTGeVt1dM/lkXDL0G2cHG+aCttR7DhnNreui7+zKgk+HtqV9fA0Gnb9h05P3t8gGR+CJiSPHdnGD9aCa8LdllhZMshRp5lwRJNhuUjBysYAUEEZBwSPOgnFAoFAoFAoFAoFAoFAoFAoFAoFAoFAoFAoFAoFAoFAoFAoFAoFAoFAoFAoFAoFAoFAoFAoFA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  <p:pic>
        <p:nvPicPr>
          <p:cNvPr id="5128" name="Picture 19" descr="http://chemwiki.ucdavis.edu/@api/deki/files/4506/image181.png?size=bestfit&amp;width=182&amp;height=172&amp;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98" y="2564904"/>
            <a:ext cx="3695005" cy="349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55848" y="6307589"/>
            <a:ext cx="4432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chemwiki.ucdavis.edu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CC BY-NC-SA 3.0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US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Ιδιότητες νανοσωλήνων άνθρακα</a:t>
            </a:r>
            <a:r>
              <a:rPr lang="el-GR" sz="4000" smtClean="0"/>
              <a:t> </a:t>
            </a:r>
          </a:p>
        </p:txBody>
      </p:sp>
      <p:sp>
        <p:nvSpPr>
          <p:cNvPr id="773124" name="Rectangle 4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l-GR" sz="2600" dirty="0" smtClean="0"/>
              <a:t>Οι ιδιότητες των </a:t>
            </a:r>
            <a:r>
              <a:rPr lang="en-US" sz="2600" dirty="0" smtClean="0"/>
              <a:t>CNTs </a:t>
            </a:r>
            <a:r>
              <a:rPr lang="el-GR" sz="2600" dirty="0" smtClean="0"/>
              <a:t>εξαρτώνται από</a:t>
            </a:r>
            <a:r>
              <a:rPr lang="en-US" sz="2600" dirty="0" smtClean="0"/>
              <a:t>:</a:t>
            </a:r>
            <a:endParaRPr lang="el-GR" sz="2600" dirty="0" smtClean="0"/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το μήκος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την διάμετρό τους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το </a:t>
            </a:r>
            <a:r>
              <a:rPr lang="el-GR" sz="2600" dirty="0" err="1" smtClean="0"/>
              <a:t>χειραϊκό</a:t>
            </a:r>
            <a:r>
              <a:rPr lang="el-GR" sz="2600" dirty="0" smtClean="0"/>
              <a:t> διάνυσμα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την </a:t>
            </a:r>
            <a:r>
              <a:rPr lang="el-GR" sz="2600" dirty="0" err="1" smtClean="0"/>
              <a:t>χειραϊκή</a:t>
            </a:r>
            <a:r>
              <a:rPr lang="el-GR" sz="2600" dirty="0" smtClean="0"/>
              <a:t> γωνία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τον τρόπο με τον οποίο γίνεται η αναδίπλωση των </a:t>
            </a:r>
            <a:r>
              <a:rPr lang="el-GR" sz="2600" dirty="0" err="1" smtClean="0"/>
              <a:t>γραφιτικών</a:t>
            </a:r>
            <a:r>
              <a:rPr lang="el-GR" sz="2600" dirty="0" smtClean="0"/>
              <a:t> φύλλων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ατέλειες στα άκρα και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el-GR" sz="2600" dirty="0" smtClean="0"/>
              <a:t>στην επιφάνεια του πλέγματος κ.τ.λ.</a:t>
            </a:r>
          </a:p>
        </p:txBody>
      </p:sp>
    </p:spTree>
    <p:extLst>
      <p:ext uri="{BB962C8B-B14F-4D97-AF65-F5344CB8AC3E}">
        <p14:creationId xmlns:p14="http://schemas.microsoft.com/office/powerpoint/2010/main" val="116731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</a:t>
            </a:r>
            <a:r>
              <a:rPr lang="el-GR" dirty="0" err="1" smtClean="0"/>
              <a:t>νανοσωλήνων</a:t>
            </a:r>
            <a:endParaRPr lang="el-GR" dirty="0"/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1687513" y="1009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  <p:pic>
        <p:nvPicPr>
          <p:cNvPr id="7" name="Picture 4" descr="File:Types of Carbon Nanotub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1546"/>
            <a:ext cx="8176422" cy="48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03648" y="6057663"/>
            <a:ext cx="6336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Types of Carbon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Nanotubes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Jrockley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19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Χαρακτηριστικές ιδιότητες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l-GR" sz="2000" dirty="0" smtClean="0">
                <a:effectLst/>
              </a:rPr>
              <a:t>Σημαντικές ηλεκτρονικές ιδιότητες</a:t>
            </a:r>
          </a:p>
          <a:p>
            <a:pPr marL="627063" indent="-271463">
              <a:spcAft>
                <a:spcPts val="600"/>
              </a:spcAft>
              <a:defRPr/>
            </a:pPr>
            <a:r>
              <a:rPr lang="el-GR" sz="2000" dirty="0" smtClean="0">
                <a:effectLst/>
              </a:rPr>
              <a:t>Το 1/3 των </a:t>
            </a:r>
            <a:r>
              <a:rPr lang="el-GR" sz="2000" dirty="0" err="1" smtClean="0">
                <a:effectLst/>
              </a:rPr>
              <a:t>νανοσωλήνων</a:t>
            </a:r>
            <a:r>
              <a:rPr lang="el-GR" sz="2000" dirty="0" smtClean="0">
                <a:effectLst/>
              </a:rPr>
              <a:t> “</a:t>
            </a:r>
            <a:r>
              <a:rPr lang="en-US" sz="2000" dirty="0" err="1" smtClean="0">
                <a:effectLst/>
              </a:rPr>
              <a:t>zig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zag</a:t>
            </a:r>
            <a:r>
              <a:rPr lang="el-GR" sz="2000" dirty="0" smtClean="0">
                <a:effectLst/>
              </a:rPr>
              <a:t>” είναι ημιαγωγοί.</a:t>
            </a:r>
          </a:p>
          <a:p>
            <a:pPr marL="627063" indent="-271463">
              <a:spcAft>
                <a:spcPts val="600"/>
              </a:spcAft>
              <a:defRPr/>
            </a:pPr>
            <a:r>
              <a:rPr lang="el-GR" sz="2000" dirty="0" smtClean="0">
                <a:effectLst/>
              </a:rPr>
              <a:t>Οι </a:t>
            </a:r>
            <a:r>
              <a:rPr lang="el-GR" sz="2000" dirty="0" err="1" smtClean="0">
                <a:effectLst/>
              </a:rPr>
              <a:t>νανοσωλήνες</a:t>
            </a:r>
            <a:r>
              <a:rPr lang="el-GR" sz="2000" dirty="0" smtClean="0">
                <a:effectLst/>
              </a:rPr>
              <a:t> τύπου “</a:t>
            </a:r>
            <a:r>
              <a:rPr lang="en-US" sz="2000" dirty="0" smtClean="0">
                <a:effectLst/>
              </a:rPr>
              <a:t>armchair</a:t>
            </a:r>
            <a:r>
              <a:rPr lang="el-GR" sz="2000" dirty="0" smtClean="0">
                <a:effectLst/>
              </a:rPr>
              <a:t>” είναι αγωγοί.</a:t>
            </a:r>
          </a:p>
          <a:p>
            <a:pPr marL="627063" indent="-271463">
              <a:spcAft>
                <a:spcPts val="600"/>
              </a:spcAft>
              <a:defRPr/>
            </a:pPr>
            <a:r>
              <a:rPr lang="el-GR" sz="2000" dirty="0" smtClean="0">
                <a:effectLst/>
              </a:rPr>
              <a:t>Η </a:t>
            </a:r>
            <a:r>
              <a:rPr lang="el-GR" sz="2000" dirty="0" err="1" smtClean="0">
                <a:effectLst/>
              </a:rPr>
              <a:t>χειρομορφία</a:t>
            </a:r>
            <a:r>
              <a:rPr lang="el-GR" sz="2000" dirty="0" smtClean="0">
                <a:effectLst/>
              </a:rPr>
              <a:t> καθορίζει τις ηλεκτρονικές ιδιότητες των </a:t>
            </a:r>
            <a:r>
              <a:rPr lang="el-GR" sz="2000" dirty="0" err="1" smtClean="0">
                <a:effectLst/>
              </a:rPr>
              <a:t>νανοσωλήνων</a:t>
            </a:r>
            <a:r>
              <a:rPr lang="el-GR" sz="2000" dirty="0" smtClean="0">
                <a:effectLst/>
              </a:rPr>
              <a:t>. </a:t>
            </a:r>
          </a:p>
          <a:p>
            <a:pPr eaLnBrk="1" hangingPunct="1">
              <a:spcAft>
                <a:spcPts val="600"/>
              </a:spcAft>
              <a:buFont typeface="+mj-lt"/>
              <a:buAutoNum type="arabicPeriod" startAt="2"/>
              <a:defRPr/>
            </a:pPr>
            <a:r>
              <a:rPr lang="el-GR" sz="2000" dirty="0" smtClean="0">
                <a:effectLst/>
              </a:rPr>
              <a:t>Αποτελούν το πιο ανθεκτικό γνωστό υλικό</a:t>
            </a:r>
          </a:p>
          <a:p>
            <a:pPr marL="355600" indent="-355600"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l-GR" sz="2000" dirty="0" smtClean="0">
                <a:effectLst/>
              </a:rPr>
              <a:t>	Συνδυάζουν υψηλή ελαστικότητα (επιμηκύνονται, διπλώνουν, </a:t>
            </a:r>
            <a:r>
              <a:rPr lang="el-GR" sz="2000" dirty="0" err="1" smtClean="0">
                <a:effectLst/>
              </a:rPr>
              <a:t>επιπεδοποιούνται</a:t>
            </a:r>
            <a:r>
              <a:rPr lang="el-GR" sz="2000" dirty="0" smtClean="0">
                <a:effectLst/>
              </a:rPr>
              <a:t>) και υψηλή αντοχή (αντοχή 10-100 φορές υψηλότερη από εκείνη του χάλυβα, με μόλις ένα κλάσμα του βάρους τους) και υψηλή ακαμψία</a:t>
            </a:r>
          </a:p>
          <a:p>
            <a:pPr eaLnBrk="1" hangingPunct="1"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l-GR" sz="2000" dirty="0" smtClean="0">
                <a:effectLst/>
              </a:rPr>
              <a:t>Σημαντική θερμική αγωγιμότητα</a:t>
            </a:r>
          </a:p>
          <a:p>
            <a:pPr eaLnBrk="1" hangingPunct="1"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l-GR" sz="2000" dirty="0" smtClean="0">
                <a:effectLst/>
              </a:rPr>
              <a:t>Όσον αφορά τις οπτικές τους ιδιότητες απορροφούν ή σκεδάζουν το φως, αλλά και φθορίζουν ανάλογα με τη διάμετρο και τη </a:t>
            </a:r>
            <a:r>
              <a:rPr lang="el-GR" sz="2000" dirty="0" err="1" smtClean="0">
                <a:effectLst/>
              </a:rPr>
              <a:t>χειρομορφία</a:t>
            </a:r>
            <a:r>
              <a:rPr lang="el-GR" sz="2000" dirty="0" smtClean="0">
                <a:effectLst/>
              </a:rPr>
              <a:t> τους</a:t>
            </a:r>
          </a:p>
          <a:p>
            <a:pPr eaLnBrk="1" hangingPunct="1"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l-GR" sz="2000" dirty="0" smtClean="0">
                <a:effectLst/>
              </a:rPr>
              <a:t>Ενδιαφέρουσες χημικές ιδιότητες</a:t>
            </a:r>
            <a:endParaRPr lang="el-GR" sz="2000" dirty="0" smtClean="0"/>
          </a:p>
        </p:txBody>
      </p:sp>
    </p:spTree>
    <p:extLst>
      <p:ext uri="{BB962C8B-B14F-4D97-AF65-F5344CB8AC3E}">
        <p14:creationId xmlns:p14="http://schemas.microsoft.com/office/powerpoint/2010/main" val="39474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b="1" smtClean="0">
                <a:effectLst/>
              </a:rPr>
              <a:t>Εφαρμογές Νανοσωλήνων Άνθρακα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dirty="0" smtClean="0"/>
              <a:t>Αποθήκευση υδρογόνου</a:t>
            </a:r>
          </a:p>
          <a:p>
            <a:pPr eaLnBrk="1" hangingPunct="1">
              <a:defRPr/>
            </a:pPr>
            <a:r>
              <a:rPr lang="el-GR" sz="2800" dirty="0" err="1" smtClean="0"/>
              <a:t>Σένσορες</a:t>
            </a:r>
            <a:endParaRPr lang="el-GR" sz="2800" dirty="0" smtClean="0"/>
          </a:p>
          <a:p>
            <a:pPr eaLnBrk="1" hangingPunct="1">
              <a:defRPr/>
            </a:pPr>
            <a:r>
              <a:rPr lang="el-GR" sz="2800" dirty="0" smtClean="0"/>
              <a:t>Μπαταρίες και </a:t>
            </a:r>
            <a:r>
              <a:rPr lang="en-US" sz="2800" dirty="0" err="1" smtClean="0"/>
              <a:t>supercapacitors</a:t>
            </a:r>
            <a:endParaRPr lang="en-US" sz="2800" dirty="0" smtClean="0"/>
          </a:p>
          <a:p>
            <a:pPr eaLnBrk="1" hangingPunct="1">
              <a:defRPr/>
            </a:pPr>
            <a:r>
              <a:rPr lang="el-GR" sz="2800" dirty="0" smtClean="0"/>
              <a:t>Στον τομέα των ηλεκτρονικών</a:t>
            </a:r>
          </a:p>
        </p:txBody>
      </p:sp>
    </p:spTree>
    <p:extLst>
      <p:ext uri="{BB962C8B-B14F-4D97-AF65-F5344CB8AC3E}">
        <p14:creationId xmlns:p14="http://schemas.microsoft.com/office/powerpoint/2010/main" val="36673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Εφαρμογές στις γραφικές τέχνες</a:t>
            </a:r>
          </a:p>
        </p:txBody>
      </p:sp>
      <p:sp>
        <p:nvSpPr>
          <p:cNvPr id="778244" name="Rectangle 4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dirty="0" smtClean="0"/>
              <a:t>Αγώγιμα μελάνια</a:t>
            </a:r>
            <a:r>
              <a:rPr lang="en-US" sz="2800" dirty="0" smtClean="0"/>
              <a:t> </a:t>
            </a:r>
            <a:r>
              <a:rPr lang="el-GR" sz="2800" dirty="0" smtClean="0"/>
              <a:t>για εκτύπωση τυπωμένων ηλεκτρονικών</a:t>
            </a:r>
          </a:p>
        </p:txBody>
      </p:sp>
    </p:spTree>
    <p:extLst>
      <p:ext uri="{BB962C8B-B14F-4D97-AF65-F5344CB8AC3E}">
        <p14:creationId xmlns:p14="http://schemas.microsoft.com/office/powerpoint/2010/main" val="25287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Ξενόγλωσση Βιβλιογραφία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err="1" smtClean="0"/>
              <a:t>Georgakilas</a:t>
            </a:r>
            <a:r>
              <a:rPr lang="el-GR" sz="1800" dirty="0" smtClean="0"/>
              <a:t> </a:t>
            </a:r>
            <a:r>
              <a:rPr lang="en-US" sz="1800" dirty="0"/>
              <a:t>V</a:t>
            </a:r>
            <a:r>
              <a:rPr lang="en-US" sz="1800" dirty="0" smtClean="0"/>
              <a:t>., </a:t>
            </a:r>
            <a:r>
              <a:rPr lang="en-US" sz="1800" dirty="0" err="1"/>
              <a:t>Demeslis</a:t>
            </a:r>
            <a:r>
              <a:rPr lang="en-US" sz="1800" dirty="0"/>
              <a:t> A., </a:t>
            </a:r>
            <a:r>
              <a:rPr lang="en-US" sz="1800" dirty="0" err="1"/>
              <a:t>Ntararas</a:t>
            </a:r>
            <a:r>
              <a:rPr lang="en-US" sz="1800" dirty="0"/>
              <a:t> E., </a:t>
            </a:r>
            <a:r>
              <a:rPr lang="en-US" sz="1800" dirty="0" err="1"/>
              <a:t>Kouloumpis</a:t>
            </a:r>
            <a:r>
              <a:rPr lang="en-US" sz="1800" dirty="0"/>
              <a:t> A., </a:t>
            </a:r>
            <a:r>
              <a:rPr lang="en-US" sz="1800" dirty="0" err="1" smtClean="0"/>
              <a:t>Dimos</a:t>
            </a:r>
            <a:r>
              <a:rPr lang="el-GR" sz="1800" dirty="0" smtClean="0"/>
              <a:t> </a:t>
            </a:r>
            <a:r>
              <a:rPr lang="en-US" sz="1800" dirty="0"/>
              <a:t>K</a:t>
            </a:r>
            <a:r>
              <a:rPr lang="en-US" sz="1800" dirty="0" smtClean="0"/>
              <a:t>., </a:t>
            </a:r>
            <a:r>
              <a:rPr lang="en-US" sz="1800" dirty="0" err="1" smtClean="0"/>
              <a:t>Gournis</a:t>
            </a:r>
            <a:r>
              <a:rPr lang="el-GR" sz="1800" dirty="0" smtClean="0"/>
              <a:t> </a:t>
            </a:r>
            <a:r>
              <a:rPr lang="en-US" sz="1800" dirty="0"/>
              <a:t>D</a:t>
            </a:r>
            <a:r>
              <a:rPr lang="en-US" sz="1800" dirty="0" smtClean="0"/>
              <a:t>., </a:t>
            </a:r>
            <a:r>
              <a:rPr lang="en-US" sz="1800" dirty="0" err="1" smtClean="0"/>
              <a:t>Zboril</a:t>
            </a:r>
            <a:r>
              <a:rPr lang="el-GR" sz="1800" dirty="0" smtClean="0"/>
              <a:t> </a:t>
            </a:r>
            <a:r>
              <a:rPr lang="en-US" sz="1800" dirty="0"/>
              <a:t>R., </a:t>
            </a:r>
            <a:r>
              <a:rPr lang="en-US" sz="1800" i="1" dirty="0" smtClean="0"/>
              <a:t>Adv.</a:t>
            </a:r>
            <a:r>
              <a:rPr lang="el-GR" sz="1800" i="1" dirty="0" smtClean="0"/>
              <a:t> </a:t>
            </a:r>
            <a:r>
              <a:rPr lang="nl-NL" sz="1800" i="1" dirty="0" smtClean="0"/>
              <a:t>Funct. Mat., 2015, 25, 1481–1487.</a:t>
            </a:r>
            <a:endParaRPr lang="el-GR" sz="1800" i="1" dirty="0" smtClean="0"/>
          </a:p>
          <a:p>
            <a:pPr>
              <a:defRPr/>
            </a:pPr>
            <a:r>
              <a:rPr lang="el-GR" sz="1800" dirty="0"/>
              <a:t>Kroto H.W., </a:t>
            </a:r>
            <a:r>
              <a:rPr lang="el-GR" sz="1800" dirty="0" err="1"/>
              <a:t>Heath</a:t>
            </a:r>
            <a:r>
              <a:rPr lang="el-GR" sz="1800" dirty="0"/>
              <a:t> J.R., </a:t>
            </a:r>
            <a:r>
              <a:rPr lang="el-GR" sz="1800" dirty="0" err="1"/>
              <a:t>O'Brien</a:t>
            </a:r>
            <a:r>
              <a:rPr lang="el-GR" sz="1800" dirty="0"/>
              <a:t> S.C., </a:t>
            </a:r>
            <a:r>
              <a:rPr lang="el-GR" sz="1800" dirty="0" err="1"/>
              <a:t>Curl</a:t>
            </a:r>
            <a:r>
              <a:rPr lang="el-GR" sz="1800" dirty="0"/>
              <a:t> R.F., </a:t>
            </a:r>
            <a:r>
              <a:rPr lang="el-GR" sz="1800" dirty="0" err="1"/>
              <a:t>Smalley</a:t>
            </a:r>
            <a:r>
              <a:rPr lang="el-GR" sz="1800" dirty="0"/>
              <a:t> R.E. C60:Buckminsterfullerene. </a:t>
            </a:r>
            <a:r>
              <a:rPr lang="el-GR" sz="1800" dirty="0" err="1"/>
              <a:t>Nature</a:t>
            </a:r>
            <a:r>
              <a:rPr lang="el-GR" sz="1800" dirty="0"/>
              <a:t>, </a:t>
            </a:r>
            <a:r>
              <a:rPr lang="el-GR" sz="1800" b="1" dirty="0"/>
              <a:t>318</a:t>
            </a:r>
            <a:r>
              <a:rPr lang="el-GR" sz="1800" dirty="0"/>
              <a:t>, 162, 1985.</a:t>
            </a:r>
          </a:p>
          <a:p>
            <a:pPr>
              <a:defRPr/>
            </a:pPr>
            <a:r>
              <a:rPr lang="en-GB" sz="1800" dirty="0" err="1" smtClean="0"/>
              <a:t>Tasis</a:t>
            </a:r>
            <a:r>
              <a:rPr lang="el-GR" sz="1800" dirty="0" smtClean="0"/>
              <a:t> </a:t>
            </a:r>
            <a:r>
              <a:rPr lang="en-GB" sz="1800" dirty="0"/>
              <a:t>D., </a:t>
            </a:r>
            <a:r>
              <a:rPr lang="en-GB" sz="1800" dirty="0" err="1" smtClean="0"/>
              <a:t>Tagmatarchis</a:t>
            </a:r>
            <a:r>
              <a:rPr lang="el-GR" sz="1800" dirty="0" smtClean="0"/>
              <a:t> </a:t>
            </a:r>
            <a:r>
              <a:rPr lang="en-GB" sz="1800" dirty="0"/>
              <a:t>N., </a:t>
            </a:r>
            <a:r>
              <a:rPr lang="en-GB" sz="1800" dirty="0" smtClean="0"/>
              <a:t>Bianco</a:t>
            </a:r>
            <a:r>
              <a:rPr lang="el-GR" sz="1800" dirty="0" smtClean="0"/>
              <a:t> </a:t>
            </a:r>
            <a:r>
              <a:rPr lang="en-GB" sz="1800" dirty="0"/>
              <a:t>A., </a:t>
            </a:r>
            <a:r>
              <a:rPr lang="en-GB" sz="1800" dirty="0" smtClean="0"/>
              <a:t>Prato</a:t>
            </a:r>
            <a:r>
              <a:rPr lang="el-GR" sz="1800" dirty="0" smtClean="0"/>
              <a:t> </a:t>
            </a:r>
            <a:r>
              <a:rPr lang="en-GB" sz="1800" dirty="0"/>
              <a:t>M.: </a:t>
            </a:r>
            <a:r>
              <a:rPr lang="en-GB" sz="1800" dirty="0" smtClean="0"/>
              <a:t>Chem.Rew.106, pp1105-1136 (2006).</a:t>
            </a:r>
            <a:endParaRPr lang="el-GR" sz="1800" dirty="0" smtClean="0"/>
          </a:p>
          <a:p>
            <a:pPr>
              <a:defRPr/>
            </a:pPr>
            <a:r>
              <a:rPr lang="en-GB" sz="1800" dirty="0" err="1" smtClean="0"/>
              <a:t>Thostenson</a:t>
            </a:r>
            <a:r>
              <a:rPr lang="el-GR" sz="1800" dirty="0" smtClean="0"/>
              <a:t> </a:t>
            </a:r>
            <a:r>
              <a:rPr lang="en-GB" sz="1800" dirty="0"/>
              <a:t>E.T</a:t>
            </a:r>
            <a:r>
              <a:rPr lang="en-GB" sz="1800" dirty="0" smtClean="0"/>
              <a:t>., Z. Ren, Chou</a:t>
            </a:r>
            <a:r>
              <a:rPr lang="el-GR" sz="1800" dirty="0" smtClean="0"/>
              <a:t> </a:t>
            </a:r>
            <a:r>
              <a:rPr lang="en-GB" sz="1800" dirty="0"/>
              <a:t>T.W. . </a:t>
            </a:r>
            <a:r>
              <a:rPr lang="en-GB" sz="1800" dirty="0" smtClean="0"/>
              <a:t>Advances in the science and technology of carbon </a:t>
            </a:r>
            <a:r>
              <a:rPr lang="en-GB" sz="1800" dirty="0" err="1" smtClean="0"/>
              <a:t>nanotubes</a:t>
            </a:r>
            <a:r>
              <a:rPr lang="en-GB" sz="1800" dirty="0" smtClean="0"/>
              <a:t> and their composites: a review. </a:t>
            </a:r>
            <a:r>
              <a:rPr lang="fr-FR" sz="1800" dirty="0" smtClean="0"/>
              <a:t>Compos. </a:t>
            </a:r>
            <a:r>
              <a:rPr lang="fr-FR" sz="1800" dirty="0" err="1" smtClean="0"/>
              <a:t>Sci</a:t>
            </a:r>
            <a:r>
              <a:rPr lang="fr-FR" sz="1800" dirty="0" smtClean="0"/>
              <a:t>. </a:t>
            </a:r>
            <a:r>
              <a:rPr lang="fr-FR" sz="1800" dirty="0" err="1" smtClean="0"/>
              <a:t>Technol</a:t>
            </a:r>
            <a:r>
              <a:rPr lang="fr-FR" sz="1800" dirty="0" smtClean="0"/>
              <a:t>., </a:t>
            </a:r>
            <a:r>
              <a:rPr lang="fr-FR" sz="1800" b="1" dirty="0" smtClean="0"/>
              <a:t>61</a:t>
            </a:r>
            <a:r>
              <a:rPr lang="fr-FR" sz="1800" dirty="0" smtClean="0"/>
              <a:t>, 1899, 2001.</a:t>
            </a:r>
            <a:endParaRPr lang="el-GR" sz="1800" dirty="0" smtClean="0"/>
          </a:p>
          <a:p>
            <a:pPr>
              <a:defRPr/>
            </a:pPr>
            <a:r>
              <a:rPr lang="en-GB" sz="1800" dirty="0" err="1" smtClean="0"/>
              <a:t>Thostenson</a:t>
            </a:r>
            <a:r>
              <a:rPr lang="el-GR" sz="1800" dirty="0" smtClean="0"/>
              <a:t> </a:t>
            </a:r>
            <a:r>
              <a:rPr lang="en-GB" sz="1800" dirty="0"/>
              <a:t>E.T. , </a:t>
            </a:r>
            <a:r>
              <a:rPr lang="en-GB" sz="1800" dirty="0" smtClean="0"/>
              <a:t>Chou</a:t>
            </a:r>
            <a:r>
              <a:rPr lang="el-GR" sz="1800" dirty="0" smtClean="0"/>
              <a:t> </a:t>
            </a:r>
            <a:r>
              <a:rPr lang="en-GB" sz="1800" dirty="0"/>
              <a:t>T.W. . </a:t>
            </a:r>
            <a:r>
              <a:rPr lang="en-GB" sz="1800" dirty="0" smtClean="0"/>
              <a:t>Aligned multi-walled carbon </a:t>
            </a:r>
            <a:r>
              <a:rPr lang="en-GB" sz="1800" dirty="0" err="1" smtClean="0"/>
              <a:t>nanotubereinforced</a:t>
            </a:r>
            <a:r>
              <a:rPr lang="el-GR" sz="1800" dirty="0" smtClean="0"/>
              <a:t> </a:t>
            </a:r>
            <a:r>
              <a:rPr lang="en-GB" sz="1800" dirty="0" smtClean="0"/>
              <a:t>composites: processing and mechanical characterization. J. Phys. D: Appl. </a:t>
            </a:r>
            <a:r>
              <a:rPr lang="fr-FR" sz="1800" dirty="0" smtClean="0"/>
              <a:t>Phys., </a:t>
            </a:r>
            <a:r>
              <a:rPr lang="fr-FR" sz="1800" b="1" dirty="0" smtClean="0"/>
              <a:t>35</a:t>
            </a:r>
            <a:r>
              <a:rPr lang="fr-FR" sz="1800" dirty="0" smtClean="0"/>
              <a:t>, L77, 2002.</a:t>
            </a:r>
            <a:endParaRPr lang="el-GR" sz="1800" dirty="0" smtClean="0"/>
          </a:p>
          <a:p>
            <a:pPr>
              <a:defRPr/>
            </a:pPr>
            <a:r>
              <a:rPr lang="fr-FR" sz="1800" dirty="0" err="1" smtClean="0"/>
              <a:t>Thostenson</a:t>
            </a:r>
            <a:r>
              <a:rPr lang="el-GR" sz="1800" dirty="0" smtClean="0"/>
              <a:t> </a:t>
            </a:r>
            <a:r>
              <a:rPr lang="fr-FR" sz="1800" dirty="0"/>
              <a:t>E.T. , </a:t>
            </a:r>
            <a:r>
              <a:rPr lang="fr-FR" sz="1800" dirty="0" smtClean="0"/>
              <a:t>Li</a:t>
            </a:r>
            <a:r>
              <a:rPr lang="el-GR" sz="1800" dirty="0" smtClean="0"/>
              <a:t> </a:t>
            </a:r>
            <a:r>
              <a:rPr lang="fr-FR" sz="1800" dirty="0"/>
              <a:t>C. , Chou </a:t>
            </a:r>
            <a:r>
              <a:rPr lang="fr-FR" sz="1800" dirty="0" smtClean="0"/>
              <a:t>T.W. </a:t>
            </a:r>
            <a:r>
              <a:rPr lang="fr-FR" sz="1800" dirty="0" err="1" smtClean="0"/>
              <a:t>Nanocomposites</a:t>
            </a:r>
            <a:r>
              <a:rPr lang="fr-FR" sz="1800" dirty="0" smtClean="0"/>
              <a:t> in </a:t>
            </a:r>
            <a:r>
              <a:rPr lang="fr-FR" sz="1800" dirty="0" err="1" smtClean="0"/>
              <a:t>context</a:t>
            </a:r>
            <a:r>
              <a:rPr lang="fr-FR" sz="1800" dirty="0" smtClean="0"/>
              <a:t>. Compos. </a:t>
            </a:r>
            <a:r>
              <a:rPr lang="fr-FR" sz="1800" dirty="0" err="1" smtClean="0"/>
              <a:t>Sci</a:t>
            </a:r>
            <a:r>
              <a:rPr lang="fr-FR" sz="1800" dirty="0" smtClean="0"/>
              <a:t>. </a:t>
            </a:r>
            <a:r>
              <a:rPr lang="fr-FR" sz="1800" dirty="0" err="1" smtClean="0"/>
              <a:t>Technol</a:t>
            </a:r>
            <a:r>
              <a:rPr lang="fr-FR" sz="1800" dirty="0" smtClean="0"/>
              <a:t>., </a:t>
            </a:r>
            <a:r>
              <a:rPr lang="fr-FR" sz="1800" b="1" dirty="0" smtClean="0"/>
              <a:t>65</a:t>
            </a:r>
            <a:r>
              <a:rPr lang="fr-FR" sz="1800" dirty="0" smtClean="0"/>
              <a:t>, 491, 2005.</a:t>
            </a:r>
          </a:p>
        </p:txBody>
      </p:sp>
    </p:spTree>
    <p:extLst>
      <p:ext uri="{BB962C8B-B14F-4D97-AF65-F5344CB8AC3E}">
        <p14:creationId xmlns:p14="http://schemas.microsoft.com/office/powerpoint/2010/main" val="26310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Ελληνική Βιβλιογραφία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1800" dirty="0" err="1"/>
              <a:t>Αναστασιάδου</a:t>
            </a:r>
            <a:r>
              <a:rPr lang="el-GR" sz="1800" dirty="0"/>
              <a:t> Ζ.-Μ., «Μορφοποίηση ηλεκτροδίων άνθρακα και εφαρμογή τους σε αναλυτικούς και </a:t>
            </a:r>
            <a:r>
              <a:rPr lang="el-GR" sz="1800" dirty="0" err="1"/>
              <a:t>βιοαναλυτικούς</a:t>
            </a:r>
            <a:r>
              <a:rPr lang="el-GR" sz="1800" dirty="0"/>
              <a:t> σκοπούς», Διατριβή Ειδίκευσης, ΑΠΘ, Τμήμα Χημείας, Θεσσαλονίκη 2011</a:t>
            </a:r>
            <a:r>
              <a:rPr lang="el-GR" sz="1800" dirty="0" smtClean="0"/>
              <a:t>.</a:t>
            </a:r>
          </a:p>
          <a:p>
            <a:pPr>
              <a:defRPr/>
            </a:pPr>
            <a:r>
              <a:rPr lang="el-GR" sz="1800" dirty="0" err="1"/>
              <a:t>Κασσαβέτης</a:t>
            </a:r>
            <a:r>
              <a:rPr lang="el-GR" sz="1800" dirty="0"/>
              <a:t> Σ., «Διεργασίες </a:t>
            </a:r>
            <a:r>
              <a:rPr lang="el-GR" sz="1800" dirty="0" err="1"/>
              <a:t>Νανοδομικών</a:t>
            </a:r>
            <a:r>
              <a:rPr lang="el-GR" sz="1800" dirty="0"/>
              <a:t> Υλικών και </a:t>
            </a:r>
            <a:r>
              <a:rPr lang="el-GR" sz="1800" dirty="0" err="1"/>
              <a:t>Νανομηχανικές</a:t>
            </a:r>
            <a:r>
              <a:rPr lang="el-GR" sz="1800" dirty="0"/>
              <a:t> Ιδιότητες», Διατριβή Ειδίκευσης, ΑΠΘ, Τμήμα Χημείας, Θεσσαλονίκη 2006.</a:t>
            </a:r>
          </a:p>
          <a:p>
            <a:pPr>
              <a:defRPr/>
            </a:pPr>
            <a:r>
              <a:rPr lang="el-GR" sz="1800" dirty="0" err="1" smtClean="0"/>
              <a:t>Λογκάκης</a:t>
            </a:r>
            <a:r>
              <a:rPr lang="el-GR" sz="1800" dirty="0" smtClean="0"/>
              <a:t> </a:t>
            </a:r>
            <a:r>
              <a:rPr lang="el-GR" sz="1800" dirty="0"/>
              <a:t>Ε</a:t>
            </a:r>
            <a:r>
              <a:rPr lang="el-GR" sz="1800" dirty="0" smtClean="0"/>
              <a:t>., «Σύνθεση </a:t>
            </a:r>
            <a:r>
              <a:rPr lang="el-GR" sz="1800" dirty="0" err="1" smtClean="0"/>
              <a:t>νανοπολυμερικών</a:t>
            </a:r>
            <a:r>
              <a:rPr lang="el-GR" sz="1800" dirty="0" smtClean="0"/>
              <a:t> υλικών και οι ηλεκτρικές και θερμομηχανικές τους ιδιότητες», Σχολή Εφαρμοσμένων Μαθηματικών και Φυσικών Επιστημών, Τομέας Φυσικής, ΕΜΠ, Αθήνα, 2009.</a:t>
            </a:r>
          </a:p>
          <a:p>
            <a:pPr>
              <a:defRPr/>
            </a:pPr>
            <a:r>
              <a:rPr lang="el-GR" sz="1800" dirty="0" err="1" smtClean="0"/>
              <a:t>Μπακανδρίτσος</a:t>
            </a:r>
            <a:r>
              <a:rPr lang="el-GR" sz="1800" dirty="0"/>
              <a:t> Α</a:t>
            </a:r>
            <a:r>
              <a:rPr lang="el-GR" sz="1800" dirty="0" smtClean="0"/>
              <a:t>., «Σύνθεση, χαρακτηρισμός και ιδιότητες σύνθετων υλικών από άργιλο και </a:t>
            </a:r>
            <a:r>
              <a:rPr lang="el-GR" sz="1800" dirty="0" err="1" smtClean="0"/>
              <a:t>νανοδομές</a:t>
            </a:r>
            <a:r>
              <a:rPr lang="el-GR" sz="1800" dirty="0" smtClean="0"/>
              <a:t> άνθρακα», Διδακτορική Διατριβή, ΕΚΠΑ, Τμήμα Χημείας, Αθήνα 2005.</a:t>
            </a:r>
          </a:p>
          <a:p>
            <a:pPr>
              <a:defRPr/>
            </a:pPr>
            <a:r>
              <a:rPr lang="el-GR" sz="1800" dirty="0"/>
              <a:t>Σωτηριάδης Γ.Μ</a:t>
            </a:r>
            <a:r>
              <a:rPr lang="el-GR" sz="1800" dirty="0" smtClean="0"/>
              <a:t>., «Μη καταστροφικός έλεγχος για τη μελέτη της συσσώρευσης βλάβης σε σύνθετα υλικά ενισχυμένα με ίνες γυαλιού, με και χωρίς την παρουσία </a:t>
            </a:r>
            <a:r>
              <a:rPr lang="el-GR" sz="1800" dirty="0" err="1" smtClean="0"/>
              <a:t>νανοσωλινίσκων</a:t>
            </a:r>
            <a:r>
              <a:rPr lang="el-GR" sz="1800" dirty="0" smtClean="0"/>
              <a:t> άνθρακα» Διδακτορική Διατριβή, Πανεπιστήμιο Πατρών – Πολυτεχνική σχολή, Τμήμα Μηχανολόγων &amp; Αεροναυπηγών Μηχανικών , Πάτρα, Σεπτέμβριος, 2009.</a:t>
            </a:r>
          </a:p>
        </p:txBody>
      </p:sp>
    </p:spTree>
    <p:extLst>
      <p:ext uri="{BB962C8B-B14F-4D97-AF65-F5344CB8AC3E}">
        <p14:creationId xmlns:p14="http://schemas.microsoft.com/office/powerpoint/2010/main" val="175141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Χρήσιμοι σύνδεσμοι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1800" dirty="0"/>
              <a:t>Magazine Scientific American ,INC, (April-2008</a:t>
            </a:r>
            <a:r>
              <a:rPr lang="en-GB" sz="1800" dirty="0" smtClean="0"/>
              <a:t>).</a:t>
            </a:r>
            <a:endParaRPr lang="el-GR" sz="1800" dirty="0" smtClean="0"/>
          </a:p>
          <a:p>
            <a:pPr>
              <a:defRPr/>
            </a:pPr>
            <a:r>
              <a:rPr lang="en-US" sz="1800" dirty="0">
                <a:hlinkClick r:id="rId2"/>
              </a:rPr>
              <a:t>brewerscience.com</a:t>
            </a:r>
            <a:endParaRPr lang="el-GR" sz="1800" dirty="0"/>
          </a:p>
          <a:p>
            <a:pPr>
              <a:defRPr/>
            </a:pPr>
            <a:r>
              <a:rPr lang="en-US" sz="1800" dirty="0">
                <a:hlinkClick r:id="rId2"/>
              </a:rPr>
              <a:t>ugenttech.com</a:t>
            </a:r>
            <a:endParaRPr lang="el-GR" sz="1800" dirty="0"/>
          </a:p>
          <a:p>
            <a:pPr>
              <a:defRPr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6501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41" y="5931169"/>
            <a:ext cx="1971675" cy="702000"/>
          </a:xfrm>
          <a:prstGeom prst="rect">
            <a:avLst/>
          </a:prstGeom>
          <a:noFill/>
        </p:spPr>
      </p:pic>
      <p:pic>
        <p:nvPicPr>
          <p:cNvPr id="10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5931169"/>
            <a:ext cx="3346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Ηλεκτρονική δομή άνθρακα</a:t>
            </a:r>
          </a:p>
        </p:txBody>
      </p:sp>
      <p:sp>
        <p:nvSpPr>
          <p:cNvPr id="7464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l-GR" sz="2400" dirty="0" smtClean="0"/>
              <a:t>Ουσιαστικά τα τέσσερα τροχιακά σθένους (</a:t>
            </a:r>
            <a:r>
              <a:rPr lang="el-GR" sz="2400" b="1" dirty="0" smtClean="0">
                <a:solidFill>
                  <a:srgbClr val="820000"/>
                </a:solidFill>
              </a:rPr>
              <a:t>1 s και 3 p</a:t>
            </a:r>
            <a:r>
              <a:rPr lang="el-GR" sz="2400" dirty="0" smtClean="0"/>
              <a:t>) συνδυάζονται κατά τη δημιουργία του δεσμού και σχηματίζουν </a:t>
            </a:r>
            <a:r>
              <a:rPr lang="el-GR" sz="2400" b="1" dirty="0" smtClean="0">
                <a:solidFill>
                  <a:srgbClr val="820000"/>
                </a:solidFill>
              </a:rPr>
              <a:t>4</a:t>
            </a:r>
            <a:r>
              <a:rPr lang="el-GR" sz="2400" dirty="0" smtClean="0"/>
              <a:t> νέα και ισοδύναμα, υβριδικά τροχιακά</a:t>
            </a:r>
            <a:r>
              <a:rPr lang="el-GR" sz="2400" dirty="0" smtClean="0">
                <a:solidFill>
                  <a:srgbClr val="FF0000"/>
                </a:solidFill>
              </a:rPr>
              <a:t> </a:t>
            </a:r>
            <a:r>
              <a:rPr lang="el-GR" sz="2400" b="1" dirty="0" smtClean="0">
                <a:solidFill>
                  <a:srgbClr val="820000"/>
                </a:solidFill>
              </a:rPr>
              <a:t>sp</a:t>
            </a:r>
            <a:r>
              <a:rPr lang="el-GR" sz="2400" b="1" baseline="30000" dirty="0" smtClean="0">
                <a:solidFill>
                  <a:srgbClr val="820000"/>
                </a:solidFill>
              </a:rPr>
              <a:t>3</a:t>
            </a:r>
            <a:r>
              <a:rPr lang="en-US" sz="2400" dirty="0" smtClean="0"/>
              <a:t> (</a:t>
            </a:r>
            <a:r>
              <a:rPr lang="el-GR" sz="2400" dirty="0" smtClean="0"/>
              <a:t>θεωρία δεσμού σθένους</a:t>
            </a:r>
            <a:r>
              <a:rPr lang="en-US" sz="2400" dirty="0" smtClean="0"/>
              <a:t>)</a:t>
            </a:r>
            <a:r>
              <a:rPr lang="el-GR" sz="2400" dirty="0" smtClean="0"/>
              <a:t>.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6324600" y="5314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62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Βασιλική </a:t>
            </a:r>
            <a:r>
              <a:rPr lang="el-GR" sz="2000" dirty="0" smtClean="0"/>
              <a:t>Μπέλεση  </a:t>
            </a:r>
            <a:r>
              <a:rPr lang="el-GR" sz="2000" dirty="0"/>
              <a:t>2014. </a:t>
            </a:r>
            <a:r>
              <a:rPr lang="el-GR" sz="2000"/>
              <a:t>Βασιλική </a:t>
            </a:r>
            <a:r>
              <a:rPr lang="el-GR" sz="2000" smtClean="0"/>
              <a:t>Μπέλεση. </a:t>
            </a:r>
            <a:r>
              <a:rPr lang="el-GR" sz="2000" dirty="0"/>
              <a:t>«Υλικά Γραφικών Τεχνών (Θ). </a:t>
            </a:r>
            <a:r>
              <a:rPr lang="el-GR" sz="2000" dirty="0" smtClean="0"/>
              <a:t>Ενότητα</a:t>
            </a:r>
            <a:r>
              <a:rPr lang="en-US" sz="2000" dirty="0" smtClean="0"/>
              <a:t> 3</a:t>
            </a:r>
            <a:r>
              <a:rPr lang="el-GR" sz="2000" dirty="0" smtClean="0"/>
              <a:t>: </a:t>
            </a:r>
            <a:r>
              <a:rPr lang="el-GR" sz="2000" dirty="0"/>
              <a:t>Άνθρακας και </a:t>
            </a:r>
            <a:r>
              <a:rPr lang="el-GR" sz="2000" dirty="0" err="1"/>
              <a:t>αλλοτροπικές</a:t>
            </a:r>
            <a:r>
              <a:rPr lang="el-GR" sz="2000" dirty="0"/>
              <a:t> μορφές </a:t>
            </a:r>
            <a:r>
              <a:rPr lang="el-GR" sz="2000" dirty="0" smtClean="0"/>
              <a:t>του».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latin typeface="+mn-lt"/>
              </a:rPr>
              <a:t>αδειοδόχο</a:t>
            </a:r>
            <a:endParaRPr lang="el-GR" dirty="0">
              <a:latin typeface="+mn-lt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 err="1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</a:t>
            </a:r>
            <a:r>
              <a:rPr lang="el-GR" dirty="0" err="1">
                <a:latin typeface="+mn-lt"/>
              </a:rPr>
              <a:t>αδειοδόχο</a:t>
            </a:r>
            <a:r>
              <a:rPr lang="el-GR" dirty="0">
                <a:latin typeface="+mn-lt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7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 1/2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>
              <a:defRPr/>
            </a:pPr>
            <a:r>
              <a:rPr lang="en-US" sz="2000" dirty="0" err="1"/>
              <a:t>Georgakilas</a:t>
            </a:r>
            <a:r>
              <a:rPr lang="el-GR" sz="2000" dirty="0"/>
              <a:t> </a:t>
            </a:r>
            <a:r>
              <a:rPr lang="en-US" sz="2000" dirty="0"/>
              <a:t>V., </a:t>
            </a:r>
            <a:r>
              <a:rPr lang="en-US" sz="2000" dirty="0" err="1"/>
              <a:t>Demeslis</a:t>
            </a:r>
            <a:r>
              <a:rPr lang="en-US" sz="2000" dirty="0"/>
              <a:t> A., </a:t>
            </a:r>
            <a:r>
              <a:rPr lang="en-US" sz="2000" dirty="0" err="1"/>
              <a:t>Ntararas</a:t>
            </a:r>
            <a:r>
              <a:rPr lang="en-US" sz="2000" dirty="0"/>
              <a:t> E., </a:t>
            </a:r>
            <a:r>
              <a:rPr lang="en-US" sz="2000" dirty="0" err="1"/>
              <a:t>Kouloumpis</a:t>
            </a:r>
            <a:r>
              <a:rPr lang="en-US" sz="2000" dirty="0"/>
              <a:t> A., </a:t>
            </a:r>
            <a:r>
              <a:rPr lang="en-US" sz="2000" dirty="0" err="1"/>
              <a:t>Dimos</a:t>
            </a:r>
            <a:r>
              <a:rPr lang="el-GR" sz="2000" dirty="0"/>
              <a:t> </a:t>
            </a:r>
            <a:r>
              <a:rPr lang="en-US" sz="2000" dirty="0"/>
              <a:t>K., </a:t>
            </a:r>
            <a:r>
              <a:rPr lang="en-US" sz="2000" dirty="0" err="1"/>
              <a:t>Gournis</a:t>
            </a:r>
            <a:r>
              <a:rPr lang="el-GR" sz="2000" dirty="0"/>
              <a:t> </a:t>
            </a:r>
            <a:r>
              <a:rPr lang="en-US" sz="2000" dirty="0"/>
              <a:t>D., </a:t>
            </a:r>
            <a:r>
              <a:rPr lang="en-US" sz="2000" dirty="0" err="1"/>
              <a:t>Zboril</a:t>
            </a:r>
            <a:r>
              <a:rPr lang="el-GR" sz="2000" dirty="0"/>
              <a:t> </a:t>
            </a:r>
            <a:r>
              <a:rPr lang="en-US" sz="2000" dirty="0"/>
              <a:t>R., </a:t>
            </a:r>
            <a:r>
              <a:rPr lang="en-US" sz="2000" i="1" dirty="0"/>
              <a:t>Adv.</a:t>
            </a:r>
            <a:r>
              <a:rPr lang="el-GR" sz="2000" i="1" dirty="0"/>
              <a:t> </a:t>
            </a:r>
            <a:r>
              <a:rPr lang="nl-NL" sz="2000" i="1" dirty="0"/>
              <a:t>Funct. Mat., 2015, 25, 1481–1487.</a:t>
            </a:r>
            <a:endParaRPr lang="el-GR" sz="2000" i="1" dirty="0"/>
          </a:p>
          <a:p>
            <a:pPr>
              <a:defRPr/>
            </a:pPr>
            <a:r>
              <a:rPr lang="el-GR" sz="2000" dirty="0" err="1"/>
              <a:t>Kroto</a:t>
            </a:r>
            <a:r>
              <a:rPr lang="el-GR" sz="2000" dirty="0"/>
              <a:t> H.W., </a:t>
            </a:r>
            <a:r>
              <a:rPr lang="el-GR" sz="2000" dirty="0" err="1"/>
              <a:t>Heath</a:t>
            </a:r>
            <a:r>
              <a:rPr lang="el-GR" sz="2000" dirty="0"/>
              <a:t> J.R., </a:t>
            </a:r>
            <a:r>
              <a:rPr lang="el-GR" sz="2000" dirty="0" err="1"/>
              <a:t>O'Brien</a:t>
            </a:r>
            <a:r>
              <a:rPr lang="el-GR" sz="2000" dirty="0"/>
              <a:t> S.C., </a:t>
            </a:r>
            <a:r>
              <a:rPr lang="el-GR" sz="2000" dirty="0" err="1"/>
              <a:t>Curl</a:t>
            </a:r>
            <a:r>
              <a:rPr lang="el-GR" sz="2000" dirty="0"/>
              <a:t> R.F., </a:t>
            </a:r>
            <a:r>
              <a:rPr lang="el-GR" sz="2000" dirty="0" err="1"/>
              <a:t>Smalley</a:t>
            </a:r>
            <a:r>
              <a:rPr lang="el-GR" sz="2000" dirty="0"/>
              <a:t> R.E. C60:Buckminsterfullerene. </a:t>
            </a:r>
            <a:r>
              <a:rPr lang="el-GR" sz="2000" dirty="0" err="1"/>
              <a:t>Nature</a:t>
            </a:r>
            <a:r>
              <a:rPr lang="el-GR" sz="2000" dirty="0"/>
              <a:t>, </a:t>
            </a:r>
            <a:r>
              <a:rPr lang="el-GR" sz="2000" b="1" dirty="0"/>
              <a:t>318</a:t>
            </a:r>
            <a:r>
              <a:rPr lang="el-GR" sz="2000" dirty="0"/>
              <a:t>, 162, 1985.</a:t>
            </a:r>
          </a:p>
          <a:p>
            <a:pPr>
              <a:defRPr/>
            </a:pPr>
            <a:r>
              <a:rPr lang="en-GB" sz="2000" dirty="0" err="1"/>
              <a:t>Tasis</a:t>
            </a:r>
            <a:r>
              <a:rPr lang="el-GR" sz="2000" dirty="0"/>
              <a:t> </a:t>
            </a:r>
            <a:r>
              <a:rPr lang="en-GB" sz="2000" dirty="0"/>
              <a:t>D., </a:t>
            </a:r>
            <a:r>
              <a:rPr lang="en-GB" sz="2000" dirty="0" err="1"/>
              <a:t>Tagmatarchis</a:t>
            </a:r>
            <a:r>
              <a:rPr lang="el-GR" sz="2000" dirty="0"/>
              <a:t> </a:t>
            </a:r>
            <a:r>
              <a:rPr lang="en-GB" sz="2000" dirty="0"/>
              <a:t>N., Bianco</a:t>
            </a:r>
            <a:r>
              <a:rPr lang="el-GR" sz="2000" dirty="0"/>
              <a:t> </a:t>
            </a:r>
            <a:r>
              <a:rPr lang="en-GB" sz="2000" dirty="0"/>
              <a:t>A., Prato</a:t>
            </a:r>
            <a:r>
              <a:rPr lang="el-GR" sz="2000" dirty="0"/>
              <a:t> </a:t>
            </a:r>
            <a:r>
              <a:rPr lang="en-GB" sz="2000" dirty="0"/>
              <a:t>M.: Chem.Rew.106, pp1105-1136 (2006).</a:t>
            </a:r>
            <a:endParaRPr lang="el-GR" sz="2000" dirty="0"/>
          </a:p>
          <a:p>
            <a:pPr>
              <a:defRPr/>
            </a:pPr>
            <a:r>
              <a:rPr lang="en-GB" sz="2000" dirty="0" err="1"/>
              <a:t>Thostenson</a:t>
            </a:r>
            <a:r>
              <a:rPr lang="el-GR" sz="2000" dirty="0"/>
              <a:t> </a:t>
            </a:r>
            <a:r>
              <a:rPr lang="en-GB" sz="2000" dirty="0"/>
              <a:t>E.T., Z. Ren, Chou</a:t>
            </a:r>
            <a:r>
              <a:rPr lang="el-GR" sz="2000" dirty="0"/>
              <a:t> </a:t>
            </a:r>
            <a:r>
              <a:rPr lang="en-GB" sz="2000" dirty="0"/>
              <a:t>T.W. . Advances in the science and technology of carbon nanotubes and their composites: a review. </a:t>
            </a:r>
            <a:r>
              <a:rPr lang="fr-FR" sz="2000" dirty="0"/>
              <a:t>Compos. </a:t>
            </a:r>
            <a:r>
              <a:rPr lang="fr-FR" sz="2000" dirty="0" err="1"/>
              <a:t>Sci</a:t>
            </a:r>
            <a:r>
              <a:rPr lang="fr-FR" sz="2000" dirty="0"/>
              <a:t>. </a:t>
            </a:r>
            <a:r>
              <a:rPr lang="fr-FR" sz="2000" dirty="0" err="1"/>
              <a:t>Technol</a:t>
            </a:r>
            <a:r>
              <a:rPr lang="fr-FR" sz="2000" dirty="0"/>
              <a:t>., </a:t>
            </a:r>
            <a:r>
              <a:rPr lang="fr-FR" sz="2000" b="1" dirty="0"/>
              <a:t>61</a:t>
            </a:r>
            <a:r>
              <a:rPr lang="fr-FR" sz="2000" dirty="0"/>
              <a:t>, 1899, 2001.</a:t>
            </a:r>
            <a:endParaRPr lang="el-GR" sz="2000" dirty="0"/>
          </a:p>
          <a:p>
            <a:pPr>
              <a:defRPr/>
            </a:pPr>
            <a:r>
              <a:rPr lang="en-GB" sz="2000" dirty="0" err="1"/>
              <a:t>Thostenson</a:t>
            </a:r>
            <a:r>
              <a:rPr lang="el-GR" sz="2000" dirty="0"/>
              <a:t> </a:t>
            </a:r>
            <a:r>
              <a:rPr lang="en-GB" sz="2000" dirty="0"/>
              <a:t>E.T. , Chou</a:t>
            </a:r>
            <a:r>
              <a:rPr lang="el-GR" sz="2000" dirty="0"/>
              <a:t> </a:t>
            </a:r>
            <a:r>
              <a:rPr lang="en-GB" sz="2000" dirty="0"/>
              <a:t>T.W. . Aligned multi-walled carbon </a:t>
            </a:r>
            <a:r>
              <a:rPr lang="en-GB" sz="2000" dirty="0" err="1"/>
              <a:t>nanotubereinforced</a:t>
            </a:r>
            <a:r>
              <a:rPr lang="el-GR" sz="2000" dirty="0"/>
              <a:t> </a:t>
            </a:r>
            <a:r>
              <a:rPr lang="en-GB" sz="2000" dirty="0"/>
              <a:t>composites: processing and mechanical characterization. J. Phys. D: Appl. </a:t>
            </a:r>
            <a:r>
              <a:rPr lang="fr-FR" sz="2000" dirty="0"/>
              <a:t>Phys., </a:t>
            </a:r>
            <a:r>
              <a:rPr lang="fr-FR" sz="2000" b="1" dirty="0"/>
              <a:t>35</a:t>
            </a:r>
            <a:r>
              <a:rPr lang="fr-FR" sz="2000" dirty="0"/>
              <a:t>, L77, 2002.</a:t>
            </a:r>
            <a:endParaRPr lang="el-GR" sz="2000" dirty="0"/>
          </a:p>
          <a:p>
            <a:pPr>
              <a:defRPr/>
            </a:pPr>
            <a:r>
              <a:rPr lang="fr-FR" sz="2000" dirty="0" err="1"/>
              <a:t>Thostenson</a:t>
            </a:r>
            <a:r>
              <a:rPr lang="el-GR" sz="2000" dirty="0"/>
              <a:t> </a:t>
            </a:r>
            <a:r>
              <a:rPr lang="fr-FR" sz="2000" dirty="0"/>
              <a:t>E.T. , Li</a:t>
            </a:r>
            <a:r>
              <a:rPr lang="el-GR" sz="2000" dirty="0"/>
              <a:t> </a:t>
            </a:r>
            <a:r>
              <a:rPr lang="fr-FR" sz="2000" dirty="0"/>
              <a:t>C. , Chou T.W. </a:t>
            </a:r>
            <a:r>
              <a:rPr lang="fr-FR" sz="2000" dirty="0" err="1"/>
              <a:t>Nanocomposites</a:t>
            </a:r>
            <a:r>
              <a:rPr lang="fr-FR" sz="2000" dirty="0"/>
              <a:t> in </a:t>
            </a:r>
            <a:r>
              <a:rPr lang="fr-FR" sz="2000" dirty="0" err="1"/>
              <a:t>context</a:t>
            </a:r>
            <a:r>
              <a:rPr lang="fr-FR" sz="2000" dirty="0"/>
              <a:t>. Compos. </a:t>
            </a:r>
            <a:r>
              <a:rPr lang="fr-FR" sz="2000" dirty="0" err="1"/>
              <a:t>Sci</a:t>
            </a:r>
            <a:r>
              <a:rPr lang="fr-FR" sz="2000" dirty="0"/>
              <a:t>. </a:t>
            </a:r>
            <a:r>
              <a:rPr lang="fr-FR" sz="2000" dirty="0" err="1"/>
              <a:t>Technol</a:t>
            </a:r>
            <a:r>
              <a:rPr lang="fr-FR" sz="2000" dirty="0"/>
              <a:t>., </a:t>
            </a:r>
            <a:r>
              <a:rPr lang="fr-FR" sz="2000" b="1" dirty="0"/>
              <a:t>65</a:t>
            </a:r>
            <a:r>
              <a:rPr lang="fr-FR" sz="2000" dirty="0"/>
              <a:t>, 491, 2005.</a:t>
            </a:r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926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 2/2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1900" dirty="0" smtClean="0"/>
              <a:t>Το </a:t>
            </a:r>
            <a:r>
              <a:rPr lang="el-GR" sz="1900" dirty="0"/>
              <a:t>Έργο αυτό κάνει χρήση </a:t>
            </a:r>
            <a:r>
              <a:rPr lang="el-GR" sz="1900" dirty="0" smtClean="0"/>
              <a:t>περιεχομένου από τα ακόλουθα έργα</a:t>
            </a:r>
            <a:r>
              <a:rPr lang="en-US" sz="1900" dirty="0" smtClean="0"/>
              <a:t>:</a:t>
            </a:r>
            <a:endParaRPr lang="el-GR" sz="1900" dirty="0" smtClean="0"/>
          </a:p>
          <a:p>
            <a:pPr>
              <a:defRPr/>
            </a:pPr>
            <a:r>
              <a:rPr lang="el-GR" sz="1900" dirty="0" err="1"/>
              <a:t>Αναστασιάδου</a:t>
            </a:r>
            <a:r>
              <a:rPr lang="el-GR" sz="1900" dirty="0"/>
              <a:t> Ζ.-Μ., «Μορφοποίηση ηλεκτροδίων άνθρακα και εφαρμογή τους σε αναλυτικούς και </a:t>
            </a:r>
            <a:r>
              <a:rPr lang="el-GR" sz="1900" dirty="0" err="1"/>
              <a:t>βιοαναλυτικούς</a:t>
            </a:r>
            <a:r>
              <a:rPr lang="el-GR" sz="1900" dirty="0"/>
              <a:t> σκοπούς», Διατριβή Ειδίκευσης, ΑΠΘ, Τμήμα Χημείας, Θεσσαλονίκη 2011.</a:t>
            </a:r>
          </a:p>
          <a:p>
            <a:pPr>
              <a:defRPr/>
            </a:pPr>
            <a:r>
              <a:rPr lang="el-GR" sz="1900" dirty="0" err="1"/>
              <a:t>Κασσαβέτης</a:t>
            </a:r>
            <a:r>
              <a:rPr lang="el-GR" sz="1900" dirty="0"/>
              <a:t> Σ., «Διεργασίες </a:t>
            </a:r>
            <a:r>
              <a:rPr lang="el-GR" sz="1900" dirty="0" err="1"/>
              <a:t>Νανοδομικών</a:t>
            </a:r>
            <a:r>
              <a:rPr lang="el-GR" sz="1900" dirty="0"/>
              <a:t> Υλικών και </a:t>
            </a:r>
            <a:r>
              <a:rPr lang="el-GR" sz="1900" dirty="0" err="1"/>
              <a:t>Νανομηχανικές</a:t>
            </a:r>
            <a:r>
              <a:rPr lang="el-GR" sz="1900" dirty="0"/>
              <a:t> Ιδιότητες», Διατριβή Ειδίκευσης, ΑΠΘ, Τμήμα Χημείας, Θεσσαλονίκη 2006.</a:t>
            </a:r>
          </a:p>
          <a:p>
            <a:pPr>
              <a:defRPr/>
            </a:pPr>
            <a:r>
              <a:rPr lang="el-GR" sz="1900" dirty="0" err="1"/>
              <a:t>Λογκάκης</a:t>
            </a:r>
            <a:r>
              <a:rPr lang="el-GR" sz="1900" dirty="0"/>
              <a:t> Ε., «Σύνθεση </a:t>
            </a:r>
            <a:r>
              <a:rPr lang="el-GR" sz="1900" dirty="0" err="1"/>
              <a:t>νανοπολυμερικών</a:t>
            </a:r>
            <a:r>
              <a:rPr lang="el-GR" sz="1900" dirty="0"/>
              <a:t> υλικών και οι ηλεκτρικές και θερμομηχανικές τους ιδιότητες», Σχολή Εφαρμοσμένων Μαθηματικών και Φυσικών Επιστημών, Τομέας Φυσικής, ΕΜΠ, Αθήνα, 2009.</a:t>
            </a:r>
          </a:p>
          <a:p>
            <a:pPr>
              <a:defRPr/>
            </a:pPr>
            <a:r>
              <a:rPr lang="el-GR" sz="1900" dirty="0" err="1"/>
              <a:t>Μπακανδρίτσος</a:t>
            </a:r>
            <a:r>
              <a:rPr lang="el-GR" sz="1900" dirty="0"/>
              <a:t> Α., «Σύνθεση, χαρακτηρισμός και ιδιότητες σύνθετων υλικών από άργιλο και </a:t>
            </a:r>
            <a:r>
              <a:rPr lang="el-GR" sz="1900" dirty="0" err="1"/>
              <a:t>νανοδομές</a:t>
            </a:r>
            <a:r>
              <a:rPr lang="el-GR" sz="1900" dirty="0"/>
              <a:t> άνθρακα», Διδακτορική Διατριβή, ΕΚΠΑ, Τμήμα Χημείας, Αθήνα 2005.</a:t>
            </a:r>
          </a:p>
          <a:p>
            <a:pPr>
              <a:defRPr/>
            </a:pPr>
            <a:r>
              <a:rPr lang="el-GR" sz="1900" dirty="0"/>
              <a:t>Σωτηριάδης Γ.Μ., «Μη καταστροφικός έλεγχος για τη μελέτη της συσσώρευσης βλάβης σε σύνθετα υλικά ενισχυμένα με ίνες γυαλιού, με και χωρίς την παρουσία </a:t>
            </a:r>
            <a:r>
              <a:rPr lang="el-GR" sz="1900" dirty="0" err="1"/>
              <a:t>νανοσωλινίσκων</a:t>
            </a:r>
            <a:r>
              <a:rPr lang="el-GR" sz="1900" dirty="0"/>
              <a:t> άνθρακα» Διδακτορική Διατριβή, Πανεπιστήμιο Πατρών – Πολυτεχνική σχολή, Τμήμα Μηχανολόγων &amp; Αεροναυπηγών Μηχανικών , Πάτρα, Σεπτέμβριος, 2009.</a:t>
            </a:r>
          </a:p>
        </p:txBody>
      </p:sp>
    </p:spTree>
    <p:extLst>
      <p:ext uri="{BB962C8B-B14F-4D97-AF65-F5344CB8AC3E}">
        <p14:creationId xmlns:p14="http://schemas.microsoft.com/office/powerpoint/2010/main" val="18785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 </a:t>
            </a:r>
            <a:endParaRPr lang="el-GR" altLang="el-GR" dirty="0" smtClean="0"/>
          </a:p>
        </p:txBody>
      </p:sp>
      <p:pic>
        <p:nvPicPr>
          <p:cNvPr id="1029" name="Picture 6" descr="C:\Users\fkaram2\Desktop\Photo-Video-Film2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686896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/>
          <p:nvPr/>
        </p:nvSpPr>
        <p:spPr>
          <a:xfrm>
            <a:off x="3263479" y="5632921"/>
            <a:ext cx="3529012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6"/>
              </a:rPr>
              <a:t>Atomic orbitals and periodic table construction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”,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by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</a:br>
            <a:r>
              <a:rPr lang="en-US" sz="1200" dirty="0" err="1">
                <a:solidFill>
                  <a:prstClr val="black"/>
                </a:solidFill>
                <a:latin typeface="Calibri"/>
                <a:cs typeface="Arial" charset="0"/>
                <a:hlinkClick r:id="rId7" tooltip="User:Jubobroff"/>
              </a:rPr>
              <a:t>Jubobroff</a:t>
            </a:r>
            <a:r>
              <a:rPr lang="el-GR" sz="12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available  under </a:t>
            </a: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  <a:hlinkClick r:id="rId8"/>
              </a:rPr>
              <a:t>CC BY-SA 3.0</a:t>
            </a:r>
            <a:endParaRPr lang="en-US" sz="1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1613" y="6308725"/>
            <a:ext cx="2133600" cy="365125"/>
          </a:xfrm>
        </p:spPr>
        <p:txBody>
          <a:bodyPr/>
          <a:lstStyle/>
          <a:p>
            <a:pPr>
              <a:defRPr/>
            </a:pPr>
            <a:fld id="{7FB9D557-162C-461D-8733-5D5EF68027F6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ShockwaveFlash1" r:id="rId2" imgW="4501190" imgH="3096877"/>
        </mc:Choice>
        <mc:Fallback>
          <p:control name="ShockwaveFlash1" r:id="rId2" imgW="4501190" imgH="3096877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8888" y="1484313"/>
                  <a:ext cx="6875462" cy="3816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056601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Οι </a:t>
            </a:r>
            <a:r>
              <a:rPr lang="el-GR" dirty="0" err="1"/>
              <a:t>αλλοτροπικές</a:t>
            </a:r>
            <a:r>
              <a:rPr lang="el-GR" dirty="0"/>
              <a:t> μορφές του άνθρακα είναι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74854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820000"/>
                </a:solidFill>
              </a:rPr>
              <a:t>Διαμάντι</a:t>
            </a:r>
          </a:p>
          <a:p>
            <a:pPr eaLnBrk="1" hangingPunct="1">
              <a:defRPr/>
            </a:pPr>
            <a:r>
              <a:rPr lang="el-GR" sz="2800" b="1" dirty="0" smtClean="0">
                <a:solidFill>
                  <a:srgbClr val="820000"/>
                </a:solidFill>
              </a:rPr>
              <a:t>Γραφίτης</a:t>
            </a:r>
          </a:p>
          <a:p>
            <a:pPr eaLnBrk="1" hangingPunct="1">
              <a:defRPr/>
            </a:pPr>
            <a:r>
              <a:rPr lang="el-GR" sz="2800" b="1" dirty="0" err="1" smtClean="0">
                <a:solidFill>
                  <a:srgbClr val="820000"/>
                </a:solidFill>
              </a:rPr>
              <a:t>Φουλλερένια</a:t>
            </a:r>
            <a:endParaRPr lang="el-GR" sz="2800" b="1" dirty="0" smtClean="0">
              <a:solidFill>
                <a:srgbClr val="820000"/>
              </a:solidFill>
            </a:endParaRPr>
          </a:p>
          <a:p>
            <a:pPr eaLnBrk="1" hangingPunct="1">
              <a:defRPr/>
            </a:pPr>
            <a:r>
              <a:rPr lang="el-GR" sz="2800" b="1" dirty="0" err="1" smtClean="0">
                <a:solidFill>
                  <a:srgbClr val="820000"/>
                </a:solidFill>
              </a:rPr>
              <a:t>Νανοσωλήνες</a:t>
            </a:r>
            <a:r>
              <a:rPr lang="el-GR" sz="2800" b="1" dirty="0" smtClean="0">
                <a:solidFill>
                  <a:srgbClr val="820000"/>
                </a:solidFill>
              </a:rPr>
              <a:t> άνθρακα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 smtClean="0">
              <a:solidFill>
                <a:srgbClr val="FFFF66"/>
              </a:solidFill>
            </a:endParaRPr>
          </a:p>
          <a:p>
            <a:pPr eaLnBrk="1" hangingPunct="1">
              <a:defRPr/>
            </a:pPr>
            <a:r>
              <a:rPr lang="el-GR" sz="2800" dirty="0" smtClean="0"/>
              <a:t>Ο άνθρακας έχει ισομερή από μηδενική διάσταση ως και τρεις διαστάσεις.</a:t>
            </a:r>
            <a:endParaRPr lang="el-GR" sz="2800" dirty="0" smtClean="0">
              <a:solidFill>
                <a:srgbClr val="FFFF66"/>
              </a:solidFill>
            </a:endParaRPr>
          </a:p>
          <a:p>
            <a:pPr eaLnBrk="1" hangingPunct="1">
              <a:defRPr/>
            </a:pPr>
            <a:endParaRPr lang="el-G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926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Αλλοτροπικές</a:t>
            </a:r>
            <a:r>
              <a:rPr lang="el-GR" dirty="0" smtClean="0"/>
              <a:t> </a:t>
            </a:r>
            <a:r>
              <a:rPr lang="el-GR" dirty="0"/>
              <a:t>μορφές του άνθρακα</a:t>
            </a:r>
          </a:p>
        </p:txBody>
      </p:sp>
      <p:pic>
        <p:nvPicPr>
          <p:cNvPr id="8195" name="Picture 6" descr="http://www.intechopen.com/source/html/37448/media/image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412776"/>
            <a:ext cx="5616624" cy="42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6 - Ορθογώνιο"/>
          <p:cNvSpPr>
            <a:spLocks noChangeArrowheads="1"/>
          </p:cNvSpPr>
          <p:nvPr/>
        </p:nvSpPr>
        <p:spPr bwMode="auto">
          <a:xfrm>
            <a:off x="1670223" y="5736529"/>
            <a:ext cx="5803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Figure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1. Different allotropes of carbon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viz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Graphite, Diamond, Fullerene, and Carbon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nanotube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intechopen.com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action="ppaction://hlinkfile"/>
              </a:rPr>
              <a:t>CC BY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action="ppaction://hlinkfile"/>
              </a:rPr>
              <a:t>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247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Αλλοτροπικές</a:t>
            </a:r>
            <a:r>
              <a:rPr lang="el-GR" dirty="0"/>
              <a:t> μορφές του άνθρακα</a:t>
            </a:r>
          </a:p>
        </p:txBody>
      </p:sp>
      <p:pic>
        <p:nvPicPr>
          <p:cNvPr id="9220" name="Picture 2" descr="http://pubs.rsc.org/services/images/RSCpubs.ePlatform.Service.FreeContent.ImageService.svc/ImageService/Articleimage/2014/CS/c3cs60388a/c3cs60388a-f1_hi-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9371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8853" y="641571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pixshark.com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7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93f3b1b4c27e030bb2f8d47f684608817ac9f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LASH_SHOW_AFTER" val="0"/>
  <p:tag name="ISPRING_FLASH_START" val="auto"/>
  <p:tag name="ISPRING_FLASH_TYPE" val="swf"/>
</p:tagLst>
</file>

<file path=ppt/theme/theme1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1985</TotalTime>
  <Words>2590</Words>
  <Application>Microsoft Office PowerPoint</Application>
  <PresentationFormat>Προβολή στην οθόνη (4:3)</PresentationFormat>
  <Paragraphs>264</Paragraphs>
  <Slides>56</Slides>
  <Notes>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57" baseType="lpstr">
      <vt:lpstr>OC_template_updated</vt:lpstr>
      <vt:lpstr>Υλικά Γραφικών Τεχνών (Θ)</vt:lpstr>
      <vt:lpstr>Ηλεκτρονική δομή άνθρακα</vt:lpstr>
      <vt:lpstr>Ηλεκτρονική δομή άνθρακα</vt:lpstr>
      <vt:lpstr>Ηλεκτρονική δομή άνθρακα</vt:lpstr>
      <vt:lpstr>Ηλεκτρονική δομή άνθρακα</vt:lpstr>
      <vt:lpstr> </vt:lpstr>
      <vt:lpstr>Οι αλλοτροπικές μορφές του άνθρακα είναι:</vt:lpstr>
      <vt:lpstr>Αλλοτροπικές μορφές του άνθρακα</vt:lpstr>
      <vt:lpstr>Αλλοτροπικές μορφές του άνθρακα</vt:lpstr>
      <vt:lpstr>Αλλοτροπικές μορφές του άνθρακα</vt:lpstr>
      <vt:lpstr>Αλλοτροπικές μορφές του άνθρακα</vt:lpstr>
      <vt:lpstr>Διαμάντι</vt:lpstr>
      <vt:lpstr>Διαμάντι</vt:lpstr>
      <vt:lpstr>Διαμάντι</vt:lpstr>
      <vt:lpstr>Γραφίτης</vt:lpstr>
      <vt:lpstr>Γραφίτης</vt:lpstr>
      <vt:lpstr>Γραφίτης</vt:lpstr>
      <vt:lpstr>Γραφίτης</vt:lpstr>
      <vt:lpstr>Γραφίτης</vt:lpstr>
      <vt:lpstr>Γραφίτης</vt:lpstr>
      <vt:lpstr>Ιδιότητες γραφίτη</vt:lpstr>
      <vt:lpstr>Χαρακτηριστικά εσωτερικών γραφιτικών επιπέδων</vt:lpstr>
      <vt:lpstr>Χαρακτηριστικά εξωτερικών γραφιτικών επιπέδων</vt:lpstr>
      <vt:lpstr>Γραφένιο</vt:lpstr>
      <vt:lpstr>Μερικές χαρακτηριστικές ιδιότητες</vt:lpstr>
      <vt:lpstr>Δεσμοί σ</vt:lpstr>
      <vt:lpstr>Δεσμοί π</vt:lpstr>
      <vt:lpstr>Το γραφένιο</vt:lpstr>
      <vt:lpstr>Εφαρμογή στις γραφικές τέχνες</vt:lpstr>
      <vt:lpstr>Εκτυπωτικές μέθοδοι που χρησιμοποιούνται είναι</vt:lpstr>
      <vt:lpstr>Φουλερένια</vt:lpstr>
      <vt:lpstr>Φουλερένιο</vt:lpstr>
      <vt:lpstr>Φουλερένιο</vt:lpstr>
      <vt:lpstr>Ιδιότητες</vt:lpstr>
      <vt:lpstr>Νανοσωλήνες άνθρακα</vt:lpstr>
      <vt:lpstr>Νανοσωλήνες άνθρακα</vt:lpstr>
      <vt:lpstr>Νανοσωλήνες άνθρακα</vt:lpstr>
      <vt:lpstr>Νανοσωλήνες άνθρακα</vt:lpstr>
      <vt:lpstr>Νανοσωλήνες άνθρακα</vt:lpstr>
      <vt:lpstr>Ιδιότητες νανοσωλήνων άνθρακα </vt:lpstr>
      <vt:lpstr>Τύποι νανοσωλήνων</vt:lpstr>
      <vt:lpstr>Χαρακτηριστικές ιδιότητες</vt:lpstr>
      <vt:lpstr>Εφαρμογές Νανοσωλήνων Άνθρακα</vt:lpstr>
      <vt:lpstr>Εφαρμογές στις γραφικές τέχνες</vt:lpstr>
      <vt:lpstr>Ξενόγλωσση Βιβλιογραφία</vt:lpstr>
      <vt:lpstr>Ελληνική Βιβλιογραφία</vt:lpstr>
      <vt:lpstr>Χρήσιμοι σύνδεσμοι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Σημείωμα Χρήσης Έργων Τρίτων 1/2</vt:lpstr>
      <vt:lpstr>Σημείωμα Χρήσης Έργων Τρίτων 2/2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opencourses@teiath.gr</dc:creator>
  <cp:lastModifiedBy>fkaram2</cp:lastModifiedBy>
  <cp:revision>412</cp:revision>
  <dcterms:created xsi:type="dcterms:W3CDTF">2013-03-04T13:35:19Z</dcterms:created>
  <dcterms:modified xsi:type="dcterms:W3CDTF">2015-11-04T10:34:22Z</dcterms:modified>
</cp:coreProperties>
</file>