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8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6" r:id="rId37"/>
    <p:sldId id="307" r:id="rId38"/>
    <p:sldId id="308" r:id="rId39"/>
    <p:sldId id="257" r:id="rId40"/>
    <p:sldId id="262" r:id="rId41"/>
    <p:sldId id="264" r:id="rId42"/>
    <p:sldId id="309" r:id="rId43"/>
    <p:sldId id="310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755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773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82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68EAEDD-2F0F-4816-A5D2-1514260340AA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95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40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0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31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26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88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0069B-E613-4222-B366-3ED2C8EA1ED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6130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student.com/?p=112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ampn.com/myeloproliferative-neoplasms/diagnosis.js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ombs_test_schemati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._Ra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ombs_test_schemati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._Ra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ysiologie.uni-tuebingen.de/dep1/interests/eryptosi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L-A105/321/2155,7806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preponline.com/2012/11/autoimmune-hemolytic-anemia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12</a:t>
            </a:r>
            <a:r>
              <a:rPr lang="el-GR" sz="2600" dirty="0"/>
              <a:t>: Επίκτητες Αιμολυτικές Αναιμίες Ανοσολογικής Αρχής – </a:t>
            </a:r>
            <a:r>
              <a:rPr lang="el-GR" sz="2600" dirty="0" err="1"/>
              <a:t>Αυτοάνοση</a:t>
            </a:r>
            <a:r>
              <a:rPr lang="el-GR" sz="2600" dirty="0"/>
              <a:t> Αιμολυτική Αναιμία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ΑΑΑ από θερ</a:t>
            </a:r>
            <a:r>
              <a:rPr lang="el-GR" altLang="el-GR" smtClean="0">
                <a:latin typeface="Arial" charset="0"/>
              </a:rPr>
              <a:t>μ</a:t>
            </a:r>
            <a:r>
              <a:rPr lang="el-GR" altLang="el-GR" smtClean="0"/>
              <a:t>ά αντισώ</a:t>
            </a:r>
            <a:r>
              <a:rPr lang="el-GR" altLang="el-GR" smtClean="0">
                <a:latin typeface="Arial" charset="0"/>
              </a:rPr>
              <a:t>μ</a:t>
            </a:r>
            <a:r>
              <a:rPr lang="el-GR" altLang="el-GR" smtClean="0"/>
              <a:t>ατα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 smtClean="0"/>
              <a:t>Συχνότερη.</a:t>
            </a:r>
          </a:p>
          <a:p>
            <a:pPr eaLnBrk="1" hangingPunct="1">
              <a:defRPr/>
            </a:pPr>
            <a:r>
              <a:rPr lang="el-GR" altLang="el-GR" sz="2400" dirty="0" smtClean="0"/>
              <a:t>  &gt;40 ετών.</a:t>
            </a:r>
          </a:p>
          <a:p>
            <a:pPr eaLnBrk="1" hangingPunct="1">
              <a:defRPr/>
            </a:pPr>
            <a:r>
              <a:rPr lang="el-GR" altLang="el-GR" sz="2400" dirty="0" smtClean="0"/>
              <a:t>Δεν υπάρχουν σαφή αίτια παραγωγής των αντισωμάτων.</a:t>
            </a:r>
          </a:p>
          <a:p>
            <a:pPr eaLnBrk="1" hangingPunct="1">
              <a:defRPr/>
            </a:pPr>
            <a:r>
              <a:rPr lang="el-GR" altLang="el-GR" sz="2400" dirty="0" smtClean="0"/>
              <a:t>Διαταραχή ανοσοποιητικού.</a:t>
            </a:r>
          </a:p>
          <a:p>
            <a:pPr eaLnBrk="1" hangingPunct="1">
              <a:defRPr/>
            </a:pPr>
            <a:r>
              <a:rPr lang="el-GR" altLang="el-GR" sz="2400" dirty="0" smtClean="0"/>
              <a:t>Φαγοκυττάρωση στο σπλήνα πλήρης ή μερική (</a:t>
            </a:r>
            <a:r>
              <a:rPr lang="el-GR" altLang="el-GR" sz="2400" dirty="0" err="1" smtClean="0"/>
              <a:t>σφαιροκύτταρα</a:t>
            </a:r>
            <a:r>
              <a:rPr lang="el-GR" altLang="el-GR" sz="2400" dirty="0" smtClean="0"/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Κλινική εικόνα 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 smtClean="0"/>
              <a:t>Βαρύτητα </a:t>
            </a:r>
            <a:r>
              <a:rPr lang="el-GR" altLang="el-GR" sz="2400" dirty="0" err="1" smtClean="0"/>
              <a:t>αιμόλυσης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smtClean="0"/>
              <a:t>Αναπλήρωσης </a:t>
            </a:r>
            <a:r>
              <a:rPr lang="el-GR" altLang="el-GR" sz="2400" dirty="0" err="1" smtClean="0"/>
              <a:t>ερυθροκυττάρων</a:t>
            </a:r>
            <a:r>
              <a:rPr lang="el-GR" altLang="el-GR" sz="2400" dirty="0" smtClean="0"/>
              <a:t> από το μυελό.</a:t>
            </a:r>
          </a:p>
          <a:p>
            <a:pPr eaLnBrk="1" hangingPunct="1">
              <a:defRPr/>
            </a:pPr>
            <a:r>
              <a:rPr lang="el-GR" altLang="el-GR" sz="2400" dirty="0" err="1" smtClean="0"/>
              <a:t>Ωχρώτητα</a:t>
            </a:r>
            <a:r>
              <a:rPr lang="el-GR" altLang="el-GR" sz="2400" dirty="0" smtClean="0"/>
              <a:t>, καταβολή δυνάμεων, κόπωση.</a:t>
            </a:r>
          </a:p>
          <a:p>
            <a:pPr eaLnBrk="1" hangingPunct="1">
              <a:defRPr/>
            </a:pPr>
            <a:r>
              <a:rPr lang="el-GR" altLang="el-GR" sz="2400" dirty="0" smtClean="0"/>
              <a:t>Βαρεία αναιμία και ίκτερος.</a:t>
            </a:r>
          </a:p>
          <a:p>
            <a:pPr eaLnBrk="1" hangingPunct="1">
              <a:defRPr/>
            </a:pPr>
            <a:r>
              <a:rPr lang="el-GR" altLang="el-GR" sz="2400" dirty="0" smtClean="0"/>
              <a:t>Σπληνομεγαλία.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7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sz="3000" b="0" dirty="0" smtClean="0"/>
              <a:t>Γενική </a:t>
            </a:r>
            <a:r>
              <a:rPr lang="el-GR" sz="3000" b="0" dirty="0"/>
              <a:t>εξέταση αίματος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r>
              <a:rPr lang="el-GR" dirty="0"/>
              <a:t>Ήπια ή σοβαρή </a:t>
            </a:r>
            <a:r>
              <a:rPr lang="el-GR" dirty="0" smtClean="0"/>
              <a:t>αναιμία.</a:t>
            </a:r>
            <a:endParaRPr lang="el-GR" dirty="0"/>
          </a:p>
          <a:p>
            <a:r>
              <a:rPr lang="el-GR" dirty="0"/>
              <a:t>ΔΕΚ </a:t>
            </a:r>
            <a:r>
              <a:rPr lang="el-GR" dirty="0" smtClean="0"/>
              <a:t>αυξάνονται.</a:t>
            </a:r>
            <a:endParaRPr lang="el-GR" dirty="0"/>
          </a:p>
          <a:p>
            <a:r>
              <a:rPr lang="el-GR" dirty="0"/>
              <a:t>Προσοχή σε ανεπάρκεια μυελού από έλλειψη παραγόντων </a:t>
            </a:r>
            <a:r>
              <a:rPr lang="el-GR" dirty="0" err="1"/>
              <a:t>αιμοποίησης</a:t>
            </a:r>
            <a:r>
              <a:rPr lang="el-GR" dirty="0"/>
              <a:t> ή λοιμώξεις ή τοξική </a:t>
            </a:r>
            <a:r>
              <a:rPr lang="el-GR" dirty="0" smtClean="0"/>
              <a:t>δράση.</a:t>
            </a:r>
            <a:endParaRPr lang="el-GR" dirty="0"/>
          </a:p>
          <a:p>
            <a:r>
              <a:rPr lang="el-GR" dirty="0"/>
              <a:t>Αρχικά υπάρχει και μείωση των ΔΕΚ λόγω καταστροφής από </a:t>
            </a:r>
            <a:r>
              <a:rPr lang="el-GR" dirty="0" smtClean="0"/>
              <a:t>αντισώματα.</a:t>
            </a:r>
            <a:endParaRPr lang="el-GR" dirty="0"/>
          </a:p>
          <a:p>
            <a:r>
              <a:rPr lang="el-GR" dirty="0"/>
              <a:t>Ήπια </a:t>
            </a:r>
            <a:r>
              <a:rPr lang="el-GR" dirty="0" err="1"/>
              <a:t>λευκοκυττάρωση</a:t>
            </a:r>
            <a:r>
              <a:rPr lang="el-GR" dirty="0"/>
              <a:t> και </a:t>
            </a:r>
            <a:r>
              <a:rPr lang="el-GR" dirty="0" smtClean="0"/>
              <a:t>ουδετεροφιλία.</a:t>
            </a:r>
            <a:endParaRPr lang="el-GR" dirty="0"/>
          </a:p>
          <a:p>
            <a:r>
              <a:rPr lang="el-GR" dirty="0"/>
              <a:t>ΦΤ τα </a:t>
            </a:r>
            <a:r>
              <a:rPr lang="el-GR" dirty="0" smtClean="0"/>
              <a:t>αιμοπετάλια.</a:t>
            </a:r>
            <a:endParaRPr lang="el-GR" dirty="0"/>
          </a:p>
          <a:p>
            <a:r>
              <a:rPr lang="el-GR" dirty="0"/>
              <a:t>Σπάνια τα αντισώματα στρέφονται κατά των αιμοπεταλίων και των πρόδρομων μορφών των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0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autoimmune-hemolytic-anemia-blood-smear-60dxsl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86" y="1772816"/>
            <a:ext cx="5257800" cy="3943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sz="3000" b="0" dirty="0" smtClean="0"/>
              <a:t>Επίχρισμα </a:t>
            </a:r>
            <a:r>
              <a:rPr lang="el-GR" sz="3000" b="0" dirty="0"/>
              <a:t>αίματος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760150" y="6021288"/>
            <a:ext cx="159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pathologystudent.com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8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 descr="Bone-Marrow-Erythyroid-Hyper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5070"/>
            <a:ext cx="6858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sz="3000" b="0" dirty="0" err="1"/>
              <a:t>Μ</a:t>
            </a:r>
            <a:r>
              <a:rPr lang="el-GR" sz="3000" b="0" dirty="0" err="1" smtClean="0"/>
              <a:t>υελόγραμμα</a:t>
            </a:r>
            <a:endParaRPr lang="el-GR" sz="3000" b="0" dirty="0"/>
          </a:p>
        </p:txBody>
      </p:sp>
      <p:sp>
        <p:nvSpPr>
          <p:cNvPr id="4" name="Ορθογώνιο 3"/>
          <p:cNvSpPr/>
          <p:nvPr/>
        </p:nvSpPr>
        <p:spPr>
          <a:xfrm>
            <a:off x="2286000" y="63430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areampn.com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1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sz="3000" b="0" dirty="0" smtClean="0"/>
              <a:t>Βιοχημικός έλεγχος</a:t>
            </a:r>
            <a:endParaRPr lang="el-GR" sz="3000" b="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 smtClean="0"/>
              <a:t>Αύξηση της έμμεσης </a:t>
            </a:r>
            <a:r>
              <a:rPr lang="el-GR" altLang="el-GR" sz="2400" dirty="0" err="1" smtClean="0"/>
              <a:t>χολερυθρίνης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smtClean="0"/>
              <a:t>Μείωση </a:t>
            </a:r>
            <a:r>
              <a:rPr lang="el-GR" altLang="el-GR" sz="2400" dirty="0" err="1" smtClean="0"/>
              <a:t>απτοσφαιρινών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smtClean="0"/>
              <a:t>Αύξηση της </a:t>
            </a:r>
            <a:r>
              <a:rPr lang="en-US" altLang="el-GR" sz="2400" dirty="0" smtClean="0"/>
              <a:t>LDH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altLang="el-GR" sz="2400" dirty="0" smtClean="0"/>
              <a:t>Σε </a:t>
            </a:r>
            <a:r>
              <a:rPr lang="el-GR" altLang="el-GR" sz="2400" dirty="0" err="1" smtClean="0"/>
              <a:t>ενδοαγγειακή</a:t>
            </a:r>
            <a:r>
              <a:rPr lang="el-GR" altLang="el-GR" sz="2400" dirty="0" smtClean="0"/>
              <a:t> λύση   </a:t>
            </a:r>
          </a:p>
          <a:p>
            <a:pPr eaLnBrk="1" hangingPunct="1">
              <a:defRPr/>
            </a:pPr>
            <a:r>
              <a:rPr lang="el-GR" altLang="el-GR" sz="2400" dirty="0" smtClean="0"/>
              <a:t>Ελεύθερη </a:t>
            </a:r>
            <a:r>
              <a:rPr lang="en-US" altLang="el-GR" sz="2400" dirty="0" err="1" smtClean="0"/>
              <a:t>Hb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πλάσματος.</a:t>
            </a:r>
          </a:p>
          <a:p>
            <a:pPr eaLnBrk="1" hangingPunct="1">
              <a:defRPr/>
            </a:pPr>
            <a:r>
              <a:rPr lang="el-GR" altLang="el-GR" sz="2400" dirty="0" err="1" smtClean="0"/>
              <a:t>Αιμοσφαιρινουρία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err="1" smtClean="0"/>
              <a:t>Αιμοσιδηρινουρία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1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sz="3000" b="0" dirty="0" smtClean="0"/>
              <a:t>Δοκιμασία </a:t>
            </a:r>
            <a:r>
              <a:rPr lang="el-GR" sz="3000" b="0" dirty="0"/>
              <a:t>κατά </a:t>
            </a:r>
            <a:r>
              <a:rPr lang="el-GR" sz="3000" b="0" dirty="0" err="1" smtClean="0"/>
              <a:t>Coοmbs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Θετική.</a:t>
            </a:r>
            <a:endParaRPr lang="el-GR" dirty="0"/>
          </a:p>
          <a:p>
            <a:r>
              <a:rPr lang="el-GR" dirty="0"/>
              <a:t>10% </a:t>
            </a:r>
            <a:r>
              <a:rPr lang="el-GR" dirty="0" smtClean="0"/>
              <a:t>αρνητικοί.</a:t>
            </a:r>
            <a:endParaRPr lang="el-GR" dirty="0"/>
          </a:p>
          <a:p>
            <a:r>
              <a:rPr lang="el-GR" dirty="0"/>
              <a:t>75% δίνουν θετική και την </a:t>
            </a:r>
            <a:r>
              <a:rPr lang="el-GR" dirty="0" smtClean="0"/>
              <a:t>έμμεση.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1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1507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Δοκιμασία κατά </a:t>
            </a:r>
            <a:r>
              <a:rPr lang="en-US" dirty="0"/>
              <a:t>Co</a:t>
            </a:r>
            <a:r>
              <a:rPr lang="el-GR" dirty="0"/>
              <a:t>ο</a:t>
            </a:r>
            <a:r>
              <a:rPr lang="en-US" dirty="0" err="1" smtClean="0"/>
              <a:t>mbs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24578" name="Picture 2" descr="File:Coombs test schemat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1069" y="1523091"/>
            <a:ext cx="8841862" cy="41381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15716" y="5888305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Coombs test </a:t>
            </a:r>
            <a:r>
              <a:rPr lang="en-US" sz="1200" dirty="0" smtClean="0">
                <a:latin typeface="+mn-lt"/>
                <a:hlinkClick r:id="rId3"/>
              </a:rPr>
              <a:t>schematic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. Rad"/>
              </a:rPr>
              <a:t>A. Rad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2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Δοκιμασία κατά </a:t>
            </a:r>
            <a:r>
              <a:rPr lang="en-US" dirty="0"/>
              <a:t>Co</a:t>
            </a:r>
            <a:r>
              <a:rPr lang="el-GR" dirty="0"/>
              <a:t>ο</a:t>
            </a:r>
            <a:r>
              <a:rPr lang="en-US" dirty="0" err="1"/>
              <a:t>mbs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pic>
        <p:nvPicPr>
          <p:cNvPr id="23554" name="Picture 2" descr="File:Coombs test schemat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87073" y="1484784"/>
            <a:ext cx="8769854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015716" y="5733328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Coombs test </a:t>
            </a:r>
            <a:r>
              <a:rPr lang="en-US" sz="1200" dirty="0" smtClean="0">
                <a:latin typeface="+mn-lt"/>
                <a:hlinkClick r:id="rId3"/>
              </a:rPr>
              <a:t>schematic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. Rad"/>
              </a:rPr>
              <a:t>A. Rad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8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Διαφορική διάγνωση 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κληρονομική </a:t>
            </a:r>
            <a:r>
              <a:rPr lang="el-GR" dirty="0" err="1"/>
              <a:t>σφαιροκυττάρωση</a:t>
            </a:r>
            <a:r>
              <a:rPr lang="el-GR" dirty="0"/>
              <a:t> (σπληνομεγαλία και </a:t>
            </a:r>
            <a:r>
              <a:rPr lang="el-GR" dirty="0" err="1"/>
              <a:t>σφαιροκύτταρα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Ιστορικό.</a:t>
            </a:r>
            <a:endParaRPr lang="el-GR" dirty="0"/>
          </a:p>
          <a:p>
            <a:r>
              <a:rPr lang="el-GR" dirty="0"/>
              <a:t>Η άμεση </a:t>
            </a:r>
            <a:r>
              <a:rPr lang="el-GR" dirty="0" err="1"/>
              <a:t>Coοmbs</a:t>
            </a:r>
            <a:r>
              <a:rPr lang="el-GR" dirty="0"/>
              <a:t> είναι αρνητική στην κλ. </a:t>
            </a:r>
            <a:r>
              <a:rPr lang="el-GR" dirty="0" err="1"/>
              <a:t>Σφ</a:t>
            </a:r>
            <a:r>
              <a:rPr lang="el-GR" dirty="0"/>
              <a:t>.</a:t>
            </a:r>
          </a:p>
          <a:p>
            <a:r>
              <a:rPr lang="el-GR" dirty="0"/>
              <a:t>Προσοχή στη διάκριση από </a:t>
            </a:r>
            <a:r>
              <a:rPr lang="el-GR" dirty="0" smtClean="0"/>
              <a:t>φάρμακα.</a:t>
            </a:r>
            <a:endParaRPr lang="el-GR" dirty="0"/>
          </a:p>
          <a:p>
            <a:r>
              <a:rPr lang="el-GR" dirty="0"/>
              <a:t>Προσοχή στις μεταμοσχεύσεις με </a:t>
            </a:r>
            <a:r>
              <a:rPr lang="el-GR" dirty="0" err="1"/>
              <a:t>ασυβατότητα</a:t>
            </a:r>
            <a:r>
              <a:rPr lang="el-GR" dirty="0"/>
              <a:t> </a:t>
            </a:r>
            <a:r>
              <a:rPr lang="el-GR" dirty="0" smtClean="0"/>
              <a:t>ΑΒΟ.</a:t>
            </a:r>
            <a:endParaRPr lang="el-GR" dirty="0"/>
          </a:p>
          <a:p>
            <a:r>
              <a:rPr lang="el-GR" dirty="0" err="1"/>
              <a:t>Κατακερατισμένα</a:t>
            </a:r>
            <a:r>
              <a:rPr lang="el-GR" dirty="0"/>
              <a:t> ερυθροκύτταρα, σοβαρή </a:t>
            </a:r>
            <a:r>
              <a:rPr lang="el-GR" dirty="0" err="1"/>
              <a:t>θροβοπενία</a:t>
            </a:r>
            <a:r>
              <a:rPr lang="el-GR" dirty="0"/>
              <a:t> και αρνητική δοκιμασία κατά </a:t>
            </a:r>
            <a:r>
              <a:rPr lang="el-GR" dirty="0" err="1"/>
              <a:t>Coοmbs</a:t>
            </a:r>
            <a:r>
              <a:rPr lang="el-GR" dirty="0"/>
              <a:t> διακρίνει τη </a:t>
            </a:r>
            <a:r>
              <a:rPr lang="el-GR" dirty="0" err="1"/>
              <a:t>μικροαγγειοπαθητικού</a:t>
            </a:r>
            <a:r>
              <a:rPr lang="el-GR" dirty="0"/>
              <a:t> τύπου ΑΑ από την </a:t>
            </a:r>
            <a:r>
              <a:rPr lang="el-GR" dirty="0" smtClean="0"/>
              <a:t>ΑΑΑ.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0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Επιβίωση </a:t>
            </a:r>
            <a:r>
              <a:rPr lang="el-GR" dirty="0" err="1"/>
              <a:t>ερυθροκυττάρων</a:t>
            </a:r>
            <a:r>
              <a:rPr lang="el-GR" dirty="0"/>
              <a:t> 100-120 </a:t>
            </a:r>
            <a:r>
              <a:rPr lang="el-GR" dirty="0" smtClean="0"/>
              <a:t>ημέρες.</a:t>
            </a:r>
            <a:endParaRPr lang="el-GR" dirty="0"/>
          </a:p>
          <a:p>
            <a:r>
              <a:rPr lang="el-GR" dirty="0"/>
              <a:t>Γήρανση κυττάρου και εκκαθάριση από την κυκλοφορία μέσω </a:t>
            </a:r>
            <a:r>
              <a:rPr lang="el-GR" dirty="0" smtClean="0"/>
              <a:t>ΔΕΣ.</a:t>
            </a:r>
            <a:endParaRPr lang="el-GR" dirty="0"/>
          </a:p>
          <a:p>
            <a:r>
              <a:rPr lang="el-GR" dirty="0"/>
              <a:t>Σε επίκτητα </a:t>
            </a:r>
            <a:r>
              <a:rPr lang="el-GR" dirty="0" err="1"/>
              <a:t>αντιερυθροκυτταρικά</a:t>
            </a:r>
            <a:r>
              <a:rPr lang="el-GR" dirty="0"/>
              <a:t> αίτια υπάρχει  μείωση χρόνου </a:t>
            </a:r>
            <a:r>
              <a:rPr lang="el-GR" dirty="0" smtClean="0"/>
              <a:t>ζωής.</a:t>
            </a:r>
            <a:endParaRPr lang="el-GR" dirty="0"/>
          </a:p>
          <a:p>
            <a:r>
              <a:rPr lang="el-GR" dirty="0" err="1"/>
              <a:t>Ενδοαγγειακά</a:t>
            </a:r>
            <a:r>
              <a:rPr lang="el-GR" dirty="0"/>
              <a:t> ή </a:t>
            </a:r>
            <a:r>
              <a:rPr lang="el-GR" dirty="0" err="1" smtClean="0"/>
              <a:t>εξωαγγειακά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Τα εξωγενή αίτια είναι ανοσολογικής ή μη ανοσολογικής </a:t>
            </a:r>
            <a:r>
              <a:rPr lang="el-GR" dirty="0" smtClean="0"/>
              <a:t>αρχής.</a:t>
            </a:r>
            <a:endParaRPr lang="el-GR" dirty="0"/>
          </a:p>
          <a:p>
            <a:r>
              <a:rPr lang="el-GR" dirty="0"/>
              <a:t>Τα αντισώματα είναι </a:t>
            </a:r>
            <a:r>
              <a:rPr lang="el-GR" dirty="0" err="1"/>
              <a:t>αυτο</a:t>
            </a:r>
            <a:r>
              <a:rPr lang="el-GR" dirty="0"/>
              <a:t>-άνοσα ή </a:t>
            </a:r>
            <a:r>
              <a:rPr lang="el-GR" dirty="0" err="1" smtClean="0"/>
              <a:t>αλλοσο</a:t>
            </a:r>
            <a:r>
              <a:rPr lang="el-GR" dirty="0" smtClean="0"/>
              <a:t>-άνοσα.</a:t>
            </a:r>
            <a:endParaRPr lang="el-GR" dirty="0"/>
          </a:p>
          <a:p>
            <a:r>
              <a:rPr lang="el-GR" dirty="0"/>
              <a:t>Τα </a:t>
            </a:r>
            <a:r>
              <a:rPr lang="el-GR" dirty="0" err="1"/>
              <a:t>αυτοαντισώματα</a:t>
            </a:r>
            <a:r>
              <a:rPr lang="el-GR" dirty="0"/>
              <a:t> μεταφέρονται από την μητέρα στο έμβρυο (αιμολυτική νόσος του νεογνού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1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ΑΑΑ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Μετάγγιση </a:t>
            </a:r>
            <a:r>
              <a:rPr lang="el-GR" dirty="0" err="1"/>
              <a:t>ερυθροκυττάρων</a:t>
            </a:r>
            <a:r>
              <a:rPr lang="el-GR" dirty="0"/>
              <a:t> (δύσκολη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Βραδέως υπό </a:t>
            </a:r>
            <a:r>
              <a:rPr lang="el-GR" dirty="0" smtClean="0"/>
              <a:t>παρακολούθηση.</a:t>
            </a:r>
            <a:endParaRPr lang="el-GR" dirty="0"/>
          </a:p>
          <a:p>
            <a:r>
              <a:rPr lang="el-GR" dirty="0" err="1" smtClean="0"/>
              <a:t>Γλυκοκορτικοειδή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Κορτιζόνη.</a:t>
            </a:r>
            <a:endParaRPr lang="el-GR" dirty="0"/>
          </a:p>
          <a:p>
            <a:r>
              <a:rPr lang="el-GR" dirty="0" err="1" smtClean="0"/>
              <a:t>Ανοσοκαταστολή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3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Ηλικία.</a:t>
            </a:r>
            <a:endParaRPr lang="el-GR" dirty="0"/>
          </a:p>
          <a:p>
            <a:r>
              <a:rPr lang="el-GR" dirty="0" smtClean="0"/>
              <a:t>Βαρύτητα.</a:t>
            </a:r>
            <a:endParaRPr lang="el-GR" dirty="0"/>
          </a:p>
          <a:p>
            <a:r>
              <a:rPr lang="el-GR" dirty="0"/>
              <a:t>Υποκείμενη </a:t>
            </a:r>
            <a:r>
              <a:rPr lang="el-GR" dirty="0" smtClean="0"/>
              <a:t>νόσο.</a:t>
            </a:r>
            <a:endParaRPr lang="el-GR" dirty="0"/>
          </a:p>
          <a:p>
            <a:r>
              <a:rPr lang="el-GR" dirty="0"/>
              <a:t>Θρομβώσεις από την έκθεση </a:t>
            </a:r>
            <a:r>
              <a:rPr lang="el-GR" dirty="0" err="1"/>
              <a:t>φωσφατιδυλοσερίνης</a:t>
            </a:r>
            <a:r>
              <a:rPr lang="el-GR" dirty="0"/>
              <a:t> και την παραγωγή </a:t>
            </a:r>
            <a:r>
              <a:rPr lang="el-GR" dirty="0" err="1" smtClean="0"/>
              <a:t>κυστιδίων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5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ΑΑΑ από ψυχρά αντισώ</a:t>
            </a:r>
            <a:r>
              <a:rPr lang="el-GR" altLang="el-GR" smtClean="0">
                <a:latin typeface="Arial" charset="0"/>
              </a:rPr>
              <a:t>μ</a:t>
            </a:r>
            <a:r>
              <a:rPr lang="el-GR" altLang="el-GR" smtClean="0"/>
              <a:t>ατα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Τα ψυχρά αντισώματα εμφανίζουν</a:t>
            </a:r>
            <a:r>
              <a:rPr lang="el-GR" altLang="el-GR" dirty="0" smtClean="0">
                <a:cs typeface="Tahoma" pitchFamily="34" charset="0"/>
              </a:rPr>
              <a:t> </a:t>
            </a:r>
            <a:r>
              <a:rPr lang="el-GR" altLang="el-GR" dirty="0" smtClean="0"/>
              <a:t>μ</a:t>
            </a:r>
            <a:r>
              <a:rPr lang="el-GR" altLang="el-GR" dirty="0" smtClean="0">
                <a:cs typeface="Tahoma" pitchFamily="34" charset="0"/>
              </a:rPr>
              <a:t>έγιστη συγγένεια </a:t>
            </a:r>
            <a:r>
              <a:rPr lang="el-GR" altLang="el-GR" dirty="0" smtClean="0"/>
              <a:t>μ</a:t>
            </a:r>
            <a:r>
              <a:rPr lang="el-GR" altLang="el-GR" dirty="0" smtClean="0">
                <a:cs typeface="Tahoma" pitchFamily="34" charset="0"/>
              </a:rPr>
              <a:t>ε τα ερυθροκύτταρα.</a:t>
            </a:r>
          </a:p>
          <a:p>
            <a:pPr eaLnBrk="1" hangingPunct="1">
              <a:defRPr/>
            </a:pPr>
            <a:r>
              <a:rPr lang="el-GR" altLang="el-GR" dirty="0" err="1" smtClean="0">
                <a:cs typeface="Tahoma" pitchFamily="34" charset="0"/>
              </a:rPr>
              <a:t>Θερικό</a:t>
            </a:r>
            <a:r>
              <a:rPr lang="el-GR" altLang="el-GR" dirty="0" smtClean="0">
                <a:cs typeface="Tahoma" pitchFamily="34" charset="0"/>
              </a:rPr>
              <a:t> εύρος μικρότερο από 37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n-US" altLang="el-GR" dirty="0" smtClean="0">
                <a:cs typeface="Tahom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altLang="el-GR" dirty="0" smtClean="0">
                <a:cs typeface="Tahoma" pitchFamily="34" charset="0"/>
              </a:rPr>
              <a:t>10-20% </a:t>
            </a:r>
            <a:r>
              <a:rPr lang="el-GR" altLang="el-GR" dirty="0" smtClean="0">
                <a:cs typeface="Tahoma" pitchFamily="34" charset="0"/>
              </a:rPr>
              <a:t>των</a:t>
            </a:r>
            <a:r>
              <a:rPr lang="en-US" altLang="el-GR" dirty="0" smtClean="0">
                <a:cs typeface="Tahoma" pitchFamily="34" charset="0"/>
              </a:rPr>
              <a:t> AAA</a:t>
            </a:r>
            <a:r>
              <a:rPr lang="el-GR" altLang="el-GR" dirty="0" smtClean="0">
                <a:cs typeface="Tahoma" pitchFamily="34" charset="0"/>
              </a:rPr>
              <a:t>.</a:t>
            </a:r>
          </a:p>
          <a:p>
            <a:pPr eaLnBrk="1" hangingPunct="1">
              <a:defRPr/>
            </a:pPr>
            <a:r>
              <a:rPr lang="el-GR" altLang="el-GR" dirty="0" err="1" smtClean="0">
                <a:cs typeface="Tahoma" pitchFamily="34" charset="0"/>
              </a:rPr>
              <a:t>Ψυχροσυγκοληητίνες</a:t>
            </a:r>
            <a:r>
              <a:rPr lang="el-GR" altLang="el-GR" dirty="0" smtClean="0">
                <a:cs typeface="Tahoma" pitchFamily="34" charset="0"/>
              </a:rPr>
              <a:t> και</a:t>
            </a:r>
          </a:p>
          <a:p>
            <a:pPr eaLnBrk="1" hangingPunct="1">
              <a:defRPr/>
            </a:pPr>
            <a:r>
              <a:rPr lang="el-GR" altLang="el-GR" dirty="0" err="1" smtClean="0">
                <a:cs typeface="Tahoma" pitchFamily="34" charset="0"/>
              </a:rPr>
              <a:t>Ψυχροαιμολυσίνες</a:t>
            </a:r>
            <a:r>
              <a:rPr lang="el-GR" altLang="el-GR" dirty="0" smtClean="0">
                <a:cs typeface="Tahoma" pitchFamily="34" charset="0"/>
              </a:rPr>
              <a:t>.</a:t>
            </a:r>
            <a:endParaRPr lang="en-US" altLang="el-GR" dirty="0" smtClean="0"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6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677" name="AutoShape 4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Αιτιολογία και </a:t>
            </a:r>
            <a:r>
              <a:rPr lang="el-GR" dirty="0" smtClean="0"/>
              <a:t>παθολογία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/>
          <a:lstStyle/>
          <a:p>
            <a:r>
              <a:rPr lang="el-GR" dirty="0" err="1"/>
              <a:t>Ψυχροσυγκολλητίνες</a:t>
            </a:r>
            <a:r>
              <a:rPr lang="el-GR" dirty="0"/>
              <a:t> είναι </a:t>
            </a:r>
            <a:r>
              <a:rPr lang="en-US" dirty="0" err="1"/>
              <a:t>IgM</a:t>
            </a:r>
            <a:r>
              <a:rPr lang="en-US" dirty="0"/>
              <a:t> (Ag-I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n-US" dirty="0" smtClean="0"/>
              <a:t>4</a:t>
            </a:r>
            <a:r>
              <a:rPr lang="el-GR" baseline="30000" dirty="0" smtClean="0"/>
              <a:t>ο</a:t>
            </a:r>
            <a:r>
              <a:rPr lang="en-US" dirty="0" smtClean="0"/>
              <a:t>C </a:t>
            </a:r>
            <a:r>
              <a:rPr lang="el-GR" dirty="0"/>
              <a:t>μέγιστη </a:t>
            </a:r>
            <a:r>
              <a:rPr lang="el-GR" dirty="0" smtClean="0"/>
              <a:t>συγκόλληση.</a:t>
            </a:r>
            <a:endParaRPr lang="el-GR" dirty="0"/>
          </a:p>
          <a:p>
            <a:r>
              <a:rPr lang="el-GR" dirty="0"/>
              <a:t>Θερμικό εύρος 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Πλήρης </a:t>
            </a:r>
            <a:r>
              <a:rPr lang="el-GR" dirty="0" err="1"/>
              <a:t>ενδοαγγειακή</a:t>
            </a:r>
            <a:r>
              <a:rPr lang="el-GR" dirty="0"/>
              <a:t>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Ψυχροαιμολυσίνες</a:t>
            </a:r>
            <a:r>
              <a:rPr lang="el-GR" dirty="0"/>
              <a:t> ή αντίσωμα </a:t>
            </a:r>
            <a:r>
              <a:rPr lang="en-US" dirty="0" err="1"/>
              <a:t>Donath</a:t>
            </a:r>
            <a:r>
              <a:rPr lang="en-US" dirty="0"/>
              <a:t>-Landsteiner </a:t>
            </a:r>
            <a:r>
              <a:rPr lang="el-GR" dirty="0"/>
              <a:t>είναι </a:t>
            </a:r>
            <a:r>
              <a:rPr lang="en-US" dirty="0"/>
              <a:t>IgG (Ag-P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Πλήρης </a:t>
            </a:r>
            <a:r>
              <a:rPr lang="el-GR" dirty="0" err="1"/>
              <a:t>ενδοαγγειακή</a:t>
            </a:r>
            <a:r>
              <a:rPr lang="el-GR" dirty="0"/>
              <a:t>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4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Χρόνια ΑΑ από </a:t>
            </a:r>
            <a:r>
              <a:rPr lang="el-GR" dirty="0" err="1" smtClean="0"/>
              <a:t>ψυχροσυγκολητίνες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Ενήλικες κυρίως </a:t>
            </a:r>
            <a:r>
              <a:rPr lang="el-GR" dirty="0" smtClean="0"/>
              <a:t>γυναίκες.</a:t>
            </a:r>
            <a:endParaRPr lang="el-GR" dirty="0"/>
          </a:p>
          <a:p>
            <a:r>
              <a:rPr lang="el-GR" dirty="0"/>
              <a:t>ΧΑΑ, </a:t>
            </a:r>
            <a:r>
              <a:rPr lang="el-GR" dirty="0" err="1"/>
              <a:t>εξωαγγειακή</a:t>
            </a:r>
            <a:r>
              <a:rPr lang="el-GR" dirty="0"/>
              <a:t> </a:t>
            </a:r>
            <a:r>
              <a:rPr lang="el-GR" dirty="0" smtClean="0"/>
              <a:t>λύση.</a:t>
            </a:r>
            <a:endParaRPr lang="el-GR" dirty="0"/>
          </a:p>
          <a:p>
            <a:r>
              <a:rPr lang="el-GR" dirty="0" smtClean="0"/>
              <a:t>Ίκτερος.</a:t>
            </a:r>
            <a:endParaRPr lang="el-GR" dirty="0"/>
          </a:p>
          <a:p>
            <a:r>
              <a:rPr lang="el-GR" dirty="0" smtClean="0"/>
              <a:t>Σπληνομεγαλία.</a:t>
            </a:r>
            <a:endParaRPr lang="el-GR" dirty="0"/>
          </a:p>
          <a:p>
            <a:r>
              <a:rPr lang="el-GR" dirty="0" err="1"/>
              <a:t>Ακροκυάνωση</a:t>
            </a:r>
            <a:r>
              <a:rPr lang="el-GR" dirty="0"/>
              <a:t> λόγω </a:t>
            </a:r>
            <a:r>
              <a:rPr lang="el-GR" dirty="0" err="1"/>
              <a:t>ενδοαρτηριακής</a:t>
            </a:r>
            <a:r>
              <a:rPr lang="el-GR" dirty="0"/>
              <a:t> συγκόλλησης των </a:t>
            </a:r>
            <a:r>
              <a:rPr lang="el-GR" dirty="0" err="1" smtClean="0"/>
              <a:t>ερυθρόκυττάρων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Σπάνια </a:t>
            </a:r>
            <a:r>
              <a:rPr lang="el-GR" dirty="0" err="1"/>
              <a:t>ενδοαγγειακή</a:t>
            </a:r>
            <a:r>
              <a:rPr lang="el-GR" dirty="0"/>
              <a:t> λύση οπότε </a:t>
            </a:r>
            <a:r>
              <a:rPr lang="el-GR" dirty="0" err="1" smtClean="0"/>
              <a:t>αιμοσφαιρινουρία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Προσοχή στη λοιμώδη μονοπυρήνωση (αντί-i) και πνευμονία από </a:t>
            </a:r>
            <a:r>
              <a:rPr lang="el-GR" dirty="0" err="1"/>
              <a:t>μυκόπλασμα</a:t>
            </a:r>
            <a:r>
              <a:rPr lang="el-GR" dirty="0"/>
              <a:t> (αντί-I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9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Εργαστηριακά </a:t>
            </a:r>
            <a:r>
              <a:rPr lang="el-GR" dirty="0" smtClean="0"/>
              <a:t>ευρήματα</a:t>
            </a:r>
            <a:endParaRPr lang="el-GR" dirty="0"/>
          </a:p>
        </p:txBody>
      </p:sp>
      <p:sp>
        <p:nvSpPr>
          <p:cNvPr id="28699" name="Rectangle 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 smtClean="0"/>
              <a:t>Αναιμια </a:t>
            </a:r>
            <a:r>
              <a:rPr lang="el-GR" altLang="el-GR" sz="2400" dirty="0" err="1" smtClean="0"/>
              <a:t>ηπία</a:t>
            </a:r>
            <a:r>
              <a:rPr lang="el-GR" altLang="el-GR" sz="2400" dirty="0" smtClean="0"/>
              <a:t>, μέτρια ή και σοβαρή.</a:t>
            </a:r>
          </a:p>
          <a:p>
            <a:pPr eaLnBrk="1" hangingPunct="1">
              <a:defRPr/>
            </a:pPr>
            <a:r>
              <a:rPr lang="el-GR" altLang="el-GR" sz="2400" dirty="0" smtClean="0"/>
              <a:t>Ήπια </a:t>
            </a:r>
            <a:r>
              <a:rPr lang="el-GR" altLang="el-GR" sz="2400" dirty="0" err="1" smtClean="0"/>
              <a:t>λευκοκυττάρωση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smtClean="0"/>
              <a:t>Ουδετεροφιλία.</a:t>
            </a:r>
          </a:p>
          <a:p>
            <a:pPr eaLnBrk="1" hangingPunct="1">
              <a:defRPr/>
            </a:pPr>
            <a:r>
              <a:rPr lang="el-GR" altLang="el-GR" sz="2400" dirty="0" err="1" smtClean="0"/>
              <a:t>Δικτυοερυθροκυττάρωση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smtClean="0"/>
              <a:t>Προσοχή στη λήψη και συντήρηση του αίματος στους </a:t>
            </a:r>
            <a:r>
              <a:rPr lang="en-US" altLang="el-GR" sz="2400" dirty="0" smtClean="0"/>
              <a:t>37</a:t>
            </a:r>
            <a:r>
              <a:rPr lang="el-GR" altLang="el-GR" sz="2400" baseline="30000" dirty="0" smtClean="0"/>
              <a:t>ο</a:t>
            </a:r>
            <a:r>
              <a:rPr lang="en-US" altLang="el-GR" sz="2400" dirty="0" smtClean="0"/>
              <a:t>C </a:t>
            </a:r>
          </a:p>
          <a:p>
            <a:pPr eaLnBrk="1" hangingPunct="1">
              <a:defRPr/>
            </a:pPr>
            <a:r>
              <a:rPr lang="el-GR" altLang="el-GR" sz="2400" dirty="0" smtClean="0"/>
              <a:t>Δείκτες λύσης όλοι θετικοί.</a:t>
            </a:r>
          </a:p>
          <a:p>
            <a:pPr eaLnBrk="1" hangingPunct="1">
              <a:defRPr/>
            </a:pPr>
            <a:r>
              <a:rPr lang="el-GR" altLang="el-GR" sz="2400" dirty="0" smtClean="0"/>
              <a:t>Η άμεση </a:t>
            </a:r>
            <a:r>
              <a:rPr lang="en-US" altLang="el-GR" sz="2400" dirty="0" smtClean="0"/>
              <a:t>Co</a:t>
            </a:r>
            <a:r>
              <a:rPr lang="el-GR" altLang="el-GR" sz="2400" dirty="0" smtClean="0"/>
              <a:t>ο</a:t>
            </a:r>
            <a:r>
              <a:rPr lang="en-US" altLang="el-GR" sz="2400" dirty="0" err="1" smtClean="0"/>
              <a:t>mbs</a:t>
            </a:r>
            <a:r>
              <a:rPr lang="el-GR" altLang="el-GR" sz="2400" dirty="0" smtClean="0"/>
              <a:t> ανιχνεύει συμπλήρωμα.</a:t>
            </a:r>
          </a:p>
          <a:p>
            <a:pPr eaLnBrk="1" hangingPunct="1">
              <a:defRPr/>
            </a:pPr>
            <a:r>
              <a:rPr lang="el-GR" altLang="el-GR" sz="2400" dirty="0" smtClean="0"/>
              <a:t>Επίχρισμα </a:t>
            </a:r>
            <a:r>
              <a:rPr lang="el-GR" altLang="el-GR" sz="2400" dirty="0" err="1" smtClean="0"/>
              <a:t>σφαιροκυττάρωση</a:t>
            </a:r>
            <a:r>
              <a:rPr lang="el-GR" altLang="el-GR" sz="2400" dirty="0" smtClean="0"/>
              <a:t> και </a:t>
            </a:r>
            <a:r>
              <a:rPr lang="el-GR" altLang="el-GR" sz="2400" dirty="0" err="1" smtClean="0"/>
              <a:t>πολυχρωματοφιλία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9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Όχι </a:t>
            </a:r>
            <a:r>
              <a:rPr lang="el-GR" dirty="0" smtClean="0"/>
              <a:t>κορτικοειδή.</a:t>
            </a:r>
            <a:endParaRPr lang="el-GR" dirty="0"/>
          </a:p>
          <a:p>
            <a:r>
              <a:rPr lang="el-GR" dirty="0"/>
              <a:t>Όχι </a:t>
            </a:r>
            <a:r>
              <a:rPr lang="el-GR" dirty="0" err="1"/>
              <a:t>σπληνεκτομή</a:t>
            </a:r>
            <a:r>
              <a:rPr lang="el-GR" dirty="0"/>
              <a:t> (κυρίως στο σπλήνα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Αποφυγή </a:t>
            </a:r>
            <a:r>
              <a:rPr lang="el-GR" dirty="0" smtClean="0"/>
              <a:t>κρύου.</a:t>
            </a:r>
            <a:endParaRPr lang="el-GR" dirty="0"/>
          </a:p>
          <a:p>
            <a:r>
              <a:rPr lang="el-GR" dirty="0" err="1" smtClean="0"/>
              <a:t>Πλασμαφαίρεση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9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ΠΝΑ από ψύχος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Συγγενή σύφιλη και παιδία με ιογενείς </a:t>
            </a:r>
            <a:r>
              <a:rPr lang="el-GR" dirty="0" smtClean="0"/>
              <a:t>λοιμώξεις.</a:t>
            </a:r>
            <a:endParaRPr lang="el-GR" dirty="0"/>
          </a:p>
          <a:p>
            <a:r>
              <a:rPr lang="el-GR" dirty="0"/>
              <a:t>Υπεύθυνο το αντίσωμα </a:t>
            </a:r>
            <a:r>
              <a:rPr lang="el-GR" dirty="0" err="1"/>
              <a:t>Donath</a:t>
            </a:r>
            <a:r>
              <a:rPr lang="el-GR" dirty="0"/>
              <a:t>-</a:t>
            </a:r>
            <a:r>
              <a:rPr lang="el-GR" dirty="0" err="1"/>
              <a:t>Landsteiner</a:t>
            </a:r>
            <a:r>
              <a:rPr lang="el-GR" dirty="0"/>
              <a:t> είναι </a:t>
            </a:r>
            <a:r>
              <a:rPr lang="el-GR" dirty="0" err="1" smtClean="0"/>
              <a:t>IgG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Ενεργοποίηση στο ψύχος και σύνδεση συμπληρώματος σε </a:t>
            </a:r>
            <a:r>
              <a:rPr lang="el-GR" dirty="0" smtClean="0"/>
              <a:t>θερμό.</a:t>
            </a:r>
            <a:endParaRPr lang="el-GR" dirty="0"/>
          </a:p>
          <a:p>
            <a:r>
              <a:rPr lang="el-GR" dirty="0"/>
              <a:t>Άλγη στα άκρα, ράχη, κοιλιά, </a:t>
            </a:r>
            <a:r>
              <a:rPr lang="el-GR" dirty="0" smtClean="0"/>
              <a:t>κεφάλι.</a:t>
            </a:r>
            <a:endParaRPr lang="el-GR" dirty="0"/>
          </a:p>
          <a:p>
            <a:r>
              <a:rPr lang="el-GR" dirty="0"/>
              <a:t>Πυρετός και </a:t>
            </a:r>
            <a:r>
              <a:rPr lang="el-GR" dirty="0" smtClean="0"/>
              <a:t>ρίγη.</a:t>
            </a:r>
            <a:endParaRPr lang="el-GR" dirty="0"/>
          </a:p>
          <a:p>
            <a:r>
              <a:rPr lang="el-GR" dirty="0"/>
              <a:t>Ούρα σκούρα και </a:t>
            </a:r>
            <a:r>
              <a:rPr lang="el-GR" dirty="0" smtClean="0"/>
              <a:t>ίκτερος.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2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Εργαστηριακά </a:t>
            </a:r>
            <a:r>
              <a:rPr lang="el-GR" dirty="0" smtClean="0"/>
              <a:t>ευρήματα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Μείωση </a:t>
            </a:r>
            <a:r>
              <a:rPr lang="el-GR" dirty="0" smtClean="0"/>
              <a:t>αιματοκρίτη.</a:t>
            </a:r>
            <a:endParaRPr lang="el-GR" dirty="0"/>
          </a:p>
          <a:p>
            <a:r>
              <a:rPr lang="el-GR" dirty="0" err="1" smtClean="0"/>
              <a:t>Σφαιροκυττάρωση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Αιμοσφαιρινουρία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Λευκοπενία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Συμπλήρωμα ορού </a:t>
            </a:r>
            <a:r>
              <a:rPr lang="el-GR" dirty="0" smtClean="0"/>
              <a:t>μειωμένο.</a:t>
            </a:r>
            <a:endParaRPr lang="el-GR" dirty="0"/>
          </a:p>
          <a:p>
            <a:r>
              <a:rPr lang="el-GR" dirty="0"/>
              <a:t>Δοκιμασία κατά </a:t>
            </a:r>
            <a:r>
              <a:rPr lang="el-GR" dirty="0" err="1" smtClean="0"/>
              <a:t>Donath</a:t>
            </a:r>
            <a:r>
              <a:rPr lang="el-GR" dirty="0" smtClean="0"/>
              <a:t>-</a:t>
            </a:r>
            <a:r>
              <a:rPr lang="el-GR" dirty="0" err="1" smtClean="0"/>
              <a:t>Landsteiner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0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000" dirty="0" smtClean="0"/>
              <a:t>Ανοσολογικής αρχής ΑΑ λόγω φαρμάκων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l-GR" altLang="el-GR" sz="2400" dirty="0" smtClean="0"/>
              <a:t>3 μηχανισμοί: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l-GR" altLang="el-GR" sz="2400" dirty="0" smtClean="0"/>
              <a:t>Το φάρμακο δρα ως </a:t>
            </a:r>
            <a:r>
              <a:rPr lang="el-GR" altLang="el-GR" sz="2400" dirty="0" err="1" smtClean="0"/>
              <a:t>απτίνη</a:t>
            </a:r>
            <a:r>
              <a:rPr lang="el-GR" altLang="el-GR" sz="2400" dirty="0" smtClean="0"/>
              <a:t> και συνδέεται στη μεμβράνη του </a:t>
            </a:r>
            <a:r>
              <a:rPr lang="el-GR" altLang="el-GR" sz="2400" dirty="0" err="1" smtClean="0"/>
              <a:t>ερυθροκυττάρου</a:t>
            </a:r>
            <a:r>
              <a:rPr lang="el-GR" altLang="el-GR" sz="2400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l-GR" altLang="el-GR" sz="2400" dirty="0" smtClean="0"/>
              <a:t>Εναπόθεση </a:t>
            </a:r>
            <a:r>
              <a:rPr lang="el-GR" altLang="el-GR" sz="2400" dirty="0" err="1" smtClean="0"/>
              <a:t>ανοσοσυμπλεγμάτων</a:t>
            </a:r>
            <a:r>
              <a:rPr lang="el-GR" altLang="el-GR" sz="2400" dirty="0" smtClean="0"/>
              <a:t> στην </a:t>
            </a:r>
            <a:r>
              <a:rPr lang="el-GR" altLang="el-GR" sz="2400" dirty="0" err="1" smtClean="0"/>
              <a:t>επιαφάνεια</a:t>
            </a:r>
            <a:r>
              <a:rPr lang="el-GR" altLang="el-GR" sz="2400" dirty="0" smtClean="0"/>
              <a:t> του </a:t>
            </a:r>
            <a:r>
              <a:rPr lang="el-GR" altLang="el-GR" sz="2400" dirty="0" err="1" smtClean="0"/>
              <a:t>ερυθροκυττάρου</a:t>
            </a:r>
            <a:r>
              <a:rPr lang="el-GR" altLang="el-GR" sz="2400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l-GR" altLang="el-GR" sz="2400" dirty="0" smtClean="0"/>
              <a:t>Πρόκληση </a:t>
            </a:r>
            <a:r>
              <a:rPr lang="el-GR" altLang="el-GR" sz="2400" dirty="0" err="1" smtClean="0"/>
              <a:t>φαρμακογενούς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αιμόλυσης</a:t>
            </a:r>
            <a:r>
              <a:rPr lang="el-GR" altLang="el-GR" sz="2400" dirty="0" smtClean="0"/>
              <a:t> λόγω παραγωγής αληθών  </a:t>
            </a:r>
            <a:r>
              <a:rPr lang="el-GR" altLang="el-GR" sz="2400" dirty="0" err="1" smtClean="0"/>
              <a:t>αυτοαντισωμάτων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34820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4821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4822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4823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4824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1019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Ερύπτωση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358008" y="6525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physiologie.uni-tuebingen.de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2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 smtClean="0"/>
              <a:t>Δρα ως </a:t>
            </a:r>
            <a:r>
              <a:rPr lang="el-GR" altLang="el-GR" sz="2400" dirty="0" err="1" smtClean="0"/>
              <a:t>απτίνη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smtClean="0"/>
              <a:t>Φάρμακα που συνδέονται με </a:t>
            </a:r>
            <a:r>
              <a:rPr lang="el-GR" altLang="el-GR" sz="2400" dirty="0" smtClean="0"/>
              <a:t>πρωτεΐνες.</a:t>
            </a:r>
            <a:endParaRPr lang="el-GR" altLang="el-GR" sz="2400" dirty="0" smtClean="0"/>
          </a:p>
          <a:p>
            <a:pPr eaLnBrk="1" hangingPunct="1">
              <a:defRPr/>
            </a:pPr>
            <a:r>
              <a:rPr lang="el-GR" altLang="el-GR" sz="2400" dirty="0" smtClean="0"/>
              <a:t>Πενικιλίνη.</a:t>
            </a:r>
          </a:p>
          <a:p>
            <a:pPr eaLnBrk="1" hangingPunct="1">
              <a:defRPr/>
            </a:pPr>
            <a:r>
              <a:rPr lang="el-GR" altLang="el-GR" sz="2400" dirty="0" smtClean="0"/>
              <a:t>7-10 ημέρες μετά την 1</a:t>
            </a:r>
            <a:r>
              <a:rPr lang="el-GR" altLang="el-GR" sz="2400" baseline="30000" dirty="0" smtClean="0"/>
              <a:t>η</a:t>
            </a:r>
            <a:r>
              <a:rPr lang="el-GR" altLang="el-GR" sz="2400" dirty="0" smtClean="0"/>
              <a:t> χορήγηση.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Μηχανισμός απορρόφησης φαρμάκου ή </a:t>
            </a:r>
            <a:r>
              <a:rPr lang="el-GR" dirty="0" err="1"/>
              <a:t>απτίνης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3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Μηχανισμός </a:t>
            </a:r>
            <a:r>
              <a:rPr lang="el-GR" dirty="0" err="1"/>
              <a:t>ανοσοσυμπλεγμάτων</a:t>
            </a:r>
            <a:r>
              <a:rPr lang="el-GR" dirty="0"/>
              <a:t>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Σύνδεση με </a:t>
            </a:r>
            <a:r>
              <a:rPr lang="el-GR" dirty="0" err="1"/>
              <a:t>ανοσοσφαιρίνη</a:t>
            </a:r>
            <a:r>
              <a:rPr lang="el-GR" dirty="0"/>
              <a:t> </a:t>
            </a:r>
            <a:r>
              <a:rPr lang="el-GR" dirty="0" smtClean="0"/>
              <a:t>πλάσματος.</a:t>
            </a:r>
            <a:endParaRPr lang="el-GR" dirty="0"/>
          </a:p>
          <a:p>
            <a:r>
              <a:rPr lang="el-GR" dirty="0" err="1" smtClean="0"/>
              <a:t>Ανοσοσύμπλεγμα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Σύνδεση με την </a:t>
            </a:r>
            <a:r>
              <a:rPr lang="el-GR" dirty="0" err="1"/>
              <a:t>ερυθροκυτταρική</a:t>
            </a:r>
            <a:r>
              <a:rPr lang="el-GR" dirty="0"/>
              <a:t> </a:t>
            </a:r>
            <a:r>
              <a:rPr lang="el-GR" dirty="0" smtClean="0"/>
              <a:t>μεμβράνη.</a:t>
            </a:r>
            <a:endParaRPr lang="el-GR" dirty="0"/>
          </a:p>
          <a:p>
            <a:r>
              <a:rPr lang="el-GR" dirty="0" err="1"/>
              <a:t>Ενδοαγγγειακού</a:t>
            </a:r>
            <a:r>
              <a:rPr lang="el-GR" dirty="0"/>
              <a:t> τύπου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 ορός του ασθενή αντιδρά με τα ερυθροκύτταρα μόνο όταν το φάρμακο είναι </a:t>
            </a:r>
            <a:r>
              <a:rPr lang="el-GR" dirty="0" smtClean="0"/>
              <a:t>παρόν.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5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Μηχανισμός </a:t>
            </a:r>
            <a:r>
              <a:rPr lang="el-GR" dirty="0"/>
              <a:t>επαγωγής </a:t>
            </a:r>
            <a:r>
              <a:rPr lang="el-GR" dirty="0" err="1"/>
              <a:t>αυτοαντισωμάτων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Παράδειγμα η </a:t>
            </a:r>
            <a:r>
              <a:rPr lang="el-GR" dirty="0" smtClean="0"/>
              <a:t>α-</a:t>
            </a:r>
            <a:r>
              <a:rPr lang="el-GR" dirty="0" err="1" smtClean="0"/>
              <a:t>μεθυλντόπα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Αυτοαντίσωμα</a:t>
            </a:r>
            <a:r>
              <a:rPr lang="el-GR" dirty="0"/>
              <a:t> έναντι συστήματος </a:t>
            </a:r>
            <a:r>
              <a:rPr lang="el-GR" dirty="0" err="1" smtClean="0"/>
              <a:t>Rhesus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μεθυλντόπα</a:t>
            </a:r>
            <a:r>
              <a:rPr lang="el-GR" dirty="0"/>
              <a:t> (</a:t>
            </a:r>
            <a:r>
              <a:rPr lang="el-GR" dirty="0" err="1"/>
              <a:t>methyldopa</a:t>
            </a:r>
            <a:r>
              <a:rPr lang="el-GR" dirty="0"/>
              <a:t>) είναι ένας άλφα </a:t>
            </a:r>
            <a:r>
              <a:rPr lang="el-GR" dirty="0" err="1"/>
              <a:t>αδρενεργικός</a:t>
            </a:r>
            <a:r>
              <a:rPr lang="el-GR" dirty="0"/>
              <a:t> αγωνιστής (εκλεκτικός για τους άλφα 2 </a:t>
            </a:r>
            <a:r>
              <a:rPr lang="el-GR" dirty="0" err="1"/>
              <a:t>αδρενεργικούς</a:t>
            </a:r>
            <a:r>
              <a:rPr lang="el-GR" dirty="0"/>
              <a:t> </a:t>
            </a:r>
            <a:r>
              <a:rPr lang="el-GR" dirty="0" err="1"/>
              <a:t>υποχείς</a:t>
            </a:r>
            <a:r>
              <a:rPr lang="el-GR" dirty="0"/>
              <a:t>) που χρησιμοποιείται ως </a:t>
            </a:r>
            <a:r>
              <a:rPr lang="el-GR" dirty="0" err="1"/>
              <a:t>συμπαθητικολυτικό</a:t>
            </a:r>
            <a:r>
              <a:rPr lang="el-GR" dirty="0"/>
              <a:t> ή </a:t>
            </a:r>
            <a:r>
              <a:rPr lang="el-GR" dirty="0" err="1"/>
              <a:t>αντιυπερτασικό</a:t>
            </a:r>
            <a:r>
              <a:rPr lang="el-GR" dirty="0"/>
              <a:t> </a:t>
            </a:r>
            <a:r>
              <a:rPr lang="el-GR" dirty="0" smtClean="0"/>
              <a:t>φάρμακο.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44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4000" dirty="0" err="1" smtClean="0">
                <a:cs typeface="Tahoma" pitchFamily="34" charset="0"/>
              </a:rPr>
              <a:t>Αλλοάνοση</a:t>
            </a:r>
            <a:r>
              <a:rPr lang="el-GR" altLang="el-GR" sz="4000" dirty="0" smtClean="0">
                <a:cs typeface="Tahoma" pitchFamily="34" charset="0"/>
              </a:rPr>
              <a:t> ΑΑ εμβρύου/νεογνού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 smtClean="0"/>
              <a:t>Αντισώματα της μητέρας που διαπερνούν τον πλακούντα.</a:t>
            </a:r>
          </a:p>
          <a:p>
            <a:pPr eaLnBrk="1" hangingPunct="1">
              <a:defRPr/>
            </a:pPr>
            <a:r>
              <a:rPr lang="el-GR" altLang="el-GR" sz="2400" dirty="0" smtClean="0"/>
              <a:t>Η πιο σοβαρή λόγω ασυμβατότητας στο </a:t>
            </a:r>
            <a:r>
              <a:rPr lang="en-US" altLang="el-GR" sz="2400" dirty="0" smtClean="0"/>
              <a:t>Rh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2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εικ. 3.22 Ανάπτυξη αιμολυτικής νόσου στο έμβρυ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29" y="908720"/>
            <a:ext cx="4833143" cy="580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Αιμολυτική νόσος νεογνού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286000" y="65772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ebooks.edu.gr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00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Εργαστηριακή διερεύνηση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Έλεγχος ομάδας κατά ΑΒΟ, </a:t>
            </a:r>
            <a:r>
              <a:rPr lang="el-GR" dirty="0" err="1"/>
              <a:t>Rh</a:t>
            </a:r>
            <a:r>
              <a:rPr lang="el-GR" dirty="0"/>
              <a:t>, έμμεση </a:t>
            </a:r>
            <a:r>
              <a:rPr lang="el-GR" dirty="0" err="1"/>
              <a:t>Coοmbs</a:t>
            </a:r>
            <a:r>
              <a:rPr lang="el-GR" dirty="0"/>
              <a:t> 12-16 </a:t>
            </a:r>
            <a:r>
              <a:rPr lang="el-GR" dirty="0" smtClean="0"/>
              <a:t>εβδομάδα </a:t>
            </a:r>
            <a:r>
              <a:rPr lang="el-GR" dirty="0"/>
              <a:t>κ</a:t>
            </a:r>
            <a:r>
              <a:rPr lang="el-GR" dirty="0" smtClean="0"/>
              <a:t>ύησης.</a:t>
            </a:r>
            <a:endParaRPr lang="el-GR" dirty="0"/>
          </a:p>
          <a:p>
            <a:r>
              <a:rPr lang="el-GR" dirty="0"/>
              <a:t>Σε απουσία αντισωμάτων επανέλεγχος σε 29-34 </a:t>
            </a:r>
            <a:r>
              <a:rPr lang="el-GR" dirty="0" smtClean="0"/>
              <a:t>εβδομάδες </a:t>
            </a:r>
            <a:r>
              <a:rPr lang="el-GR" dirty="0"/>
              <a:t>και μετά τον </a:t>
            </a:r>
            <a:r>
              <a:rPr lang="el-GR" dirty="0" smtClean="0"/>
              <a:t>τοκετό.</a:t>
            </a:r>
            <a:endParaRPr lang="el-GR" dirty="0"/>
          </a:p>
          <a:p>
            <a:r>
              <a:rPr lang="el-GR" dirty="0"/>
              <a:t>Έλεγχος αρνητικός και έμβρυο </a:t>
            </a:r>
            <a:r>
              <a:rPr lang="el-GR" dirty="0" err="1"/>
              <a:t>Rh</a:t>
            </a:r>
            <a:r>
              <a:rPr lang="el-GR" dirty="0"/>
              <a:t>(+) τότε η μητέρα λαμβάνει ενδομυϊκά </a:t>
            </a:r>
            <a:r>
              <a:rPr lang="el-GR" dirty="0" err="1"/>
              <a:t>ανοσοσφαιρίνη</a:t>
            </a:r>
            <a:r>
              <a:rPr lang="el-GR" dirty="0"/>
              <a:t> </a:t>
            </a:r>
            <a:r>
              <a:rPr lang="el-GR" dirty="0" err="1" smtClean="0"/>
              <a:t>RhD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7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Θεραπεία</a:t>
            </a:r>
            <a:r>
              <a:rPr lang="en-US" altLang="el-GR" dirty="0" smtClean="0"/>
              <a:t> </a:t>
            </a:r>
            <a:r>
              <a:rPr lang="el-GR" altLang="el-GR" dirty="0"/>
              <a:t>α</a:t>
            </a:r>
            <a:r>
              <a:rPr lang="el-GR" dirty="0" smtClean="0"/>
              <a:t>ιμολυτικής νόσου </a:t>
            </a:r>
            <a:r>
              <a:rPr lang="el-GR" dirty="0"/>
              <a:t>νεογνού</a:t>
            </a:r>
            <a:r>
              <a:rPr lang="el-GR" altLang="el-GR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Ήπιες διαταραχές </a:t>
            </a:r>
            <a:r>
              <a:rPr lang="el-GR" sz="2400" dirty="0" smtClean="0"/>
              <a:t>τότε </a:t>
            </a:r>
            <a:r>
              <a:rPr lang="el-GR" sz="2400" dirty="0"/>
              <a:t>συνεχόμενες </a:t>
            </a:r>
            <a:r>
              <a:rPr lang="el-GR" sz="2400" dirty="0" err="1"/>
              <a:t>αμνιοπαρακεντήσεις</a:t>
            </a:r>
            <a:r>
              <a:rPr lang="el-GR" sz="2400" dirty="0"/>
              <a:t> για </a:t>
            </a:r>
            <a:r>
              <a:rPr lang="el-GR" sz="2400" dirty="0" smtClean="0"/>
              <a:t>παρακολούθηση.</a:t>
            </a:r>
            <a:endParaRPr lang="el-GR" sz="2400" dirty="0"/>
          </a:p>
          <a:p>
            <a:r>
              <a:rPr lang="el-GR" sz="2400" dirty="0"/>
              <a:t>Σε σοβαρή ενδομήτρια αναιμία τότε ενδομήτρια </a:t>
            </a:r>
            <a:r>
              <a:rPr lang="el-GR" sz="2400" dirty="0" smtClean="0"/>
              <a:t>μετάγγιση.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514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000" dirty="0" smtClean="0">
                <a:latin typeface="+mn-lt"/>
              </a:rPr>
              <a:t>Αιμολυτική νόσος νεογνού από ασυμβατότητα στο σύστημα ΑΒΟ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Μητέρα Ο και έμβρυα Α ή </a:t>
            </a:r>
            <a:r>
              <a:rPr lang="el-GR" dirty="0" smtClean="0"/>
              <a:t>Β.</a:t>
            </a:r>
            <a:endParaRPr lang="el-GR" dirty="0"/>
          </a:p>
          <a:p>
            <a:r>
              <a:rPr lang="el-GR" dirty="0"/>
              <a:t>3% </a:t>
            </a:r>
            <a:r>
              <a:rPr lang="el-GR" dirty="0" smtClean="0"/>
              <a:t>συχνότητα.</a:t>
            </a:r>
            <a:endParaRPr lang="el-GR" dirty="0"/>
          </a:p>
          <a:p>
            <a:r>
              <a:rPr lang="el-GR" dirty="0"/>
              <a:t>Τα αντί-Α και αντί-Β είναι ψυχρά, </a:t>
            </a:r>
            <a:r>
              <a:rPr lang="el-GR" dirty="0" err="1"/>
              <a:t>IgM</a:t>
            </a:r>
            <a:r>
              <a:rPr lang="el-GR" dirty="0"/>
              <a:t> και δε διαπερνούν τον </a:t>
            </a:r>
            <a:r>
              <a:rPr lang="el-GR" dirty="0" smtClean="0"/>
              <a:t>πλακούντα.</a:t>
            </a:r>
            <a:endParaRPr lang="el-GR" dirty="0"/>
          </a:p>
          <a:p>
            <a:r>
              <a:rPr lang="el-GR" dirty="0"/>
              <a:t>Σπάνια είναι και </a:t>
            </a:r>
            <a:r>
              <a:rPr lang="el-GR" dirty="0" err="1" smtClean="0"/>
              <a:t>IgGs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96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25" descr="Fig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3" y="886543"/>
            <a:ext cx="7998454" cy="599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Θάνατος κυττάρου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4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/>
              <a:t> Επίκτητες Αιμολυτικές Αναιμίες Ανοσολογικής Αρχής – </a:t>
            </a:r>
            <a:r>
              <a:rPr lang="el-GR" sz="2000" dirty="0" err="1"/>
              <a:t>Αυτοάνοση</a:t>
            </a:r>
            <a:r>
              <a:rPr lang="el-GR" sz="2000" dirty="0"/>
              <a:t> Αιμολυτική Αναιμία».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κλειδιά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Αυτοάνοση</a:t>
            </a:r>
            <a:r>
              <a:rPr lang="el-GR" dirty="0"/>
              <a:t> αιμολυτική αναιμία ιδιοπαθής ή δευτεροπαθής, θερμά ή ψυχρά </a:t>
            </a:r>
            <a:r>
              <a:rPr lang="el-GR" dirty="0" smtClean="0"/>
              <a:t>αντισώματα.</a:t>
            </a:r>
            <a:endParaRPr lang="el-GR" dirty="0"/>
          </a:p>
          <a:p>
            <a:r>
              <a:rPr lang="el-GR" dirty="0"/>
              <a:t>Θερμά και ψυχρά αντισώματα </a:t>
            </a:r>
            <a:r>
              <a:rPr lang="el-GR" dirty="0" smtClean="0"/>
              <a:t>διαφορετικά.</a:t>
            </a:r>
            <a:endParaRPr lang="el-GR" dirty="0"/>
          </a:p>
          <a:p>
            <a:r>
              <a:rPr lang="el-GR" dirty="0"/>
              <a:t>Άμεση </a:t>
            </a:r>
            <a:r>
              <a:rPr lang="el-GR" dirty="0" err="1"/>
              <a:t>CooMbs</a:t>
            </a:r>
            <a:r>
              <a:rPr lang="el-GR" dirty="0"/>
              <a:t> +, δείκτες </a:t>
            </a:r>
            <a:r>
              <a:rPr lang="el-GR" dirty="0" err="1" smtClean="0"/>
              <a:t>αιμόλυσης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Θεραπεία </a:t>
            </a:r>
            <a:r>
              <a:rPr lang="el-GR" dirty="0" err="1"/>
              <a:t>ανοσοκατασταλτικά</a:t>
            </a:r>
            <a:r>
              <a:rPr lang="el-GR" dirty="0"/>
              <a:t>, </a:t>
            </a:r>
            <a:r>
              <a:rPr lang="el-GR" dirty="0" smtClean="0"/>
              <a:t>κορτικοειδή.</a:t>
            </a:r>
            <a:endParaRPr lang="el-GR" dirty="0"/>
          </a:p>
          <a:p>
            <a:r>
              <a:rPr lang="el-GR" dirty="0"/>
              <a:t>Στις δευτεροπαθείς επιβάλλεται η </a:t>
            </a:r>
            <a:r>
              <a:rPr lang="el-GR" dirty="0" smtClean="0"/>
              <a:t>αντιμετώπιση </a:t>
            </a:r>
            <a:r>
              <a:rPr lang="el-GR" dirty="0"/>
              <a:t>της υποκείμενης </a:t>
            </a:r>
            <a:r>
              <a:rPr lang="el-GR" dirty="0" smtClean="0"/>
              <a:t>νόσου.</a:t>
            </a:r>
            <a:endParaRPr lang="el-GR" dirty="0"/>
          </a:p>
          <a:p>
            <a:r>
              <a:rPr lang="el-GR" dirty="0"/>
              <a:t>Φάρμακα προκαλούν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Αυτοάνοση</a:t>
            </a:r>
            <a:r>
              <a:rPr lang="el-GR" dirty="0"/>
              <a:t> αιμολυτική αναιμία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1-2/100.000 </a:t>
            </a:r>
            <a:r>
              <a:rPr lang="el-GR" dirty="0" smtClean="0"/>
              <a:t>κατοίκους.</a:t>
            </a:r>
            <a:endParaRPr lang="el-GR" dirty="0"/>
          </a:p>
          <a:p>
            <a:r>
              <a:rPr lang="el-GR" dirty="0"/>
              <a:t>Σύνδεση </a:t>
            </a:r>
            <a:r>
              <a:rPr lang="el-GR" dirty="0" err="1" smtClean="0"/>
              <a:t>αυτοαντισωμάτων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Θερμά </a:t>
            </a:r>
            <a:r>
              <a:rPr lang="en-US" dirty="0" err="1"/>
              <a:t>IgGs</a:t>
            </a:r>
            <a:r>
              <a:rPr lang="en-US" dirty="0"/>
              <a:t>, </a:t>
            </a:r>
            <a:r>
              <a:rPr lang="en-US" dirty="0" smtClean="0"/>
              <a:t>37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Ψυχρά </a:t>
            </a:r>
            <a:r>
              <a:rPr lang="en-US" dirty="0" err="1" smtClean="0"/>
              <a:t>IgM</a:t>
            </a:r>
            <a:r>
              <a:rPr lang="el-GR" dirty="0" smtClean="0"/>
              <a:t>.</a:t>
            </a:r>
            <a:endParaRPr lang="en-US" dirty="0"/>
          </a:p>
          <a:p>
            <a:r>
              <a:rPr lang="en-US" dirty="0" err="1"/>
              <a:t>Donath</a:t>
            </a:r>
            <a:r>
              <a:rPr lang="en-US" dirty="0"/>
              <a:t>-Landsteiner, </a:t>
            </a:r>
            <a:r>
              <a:rPr lang="en-US" dirty="0" err="1"/>
              <a:t>IgGs</a:t>
            </a:r>
            <a:r>
              <a:rPr lang="en-US" dirty="0"/>
              <a:t> (&lt;</a:t>
            </a:r>
            <a:r>
              <a:rPr lang="en-US" dirty="0" smtClean="0"/>
              <a:t>20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n-US" dirty="0"/>
              <a:t>), </a:t>
            </a:r>
            <a:r>
              <a:rPr lang="el-GR" dirty="0"/>
              <a:t>ενεργοποιούν το </a:t>
            </a:r>
            <a:r>
              <a:rPr lang="el-GR" dirty="0" smtClean="0"/>
              <a:t>συμπλήρωμα </a:t>
            </a:r>
            <a:r>
              <a:rPr lang="el-GR" dirty="0"/>
              <a:t>στους </a:t>
            </a:r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5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148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389578"/>
            <a:ext cx="7416824" cy="49445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Συγκόλληση </a:t>
            </a:r>
            <a:r>
              <a:rPr lang="el-GR" dirty="0" err="1" smtClean="0"/>
              <a:t>ερυθροκυττάρων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3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Autoimmune_Hemolytic_Ane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2940"/>
            <a:ext cx="6815286" cy="55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ΜΑ</a:t>
            </a:r>
            <a:r>
              <a:rPr lang="en-US" dirty="0" smtClean="0"/>
              <a:t>C </a:t>
            </a:r>
            <a:r>
              <a:rPr lang="el-GR" dirty="0" smtClean="0"/>
              <a:t> ερυθρά αιμοσφαίρια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309267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medpreponline.com</a:t>
            </a:r>
            <a:endParaRPr lang="el-GR" sz="1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7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Ταξινόμηση ΑΑΑ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Πρωτοπαθείς ή </a:t>
            </a:r>
            <a:r>
              <a:rPr lang="el-GR" dirty="0" smtClean="0"/>
              <a:t>ιδιοπαθείς.</a:t>
            </a:r>
            <a:endParaRPr lang="el-GR" dirty="0"/>
          </a:p>
          <a:p>
            <a:r>
              <a:rPr lang="el-GR" dirty="0" smtClean="0"/>
              <a:t>Δευτεροπαθείς.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Λεφοϋπερπλαστικά</a:t>
            </a:r>
            <a:r>
              <a:rPr lang="el-GR" dirty="0"/>
              <a:t> </a:t>
            </a:r>
            <a:r>
              <a:rPr lang="el-GR" dirty="0" smtClean="0"/>
              <a:t>νοσήματα.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Νεοπλάσματα (ωοθήκες, πνεύμονας, νεφρό, παχύ έντερο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Ανοσοανεπάρκειες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Νοσήματα συνδετικού </a:t>
            </a:r>
            <a:r>
              <a:rPr lang="el-GR" dirty="0" smtClean="0"/>
              <a:t>ιστού.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Χρόνιες </a:t>
            </a:r>
            <a:r>
              <a:rPr lang="el-GR" dirty="0" smtClean="0"/>
              <a:t>φλεγμονές.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Λοιμώξεις.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Φάρμακα.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6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323afa6258b3cd6ea873458fc51dd9fa53dfe5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161</TotalTime>
  <Words>1616</Words>
  <Application>Microsoft Office PowerPoint</Application>
  <PresentationFormat>On-screen Show (4:3)</PresentationFormat>
  <Paragraphs>292</Paragraphs>
  <Slides>44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OC_template</vt:lpstr>
      <vt:lpstr>OC_template_updated</vt:lpstr>
      <vt:lpstr>Αιματολογία ΙΙ (Θ)</vt:lpstr>
      <vt:lpstr>Εισαγωγή </vt:lpstr>
      <vt:lpstr>Ερύπτωση </vt:lpstr>
      <vt:lpstr>Θάνατος κυττάρου </vt:lpstr>
      <vt:lpstr>Στοιχεία κλειδιά</vt:lpstr>
      <vt:lpstr>Αυτοάνοση αιμολυτική αναιμία</vt:lpstr>
      <vt:lpstr>Συγκόλληση ερυθροκυττάρων</vt:lpstr>
      <vt:lpstr>ΜΑC  ερυθρά αιμοσφαίρια </vt:lpstr>
      <vt:lpstr>Ταξινόμηση ΑΑΑ </vt:lpstr>
      <vt:lpstr>ΑΑΑ από θερμά αντισώματα</vt:lpstr>
      <vt:lpstr>Κλινική εικόνα </vt:lpstr>
      <vt:lpstr>Εργαστηριακά ευρήματα Γενική εξέταση αίματος </vt:lpstr>
      <vt:lpstr>Εργαστηριακά ευρήματα Επίχρισμα αίματος </vt:lpstr>
      <vt:lpstr>Εργαστηριακά ευρήματα Μυελόγραμμα</vt:lpstr>
      <vt:lpstr>Εργαστηριακά ευρήματα Βιοχημικός έλεγχος</vt:lpstr>
      <vt:lpstr>Εργαστηριακά ευρήματα Δοκιμασία κατά Coοmbs</vt:lpstr>
      <vt:lpstr>Δοκιμασία κατά Coοmbs 1/2</vt:lpstr>
      <vt:lpstr>Δοκιμασία κατά Coοmbs 2/2</vt:lpstr>
      <vt:lpstr>Διαφορική διάγνωση </vt:lpstr>
      <vt:lpstr>Θεραπεία ΑΑΑ </vt:lpstr>
      <vt:lpstr>Πρόγνωση</vt:lpstr>
      <vt:lpstr>ΑΑΑ από ψυχρά αντισώματα</vt:lpstr>
      <vt:lpstr>Αιτιολογία και παθολογία</vt:lpstr>
      <vt:lpstr>Χρόνια ΑΑ από ψυχροσυγκολητίνες</vt:lpstr>
      <vt:lpstr>Εργαστηριακά ευρήματα</vt:lpstr>
      <vt:lpstr>Θεραπεία </vt:lpstr>
      <vt:lpstr>ΠΝΑ από ψύχος </vt:lpstr>
      <vt:lpstr>Εργαστηριακά ευρήματα</vt:lpstr>
      <vt:lpstr>Ανοσολογικής αρχής ΑΑ λόγω φαρμάκων</vt:lpstr>
      <vt:lpstr>Μηχανισμός απορρόφησης φαρμάκου ή απτίνης</vt:lpstr>
      <vt:lpstr>Μηχανισμός ανοσοσυμπλεγμάτων </vt:lpstr>
      <vt:lpstr>Μηχανισμός επαγωγής αυτοαντισωμάτων</vt:lpstr>
      <vt:lpstr>Αλλοάνοση ΑΑ εμβρύου/νεογνού</vt:lpstr>
      <vt:lpstr>Αιμολυτική νόσος νεογνού</vt:lpstr>
      <vt:lpstr>Εργαστηριακή διερεύνηση </vt:lpstr>
      <vt:lpstr>Θεραπεία αιμολυτικής νόσου νεογνού </vt:lpstr>
      <vt:lpstr>Αιμολυτική νόσος νεογνού από ασυμβατότητα στο σύστημα ΑΒΟ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alex</cp:lastModifiedBy>
  <cp:revision>19</cp:revision>
  <dcterms:created xsi:type="dcterms:W3CDTF">2014-11-20T10:24:31Z</dcterms:created>
  <dcterms:modified xsi:type="dcterms:W3CDTF">2015-03-02T10:25:30Z</dcterms:modified>
</cp:coreProperties>
</file>