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20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Εισαγωγικές έννοιες – Περιγραφική στατιστική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1403648" y="2087918"/>
            <a:ext cx="6696744" cy="390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κυκλόγραμμα</a:t>
            </a:r>
            <a:r>
              <a:rPr lang="el-GR" dirty="0"/>
              <a:t> (πίτα) 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3888432" cy="5040560"/>
          </a:xfrm>
        </p:spPr>
        <p:txBody>
          <a:bodyPr/>
          <a:lstStyle/>
          <a:p>
            <a:r>
              <a:rPr lang="el-GR" dirty="0"/>
              <a:t>Συνεπώς έχουμε εισάγει τις δύο μεταβλητές και έχουμε αυτή την εικόνα: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3" y="1484783"/>
            <a:ext cx="3387675" cy="4991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400" y="15240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6213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mtClean="0"/>
              <a:t>Περιγραφική Στατιστική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1508"/>
            <a:ext cx="6922712" cy="576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4" y="1988840"/>
            <a:ext cx="8292394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default</a:t>
            </a:r>
            <a:r>
              <a:rPr lang="el-GR" dirty="0"/>
              <a:t> εμφανίζεται η παρακάτω ανάλυση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7818437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3000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841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690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7694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818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0194"/>
              </p:ext>
            </p:extLst>
          </p:nvPr>
        </p:nvGraphicFramePr>
        <p:xfrm>
          <a:off x="1475656" y="1546188"/>
          <a:ext cx="6350843" cy="476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46188"/>
                        <a:ext cx="6350843" cy="4763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επιφανείας</a:t>
            </a:r>
          </a:p>
        </p:txBody>
      </p:sp>
    </p:spTree>
    <p:extLst>
      <p:ext uri="{BB962C8B-B14F-4D97-AF65-F5344CB8AC3E}">
        <p14:creationId xmlns:p14="http://schemas.microsoft.com/office/powerpoint/2010/main" val="3950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683568" y="1916832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8168" y="1916832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169968" y="1916832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0368" y="3593232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112568" y="4126632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64568" y="5269632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χρήσης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203992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περιγραφικά μέτρα θέσης εννοούμε τα εξής:</a:t>
            </a:r>
          </a:p>
          <a:p>
            <a:pPr lvl="1"/>
            <a:r>
              <a:rPr lang="el-GR" dirty="0"/>
              <a:t>Μέση Τιμή</a:t>
            </a:r>
          </a:p>
          <a:p>
            <a:pPr lvl="1"/>
            <a:r>
              <a:rPr lang="el-GR" dirty="0" smtClean="0"/>
              <a:t>Κορυφή </a:t>
            </a:r>
            <a:r>
              <a:rPr lang="el-GR" dirty="0"/>
              <a:t>ή Επικρατούσα Τιμή</a:t>
            </a:r>
          </a:p>
          <a:p>
            <a:pPr lvl="1"/>
            <a:r>
              <a:rPr lang="el-GR" dirty="0" smtClean="0"/>
              <a:t>Διάμεσο</a:t>
            </a:r>
            <a:endParaRPr lang="el-GR" dirty="0"/>
          </a:p>
          <a:p>
            <a:pPr lvl="1"/>
            <a:r>
              <a:rPr lang="el-GR" dirty="0" err="1" smtClean="0"/>
              <a:t>Ποσοστημόρια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45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/>
              <a:t>Η αναμενόμενη τιμή που θα έχει η ποσοτική μεταβλητή σε ένα τυχαία επιλεγμένο άτομο του δείγματος.</a:t>
            </a:r>
          </a:p>
          <a:p>
            <a:pPr lvl="2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69899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755650" y="1772816"/>
            <a:ext cx="7418388" cy="3600450"/>
            <a:chOff x="755650" y="2276475"/>
            <a:chExt cx="7418388" cy="3600450"/>
          </a:xfrm>
        </p:grpSpPr>
        <p:sp>
          <p:nvSpPr>
            <p:cNvPr id="20483" name="Line 5"/>
            <p:cNvSpPr>
              <a:spLocks noChangeShapeType="1"/>
            </p:cNvSpPr>
            <p:nvPr/>
          </p:nvSpPr>
          <p:spPr bwMode="auto">
            <a:xfrm>
              <a:off x="827088" y="263683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1258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15478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16922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18351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19796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1240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31321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1" name="Oval 14"/>
            <p:cNvSpPr>
              <a:spLocks noChangeArrowheads="1"/>
            </p:cNvSpPr>
            <p:nvPr/>
          </p:nvSpPr>
          <p:spPr bwMode="auto">
            <a:xfrm>
              <a:off x="33480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2" name="Oval 15"/>
            <p:cNvSpPr>
              <a:spLocks noChangeArrowheads="1"/>
            </p:cNvSpPr>
            <p:nvPr/>
          </p:nvSpPr>
          <p:spPr bwMode="auto">
            <a:xfrm>
              <a:off x="39243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45005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4" name="Oval 17"/>
            <p:cNvSpPr>
              <a:spLocks noChangeArrowheads="1"/>
            </p:cNvSpPr>
            <p:nvPr/>
          </p:nvSpPr>
          <p:spPr bwMode="auto">
            <a:xfrm>
              <a:off x="40671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284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50038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20"/>
            <p:cNvSpPr>
              <a:spLocks noChangeArrowheads="1"/>
            </p:cNvSpPr>
            <p:nvPr/>
          </p:nvSpPr>
          <p:spPr bwMode="auto">
            <a:xfrm>
              <a:off x="52197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6084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62277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23"/>
            <p:cNvSpPr>
              <a:spLocks noChangeArrowheads="1"/>
            </p:cNvSpPr>
            <p:nvPr/>
          </p:nvSpPr>
          <p:spPr bwMode="auto">
            <a:xfrm>
              <a:off x="6443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1" name="Oval 24"/>
            <p:cNvSpPr>
              <a:spLocks noChangeArrowheads="1"/>
            </p:cNvSpPr>
            <p:nvPr/>
          </p:nvSpPr>
          <p:spPr bwMode="auto">
            <a:xfrm>
              <a:off x="67325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2" name="Oval 25"/>
            <p:cNvSpPr>
              <a:spLocks noChangeArrowheads="1"/>
            </p:cNvSpPr>
            <p:nvPr/>
          </p:nvSpPr>
          <p:spPr bwMode="auto">
            <a:xfrm>
              <a:off x="73088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26"/>
            <p:cNvSpPr>
              <a:spLocks noChangeArrowheads="1"/>
            </p:cNvSpPr>
            <p:nvPr/>
          </p:nvSpPr>
          <p:spPr bwMode="auto">
            <a:xfrm>
              <a:off x="77406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4356100" y="227647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755650" y="3716338"/>
              <a:ext cx="73453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Oval 29"/>
            <p:cNvSpPr>
              <a:spLocks noChangeArrowheads="1"/>
            </p:cNvSpPr>
            <p:nvPr/>
          </p:nvSpPr>
          <p:spPr bwMode="auto">
            <a:xfrm>
              <a:off x="898525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7" name="Oval 30"/>
            <p:cNvSpPr>
              <a:spLocks noChangeArrowheads="1"/>
            </p:cNvSpPr>
            <p:nvPr/>
          </p:nvSpPr>
          <p:spPr bwMode="auto">
            <a:xfrm>
              <a:off x="11874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8" name="Oval 31"/>
            <p:cNvSpPr>
              <a:spLocks noChangeArrowheads="1"/>
            </p:cNvSpPr>
            <p:nvPr/>
          </p:nvSpPr>
          <p:spPr bwMode="auto">
            <a:xfrm>
              <a:off x="13319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9" name="Oval 32"/>
            <p:cNvSpPr>
              <a:spLocks noChangeArrowheads="1"/>
            </p:cNvSpPr>
            <p:nvPr/>
          </p:nvSpPr>
          <p:spPr bwMode="auto">
            <a:xfrm>
              <a:off x="1474788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0" name="Oval 33"/>
            <p:cNvSpPr>
              <a:spLocks noChangeArrowheads="1"/>
            </p:cNvSpPr>
            <p:nvPr/>
          </p:nvSpPr>
          <p:spPr bwMode="auto">
            <a:xfrm>
              <a:off x="16192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1" name="Oval 34"/>
            <p:cNvSpPr>
              <a:spLocks noChangeArrowheads="1"/>
            </p:cNvSpPr>
            <p:nvPr/>
          </p:nvSpPr>
          <p:spPr bwMode="auto">
            <a:xfrm>
              <a:off x="17637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2" name="Oval 35"/>
            <p:cNvSpPr>
              <a:spLocks noChangeArrowheads="1"/>
            </p:cNvSpPr>
            <p:nvPr/>
          </p:nvSpPr>
          <p:spPr bwMode="auto">
            <a:xfrm>
              <a:off x="18351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3" name="Oval 36"/>
            <p:cNvSpPr>
              <a:spLocks noChangeArrowheads="1"/>
            </p:cNvSpPr>
            <p:nvPr/>
          </p:nvSpPr>
          <p:spPr bwMode="auto">
            <a:xfrm>
              <a:off x="15462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4" name="Oval 37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19796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3802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65881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9" name="Oval 42"/>
            <p:cNvSpPr>
              <a:spLocks noChangeArrowheads="1"/>
            </p:cNvSpPr>
            <p:nvPr/>
          </p:nvSpPr>
          <p:spPr bwMode="auto">
            <a:xfrm>
              <a:off x="68770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0" name="Oval 43"/>
            <p:cNvSpPr>
              <a:spLocks noChangeArrowheads="1"/>
            </p:cNvSpPr>
            <p:nvPr/>
          </p:nvSpPr>
          <p:spPr bwMode="auto">
            <a:xfrm>
              <a:off x="63738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1" name="Oval 44"/>
            <p:cNvSpPr>
              <a:spLocks noChangeArrowheads="1"/>
            </p:cNvSpPr>
            <p:nvPr/>
          </p:nvSpPr>
          <p:spPr bwMode="auto">
            <a:xfrm>
              <a:off x="65166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67325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3" name="Oval 46"/>
            <p:cNvSpPr>
              <a:spLocks noChangeArrowheads="1"/>
            </p:cNvSpPr>
            <p:nvPr/>
          </p:nvSpPr>
          <p:spPr bwMode="auto">
            <a:xfrm>
              <a:off x="70929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4" name="Oval 47"/>
            <p:cNvSpPr>
              <a:spLocks noChangeArrowheads="1"/>
            </p:cNvSpPr>
            <p:nvPr/>
          </p:nvSpPr>
          <p:spPr bwMode="auto">
            <a:xfrm>
              <a:off x="72374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5" name="Oval 48"/>
            <p:cNvSpPr>
              <a:spLocks noChangeArrowheads="1"/>
            </p:cNvSpPr>
            <p:nvPr/>
          </p:nvSpPr>
          <p:spPr bwMode="auto">
            <a:xfrm>
              <a:off x="76692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>
              <a:off x="4356100" y="33575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>
              <a:off x="827088" y="4652963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8" name="Oval 51"/>
            <p:cNvSpPr>
              <a:spLocks noChangeArrowheads="1"/>
            </p:cNvSpPr>
            <p:nvPr/>
          </p:nvSpPr>
          <p:spPr bwMode="auto">
            <a:xfrm>
              <a:off x="36353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9" name="Oval 52"/>
            <p:cNvSpPr>
              <a:spLocks noChangeArrowheads="1"/>
            </p:cNvSpPr>
            <p:nvPr/>
          </p:nvSpPr>
          <p:spPr bwMode="auto">
            <a:xfrm>
              <a:off x="35639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0" name="Oval 53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1" name="Oval 54"/>
            <p:cNvSpPr>
              <a:spLocks noChangeArrowheads="1"/>
            </p:cNvSpPr>
            <p:nvPr/>
          </p:nvSpPr>
          <p:spPr bwMode="auto">
            <a:xfrm>
              <a:off x="38512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2" name="Oval 55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3" name="Oval 56"/>
            <p:cNvSpPr>
              <a:spLocks noChangeArrowheads="1"/>
            </p:cNvSpPr>
            <p:nvPr/>
          </p:nvSpPr>
          <p:spPr bwMode="auto">
            <a:xfrm>
              <a:off x="41402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4" name="Oval 57"/>
            <p:cNvSpPr>
              <a:spLocks noChangeArrowheads="1"/>
            </p:cNvSpPr>
            <p:nvPr/>
          </p:nvSpPr>
          <p:spPr bwMode="auto">
            <a:xfrm>
              <a:off x="33480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5" name="Oval 58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6" name="Oval 59"/>
            <p:cNvSpPr>
              <a:spLocks noChangeArrowheads="1"/>
            </p:cNvSpPr>
            <p:nvPr/>
          </p:nvSpPr>
          <p:spPr bwMode="auto">
            <a:xfrm>
              <a:off x="39243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7" name="Oval 60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8" name="Oval 61"/>
            <p:cNvSpPr>
              <a:spLocks noChangeArrowheads="1"/>
            </p:cNvSpPr>
            <p:nvPr/>
          </p:nvSpPr>
          <p:spPr bwMode="auto">
            <a:xfrm>
              <a:off x="40671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9" name="Oval 62"/>
            <p:cNvSpPr>
              <a:spLocks noChangeArrowheads="1"/>
            </p:cNvSpPr>
            <p:nvPr/>
          </p:nvSpPr>
          <p:spPr bwMode="auto">
            <a:xfrm>
              <a:off x="428466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0" name="Oval 63"/>
            <p:cNvSpPr>
              <a:spLocks noChangeArrowheads="1"/>
            </p:cNvSpPr>
            <p:nvPr/>
          </p:nvSpPr>
          <p:spPr bwMode="auto">
            <a:xfrm>
              <a:off x="46434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1" name="Oval 64"/>
            <p:cNvSpPr>
              <a:spLocks noChangeArrowheads="1"/>
            </p:cNvSpPr>
            <p:nvPr/>
          </p:nvSpPr>
          <p:spPr bwMode="auto">
            <a:xfrm>
              <a:off x="50038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2" name="Oval 65"/>
            <p:cNvSpPr>
              <a:spLocks noChangeArrowheads="1"/>
            </p:cNvSpPr>
            <p:nvPr/>
          </p:nvSpPr>
          <p:spPr bwMode="auto">
            <a:xfrm>
              <a:off x="37798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3" name="Oval 66"/>
            <p:cNvSpPr>
              <a:spLocks noChangeArrowheads="1"/>
            </p:cNvSpPr>
            <p:nvPr/>
          </p:nvSpPr>
          <p:spPr bwMode="auto">
            <a:xfrm>
              <a:off x="39227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4" name="Oval 67"/>
            <p:cNvSpPr>
              <a:spLocks noChangeArrowheads="1"/>
            </p:cNvSpPr>
            <p:nvPr/>
          </p:nvSpPr>
          <p:spPr bwMode="auto">
            <a:xfrm>
              <a:off x="41386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5" name="Oval 68"/>
            <p:cNvSpPr>
              <a:spLocks noChangeArrowheads="1"/>
            </p:cNvSpPr>
            <p:nvPr/>
          </p:nvSpPr>
          <p:spPr bwMode="auto">
            <a:xfrm>
              <a:off x="44275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6" name="Oval 69"/>
            <p:cNvSpPr>
              <a:spLocks noChangeArrowheads="1"/>
            </p:cNvSpPr>
            <p:nvPr/>
          </p:nvSpPr>
          <p:spPr bwMode="auto">
            <a:xfrm>
              <a:off x="47879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7" name="Oval 70"/>
            <p:cNvSpPr>
              <a:spLocks noChangeArrowheads="1"/>
            </p:cNvSpPr>
            <p:nvPr/>
          </p:nvSpPr>
          <p:spPr bwMode="auto">
            <a:xfrm>
              <a:off x="52197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8" name="Line 71"/>
            <p:cNvSpPr>
              <a:spLocks noChangeShapeType="1"/>
            </p:cNvSpPr>
            <p:nvPr/>
          </p:nvSpPr>
          <p:spPr bwMode="auto">
            <a:xfrm>
              <a:off x="4356100" y="42926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49" name="Line 72"/>
            <p:cNvSpPr>
              <a:spLocks noChangeShapeType="1"/>
            </p:cNvSpPr>
            <p:nvPr/>
          </p:nvSpPr>
          <p:spPr bwMode="auto">
            <a:xfrm>
              <a:off x="827088" y="55895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50" name="Oval 73"/>
            <p:cNvSpPr>
              <a:spLocks noChangeArrowheads="1"/>
            </p:cNvSpPr>
            <p:nvPr/>
          </p:nvSpPr>
          <p:spPr bwMode="auto">
            <a:xfrm>
              <a:off x="82708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1" name="Oval 74"/>
            <p:cNvSpPr>
              <a:spLocks noChangeArrowheads="1"/>
            </p:cNvSpPr>
            <p:nvPr/>
          </p:nvSpPr>
          <p:spPr bwMode="auto">
            <a:xfrm>
              <a:off x="11160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2" name="Oval 75"/>
            <p:cNvSpPr>
              <a:spLocks noChangeArrowheads="1"/>
            </p:cNvSpPr>
            <p:nvPr/>
          </p:nvSpPr>
          <p:spPr bwMode="auto">
            <a:xfrm>
              <a:off x="1476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3" name="Oval 76"/>
            <p:cNvSpPr>
              <a:spLocks noChangeArrowheads="1"/>
            </p:cNvSpPr>
            <p:nvPr/>
          </p:nvSpPr>
          <p:spPr bwMode="auto">
            <a:xfrm>
              <a:off x="18351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4" name="Oval 77"/>
            <p:cNvSpPr>
              <a:spLocks noChangeArrowheads="1"/>
            </p:cNvSpPr>
            <p:nvPr/>
          </p:nvSpPr>
          <p:spPr bwMode="auto">
            <a:xfrm>
              <a:off x="21240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5" name="Oval 78"/>
            <p:cNvSpPr>
              <a:spLocks noChangeArrowheads="1"/>
            </p:cNvSpPr>
            <p:nvPr/>
          </p:nvSpPr>
          <p:spPr bwMode="auto">
            <a:xfrm>
              <a:off x="24114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6" name="Oval 79"/>
            <p:cNvSpPr>
              <a:spLocks noChangeArrowheads="1"/>
            </p:cNvSpPr>
            <p:nvPr/>
          </p:nvSpPr>
          <p:spPr bwMode="auto">
            <a:xfrm>
              <a:off x="2700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7" name="Oval 80"/>
            <p:cNvSpPr>
              <a:spLocks noChangeArrowheads="1"/>
            </p:cNvSpPr>
            <p:nvPr/>
          </p:nvSpPr>
          <p:spPr bwMode="auto">
            <a:xfrm>
              <a:off x="33480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8" name="Oval 81"/>
            <p:cNvSpPr>
              <a:spLocks noChangeArrowheads="1"/>
            </p:cNvSpPr>
            <p:nvPr/>
          </p:nvSpPr>
          <p:spPr bwMode="auto">
            <a:xfrm>
              <a:off x="39243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9" name="Oval 82"/>
            <p:cNvSpPr>
              <a:spLocks noChangeArrowheads="1"/>
            </p:cNvSpPr>
            <p:nvPr/>
          </p:nvSpPr>
          <p:spPr bwMode="auto">
            <a:xfrm>
              <a:off x="3635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0" name="Oval 83"/>
            <p:cNvSpPr>
              <a:spLocks noChangeArrowheads="1"/>
            </p:cNvSpPr>
            <p:nvPr/>
          </p:nvSpPr>
          <p:spPr bwMode="auto">
            <a:xfrm>
              <a:off x="615632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1" name="Oval 84"/>
            <p:cNvSpPr>
              <a:spLocks noChangeArrowheads="1"/>
            </p:cNvSpPr>
            <p:nvPr/>
          </p:nvSpPr>
          <p:spPr bwMode="auto">
            <a:xfrm>
              <a:off x="4284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2" name="Oval 85"/>
            <p:cNvSpPr>
              <a:spLocks noChangeArrowheads="1"/>
            </p:cNvSpPr>
            <p:nvPr/>
          </p:nvSpPr>
          <p:spPr bwMode="auto">
            <a:xfrm>
              <a:off x="4859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3" name="Oval 86"/>
            <p:cNvSpPr>
              <a:spLocks noChangeArrowheads="1"/>
            </p:cNvSpPr>
            <p:nvPr/>
          </p:nvSpPr>
          <p:spPr bwMode="auto">
            <a:xfrm>
              <a:off x="52197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4" name="Oval 87"/>
            <p:cNvSpPr>
              <a:spLocks noChangeArrowheads="1"/>
            </p:cNvSpPr>
            <p:nvPr/>
          </p:nvSpPr>
          <p:spPr bwMode="auto">
            <a:xfrm>
              <a:off x="58674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5" name="Oval 88"/>
            <p:cNvSpPr>
              <a:spLocks noChangeArrowheads="1"/>
            </p:cNvSpPr>
            <p:nvPr/>
          </p:nvSpPr>
          <p:spPr bwMode="auto">
            <a:xfrm>
              <a:off x="55800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6" name="Oval 89"/>
            <p:cNvSpPr>
              <a:spLocks noChangeArrowheads="1"/>
            </p:cNvSpPr>
            <p:nvPr/>
          </p:nvSpPr>
          <p:spPr bwMode="auto">
            <a:xfrm>
              <a:off x="6443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7" name="Oval 90"/>
            <p:cNvSpPr>
              <a:spLocks noChangeArrowheads="1"/>
            </p:cNvSpPr>
            <p:nvPr/>
          </p:nvSpPr>
          <p:spPr bwMode="auto">
            <a:xfrm>
              <a:off x="68770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8" name="Oval 91"/>
            <p:cNvSpPr>
              <a:spLocks noChangeArrowheads="1"/>
            </p:cNvSpPr>
            <p:nvPr/>
          </p:nvSpPr>
          <p:spPr bwMode="auto">
            <a:xfrm>
              <a:off x="73088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9" name="Oval 92"/>
            <p:cNvSpPr>
              <a:spLocks noChangeArrowheads="1"/>
            </p:cNvSpPr>
            <p:nvPr/>
          </p:nvSpPr>
          <p:spPr bwMode="auto">
            <a:xfrm>
              <a:off x="78851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0" name="Line 93"/>
            <p:cNvSpPr>
              <a:spLocks noChangeShapeType="1"/>
            </p:cNvSpPr>
            <p:nvPr/>
          </p:nvSpPr>
          <p:spPr bwMode="auto">
            <a:xfrm>
              <a:off x="4356100" y="52292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446291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Αριθμητικός μέσος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</a:t>
            </a:r>
          </a:p>
        </p:txBody>
      </p:sp>
    </p:spTree>
    <p:extLst>
      <p:ext uri="{BB962C8B-B14F-4D97-AF65-F5344CB8AC3E}">
        <p14:creationId xmlns:p14="http://schemas.microsoft.com/office/powerpoint/2010/main" val="2152543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marL="452628">
              <a:defRPr/>
            </a:pPr>
            <a:r>
              <a:rPr lang="el-GR" dirty="0"/>
              <a:t>Πότε χρειαζόμαστε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διάμεσο</a:t>
            </a:r>
            <a:r>
              <a:rPr lang="el-GR" dirty="0"/>
              <a:t>;</a:t>
            </a:r>
          </a:p>
          <a:p>
            <a:pPr marL="754380" lvl="1" indent="-342900">
              <a:defRPr/>
            </a:pPr>
            <a:r>
              <a:rPr lang="el-GR" dirty="0"/>
              <a:t>Όταν έχουμε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dirty="0"/>
              <a:t> τιμές στην κατανομή της ποσοτικής μεταβλητής, </a:t>
            </a:r>
          </a:p>
          <a:p>
            <a:pPr marL="1046988" lvl="2" indent="-342900">
              <a:defRPr/>
            </a:pPr>
            <a:r>
              <a:rPr lang="el-GR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</a:rPr>
              <a:t>ασύμμετρα</a:t>
            </a:r>
            <a:r>
              <a:rPr lang="el-GR" dirty="0"/>
              <a:t> κατανεμημένες.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8874099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9798" y="2204864"/>
            <a:ext cx="7994650" cy="2878137"/>
            <a:chOff x="250825" y="2354263"/>
            <a:chExt cx="7994650" cy="2878137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900113" y="49418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37084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1" name="Oval 6"/>
            <p:cNvSpPr>
              <a:spLocks noChangeArrowheads="1"/>
            </p:cNvSpPr>
            <p:nvPr/>
          </p:nvSpPr>
          <p:spPr bwMode="auto">
            <a:xfrm>
              <a:off x="12604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37814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3" name="Oval 8"/>
            <p:cNvSpPr>
              <a:spLocks noChangeArrowheads="1"/>
            </p:cNvSpPr>
            <p:nvPr/>
          </p:nvSpPr>
          <p:spPr bwMode="auto">
            <a:xfrm>
              <a:off x="39243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42132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6" name="Oval 11"/>
            <p:cNvSpPr>
              <a:spLocks noChangeArrowheads="1"/>
            </p:cNvSpPr>
            <p:nvPr/>
          </p:nvSpPr>
          <p:spPr bwMode="auto">
            <a:xfrm>
              <a:off x="111601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7" name="Oval 12"/>
            <p:cNvSpPr>
              <a:spLocks noChangeArrowheads="1"/>
            </p:cNvSpPr>
            <p:nvPr/>
          </p:nvSpPr>
          <p:spPr bwMode="auto">
            <a:xfrm>
              <a:off x="10445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Oval 13"/>
            <p:cNvSpPr>
              <a:spLocks noChangeArrowheads="1"/>
            </p:cNvSpPr>
            <p:nvPr/>
          </p:nvSpPr>
          <p:spPr bwMode="auto">
            <a:xfrm>
              <a:off x="39973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15"/>
            <p:cNvSpPr>
              <a:spLocks noChangeArrowheads="1"/>
            </p:cNvSpPr>
            <p:nvPr/>
          </p:nvSpPr>
          <p:spPr bwMode="auto">
            <a:xfrm>
              <a:off x="41402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435768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47164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Oval 18"/>
            <p:cNvSpPr>
              <a:spLocks noChangeArrowheads="1"/>
            </p:cNvSpPr>
            <p:nvPr/>
          </p:nvSpPr>
          <p:spPr bwMode="auto">
            <a:xfrm>
              <a:off x="50768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38528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39957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Oval 21"/>
            <p:cNvSpPr>
              <a:spLocks noChangeArrowheads="1"/>
            </p:cNvSpPr>
            <p:nvPr/>
          </p:nvSpPr>
          <p:spPr bwMode="auto">
            <a:xfrm>
              <a:off x="42116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Oval 22"/>
            <p:cNvSpPr>
              <a:spLocks noChangeArrowheads="1"/>
            </p:cNvSpPr>
            <p:nvPr/>
          </p:nvSpPr>
          <p:spPr bwMode="auto">
            <a:xfrm>
              <a:off x="45005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Oval 23"/>
            <p:cNvSpPr>
              <a:spLocks noChangeArrowheads="1"/>
            </p:cNvSpPr>
            <p:nvPr/>
          </p:nvSpPr>
          <p:spPr bwMode="auto">
            <a:xfrm>
              <a:off x="48609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Oval 24"/>
            <p:cNvSpPr>
              <a:spLocks noChangeArrowheads="1"/>
            </p:cNvSpPr>
            <p:nvPr/>
          </p:nvSpPr>
          <p:spPr bwMode="auto">
            <a:xfrm>
              <a:off x="52927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3636963" y="45815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785813" y="27146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Oval 50"/>
            <p:cNvSpPr>
              <a:spLocks noChangeArrowheads="1"/>
            </p:cNvSpPr>
            <p:nvPr/>
          </p:nvSpPr>
          <p:spPr bwMode="auto">
            <a:xfrm>
              <a:off x="35941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3" name="Oval 51"/>
            <p:cNvSpPr>
              <a:spLocks noChangeArrowheads="1"/>
            </p:cNvSpPr>
            <p:nvPr/>
          </p:nvSpPr>
          <p:spPr bwMode="auto">
            <a:xfrm>
              <a:off x="35226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4" name="Oval 52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5" name="Oval 53"/>
            <p:cNvSpPr>
              <a:spLocks noChangeArrowheads="1"/>
            </p:cNvSpPr>
            <p:nvPr/>
          </p:nvSpPr>
          <p:spPr bwMode="auto">
            <a:xfrm>
              <a:off x="38100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6" name="Oval 54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7" name="Oval 55"/>
            <p:cNvSpPr>
              <a:spLocks noChangeArrowheads="1"/>
            </p:cNvSpPr>
            <p:nvPr/>
          </p:nvSpPr>
          <p:spPr bwMode="auto">
            <a:xfrm>
              <a:off x="40989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8" name="Oval 56"/>
            <p:cNvSpPr>
              <a:spLocks noChangeArrowheads="1"/>
            </p:cNvSpPr>
            <p:nvPr/>
          </p:nvSpPr>
          <p:spPr bwMode="auto">
            <a:xfrm>
              <a:off x="33067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38830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1" name="Oval 59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2" name="Oval 60"/>
            <p:cNvSpPr>
              <a:spLocks noChangeArrowheads="1"/>
            </p:cNvSpPr>
            <p:nvPr/>
          </p:nvSpPr>
          <p:spPr bwMode="auto">
            <a:xfrm>
              <a:off x="40259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3" name="Oval 61"/>
            <p:cNvSpPr>
              <a:spLocks noChangeArrowheads="1"/>
            </p:cNvSpPr>
            <p:nvPr/>
          </p:nvSpPr>
          <p:spPr bwMode="auto">
            <a:xfrm>
              <a:off x="424338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4" name="Oval 62"/>
            <p:cNvSpPr>
              <a:spLocks noChangeArrowheads="1"/>
            </p:cNvSpPr>
            <p:nvPr/>
          </p:nvSpPr>
          <p:spPr bwMode="auto">
            <a:xfrm>
              <a:off x="46021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9625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7385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7" name="Oval 65"/>
            <p:cNvSpPr>
              <a:spLocks noChangeArrowheads="1"/>
            </p:cNvSpPr>
            <p:nvPr/>
          </p:nvSpPr>
          <p:spPr bwMode="auto">
            <a:xfrm>
              <a:off x="38814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Oval 66"/>
            <p:cNvSpPr>
              <a:spLocks noChangeArrowheads="1"/>
            </p:cNvSpPr>
            <p:nvPr/>
          </p:nvSpPr>
          <p:spPr bwMode="auto">
            <a:xfrm>
              <a:off x="40973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9" name="Oval 67"/>
            <p:cNvSpPr>
              <a:spLocks noChangeArrowheads="1"/>
            </p:cNvSpPr>
            <p:nvPr/>
          </p:nvSpPr>
          <p:spPr bwMode="auto">
            <a:xfrm>
              <a:off x="43862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Oval 68"/>
            <p:cNvSpPr>
              <a:spLocks noChangeArrowheads="1"/>
            </p:cNvSpPr>
            <p:nvPr/>
          </p:nvSpPr>
          <p:spPr bwMode="auto">
            <a:xfrm>
              <a:off x="47466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1" name="Oval 69"/>
            <p:cNvSpPr>
              <a:spLocks noChangeArrowheads="1"/>
            </p:cNvSpPr>
            <p:nvPr/>
          </p:nvSpPr>
          <p:spPr bwMode="auto">
            <a:xfrm>
              <a:off x="51784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2" name="Line 70"/>
            <p:cNvSpPr>
              <a:spLocks noChangeShapeType="1"/>
            </p:cNvSpPr>
            <p:nvPr/>
          </p:nvSpPr>
          <p:spPr bwMode="auto">
            <a:xfrm>
              <a:off x="4314825" y="23542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71"/>
            <p:cNvSpPr>
              <a:spLocks noChangeShapeType="1"/>
            </p:cNvSpPr>
            <p:nvPr/>
          </p:nvSpPr>
          <p:spPr bwMode="auto">
            <a:xfrm>
              <a:off x="827088" y="39338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Oval 72"/>
            <p:cNvSpPr>
              <a:spLocks noChangeArrowheads="1"/>
            </p:cNvSpPr>
            <p:nvPr/>
          </p:nvSpPr>
          <p:spPr bwMode="auto">
            <a:xfrm>
              <a:off x="36353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5" name="Oval 73"/>
            <p:cNvSpPr>
              <a:spLocks noChangeArrowheads="1"/>
            </p:cNvSpPr>
            <p:nvPr/>
          </p:nvSpPr>
          <p:spPr bwMode="auto">
            <a:xfrm>
              <a:off x="35639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6" name="Oval 74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7" name="Oval 75"/>
            <p:cNvSpPr>
              <a:spLocks noChangeArrowheads="1"/>
            </p:cNvSpPr>
            <p:nvPr/>
          </p:nvSpPr>
          <p:spPr bwMode="auto">
            <a:xfrm>
              <a:off x="38512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8" name="Oval 76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9" name="Oval 77"/>
            <p:cNvSpPr>
              <a:spLocks noChangeArrowheads="1"/>
            </p:cNvSpPr>
            <p:nvPr/>
          </p:nvSpPr>
          <p:spPr bwMode="auto">
            <a:xfrm>
              <a:off x="41402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0" name="Oval 78"/>
            <p:cNvSpPr>
              <a:spLocks noChangeArrowheads="1"/>
            </p:cNvSpPr>
            <p:nvPr/>
          </p:nvSpPr>
          <p:spPr bwMode="auto">
            <a:xfrm>
              <a:off x="33480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1" name="Oval 79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2" name="Oval 80"/>
            <p:cNvSpPr>
              <a:spLocks noChangeArrowheads="1"/>
            </p:cNvSpPr>
            <p:nvPr/>
          </p:nvSpPr>
          <p:spPr bwMode="auto">
            <a:xfrm>
              <a:off x="39243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3" name="Oval 81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4" name="Oval 82"/>
            <p:cNvSpPr>
              <a:spLocks noChangeArrowheads="1"/>
            </p:cNvSpPr>
            <p:nvPr/>
          </p:nvSpPr>
          <p:spPr bwMode="auto">
            <a:xfrm>
              <a:off x="40671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5" name="Oval 83"/>
            <p:cNvSpPr>
              <a:spLocks noChangeArrowheads="1"/>
            </p:cNvSpPr>
            <p:nvPr/>
          </p:nvSpPr>
          <p:spPr bwMode="auto">
            <a:xfrm>
              <a:off x="428466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6" name="Oval 84"/>
            <p:cNvSpPr>
              <a:spLocks noChangeArrowheads="1"/>
            </p:cNvSpPr>
            <p:nvPr/>
          </p:nvSpPr>
          <p:spPr bwMode="auto">
            <a:xfrm>
              <a:off x="46434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7" name="Oval 85"/>
            <p:cNvSpPr>
              <a:spLocks noChangeArrowheads="1"/>
            </p:cNvSpPr>
            <p:nvPr/>
          </p:nvSpPr>
          <p:spPr bwMode="auto">
            <a:xfrm>
              <a:off x="50038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8" name="Oval 86"/>
            <p:cNvSpPr>
              <a:spLocks noChangeArrowheads="1"/>
            </p:cNvSpPr>
            <p:nvPr/>
          </p:nvSpPr>
          <p:spPr bwMode="auto">
            <a:xfrm>
              <a:off x="37798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9" name="Oval 87"/>
            <p:cNvSpPr>
              <a:spLocks noChangeArrowheads="1"/>
            </p:cNvSpPr>
            <p:nvPr/>
          </p:nvSpPr>
          <p:spPr bwMode="auto">
            <a:xfrm>
              <a:off x="392271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0" name="Oval 88"/>
            <p:cNvSpPr>
              <a:spLocks noChangeArrowheads="1"/>
            </p:cNvSpPr>
            <p:nvPr/>
          </p:nvSpPr>
          <p:spPr bwMode="auto">
            <a:xfrm>
              <a:off x="74517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1" name="Oval 89"/>
            <p:cNvSpPr>
              <a:spLocks noChangeArrowheads="1"/>
            </p:cNvSpPr>
            <p:nvPr/>
          </p:nvSpPr>
          <p:spPr bwMode="auto">
            <a:xfrm>
              <a:off x="44275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2" name="Oval 90"/>
            <p:cNvSpPr>
              <a:spLocks noChangeArrowheads="1"/>
            </p:cNvSpPr>
            <p:nvPr/>
          </p:nvSpPr>
          <p:spPr bwMode="auto">
            <a:xfrm>
              <a:off x="47879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3" name="Oval 91"/>
            <p:cNvSpPr>
              <a:spLocks noChangeArrowheads="1"/>
            </p:cNvSpPr>
            <p:nvPr/>
          </p:nvSpPr>
          <p:spPr bwMode="auto">
            <a:xfrm>
              <a:off x="76676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4" name="Line 92"/>
            <p:cNvSpPr>
              <a:spLocks noChangeShapeType="1"/>
            </p:cNvSpPr>
            <p:nvPr/>
          </p:nvSpPr>
          <p:spPr bwMode="auto">
            <a:xfrm>
              <a:off x="4932363" y="36449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93"/>
            <p:cNvSpPr>
              <a:spLocks noChangeArrowheads="1"/>
            </p:cNvSpPr>
            <p:nvPr/>
          </p:nvSpPr>
          <p:spPr bwMode="auto">
            <a:xfrm>
              <a:off x="32766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6" name="Oval 94"/>
            <p:cNvSpPr>
              <a:spLocks noChangeArrowheads="1"/>
            </p:cNvSpPr>
            <p:nvPr/>
          </p:nvSpPr>
          <p:spPr bwMode="auto">
            <a:xfrm>
              <a:off x="36369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7" name="Text Box 96"/>
            <p:cNvSpPr txBox="1">
              <a:spLocks noChangeArrowheads="1"/>
            </p:cNvSpPr>
            <p:nvPr/>
          </p:nvSpPr>
          <p:spPr bwMode="auto">
            <a:xfrm>
              <a:off x="250825" y="3644900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24648" name="Text Box 9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431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Β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 </a:t>
            </a:r>
            <a:r>
              <a:rPr lang="el-GR" dirty="0" smtClean="0"/>
              <a:t>και </a:t>
            </a:r>
            <a:r>
              <a:rPr lang="el-GR" dirty="0"/>
              <a:t>ακραίες τιμές</a:t>
            </a:r>
          </a:p>
        </p:txBody>
      </p:sp>
    </p:spTree>
    <p:extLst>
      <p:ext uri="{BB962C8B-B14F-4D97-AF65-F5344CB8AC3E}">
        <p14:creationId xmlns:p14="http://schemas.microsoft.com/office/powerpoint/2010/main" val="3352845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Ως πιο διαδεδομένα περιγραφικά μέτρα διασποράς εννοούμε τα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Εύρος</a:t>
            </a:r>
          </a:p>
          <a:p>
            <a:pPr lvl="1"/>
            <a:r>
              <a:rPr lang="el-GR" dirty="0" err="1" smtClean="0"/>
              <a:t>Ενδοτεταρτημοριακή</a:t>
            </a:r>
            <a:r>
              <a:rPr lang="el-GR" dirty="0" smtClean="0"/>
              <a:t> </a:t>
            </a:r>
            <a:r>
              <a:rPr lang="el-GR" dirty="0"/>
              <a:t>απόκλιση 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/>
              <a:t>απόκλιση</a:t>
            </a:r>
          </a:p>
          <a:p>
            <a:pPr lvl="1"/>
            <a:r>
              <a:rPr lang="el-GR" dirty="0" smtClean="0"/>
              <a:t>Διασπορά </a:t>
            </a:r>
            <a:r>
              <a:rPr lang="el-GR" dirty="0"/>
              <a:t>ή Διακύμανση</a:t>
            </a:r>
          </a:p>
          <a:p>
            <a:pPr lvl="1"/>
            <a:r>
              <a:rPr lang="el-GR" dirty="0" smtClean="0"/>
              <a:t>Τυπική </a:t>
            </a:r>
            <a:r>
              <a:rPr lang="el-GR" dirty="0"/>
              <a:t>απόκλιση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4629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20631119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μεταβλητότητας</a:t>
            </a:r>
          </a:p>
        </p:txBody>
      </p:sp>
    </p:spTree>
    <p:extLst>
      <p:ext uri="{BB962C8B-B14F-4D97-AF65-F5344CB8AC3E}">
        <p14:creationId xmlns:p14="http://schemas.microsoft.com/office/powerpoint/2010/main" val="2105701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548680"/>
            <a:ext cx="8381704" cy="5616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3982"/>
              </p:ext>
            </p:extLst>
          </p:nvPr>
        </p:nvGraphicFramePr>
        <p:xfrm>
          <a:off x="575556" y="433271"/>
          <a:ext cx="7992888" cy="599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433271"/>
                        <a:ext cx="7992888" cy="59946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703163" y="4514255"/>
            <a:ext cx="1921065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/>
              <a:t>ΔΙΑΚΡΙΤΕΣ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455667" y="1484784"/>
            <a:ext cx="4000500" cy="951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(VARIABLES)</a:t>
            </a:r>
            <a:endParaRPr lang="el-GR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ΠΟΙΟΤΙΚΕΣ</a:t>
            </a:r>
            <a:endParaRPr lang="el-GR" sz="2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ΠΟΣΟΤΙΚΕΣ</a:t>
            </a:r>
            <a:endParaRPr lang="el-GR" sz="2600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2750344" y="2435811"/>
            <a:ext cx="1705573" cy="63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55917" y="2440805"/>
            <a:ext cx="1937740" cy="631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0820" y="4514254"/>
            <a:ext cx="2154916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ΟΝΟΜΑΣΤΙΚΕΣ</a:t>
            </a:r>
            <a:endParaRPr lang="el-GR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322454" y="4514255"/>
            <a:ext cx="2178109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ΔΙΑΤΑΞΙΜΕΣ</a:t>
            </a:r>
            <a:endParaRPr lang="el-GR" sz="2400" dirty="0"/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118278" y="3684588"/>
            <a:ext cx="1632066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684588"/>
            <a:ext cx="661165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2" name="Flowchart: Alternate Process 31"/>
          <p:cNvSpPr/>
          <p:nvPr/>
        </p:nvSpPr>
        <p:spPr>
          <a:xfrm>
            <a:off x="7074383" y="4514254"/>
            <a:ext cx="172433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ΣΥΝΕΧΕΙΣ</a:t>
            </a:r>
            <a:endParaRPr lang="el-GR" sz="2400" dirty="0"/>
          </a:p>
        </p:txBody>
      </p:sp>
      <p:cxnSp>
        <p:nvCxnSpPr>
          <p:cNvPr id="38" name="Straight Arrow Connector 37"/>
          <p:cNvCxnSpPr>
            <a:stCxn id="8" idx="2"/>
            <a:endCxn id="27" idx="0"/>
          </p:cNvCxnSpPr>
          <p:nvPr/>
        </p:nvCxnSpPr>
        <p:spPr>
          <a:xfrm flipH="1">
            <a:off x="5663696" y="3684588"/>
            <a:ext cx="729961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684588"/>
            <a:ext cx="1542894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Εισαγωγικές έννοιες – Περιγραφική στατιστική».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700808"/>
            <a:ext cx="4000500" cy="1013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ΠΟΣΟΤΙΚΑ ΔΕΔΟΜΕΝΑ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86064" y="2714625"/>
            <a:ext cx="1714499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00563" y="2714625"/>
            <a:ext cx="1643062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84671" y="4227363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713484" y="4227363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499046" y="3857625"/>
            <a:ext cx="1251298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857625"/>
            <a:ext cx="820390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627784" y="5510386"/>
            <a:ext cx="2232249" cy="942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ΣΥΧΝΟΤΗΤΩΝ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810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660232" y="5143500"/>
            <a:ext cx="1584176" cy="7337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4"/>
            <a:ext cx="1893316" cy="725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flipH="1">
            <a:off x="3743909" y="3857625"/>
            <a:ext cx="2649748" cy="16527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flipH="1">
            <a:off x="5786438" y="3857625"/>
            <a:ext cx="607219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>
            <a:off x="6393657" y="3857625"/>
            <a:ext cx="1058663" cy="1285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857625"/>
            <a:ext cx="1768189" cy="2857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44416" cy="4949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5040560"/>
          </a:xfrm>
        </p:spPr>
        <p:txBody>
          <a:bodyPr/>
          <a:lstStyle/>
          <a:p>
            <a:r>
              <a:rPr lang="el-GR" b="1" dirty="0"/>
              <a:t>Παράδειγμα: </a:t>
            </a:r>
            <a:r>
              <a:rPr lang="el-GR" dirty="0"/>
              <a:t>Σε 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472756" y="1628800"/>
            <a:ext cx="563574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12776"/>
            <a:ext cx="3168352" cy="5445224"/>
          </a:xfrm>
        </p:spPr>
        <p:txBody>
          <a:bodyPr>
            <a:normAutofit/>
          </a:bodyPr>
          <a:lstStyle/>
          <a:p>
            <a:r>
              <a:rPr lang="el-GR" sz="2200" dirty="0"/>
              <a:t>Στο </a:t>
            </a:r>
            <a:r>
              <a:rPr lang="el-GR" sz="2200" dirty="0" smtClean="0"/>
              <a:t>παράδειγμα, για </a:t>
            </a:r>
            <a:r>
              <a:rPr lang="el-GR" sz="2200" dirty="0"/>
              <a:t>να εισάγουμε τη μεταβλητή «επάγγελμα»,  επιλέγουμε μεταβλητή τύπου </a:t>
            </a:r>
            <a:r>
              <a:rPr lang="el-GR" sz="2200" dirty="0" err="1"/>
              <a:t>character</a:t>
            </a:r>
            <a:r>
              <a:rPr lang="el-GR" sz="2200" dirty="0"/>
              <a:t> αφού πρόκειται για ποιοτική μεταβλητή, την ονομάζουμε «επάγγελμα» και στη συνέχεια πληκτρολογούμε τα δεδομένα μας:</a:t>
            </a:r>
          </a:p>
          <a:p>
            <a:endParaRPr lang="el-GR" sz="2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1" y="2060848"/>
            <a:ext cx="6858771" cy="423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που προκύπτει άμεσα είναι η ακόλουθη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782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 πίνακας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073"/>
            <a:ext cx="7079333" cy="324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ραβδόγραμμα</a:t>
            </a:r>
            <a:r>
              <a:rPr lang="el-GR" dirty="0"/>
              <a:t>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</TotalTime>
  <Words>1109</Words>
  <Application>Microsoft Office PowerPoint</Application>
  <PresentationFormat>Προβολή στην οθόνη (4:3)</PresentationFormat>
  <Paragraphs>236</Paragraphs>
  <Slides>36</Slides>
  <Notes>35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template</vt:lpstr>
      <vt:lpstr>OC_template_updated</vt:lpstr>
      <vt:lpstr>Graph</vt:lpstr>
      <vt:lpstr>Βιοστατιστική (Θ)</vt:lpstr>
      <vt:lpstr>Η ανάγκη χρήσης μεταβλητών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 </vt:lpstr>
      <vt:lpstr>  1. Introduction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Διαγράμματα επιφανείας</vt:lpstr>
      <vt:lpstr>Περιγραφική Στατιστική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και ακραίες τιμές</vt:lpstr>
      <vt:lpstr>Περιγραφική Στατιστική</vt:lpstr>
      <vt:lpstr>Η ερμηνεία των  περιγραφικών μέτρων</vt:lpstr>
      <vt:lpstr>Μέτρηση της μεταβλητότητας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7</cp:revision>
  <dcterms:created xsi:type="dcterms:W3CDTF">2015-11-23T16:06:54Z</dcterms:created>
  <dcterms:modified xsi:type="dcterms:W3CDTF">2015-11-27T10:35:37Z</dcterms:modified>
</cp:coreProperties>
</file>