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70"/>
  </p:notesMasterIdLst>
  <p:sldIdLst>
    <p:sldId id="283" r:id="rId3"/>
    <p:sldId id="291" r:id="rId4"/>
    <p:sldId id="292" r:id="rId5"/>
    <p:sldId id="293" r:id="rId6"/>
    <p:sldId id="294" r:id="rId7"/>
    <p:sldId id="295" r:id="rId8"/>
    <p:sldId id="340" r:id="rId9"/>
    <p:sldId id="341" r:id="rId10"/>
    <p:sldId id="296" r:id="rId11"/>
    <p:sldId id="297" r:id="rId12"/>
    <p:sldId id="298" r:id="rId13"/>
    <p:sldId id="299" r:id="rId14"/>
    <p:sldId id="300" r:id="rId15"/>
    <p:sldId id="301" r:id="rId16"/>
    <p:sldId id="302" r:id="rId17"/>
    <p:sldId id="34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43" r:id="rId51"/>
    <p:sldId id="335" r:id="rId52"/>
    <p:sldId id="336" r:id="rId53"/>
    <p:sldId id="337" r:id="rId54"/>
    <p:sldId id="348" r:id="rId55"/>
    <p:sldId id="349" r:id="rId56"/>
    <p:sldId id="338" r:id="rId57"/>
    <p:sldId id="344" r:id="rId58"/>
    <p:sldId id="339" r:id="rId59"/>
    <p:sldId id="345" r:id="rId60"/>
    <p:sldId id="347" r:id="rId61"/>
    <p:sldId id="284" r:id="rId62"/>
    <p:sldId id="285" r:id="rId63"/>
    <p:sldId id="286" r:id="rId64"/>
    <p:sldId id="350" r:id="rId65"/>
    <p:sldId id="351" r:id="rId66"/>
    <p:sldId id="352" r:id="rId67"/>
    <p:sldId id="288" r:id="rId68"/>
    <p:sldId id="290" r:id="rId69"/>
  </p:sldIdLst>
  <p:sldSz cx="9144000" cy="5143500" type="screen16x9"/>
  <p:notesSz cx="6858000" cy="9144000"/>
  <p:custDataLst>
    <p:tags r:id="rId7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2310"/>
    <a:srgbClr val="883E22"/>
    <a:srgbClr val="DAD3C9"/>
    <a:srgbClr val="808080"/>
    <a:srgbClr val="553258"/>
    <a:srgbClr val="5A2C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94670" autoAdjust="0"/>
  </p:normalViewPr>
  <p:slideViewPr>
    <p:cSldViewPr>
      <p:cViewPr varScale="1">
        <p:scale>
          <a:sx n="145" d="100"/>
          <a:sy n="145" d="100"/>
        </p:scale>
        <p:origin x="-566" y="-6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chemeClr val="tx1"/>
                </a:solidFill>
                <a:latin typeface="+mj-lt"/>
                <a:ea typeface="Arial"/>
                <a:cs typeface="Arial"/>
              </a:defRPr>
            </a:pPr>
            <a:r>
              <a:rPr lang="el-GR" sz="1400" dirty="0">
                <a:latin typeface="+mj-lt"/>
              </a:rPr>
              <a:t>Μέτρηση συγκέντρωσης ιόντων χλωρίου σε διάλυμα επέμβασης</a:t>
            </a:r>
          </a:p>
        </c:rich>
      </c:tx>
      <c:layout>
        <c:manualLayout>
          <c:xMode val="edge"/>
          <c:yMode val="edge"/>
          <c:x val="0.1512037289345968"/>
          <c:y val="4.4869920298601103E-2"/>
        </c:manualLayout>
      </c:layout>
      <c:overlay val="0"/>
      <c:spPr>
        <a:noFill/>
        <a:ln w="21304">
          <a:noFill/>
        </a:ln>
      </c:spPr>
    </c:title>
    <c:autoTitleDeleted val="0"/>
    <c:plotArea>
      <c:layout>
        <c:manualLayout>
          <c:layoutTarget val="inner"/>
          <c:xMode val="edge"/>
          <c:yMode val="edge"/>
          <c:x val="0.13427887845373954"/>
          <c:y val="0.29555559970818224"/>
          <c:w val="0.73333333333333328"/>
          <c:h val="0.30444444444444446"/>
        </c:manualLayout>
      </c:layout>
      <c:lineChart>
        <c:grouping val="standard"/>
        <c:varyColors val="0"/>
        <c:ser>
          <c:idx val="0"/>
          <c:order val="0"/>
          <c:tx>
            <c:strRef>
              <c:f>Sheet1!$A$2</c:f>
              <c:strCache>
                <c:ptCount val="1"/>
              </c:strCache>
            </c:strRef>
          </c:tx>
          <c:spPr>
            <a:ln w="21304">
              <a:solidFill>
                <a:srgbClr val="FF0000"/>
              </a:solidFill>
              <a:prstDash val="solid"/>
            </a:ln>
          </c:spPr>
          <c:marker>
            <c:symbol val="circle"/>
            <c:size val="5"/>
            <c:spPr>
              <a:solidFill>
                <a:srgbClr val="FF0000"/>
              </a:solidFill>
              <a:ln>
                <a:solidFill>
                  <a:srgbClr val="FF0000"/>
                </a:solidFill>
                <a:prstDash val="solid"/>
              </a:ln>
            </c:spPr>
          </c:marker>
          <c:cat>
            <c:strRef>
              <c:f>Sheet1!$B$1:$F$1</c:f>
              <c:strCache>
                <c:ptCount val="5"/>
                <c:pt idx="0">
                  <c:v>1η αλλαγή</c:v>
                </c:pt>
                <c:pt idx="1">
                  <c:v>2η αλλαγή</c:v>
                </c:pt>
                <c:pt idx="2">
                  <c:v>3η αλλαγή</c:v>
                </c:pt>
                <c:pt idx="3">
                  <c:v>4η αλλαγή</c:v>
                </c:pt>
                <c:pt idx="4">
                  <c:v>5η αλλαγή</c:v>
                </c:pt>
              </c:strCache>
            </c:strRef>
          </c:cat>
          <c:val>
            <c:numRef>
              <c:f>Sheet1!$B$2:$F$2</c:f>
              <c:numCache>
                <c:formatCode>General</c:formatCode>
                <c:ptCount val="5"/>
                <c:pt idx="0">
                  <c:v>1</c:v>
                </c:pt>
                <c:pt idx="1">
                  <c:v>2</c:v>
                </c:pt>
                <c:pt idx="2">
                  <c:v>3</c:v>
                </c:pt>
                <c:pt idx="3">
                  <c:v>3</c:v>
                </c:pt>
                <c:pt idx="4">
                  <c:v>3</c:v>
                </c:pt>
              </c:numCache>
            </c:numRef>
          </c:val>
          <c:smooth val="1"/>
        </c:ser>
        <c:dLbls>
          <c:showLegendKey val="0"/>
          <c:showVal val="0"/>
          <c:showCatName val="0"/>
          <c:showSerName val="0"/>
          <c:showPercent val="0"/>
          <c:showBubbleSize val="0"/>
        </c:dLbls>
        <c:marker val="1"/>
        <c:smooth val="0"/>
        <c:axId val="320347136"/>
        <c:axId val="427872768"/>
      </c:lineChart>
      <c:catAx>
        <c:axId val="320347136"/>
        <c:scaling>
          <c:orientation val="minMax"/>
        </c:scaling>
        <c:delete val="0"/>
        <c:axPos val="b"/>
        <c:title>
          <c:tx>
            <c:rich>
              <a:bodyPr/>
              <a:lstStyle/>
              <a:p>
                <a:pPr>
                  <a:defRPr sz="1510" b="0" i="0" u="none" strike="noStrike" baseline="0">
                    <a:solidFill>
                      <a:schemeClr val="tx1"/>
                    </a:solidFill>
                    <a:latin typeface="Arial"/>
                    <a:ea typeface="Arial"/>
                    <a:cs typeface="Arial"/>
                  </a:defRPr>
                </a:pPr>
                <a:r>
                  <a:rPr lang="en-US"/>
                  <a:t>time</a:t>
                </a:r>
              </a:p>
            </c:rich>
          </c:tx>
          <c:layout>
            <c:manualLayout>
              <c:xMode val="edge"/>
              <c:yMode val="edge"/>
              <c:x val="0.8545397793741103"/>
              <c:y val="0.6085659764771596"/>
            </c:manualLayout>
          </c:layout>
          <c:overlay val="0"/>
          <c:spPr>
            <a:noFill/>
            <a:ln w="21304">
              <a:noFill/>
            </a:ln>
          </c:spPr>
        </c:title>
        <c:numFmt formatCode="General" sourceLinked="1"/>
        <c:majorTickMark val="out"/>
        <c:minorTickMark val="none"/>
        <c:tickLblPos val="nextTo"/>
        <c:spPr>
          <a:ln w="2663">
            <a:solidFill>
              <a:schemeClr val="tx1"/>
            </a:solidFill>
            <a:prstDash val="solid"/>
          </a:ln>
        </c:spPr>
        <c:txPr>
          <a:bodyPr rot="-2700000" vert="horz"/>
          <a:lstStyle/>
          <a:p>
            <a:pPr>
              <a:defRPr sz="1510" b="0" i="0" u="none" strike="noStrike" baseline="0">
                <a:solidFill>
                  <a:schemeClr val="tx1"/>
                </a:solidFill>
                <a:latin typeface="Arial"/>
                <a:ea typeface="Arial"/>
                <a:cs typeface="Arial"/>
              </a:defRPr>
            </a:pPr>
            <a:endParaRPr lang="el-GR"/>
          </a:p>
        </c:txPr>
        <c:crossAx val="427872768"/>
        <c:crosses val="autoZero"/>
        <c:auto val="1"/>
        <c:lblAlgn val="ctr"/>
        <c:lblOffset val="100"/>
        <c:tickLblSkip val="1"/>
        <c:tickMarkSkip val="1"/>
        <c:noMultiLvlLbl val="0"/>
      </c:catAx>
      <c:valAx>
        <c:axId val="427872768"/>
        <c:scaling>
          <c:orientation val="minMax"/>
        </c:scaling>
        <c:delete val="1"/>
        <c:axPos val="l"/>
        <c:title>
          <c:tx>
            <c:rich>
              <a:bodyPr rot="0" vert="horz"/>
              <a:lstStyle/>
              <a:p>
                <a:pPr algn="ctr">
                  <a:defRPr sz="1510" b="0" i="0" u="none" strike="noStrike" baseline="0">
                    <a:solidFill>
                      <a:schemeClr val="tx1"/>
                    </a:solidFill>
                    <a:latin typeface="Arial"/>
                    <a:ea typeface="Arial"/>
                    <a:cs typeface="Arial"/>
                  </a:defRPr>
                </a:pPr>
                <a:r>
                  <a:rPr lang="en-US"/>
                  <a:t>[Cl-]</a:t>
                </a:r>
              </a:p>
            </c:rich>
          </c:tx>
          <c:layout>
            <c:manualLayout>
              <c:xMode val="edge"/>
              <c:yMode val="edge"/>
              <c:x val="2.9843046009142633E-2"/>
              <c:y val="0.20846333094815869"/>
            </c:manualLayout>
          </c:layout>
          <c:overlay val="0"/>
          <c:spPr>
            <a:noFill/>
            <a:ln w="21304">
              <a:noFill/>
            </a:ln>
          </c:spPr>
        </c:title>
        <c:numFmt formatCode="General" sourceLinked="1"/>
        <c:majorTickMark val="out"/>
        <c:minorTickMark val="none"/>
        <c:tickLblPos val="nextTo"/>
        <c:crossAx val="320347136"/>
        <c:crosses val="autoZero"/>
        <c:crossBetween val="between"/>
      </c:valAx>
      <c:spPr>
        <a:gradFill rotWithShape="0">
          <a:gsLst>
            <a:gs pos="0">
              <a:srgbClr val="96AB94"/>
            </a:gs>
            <a:gs pos="17000">
              <a:srgbClr val="D4DEFF"/>
            </a:gs>
            <a:gs pos="47000">
              <a:srgbClr val="D4DEFF"/>
            </a:gs>
            <a:gs pos="100000">
              <a:srgbClr val="8488C4"/>
            </a:gs>
          </a:gsLst>
          <a:lin ang="5400000" scaled="1"/>
        </a:gradFill>
        <a:ln w="10652">
          <a:solidFill>
            <a:schemeClr val="tx1"/>
          </a:solidFill>
          <a:prstDash val="solid"/>
        </a:ln>
      </c:spPr>
    </c:plotArea>
    <c:plotVisOnly val="1"/>
    <c:dispBlanksAs val="gap"/>
    <c:showDLblsOverMax val="0"/>
  </c:chart>
  <c:spPr>
    <a:noFill/>
    <a:ln>
      <a:noFill/>
    </a:ln>
  </c:spPr>
  <c:txPr>
    <a:bodyPr/>
    <a:lstStyle/>
    <a:p>
      <a:pPr>
        <a:defRPr sz="1510" b="0" i="0" u="none" strike="noStrike" baseline="0">
          <a:solidFill>
            <a:schemeClr val="tx1"/>
          </a:solidFill>
          <a:latin typeface="Arial"/>
          <a:ea typeface="Arial"/>
          <a:cs typeface="Arial"/>
        </a:defRPr>
      </a:pPr>
      <a:endParaRPr lang="el-G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0AF2D-DB6A-4709-99C5-8EDB22DDA88F}" type="datetimeFigureOut">
              <a:rPr lang="el-GR" smtClean="0"/>
              <a:t>29/10/2015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0C9F-8DF1-4923-931D-4922ACA26F4A}" type="slidenum">
              <a:rPr lang="el-GR" smtClean="0"/>
              <a:t>‹#›</a:t>
            </a:fld>
            <a:endParaRPr lang="el-GR"/>
          </a:p>
        </p:txBody>
      </p:sp>
    </p:spTree>
    <p:extLst>
      <p:ext uri="{BB962C8B-B14F-4D97-AF65-F5344CB8AC3E}">
        <p14:creationId xmlns:p14="http://schemas.microsoft.com/office/powerpoint/2010/main" val="7172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66</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67</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4</a:t>
            </a:fld>
            <a:endParaRPr lang="el-GR"/>
          </a:p>
        </p:txBody>
      </p:sp>
    </p:spTree>
    <p:extLst>
      <p:ext uri="{BB962C8B-B14F-4D97-AF65-F5344CB8AC3E}">
        <p14:creationId xmlns:p14="http://schemas.microsoft.com/office/powerpoint/2010/main" val="319391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A50021"/>
                </a:solidFill>
                <a:latin typeface="Arial" charset="0"/>
              </a:defRPr>
            </a:lvl1pPr>
            <a:lvl2pPr marL="742950" indent="-285750">
              <a:defRPr sz="2000">
                <a:solidFill>
                  <a:srgbClr val="A50021"/>
                </a:solidFill>
                <a:latin typeface="Arial" charset="0"/>
              </a:defRPr>
            </a:lvl2pPr>
            <a:lvl3pPr marL="1143000" indent="-228600">
              <a:defRPr sz="2000">
                <a:solidFill>
                  <a:srgbClr val="A50021"/>
                </a:solidFill>
                <a:latin typeface="Arial" charset="0"/>
              </a:defRPr>
            </a:lvl3pPr>
            <a:lvl4pPr marL="1600200" indent="-228600">
              <a:defRPr sz="2000">
                <a:solidFill>
                  <a:srgbClr val="A50021"/>
                </a:solidFill>
                <a:latin typeface="Arial" charset="0"/>
              </a:defRPr>
            </a:lvl4pPr>
            <a:lvl5pPr marL="2057400" indent="-228600">
              <a:defRPr sz="2000">
                <a:solidFill>
                  <a:srgbClr val="A50021"/>
                </a:solidFill>
                <a:latin typeface="Arial" charset="0"/>
              </a:defRPr>
            </a:lvl5pPr>
            <a:lvl6pPr marL="2514600" indent="-228600" eaLnBrk="0" fontAlgn="base" hangingPunct="0">
              <a:spcBef>
                <a:spcPct val="0"/>
              </a:spcBef>
              <a:spcAft>
                <a:spcPct val="0"/>
              </a:spcAft>
              <a:defRPr sz="2000">
                <a:solidFill>
                  <a:srgbClr val="A50021"/>
                </a:solidFill>
                <a:latin typeface="Arial" charset="0"/>
              </a:defRPr>
            </a:lvl6pPr>
            <a:lvl7pPr marL="2971800" indent="-228600" eaLnBrk="0" fontAlgn="base" hangingPunct="0">
              <a:spcBef>
                <a:spcPct val="0"/>
              </a:spcBef>
              <a:spcAft>
                <a:spcPct val="0"/>
              </a:spcAft>
              <a:defRPr sz="2000">
                <a:solidFill>
                  <a:srgbClr val="A50021"/>
                </a:solidFill>
                <a:latin typeface="Arial" charset="0"/>
              </a:defRPr>
            </a:lvl7pPr>
            <a:lvl8pPr marL="3429000" indent="-228600" eaLnBrk="0" fontAlgn="base" hangingPunct="0">
              <a:spcBef>
                <a:spcPct val="0"/>
              </a:spcBef>
              <a:spcAft>
                <a:spcPct val="0"/>
              </a:spcAft>
              <a:defRPr sz="2000">
                <a:solidFill>
                  <a:srgbClr val="A50021"/>
                </a:solidFill>
                <a:latin typeface="Arial" charset="0"/>
              </a:defRPr>
            </a:lvl8pPr>
            <a:lvl9pPr marL="3886200" indent="-228600" eaLnBrk="0" fontAlgn="base" hangingPunct="0">
              <a:spcBef>
                <a:spcPct val="0"/>
              </a:spcBef>
              <a:spcAft>
                <a:spcPct val="0"/>
              </a:spcAft>
              <a:defRPr sz="2000">
                <a:solidFill>
                  <a:srgbClr val="A50021"/>
                </a:solidFill>
                <a:latin typeface="Arial" charset="0"/>
              </a:defRPr>
            </a:lvl9pPr>
          </a:lstStyle>
          <a:p>
            <a:fld id="{E0C807BB-B3D1-4554-B567-F1D72E6B845B}" type="slidenum">
              <a:rPr lang="el-GR" altLang="el-GR" sz="1200"/>
              <a:pPr/>
              <a:t>18</a:t>
            </a:fld>
            <a:endParaRPr lang="el-GR" altLang="el-GR" sz="1200"/>
          </a:p>
        </p:txBody>
      </p:sp>
    </p:spTree>
    <p:extLst>
      <p:ext uri="{BB962C8B-B14F-4D97-AF65-F5344CB8AC3E}">
        <p14:creationId xmlns:p14="http://schemas.microsoft.com/office/powerpoint/2010/main" val="12267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A50021"/>
                </a:solidFill>
                <a:latin typeface="Arial" charset="0"/>
              </a:defRPr>
            </a:lvl1pPr>
            <a:lvl2pPr marL="742950" indent="-285750">
              <a:defRPr sz="2000">
                <a:solidFill>
                  <a:srgbClr val="A50021"/>
                </a:solidFill>
                <a:latin typeface="Arial" charset="0"/>
              </a:defRPr>
            </a:lvl2pPr>
            <a:lvl3pPr marL="1143000" indent="-228600">
              <a:defRPr sz="2000">
                <a:solidFill>
                  <a:srgbClr val="A50021"/>
                </a:solidFill>
                <a:latin typeface="Arial" charset="0"/>
              </a:defRPr>
            </a:lvl3pPr>
            <a:lvl4pPr marL="1600200" indent="-228600">
              <a:defRPr sz="2000">
                <a:solidFill>
                  <a:srgbClr val="A50021"/>
                </a:solidFill>
                <a:latin typeface="Arial" charset="0"/>
              </a:defRPr>
            </a:lvl4pPr>
            <a:lvl5pPr marL="2057400" indent="-228600">
              <a:defRPr sz="2000">
                <a:solidFill>
                  <a:srgbClr val="A50021"/>
                </a:solidFill>
                <a:latin typeface="Arial" charset="0"/>
              </a:defRPr>
            </a:lvl5pPr>
            <a:lvl6pPr marL="2514600" indent="-228600" eaLnBrk="0" fontAlgn="base" hangingPunct="0">
              <a:spcBef>
                <a:spcPct val="0"/>
              </a:spcBef>
              <a:spcAft>
                <a:spcPct val="0"/>
              </a:spcAft>
              <a:defRPr sz="2000">
                <a:solidFill>
                  <a:srgbClr val="A50021"/>
                </a:solidFill>
                <a:latin typeface="Arial" charset="0"/>
              </a:defRPr>
            </a:lvl6pPr>
            <a:lvl7pPr marL="2971800" indent="-228600" eaLnBrk="0" fontAlgn="base" hangingPunct="0">
              <a:spcBef>
                <a:spcPct val="0"/>
              </a:spcBef>
              <a:spcAft>
                <a:spcPct val="0"/>
              </a:spcAft>
              <a:defRPr sz="2000">
                <a:solidFill>
                  <a:srgbClr val="A50021"/>
                </a:solidFill>
                <a:latin typeface="Arial" charset="0"/>
              </a:defRPr>
            </a:lvl7pPr>
            <a:lvl8pPr marL="3429000" indent="-228600" eaLnBrk="0" fontAlgn="base" hangingPunct="0">
              <a:spcBef>
                <a:spcPct val="0"/>
              </a:spcBef>
              <a:spcAft>
                <a:spcPct val="0"/>
              </a:spcAft>
              <a:defRPr sz="2000">
                <a:solidFill>
                  <a:srgbClr val="A50021"/>
                </a:solidFill>
                <a:latin typeface="Arial" charset="0"/>
              </a:defRPr>
            </a:lvl8pPr>
            <a:lvl9pPr marL="3886200" indent="-228600" eaLnBrk="0" fontAlgn="base" hangingPunct="0">
              <a:spcBef>
                <a:spcPct val="0"/>
              </a:spcBef>
              <a:spcAft>
                <a:spcPct val="0"/>
              </a:spcAft>
              <a:defRPr sz="2000">
                <a:solidFill>
                  <a:srgbClr val="A50021"/>
                </a:solidFill>
                <a:latin typeface="Arial" charset="0"/>
              </a:defRPr>
            </a:lvl9pPr>
          </a:lstStyle>
          <a:p>
            <a:fld id="{F30E4707-0DAF-4532-BF8B-5DBE5DCC49B7}" type="slidenum">
              <a:rPr lang="el-GR" altLang="el-GR" sz="1200"/>
              <a:pPr/>
              <a:t>20</a:t>
            </a:fld>
            <a:endParaRPr lang="el-GR" altLang="el-GR" sz="1200"/>
          </a:p>
        </p:txBody>
      </p:sp>
    </p:spTree>
    <p:extLst>
      <p:ext uri="{BB962C8B-B14F-4D97-AF65-F5344CB8AC3E}">
        <p14:creationId xmlns:p14="http://schemas.microsoft.com/office/powerpoint/2010/main" val="69051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smtClean="0"/>
              <a:t>Αρχαιολογικο</a:t>
            </a:r>
            <a:r>
              <a:rPr lang="el-GR" baseline="0" dirty="0" smtClean="0"/>
              <a:t> </a:t>
            </a:r>
            <a:r>
              <a:rPr lang="el-GR" baseline="0" dirty="0" err="1" smtClean="0"/>
              <a:t>μουσειο</a:t>
            </a:r>
            <a:endParaRPr lang="el-GR" dirty="0"/>
          </a:p>
        </p:txBody>
      </p:sp>
      <p:sp>
        <p:nvSpPr>
          <p:cNvPr id="4" name="Slide Number Placeholder 3"/>
          <p:cNvSpPr>
            <a:spLocks noGrp="1"/>
          </p:cNvSpPr>
          <p:nvPr>
            <p:ph type="sldNum" sz="quarter" idx="10"/>
          </p:nvPr>
        </p:nvSpPr>
        <p:spPr/>
        <p:txBody>
          <a:bodyPr/>
          <a:lstStyle/>
          <a:p>
            <a:fld id="{0C4C0C9F-8DF1-4923-931D-4922ACA26F4A}" type="slidenum">
              <a:rPr lang="el-GR" smtClean="0"/>
              <a:t>25</a:t>
            </a:fld>
            <a:endParaRPr lang="el-GR"/>
          </a:p>
        </p:txBody>
      </p:sp>
    </p:spTree>
    <p:extLst>
      <p:ext uri="{BB962C8B-B14F-4D97-AF65-F5344CB8AC3E}">
        <p14:creationId xmlns:p14="http://schemas.microsoft.com/office/powerpoint/2010/main" val="127106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62</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784730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72922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CC97DA9-247C-4304-973C-C5AFEA712E32}" type="datetimeFigureOut">
              <a:rPr lang="el-GR" smtClean="0"/>
              <a:t>29/10/2015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257752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CC97DA9-247C-4304-973C-C5AFEA712E32}" type="datetimeFigureOut">
              <a:rPr lang="el-GR" smtClean="0"/>
              <a:t>29/10/2015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4903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97DA9-247C-4304-973C-C5AFEA712E32}" type="datetimeFigureOut">
              <a:rPr lang="el-GR" smtClean="0"/>
              <a:t>29/10/2015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75287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3252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56588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6157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7108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Online Image Placeholder 2"/>
          <p:cNvSpPr>
            <a:spLocks noGrp="1"/>
          </p:cNvSpPr>
          <p:nvPr>
            <p:ph type="clipArt" sz="half" idx="1"/>
          </p:nvPr>
        </p:nvSpPr>
        <p:spPr>
          <a:xfrm>
            <a:off x="1143000" y="1343025"/>
            <a:ext cx="3810000" cy="3286125"/>
          </a:xfrm>
        </p:spPr>
        <p:txBody>
          <a:bodyPr rtlCol="0">
            <a:normAutofit/>
          </a:bodyPr>
          <a:lstStyle/>
          <a:p>
            <a:pPr lvl="0"/>
            <a:endParaRPr lang="el-GR" noProof="0" dirty="0" smtClean="0"/>
          </a:p>
        </p:txBody>
      </p:sp>
      <p:sp>
        <p:nvSpPr>
          <p:cNvPr id="4" name="Text Placeholder 3"/>
          <p:cNvSpPr>
            <a:spLocks noGrp="1"/>
          </p:cNvSpPr>
          <p:nvPr>
            <p:ph type="body"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40A3CCE-23AB-410E-A75E-9A5EF55A3DC8}" type="slidenum">
              <a:rPr lang="el-GR" altLang="el-GR"/>
              <a:pPr>
                <a:defRPr/>
              </a:pPr>
              <a:t>‹#›</a:t>
            </a:fld>
            <a:endParaRPr lang="el-GR" altLang="el-GR"/>
          </a:p>
        </p:txBody>
      </p:sp>
    </p:spTree>
    <p:extLst>
      <p:ext uri="{BB962C8B-B14F-4D97-AF65-F5344CB8AC3E}">
        <p14:creationId xmlns:p14="http://schemas.microsoft.com/office/powerpoint/2010/main" val="3907959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5105400" y="1343025"/>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5105400" y="3043237"/>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AF6FEDA8-CB83-4ED7-8E66-A14793952224}" type="slidenum">
              <a:rPr lang="el-GR" altLang="el-GR"/>
              <a:pPr>
                <a:defRPr/>
              </a:pPr>
              <a:t>‹#›</a:t>
            </a:fld>
            <a:endParaRPr lang="el-GR" altLang="el-GR"/>
          </a:p>
        </p:txBody>
      </p:sp>
    </p:spTree>
    <p:extLst>
      <p:ext uri="{BB962C8B-B14F-4D97-AF65-F5344CB8AC3E}">
        <p14:creationId xmlns:p14="http://schemas.microsoft.com/office/powerpoint/2010/main" val="22197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87574"/>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7200" y="65162"/>
            <a:ext cx="8229600" cy="778396"/>
          </a:xfrm>
        </p:spPr>
        <p:txBody>
          <a:bodyPr/>
          <a:lstStyle>
            <a:lvl1pPr>
              <a:defRPr>
                <a:solidFill>
                  <a:schemeClr val="bg1"/>
                </a:solidFill>
              </a:defRPr>
            </a:lvl1pPr>
          </a:lstStyle>
          <a:p>
            <a:r>
              <a:rPr lang="en-US" smtClean="0"/>
              <a:t>Click to edit Master title style</a:t>
            </a:r>
            <a:endParaRPr lang="el-GR"/>
          </a:p>
        </p:txBody>
      </p:sp>
      <p:sp>
        <p:nvSpPr>
          <p:cNvPr id="3" name="Content Placeholder 2"/>
          <p:cNvSpPr>
            <a:spLocks noGrp="1"/>
          </p:cNvSpPr>
          <p:nvPr>
            <p:ph idx="1"/>
          </p:nvPr>
        </p:nvSpPr>
        <p:spPr>
          <a:xfrm>
            <a:off x="457200" y="1200150"/>
            <a:ext cx="8229600" cy="3819871"/>
          </a:xfrm>
        </p:spPr>
        <p:txBody>
          <a:bodyPr/>
          <a:lstStyle>
            <a:lvl1pPr>
              <a:buClr>
                <a:schemeClr val="tx1">
                  <a:lumMod val="65000"/>
                  <a:lumOff val="35000"/>
                </a:schemeClr>
              </a:buClr>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4770116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43000" y="1343025"/>
            <a:ext cx="7772400" cy="3286125"/>
          </a:xfrm>
        </p:spPr>
        <p:txBody>
          <a:bodyPr rtlCol="0">
            <a:normAutofit/>
          </a:bodyPr>
          <a:lstStyle/>
          <a:p>
            <a:pPr lvl="0"/>
            <a:endParaRPr lang="el-GR" noProof="0" dirty="0" smtClean="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A2EE600-3CD4-4E5A-9132-D17A5DB26AA0}" type="slidenum">
              <a:rPr lang="el-GR" altLang="el-GR"/>
              <a:pPr>
                <a:defRPr/>
              </a:pPr>
              <a:t>‹#›</a:t>
            </a:fld>
            <a:endParaRPr lang="el-GR" altLang="el-GR"/>
          </a:p>
        </p:txBody>
      </p:sp>
    </p:spTree>
    <p:extLst>
      <p:ext uri="{BB962C8B-B14F-4D97-AF65-F5344CB8AC3E}">
        <p14:creationId xmlns:p14="http://schemas.microsoft.com/office/powerpoint/2010/main" val="93692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501" y="200025"/>
            <a:ext cx="8937625"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54376E2-FE60-46A1-BE81-FF05A4325274}" type="slidenum">
              <a:rPr lang="el-GR" altLang="el-GR"/>
              <a:pPr>
                <a:defRPr/>
              </a:pPr>
              <a:t>‹#›</a:t>
            </a:fld>
            <a:endParaRPr lang="el-GR" altLang="el-GR"/>
          </a:p>
        </p:txBody>
      </p:sp>
    </p:spTree>
    <p:extLst>
      <p:ext uri="{BB962C8B-B14F-4D97-AF65-F5344CB8AC3E}">
        <p14:creationId xmlns:p14="http://schemas.microsoft.com/office/powerpoint/2010/main" val="14930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a:xfrm>
            <a:off x="3276600" y="4800600"/>
            <a:ext cx="2895600" cy="342900"/>
          </a:xfrm>
        </p:spPr>
        <p:txBody>
          <a:bodyPr/>
          <a:lstStyle>
            <a:lvl1pPr>
              <a:defRPr/>
            </a:lvl1pPr>
          </a:lstStyle>
          <a:p>
            <a:pPr>
              <a:defRPr/>
            </a:pPr>
            <a:endParaRPr lang="el-GR"/>
          </a:p>
        </p:txBody>
      </p:sp>
      <p:sp>
        <p:nvSpPr>
          <p:cNvPr id="6" name="Slide Number Placeholder 5"/>
          <p:cNvSpPr>
            <a:spLocks noGrp="1"/>
          </p:cNvSpPr>
          <p:nvPr>
            <p:ph type="sldNum" sz="quarter" idx="11"/>
          </p:nvPr>
        </p:nvSpPr>
        <p:spPr>
          <a:xfrm>
            <a:off x="7010400" y="4800600"/>
            <a:ext cx="1905000" cy="342900"/>
          </a:xfrm>
        </p:spPr>
        <p:txBody>
          <a:bodyPr/>
          <a:lstStyle>
            <a:lvl1pPr>
              <a:defRPr smtClean="0"/>
            </a:lvl1pPr>
          </a:lstStyle>
          <a:p>
            <a:pPr>
              <a:defRPr/>
            </a:pPr>
            <a:fld id="{DED444C1-3976-4D4D-A8A1-2AD07B693FBD}" type="slidenum">
              <a:rPr lang="el-GR" altLang="el-GR"/>
              <a:pPr>
                <a:defRPr/>
              </a:pPr>
              <a:t>‹#›</a:t>
            </a:fld>
            <a:endParaRPr lang="el-GR" altLang="el-GR"/>
          </a:p>
        </p:txBody>
      </p:sp>
      <p:sp>
        <p:nvSpPr>
          <p:cNvPr id="7" name="Date Placeholder 6"/>
          <p:cNvSpPr>
            <a:spLocks noGrp="1"/>
          </p:cNvSpPr>
          <p:nvPr>
            <p:ph type="dt" sz="half" idx="12"/>
          </p:nvPr>
        </p:nvSpPr>
        <p:spPr>
          <a:xfrm>
            <a:off x="0" y="4800600"/>
            <a:ext cx="1905000" cy="342900"/>
          </a:xfrm>
        </p:spPr>
        <p:txBody>
          <a:bodyPr/>
          <a:lstStyle>
            <a:lvl1pPr>
              <a:defRPr/>
            </a:lvl1pPr>
          </a:lstStyle>
          <a:p>
            <a:pPr>
              <a:defRPr/>
            </a:pPr>
            <a:endParaRPr lang="el-GR"/>
          </a:p>
        </p:txBody>
      </p:sp>
    </p:spTree>
    <p:extLst>
      <p:ext uri="{BB962C8B-B14F-4D97-AF65-F5344CB8AC3E}">
        <p14:creationId xmlns:p14="http://schemas.microsoft.com/office/powerpoint/2010/main" val="284278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prstClr val="black">
                    <a:tint val="75000"/>
                  </a:prstClr>
                </a:solidFill>
              </a:rPr>
              <a:pPr/>
              <a:t>10/29/2015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2308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74384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51047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444005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551284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897565"/>
            <a:ext cx="4040188"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897565"/>
            <a:ext cx="4041775"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0244493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87474"/>
            <a:ext cx="8229600" cy="6804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22407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4320480"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955300" y="0"/>
            <a:ext cx="4188700"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77272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0431014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345440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11545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594749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3816424"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3816424"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499992" y="0"/>
            <a:ext cx="4644008"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0472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540060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5400600" cy="3675856"/>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vl4pPr>
              <a:buClr>
                <a:schemeClr val="tx1">
                  <a:lumMod val="50000"/>
                  <a:lumOff val="50000"/>
                </a:schemeClr>
              </a:buClr>
              <a:defRPr/>
            </a:lvl4pPr>
            <a:lvl5pPr>
              <a:buClr>
                <a:schemeClr val="tx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6084168" y="0"/>
            <a:ext cx="3059832"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4213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7194" y="0"/>
            <a:ext cx="4435178"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4032448"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90042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7194" y="0"/>
            <a:ext cx="4188700"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816424"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800564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7194" y="0"/>
            <a:ext cx="3643090"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851920" y="205979"/>
            <a:ext cx="5054995"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851920" y="1203598"/>
            <a:ext cx="5040560" cy="3675856"/>
          </a:xfrm>
        </p:spPr>
        <p:txBody>
          <a:bodyPr/>
          <a:lstStyle>
            <a:lvl1pPr>
              <a:buClr>
                <a:srgbClr val="5A2C5D"/>
              </a:buClr>
              <a:defRPr/>
            </a:lvl1pPr>
            <a:lvl2pPr>
              <a:buClr>
                <a:srgbClr val="5A2C5D"/>
              </a:buClr>
              <a:defRPr/>
            </a:lvl2pPr>
            <a:lvl3pPr>
              <a:buClr>
                <a:srgbClr val="5A2C5D"/>
              </a:buClr>
              <a:defRPr/>
            </a:lvl3pPr>
            <a:lvl4pPr>
              <a:buClr>
                <a:srgbClr val="5A2C5D"/>
              </a:buClr>
              <a:defRPr/>
            </a:lvl4pPr>
            <a:lvl5pPr>
              <a:buClr>
                <a:srgbClr val="5A2C5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240360" cy="3747864"/>
          </a:xfrm>
        </p:spPr>
        <p:txBody>
          <a:bodyPr/>
          <a:lstStyle>
            <a:lvl1pPr>
              <a:buClr>
                <a:schemeClr val="tx1">
                  <a:lumMod val="50000"/>
                  <a:lumOff val="50000"/>
                </a:schemeClr>
              </a:buClr>
              <a:defRPr>
                <a:solidFill>
                  <a:schemeClr val="bg1"/>
                </a:solidFill>
              </a:defRPr>
            </a:lvl1pPr>
            <a:lvl2pPr>
              <a:buClr>
                <a:schemeClr val="tx1">
                  <a:lumMod val="50000"/>
                  <a:lumOff val="50000"/>
                </a:schemeClr>
              </a:buClr>
              <a:defRPr>
                <a:solidFill>
                  <a:schemeClr val="bg1"/>
                </a:solidFill>
              </a:defRPr>
            </a:lvl2pPr>
            <a:lvl3pPr>
              <a:buClr>
                <a:schemeClr val="tx1">
                  <a:lumMod val="50000"/>
                  <a:lumOff val="50000"/>
                </a:schemeClr>
              </a:buClr>
              <a:defRPr>
                <a:solidFill>
                  <a:schemeClr val="bg1"/>
                </a:solidFill>
              </a:defRPr>
            </a:lvl3pPr>
            <a:lvl4pPr>
              <a:buClr>
                <a:schemeClr val="tx1">
                  <a:lumMod val="50000"/>
                  <a:lumOff val="50000"/>
                </a:schemeClr>
              </a:buClr>
              <a:defRPr>
                <a:solidFill>
                  <a:schemeClr val="bg1"/>
                </a:solidFill>
              </a:defRPr>
            </a:lvl4pPr>
            <a:lvl5pPr>
              <a:buClr>
                <a:schemeClr val="tx1">
                  <a:lumMod val="50000"/>
                  <a:lumOff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288732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9319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97DA9-247C-4304-973C-C5AFEA712E32}" type="datetimeFigureOut">
              <a:rPr lang="el-GR" smtClean="0"/>
              <a:t>29/10/2015</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500E66-6A01-4133-A2BB-DB8B08A453A4}" type="slidenum">
              <a:rPr lang="el-GR" smtClean="0"/>
              <a:t>‹#›</a:t>
            </a:fld>
            <a:endParaRPr lang="el-GR"/>
          </a:p>
        </p:txBody>
      </p:sp>
    </p:spTree>
    <p:extLst>
      <p:ext uri="{BB962C8B-B14F-4D97-AF65-F5344CB8AC3E}">
        <p14:creationId xmlns:p14="http://schemas.microsoft.com/office/powerpoint/2010/main" val="27218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81" r:id="rId7"/>
    <p:sldLayoutId id="2147483664"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7" r:id="rId18"/>
    <p:sldLayoutId id="2147483678" r:id="rId19"/>
    <p:sldLayoutId id="2147483679" r:id="rId20"/>
    <p:sldLayoutId id="2147483680" r:id="rId21"/>
    <p:sldLayoutId id="2147483682" r:id="rId2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87474"/>
            <a:ext cx="8229600" cy="68154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897564"/>
            <a:ext cx="8229600" cy="37804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74917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flickr.com/photos/dandiffendale/4430143430/"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creativecommons.org/licenses/by-nc-sa/2.0/" TargetMode="External"/><Relationship Id="rId4" Type="http://schemas.openxmlformats.org/officeDocument/2006/relationships/hyperlink" Target="http://www.flickr.com/photos/dandiffendal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File:Slag_from_iron_ore_melting.jpg" TargetMode="External"/><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Knud_Winckelmann"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ufr-team.com/servicedet.asp"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4.png"/><Relationship Id="rId5" Type="http://schemas.openxmlformats.org/officeDocument/2006/relationships/oleObject" Target="../embeddings/oleObject7.bin"/><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hemwiki.ucdavis.edu/Analytical_Chemistry/Electrochemistry/Case_Studies/Corrosion/Corros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creativecommons.org/licenses/by-nc-sa/3.0/us/" TargetMode="External"/><Relationship Id="rId4" Type="http://schemas.openxmlformats.org/officeDocument/2006/relationships/hyperlink" Target="http://larsenlab.ucdavis.edu/"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youtube.com/watch?v=DBl7y06epaw"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berktree.com/vwr-quantab-chloride-titrators-quantab-1175-titrator-model-66130-506-each.html" TargetMode="External"/><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ishersci.com/ecomm/servlet/fsproductdetail_10652_13217091__-1_0"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ishersci.com/ecomm/servlet/fsproductdetail_10652_13217091__-1_0"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hach.com/chloride-low-range-test-kit-model-8-p/product?id=7640219502" TargetMode="Externa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hannainst.com/usa/prods2.cfm?id=028004&amp;ProdCode=HI%204107" TargetMode="External"/><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nma.gov.au/about_us/publications/metal_04_proceedings_international_conferenc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05576"/>
            <a:ext cx="7772400" cy="1102519"/>
          </a:xfrm>
        </p:spPr>
        <p:txBody>
          <a:bodyPr>
            <a:normAutofit/>
          </a:bodyPr>
          <a:lstStyle/>
          <a:p>
            <a:pPr lvl="1" algn="ctr"/>
            <a:r>
              <a:rPr lang="el-GR" sz="3600" b="1" dirty="0" smtClean="0">
                <a:solidFill>
                  <a:schemeClr val="tx1"/>
                </a:solidFill>
                <a:latin typeface="+mn-lt"/>
              </a:rPr>
              <a:t>Συντήρηση Μεταλλικών Αντικειμένων</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2067694"/>
            <a:ext cx="6400800" cy="1569163"/>
          </a:xfrm>
        </p:spPr>
        <p:txBody>
          <a:bodyPr>
            <a:normAutofit/>
          </a:bodyPr>
          <a:lstStyle/>
          <a:p>
            <a:pPr>
              <a:lnSpc>
                <a:spcPct val="110000"/>
              </a:lnSpc>
              <a:spcBef>
                <a:spcPts val="0"/>
              </a:spcBef>
            </a:pPr>
            <a:r>
              <a:rPr lang="el-GR" sz="2400" b="1" dirty="0" smtClean="0">
                <a:solidFill>
                  <a:schemeClr val="tx1"/>
                </a:solidFill>
              </a:rPr>
              <a:t>Ενότητα </a:t>
            </a:r>
            <a:r>
              <a:rPr lang="en-US" sz="2400" b="1" dirty="0" smtClean="0">
                <a:solidFill>
                  <a:schemeClr val="tx1"/>
                </a:solidFill>
              </a:rPr>
              <a:t>7</a:t>
            </a:r>
            <a:r>
              <a:rPr lang="el-GR" sz="2400" dirty="0" smtClean="0">
                <a:solidFill>
                  <a:schemeClr val="tx1"/>
                </a:solidFill>
              </a:rPr>
              <a:t>:</a:t>
            </a:r>
            <a:r>
              <a:rPr lang="en-US" sz="2400" dirty="0" smtClean="0">
                <a:solidFill>
                  <a:schemeClr val="tx1"/>
                </a:solidFill>
              </a:rPr>
              <a:t> </a:t>
            </a:r>
            <a:r>
              <a:rPr lang="el-GR" sz="2400" dirty="0" smtClean="0">
                <a:solidFill>
                  <a:schemeClr val="tx1"/>
                </a:solidFill>
              </a:rPr>
              <a:t>Αρχαιολογικός Σίδηρος</a:t>
            </a:r>
            <a:endParaRPr lang="en-US" sz="2400" dirty="0" smtClean="0">
              <a:solidFill>
                <a:schemeClr val="tx1"/>
              </a:solidFill>
            </a:endParaRPr>
          </a:p>
          <a:p>
            <a:pPr>
              <a:lnSpc>
                <a:spcPct val="110000"/>
              </a:lnSpc>
              <a:spcBef>
                <a:spcPts val="0"/>
              </a:spcBef>
            </a:pPr>
            <a:endParaRPr lang="en-US" sz="1500" dirty="0" smtClean="0">
              <a:solidFill>
                <a:schemeClr val="tx1"/>
              </a:solidFill>
            </a:endParaRPr>
          </a:p>
          <a:p>
            <a:pPr>
              <a:lnSpc>
                <a:spcPct val="110000"/>
              </a:lnSpc>
              <a:spcBef>
                <a:spcPts val="0"/>
              </a:spcBef>
            </a:pPr>
            <a:r>
              <a:rPr lang="el-GR" sz="2000" dirty="0" smtClean="0">
                <a:solidFill>
                  <a:schemeClr val="tx1"/>
                </a:solidFill>
              </a:rPr>
              <a:t>Βασιλική Αργυροπούλου</a:t>
            </a:r>
            <a:endParaRPr lang="el-GR" sz="2000" dirty="0">
              <a:solidFill>
                <a:schemeClr val="tx1"/>
              </a:solidFill>
            </a:endParaRPr>
          </a:p>
          <a:p>
            <a:pPr>
              <a:lnSpc>
                <a:spcPct val="110000"/>
              </a:lnSpc>
              <a:spcBef>
                <a:spcPts val="0"/>
              </a:spcBef>
            </a:pPr>
            <a:r>
              <a:rPr lang="el-GR" sz="2000" dirty="0">
                <a:solidFill>
                  <a:schemeClr val="tx1"/>
                </a:solidFill>
              </a:rPr>
              <a:t>Τμήμα </a:t>
            </a:r>
            <a:r>
              <a:rPr lang="el-GR" sz="2000" dirty="0" smtClean="0">
                <a:solidFill>
                  <a:schemeClr val="tx1"/>
                </a:solidFill>
              </a:rPr>
              <a:t>Συντήρησης Αρχαιοτήτων &amp; Έργων Τέχνης</a:t>
            </a:r>
            <a:endParaRPr lang="el-GR" sz="2000" dirty="0">
              <a:solidFill>
                <a:schemeClr val="tx1"/>
              </a:solidFill>
            </a:endParaRP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80" y="259481"/>
            <a:ext cx="854197" cy="648072"/>
          </a:xfrm>
          <a:prstGeom prst="rect">
            <a:avLst/>
          </a:prstGeom>
        </p:spPr>
      </p:pic>
      <p:pic>
        <p:nvPicPr>
          <p:cNvPr id="13"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2" y="236421"/>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3675" y="414240"/>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5" name="Table 14"/>
          <p:cNvGraphicFramePr>
            <a:graphicFrameLocks noGrp="1"/>
          </p:cNvGraphicFramePr>
          <p:nvPr>
            <p:extLst>
              <p:ext uri="{D42A27DB-BD31-4B8C-83A1-F6EECF244321}">
                <p14:modId xmlns:p14="http://schemas.microsoft.com/office/powerpoint/2010/main" val="1592885202"/>
              </p:ext>
            </p:extLst>
          </p:nvPr>
        </p:nvGraphicFramePr>
        <p:xfrm>
          <a:off x="1724025" y="4351413"/>
          <a:ext cx="5695950" cy="843392"/>
        </p:xfrm>
        <a:graphic>
          <a:graphicData uri="http://schemas.openxmlformats.org/drawingml/2006/table">
            <a:tbl>
              <a:tblPr firstRow="1" firstCol="1" bandRow="1">
                <a:tableStyleId>{2D5ABB26-0587-4C30-8999-92F81FD0307C}</a:tableStyleId>
              </a:tblPr>
              <a:tblGrid>
                <a:gridCol w="2138838"/>
                <a:gridCol w="3557112"/>
              </a:tblGrid>
              <a:tr h="84339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806569" y="3630554"/>
            <a:ext cx="1971675" cy="702000"/>
          </a:xfrm>
          <a:prstGeom prst="rect">
            <a:avLst/>
          </a:prstGeom>
          <a:noFill/>
        </p:spPr>
      </p:pic>
      <p:pic>
        <p:nvPicPr>
          <p:cNvPr id="17"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5625"/>
          <a:stretch/>
        </p:blipFill>
        <p:spPr bwMode="auto">
          <a:xfrm>
            <a:off x="3996811" y="3630554"/>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88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l-GR" altLang="el-GR" sz="3600" smtClean="0"/>
              <a:t>Αποτέλεσμα</a:t>
            </a:r>
          </a:p>
        </p:txBody>
      </p:sp>
      <p:sp>
        <p:nvSpPr>
          <p:cNvPr id="28675" name="Rectangle 3"/>
          <p:cNvSpPr>
            <a:spLocks noGrp="1" noChangeArrowheads="1"/>
          </p:cNvSpPr>
          <p:nvPr>
            <p:ph idx="1"/>
          </p:nvPr>
        </p:nvSpPr>
        <p:spPr>
          <a:xfrm>
            <a:off x="457200" y="1200150"/>
            <a:ext cx="7139136" cy="3819871"/>
          </a:xfrm>
        </p:spPr>
        <p:txBody>
          <a:bodyPr/>
          <a:lstStyle/>
          <a:p>
            <a:pPr marL="0" indent="0" eaLnBrk="1" hangingPunct="1">
              <a:buFont typeface="Arial" charset="0"/>
              <a:buNone/>
            </a:pPr>
            <a:r>
              <a:rPr lang="el-GR" altLang="el-GR" sz="2800" dirty="0" smtClean="0"/>
              <a:t>Το αποτέλεσμα είναι ότι το όξινο διάλυμα </a:t>
            </a:r>
            <a:r>
              <a:rPr lang="en-US" altLang="el-GR" sz="2800" dirty="0" smtClean="0"/>
              <a:t>FeCl</a:t>
            </a:r>
            <a:r>
              <a:rPr lang="en-US" altLang="el-GR" sz="2800" baseline="-25000" dirty="0" smtClean="0"/>
              <a:t>2</a:t>
            </a:r>
            <a:r>
              <a:rPr lang="el-GR" altLang="el-GR" sz="2800" dirty="0" smtClean="0"/>
              <a:t> να διαπερνά τα προϊόντα διάβρωσης και το πιο πυκνό διάλυμα να συγκεντρώνεται δίπλα στο καθαρό μέταλλο.</a:t>
            </a:r>
          </a:p>
          <a:p>
            <a:pPr eaLnBrk="1" hangingPunct="1"/>
            <a:endParaRPr lang="el-GR" altLang="el-GR" dirty="0" smtClean="0"/>
          </a:p>
        </p:txBody>
      </p:sp>
    </p:spTree>
    <p:extLst>
      <p:ext uri="{BB962C8B-B14F-4D97-AF65-F5344CB8AC3E}">
        <p14:creationId xmlns:p14="http://schemas.microsoft.com/office/powerpoint/2010/main" val="2312599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95486"/>
            <a:ext cx="4139952" cy="857250"/>
          </a:xfrm>
        </p:spPr>
        <p:txBody>
          <a:bodyPr/>
          <a:lstStyle/>
          <a:p>
            <a:pPr eaLnBrk="1" hangingPunct="1"/>
            <a:r>
              <a:rPr lang="el-GR" altLang="el-GR" dirty="0" smtClean="0">
                <a:solidFill>
                  <a:schemeClr val="bg1"/>
                </a:solidFill>
              </a:rPr>
              <a:t>Μετά την ανασκαφή</a:t>
            </a:r>
          </a:p>
        </p:txBody>
      </p:sp>
      <p:graphicFrame>
        <p:nvGraphicFramePr>
          <p:cNvPr id="29700" name="Object 5"/>
          <p:cNvGraphicFramePr>
            <a:graphicFrameLocks noGrp="1" noChangeAspect="1"/>
          </p:cNvGraphicFramePr>
          <p:nvPr>
            <p:ph idx="1"/>
            <p:extLst>
              <p:ext uri="{D42A27DB-BD31-4B8C-83A1-F6EECF244321}">
                <p14:modId xmlns:p14="http://schemas.microsoft.com/office/powerpoint/2010/main" val="2936557673"/>
              </p:ext>
            </p:extLst>
          </p:nvPr>
        </p:nvGraphicFramePr>
        <p:xfrm>
          <a:off x="4427984" y="771550"/>
          <a:ext cx="4399947" cy="3024336"/>
        </p:xfrm>
        <a:graphic>
          <a:graphicData uri="http://schemas.openxmlformats.org/presentationml/2006/ole">
            <mc:AlternateContent xmlns:mc="http://schemas.openxmlformats.org/markup-compatibility/2006">
              <mc:Choice xmlns:v="urn:schemas-microsoft-com:vml" Requires="v">
                <p:oleObj spid="_x0000_s1052" name="Έγγραφο εικόνας" r:id="rId3" imgW="690465" imgH="473995" progId="Imaging.Document">
                  <p:embed/>
                </p:oleObj>
              </mc:Choice>
              <mc:Fallback>
                <p:oleObj name="Έγγραφο εικόνας" r:id="rId3" imgW="690465" imgH="473995" progId="Imaging.Document">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771550"/>
                        <a:ext cx="4399947" cy="3024336"/>
                      </a:xfrm>
                      <a:prstGeom prst="rect">
                        <a:avLst/>
                      </a:prstGeom>
                      <a:noFill/>
                      <a:ln>
                        <a:noFill/>
                      </a:ln>
                      <a:effectLst/>
                    </p:spPr>
                  </p:pic>
                </p:oleObj>
              </mc:Fallback>
            </mc:AlternateContent>
          </a:graphicData>
        </a:graphic>
      </p:graphicFrame>
      <p:sp>
        <p:nvSpPr>
          <p:cNvPr id="308227" name="Rectangle 3"/>
          <p:cNvSpPr>
            <a:spLocks noGrp="1" noChangeArrowheads="1"/>
          </p:cNvSpPr>
          <p:nvPr>
            <p:ph idx="13"/>
          </p:nvPr>
        </p:nvSpPr>
        <p:spPr>
          <a:xfrm>
            <a:off x="179512" y="1203598"/>
            <a:ext cx="3816424" cy="3926864"/>
          </a:xfrm>
        </p:spPr>
        <p:txBody>
          <a:bodyPr rtlCol="0">
            <a:normAutofit/>
          </a:bodyPr>
          <a:lstStyle/>
          <a:p>
            <a:pPr>
              <a:spcAft>
                <a:spcPts val="600"/>
              </a:spcAft>
              <a:defRPr/>
            </a:pPr>
            <a:r>
              <a:rPr lang="el-GR" sz="2400" dirty="0" smtClean="0"/>
              <a:t>Τι </a:t>
            </a:r>
            <a:r>
              <a:rPr lang="el-GR" sz="2400" dirty="0"/>
              <a:t>γίνεται όταν ο σίδηρος μετά την ανασκαφή εκτίθεται στον αέρα και </a:t>
            </a:r>
            <a:r>
              <a:rPr lang="el-GR" sz="2400" b="1" dirty="0"/>
              <a:t>αφήνεται να στεγνώσει</a:t>
            </a:r>
            <a:r>
              <a:rPr lang="el-GR" sz="2400" dirty="0"/>
              <a:t>; </a:t>
            </a:r>
          </a:p>
          <a:p>
            <a:pPr>
              <a:spcAft>
                <a:spcPts val="600"/>
              </a:spcAft>
              <a:defRPr/>
            </a:pPr>
            <a:r>
              <a:rPr lang="el-GR" sz="2400" dirty="0" smtClean="0"/>
              <a:t>Το </a:t>
            </a:r>
            <a:r>
              <a:rPr lang="el-GR" sz="2400" dirty="0"/>
              <a:t>όξινο διάλυμα </a:t>
            </a:r>
            <a:r>
              <a:rPr lang="en-US" sz="2400" dirty="0"/>
              <a:t>FeCl</a:t>
            </a:r>
            <a:r>
              <a:rPr lang="en-US" sz="2400" baseline="-25000" dirty="0"/>
              <a:t>2</a:t>
            </a:r>
            <a:r>
              <a:rPr lang="el-GR" sz="2400" dirty="0"/>
              <a:t> συμπυκνώνεται, τα προϊόντα διάβρωσης υδρολύονται και υπάρχει περίσσια οξυγόνου.</a:t>
            </a:r>
          </a:p>
          <a:p>
            <a:pPr algn="just" eaLnBrk="1" fontAlgn="auto" hangingPunct="1">
              <a:spcAft>
                <a:spcPts val="0"/>
              </a:spcAft>
              <a:buFont typeface="Wingdings" panose="05000000000000000000" pitchFamily="2" charset="2"/>
              <a:buNone/>
              <a:defRPr/>
            </a:pPr>
            <a:endParaRPr lang="el-GR" sz="2600" dirty="0">
              <a:solidFill>
                <a:srgbClr val="A50021"/>
              </a:solidFill>
            </a:endParaRPr>
          </a:p>
          <a:p>
            <a:pPr eaLnBrk="1" fontAlgn="auto" hangingPunct="1">
              <a:spcAft>
                <a:spcPts val="0"/>
              </a:spcAft>
              <a:buFont typeface="Arial" panose="020B0604020202020204" pitchFamily="34" charset="0"/>
              <a:buChar char="•"/>
              <a:defRPr/>
            </a:pPr>
            <a:endParaRPr lang="el-GR" dirty="0"/>
          </a:p>
        </p:txBody>
      </p:sp>
      <p:sp>
        <p:nvSpPr>
          <p:cNvPr id="29701" name="TextBox 1"/>
          <p:cNvSpPr txBox="1">
            <a:spLocks noChangeArrowheads="1"/>
          </p:cNvSpPr>
          <p:nvPr/>
        </p:nvSpPr>
        <p:spPr bwMode="auto">
          <a:xfrm>
            <a:off x="4427984" y="3795886"/>
            <a:ext cx="4464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gn="ctr">
              <a:lnSpc>
                <a:spcPct val="100000"/>
              </a:lnSpc>
              <a:spcBef>
                <a:spcPct val="0"/>
              </a:spcBef>
              <a:buFontTx/>
              <a:buNone/>
            </a:pPr>
            <a:r>
              <a:rPr lang="el-GR" altLang="el-GR" sz="2000" dirty="0">
                <a:latin typeface="+mj-lt"/>
              </a:rPr>
              <a:t>Σιδερένια ψαλίδια της Ρωμαϊκής </a:t>
            </a:r>
          </a:p>
          <a:p>
            <a:pPr algn="ctr">
              <a:lnSpc>
                <a:spcPct val="100000"/>
              </a:lnSpc>
              <a:spcBef>
                <a:spcPct val="0"/>
              </a:spcBef>
              <a:buFontTx/>
              <a:buNone/>
            </a:pPr>
            <a:r>
              <a:rPr lang="el-GR" altLang="el-GR" sz="2000" dirty="0">
                <a:latin typeface="+mj-lt"/>
              </a:rPr>
              <a:t>περιόδου από το Μουσείο </a:t>
            </a:r>
            <a:r>
              <a:rPr lang="el-GR" altLang="el-GR" sz="2000" dirty="0" smtClean="0">
                <a:latin typeface="+mj-lt"/>
              </a:rPr>
              <a:t>της </a:t>
            </a:r>
            <a:r>
              <a:rPr lang="el-GR" altLang="el-GR" sz="2000" dirty="0" err="1" smtClean="0">
                <a:latin typeface="+mj-lt"/>
              </a:rPr>
              <a:t>Καρθάγης</a:t>
            </a:r>
            <a:endParaRPr lang="el-GR" altLang="el-GR" sz="2000" dirty="0">
              <a:latin typeface="+mj-lt"/>
            </a:endParaRPr>
          </a:p>
        </p:txBody>
      </p:sp>
    </p:spTree>
    <p:extLst>
      <p:ext uri="{BB962C8B-B14F-4D97-AF65-F5344CB8AC3E}">
        <p14:creationId xmlns:p14="http://schemas.microsoft.com/office/powerpoint/2010/main" val="245472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l-GR" altLang="el-GR" sz="3600" dirty="0" smtClean="0"/>
              <a:t>Κύκλος διάβρωσης από ιόντα χλωρίου</a:t>
            </a:r>
          </a:p>
        </p:txBody>
      </p:sp>
      <p:sp>
        <p:nvSpPr>
          <p:cNvPr id="304131" name="Rectangle 3"/>
          <p:cNvSpPr>
            <a:spLocks noGrp="1" noChangeArrowheads="1"/>
          </p:cNvSpPr>
          <p:nvPr>
            <p:ph idx="1"/>
          </p:nvPr>
        </p:nvSpPr>
        <p:spPr/>
        <p:txBody>
          <a:bodyPr rtlCol="0">
            <a:normAutofit/>
          </a:bodyPr>
          <a:lstStyle/>
          <a:p>
            <a:pPr marL="533400" indent="-533400" algn="ctr" eaLnBrk="1" fontAlgn="auto" hangingPunct="1">
              <a:spcAft>
                <a:spcPts val="0"/>
              </a:spcAft>
              <a:buFont typeface="Arial" charset="0"/>
              <a:buNone/>
              <a:defRPr/>
            </a:pPr>
            <a:r>
              <a:rPr lang="el-GR" sz="2400" dirty="0" smtClean="0"/>
              <a:t>2</a:t>
            </a:r>
            <a:r>
              <a:rPr lang="en-US" sz="2400" dirty="0" smtClean="0"/>
              <a:t> </a:t>
            </a:r>
            <a:r>
              <a:rPr lang="en-US" sz="2400" dirty="0"/>
              <a:t>Fe</a:t>
            </a:r>
            <a:r>
              <a:rPr lang="en-US" sz="2400" baseline="30000" dirty="0"/>
              <a:t>2+</a:t>
            </a:r>
            <a:r>
              <a:rPr lang="en-US" sz="2400" dirty="0"/>
              <a:t> + 3H</a:t>
            </a:r>
            <a:r>
              <a:rPr lang="en-US" sz="2400" baseline="-25000" dirty="0"/>
              <a:t>2</a:t>
            </a:r>
            <a:r>
              <a:rPr lang="en-US" sz="2400" dirty="0"/>
              <a:t>O + ½ O</a:t>
            </a:r>
            <a:r>
              <a:rPr lang="en-US" sz="2400" baseline="-25000" dirty="0"/>
              <a:t>2</a:t>
            </a:r>
            <a:r>
              <a:rPr lang="en-US" sz="2400" dirty="0"/>
              <a:t> = 2FeOOH + 4H</a:t>
            </a:r>
            <a:r>
              <a:rPr lang="en-US" sz="2400" baseline="30000" dirty="0"/>
              <a:t>+</a:t>
            </a:r>
          </a:p>
          <a:p>
            <a:pPr marL="533400" indent="-533400" algn="ctr" eaLnBrk="1" fontAlgn="auto" hangingPunct="1">
              <a:spcAft>
                <a:spcPts val="0"/>
              </a:spcAft>
              <a:buFont typeface="Wingdings" panose="05000000000000000000" pitchFamily="2" charset="2"/>
              <a:buNone/>
              <a:defRPr/>
            </a:pPr>
            <a:r>
              <a:rPr lang="el-GR" sz="2400" dirty="0" smtClean="0"/>
              <a:t>ή</a:t>
            </a:r>
            <a:endParaRPr lang="el-GR" sz="2400" dirty="0"/>
          </a:p>
          <a:p>
            <a:pPr marL="533400" indent="-533400" algn="ctr" eaLnBrk="1" fontAlgn="auto" hangingPunct="1">
              <a:spcAft>
                <a:spcPts val="0"/>
              </a:spcAft>
              <a:buFont typeface="Wingdings" panose="05000000000000000000" pitchFamily="2" charset="2"/>
              <a:buNone/>
              <a:defRPr/>
            </a:pPr>
            <a:r>
              <a:rPr lang="en-US" sz="2400" dirty="0" smtClean="0"/>
              <a:t>2FeCl</a:t>
            </a:r>
            <a:r>
              <a:rPr lang="en-US" sz="2400" baseline="-25000" dirty="0" smtClean="0"/>
              <a:t>2</a:t>
            </a:r>
            <a:r>
              <a:rPr lang="en-US" sz="2400" dirty="0" smtClean="0"/>
              <a:t> </a:t>
            </a:r>
            <a:r>
              <a:rPr lang="en-US" sz="2400" dirty="0"/>
              <a:t>+ 3H</a:t>
            </a:r>
            <a:r>
              <a:rPr lang="en-US" sz="2400" baseline="-25000" dirty="0"/>
              <a:t>2</a:t>
            </a:r>
            <a:r>
              <a:rPr lang="en-US" sz="2400" dirty="0"/>
              <a:t>O + ½ O</a:t>
            </a:r>
            <a:r>
              <a:rPr lang="en-US" sz="2400" baseline="-25000" dirty="0"/>
              <a:t>2</a:t>
            </a:r>
            <a:r>
              <a:rPr lang="en-US" sz="2400" dirty="0"/>
              <a:t> = 2FeOOH + </a:t>
            </a:r>
            <a:r>
              <a:rPr lang="en-US" sz="2400" dirty="0" smtClean="0"/>
              <a:t>4HCl</a:t>
            </a:r>
            <a:endParaRPr lang="el-GR" sz="2400" dirty="0" smtClean="0"/>
          </a:p>
          <a:p>
            <a:pPr marL="533400" indent="-533400" algn="just" eaLnBrk="1" fontAlgn="auto" hangingPunct="1">
              <a:spcAft>
                <a:spcPts val="0"/>
              </a:spcAft>
              <a:buFont typeface="Wingdings" panose="05000000000000000000" pitchFamily="2" charset="2"/>
              <a:buNone/>
              <a:defRPr/>
            </a:pPr>
            <a:endParaRPr lang="en-US" sz="2400" dirty="0"/>
          </a:p>
          <a:p>
            <a:pPr>
              <a:defRPr/>
            </a:pPr>
            <a:r>
              <a:rPr lang="en-US" sz="2400" dirty="0" smtClean="0"/>
              <a:t>To </a:t>
            </a:r>
            <a:r>
              <a:rPr lang="en-US" sz="2400" dirty="0" err="1"/>
              <a:t>FeOOH</a:t>
            </a:r>
            <a:r>
              <a:rPr lang="en-US" sz="2400" dirty="0"/>
              <a:t> </a:t>
            </a:r>
            <a:r>
              <a:rPr lang="el-GR" sz="2400" dirty="0"/>
              <a:t>είναι στερεό και μπορεί να προκαλέσει φυσική ζημιά στο αντικείμενο. </a:t>
            </a:r>
            <a:endParaRPr lang="el-GR" sz="2400" dirty="0" smtClean="0"/>
          </a:p>
          <a:p>
            <a:pPr>
              <a:defRPr/>
            </a:pPr>
            <a:r>
              <a:rPr lang="el-GR" sz="2400" dirty="0" smtClean="0"/>
              <a:t>Το Η</a:t>
            </a:r>
            <a:r>
              <a:rPr lang="en-GB" sz="2400" dirty="0" err="1" smtClean="0"/>
              <a:t>Cl</a:t>
            </a:r>
            <a:r>
              <a:rPr lang="en-GB" sz="2400" dirty="0" smtClean="0"/>
              <a:t> </a:t>
            </a:r>
            <a:r>
              <a:rPr lang="el-GR" sz="2400" dirty="0" smtClean="0"/>
              <a:t>είναι </a:t>
            </a:r>
            <a:r>
              <a:rPr lang="el-GR" sz="2400" dirty="0"/>
              <a:t>οξύ και προκαλεί χημική ζημιά στο αντικείμενο, γιατί αντιδρά με το καθαρό μέταλλο και το </a:t>
            </a:r>
            <a:r>
              <a:rPr lang="el-GR" sz="2400" dirty="0" smtClean="0"/>
              <a:t>οξειδώνει</a:t>
            </a:r>
            <a:r>
              <a:rPr lang="en-GB" sz="2400" dirty="0" smtClean="0"/>
              <a:t>.</a:t>
            </a:r>
            <a:endParaRPr lang="el-GR" sz="2400" dirty="0">
              <a:solidFill>
                <a:srgbClr val="A50021"/>
              </a:solidFill>
            </a:endParaRPr>
          </a:p>
          <a:p>
            <a:pPr marL="533400" indent="-533400" eaLnBrk="1" fontAlgn="auto" hangingPunct="1">
              <a:spcAft>
                <a:spcPts val="0"/>
              </a:spcAft>
              <a:buFont typeface="Arial" panose="020B0604020202020204" pitchFamily="34" charset="0"/>
              <a:buChar char="•"/>
              <a:defRPr/>
            </a:pPr>
            <a:endParaRPr lang="en-US" sz="2400" dirty="0"/>
          </a:p>
        </p:txBody>
      </p:sp>
    </p:spTree>
    <p:extLst>
      <p:ext uri="{BB962C8B-B14F-4D97-AF65-F5344CB8AC3E}">
        <p14:creationId xmlns:p14="http://schemas.microsoft.com/office/powerpoint/2010/main" val="1512367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Grp="1" noChangeArrowheads="1"/>
          </p:cNvSpPr>
          <p:nvPr>
            <p:ph type="title"/>
          </p:nvPr>
        </p:nvSpPr>
        <p:spPr>
          <a:xfrm>
            <a:off x="457200" y="65162"/>
            <a:ext cx="8229600" cy="850404"/>
          </a:xfrm>
        </p:spPr>
        <p:txBody>
          <a:bodyPr>
            <a:noAutofit/>
          </a:bodyPr>
          <a:lstStyle/>
          <a:p>
            <a:pPr eaLnBrk="1" hangingPunct="1"/>
            <a:r>
              <a:rPr lang="el-GR" altLang="el-GR" sz="3200" dirty="0" smtClean="0"/>
              <a:t>Κύκλος αναδημιουργίας του οξέως </a:t>
            </a:r>
            <a:br>
              <a:rPr lang="el-GR" altLang="el-GR" sz="3200" dirty="0" smtClean="0"/>
            </a:br>
            <a:r>
              <a:rPr lang="en-GB" altLang="el-GR" sz="3200" dirty="0" smtClean="0"/>
              <a:t>(</a:t>
            </a:r>
            <a:r>
              <a:rPr lang="el-GR" altLang="el-GR" sz="3200" dirty="0" smtClean="0"/>
              <a:t>«</a:t>
            </a:r>
            <a:r>
              <a:rPr lang="en-US" altLang="el-GR" sz="3200" dirty="0" smtClean="0"/>
              <a:t>acid regeneration cycle</a:t>
            </a:r>
            <a:r>
              <a:rPr lang="el-GR" altLang="el-GR" sz="3200" dirty="0" smtClean="0"/>
              <a:t>»</a:t>
            </a:r>
            <a:r>
              <a:rPr lang="en-GB" altLang="el-GR" sz="3200" dirty="0" smtClean="0"/>
              <a:t>)</a:t>
            </a:r>
            <a:endParaRPr lang="el-GR" altLang="el-GR" sz="3200" dirty="0" smtClean="0"/>
          </a:p>
        </p:txBody>
      </p:sp>
      <p:sp>
        <p:nvSpPr>
          <p:cNvPr id="31747" name="Rectangle 9"/>
          <p:cNvSpPr>
            <a:spLocks noGrp="1" noChangeArrowheads="1"/>
          </p:cNvSpPr>
          <p:nvPr>
            <p:ph idx="1"/>
          </p:nvPr>
        </p:nvSpPr>
        <p:spPr/>
        <p:txBody>
          <a:bodyPr>
            <a:normAutofit/>
          </a:bodyPr>
          <a:lstStyle/>
          <a:p>
            <a:pPr marL="355600" indent="-355600" eaLnBrk="1" hangingPunct="1">
              <a:buFont typeface="Wingdings" pitchFamily="2" charset="2"/>
              <a:buAutoNum type="arabicPeriod"/>
            </a:pPr>
            <a:r>
              <a:rPr lang="en-US" altLang="el-GR" sz="2400" dirty="0" smtClean="0"/>
              <a:t>Fe + 2HCl + ½ O</a:t>
            </a:r>
            <a:r>
              <a:rPr lang="en-US" altLang="el-GR" sz="2400" baseline="-25000" dirty="0" smtClean="0"/>
              <a:t>2</a:t>
            </a:r>
            <a:r>
              <a:rPr lang="en-US" altLang="el-GR" sz="2400" dirty="0" smtClean="0"/>
              <a:t> </a:t>
            </a:r>
            <a:r>
              <a:rPr lang="en-US" altLang="el-GR" sz="2400" dirty="0" smtClean="0">
                <a:sym typeface="Symbol" pitchFamily="18" charset="2"/>
              </a:rPr>
              <a:t></a:t>
            </a:r>
            <a:r>
              <a:rPr lang="en-US" altLang="el-GR" sz="2400" dirty="0" smtClean="0"/>
              <a:t> FeCl</a:t>
            </a:r>
            <a:r>
              <a:rPr lang="en-US" altLang="el-GR" sz="2400" baseline="-25000" dirty="0" smtClean="0"/>
              <a:t>2</a:t>
            </a:r>
            <a:r>
              <a:rPr lang="en-US" altLang="el-GR" sz="2400" dirty="0" smtClean="0"/>
              <a:t> + H</a:t>
            </a:r>
            <a:r>
              <a:rPr lang="en-US" altLang="el-GR" sz="2400" baseline="-25000" dirty="0" smtClean="0"/>
              <a:t>2</a:t>
            </a:r>
            <a:r>
              <a:rPr lang="en-US" altLang="el-GR" sz="2400" dirty="0" smtClean="0"/>
              <a:t>O</a:t>
            </a:r>
            <a:br>
              <a:rPr lang="en-US" altLang="el-GR" sz="2400" dirty="0" smtClean="0"/>
            </a:br>
            <a:endParaRPr lang="en-US" altLang="el-GR" sz="2400" dirty="0" smtClean="0"/>
          </a:p>
          <a:p>
            <a:pPr marL="355600" indent="-355600" eaLnBrk="1" hangingPunct="1">
              <a:buFont typeface="Wingdings" pitchFamily="2" charset="2"/>
              <a:buAutoNum type="arabicPeriod"/>
            </a:pPr>
            <a:r>
              <a:rPr lang="en-US" altLang="el-GR" sz="2400" dirty="0" smtClean="0"/>
              <a:t>2FeCl</a:t>
            </a:r>
            <a:r>
              <a:rPr lang="en-US" altLang="el-GR" sz="2400" baseline="-25000" dirty="0" smtClean="0"/>
              <a:t>2 </a:t>
            </a:r>
            <a:r>
              <a:rPr lang="en-US" altLang="el-GR" sz="2400" dirty="0" smtClean="0"/>
              <a:t>+ 3H</a:t>
            </a:r>
            <a:r>
              <a:rPr lang="en-US" altLang="el-GR" sz="2400" baseline="-25000" dirty="0" smtClean="0"/>
              <a:t>2</a:t>
            </a:r>
            <a:r>
              <a:rPr lang="en-US" altLang="el-GR" sz="2400" dirty="0" smtClean="0"/>
              <a:t>O + ½ O</a:t>
            </a:r>
            <a:r>
              <a:rPr lang="en-US" altLang="el-GR" sz="2400" baseline="-25000" dirty="0" smtClean="0"/>
              <a:t>2</a:t>
            </a:r>
            <a:r>
              <a:rPr lang="en-US" altLang="el-GR" sz="2400" dirty="0" smtClean="0">
                <a:sym typeface="Symbol" pitchFamily="18" charset="2"/>
              </a:rPr>
              <a:t>  </a:t>
            </a:r>
            <a:r>
              <a:rPr lang="en-US" altLang="el-GR" sz="2400" dirty="0" smtClean="0"/>
              <a:t>2FeOOH + 4HCl</a:t>
            </a:r>
            <a:r>
              <a:rPr lang="el-GR" altLang="el-GR" sz="2400" dirty="0" smtClean="0"/>
              <a:t/>
            </a:r>
            <a:br>
              <a:rPr lang="el-GR" altLang="el-GR" sz="2400" dirty="0" smtClean="0"/>
            </a:br>
            <a:endParaRPr lang="en-US" altLang="el-GR" sz="2400" dirty="0" smtClean="0"/>
          </a:p>
          <a:p>
            <a:r>
              <a:rPr lang="el-GR" altLang="el-GR" sz="2400" dirty="0" smtClean="0"/>
              <a:t>Το σημαντικό είναι το υδροχλωρικό οξύ </a:t>
            </a:r>
            <a:r>
              <a:rPr lang="en-US" altLang="el-GR" sz="2400" dirty="0" smtClean="0"/>
              <a:t>(</a:t>
            </a:r>
            <a:r>
              <a:rPr lang="en-US" altLang="el-GR" sz="2400" dirty="0" err="1" smtClean="0"/>
              <a:t>HCl</a:t>
            </a:r>
            <a:r>
              <a:rPr lang="en-US" altLang="el-GR" sz="2400" dirty="0" smtClean="0"/>
              <a:t>)</a:t>
            </a:r>
            <a:r>
              <a:rPr lang="el-GR" altLang="el-GR" sz="2400" dirty="0" smtClean="0"/>
              <a:t> που αντιδρά και εμφανίζεται συνεχώς. Αυτή η διαδικασία ονομάζεται κύκλος αναδημιουργίας του οξέως «</a:t>
            </a:r>
            <a:r>
              <a:rPr lang="en-US" altLang="el-GR" sz="2400" dirty="0" smtClean="0"/>
              <a:t>acid regeneration cycle</a:t>
            </a:r>
            <a:r>
              <a:rPr lang="el-GR" altLang="el-GR" sz="2400" dirty="0" smtClean="0"/>
              <a:t>».</a:t>
            </a:r>
          </a:p>
        </p:txBody>
      </p:sp>
    </p:spTree>
    <p:extLst>
      <p:ext uri="{BB962C8B-B14F-4D97-AF65-F5344CB8AC3E}">
        <p14:creationId xmlns:p14="http://schemas.microsoft.com/office/powerpoint/2010/main" val="3359407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l-GR" altLang="el-GR" sz="3600" dirty="0" smtClean="0"/>
              <a:t>Άλας του σιδήρου</a:t>
            </a:r>
          </a:p>
        </p:txBody>
      </p:sp>
      <p:sp>
        <p:nvSpPr>
          <p:cNvPr id="312323" name="Rectangle 3"/>
          <p:cNvSpPr>
            <a:spLocks noGrp="1" noChangeArrowheads="1"/>
          </p:cNvSpPr>
          <p:nvPr>
            <p:ph idx="1"/>
          </p:nvPr>
        </p:nvSpPr>
        <p:spPr/>
        <p:txBody>
          <a:bodyPr rtlCol="0">
            <a:normAutofit/>
          </a:bodyPr>
          <a:lstStyle/>
          <a:p>
            <a:pPr>
              <a:defRPr/>
            </a:pPr>
            <a:r>
              <a:rPr lang="el-GR" sz="2800" dirty="0" smtClean="0"/>
              <a:t>Αυτό </a:t>
            </a:r>
            <a:r>
              <a:rPr lang="el-GR" sz="2800" dirty="0"/>
              <a:t>που πρέπει να γίνει κατανοητό είναι ότι τα ιόντα χλωρίου παράγουν ένα ευδιάλυτο άλας του σιδήρου (</a:t>
            </a:r>
            <a:r>
              <a:rPr lang="en-US" sz="2800" dirty="0"/>
              <a:t>soluble iron salt)</a:t>
            </a:r>
            <a:r>
              <a:rPr lang="el-GR" sz="2800" dirty="0"/>
              <a:t>. </a:t>
            </a:r>
            <a:endParaRPr lang="el-GR" sz="2800" dirty="0" smtClean="0"/>
          </a:p>
          <a:p>
            <a:pPr>
              <a:defRPr/>
            </a:pPr>
            <a:r>
              <a:rPr lang="el-GR" sz="2800" dirty="0" smtClean="0"/>
              <a:t>Αυτή </a:t>
            </a:r>
            <a:r>
              <a:rPr lang="el-GR" sz="2800" dirty="0"/>
              <a:t>η διαλυτότητα επιτρέπει στον κύκλο να συνεχίζεται. Αν το άλας του σιδήρου ήταν αδιάλυτο, τότε θα σχηματιζόταν ίζημα και ο κύκλος θα έσπαγε.</a:t>
            </a:r>
          </a:p>
          <a:p>
            <a:pPr eaLnBrk="1" fontAlgn="auto" hangingPunct="1">
              <a:spcAft>
                <a:spcPts val="0"/>
              </a:spcAft>
              <a:buFont typeface="Arial" panose="020B0604020202020204" pitchFamily="34" charset="0"/>
              <a:buChar char="•"/>
              <a:defRPr/>
            </a:pPr>
            <a:endParaRPr lang="el-GR" sz="2800" dirty="0"/>
          </a:p>
        </p:txBody>
      </p:sp>
    </p:spTree>
    <p:extLst>
      <p:ext uri="{BB962C8B-B14F-4D97-AF65-F5344CB8AC3E}">
        <p14:creationId xmlns:p14="http://schemas.microsoft.com/office/powerpoint/2010/main" val="2878445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72008" y="195486"/>
            <a:ext cx="4644008" cy="857250"/>
          </a:xfrm>
        </p:spPr>
        <p:txBody>
          <a:bodyPr>
            <a:noAutofit/>
          </a:bodyPr>
          <a:lstStyle/>
          <a:p>
            <a:pPr algn="ctr"/>
            <a:r>
              <a:rPr lang="el-GR" altLang="el-GR" sz="2300" dirty="0" smtClean="0"/>
              <a:t>Ενεργός Διάβρωση</a:t>
            </a:r>
            <a:r>
              <a:rPr lang="en-US" altLang="el-GR" sz="2300" dirty="0" smtClean="0"/>
              <a:t> </a:t>
            </a:r>
            <a:br>
              <a:rPr lang="en-US" altLang="el-GR" sz="2300" dirty="0" smtClean="0"/>
            </a:br>
            <a:r>
              <a:rPr lang="el-GR" altLang="el-GR" sz="2300" dirty="0" smtClean="0"/>
              <a:t>Μη απομάκρυνση ιόντων </a:t>
            </a:r>
            <a:r>
              <a:rPr lang="en-GB" altLang="el-GR" sz="2300" dirty="0" smtClean="0"/>
              <a:t>Cl</a:t>
            </a:r>
            <a:r>
              <a:rPr lang="el-GR" altLang="el-GR" sz="2300" dirty="0" smtClean="0"/>
              <a:t/>
            </a:r>
            <a:br>
              <a:rPr lang="el-GR" altLang="el-GR" sz="2300" dirty="0" smtClean="0"/>
            </a:br>
            <a:r>
              <a:rPr lang="el-GR" altLang="el-GR" sz="2300" dirty="0" smtClean="0"/>
              <a:t>Απώλεια ακεραιότητας αντικειμένου</a:t>
            </a:r>
          </a:p>
        </p:txBody>
      </p:sp>
      <p:sp>
        <p:nvSpPr>
          <p:cNvPr id="4" name="Content Placeholder 3"/>
          <p:cNvSpPr>
            <a:spLocks noGrp="1"/>
          </p:cNvSpPr>
          <p:nvPr>
            <p:ph idx="1"/>
          </p:nvPr>
        </p:nvSpPr>
        <p:spPr>
          <a:xfrm>
            <a:off x="4499992" y="195486"/>
            <a:ext cx="4464495" cy="4948014"/>
          </a:xfrm>
        </p:spPr>
        <p:txBody>
          <a:bodyPr>
            <a:noAutofit/>
          </a:bodyPr>
          <a:lstStyle/>
          <a:p>
            <a:r>
              <a:rPr lang="el-GR" sz="2000" dirty="0">
                <a:solidFill>
                  <a:schemeClr val="bg1"/>
                </a:solidFill>
              </a:rPr>
              <a:t>Η φωτογραφία απεικονίζει την  κατάσταση ενεργού διάβρωσης από τον τροχό του </a:t>
            </a:r>
            <a:r>
              <a:rPr lang="el-GR" sz="2000" dirty="0" err="1">
                <a:solidFill>
                  <a:schemeClr val="bg1"/>
                </a:solidFill>
              </a:rPr>
              <a:t>΄Πατρίς΄</a:t>
            </a:r>
            <a:r>
              <a:rPr lang="el-GR" sz="2000" dirty="0">
                <a:solidFill>
                  <a:schemeClr val="bg1"/>
                </a:solidFill>
              </a:rPr>
              <a:t>, όπου είναι εμφανή η αποκόλληση, η αποφλοίωση και ο σχηματισμός </a:t>
            </a:r>
            <a:r>
              <a:rPr lang="el-GR" sz="2000" dirty="0" err="1">
                <a:solidFill>
                  <a:schemeClr val="bg1"/>
                </a:solidFill>
              </a:rPr>
              <a:t>ακαγκαινίτη</a:t>
            </a:r>
            <a:r>
              <a:rPr lang="el-GR" sz="2000" dirty="0">
                <a:solidFill>
                  <a:schemeClr val="bg1"/>
                </a:solidFill>
              </a:rPr>
              <a:t> στη </a:t>
            </a:r>
            <a:r>
              <a:rPr lang="el-GR" sz="2000" dirty="0" err="1">
                <a:solidFill>
                  <a:schemeClr val="bg1"/>
                </a:solidFill>
              </a:rPr>
              <a:t>διεπιφάνεια</a:t>
            </a:r>
            <a:r>
              <a:rPr lang="el-GR" sz="2000" dirty="0">
                <a:solidFill>
                  <a:schemeClr val="bg1"/>
                </a:solidFill>
              </a:rPr>
              <a:t> μετάλλου και </a:t>
            </a:r>
            <a:r>
              <a:rPr lang="el-GR" sz="2000" dirty="0" err="1">
                <a:solidFill>
                  <a:schemeClr val="bg1"/>
                </a:solidFill>
              </a:rPr>
              <a:t>προίόντων</a:t>
            </a:r>
            <a:r>
              <a:rPr lang="el-GR" sz="2000" dirty="0">
                <a:solidFill>
                  <a:schemeClr val="bg1"/>
                </a:solidFill>
              </a:rPr>
              <a:t> διάβρωσης. </a:t>
            </a:r>
            <a:endParaRPr lang="en-US" sz="2000" dirty="0" smtClean="0">
              <a:solidFill>
                <a:schemeClr val="bg1"/>
              </a:solidFill>
            </a:endParaRPr>
          </a:p>
          <a:p>
            <a:r>
              <a:rPr lang="el-GR" sz="2000" dirty="0" smtClean="0">
                <a:solidFill>
                  <a:schemeClr val="bg1"/>
                </a:solidFill>
              </a:rPr>
              <a:t>Το </a:t>
            </a:r>
            <a:r>
              <a:rPr lang="el-GR" sz="2000" dirty="0">
                <a:solidFill>
                  <a:schemeClr val="bg1"/>
                </a:solidFill>
              </a:rPr>
              <a:t>αποκολλημένο τμήμα στα αριστερά είναι από το στρώμα των ενάλιων </a:t>
            </a:r>
            <a:r>
              <a:rPr lang="el-GR" sz="2000" dirty="0" err="1">
                <a:solidFill>
                  <a:schemeClr val="bg1"/>
                </a:solidFill>
              </a:rPr>
              <a:t>επικαθίσεων</a:t>
            </a:r>
            <a:r>
              <a:rPr lang="el-GR" sz="2000" dirty="0">
                <a:solidFill>
                  <a:schemeClr val="bg1"/>
                </a:solidFill>
              </a:rPr>
              <a:t> με ένα στρώμα διάβρωσης με παρουσία </a:t>
            </a:r>
            <a:r>
              <a:rPr lang="el-GR" sz="2000" dirty="0" err="1">
                <a:solidFill>
                  <a:schemeClr val="bg1"/>
                </a:solidFill>
              </a:rPr>
              <a:t>ακαγκαινίτη</a:t>
            </a:r>
            <a:r>
              <a:rPr lang="el-GR" sz="2000" dirty="0">
                <a:solidFill>
                  <a:schemeClr val="bg1"/>
                </a:solidFill>
              </a:rPr>
              <a:t> και το εναπομείναν τμήμα αντιστοιχεί στο μέταλλο του εσωτερικού πλαισίου του τροχού, επίσης με σχηματισμό </a:t>
            </a:r>
            <a:r>
              <a:rPr lang="el-GR" sz="2000" dirty="0" err="1">
                <a:solidFill>
                  <a:schemeClr val="bg1"/>
                </a:solidFill>
              </a:rPr>
              <a:t>ακαγκαινίτη</a:t>
            </a:r>
            <a:r>
              <a:rPr lang="el-GR" sz="2000" dirty="0">
                <a:solidFill>
                  <a:schemeClr val="bg1"/>
                </a:solidFill>
              </a:rPr>
              <a:t>. </a:t>
            </a:r>
          </a:p>
        </p:txBody>
      </p:sp>
      <p:sp>
        <p:nvSpPr>
          <p:cNvPr id="2" name="Text Placeholder 1"/>
          <p:cNvSpPr>
            <a:spLocks noGrp="1"/>
          </p:cNvSpPr>
          <p:nvPr>
            <p:ph type="body" idx="4294967295"/>
          </p:nvPr>
        </p:nvSpPr>
        <p:spPr>
          <a:xfrm>
            <a:off x="0" y="4651900"/>
            <a:ext cx="4499992" cy="520700"/>
          </a:xfrm>
        </p:spPr>
        <p:txBody>
          <a:bodyPr>
            <a:noAutofit/>
          </a:bodyPr>
          <a:lstStyle/>
          <a:p>
            <a:pPr algn="ctr">
              <a:buFont typeface="Arial" panose="020B0604020202020204" pitchFamily="34" charset="0"/>
              <a:buNone/>
              <a:defRPr/>
            </a:pPr>
            <a:r>
              <a:rPr lang="el-GR" sz="1400" dirty="0" smtClean="0"/>
              <a:t>Σχηματισμός ακαγκαινίτη</a:t>
            </a:r>
            <a:r>
              <a:rPr lang="en-US" sz="1400" dirty="0" smtClean="0"/>
              <a:t>, </a:t>
            </a:r>
            <a:r>
              <a:rPr lang="el-GR" sz="1400" dirty="0" smtClean="0"/>
              <a:t>αποκόλληση</a:t>
            </a:r>
            <a:r>
              <a:rPr lang="en-US" sz="1400" dirty="0" smtClean="0"/>
              <a:t>, </a:t>
            </a:r>
            <a:r>
              <a:rPr lang="el-GR" sz="1400" dirty="0" err="1" smtClean="0"/>
              <a:t>ρηγμάτωση</a:t>
            </a:r>
            <a:r>
              <a:rPr lang="en-US" sz="1400" dirty="0" smtClean="0"/>
              <a:t> </a:t>
            </a:r>
            <a:r>
              <a:rPr lang="el-GR" sz="1400" dirty="0" smtClean="0"/>
              <a:t>- που εντοπίζεται ο μεταλλικός πυρήνας!</a:t>
            </a:r>
            <a:endParaRPr lang="en-US" sz="1400" dirty="0"/>
          </a:p>
        </p:txBody>
      </p:sp>
      <p:pic>
        <p:nvPicPr>
          <p:cNvPr id="10"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5606"/>
            <a:ext cx="4499992" cy="3376294"/>
          </a:xfrm>
          <a:prstGeom prst="rect">
            <a:avLst/>
          </a:prstGeom>
        </p:spPr>
      </p:pic>
      <p:sp>
        <p:nvSpPr>
          <p:cNvPr id="6" name="TextBox 5"/>
          <p:cNvSpPr txBox="1"/>
          <p:nvPr/>
        </p:nvSpPr>
        <p:spPr>
          <a:xfrm>
            <a:off x="1763688" y="1275606"/>
            <a:ext cx="2736304" cy="461665"/>
          </a:xfrm>
          <a:prstGeom prst="rect">
            <a:avLst/>
          </a:prstGeom>
          <a:solidFill>
            <a:schemeClr val="bg1">
              <a:lumMod val="95000"/>
            </a:schemeClr>
          </a:solidFill>
        </p:spPr>
        <p:txBody>
          <a:bodyPr wrap="square" rtlCol="0">
            <a:spAutoFit/>
          </a:bodyPr>
          <a:lstStyle/>
          <a:p>
            <a:pPr algn="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10680582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normAutofit fontScale="90000"/>
          </a:bodyPr>
          <a:lstStyle/>
          <a:p>
            <a:r>
              <a:rPr lang="el-GR" altLang="el-GR" sz="2800" dirty="0"/>
              <a:t>Ενεργός Διάβρωση</a:t>
            </a:r>
            <a:r>
              <a:rPr lang="en-US" altLang="el-GR" sz="2800" dirty="0"/>
              <a:t> </a:t>
            </a:r>
            <a:br>
              <a:rPr lang="en-US" altLang="el-GR" sz="2800" dirty="0"/>
            </a:br>
            <a:r>
              <a:rPr lang="el-GR" altLang="el-GR" sz="2800" dirty="0"/>
              <a:t>Μη απομάκρυνση ιόντων </a:t>
            </a:r>
            <a:r>
              <a:rPr lang="en-GB" altLang="el-GR" sz="2800" dirty="0"/>
              <a:t>Cl</a:t>
            </a:r>
            <a:r>
              <a:rPr lang="el-GR" altLang="el-GR" sz="2800" dirty="0"/>
              <a:t/>
            </a:r>
            <a:br>
              <a:rPr lang="el-GR" altLang="el-GR" sz="2800" dirty="0"/>
            </a:br>
            <a:r>
              <a:rPr lang="el-GR" altLang="el-GR" sz="2800" dirty="0"/>
              <a:t>Απώλεια ακεραιότητας αντικειμένου</a:t>
            </a:r>
            <a:endParaRPr lang="el-GR" altLang="el-GR" sz="2800" dirty="0" smtClean="0"/>
          </a:p>
        </p:txBody>
      </p:sp>
      <p:sp>
        <p:nvSpPr>
          <p:cNvPr id="3" name="Text Placeholder 2"/>
          <p:cNvSpPr>
            <a:spLocks noGrp="1"/>
          </p:cNvSpPr>
          <p:nvPr>
            <p:ph type="body" sz="quarter" idx="4294967295"/>
          </p:nvPr>
        </p:nvSpPr>
        <p:spPr>
          <a:xfrm>
            <a:off x="2768" y="4806078"/>
            <a:ext cx="6081400" cy="388937"/>
          </a:xfrm>
        </p:spPr>
        <p:txBody>
          <a:bodyPr>
            <a:normAutofit/>
          </a:bodyPr>
          <a:lstStyle/>
          <a:p>
            <a:pPr>
              <a:buFont typeface="Arial" panose="020B0604020202020204" pitchFamily="34" charset="0"/>
              <a:buNone/>
              <a:defRPr/>
            </a:pPr>
            <a:r>
              <a:rPr lang="el-GR" sz="1400" dirty="0" smtClean="0"/>
              <a:t>Η ακτινογράφηση αποκάλυψε τη διατήρηση του συμπαγούς μεταλλικού πυρήνα</a:t>
            </a:r>
            <a:endParaRPr lang="en-US" sz="1400" dirty="0"/>
          </a:p>
        </p:txBody>
      </p:sp>
      <p:pic>
        <p:nvPicPr>
          <p:cNvPr id="33798" name="Content Placeholder 8"/>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1347614"/>
            <a:ext cx="6084168" cy="3423717"/>
          </a:xfrm>
        </p:spPr>
      </p:pic>
      <p:sp>
        <p:nvSpPr>
          <p:cNvPr id="4" name="Content Placeholder 3"/>
          <p:cNvSpPr>
            <a:spLocks noGrp="1"/>
          </p:cNvSpPr>
          <p:nvPr>
            <p:ph idx="1"/>
          </p:nvPr>
        </p:nvSpPr>
        <p:spPr>
          <a:xfrm>
            <a:off x="6084168" y="771550"/>
            <a:ext cx="3026880" cy="3675856"/>
          </a:xfrm>
        </p:spPr>
        <p:txBody>
          <a:bodyPr>
            <a:noAutofit/>
          </a:bodyPr>
          <a:lstStyle/>
          <a:p>
            <a:r>
              <a:rPr lang="el-GR" sz="2000" dirty="0">
                <a:solidFill>
                  <a:schemeClr val="bg1"/>
                </a:solidFill>
              </a:rPr>
              <a:t>Η τοποθέτηση της ακτινογραφικής πλάκας κατά της διάρκεια της επιτόπιας ακτινογράφησης των διαφόρων τμημάτων του τροχού του </a:t>
            </a:r>
            <a:r>
              <a:rPr lang="el-GR" sz="2000" dirty="0" err="1">
                <a:solidFill>
                  <a:schemeClr val="bg1"/>
                </a:solidFill>
              </a:rPr>
              <a:t>΄Πατρίς΄</a:t>
            </a:r>
            <a:r>
              <a:rPr lang="el-GR" sz="2000" dirty="0">
                <a:solidFill>
                  <a:schemeClr val="bg1"/>
                </a:solidFill>
              </a:rPr>
              <a:t>.</a:t>
            </a:r>
          </a:p>
          <a:p>
            <a:endParaRPr lang="el-GR" sz="2000" dirty="0"/>
          </a:p>
        </p:txBody>
      </p:sp>
      <p:sp>
        <p:nvSpPr>
          <p:cNvPr id="6" name="TextBox 5"/>
          <p:cNvSpPr txBox="1"/>
          <p:nvPr/>
        </p:nvSpPr>
        <p:spPr>
          <a:xfrm>
            <a:off x="3491880" y="4339325"/>
            <a:ext cx="2592288" cy="430887"/>
          </a:xfrm>
          <a:prstGeom prst="rect">
            <a:avLst/>
          </a:prstGeom>
          <a:solidFill>
            <a:schemeClr val="bg1">
              <a:lumMod val="95000"/>
            </a:schemeClr>
          </a:solidFill>
        </p:spPr>
        <p:txBody>
          <a:bodyPr wrap="square" rtlCol="0">
            <a:spAutoFit/>
          </a:bodyPr>
          <a:lstStyle/>
          <a:p>
            <a:pPr algn="r"/>
            <a:r>
              <a:rPr lang="en-US" sz="1100" dirty="0" smtClean="0">
                <a:solidFill>
                  <a:schemeClr val="tx1">
                    <a:lumMod val="75000"/>
                    <a:lumOff val="25000"/>
                  </a:schemeClr>
                </a:solidFill>
              </a:rPr>
              <a:t>© </a:t>
            </a:r>
            <a:r>
              <a:rPr lang="el-GR" sz="1100" dirty="0" smtClean="0">
                <a:solidFill>
                  <a:schemeClr val="tx1">
                    <a:lumMod val="75000"/>
                    <a:lumOff val="25000"/>
                  </a:schemeClr>
                </a:solidFill>
              </a:rPr>
              <a:t>Εργαστήριο Συντήρησης Μεταλλικών Αντικειμένων-ΤΕΙ ΑΘΗΝΑΣ </a:t>
            </a:r>
            <a:endParaRPr lang="el-GR" sz="1100" dirty="0">
              <a:solidFill>
                <a:schemeClr val="tx1">
                  <a:lumMod val="75000"/>
                  <a:lumOff val="25000"/>
                </a:schemeClr>
              </a:solidFill>
            </a:endParaRPr>
          </a:p>
        </p:txBody>
      </p:sp>
    </p:spTree>
    <p:extLst>
      <p:ext uri="{BB962C8B-B14F-4D97-AF65-F5344CB8AC3E}">
        <p14:creationId xmlns:p14="http://schemas.microsoft.com/office/powerpoint/2010/main" val="107522618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ctr" eaLnBrk="1" hangingPunct="1"/>
            <a:r>
              <a:rPr lang="el-GR" altLang="el-GR" sz="3600" dirty="0" smtClean="0">
                <a:latin typeface="+mn-lt"/>
                <a:cs typeface="Times New Roman" pitchFamily="18" charset="0"/>
              </a:rPr>
              <a:t>Σίδηρος</a:t>
            </a:r>
            <a:r>
              <a:rPr lang="en-US" altLang="el-GR" sz="3600" dirty="0" smtClean="0">
                <a:latin typeface="+mn-lt"/>
                <a:cs typeface="Times New Roman" pitchFamily="18" charset="0"/>
              </a:rPr>
              <a:t> </a:t>
            </a:r>
            <a:r>
              <a:rPr lang="el-GR" altLang="el-GR" sz="3600" dirty="0" smtClean="0">
                <a:latin typeface="+mn-lt"/>
                <a:cs typeface="Times New Roman" pitchFamily="18" charset="0"/>
              </a:rPr>
              <a:t>από</a:t>
            </a:r>
            <a:r>
              <a:rPr lang="en-US" altLang="el-GR" sz="3600" dirty="0" smtClean="0">
                <a:latin typeface="+mn-lt"/>
                <a:cs typeface="Times New Roman" pitchFamily="18" charset="0"/>
              </a:rPr>
              <a:t> </a:t>
            </a:r>
            <a:r>
              <a:rPr lang="el-GR" altLang="el-GR" sz="3600" dirty="0">
                <a:latin typeface="+mn-lt"/>
                <a:cs typeface="Times New Roman" pitchFamily="18" charset="0"/>
              </a:rPr>
              <a:t>α</a:t>
            </a:r>
            <a:r>
              <a:rPr lang="el-GR" altLang="el-GR" sz="3600" dirty="0" smtClean="0">
                <a:latin typeface="+mn-lt"/>
                <a:cs typeface="Times New Roman" pitchFamily="18" charset="0"/>
              </a:rPr>
              <a:t>νασκαφή</a:t>
            </a:r>
            <a:endParaRPr lang="en-GB" altLang="el-GR" sz="3600" dirty="0" smtClean="0">
              <a:latin typeface="+mn-lt"/>
              <a:cs typeface="Times New Roman" pitchFamily="18" charset="0"/>
            </a:endParaRPr>
          </a:p>
        </p:txBody>
      </p:sp>
      <p:sp>
        <p:nvSpPr>
          <p:cNvPr id="34819" name="Rectangle 3"/>
          <p:cNvSpPr>
            <a:spLocks noGrp="1" noChangeArrowheads="1"/>
          </p:cNvSpPr>
          <p:nvPr>
            <p:ph idx="1"/>
          </p:nvPr>
        </p:nvSpPr>
        <p:spPr/>
        <p:txBody>
          <a:bodyPr>
            <a:normAutofit/>
          </a:bodyPr>
          <a:lstStyle/>
          <a:p>
            <a:pPr eaLnBrk="1" hangingPunct="1">
              <a:spcBef>
                <a:spcPct val="0"/>
              </a:spcBef>
              <a:buFontTx/>
              <a:buNone/>
            </a:pPr>
            <a:r>
              <a:rPr lang="en-GB" altLang="el-GR" sz="2000" dirty="0" err="1" smtClean="0">
                <a:cs typeface="Times New Roman" pitchFamily="18" charset="0"/>
              </a:rPr>
              <a:t>Ενεργός</a:t>
            </a:r>
            <a:r>
              <a:rPr lang="en-GB" altLang="el-GR" sz="2000" dirty="0" smtClean="0">
                <a:cs typeface="Times New Roman" pitchFamily="18" charset="0"/>
              </a:rPr>
              <a:t> </a:t>
            </a:r>
            <a:r>
              <a:rPr lang="en-GB" altLang="el-GR" sz="2000" dirty="0" err="1" smtClean="0">
                <a:cs typeface="Times New Roman" pitchFamily="18" charset="0"/>
              </a:rPr>
              <a:t>διά</a:t>
            </a:r>
            <a:r>
              <a:rPr lang="en-GB" altLang="el-GR" sz="2000" dirty="0" smtClean="0">
                <a:cs typeface="Times New Roman" pitchFamily="18" charset="0"/>
              </a:rPr>
              <a:t>βρωση - χλωριούχο</a:t>
            </a:r>
            <a:r>
              <a:rPr lang="el-GR" altLang="el-GR" sz="2000" dirty="0" smtClean="0">
                <a:cs typeface="Times New Roman" pitchFamily="18" charset="0"/>
              </a:rPr>
              <a:t>ς</a:t>
            </a:r>
            <a:r>
              <a:rPr lang="en-GB" altLang="el-GR" sz="2000" dirty="0" smtClean="0">
                <a:cs typeface="Times New Roman" pitchFamily="18" charset="0"/>
              </a:rPr>
              <a:t> </a:t>
            </a:r>
            <a:r>
              <a:rPr lang="en-GB" altLang="el-GR" sz="2000" dirty="0" err="1" smtClean="0">
                <a:cs typeface="Times New Roman" pitchFamily="18" charset="0"/>
              </a:rPr>
              <a:t>σίδηρο</a:t>
            </a:r>
            <a:r>
              <a:rPr lang="el-GR" altLang="el-GR" sz="2000" dirty="0" smtClean="0">
                <a:cs typeface="Times New Roman" pitchFamily="18" charset="0"/>
              </a:rPr>
              <a:t>ς</a:t>
            </a:r>
            <a:r>
              <a:rPr lang="en-GB" altLang="el-GR" sz="2000" dirty="0" smtClean="0">
                <a:cs typeface="Times New Roman" pitchFamily="18" charset="0"/>
              </a:rPr>
              <a:t> (ΙΙ)</a:t>
            </a:r>
          </a:p>
          <a:p>
            <a:pPr eaLnBrk="1" hangingPunct="1">
              <a:spcBef>
                <a:spcPct val="0"/>
              </a:spcBef>
              <a:buFontTx/>
              <a:buNone/>
            </a:pPr>
            <a:r>
              <a:rPr lang="en-GB" altLang="el-GR" sz="2000" dirty="0" err="1" smtClean="0">
                <a:cs typeface="Times New Roman" pitchFamily="18" charset="0"/>
              </a:rPr>
              <a:t>Συμ</a:t>
            </a:r>
            <a:r>
              <a:rPr lang="en-GB" altLang="el-GR" sz="2000" dirty="0" smtClean="0">
                <a:cs typeface="Times New Roman" pitchFamily="18" charset="0"/>
              </a:rPr>
              <a:t>πτώματα:</a:t>
            </a:r>
          </a:p>
          <a:p>
            <a:pPr marL="269875" lvl="1" indent="-269875">
              <a:spcBef>
                <a:spcPct val="0"/>
              </a:spcBef>
              <a:buFont typeface="Arial" panose="020B0604020202020204" pitchFamily="34" charset="0"/>
              <a:buChar char="•"/>
            </a:pPr>
            <a:r>
              <a:rPr lang="en-GB" altLang="el-GR" sz="2000" dirty="0" smtClean="0">
                <a:cs typeface="Times New Roman" pitchFamily="18" charset="0"/>
              </a:rPr>
              <a:t>απ</a:t>
            </a:r>
            <a:r>
              <a:rPr lang="en-GB" altLang="el-GR" sz="2000" dirty="0" err="1" smtClean="0">
                <a:cs typeface="Times New Roman" pitchFamily="18" charset="0"/>
              </a:rPr>
              <a:t>οκόλληση</a:t>
            </a:r>
            <a:r>
              <a:rPr lang="en-GB" altLang="el-GR" sz="2000" dirty="0" smtClean="0">
                <a:cs typeface="Times New Roman" pitchFamily="18" charset="0"/>
              </a:rPr>
              <a:t> </a:t>
            </a:r>
            <a:r>
              <a:rPr lang="en-GB" altLang="el-GR" sz="2000" dirty="0" err="1" smtClean="0">
                <a:cs typeface="Times New Roman" pitchFamily="18" charset="0"/>
              </a:rPr>
              <a:t>κομμ</a:t>
            </a:r>
            <a:r>
              <a:rPr lang="en-GB" altLang="el-GR" sz="2000" dirty="0" smtClean="0">
                <a:cs typeface="Times New Roman" pitchFamily="18" charset="0"/>
              </a:rPr>
              <a:t>ατιών (</a:t>
            </a:r>
            <a:r>
              <a:rPr lang="en-US" altLang="el-GR" sz="2000" dirty="0" err="1" smtClean="0">
                <a:cs typeface="Times New Roman" pitchFamily="18" charset="0"/>
              </a:rPr>
              <a:t>spalling</a:t>
            </a:r>
            <a:r>
              <a:rPr lang="en-GB" altLang="el-GR" sz="2000" dirty="0" smtClean="0">
                <a:cs typeface="Times New Roman" pitchFamily="18" charset="0"/>
              </a:rPr>
              <a:t>), </a:t>
            </a:r>
          </a:p>
          <a:p>
            <a:pPr marL="269875" lvl="1" indent="-269875">
              <a:spcBef>
                <a:spcPct val="0"/>
              </a:spcBef>
              <a:buFont typeface="Arial" panose="020B0604020202020204" pitchFamily="34" charset="0"/>
              <a:buChar char="•"/>
            </a:pPr>
            <a:r>
              <a:rPr lang="en-GB" altLang="el-GR" sz="2000" dirty="0" err="1" smtClean="0">
                <a:cs typeface="Times New Roman" pitchFamily="18" charset="0"/>
              </a:rPr>
              <a:t>ρηγμ</a:t>
            </a:r>
            <a:r>
              <a:rPr lang="en-GB" altLang="el-GR" sz="2000" dirty="0" smtClean="0">
                <a:cs typeface="Times New Roman" pitchFamily="18" charset="0"/>
              </a:rPr>
              <a:t>ατώσεις, κονιοποιημένη σκωρία</a:t>
            </a:r>
          </a:p>
          <a:p>
            <a:pPr marL="269875" lvl="1" indent="-269875">
              <a:spcBef>
                <a:spcPct val="0"/>
              </a:spcBef>
              <a:buFont typeface="Arial" panose="020B0604020202020204" pitchFamily="34" charset="0"/>
              <a:buChar char="•"/>
            </a:pPr>
            <a:r>
              <a:rPr lang="en-GB" altLang="el-GR" sz="2000" dirty="0" smtClean="0">
                <a:cs typeface="Times New Roman" pitchFamily="18" charset="0"/>
              </a:rPr>
              <a:t>χαλα</a:t>
            </a:r>
            <a:r>
              <a:rPr lang="en-GB" altLang="el-GR" sz="2000" dirty="0" err="1" smtClean="0">
                <a:cs typeface="Times New Roman" pitchFamily="18" charset="0"/>
              </a:rPr>
              <a:t>ρές</a:t>
            </a:r>
            <a:r>
              <a:rPr lang="en-GB" altLang="el-GR" sz="2000" dirty="0" smtClean="0">
                <a:cs typeface="Times New Roman" pitchFamily="18" charset="0"/>
              </a:rPr>
              <a:t> </a:t>
            </a:r>
            <a:r>
              <a:rPr lang="en-GB" altLang="el-GR" sz="2000" dirty="0" err="1" smtClean="0">
                <a:cs typeface="Times New Roman" pitchFamily="18" charset="0"/>
              </a:rPr>
              <a:t>φολίδες</a:t>
            </a:r>
            <a:r>
              <a:rPr lang="en-GB" altLang="el-GR" sz="2000" dirty="0" smtClean="0">
                <a:cs typeface="Times New Roman" pitchFamily="18" charset="0"/>
              </a:rPr>
              <a:t> </a:t>
            </a:r>
            <a:r>
              <a:rPr lang="en-GB" altLang="el-GR" sz="2000" dirty="0" err="1" smtClean="0">
                <a:cs typeface="Times New Roman" pitchFamily="18" charset="0"/>
              </a:rPr>
              <a:t>σκωρί</a:t>
            </a:r>
            <a:r>
              <a:rPr lang="en-GB" altLang="el-GR" sz="2000" dirty="0" smtClean="0">
                <a:cs typeface="Times New Roman" pitchFamily="18" charset="0"/>
              </a:rPr>
              <a:t>ας γύρω από το αντικείμενο</a:t>
            </a:r>
          </a:p>
          <a:p>
            <a:pPr marL="269875" lvl="1" indent="-269875">
              <a:spcBef>
                <a:spcPct val="0"/>
              </a:spcBef>
              <a:buFont typeface="Arial" panose="020B0604020202020204" pitchFamily="34" charset="0"/>
              <a:buChar char="•"/>
            </a:pPr>
            <a:r>
              <a:rPr lang="en-GB" altLang="el-GR" sz="2000" dirty="0" smtClean="0">
                <a:cs typeface="Times New Roman" pitchFamily="18" charset="0"/>
              </a:rPr>
              <a:t>π</a:t>
            </a:r>
            <a:r>
              <a:rPr lang="en-GB" altLang="el-GR" sz="2000" dirty="0" err="1" smtClean="0">
                <a:cs typeface="Times New Roman" pitchFamily="18" charset="0"/>
              </a:rPr>
              <a:t>ροϊόντ</a:t>
            </a:r>
            <a:r>
              <a:rPr lang="en-GB" altLang="el-GR" sz="2000" dirty="0" smtClean="0">
                <a:cs typeface="Times New Roman" pitchFamily="18" charset="0"/>
              </a:rPr>
              <a:t>α διάβρωσης κοκκινο-καφέ χρώματος</a:t>
            </a:r>
            <a:r>
              <a:rPr lang="el-GR" altLang="el-GR" sz="2000" dirty="0" smtClean="0">
                <a:cs typeface="Times New Roman" pitchFamily="18" charset="0"/>
              </a:rPr>
              <a:t> </a:t>
            </a:r>
            <a:r>
              <a:rPr lang="en-GB" altLang="el-GR" sz="2000" dirty="0" err="1" smtClean="0">
                <a:cs typeface="Times New Roman" pitchFamily="18" charset="0"/>
              </a:rPr>
              <a:t>σε</a:t>
            </a:r>
            <a:r>
              <a:rPr lang="en-GB" altLang="el-GR" sz="2000" dirty="0" smtClean="0">
                <a:cs typeface="Times New Roman" pitchFamily="18" charset="0"/>
              </a:rPr>
              <a:t> </a:t>
            </a:r>
            <a:r>
              <a:rPr lang="en-GB" altLang="el-GR" sz="2000" dirty="0" err="1" smtClean="0">
                <a:cs typeface="Times New Roman" pitchFamily="18" charset="0"/>
              </a:rPr>
              <a:t>σημεί</a:t>
            </a:r>
            <a:r>
              <a:rPr lang="en-GB" altLang="el-GR" sz="2000" dirty="0" smtClean="0">
                <a:cs typeface="Times New Roman" pitchFamily="18" charset="0"/>
              </a:rPr>
              <a:t>α όπου υπάρχουν σπασίματα</a:t>
            </a:r>
          </a:p>
          <a:p>
            <a:pPr marL="269875" lvl="1" indent="-269875">
              <a:spcBef>
                <a:spcPct val="0"/>
              </a:spcBef>
              <a:buFont typeface="Arial" panose="020B0604020202020204" pitchFamily="34" charset="0"/>
              <a:buChar char="•"/>
            </a:pPr>
            <a:r>
              <a:rPr lang="en-US" altLang="el-GR" sz="2000" dirty="0" smtClean="0">
                <a:cs typeface="Times New Roman" pitchFamily="18" charset="0"/>
              </a:rPr>
              <a:t>“</a:t>
            </a:r>
            <a:r>
              <a:rPr lang="en-GB" altLang="el-GR" sz="2000" dirty="0" err="1" smtClean="0">
                <a:cs typeface="Times New Roman" pitchFamily="18" charset="0"/>
              </a:rPr>
              <a:t>δάκρυσμ</a:t>
            </a:r>
            <a:r>
              <a:rPr lang="en-GB" altLang="el-GR" sz="2000" dirty="0" smtClean="0">
                <a:cs typeface="Times New Roman" pitchFamily="18" charset="0"/>
              </a:rPr>
              <a:t>α” (σταγόνες) στην επιφάνεια του αντικειμένου</a:t>
            </a:r>
            <a:r>
              <a:rPr lang="el-GR" altLang="el-GR" sz="2000" dirty="0" smtClean="0">
                <a:cs typeface="Times New Roman" pitchFamily="18" charset="0"/>
              </a:rPr>
              <a:t> ή εντός </a:t>
            </a:r>
            <a:r>
              <a:rPr lang="el-GR" altLang="el-GR" sz="2000" dirty="0" err="1" smtClean="0">
                <a:cs typeface="Times New Roman" pitchFamily="18" charset="0"/>
              </a:rPr>
              <a:t>ρηγματώσεων</a:t>
            </a:r>
            <a:r>
              <a:rPr lang="el-GR" altLang="el-GR" sz="2000" dirty="0" smtClean="0">
                <a:cs typeface="Times New Roman" pitchFamily="18" charset="0"/>
              </a:rPr>
              <a:t>. </a:t>
            </a:r>
          </a:p>
          <a:p>
            <a:pPr eaLnBrk="1" hangingPunct="1"/>
            <a:endParaRPr lang="en-GB" altLang="el-GR" sz="2000" dirty="0" smtClean="0"/>
          </a:p>
        </p:txBody>
      </p:sp>
    </p:spTree>
    <p:extLst>
      <p:ext uri="{BB962C8B-B14F-4D97-AF65-F5344CB8AC3E}">
        <p14:creationId xmlns:p14="http://schemas.microsoft.com/office/powerpoint/2010/main" val="580015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l-GR" altLang="el-GR" dirty="0" smtClean="0">
                <a:latin typeface="+mn-lt"/>
                <a:cs typeface="Times New Roman" pitchFamily="18" charset="0"/>
              </a:rPr>
              <a:t>Σίδηρος που «δακρύζει»</a:t>
            </a:r>
            <a:endParaRPr lang="en-US" altLang="el-GR" dirty="0" smtClean="0">
              <a:latin typeface="+mn-lt"/>
              <a:cs typeface="Times New Roman" pitchFamily="18" charset="0"/>
            </a:endParaRPr>
          </a:p>
        </p:txBody>
      </p:sp>
      <p:graphicFrame>
        <p:nvGraphicFramePr>
          <p:cNvPr id="35843" name="Object 3"/>
          <p:cNvGraphicFramePr>
            <a:graphicFrameLocks noGrp="1" noChangeAspect="1"/>
          </p:cNvGraphicFramePr>
          <p:nvPr>
            <p:ph idx="1"/>
            <p:extLst>
              <p:ext uri="{D42A27DB-BD31-4B8C-83A1-F6EECF244321}">
                <p14:modId xmlns:p14="http://schemas.microsoft.com/office/powerpoint/2010/main" val="2303826644"/>
              </p:ext>
            </p:extLst>
          </p:nvPr>
        </p:nvGraphicFramePr>
        <p:xfrm>
          <a:off x="6084168" y="0"/>
          <a:ext cx="3059832" cy="4156609"/>
        </p:xfrm>
        <a:graphic>
          <a:graphicData uri="http://schemas.openxmlformats.org/presentationml/2006/ole">
            <mc:AlternateContent xmlns:mc="http://schemas.openxmlformats.org/markup-compatibility/2006">
              <mc:Choice xmlns:v="urn:schemas-microsoft-com:vml" Requires="v">
                <p:oleObj spid="_x0000_s2076" name="Photo Editor Photo" r:id="rId4" imgW="5860288" imgH="8862828" progId="MSPhotoEd.3">
                  <p:embed/>
                </p:oleObj>
              </mc:Choice>
              <mc:Fallback>
                <p:oleObj name="Photo Editor Photo" r:id="rId4" imgW="5860288" imgH="8862828"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0"/>
                        <a:ext cx="3059832" cy="4156609"/>
                      </a:xfrm>
                      <a:prstGeom prst="rect">
                        <a:avLst/>
                      </a:prstGeom>
                      <a:noFill/>
                      <a:ln>
                        <a:noFill/>
                      </a:ln>
                      <a:effectLst/>
                    </p:spPr>
                  </p:pic>
                </p:oleObj>
              </mc:Fallback>
            </mc:AlternateContent>
          </a:graphicData>
        </a:graphic>
      </p:graphicFrame>
      <p:sp>
        <p:nvSpPr>
          <p:cNvPr id="2" name="Footer Placeholder 1"/>
          <p:cNvSpPr>
            <a:spLocks noGrp="1"/>
          </p:cNvSpPr>
          <p:nvPr>
            <p:ph type="ftr" sz="quarter" idx="4294967295"/>
          </p:nvPr>
        </p:nvSpPr>
        <p:spPr>
          <a:xfrm>
            <a:off x="6084168" y="4155926"/>
            <a:ext cx="3059832" cy="979525"/>
          </a:xfrm>
          <a:solidFill>
            <a:schemeClr val="bg1">
              <a:lumMod val="95000"/>
            </a:schemeClr>
          </a:solidFill>
        </p:spPr>
        <p:txBody>
          <a:bodyPr/>
          <a:lstStyle/>
          <a:p>
            <a:pPr>
              <a:defRPr/>
            </a:pPr>
            <a:r>
              <a:rPr lang="en-US" dirty="0" smtClean="0"/>
              <a:t>Selwyn, L.S., </a:t>
            </a:r>
            <a:r>
              <a:rPr lang="en-US" dirty="0" err="1" smtClean="0"/>
              <a:t>Sirois</a:t>
            </a:r>
            <a:r>
              <a:rPr lang="en-US" dirty="0" smtClean="0"/>
              <a:t>, J., and </a:t>
            </a:r>
            <a:r>
              <a:rPr lang="en-US" dirty="0" err="1" smtClean="0"/>
              <a:t>Argyropoulos</a:t>
            </a:r>
            <a:r>
              <a:rPr lang="en-US" dirty="0" smtClean="0"/>
              <a:t>, V., 1999, "The Corrosion of Excavated Archaeological Iron with Details on Weeping and </a:t>
            </a:r>
            <a:r>
              <a:rPr lang="en-US" dirty="0" err="1" smtClean="0"/>
              <a:t>Akaganeite</a:t>
            </a:r>
            <a:r>
              <a:rPr lang="en-US" dirty="0" smtClean="0"/>
              <a:t>", Studies in Conservation, 44, p.217-232. </a:t>
            </a:r>
            <a:endParaRPr lang="el-GR" dirty="0"/>
          </a:p>
        </p:txBody>
      </p:sp>
      <p:sp>
        <p:nvSpPr>
          <p:cNvPr id="35844" name="TextBox 2"/>
          <p:cNvSpPr txBox="1">
            <a:spLocks noChangeArrowheads="1"/>
          </p:cNvSpPr>
          <p:nvPr/>
        </p:nvSpPr>
        <p:spPr bwMode="auto">
          <a:xfrm>
            <a:off x="539552" y="2092293"/>
            <a:ext cx="51125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2000" dirty="0">
                <a:latin typeface="+mn-lt"/>
              </a:rPr>
              <a:t>Σταγόνες χαρακτηριστικές του "σιδήρου που δακρύζει", σε τμήμα σφυρήλατου καρφιού. (</a:t>
            </a:r>
            <a:r>
              <a:rPr lang="el-GR" altLang="el-GR" sz="2000" dirty="0" err="1">
                <a:latin typeface="+mn-lt"/>
              </a:rPr>
              <a:t>Μεγ.Χ</a:t>
            </a:r>
            <a:r>
              <a:rPr lang="el-GR" altLang="el-GR" sz="2000" dirty="0">
                <a:latin typeface="+mn-lt"/>
              </a:rPr>
              <a:t> 9 </a:t>
            </a:r>
            <a:r>
              <a:rPr lang="el-GR" altLang="el-GR" sz="2000" dirty="0" err="1">
                <a:latin typeface="+mn-lt"/>
              </a:rPr>
              <a:t>περ</a:t>
            </a:r>
            <a:r>
              <a:rPr lang="el-GR" altLang="el-GR" sz="2000" dirty="0">
                <a:latin typeface="+mn-lt"/>
              </a:rPr>
              <a:t>.) </a:t>
            </a:r>
          </a:p>
        </p:txBody>
      </p:sp>
    </p:spTree>
    <p:extLst>
      <p:ext uri="{BB962C8B-B14F-4D97-AF65-F5344CB8AC3E}">
        <p14:creationId xmlns:p14="http://schemas.microsoft.com/office/powerpoint/2010/main" val="690208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r>
              <a:rPr lang="el-GR" altLang="el-GR" sz="3600" dirty="0">
                <a:cs typeface="Times New Roman" pitchFamily="18" charset="0"/>
              </a:rPr>
              <a:t>Σίδηρος που «δακρύζει»</a:t>
            </a:r>
            <a:endParaRPr lang="en-GB" altLang="el-GR" sz="2400" b="1" i="1" dirty="0" smtClean="0">
              <a:latin typeface="Verdana" pitchFamily="34" charset="0"/>
              <a:cs typeface="Times New Roman" pitchFamily="18" charset="0"/>
            </a:endParaRPr>
          </a:p>
        </p:txBody>
      </p:sp>
      <p:sp>
        <p:nvSpPr>
          <p:cNvPr id="295939" name="Rectangle 3"/>
          <p:cNvSpPr>
            <a:spLocks noGrp="1" noChangeArrowheads="1"/>
          </p:cNvSpPr>
          <p:nvPr>
            <p:ph idx="1"/>
          </p:nvPr>
        </p:nvSpPr>
        <p:spPr/>
        <p:txBody>
          <a:bodyPr rtlCol="0">
            <a:normAutofit/>
          </a:bodyPr>
          <a:lstStyle/>
          <a:p>
            <a:pPr>
              <a:spcBef>
                <a:spcPct val="0"/>
              </a:spcBef>
              <a:defRPr/>
            </a:pPr>
            <a:r>
              <a:rPr lang="el-GR" sz="2400" dirty="0" smtClean="0"/>
              <a:t>Κ</a:t>
            </a:r>
            <a:r>
              <a:rPr lang="el-GR" sz="2400" dirty="0" smtClean="0">
                <a:cs typeface="Times New Roman" panose="02020603050405020304" pitchFamily="18" charset="0"/>
              </a:rPr>
              <a:t>ατά </a:t>
            </a:r>
            <a:r>
              <a:rPr lang="el-GR" sz="2400" dirty="0">
                <a:cs typeface="Times New Roman" panose="02020603050405020304" pitchFamily="18" charset="0"/>
              </a:rPr>
              <a:t>την εξάτμιση διαλύματος </a:t>
            </a:r>
            <a:r>
              <a:rPr lang="en-US" sz="2400" dirty="0" err="1">
                <a:cs typeface="Times New Roman" panose="02020603050405020304" pitchFamily="18" charset="0"/>
              </a:rPr>
              <a:t>FeCl</a:t>
            </a:r>
            <a:r>
              <a:rPr lang="el-GR" sz="2400" baseline="-30000" dirty="0">
                <a:cs typeface="Times New Roman" panose="02020603050405020304" pitchFamily="18" charset="0"/>
              </a:rPr>
              <a:t>2</a:t>
            </a:r>
            <a:r>
              <a:rPr lang="el-GR" sz="2400" dirty="0">
                <a:cs typeface="Times New Roman" panose="02020603050405020304" pitchFamily="18" charset="0"/>
              </a:rPr>
              <a:t> </a:t>
            </a:r>
            <a:r>
              <a:rPr lang="el-GR" sz="2400" dirty="0" smtClean="0">
                <a:cs typeface="Times New Roman" panose="02020603050405020304" pitchFamily="18" charset="0"/>
              </a:rPr>
              <a:t>σχηματίζονται </a:t>
            </a:r>
            <a:r>
              <a:rPr lang="el-GR" sz="2400" dirty="0">
                <a:cs typeface="Times New Roman" panose="02020603050405020304" pitchFamily="18" charset="0"/>
              </a:rPr>
              <a:t>κρύσταλλοι </a:t>
            </a:r>
            <a:r>
              <a:rPr lang="en-US" sz="2400" dirty="0" err="1">
                <a:cs typeface="Times New Roman" panose="02020603050405020304" pitchFamily="18" charset="0"/>
              </a:rPr>
              <a:t>FeCl</a:t>
            </a:r>
            <a:r>
              <a:rPr lang="el-GR" sz="2400" baseline="-30000" dirty="0">
                <a:cs typeface="Times New Roman" panose="02020603050405020304" pitchFamily="18" charset="0"/>
              </a:rPr>
              <a:t>2</a:t>
            </a:r>
            <a:endParaRPr lang="en-GB" sz="2400" dirty="0">
              <a:cs typeface="Times New Roman" panose="02020603050405020304" pitchFamily="18" charset="0"/>
            </a:endParaRPr>
          </a:p>
          <a:p>
            <a:pPr>
              <a:spcBef>
                <a:spcPct val="0"/>
              </a:spcBef>
              <a:defRPr/>
            </a:pPr>
            <a:r>
              <a:rPr lang="en-US" sz="2400" dirty="0" smtClean="0"/>
              <a:t>RH</a:t>
            </a:r>
            <a:r>
              <a:rPr lang="el-GR" sz="2400" dirty="0" smtClean="0">
                <a:cs typeface="Times New Roman" panose="02020603050405020304" pitchFamily="18" charset="0"/>
              </a:rPr>
              <a:t> </a:t>
            </a:r>
            <a:r>
              <a:rPr lang="el-GR" sz="2400" dirty="0">
                <a:cs typeface="Times New Roman" panose="02020603050405020304" pitchFamily="18" charset="0"/>
              </a:rPr>
              <a:t>18-56%</a:t>
            </a:r>
            <a:r>
              <a:rPr lang="en-US" sz="2400" dirty="0">
                <a:cs typeface="Times New Roman" panose="02020603050405020304" pitchFamily="18" charset="0"/>
              </a:rPr>
              <a:t> </a:t>
            </a:r>
            <a:r>
              <a:rPr lang="el-GR" sz="2400" dirty="0">
                <a:cs typeface="Times New Roman" panose="02020603050405020304" pitchFamily="18" charset="0"/>
              </a:rPr>
              <a:t>σχηματίζεται  </a:t>
            </a:r>
            <a:r>
              <a:rPr lang="en-US" sz="2400" dirty="0" err="1">
                <a:cs typeface="Times New Roman" panose="02020603050405020304" pitchFamily="18" charset="0"/>
              </a:rPr>
              <a:t>FeCl</a:t>
            </a:r>
            <a:r>
              <a:rPr lang="el-GR" sz="2400" baseline="-30000" dirty="0">
                <a:cs typeface="Times New Roman" panose="02020603050405020304" pitchFamily="18" charset="0"/>
              </a:rPr>
              <a:t>2·</a:t>
            </a:r>
            <a:r>
              <a:rPr lang="el-GR" sz="2400" dirty="0">
                <a:cs typeface="Times New Roman" panose="02020603050405020304" pitchFamily="18" charset="0"/>
              </a:rPr>
              <a:t>2</a:t>
            </a:r>
            <a:r>
              <a:rPr lang="en-US" sz="2400" dirty="0">
                <a:cs typeface="Times New Roman" panose="02020603050405020304" pitchFamily="18" charset="0"/>
              </a:rPr>
              <a:t>H</a:t>
            </a:r>
            <a:r>
              <a:rPr lang="el-GR" sz="2400" baseline="-30000" dirty="0">
                <a:cs typeface="Times New Roman" panose="02020603050405020304" pitchFamily="18" charset="0"/>
              </a:rPr>
              <a:t>2</a:t>
            </a:r>
            <a:r>
              <a:rPr lang="en-US" sz="2400" dirty="0">
                <a:cs typeface="Times New Roman" panose="02020603050405020304" pitchFamily="18" charset="0"/>
              </a:rPr>
              <a:t>O</a:t>
            </a:r>
          </a:p>
          <a:p>
            <a:pPr>
              <a:spcBef>
                <a:spcPct val="0"/>
              </a:spcBef>
              <a:defRPr/>
            </a:pPr>
            <a:r>
              <a:rPr lang="el-GR" sz="2400" dirty="0" smtClean="0">
                <a:cs typeface="Times New Roman" panose="02020603050405020304" pitchFamily="18" charset="0"/>
              </a:rPr>
              <a:t>Πάνω </a:t>
            </a:r>
            <a:r>
              <a:rPr lang="el-GR" sz="2400" dirty="0">
                <a:cs typeface="Times New Roman" panose="02020603050405020304" pitchFamily="18" charset="0"/>
              </a:rPr>
              <a:t>από 56% </a:t>
            </a:r>
            <a:r>
              <a:rPr lang="en-US" sz="2400" dirty="0">
                <a:cs typeface="Times New Roman" panose="02020603050405020304" pitchFamily="18" charset="0"/>
              </a:rPr>
              <a:t>RH</a:t>
            </a:r>
            <a:r>
              <a:rPr lang="el-GR" sz="2400" dirty="0">
                <a:cs typeface="Times New Roman" panose="02020603050405020304" pitchFamily="18" charset="0"/>
              </a:rPr>
              <a:t> κρύσταλλοι </a:t>
            </a:r>
            <a:r>
              <a:rPr lang="en-US" sz="2400" dirty="0" err="1">
                <a:cs typeface="Times New Roman" panose="02020603050405020304" pitchFamily="18" charset="0"/>
              </a:rPr>
              <a:t>FeCl</a:t>
            </a:r>
            <a:r>
              <a:rPr lang="el-GR" sz="2400" baseline="-30000" dirty="0">
                <a:cs typeface="Times New Roman" panose="02020603050405020304" pitchFamily="18" charset="0"/>
              </a:rPr>
              <a:t>2·</a:t>
            </a:r>
            <a:r>
              <a:rPr lang="el-GR" sz="2400" dirty="0">
                <a:cs typeface="Times New Roman" panose="02020603050405020304" pitchFamily="18" charset="0"/>
              </a:rPr>
              <a:t>4</a:t>
            </a:r>
            <a:r>
              <a:rPr lang="en-US" sz="2400" dirty="0">
                <a:cs typeface="Times New Roman" panose="02020603050405020304" pitchFamily="18" charset="0"/>
              </a:rPr>
              <a:t>H</a:t>
            </a:r>
            <a:r>
              <a:rPr lang="el-GR" sz="2400" baseline="-30000" dirty="0">
                <a:cs typeface="Times New Roman" panose="02020603050405020304" pitchFamily="18" charset="0"/>
              </a:rPr>
              <a:t>2</a:t>
            </a:r>
            <a:r>
              <a:rPr lang="en-US" sz="2400" dirty="0">
                <a:cs typeface="Times New Roman" panose="02020603050405020304" pitchFamily="18" charset="0"/>
              </a:rPr>
              <a:t>O</a:t>
            </a:r>
            <a:r>
              <a:rPr lang="el-GR" sz="2400" dirty="0">
                <a:cs typeface="Times New Roman" panose="02020603050405020304" pitchFamily="18" charset="0"/>
              </a:rPr>
              <a:t> </a:t>
            </a:r>
            <a:r>
              <a:rPr lang="el-GR" sz="2400" dirty="0" smtClean="0">
                <a:cs typeface="Times New Roman" panose="02020603050405020304" pitchFamily="18" charset="0"/>
              </a:rPr>
              <a:t>απορροφούν </a:t>
            </a:r>
            <a:r>
              <a:rPr lang="el-GR" sz="2400" dirty="0">
                <a:cs typeface="Times New Roman" panose="02020603050405020304" pitchFamily="18" charset="0"/>
              </a:rPr>
              <a:t>υγρασία με αποτέλεσμα</a:t>
            </a:r>
            <a:r>
              <a:rPr lang="en-US" sz="2400" dirty="0">
                <a:cs typeface="Times New Roman" panose="02020603050405020304" pitchFamily="18" charset="0"/>
              </a:rPr>
              <a:t> </a:t>
            </a:r>
            <a:r>
              <a:rPr lang="el-GR" sz="2400" dirty="0">
                <a:cs typeface="Times New Roman" panose="02020603050405020304" pitchFamily="18" charset="0"/>
              </a:rPr>
              <a:t>τον </a:t>
            </a:r>
            <a:r>
              <a:rPr lang="el-GR" sz="2400" dirty="0" smtClean="0">
                <a:cs typeface="Times New Roman" panose="02020603050405020304" pitchFamily="18" charset="0"/>
              </a:rPr>
              <a:t>σχηματισμό σταγόνων </a:t>
            </a:r>
            <a:r>
              <a:rPr lang="el-GR" sz="2400" dirty="0">
                <a:cs typeface="Times New Roman" panose="02020603050405020304" pitchFamily="18" charset="0"/>
              </a:rPr>
              <a:t>υγρού σφαιρικού σχήματος </a:t>
            </a:r>
            <a:endParaRPr lang="en-GB" sz="2400" dirty="0">
              <a:cs typeface="Times New Roman" panose="02020603050405020304" pitchFamily="18" charset="0"/>
            </a:endParaRPr>
          </a:p>
          <a:p>
            <a:pPr>
              <a:spcBef>
                <a:spcPct val="0"/>
              </a:spcBef>
              <a:defRPr/>
            </a:pPr>
            <a:r>
              <a:rPr lang="el-GR" sz="2400" dirty="0" smtClean="0">
                <a:cs typeface="Times New Roman" panose="02020603050405020304" pitchFamily="18" charset="0"/>
              </a:rPr>
              <a:t>Δισθενής </a:t>
            </a:r>
            <a:r>
              <a:rPr lang="el-GR" sz="2400" dirty="0">
                <a:cs typeface="Times New Roman" panose="02020603050405020304" pitchFamily="18" charset="0"/>
              </a:rPr>
              <a:t>σίδηρος που βρίσκεται σε διάλυμα οξειδώνεται </a:t>
            </a:r>
            <a:r>
              <a:rPr lang="el-GR" sz="2400" dirty="0" smtClean="0">
                <a:cs typeface="Times New Roman" panose="02020603050405020304" pitchFamily="18" charset="0"/>
              </a:rPr>
              <a:t>σε </a:t>
            </a:r>
            <a:r>
              <a:rPr lang="el-GR" sz="2400" dirty="0">
                <a:cs typeface="Times New Roman" panose="02020603050405020304" pitchFamily="18" charset="0"/>
              </a:rPr>
              <a:t>ένα από τα</a:t>
            </a:r>
            <a:r>
              <a:rPr lang="en-US" sz="2400" dirty="0">
                <a:cs typeface="Times New Roman" panose="02020603050405020304" pitchFamily="18" charset="0"/>
              </a:rPr>
              <a:t> </a:t>
            </a:r>
            <a:r>
              <a:rPr lang="en-US" sz="2400" dirty="0" err="1">
                <a:cs typeface="Times New Roman" panose="02020603050405020304" pitchFamily="18" charset="0"/>
              </a:rPr>
              <a:t>FeOOH</a:t>
            </a:r>
            <a:endParaRPr lang="en-GB" sz="2400" dirty="0">
              <a:cs typeface="Times New Roman" panose="02020603050405020304" pitchFamily="18" charset="0"/>
            </a:endParaRPr>
          </a:p>
          <a:p>
            <a:pPr>
              <a:spcBef>
                <a:spcPct val="0"/>
              </a:spcBef>
              <a:defRPr/>
            </a:pPr>
            <a:r>
              <a:rPr lang="el-GR" sz="2400" dirty="0" smtClean="0">
                <a:cs typeface="Times New Roman" panose="02020603050405020304" pitchFamily="18" charset="0"/>
              </a:rPr>
              <a:t>Εάν </a:t>
            </a:r>
            <a:r>
              <a:rPr lang="el-GR" sz="2400" dirty="0">
                <a:cs typeface="Times New Roman" panose="02020603050405020304" pitchFamily="18" charset="0"/>
              </a:rPr>
              <a:t>το υγρό εξατμιστεί, παραμένει μια κοιλότητα </a:t>
            </a:r>
            <a:r>
              <a:rPr lang="el-GR" sz="2400" dirty="0" smtClean="0">
                <a:cs typeface="Times New Roman" panose="02020603050405020304" pitchFamily="18" charset="0"/>
              </a:rPr>
              <a:t>στην </a:t>
            </a:r>
            <a:r>
              <a:rPr lang="el-GR" sz="2400" dirty="0">
                <a:cs typeface="Times New Roman" panose="02020603050405020304" pitchFamily="18" charset="0"/>
              </a:rPr>
              <a:t>επιφάνεια του μετάλλου</a:t>
            </a:r>
            <a:r>
              <a:rPr lang="el-GR" sz="2400" dirty="0"/>
              <a:t> </a:t>
            </a:r>
          </a:p>
        </p:txBody>
      </p:sp>
    </p:spTree>
    <p:extLst>
      <p:ext uri="{BB962C8B-B14F-4D97-AF65-F5344CB8AC3E}">
        <p14:creationId xmlns:p14="http://schemas.microsoft.com/office/powerpoint/2010/main" val="3104445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7544" y="123478"/>
            <a:ext cx="8229600" cy="778396"/>
          </a:xfrm>
        </p:spPr>
        <p:txBody>
          <a:bodyPr>
            <a:noAutofit/>
          </a:bodyPr>
          <a:lstStyle/>
          <a:p>
            <a:pPr eaLnBrk="1" hangingPunct="1"/>
            <a:r>
              <a:rPr lang="el-GR" altLang="el-GR" sz="3200" dirty="0" smtClean="0"/>
              <a:t>Διάβρωση αρχαιολογικού σιδήρου κατά τη διάρκεια της ταφής και μετά την ανασκαφή</a:t>
            </a:r>
          </a:p>
        </p:txBody>
      </p:sp>
      <p:sp>
        <p:nvSpPr>
          <p:cNvPr id="22531" name="Subtitle 1"/>
          <p:cNvSpPr>
            <a:spLocks noGrp="1"/>
          </p:cNvSpPr>
          <p:nvPr>
            <p:ph idx="1"/>
          </p:nvPr>
        </p:nvSpPr>
        <p:spPr/>
        <p:txBody>
          <a:bodyPr>
            <a:normAutofit/>
          </a:bodyPr>
          <a:lstStyle/>
          <a:p>
            <a:pPr algn="l"/>
            <a:r>
              <a:rPr lang="el-GR" altLang="el-GR" sz="2800" dirty="0" smtClean="0"/>
              <a:t>Διδασκαλία για το μάθημα</a:t>
            </a:r>
            <a:r>
              <a:rPr lang="en-US" altLang="el-GR" sz="2800" dirty="0" smtClean="0"/>
              <a:t>: </a:t>
            </a:r>
            <a:r>
              <a:rPr lang="el-GR" altLang="el-GR" sz="2800" dirty="0" smtClean="0"/>
              <a:t>Συντήρηση Ανασκαφικών Αντικειμένων</a:t>
            </a:r>
          </a:p>
        </p:txBody>
      </p:sp>
    </p:spTree>
    <p:extLst>
      <p:ext uri="{BB962C8B-B14F-4D97-AF65-F5344CB8AC3E}">
        <p14:creationId xmlns:p14="http://schemas.microsoft.com/office/powerpoint/2010/main" val="20569164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7504" y="205979"/>
            <a:ext cx="4320480" cy="857250"/>
          </a:xfrm>
        </p:spPr>
        <p:txBody>
          <a:bodyPr>
            <a:normAutofit fontScale="90000"/>
          </a:bodyPr>
          <a:lstStyle/>
          <a:p>
            <a:pPr eaLnBrk="1" hangingPunct="1"/>
            <a:r>
              <a:rPr lang="el-GR" altLang="el-GR" dirty="0" smtClean="0">
                <a:cs typeface="Times New Roman" pitchFamily="18" charset="0"/>
              </a:rPr>
              <a:t>Έγχρωμη φωτογραφία </a:t>
            </a:r>
            <a:r>
              <a:rPr lang="el-GR" altLang="el-GR" dirty="0" err="1" smtClean="0">
                <a:cs typeface="Times New Roman" pitchFamily="18" charset="0"/>
              </a:rPr>
              <a:t>ακαγκαινίτη</a:t>
            </a:r>
            <a:endParaRPr lang="en-GB" altLang="el-GR" dirty="0" smtClean="0">
              <a:cs typeface="Times New Roman" pitchFamily="18"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637578332"/>
              </p:ext>
            </p:extLst>
          </p:nvPr>
        </p:nvGraphicFramePr>
        <p:xfrm>
          <a:off x="4499992" y="0"/>
          <a:ext cx="4644008" cy="3077331"/>
        </p:xfrm>
        <a:graphic>
          <a:graphicData uri="http://schemas.openxmlformats.org/presentationml/2006/ole">
            <mc:AlternateContent xmlns:mc="http://schemas.openxmlformats.org/markup-compatibility/2006">
              <mc:Choice xmlns:v="urn:schemas-microsoft-com:vml" Requires="v">
                <p:oleObj spid="_x0000_s3100" name="Photo Editor Photo" r:id="rId4" imgW="8740898" imgH="5791702" progId="MSPhotoEd.3">
                  <p:embed/>
                </p:oleObj>
              </mc:Choice>
              <mc:Fallback>
                <p:oleObj name="Photo Editor Photo" r:id="rId4" imgW="8740898" imgH="5791702" progId="MSPhotoEd.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0"/>
                        <a:ext cx="4644008" cy="3077331"/>
                      </a:xfrm>
                      <a:prstGeom prst="rect">
                        <a:avLst/>
                      </a:prstGeom>
                      <a:noFill/>
                      <a:ln>
                        <a:noFill/>
                      </a:ln>
                      <a:effectLst/>
                    </p:spPr>
                  </p:pic>
                </p:oleObj>
              </mc:Fallback>
            </mc:AlternateContent>
          </a:graphicData>
        </a:graphic>
      </p:graphicFrame>
      <p:sp>
        <p:nvSpPr>
          <p:cNvPr id="37892" name="TextBox 2"/>
          <p:cNvSpPr txBox="1">
            <a:spLocks noChangeArrowheads="1"/>
          </p:cNvSpPr>
          <p:nvPr/>
        </p:nvSpPr>
        <p:spPr bwMode="auto">
          <a:xfrm>
            <a:off x="683568" y="1491629"/>
            <a:ext cx="316835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2200" dirty="0">
                <a:latin typeface="+mj-lt"/>
              </a:rPr>
              <a:t>Ισχυρά διαβρωμένος πέλεκυς: </a:t>
            </a:r>
            <a:endParaRPr lang="el-GR" altLang="el-GR" sz="2200" dirty="0" smtClean="0">
              <a:latin typeface="+mj-lt"/>
            </a:endParaRPr>
          </a:p>
          <a:p>
            <a:pPr>
              <a:lnSpc>
                <a:spcPct val="100000"/>
              </a:lnSpc>
              <a:spcBef>
                <a:spcPct val="0"/>
              </a:spcBef>
              <a:buFontTx/>
              <a:buNone/>
            </a:pPr>
            <a:r>
              <a:rPr lang="el-GR" altLang="el-GR" sz="2200" dirty="0" smtClean="0">
                <a:latin typeface="+mj-lt"/>
              </a:rPr>
              <a:t>Τα </a:t>
            </a:r>
            <a:r>
              <a:rPr lang="el-GR" altLang="el-GR" sz="2200" dirty="0">
                <a:latin typeface="+mj-lt"/>
              </a:rPr>
              <a:t>διαβρωμένα στρώματα έχουν αφαιρεθεί αποκαλύπτοντας τον </a:t>
            </a:r>
            <a:r>
              <a:rPr lang="el-GR" altLang="el-GR" sz="2200" dirty="0" err="1">
                <a:latin typeface="+mj-lt"/>
              </a:rPr>
              <a:t>ακαγκαινίτη</a:t>
            </a:r>
            <a:r>
              <a:rPr lang="el-GR" altLang="el-GR" sz="2200" dirty="0">
                <a:latin typeface="+mj-lt"/>
              </a:rPr>
              <a:t> πάνω στη μεταλλική επιφάνεια. </a:t>
            </a:r>
          </a:p>
        </p:txBody>
      </p:sp>
      <p:sp>
        <p:nvSpPr>
          <p:cNvPr id="6" name="Footer Placeholder 1"/>
          <p:cNvSpPr txBox="1">
            <a:spLocks/>
          </p:cNvSpPr>
          <p:nvPr/>
        </p:nvSpPr>
        <p:spPr>
          <a:xfrm>
            <a:off x="4608000" y="3231187"/>
            <a:ext cx="4427984" cy="979525"/>
          </a:xfrm>
          <a:prstGeom prst="rect">
            <a:avLst/>
          </a:prstGeom>
          <a:solidFill>
            <a:schemeClr val="bg1">
              <a:lumMod val="95000"/>
            </a:schemeClr>
          </a:solidFill>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mtClean="0"/>
              <a:t>Selwyn, L.S., Sirois, J., and Argyropoulos, V., 1999, "The Corrosion of Excavated Archaeological Iron with Details on Weeping and Akaganeite", Studies in Conservation, 44, p.217-232. </a:t>
            </a:r>
            <a:endParaRPr lang="el-GR" dirty="0"/>
          </a:p>
        </p:txBody>
      </p:sp>
    </p:spTree>
    <p:extLst>
      <p:ext uri="{BB962C8B-B14F-4D97-AF65-F5344CB8AC3E}">
        <p14:creationId xmlns:p14="http://schemas.microsoft.com/office/powerpoint/2010/main" val="3062259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algn="ctr" eaLnBrk="1" hangingPunct="1"/>
            <a:r>
              <a:rPr lang="el-GR" altLang="el-GR" sz="3600" dirty="0" smtClean="0">
                <a:latin typeface="+mn-lt"/>
                <a:cs typeface="Times New Roman" pitchFamily="18" charset="0"/>
              </a:rPr>
              <a:t>Σχηματισμός  </a:t>
            </a:r>
            <a:r>
              <a:rPr lang="el-GR" altLang="el-GR" sz="3600" dirty="0" err="1" smtClean="0">
                <a:latin typeface="+mn-lt"/>
                <a:cs typeface="Times New Roman" pitchFamily="18" charset="0"/>
              </a:rPr>
              <a:t>ακαγκαινίτη</a:t>
            </a:r>
            <a:endParaRPr lang="en-GB" altLang="el-GR" sz="3600" dirty="0" smtClean="0">
              <a:latin typeface="+mn-lt"/>
              <a:cs typeface="Times New Roman" pitchFamily="18" charset="0"/>
            </a:endParaRPr>
          </a:p>
        </p:txBody>
      </p:sp>
      <p:sp>
        <p:nvSpPr>
          <p:cNvPr id="38915" name="Rectangle 3"/>
          <p:cNvSpPr>
            <a:spLocks noGrp="1" noChangeArrowheads="1"/>
          </p:cNvSpPr>
          <p:nvPr>
            <p:ph idx="1"/>
          </p:nvPr>
        </p:nvSpPr>
        <p:spPr/>
        <p:txBody>
          <a:bodyPr>
            <a:normAutofit/>
          </a:bodyPr>
          <a:lstStyle/>
          <a:p>
            <a:pPr>
              <a:spcAft>
                <a:spcPts val="600"/>
              </a:spcAft>
            </a:pPr>
            <a:r>
              <a:rPr lang="el-GR" altLang="el-GR" sz="2400" dirty="0" smtClean="0">
                <a:cs typeface="Times New Roman" pitchFamily="18" charset="0"/>
              </a:rPr>
              <a:t>Τα κόκκινο-καφέ χρώματος προϊόντα διάβρωσης σε τμήματα της επιφάνειας με αποκολλήσεις είναι συνήθως </a:t>
            </a:r>
            <a:r>
              <a:rPr lang="el-GR" altLang="el-GR" sz="2400" dirty="0" err="1" smtClean="0">
                <a:cs typeface="Times New Roman" pitchFamily="18" charset="0"/>
              </a:rPr>
              <a:t>ακαγκαινίτης</a:t>
            </a:r>
            <a:r>
              <a:rPr lang="el-GR" altLang="el-GR" sz="2400" dirty="0" smtClean="0">
                <a:cs typeface="Times New Roman" pitchFamily="18" charset="0"/>
              </a:rPr>
              <a:t> (</a:t>
            </a:r>
            <a:r>
              <a:rPr lang="en-US" altLang="el-GR" sz="2400" dirty="0" smtClean="0">
                <a:cs typeface="Times New Roman" pitchFamily="18" charset="0"/>
                <a:sym typeface="Symbol" pitchFamily="18" charset="2"/>
              </a:rPr>
              <a:t></a:t>
            </a:r>
            <a:r>
              <a:rPr lang="el-GR" altLang="el-GR" sz="2400" dirty="0" smtClean="0">
                <a:cs typeface="Times New Roman" pitchFamily="18" charset="0"/>
              </a:rPr>
              <a:t>-</a:t>
            </a:r>
            <a:r>
              <a:rPr lang="en-US" altLang="el-GR" sz="2400" dirty="0" err="1" smtClean="0">
                <a:cs typeface="Times New Roman" pitchFamily="18" charset="0"/>
              </a:rPr>
              <a:t>FeOOH</a:t>
            </a:r>
            <a:r>
              <a:rPr lang="el-GR" altLang="el-GR" sz="2400" dirty="0" smtClean="0">
                <a:cs typeface="Times New Roman" pitchFamily="18" charset="0"/>
              </a:rPr>
              <a:t>)</a:t>
            </a:r>
            <a:endParaRPr lang="en-US" altLang="el-GR" sz="2400" dirty="0" smtClean="0">
              <a:cs typeface="Times New Roman" pitchFamily="18" charset="0"/>
            </a:endParaRPr>
          </a:p>
          <a:p>
            <a:pPr>
              <a:spcAft>
                <a:spcPts val="600"/>
              </a:spcAft>
            </a:pPr>
            <a:r>
              <a:rPr lang="el-GR" altLang="el-GR" sz="2400" dirty="0" smtClean="0">
                <a:cs typeface="Times New Roman" pitchFamily="18" charset="0"/>
              </a:rPr>
              <a:t>Αποτελεί ένα συγκεκριμένο τύπο </a:t>
            </a:r>
            <a:r>
              <a:rPr lang="en-US" altLang="el-GR" sz="2400" dirty="0" smtClean="0">
                <a:cs typeface="Times New Roman" pitchFamily="18" charset="0"/>
              </a:rPr>
              <a:t>“</a:t>
            </a:r>
            <a:r>
              <a:rPr lang="el-GR" altLang="el-GR" sz="2400" dirty="0" smtClean="0">
                <a:cs typeface="Times New Roman" pitchFamily="18" charset="0"/>
              </a:rPr>
              <a:t>σκουριάς</a:t>
            </a:r>
            <a:r>
              <a:rPr lang="en-US" altLang="el-GR" sz="2400" dirty="0" smtClean="0">
                <a:cs typeface="Times New Roman" pitchFamily="18" charset="0"/>
              </a:rPr>
              <a:t>”</a:t>
            </a:r>
            <a:r>
              <a:rPr lang="el-GR" altLang="el-GR" sz="2400" dirty="0" smtClean="0">
                <a:cs typeface="Times New Roman" pitchFamily="18" charset="0"/>
              </a:rPr>
              <a:t> με δομή που σταθεροποιείται από τα </a:t>
            </a:r>
            <a:r>
              <a:rPr lang="el-GR" altLang="el-GR" sz="2400" dirty="0" err="1" smtClean="0">
                <a:cs typeface="Times New Roman" pitchFamily="18" charset="0"/>
              </a:rPr>
              <a:t>χλωριόντα</a:t>
            </a:r>
            <a:endParaRPr lang="en-US" altLang="el-GR" sz="2400" dirty="0" smtClean="0">
              <a:cs typeface="Times New Roman" pitchFamily="18" charset="0"/>
            </a:endParaRPr>
          </a:p>
          <a:p>
            <a:pPr>
              <a:spcAft>
                <a:spcPts val="600"/>
              </a:spcAft>
            </a:pPr>
            <a:r>
              <a:rPr lang="el-GR" altLang="el-GR" sz="2400" dirty="0" smtClean="0">
                <a:cs typeface="Times New Roman" pitchFamily="18" charset="0"/>
              </a:rPr>
              <a:t>Στον αρχαιολογικό </a:t>
            </a:r>
            <a:r>
              <a:rPr lang="en-GB" altLang="el-GR" sz="2400" dirty="0" err="1" smtClean="0">
                <a:cs typeface="Times New Roman" pitchFamily="18" charset="0"/>
              </a:rPr>
              <a:t>σίδηρο</a:t>
            </a:r>
            <a:r>
              <a:rPr lang="en-GB" altLang="el-GR" sz="2400" dirty="0" smtClean="0">
                <a:cs typeface="Times New Roman" pitchFamily="18" charset="0"/>
              </a:rPr>
              <a:t>, ο ακαγκαινίτης σχηματίζεται συνήθως στη διεπιφάνεια σιδήρου/στρώματος διάβρωσης. </a:t>
            </a:r>
            <a:endParaRPr lang="en-GB" altLang="el-GR" dirty="0" smtClean="0"/>
          </a:p>
        </p:txBody>
      </p:sp>
    </p:spTree>
    <p:extLst>
      <p:ext uri="{BB962C8B-B14F-4D97-AF65-F5344CB8AC3E}">
        <p14:creationId xmlns:p14="http://schemas.microsoft.com/office/powerpoint/2010/main" val="2609713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ctr" eaLnBrk="1" hangingPunct="1"/>
            <a:r>
              <a:rPr lang="el-GR" altLang="el-GR" sz="3600" dirty="0" smtClean="0">
                <a:latin typeface="+mn-lt"/>
                <a:cs typeface="Times New Roman" pitchFamily="18" charset="0"/>
              </a:rPr>
              <a:t>Κρύσταλλοι </a:t>
            </a:r>
            <a:r>
              <a:rPr lang="el-GR" altLang="el-GR" sz="3600" dirty="0" err="1" smtClean="0">
                <a:latin typeface="+mn-lt"/>
                <a:cs typeface="Times New Roman" pitchFamily="18" charset="0"/>
              </a:rPr>
              <a:t>ακαγκαινίτη</a:t>
            </a:r>
            <a:endParaRPr lang="en-GB" altLang="el-GR" sz="3600" dirty="0" smtClean="0">
              <a:latin typeface="+mn-lt"/>
              <a:cs typeface="Times New Roman" pitchFamily="18" charset="0"/>
            </a:endParaRPr>
          </a:p>
        </p:txBody>
      </p:sp>
      <p:graphicFrame>
        <p:nvGraphicFramePr>
          <p:cNvPr id="39939" name="Object 3"/>
          <p:cNvGraphicFramePr>
            <a:graphicFrameLocks noGrp="1" noChangeAspect="1"/>
          </p:cNvGraphicFramePr>
          <p:nvPr>
            <p:ph idx="1"/>
            <p:extLst>
              <p:ext uri="{D42A27DB-BD31-4B8C-83A1-F6EECF244321}">
                <p14:modId xmlns:p14="http://schemas.microsoft.com/office/powerpoint/2010/main" val="1319967542"/>
              </p:ext>
            </p:extLst>
          </p:nvPr>
        </p:nvGraphicFramePr>
        <p:xfrm>
          <a:off x="1454150" y="987574"/>
          <a:ext cx="6235700" cy="3819525"/>
        </p:xfrm>
        <a:graphic>
          <a:graphicData uri="http://schemas.openxmlformats.org/presentationml/2006/ole">
            <mc:AlternateContent xmlns:mc="http://schemas.openxmlformats.org/markup-compatibility/2006">
              <mc:Choice xmlns:v="urn:schemas-microsoft-com:vml" Requires="v">
                <p:oleObj spid="_x0000_s4123" name="Photo Editor Photo" r:id="rId3" imgW="10463167" imgH="6408975" progId="MSPhotoEd.3">
                  <p:embed/>
                </p:oleObj>
              </mc:Choice>
              <mc:Fallback>
                <p:oleObj name="Photo Editor Photo" r:id="rId3" imgW="10463167" imgH="6408975"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150" y="987574"/>
                        <a:ext cx="623570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0" name="TextBox 2"/>
          <p:cNvSpPr txBox="1">
            <a:spLocks noChangeArrowheads="1"/>
          </p:cNvSpPr>
          <p:nvPr/>
        </p:nvSpPr>
        <p:spPr bwMode="auto">
          <a:xfrm>
            <a:off x="1963497" y="4286250"/>
            <a:ext cx="5217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gn="ctr">
              <a:lnSpc>
                <a:spcPct val="100000"/>
              </a:lnSpc>
              <a:spcBef>
                <a:spcPct val="0"/>
              </a:spcBef>
              <a:buFontTx/>
              <a:buNone/>
            </a:pPr>
            <a:r>
              <a:rPr lang="el-GR" altLang="el-GR" sz="2000" dirty="0">
                <a:latin typeface="+mj-lt"/>
              </a:rPr>
              <a:t>Σχηματική απεικόνιση κρυστάλλων </a:t>
            </a:r>
            <a:r>
              <a:rPr lang="el-GR" altLang="el-GR" sz="2000" dirty="0" err="1">
                <a:latin typeface="+mj-lt"/>
              </a:rPr>
              <a:t>ακαγκαινίτη</a:t>
            </a:r>
            <a:r>
              <a:rPr lang="el-GR" altLang="el-GR" sz="2000" dirty="0">
                <a:latin typeface="+mj-lt"/>
              </a:rPr>
              <a:t> </a:t>
            </a:r>
          </a:p>
          <a:p>
            <a:pPr algn="ctr">
              <a:lnSpc>
                <a:spcPct val="100000"/>
              </a:lnSpc>
              <a:spcBef>
                <a:spcPct val="0"/>
              </a:spcBef>
              <a:buFontTx/>
              <a:buNone/>
            </a:pPr>
            <a:r>
              <a:rPr lang="el-GR" altLang="el-GR" sz="2000" dirty="0">
                <a:latin typeface="+mj-lt"/>
              </a:rPr>
              <a:t>σε σιδερένιο κομμάτι (</a:t>
            </a:r>
            <a:r>
              <a:rPr lang="en-US" altLang="el-GR" sz="2000" dirty="0">
                <a:latin typeface="+mj-lt"/>
              </a:rPr>
              <a:t>Selwyn et al</a:t>
            </a:r>
            <a:r>
              <a:rPr lang="el-GR" altLang="el-GR" sz="2000" dirty="0">
                <a:latin typeface="+mj-lt"/>
              </a:rPr>
              <a:t>. </a:t>
            </a:r>
            <a:r>
              <a:rPr lang="en-US" altLang="el-GR" sz="2000" dirty="0">
                <a:latin typeface="+mj-lt"/>
              </a:rPr>
              <a:t>1999</a:t>
            </a:r>
            <a:r>
              <a:rPr lang="en-US" altLang="el-GR" sz="2000" dirty="0" smtClean="0">
                <a:latin typeface="+mj-lt"/>
              </a:rPr>
              <a:t>)</a:t>
            </a:r>
            <a:endParaRPr lang="el-GR" altLang="el-GR" sz="2000" dirty="0">
              <a:solidFill>
                <a:srgbClr val="A50021"/>
              </a:solidFill>
              <a:latin typeface="+mj-lt"/>
            </a:endParaRPr>
          </a:p>
        </p:txBody>
      </p:sp>
    </p:spTree>
    <p:extLst>
      <p:ext uri="{BB962C8B-B14F-4D97-AF65-F5344CB8AC3E}">
        <p14:creationId xmlns:p14="http://schemas.microsoft.com/office/powerpoint/2010/main" val="914845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eaLnBrk="1" hangingPunct="1"/>
            <a:r>
              <a:rPr lang="el-GR" altLang="el-GR" sz="3600" dirty="0" smtClean="0">
                <a:latin typeface="+mn-lt"/>
                <a:cs typeface="Times New Roman" pitchFamily="18" charset="0"/>
              </a:rPr>
              <a:t>Απεικονίζεται το ιδανικό μοντέλο δομής</a:t>
            </a:r>
            <a:endParaRPr lang="en-GB" altLang="el-GR" sz="3600" dirty="0" smtClean="0">
              <a:latin typeface="+mn-lt"/>
              <a:cs typeface="Times New Roman" pitchFamily="18" charset="0"/>
            </a:endParaRPr>
          </a:p>
        </p:txBody>
      </p:sp>
      <p:sp>
        <p:nvSpPr>
          <p:cNvPr id="3" name="Content Placeholder 2"/>
          <p:cNvSpPr>
            <a:spLocks noGrp="1"/>
          </p:cNvSpPr>
          <p:nvPr>
            <p:ph idx="1"/>
          </p:nvPr>
        </p:nvSpPr>
        <p:spPr>
          <a:xfrm>
            <a:off x="6732240" y="1107097"/>
            <a:ext cx="2304256" cy="3819871"/>
          </a:xfrm>
          <a:solidFill>
            <a:srgbClr val="742310"/>
          </a:solidFill>
        </p:spPr>
        <p:txBody>
          <a:bodyPr>
            <a:normAutofit/>
          </a:bodyPr>
          <a:lstStyle/>
          <a:p>
            <a:pPr>
              <a:buClr>
                <a:schemeClr val="tx1">
                  <a:lumMod val="50000"/>
                  <a:lumOff val="50000"/>
                </a:schemeClr>
              </a:buClr>
            </a:pPr>
            <a:r>
              <a:rPr lang="el-GR" sz="2400" dirty="0">
                <a:solidFill>
                  <a:schemeClr val="bg1"/>
                </a:solidFill>
              </a:rPr>
              <a:t>Η</a:t>
            </a:r>
            <a:r>
              <a:rPr lang="el-GR" sz="2400" dirty="0" smtClean="0">
                <a:solidFill>
                  <a:schemeClr val="bg1"/>
                </a:solidFill>
              </a:rPr>
              <a:t> </a:t>
            </a:r>
            <a:r>
              <a:rPr lang="el-GR" sz="2400" dirty="0">
                <a:solidFill>
                  <a:schemeClr val="bg1"/>
                </a:solidFill>
              </a:rPr>
              <a:t>δομή του </a:t>
            </a:r>
            <a:r>
              <a:rPr lang="en-US" altLang="el-GR" sz="2400" dirty="0">
                <a:solidFill>
                  <a:schemeClr val="bg1"/>
                </a:solidFill>
                <a:cs typeface="Times New Roman" pitchFamily="18" charset="0"/>
                <a:sym typeface="Symbol" pitchFamily="18" charset="2"/>
              </a:rPr>
              <a:t> </a:t>
            </a:r>
            <a:r>
              <a:rPr lang="el-GR" sz="2400" dirty="0" smtClean="0">
                <a:solidFill>
                  <a:schemeClr val="bg1"/>
                </a:solidFill>
              </a:rPr>
              <a:t>-</a:t>
            </a:r>
            <a:r>
              <a:rPr lang="el-GR" sz="2400" dirty="0" err="1">
                <a:solidFill>
                  <a:schemeClr val="bg1"/>
                </a:solidFill>
              </a:rPr>
              <a:t>FeOOH</a:t>
            </a:r>
            <a:r>
              <a:rPr lang="el-GR" sz="2400" dirty="0">
                <a:solidFill>
                  <a:schemeClr val="bg1"/>
                </a:solidFill>
              </a:rPr>
              <a:t> περικλείει διόδους-κανάλια μερικώς γεμάτα με ιόντα χλωρίου </a:t>
            </a:r>
          </a:p>
        </p:txBody>
      </p:sp>
      <p:sp>
        <p:nvSpPr>
          <p:cNvPr id="40965" name="TextBox 4"/>
          <p:cNvSpPr txBox="1">
            <a:spLocks noChangeArrowheads="1"/>
          </p:cNvSpPr>
          <p:nvPr/>
        </p:nvSpPr>
        <p:spPr bwMode="auto">
          <a:xfrm>
            <a:off x="395536" y="4715710"/>
            <a:ext cx="5275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2000" dirty="0">
                <a:latin typeface="+mj-lt"/>
              </a:rPr>
              <a:t>Ιδεατό μοντέλο </a:t>
            </a:r>
            <a:r>
              <a:rPr lang="el-GR" altLang="el-GR" sz="2000" dirty="0" err="1">
                <a:latin typeface="+mj-lt"/>
              </a:rPr>
              <a:t>ακαγκαινίτη</a:t>
            </a:r>
            <a:r>
              <a:rPr lang="el-GR" altLang="el-GR" sz="2000" dirty="0">
                <a:latin typeface="+mj-lt"/>
              </a:rPr>
              <a:t>. (</a:t>
            </a:r>
            <a:r>
              <a:rPr lang="en-US" altLang="el-GR" sz="2000" dirty="0">
                <a:latin typeface="+mj-lt"/>
              </a:rPr>
              <a:t>Selwyn et al</a:t>
            </a:r>
            <a:r>
              <a:rPr lang="el-GR" altLang="el-GR" sz="2000" dirty="0">
                <a:latin typeface="+mj-lt"/>
              </a:rPr>
              <a:t>. 1999)</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3435720704"/>
              </p:ext>
            </p:extLst>
          </p:nvPr>
        </p:nvGraphicFramePr>
        <p:xfrm>
          <a:off x="595313" y="1058863"/>
          <a:ext cx="4905375" cy="3656847"/>
        </p:xfrm>
        <a:graphic>
          <a:graphicData uri="http://schemas.openxmlformats.org/presentationml/2006/ole">
            <mc:AlternateContent xmlns:mc="http://schemas.openxmlformats.org/markup-compatibility/2006">
              <mc:Choice xmlns:v="urn:schemas-microsoft-com:vml" Requires="v">
                <p:oleObj spid="_x0000_s5150" name="Photo Editor Photo" r:id="rId3" imgW="11011854" imgH="8573243" progId="MSPhotoEd.3">
                  <p:embed/>
                </p:oleObj>
              </mc:Choice>
              <mc:Fallback>
                <p:oleObj name="Photo Editor Photo" r:id="rId3" imgW="11011854" imgH="8573243" progId="MSPhotoEd.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1058863"/>
                        <a:ext cx="4905375" cy="365684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51222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pPr eaLnBrk="1" hangingPunct="1"/>
            <a:r>
              <a:rPr lang="el-GR" altLang="el-GR" sz="3600" dirty="0" smtClean="0"/>
              <a:t>Πώς θα σταματήσει η ενεργός διάβρωση</a:t>
            </a:r>
          </a:p>
        </p:txBody>
      </p:sp>
      <p:sp>
        <p:nvSpPr>
          <p:cNvPr id="41988" name="Text Placeholder 3"/>
          <p:cNvSpPr>
            <a:spLocks noGrp="1"/>
          </p:cNvSpPr>
          <p:nvPr>
            <p:ph idx="1"/>
          </p:nvPr>
        </p:nvSpPr>
        <p:spPr/>
        <p:txBody>
          <a:bodyPr>
            <a:normAutofit/>
          </a:bodyPr>
          <a:lstStyle/>
          <a:p>
            <a:r>
              <a:rPr lang="el-GR" altLang="el-GR" sz="2800" dirty="0" smtClean="0"/>
              <a:t>Είναι αδύνατο να σταματήσει η ενεργός διάβρωση του αντικειμένου μετά την ανασκαφή, αν παραμείνει ασυντήρητο. </a:t>
            </a:r>
            <a:endParaRPr lang="en-US" altLang="el-GR" sz="2800" dirty="0" smtClean="0"/>
          </a:p>
          <a:p>
            <a:r>
              <a:rPr lang="el-GR" altLang="el-GR" sz="2800" dirty="0" smtClean="0"/>
              <a:t>Ακόμα και αν τα αντικείμενα αποθηκευτούν σε πολύ χαμηλή σχετική υγρασία (</a:t>
            </a:r>
            <a:r>
              <a:rPr lang="en-GB" altLang="el-GR" sz="2800" dirty="0" smtClean="0"/>
              <a:t>RH </a:t>
            </a:r>
            <a:r>
              <a:rPr lang="el-GR" altLang="el-GR" sz="2800" dirty="0" smtClean="0"/>
              <a:t>κάτω από 15%)</a:t>
            </a:r>
            <a:r>
              <a:rPr lang="en-GB" altLang="el-GR" sz="2800" dirty="0" smtClean="0"/>
              <a:t>,</a:t>
            </a:r>
            <a:r>
              <a:rPr lang="el-GR" altLang="el-GR" sz="2800" dirty="0" smtClean="0"/>
              <a:t> η διάβρωση μπορεί να συνεχιστεί.</a:t>
            </a:r>
          </a:p>
        </p:txBody>
      </p:sp>
    </p:spTree>
    <p:extLst>
      <p:ext uri="{BB962C8B-B14F-4D97-AF65-F5344CB8AC3E}">
        <p14:creationId xmlns:p14="http://schemas.microsoft.com/office/powerpoint/2010/main" val="938022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Autofit/>
          </a:bodyPr>
          <a:lstStyle/>
          <a:p>
            <a:pPr eaLnBrk="1" hangingPunct="1"/>
            <a:r>
              <a:rPr lang="el-GR" altLang="el-GR" sz="3200" dirty="0" smtClean="0">
                <a:latin typeface="+mn-lt"/>
                <a:ea typeface="Verdana" pitchFamily="34" charset="0"/>
                <a:cs typeface="Verdana" pitchFamily="34" charset="0"/>
              </a:rPr>
              <a:t>Δημιουργία αποθηκευτικών χώρων από </a:t>
            </a:r>
            <a:r>
              <a:rPr lang="en-US" altLang="el-GR" sz="3200" dirty="0" err="1" smtClean="0">
                <a:latin typeface="+mn-lt"/>
                <a:ea typeface="Verdana" pitchFamily="34" charset="0"/>
                <a:cs typeface="Verdana" pitchFamily="34" charset="0"/>
              </a:rPr>
              <a:t>Escal</a:t>
            </a:r>
            <a:r>
              <a:rPr lang="el-GR" altLang="el-GR" sz="3200" dirty="0" smtClean="0">
                <a:latin typeface="+mn-lt"/>
                <a:ea typeface="Verdana" pitchFamily="34" charset="0"/>
                <a:cs typeface="Verdana" pitchFamily="34" charset="0"/>
              </a:rPr>
              <a:t> </a:t>
            </a:r>
            <a:r>
              <a:rPr lang="en-US" altLang="el-GR" sz="3200" dirty="0" smtClean="0">
                <a:latin typeface="+mn-lt"/>
                <a:ea typeface="Verdana" pitchFamily="34" charset="0"/>
                <a:cs typeface="Verdana" pitchFamily="34" charset="0"/>
              </a:rPr>
              <a:t>Barrier </a:t>
            </a:r>
            <a:r>
              <a:rPr lang="en-US" altLang="el-GR" sz="3200" dirty="0">
                <a:latin typeface="+mn-lt"/>
                <a:ea typeface="Verdana" pitchFamily="34" charset="0"/>
                <a:cs typeface="Verdana" pitchFamily="34" charset="0"/>
              </a:rPr>
              <a:t>F</a:t>
            </a:r>
            <a:r>
              <a:rPr lang="en-US" altLang="el-GR" sz="3200" dirty="0" smtClean="0">
                <a:latin typeface="+mn-lt"/>
                <a:ea typeface="Verdana" pitchFamily="34" charset="0"/>
                <a:cs typeface="Verdana" pitchFamily="34" charset="0"/>
              </a:rPr>
              <a:t>ilm</a:t>
            </a:r>
            <a:endParaRPr lang="el-GR" altLang="el-GR" sz="4400" dirty="0" smtClean="0">
              <a:latin typeface="+mn-lt"/>
            </a:endParaRPr>
          </a:p>
        </p:txBody>
      </p:sp>
      <p:sp>
        <p:nvSpPr>
          <p:cNvPr id="43011" name="Text Placeholder 3"/>
          <p:cNvSpPr>
            <a:spLocks noGrp="1"/>
          </p:cNvSpPr>
          <p:nvPr>
            <p:ph idx="1"/>
          </p:nvPr>
        </p:nvSpPr>
        <p:spPr>
          <a:xfrm>
            <a:off x="6084168" y="239254"/>
            <a:ext cx="2987824" cy="4824536"/>
          </a:xfrm>
        </p:spPr>
        <p:txBody>
          <a:bodyPr>
            <a:normAutofit lnSpcReduction="10000"/>
          </a:bodyPr>
          <a:lstStyle/>
          <a:p>
            <a:pPr marL="180975" indent="-180975"/>
            <a:r>
              <a:rPr lang="el-GR" altLang="el-GR" sz="2000" dirty="0" smtClean="0">
                <a:solidFill>
                  <a:schemeClr val="bg1"/>
                </a:solidFill>
              </a:rPr>
              <a:t>Σε ορισμένες περιπτώσεις έχει γίνει δυνατή η αναστολή της περαιτέρω διάβρωσης με την αποθήκευση μη συντηρημένων σιδερένιων αντικειμένων μολυσμένων με ιόντα χλωρίου σε σφραγισμένο </a:t>
            </a:r>
            <a:r>
              <a:rPr lang="el-GR" altLang="el-GR" sz="2000" dirty="0" err="1" smtClean="0">
                <a:solidFill>
                  <a:schemeClr val="bg1"/>
                </a:solidFill>
              </a:rPr>
              <a:t>μικροκλιματικό</a:t>
            </a:r>
            <a:r>
              <a:rPr lang="el-GR" altLang="el-GR" sz="2000" dirty="0" smtClean="0">
                <a:solidFill>
                  <a:schemeClr val="bg1"/>
                </a:solidFill>
              </a:rPr>
              <a:t> θάλαμο που διατηρεί χαμηλή </a:t>
            </a:r>
            <a:r>
              <a:rPr lang="en-GB" altLang="el-GR" sz="2000" dirty="0" smtClean="0">
                <a:solidFill>
                  <a:schemeClr val="bg1"/>
                </a:solidFill>
              </a:rPr>
              <a:t>RH </a:t>
            </a:r>
            <a:r>
              <a:rPr lang="el-GR" altLang="el-GR" sz="2000" dirty="0" smtClean="0">
                <a:solidFill>
                  <a:schemeClr val="bg1"/>
                </a:solidFill>
              </a:rPr>
              <a:t>και αφαιρεί το </a:t>
            </a:r>
            <a:r>
              <a:rPr lang="el-GR" altLang="el-GR" sz="2000" dirty="0" err="1" smtClean="0">
                <a:solidFill>
                  <a:schemeClr val="bg1"/>
                </a:solidFill>
              </a:rPr>
              <a:t>οξυγόν</a:t>
            </a:r>
            <a:r>
              <a:rPr lang="en-GB" altLang="el-GR" sz="2000" dirty="0" smtClean="0">
                <a:solidFill>
                  <a:schemeClr val="bg1"/>
                </a:solidFill>
              </a:rPr>
              <a:t>o</a:t>
            </a:r>
            <a:r>
              <a:rPr lang="el-GR" altLang="el-GR" sz="2000" dirty="0" smtClean="0">
                <a:solidFill>
                  <a:schemeClr val="bg1"/>
                </a:solidFill>
              </a:rPr>
              <a:t> (π.χ. </a:t>
            </a:r>
            <a:r>
              <a:rPr lang="en-GB" altLang="el-GR" sz="2000" dirty="0" smtClean="0">
                <a:solidFill>
                  <a:schemeClr val="bg1"/>
                </a:solidFill>
              </a:rPr>
              <a:t>RP</a:t>
            </a:r>
            <a:r>
              <a:rPr lang="el-GR" altLang="el-GR" sz="2000" dirty="0" smtClean="0">
                <a:solidFill>
                  <a:schemeClr val="bg1"/>
                </a:solidFill>
              </a:rPr>
              <a:t>-</a:t>
            </a:r>
            <a:r>
              <a:rPr lang="en-GB" altLang="el-GR" sz="2000" dirty="0" smtClean="0">
                <a:solidFill>
                  <a:schemeClr val="bg1"/>
                </a:solidFill>
              </a:rPr>
              <a:t>K</a:t>
            </a:r>
            <a:r>
              <a:rPr lang="el-GR" altLang="el-GR" sz="2000" dirty="0" smtClean="0">
                <a:solidFill>
                  <a:schemeClr val="bg1"/>
                </a:solidFill>
              </a:rPr>
              <a:t> </a:t>
            </a:r>
            <a:r>
              <a:rPr lang="el-GR" altLang="el-GR" sz="2000" dirty="0" err="1" smtClean="0">
                <a:solidFill>
                  <a:schemeClr val="bg1"/>
                </a:solidFill>
              </a:rPr>
              <a:t>προσροφητές</a:t>
            </a:r>
            <a:r>
              <a:rPr lang="el-GR" altLang="el-GR" sz="2000" dirty="0" smtClean="0">
                <a:solidFill>
                  <a:schemeClr val="bg1"/>
                </a:solidFill>
              </a:rPr>
              <a:t> και </a:t>
            </a:r>
            <a:r>
              <a:rPr lang="en-GB" altLang="el-GR" sz="2000" dirty="0" err="1" smtClean="0">
                <a:solidFill>
                  <a:schemeClr val="bg1"/>
                </a:solidFill>
              </a:rPr>
              <a:t>Escal</a:t>
            </a:r>
            <a:r>
              <a:rPr lang="el-GR" altLang="el-GR" sz="2000" dirty="0" smtClean="0">
                <a:solidFill>
                  <a:schemeClr val="bg1"/>
                </a:solidFill>
              </a:rPr>
              <a:t> κατασκευασμένα από τη </a:t>
            </a:r>
            <a:r>
              <a:rPr lang="en-GB" altLang="el-GR" sz="2000" dirty="0" smtClean="0">
                <a:solidFill>
                  <a:schemeClr val="bg1"/>
                </a:solidFill>
              </a:rPr>
              <a:t>Mitsubishi</a:t>
            </a:r>
            <a:r>
              <a:rPr lang="el-GR" altLang="el-GR" sz="2000" dirty="0" smtClean="0">
                <a:solidFill>
                  <a:schemeClr val="bg1"/>
                </a:solidFill>
              </a:rPr>
              <a:t>).</a:t>
            </a:r>
          </a:p>
        </p:txBody>
      </p:sp>
      <p:pic>
        <p:nvPicPr>
          <p:cNvPr id="430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66547"/>
            <a:ext cx="6087600" cy="378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866501"/>
            <a:ext cx="6087600" cy="276999"/>
          </a:xfrm>
          <a:prstGeom prst="rect">
            <a:avLst/>
          </a:prstGeom>
          <a:solidFill>
            <a:schemeClr val="bg1">
              <a:lumMod val="95000"/>
            </a:schemeClr>
          </a:solidFill>
        </p:spPr>
        <p:txBody>
          <a:bodyPr wrap="square">
            <a:spAutoFit/>
          </a:bodyPr>
          <a:lstStyle/>
          <a:p>
            <a:pPr algn="ctr"/>
            <a:r>
              <a:rPr lang="el-GR" sz="1200" dirty="0">
                <a:solidFill>
                  <a:schemeClr val="tx1">
                    <a:lumMod val="75000"/>
                    <a:lumOff val="25000"/>
                  </a:schemeClr>
                </a:solidFill>
              </a:rPr>
              <a:t>© ΕΘΝΙΚΟ ΑΡΧΑΙΟΛΟΓΙΚΟ ΜΟΥΣΕΙΟ</a:t>
            </a:r>
          </a:p>
        </p:txBody>
      </p:sp>
    </p:spTree>
    <p:extLst>
      <p:ext uri="{BB962C8B-B14F-4D97-AF65-F5344CB8AC3E}">
        <p14:creationId xmlns:p14="http://schemas.microsoft.com/office/powerpoint/2010/main" val="3428493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7504" y="90469"/>
            <a:ext cx="4752528" cy="857250"/>
          </a:xfrm>
        </p:spPr>
        <p:txBody>
          <a:bodyPr>
            <a:noAutofit/>
          </a:bodyPr>
          <a:lstStyle/>
          <a:p>
            <a:pPr eaLnBrk="1" hangingPunct="1"/>
            <a:r>
              <a:rPr lang="el-GR" altLang="el-GR" sz="3200" dirty="0" smtClean="0">
                <a:latin typeface="+mn-lt"/>
                <a:ea typeface="Verdana" pitchFamily="34" charset="0"/>
                <a:cs typeface="Verdana" pitchFamily="34" charset="0"/>
              </a:rPr>
              <a:t>Διπλή εξωτερική σφράγιση</a:t>
            </a:r>
            <a:endParaRPr lang="el-GR" altLang="el-GR" sz="3200" dirty="0" smtClean="0">
              <a:latin typeface="+mn-lt"/>
            </a:endParaRPr>
          </a:p>
        </p:txBody>
      </p:sp>
      <p:sp>
        <p:nvSpPr>
          <p:cNvPr id="44035" name="Text Placeholder 3"/>
          <p:cNvSpPr>
            <a:spLocks noGrp="1"/>
          </p:cNvSpPr>
          <p:nvPr>
            <p:ph idx="1"/>
          </p:nvPr>
        </p:nvSpPr>
        <p:spPr>
          <a:xfrm>
            <a:off x="5364088" y="411510"/>
            <a:ext cx="3456384" cy="4467944"/>
          </a:xfrm>
        </p:spPr>
        <p:txBody>
          <a:bodyPr>
            <a:noAutofit/>
          </a:bodyPr>
          <a:lstStyle/>
          <a:p>
            <a:pPr marL="0" indent="0" eaLnBrk="1" hangingPunct="1">
              <a:buFont typeface="Arial" charset="0"/>
              <a:buNone/>
            </a:pPr>
            <a:r>
              <a:rPr lang="el-GR" altLang="el-GR" sz="2400" dirty="0" smtClean="0">
                <a:solidFill>
                  <a:schemeClr val="bg1"/>
                </a:solidFill>
              </a:rPr>
              <a:t>Η μέθοδος αυτή χρησιμοποιείται για τη διατήρηση μη συντηρημένων ανασκαφικών σιδερένιων αντικειμένων μέχρι πέντε χρόνια έως ότου συντηρηθούν, όμως εξαρτάται από την τέλεια σφράγιση.</a:t>
            </a:r>
          </a:p>
        </p:txBody>
      </p:sp>
      <p:pic>
        <p:nvPicPr>
          <p:cNvPr id="44036"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55576" y="933768"/>
            <a:ext cx="3229744" cy="405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68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rtlCol="0">
            <a:noAutofit/>
          </a:bodyPr>
          <a:lstStyle/>
          <a:p>
            <a:pPr eaLnBrk="1" fontAlgn="auto" hangingPunct="1">
              <a:spcAft>
                <a:spcPts val="0"/>
              </a:spcAft>
              <a:defRPr/>
            </a:pPr>
            <a:r>
              <a:rPr lang="en-US" sz="2800" dirty="0">
                <a:latin typeface="+mn-lt"/>
                <a:cs typeface="Times New Roman" panose="02020603050405020304" pitchFamily="18" charset="0"/>
              </a:rPr>
              <a:t/>
            </a:r>
            <a:br>
              <a:rPr lang="en-US" sz="2800" dirty="0">
                <a:latin typeface="+mn-lt"/>
                <a:cs typeface="Times New Roman" panose="02020603050405020304" pitchFamily="18" charset="0"/>
              </a:rPr>
            </a:br>
            <a:r>
              <a:rPr lang="el-GR" sz="2800" dirty="0">
                <a:latin typeface="+mn-lt"/>
                <a:cs typeface="Times New Roman" panose="02020603050405020304" pitchFamily="18" charset="0"/>
              </a:rPr>
              <a:t> </a:t>
            </a:r>
            <a:r>
              <a:rPr lang="el-GR" sz="2800" dirty="0" smtClean="0">
                <a:latin typeface="+mn-lt"/>
                <a:cs typeface="Times New Roman" panose="02020603050405020304" pitchFamily="18" charset="0"/>
              </a:rPr>
              <a:t> Επεμβάσεις συντήρησης για ανασκαφικά μεταλλικά αντικείμενα από χερσαίο περιβάλλον </a:t>
            </a:r>
            <a:r>
              <a:rPr lang="en-US" sz="2800" dirty="0">
                <a:latin typeface="+mn-lt"/>
                <a:cs typeface="Times New Roman" panose="02020603050405020304" pitchFamily="18" charset="0"/>
              </a:rPr>
              <a:t/>
            </a:r>
            <a:br>
              <a:rPr lang="en-US" sz="2800" dirty="0">
                <a:latin typeface="+mn-lt"/>
                <a:cs typeface="Times New Roman" panose="02020603050405020304" pitchFamily="18" charset="0"/>
              </a:rPr>
            </a:br>
            <a:endParaRPr lang="en-GB" sz="2800" dirty="0">
              <a:latin typeface="+mn-lt"/>
              <a:cs typeface="Times New Roman" panose="02020603050405020304" pitchFamily="18" charset="0"/>
            </a:endParaRPr>
          </a:p>
        </p:txBody>
      </p:sp>
      <p:pic>
        <p:nvPicPr>
          <p:cNvPr id="4505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3472" y="986400"/>
            <a:ext cx="6730528" cy="4160341"/>
          </a:xfrm>
        </p:spPr>
      </p:pic>
      <p:sp>
        <p:nvSpPr>
          <p:cNvPr id="5" name="TextBox 4"/>
          <p:cNvSpPr txBox="1"/>
          <p:nvPr/>
        </p:nvSpPr>
        <p:spPr>
          <a:xfrm>
            <a:off x="107504" y="2571750"/>
            <a:ext cx="2232248" cy="646331"/>
          </a:xfrm>
          <a:prstGeom prst="rect">
            <a:avLst/>
          </a:prstGeom>
          <a:solidFill>
            <a:schemeClr val="bg1">
              <a:lumMod val="95000"/>
            </a:schemeClr>
          </a:solidFill>
        </p:spPr>
        <p:txBody>
          <a:bodyPr wrap="square" rtlCol="0">
            <a:spAutoFit/>
          </a:bodyPr>
          <a:lstStyle/>
          <a:p>
            <a:r>
              <a:rPr lang="en-US" sz="1200" dirty="0">
                <a:solidFill>
                  <a:schemeClr val="tx1">
                    <a:lumMod val="65000"/>
                    <a:lumOff val="35000"/>
                  </a:schemeClr>
                </a:solidFill>
                <a:latin typeface="+mj-lt"/>
              </a:rPr>
              <a:t>“</a:t>
            </a:r>
            <a:r>
              <a:rPr lang="en-US" sz="1200" dirty="0">
                <a:solidFill>
                  <a:schemeClr val="tx1">
                    <a:lumMod val="65000"/>
                    <a:lumOff val="35000"/>
                  </a:schemeClr>
                </a:solidFill>
                <a:latin typeface="+mj-lt"/>
                <a:hlinkClick r:id="rId3"/>
              </a:rPr>
              <a:t>Tiryns, Tb. XXVIII: iron daggers</a:t>
            </a:r>
            <a:r>
              <a:rPr lang="en-US" sz="1200" dirty="0">
                <a:solidFill>
                  <a:schemeClr val="tx1">
                    <a:lumMod val="65000"/>
                    <a:lumOff val="35000"/>
                  </a:schemeClr>
                </a:solidFill>
                <a:latin typeface="+mj-lt"/>
              </a:rPr>
              <a:t>” </a:t>
            </a:r>
            <a:r>
              <a:rPr lang="el-GR" sz="1200" dirty="0" smtClean="0">
                <a:solidFill>
                  <a:schemeClr val="tx1">
                    <a:lumMod val="65000"/>
                    <a:lumOff val="35000"/>
                  </a:schemeClr>
                </a:solidFill>
                <a:latin typeface="+mj-lt"/>
              </a:rPr>
              <a:t>από </a:t>
            </a:r>
            <a:r>
              <a:rPr lang="en-US" sz="1200" dirty="0">
                <a:latin typeface="+mj-lt"/>
                <a:hlinkClick r:id="rId4" tooltip="Go to Dan Diffendale's photostream"/>
              </a:rPr>
              <a:t>Dan </a:t>
            </a:r>
            <a:r>
              <a:rPr lang="en-US" sz="1200" dirty="0" err="1" smtClean="0">
                <a:latin typeface="+mj-lt"/>
                <a:hlinkClick r:id="rId4" tooltip="Go to Dan Diffendale's photostream"/>
              </a:rPr>
              <a:t>Diffendale</a:t>
            </a:r>
            <a:r>
              <a:rPr lang="el-GR" sz="1200" dirty="0" smtClean="0">
                <a:solidFill>
                  <a:schemeClr val="tx1">
                    <a:lumMod val="65000"/>
                    <a:lumOff val="35000"/>
                  </a:schemeClr>
                </a:solidFill>
                <a:latin typeface="+mj-lt"/>
              </a:rPr>
              <a:t> διαθέσιμο με άδεια </a:t>
            </a:r>
            <a:r>
              <a:rPr lang="en-US" sz="1200" dirty="0">
                <a:latin typeface="+mj-lt"/>
                <a:hlinkClick r:id="rId5"/>
              </a:rPr>
              <a:t>CC BY-NC-SA 2.0</a:t>
            </a:r>
            <a:endParaRPr lang="en-US" sz="1200" dirty="0">
              <a:latin typeface="+mj-lt"/>
            </a:endParaRPr>
          </a:p>
        </p:txBody>
      </p:sp>
    </p:spTree>
    <p:extLst>
      <p:ext uri="{BB962C8B-B14F-4D97-AF65-F5344CB8AC3E}">
        <p14:creationId xmlns:p14="http://schemas.microsoft.com/office/powerpoint/2010/main" val="3085918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title"/>
          </p:nvPr>
        </p:nvSpPr>
        <p:spPr/>
        <p:txBody>
          <a:bodyPr rtlCol="0">
            <a:noAutofit/>
          </a:bodyPr>
          <a:lstStyle/>
          <a:p>
            <a:pPr eaLnBrk="1" fontAlgn="auto" hangingPunct="1">
              <a:spcAft>
                <a:spcPts val="0"/>
              </a:spcAft>
              <a:defRPr/>
            </a:pPr>
            <a:r>
              <a:rPr lang="el-GR" sz="3000" dirty="0"/>
              <a:t>Διάγνωση του σιδήρου πριν την επέμβαση</a:t>
            </a:r>
          </a:p>
        </p:txBody>
      </p:sp>
      <p:sp>
        <p:nvSpPr>
          <p:cNvPr id="46083" name="Rectangle 2"/>
          <p:cNvSpPr>
            <a:spLocks noGrp="1" noChangeArrowheads="1"/>
          </p:cNvSpPr>
          <p:nvPr>
            <p:ph idx="1"/>
          </p:nvPr>
        </p:nvSpPr>
        <p:spPr/>
        <p:txBody>
          <a:bodyPr>
            <a:normAutofit/>
          </a:bodyPr>
          <a:lstStyle/>
          <a:p>
            <a:pPr marL="514350" indent="-514350" eaLnBrk="1" hangingPunct="1">
              <a:buFont typeface="+mj-lt"/>
              <a:buAutoNum type="arabicPeriod"/>
            </a:pPr>
            <a:r>
              <a:rPr lang="el-GR" altLang="el-GR" sz="2000" dirty="0" smtClean="0">
                <a:cs typeface="Times New Roman" pitchFamily="18" charset="0"/>
              </a:rPr>
              <a:t>Ύπαρξη μεταλλικού πυρήνα (ή ελάχιστης ποσότητας μετάλλου) και πλήρης απουσία ιχνών ενεργού διάβρωσης </a:t>
            </a:r>
            <a:endParaRPr lang="en-US" altLang="el-GR" sz="2000" b="1" dirty="0" smtClean="0">
              <a:cs typeface="Times New Roman" pitchFamily="18" charset="0"/>
            </a:endParaRPr>
          </a:p>
          <a:p>
            <a:pPr marL="514350" indent="-514350" eaLnBrk="1" hangingPunct="1">
              <a:buFont typeface="+mj-lt"/>
              <a:buAutoNum type="arabicPeriod"/>
            </a:pPr>
            <a:r>
              <a:rPr lang="el-GR" altLang="el-GR" sz="2000" dirty="0" smtClean="0">
                <a:cs typeface="Times New Roman" pitchFamily="18" charset="0"/>
              </a:rPr>
              <a:t>Ύπαρξη μεταλλικού πυρήνα και ιχνών ενεργού διάβρωσης</a:t>
            </a:r>
            <a:endParaRPr lang="en-US" altLang="el-GR" sz="2000" b="1" dirty="0" smtClean="0">
              <a:cs typeface="Times New Roman" pitchFamily="18" charset="0"/>
            </a:endParaRPr>
          </a:p>
          <a:p>
            <a:pPr marL="514350" indent="-514350" eaLnBrk="1" hangingPunct="1">
              <a:buFont typeface="+mj-lt"/>
              <a:buAutoNum type="arabicPeriod"/>
            </a:pPr>
            <a:r>
              <a:rPr lang="el-GR" altLang="el-GR" sz="2000" dirty="0" smtClean="0">
                <a:cs typeface="Times New Roman" pitchFamily="18" charset="0"/>
              </a:rPr>
              <a:t>Ύπαρξη ελάχιστης ποσότητας μετάλλου και ίχνη ενεργού διάβρωσης </a:t>
            </a:r>
            <a:endParaRPr lang="en-US" altLang="el-GR" sz="2000" b="1" dirty="0" smtClean="0">
              <a:cs typeface="Times New Roman" pitchFamily="18" charset="0"/>
            </a:endParaRPr>
          </a:p>
          <a:p>
            <a:pPr marL="514350" indent="-514350" eaLnBrk="1" hangingPunct="1">
              <a:buFont typeface="+mj-lt"/>
              <a:buAutoNum type="arabicPeriod"/>
            </a:pPr>
            <a:r>
              <a:rPr lang="el-GR" altLang="el-GR" sz="2000" dirty="0" smtClean="0">
                <a:cs typeface="Times New Roman" pitchFamily="18" charset="0"/>
              </a:rPr>
              <a:t>Πλήρης απουσία μετάλλου</a:t>
            </a:r>
            <a:endParaRPr lang="en-US" altLang="el-GR" sz="2000" b="1" dirty="0" smtClean="0">
              <a:cs typeface="Times New Roman" pitchFamily="18" charset="0"/>
            </a:endParaRPr>
          </a:p>
          <a:p>
            <a:pPr eaLnBrk="1" hangingPunct="1"/>
            <a:endParaRPr lang="en-GB" altLang="el-GR" sz="2000" dirty="0" smtClean="0">
              <a:cs typeface="Times New Roman" pitchFamily="18" charset="0"/>
            </a:endParaRPr>
          </a:p>
          <a:p>
            <a:pPr eaLnBrk="1" hangingPunct="1"/>
            <a:endParaRPr lang="en-GB" altLang="el-GR" sz="2000" dirty="0" smtClean="0"/>
          </a:p>
        </p:txBody>
      </p:sp>
      <p:pic>
        <p:nvPicPr>
          <p:cNvPr id="46084" name="Picture 4" descr="Radiography 15-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5" y="0"/>
            <a:ext cx="3715033"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5677" y="2123615"/>
            <a:ext cx="3735967" cy="20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5"/>
          <p:cNvSpPr txBox="1">
            <a:spLocks noChangeArrowheads="1"/>
          </p:cNvSpPr>
          <p:nvPr/>
        </p:nvSpPr>
        <p:spPr bwMode="auto">
          <a:xfrm>
            <a:off x="5436095" y="4203079"/>
            <a:ext cx="3698017" cy="934358"/>
          </a:xfrm>
          <a:prstGeom prst="rect">
            <a:avLst/>
          </a:prstGeom>
          <a:solidFill>
            <a:schemeClr val="bg1">
              <a:lumMod val="95000"/>
            </a:schemeClr>
          </a:solidFill>
          <a:ln>
            <a:noFill/>
          </a:ln>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gn="just" eaLnBrk="1" hangingPunct="1">
              <a:lnSpc>
                <a:spcPct val="114000"/>
              </a:lnSpc>
              <a:spcBef>
                <a:spcPct val="20000"/>
              </a:spcBef>
              <a:buClr>
                <a:schemeClr val="tx2"/>
              </a:buClr>
              <a:buSzPct val="90000"/>
              <a:buFont typeface="Wingdings" pitchFamily="2" charset="2"/>
              <a:buNone/>
            </a:pPr>
            <a:r>
              <a:rPr lang="el-GR" altLang="el-GR" sz="1200" dirty="0">
                <a:latin typeface="+mn-lt"/>
              </a:rPr>
              <a:t>Ραδιογραφία (55</a:t>
            </a:r>
            <a:r>
              <a:rPr lang="en-US" altLang="el-GR" sz="1200" dirty="0">
                <a:latin typeface="+mn-lt"/>
              </a:rPr>
              <a:t>kV</a:t>
            </a:r>
            <a:r>
              <a:rPr lang="el-GR" altLang="el-GR" sz="1200" dirty="0">
                <a:latin typeface="+mn-lt"/>
              </a:rPr>
              <a:t>, 10</a:t>
            </a:r>
            <a:r>
              <a:rPr lang="en-US" altLang="el-GR" sz="1200" dirty="0" err="1">
                <a:latin typeface="+mn-lt"/>
              </a:rPr>
              <a:t>mAs</a:t>
            </a:r>
            <a:r>
              <a:rPr lang="el-GR" altLang="el-GR" sz="1200" dirty="0">
                <a:latin typeface="+mn-lt"/>
              </a:rPr>
              <a:t>, 1 </a:t>
            </a:r>
            <a:r>
              <a:rPr lang="en-US" altLang="el-GR" sz="1200" dirty="0">
                <a:latin typeface="+mn-lt"/>
              </a:rPr>
              <a:t>sec</a:t>
            </a:r>
            <a:r>
              <a:rPr lang="el-GR" altLang="el-GR" sz="1200" dirty="0">
                <a:latin typeface="+mn-lt"/>
              </a:rPr>
              <a:t>). Οι λευκές περιοχές υποδεικνύουν την </a:t>
            </a:r>
            <a:r>
              <a:rPr lang="el-GR" altLang="el-GR" sz="1200" dirty="0" smtClean="0">
                <a:latin typeface="+mn-lt"/>
              </a:rPr>
              <a:t>παρουσία </a:t>
            </a:r>
            <a:r>
              <a:rPr lang="el-GR" altLang="el-GR" sz="1200" dirty="0">
                <a:latin typeface="+mn-lt"/>
              </a:rPr>
              <a:t>μεταλλικού πυρήνα, οι γκρίζες προϊόντων διάβρωσης και οι μαύρες την απουσία μετάλλου. Μ. </a:t>
            </a:r>
            <a:r>
              <a:rPr lang="el-GR" altLang="el-GR" sz="1200" dirty="0" err="1">
                <a:latin typeface="+mn-lt"/>
              </a:rPr>
              <a:t>Γιαννουλάκη</a:t>
            </a:r>
            <a:r>
              <a:rPr lang="el-GR" altLang="el-GR" sz="1200" dirty="0">
                <a:latin typeface="+mn-lt"/>
              </a:rPr>
              <a:t>, </a:t>
            </a:r>
            <a:r>
              <a:rPr lang="el-GR" altLang="el-GR" sz="1200" dirty="0" err="1">
                <a:latin typeface="+mn-lt"/>
              </a:rPr>
              <a:t>Αρχαιά</a:t>
            </a:r>
            <a:r>
              <a:rPr lang="el-GR" altLang="el-GR" sz="1200" dirty="0">
                <a:latin typeface="+mn-lt"/>
              </a:rPr>
              <a:t> </a:t>
            </a:r>
            <a:r>
              <a:rPr lang="el-GR" altLang="el-GR" sz="1200" dirty="0" smtClean="0">
                <a:latin typeface="+mn-lt"/>
              </a:rPr>
              <a:t>Μεσσήνη</a:t>
            </a:r>
            <a:endParaRPr lang="el-GR" altLang="el-GR" sz="1200" dirty="0">
              <a:solidFill>
                <a:srgbClr val="A50021"/>
              </a:solidFill>
              <a:latin typeface="+mn-lt"/>
            </a:endParaRPr>
          </a:p>
        </p:txBody>
      </p:sp>
    </p:spTree>
    <p:extLst>
      <p:ext uri="{BB962C8B-B14F-4D97-AF65-F5344CB8AC3E}">
        <p14:creationId xmlns:p14="http://schemas.microsoft.com/office/powerpoint/2010/main" val="593994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eaLnBrk="1" hangingPunct="1"/>
            <a:r>
              <a:rPr lang="el-GR" altLang="el-GR" sz="3600" dirty="0" smtClean="0">
                <a:latin typeface="+mn-lt"/>
                <a:cs typeface="Times New Roman" pitchFamily="18" charset="0"/>
              </a:rPr>
              <a:t>Στόχοι Επέμβασης</a:t>
            </a:r>
            <a:endParaRPr lang="en-GB" altLang="el-GR" sz="3600" dirty="0" smtClean="0">
              <a:latin typeface="+mn-lt"/>
              <a:cs typeface="Times New Roman" pitchFamily="18" charset="0"/>
            </a:endParaRPr>
          </a:p>
        </p:txBody>
      </p:sp>
      <p:sp>
        <p:nvSpPr>
          <p:cNvPr id="250883" name="Rectangle 3"/>
          <p:cNvSpPr>
            <a:spLocks noGrp="1" noChangeArrowheads="1"/>
          </p:cNvSpPr>
          <p:nvPr>
            <p:ph idx="1"/>
          </p:nvPr>
        </p:nvSpPr>
        <p:spPr/>
        <p:txBody>
          <a:bodyPr rtlCol="0">
            <a:normAutofit/>
          </a:bodyPr>
          <a:lstStyle/>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Σταθεροποίηση του μεταλλικού αντικειμένου, π.χ. απομάκρυνση χλωριόντων ή προϊόντων ενεργού </a:t>
            </a:r>
            <a:r>
              <a:rPr lang="el-GR" sz="2400" dirty="0" smtClean="0">
                <a:cs typeface="Times New Roman" panose="02020603050405020304" pitchFamily="18" charset="0"/>
              </a:rPr>
              <a:t>διάβρωσης.</a:t>
            </a:r>
            <a:endParaRPr lang="en-US" sz="2400" b="1" dirty="0">
              <a:cs typeface="Times New Roman" panose="02020603050405020304" pitchFamily="18" charset="0"/>
            </a:endParaRPr>
          </a:p>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Διασφάλιση της αρχικής επιφάνειας και του σχήματος του αντικειμένου, το οποίο διατηρείται συνήθως μέσα στα στρώματα </a:t>
            </a:r>
            <a:r>
              <a:rPr lang="el-GR" sz="2400" dirty="0" smtClean="0">
                <a:cs typeface="Times New Roman" panose="02020603050405020304" pitchFamily="18" charset="0"/>
              </a:rPr>
              <a:t>διάβρωσης. </a:t>
            </a:r>
            <a:endParaRPr lang="en-US" sz="2400" dirty="0">
              <a:cs typeface="Times New Roman" panose="02020603050405020304" pitchFamily="18" charset="0"/>
            </a:endParaRPr>
          </a:p>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Πραγματοποίηση επεμβάσεων σε μεγάλο όγκο αντικειμένων, π.χ. ομαδική </a:t>
            </a:r>
            <a:r>
              <a:rPr lang="el-GR" sz="2400" dirty="0" smtClean="0">
                <a:cs typeface="Times New Roman" panose="02020603050405020304" pitchFamily="18" charset="0"/>
              </a:rPr>
              <a:t>συντήρηση. </a:t>
            </a:r>
            <a:endParaRPr lang="en-GB" sz="2400" dirty="0">
              <a:cs typeface="Times New Roman" panose="02020603050405020304" pitchFamily="18" charset="0"/>
            </a:endParaRPr>
          </a:p>
        </p:txBody>
      </p:sp>
    </p:spTree>
    <p:extLst>
      <p:ext uri="{BB962C8B-B14F-4D97-AF65-F5344CB8AC3E}">
        <p14:creationId xmlns:p14="http://schemas.microsoft.com/office/powerpoint/2010/main" val="1708894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179512" y="46205"/>
            <a:ext cx="4139976" cy="1080119"/>
          </a:xfrm>
        </p:spPr>
        <p:txBody>
          <a:bodyPr>
            <a:noAutofit/>
          </a:bodyPr>
          <a:lstStyle/>
          <a:p>
            <a:pPr eaLnBrk="1" hangingPunct="1"/>
            <a:r>
              <a:rPr lang="el-GR" altLang="el-GR" sz="2800" dirty="0" smtClean="0"/>
              <a:t>Στην φύση δεν υπάρχ</a:t>
            </a:r>
            <a:r>
              <a:rPr lang="el-GR" altLang="el-GR" sz="2800" kern="0" spc="200" dirty="0" smtClean="0"/>
              <a:t>ε</a:t>
            </a:r>
            <a:r>
              <a:rPr lang="el-GR" altLang="el-GR" sz="2800" dirty="0" smtClean="0"/>
              <a:t>ι σίδηρος</a:t>
            </a:r>
            <a:r>
              <a:rPr lang="en-US" altLang="el-GR" sz="2800" dirty="0" smtClean="0"/>
              <a:t> </a:t>
            </a:r>
            <a:r>
              <a:rPr lang="el-GR" altLang="el-GR" sz="2800" dirty="0" smtClean="0"/>
              <a:t>σε καθαρή μορφή</a:t>
            </a:r>
          </a:p>
        </p:txBody>
      </p:sp>
      <p:sp>
        <p:nvSpPr>
          <p:cNvPr id="2" name="Content Placeholder 1"/>
          <p:cNvSpPr>
            <a:spLocks noGrp="1"/>
          </p:cNvSpPr>
          <p:nvPr>
            <p:ph idx="1"/>
          </p:nvPr>
        </p:nvSpPr>
        <p:spPr/>
        <p:txBody>
          <a:bodyPr>
            <a:normAutofit/>
          </a:bodyPr>
          <a:lstStyle/>
          <a:p>
            <a:r>
              <a:rPr lang="el-GR" sz="2400" dirty="0"/>
              <a:t>O σίδηρος εμφανίζεται σε μορφή οξειδωμένου ορυκτού</a:t>
            </a:r>
          </a:p>
          <a:p>
            <a:r>
              <a:rPr lang="el-GR" sz="2400" dirty="0"/>
              <a:t>Ο μεταλλικός σίδηρος είναι ασταθής και σκουριάζει εύκολα</a:t>
            </a:r>
          </a:p>
          <a:p>
            <a:r>
              <a:rPr lang="el-GR" sz="2400" dirty="0"/>
              <a:t>Τείνει να επιστρέψει στην αρχική φυσική του κατάσταση</a:t>
            </a:r>
          </a:p>
          <a:p>
            <a:endParaRPr lang="el-GR" sz="2400" dirty="0"/>
          </a:p>
        </p:txBody>
      </p:sp>
      <p:pic>
        <p:nvPicPr>
          <p:cNvPr id="7"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203597"/>
            <a:ext cx="4644008" cy="3094317"/>
          </a:xfrm>
          <a:prstGeom prst="rect">
            <a:avLst/>
          </a:prstGeom>
        </p:spPr>
      </p:pic>
      <p:sp>
        <p:nvSpPr>
          <p:cNvPr id="8" name="TextBox 7"/>
          <p:cNvSpPr txBox="1"/>
          <p:nvPr/>
        </p:nvSpPr>
        <p:spPr>
          <a:xfrm>
            <a:off x="5172445" y="4443957"/>
            <a:ext cx="3365994"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65000"/>
                    <a:lumOff val="35000"/>
                  </a:schemeClr>
                </a:solidFill>
              </a:rPr>
              <a:t>“</a:t>
            </a:r>
            <a:r>
              <a:rPr lang="en-US" sz="1200" dirty="0">
                <a:solidFill>
                  <a:schemeClr val="tx1">
                    <a:lumMod val="65000"/>
                    <a:lumOff val="35000"/>
                  </a:schemeClr>
                </a:solidFill>
                <a:hlinkClick r:id="rId3"/>
              </a:rPr>
              <a:t>Slag from iron ore </a:t>
            </a:r>
            <a:r>
              <a:rPr lang="en-US" sz="1200" dirty="0" smtClean="0">
                <a:solidFill>
                  <a:schemeClr val="tx1">
                    <a:lumMod val="65000"/>
                    <a:lumOff val="35000"/>
                  </a:schemeClr>
                </a:solidFill>
                <a:hlinkClick r:id="rId3"/>
              </a:rPr>
              <a:t>melting</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a:solidFill>
                  <a:schemeClr val="tx1">
                    <a:lumMod val="65000"/>
                    <a:lumOff val="35000"/>
                  </a:schemeClr>
                </a:solidFill>
                <a:hlinkClick r:id="rId4" tooltip="User:Knud Winckelmann"/>
              </a:rPr>
              <a:t>Knud</a:t>
            </a:r>
            <a:r>
              <a:rPr lang="en-US" sz="1200" dirty="0">
                <a:solidFill>
                  <a:schemeClr val="tx1">
                    <a:lumMod val="65000"/>
                    <a:lumOff val="35000"/>
                  </a:schemeClr>
                </a:solidFill>
                <a:hlinkClick r:id="rId4" tooltip="User:Knud Winckelmann"/>
              </a:rPr>
              <a:t> </a:t>
            </a:r>
            <a:r>
              <a:rPr lang="en-US" sz="1200" dirty="0" smtClean="0">
                <a:solidFill>
                  <a:schemeClr val="tx1">
                    <a:lumMod val="65000"/>
                    <a:lumOff val="35000"/>
                  </a:schemeClr>
                </a:solidFill>
                <a:hlinkClick r:id="rId4" tooltip="User:Knud Winckelmann"/>
              </a:rPr>
              <a:t>Winckelmann</a:t>
            </a:r>
            <a:r>
              <a:rPr lang="el-GR" sz="1200" dirty="0" smtClean="0">
                <a:solidFill>
                  <a:schemeClr val="tx1">
                    <a:lumMod val="65000"/>
                    <a:lumOff val="35000"/>
                  </a:schemeClr>
                </a:solidFill>
              </a:rPr>
              <a:t> διαθέσιμο με άδεια </a:t>
            </a:r>
            <a:r>
              <a:rPr lang="en-US" sz="1200" dirty="0">
                <a:solidFill>
                  <a:schemeClr val="tx1">
                    <a:lumMod val="65000"/>
                    <a:lumOff val="35000"/>
                  </a:schemeClr>
                </a:solidFill>
                <a:hlinkClick r:id="rId5"/>
              </a:rPr>
              <a:t>CC BY-SA </a:t>
            </a:r>
            <a:r>
              <a:rPr lang="en-US" sz="1200" dirty="0" smtClean="0">
                <a:solidFill>
                  <a:schemeClr val="tx1">
                    <a:lumMod val="65000"/>
                    <a:lumOff val="35000"/>
                  </a:schemeClr>
                </a:solidFill>
                <a:hlinkClick r:id="rId5"/>
              </a:rPr>
              <a:t>3.0</a:t>
            </a:r>
            <a:endParaRPr lang="en-US" sz="1200" dirty="0">
              <a:solidFill>
                <a:schemeClr val="tx1">
                  <a:lumMod val="65000"/>
                  <a:lumOff val="35000"/>
                </a:schemeClr>
              </a:solidFill>
            </a:endParaRPr>
          </a:p>
        </p:txBody>
      </p:sp>
      <p:sp>
        <p:nvSpPr>
          <p:cNvPr id="3" name="Rectangle 2"/>
          <p:cNvSpPr/>
          <p:nvPr/>
        </p:nvSpPr>
        <p:spPr>
          <a:xfrm>
            <a:off x="4648804" y="267494"/>
            <a:ext cx="4346383" cy="523220"/>
          </a:xfrm>
          <a:prstGeom prst="rect">
            <a:avLst/>
          </a:prstGeom>
        </p:spPr>
        <p:txBody>
          <a:bodyPr wrap="none">
            <a:spAutoFit/>
          </a:bodyPr>
          <a:lstStyle/>
          <a:p>
            <a:r>
              <a:rPr lang="el-GR" altLang="el-GR" sz="2800" dirty="0">
                <a:solidFill>
                  <a:schemeClr val="bg1"/>
                </a:solidFill>
              </a:rPr>
              <a:t>(εκτός από τους μετεωρίτες)</a:t>
            </a:r>
            <a:endParaRPr lang="el-GR" sz="2800" dirty="0">
              <a:solidFill>
                <a:schemeClr val="bg1"/>
              </a:solidFill>
            </a:endParaRPr>
          </a:p>
        </p:txBody>
      </p:sp>
    </p:spTree>
    <p:extLst>
      <p:ext uri="{BB962C8B-B14F-4D97-AF65-F5344CB8AC3E}">
        <p14:creationId xmlns:p14="http://schemas.microsoft.com/office/powerpoint/2010/main" val="721575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p:txBody>
          <a:bodyPr>
            <a:normAutofit fontScale="90000"/>
          </a:bodyPr>
          <a:lstStyle/>
          <a:p>
            <a:r>
              <a:rPr lang="el-GR" altLang="el-GR" sz="3600" dirty="0" smtClean="0">
                <a:latin typeface="+mn-lt"/>
                <a:cs typeface="Times New Roman" pitchFamily="18" charset="0"/>
              </a:rPr>
              <a:t>Πλήρης απουσία μετάλλου</a:t>
            </a:r>
            <a:endParaRPr lang="el-GR" altLang="el-GR" sz="3600" dirty="0" smtClean="0">
              <a:latin typeface="+mn-lt"/>
            </a:endParaRPr>
          </a:p>
        </p:txBody>
      </p:sp>
      <p:sp>
        <p:nvSpPr>
          <p:cNvPr id="48133" name="TextBox 1"/>
          <p:cNvSpPr txBox="1">
            <a:spLocks noChangeArrowheads="1"/>
          </p:cNvSpPr>
          <p:nvPr/>
        </p:nvSpPr>
        <p:spPr bwMode="auto">
          <a:xfrm>
            <a:off x="4994516" y="2961665"/>
            <a:ext cx="41494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1800" dirty="0">
                <a:solidFill>
                  <a:schemeClr val="bg1"/>
                </a:solidFill>
                <a:latin typeface="+mn-lt"/>
              </a:rPr>
              <a:t>Ρωμαϊκά ψαλίδια στο Μουσείο της </a:t>
            </a:r>
            <a:r>
              <a:rPr lang="el-GR" altLang="el-GR" sz="1800" dirty="0" err="1">
                <a:solidFill>
                  <a:schemeClr val="bg1"/>
                </a:solidFill>
                <a:latin typeface="+mn-lt"/>
              </a:rPr>
              <a:t>Καρθάγης</a:t>
            </a:r>
            <a:r>
              <a:rPr lang="el-GR" altLang="el-GR" sz="1800" dirty="0">
                <a:solidFill>
                  <a:schemeClr val="bg1"/>
                </a:solidFill>
                <a:latin typeface="+mn-lt"/>
              </a:rPr>
              <a:t>, όπου διατηρούνται σταθερά 100 χρόνια μετά την ανασκαφή και χωρίς συντήρηση</a:t>
            </a:r>
            <a:r>
              <a:rPr lang="en-US" altLang="el-GR" sz="1800" dirty="0">
                <a:solidFill>
                  <a:schemeClr val="bg1"/>
                </a:solidFill>
                <a:latin typeface="+mn-lt"/>
              </a:rPr>
              <a:t> </a:t>
            </a:r>
            <a:r>
              <a:rPr lang="el-GR" altLang="el-GR" sz="1800" dirty="0">
                <a:solidFill>
                  <a:schemeClr val="bg1"/>
                </a:solidFill>
                <a:latin typeface="+mn-lt"/>
              </a:rPr>
              <a:t>λόγω της απουσίας μεταλλικού πυρήνα.</a:t>
            </a:r>
          </a:p>
        </p:txBody>
      </p:sp>
      <p:sp>
        <p:nvSpPr>
          <p:cNvPr id="2" name="Content Placeholder 1"/>
          <p:cNvSpPr>
            <a:spLocks noGrp="1"/>
          </p:cNvSpPr>
          <p:nvPr>
            <p:ph idx="1"/>
          </p:nvPr>
        </p:nvSpPr>
        <p:spPr/>
        <p:txBody>
          <a:bodyPr>
            <a:normAutofit/>
          </a:bodyPr>
          <a:lstStyle/>
          <a:p>
            <a:r>
              <a:rPr lang="el-GR" sz="2000" dirty="0"/>
              <a:t>Στην Ελλάδα, πολλά σιδερένια αντικείμενα βρίσκονται πλήρως </a:t>
            </a:r>
            <a:r>
              <a:rPr lang="el-GR" sz="2000" dirty="0" err="1"/>
              <a:t>ορυκτοποιημένα</a:t>
            </a:r>
            <a:r>
              <a:rPr lang="el-GR" sz="2000" dirty="0"/>
              <a:t> και δεν έχουν καθόλου μέταλλο. </a:t>
            </a:r>
            <a:endParaRPr lang="en-US" sz="2000" dirty="0" smtClean="0"/>
          </a:p>
          <a:p>
            <a:r>
              <a:rPr lang="el-GR" sz="2000" dirty="0" smtClean="0"/>
              <a:t>Σε </a:t>
            </a:r>
            <a:r>
              <a:rPr lang="el-GR" sz="2000" dirty="0"/>
              <a:t>αυτή την περίπτωση δεν χρειάζεται καμία </a:t>
            </a:r>
            <a:r>
              <a:rPr lang="el-GR" sz="2000" dirty="0" err="1"/>
              <a:t>αποχλωρίωση</a:t>
            </a:r>
            <a:r>
              <a:rPr lang="el-GR" sz="2000" dirty="0"/>
              <a:t> καθώς δεν υπάρχει καθόλου μέταλλο για να συνεχιστεί ο κύκλος της ηλεκτροχημικής διάβρωσης</a:t>
            </a:r>
            <a:r>
              <a:rPr lang="el-GR" sz="2000" dirty="0" smtClean="0"/>
              <a:t>.</a:t>
            </a:r>
            <a:endParaRPr lang="el-GR" sz="2000" dirty="0"/>
          </a:p>
        </p:txBody>
      </p:sp>
      <p:pic>
        <p:nvPicPr>
          <p:cNvPr id="7"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600" y="0"/>
            <a:ext cx="4211960" cy="2904123"/>
          </a:xfrm>
          <a:prstGeom prst="rect">
            <a:avLst/>
          </a:prstGeom>
        </p:spPr>
      </p:pic>
    </p:spTree>
    <p:extLst>
      <p:ext uri="{BB962C8B-B14F-4D97-AF65-F5344CB8AC3E}">
        <p14:creationId xmlns:p14="http://schemas.microsoft.com/office/powerpoint/2010/main" val="362024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3478"/>
            <a:ext cx="4572145" cy="857250"/>
          </a:xfrm>
        </p:spPr>
        <p:txBody>
          <a:bodyPr/>
          <a:lstStyle/>
          <a:p>
            <a:r>
              <a:rPr lang="el-GR" sz="3200" dirty="0" smtClean="0"/>
              <a:t>Ευρήματα που βρίσκονται σε υγρή κατάσταση</a:t>
            </a:r>
            <a:endParaRPr lang="el-GR" sz="3200" dirty="0"/>
          </a:p>
        </p:txBody>
      </p:sp>
      <p:sp>
        <p:nvSpPr>
          <p:cNvPr id="5" name="Content Placeholder 4"/>
          <p:cNvSpPr>
            <a:spLocks noGrp="1"/>
          </p:cNvSpPr>
          <p:nvPr>
            <p:ph idx="1"/>
          </p:nvPr>
        </p:nvSpPr>
        <p:spPr>
          <a:xfrm>
            <a:off x="114624" y="1104261"/>
            <a:ext cx="4788024" cy="4039239"/>
          </a:xfrm>
        </p:spPr>
        <p:txBody>
          <a:bodyPr>
            <a:normAutofit fontScale="62500" lnSpcReduction="20000"/>
          </a:bodyPr>
          <a:lstStyle/>
          <a:p>
            <a:pPr marL="269875" indent="-269875">
              <a:lnSpc>
                <a:spcPct val="120000"/>
              </a:lnSpc>
            </a:pPr>
            <a:r>
              <a:rPr lang="el-GR" sz="3000" dirty="0"/>
              <a:t>Υπάρχουν στην Ελλάδα πολλές θέσεις, όπου αντικείμενα από αρχαιολογικό σίδηρο περιέχουν κάποια ποσότητα μετάλλου ή ακόμα και σημαντικό μεταλλικό πυρήνα. </a:t>
            </a:r>
            <a:endParaRPr lang="el-GR" sz="3000" dirty="0" smtClean="0"/>
          </a:p>
          <a:p>
            <a:pPr marL="269875" indent="-269875">
              <a:lnSpc>
                <a:spcPct val="120000"/>
              </a:lnSpc>
            </a:pPr>
            <a:r>
              <a:rPr lang="el-GR" sz="3000" dirty="0" smtClean="0"/>
              <a:t>Καθώς </a:t>
            </a:r>
            <a:r>
              <a:rPr lang="el-GR" sz="3000" dirty="0"/>
              <a:t>πολλά εδάφη στην Ελλάδα περιέχουν άλατα χλωρίου, οι αρχαιολόγοι πρέπει να βεβαιωθούν ή να εξασφαλίσουν ότι, εάν τα ανασκαφικά τους ευρήματα βρίσκονται σε υγρή κατάσταση, πρέπει να παραμείνουν υγρά για να αποφευχθεί η θραύση τους μέσα από τη δημιουργία </a:t>
            </a:r>
            <a:r>
              <a:rPr lang="el-GR" sz="3000" dirty="0" err="1"/>
              <a:t>ακαγκαινίτη</a:t>
            </a:r>
            <a:r>
              <a:rPr lang="el-GR" sz="3000" dirty="0"/>
              <a:t> και άλλων φαινόμενων ενεργού διάβρωσης. </a:t>
            </a:r>
          </a:p>
          <a:p>
            <a:endParaRPr lang="el-GR" dirty="0"/>
          </a:p>
        </p:txBody>
      </p:sp>
      <p:pic>
        <p:nvPicPr>
          <p:cNvPr id="9"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600" y="1137167"/>
            <a:ext cx="4188326" cy="2891939"/>
          </a:xfrm>
          <a:prstGeom prst="rect">
            <a:avLst/>
          </a:prstGeom>
        </p:spPr>
      </p:pic>
      <p:sp>
        <p:nvSpPr>
          <p:cNvPr id="6" name="Rectangle 5"/>
          <p:cNvSpPr/>
          <p:nvPr/>
        </p:nvSpPr>
        <p:spPr>
          <a:xfrm>
            <a:off x="5498847" y="27043"/>
            <a:ext cx="3645153" cy="1077218"/>
          </a:xfrm>
          <a:prstGeom prst="rect">
            <a:avLst/>
          </a:prstGeom>
        </p:spPr>
        <p:txBody>
          <a:bodyPr wrap="square">
            <a:spAutoFit/>
          </a:bodyPr>
          <a:lstStyle/>
          <a:p>
            <a:r>
              <a:rPr lang="el-GR" sz="3200" dirty="0">
                <a:solidFill>
                  <a:schemeClr val="bg1"/>
                </a:solidFill>
              </a:rPr>
              <a:t>πρέπει να διατηρούνται υγρά </a:t>
            </a:r>
          </a:p>
        </p:txBody>
      </p:sp>
      <p:sp>
        <p:nvSpPr>
          <p:cNvPr id="7" name="Right Arrow 6"/>
          <p:cNvSpPr/>
          <p:nvPr/>
        </p:nvSpPr>
        <p:spPr>
          <a:xfrm>
            <a:off x="4932040" y="277620"/>
            <a:ext cx="422920" cy="5760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953600" y="4010228"/>
            <a:ext cx="4190400" cy="830997"/>
          </a:xfrm>
          <a:prstGeom prst="rect">
            <a:avLst/>
          </a:prstGeom>
        </p:spPr>
        <p:txBody>
          <a:bodyPr wrap="square">
            <a:spAutoFit/>
          </a:bodyPr>
          <a:lstStyle/>
          <a:p>
            <a:pPr>
              <a:lnSpc>
                <a:spcPct val="100000"/>
              </a:lnSpc>
              <a:spcBef>
                <a:spcPct val="0"/>
              </a:spcBef>
              <a:buFontTx/>
              <a:buNone/>
            </a:pPr>
            <a:r>
              <a:rPr lang="el-GR" altLang="el-GR" sz="1600" dirty="0">
                <a:solidFill>
                  <a:schemeClr val="bg1"/>
                </a:solidFill>
                <a:latin typeface="Calibri" pitchFamily="34" charset="0"/>
                <a:ea typeface="SimSun" pitchFamily="2" charset="-122"/>
                <a:cs typeface="Times New Roman" pitchFamily="18" charset="0"/>
              </a:rPr>
              <a:t>Η κατάσταση του τροχού του ατμόπλοιου  </a:t>
            </a:r>
            <a:r>
              <a:rPr lang="el-GR" altLang="el-GR" sz="1600" dirty="0" smtClean="0">
                <a:solidFill>
                  <a:schemeClr val="bg1"/>
                </a:solidFill>
                <a:latin typeface="Calibri" pitchFamily="34" charset="0"/>
                <a:ea typeface="SimSun" pitchFamily="2" charset="-122"/>
                <a:cs typeface="Times New Roman" pitchFamily="18" charset="0"/>
              </a:rPr>
              <a:t>Πατρίς </a:t>
            </a:r>
            <a:r>
              <a:rPr lang="el-GR" altLang="el-GR" sz="1600" dirty="0">
                <a:solidFill>
                  <a:schemeClr val="bg1"/>
                </a:solidFill>
                <a:latin typeface="Calibri" pitchFamily="34" charset="0"/>
                <a:ea typeface="SimSun" pitchFamily="2" charset="-122"/>
                <a:cs typeface="Times New Roman" pitchFamily="18" charset="0"/>
              </a:rPr>
              <a:t>κατά την ανέλκυσή του από τη θάλασσα το Μάιο του 2007. </a:t>
            </a:r>
            <a:endParaRPr lang="en-US" altLang="el-GR" sz="1600" dirty="0">
              <a:solidFill>
                <a:schemeClr val="bg1"/>
              </a:solidFill>
              <a:latin typeface="Calibri" pitchFamily="34" charset="0"/>
              <a:ea typeface="SimSun" pitchFamily="2" charset="-122"/>
              <a:cs typeface="Times New Roman" pitchFamily="18" charset="0"/>
            </a:endParaRPr>
          </a:p>
        </p:txBody>
      </p:sp>
      <p:sp>
        <p:nvSpPr>
          <p:cNvPr id="13" name="TextBox 12"/>
          <p:cNvSpPr txBox="1"/>
          <p:nvPr/>
        </p:nvSpPr>
        <p:spPr>
          <a:xfrm>
            <a:off x="4953601" y="4833657"/>
            <a:ext cx="4188326" cy="332399"/>
          </a:xfrm>
          <a:prstGeom prst="rect">
            <a:avLst/>
          </a:prstGeom>
          <a:solidFill>
            <a:schemeClr val="bg1">
              <a:lumMod val="95000"/>
            </a:schemeClr>
          </a:solidFill>
        </p:spPr>
        <p:txBody>
          <a:bodyPr wrap="square" rtlCol="0">
            <a:spAutoFit/>
          </a:bodyPr>
          <a:lstStyle/>
          <a:p>
            <a:pPr algn="ctr">
              <a:lnSpc>
                <a:spcPct val="130000"/>
              </a:lnSpc>
            </a:pPr>
            <a:r>
              <a:rPr lang="el-GR" sz="1200" dirty="0">
                <a:solidFill>
                  <a:schemeClr val="tx1">
                    <a:lumMod val="65000"/>
                    <a:lumOff val="35000"/>
                  </a:schemeClr>
                </a:solidFill>
                <a:latin typeface="+mj-lt"/>
              </a:rPr>
              <a:t>Πίστωση φωτογραφίας: Βασίλης </a:t>
            </a:r>
            <a:r>
              <a:rPr lang="el-GR" sz="1200" dirty="0" err="1">
                <a:solidFill>
                  <a:schemeClr val="tx1">
                    <a:lumMod val="65000"/>
                    <a:lumOff val="35000"/>
                  </a:schemeClr>
                </a:solidFill>
                <a:latin typeface="+mj-lt"/>
              </a:rPr>
              <a:t>Μεντόγιαννης</a:t>
            </a:r>
            <a:r>
              <a:rPr lang="el-GR" sz="1200" dirty="0">
                <a:solidFill>
                  <a:schemeClr val="tx1">
                    <a:lumMod val="65000"/>
                    <a:lumOff val="35000"/>
                  </a:schemeClr>
                </a:solidFill>
                <a:latin typeface="+mj-lt"/>
              </a:rPr>
              <a:t>, </a:t>
            </a:r>
            <a:r>
              <a:rPr lang="el-GR" sz="1200" dirty="0">
                <a:solidFill>
                  <a:schemeClr val="tx1">
                    <a:lumMod val="65000"/>
                    <a:lumOff val="35000"/>
                  </a:schemeClr>
                </a:solidFill>
                <a:latin typeface="+mj-lt"/>
                <a:hlinkClick r:id="rId3"/>
              </a:rPr>
              <a:t>UFR </a:t>
            </a:r>
            <a:r>
              <a:rPr lang="el-GR" sz="1200" dirty="0" err="1">
                <a:solidFill>
                  <a:schemeClr val="tx1">
                    <a:lumMod val="65000"/>
                    <a:lumOff val="35000"/>
                  </a:schemeClr>
                </a:solidFill>
                <a:latin typeface="+mj-lt"/>
                <a:hlinkClick r:id="rId3"/>
              </a:rPr>
              <a:t>Team</a:t>
            </a:r>
            <a:r>
              <a:rPr lang="el-GR" sz="1200" dirty="0">
                <a:solidFill>
                  <a:schemeClr val="tx1">
                    <a:lumMod val="65000"/>
                    <a:lumOff val="35000"/>
                  </a:schemeClr>
                </a:solidFill>
                <a:latin typeface="+mj-lt"/>
                <a:hlinkClick r:id="rId3"/>
              </a:rPr>
              <a:t> </a:t>
            </a:r>
            <a:endParaRPr lang="en-US" sz="1200" dirty="0">
              <a:latin typeface="+mj-lt"/>
            </a:endParaRPr>
          </a:p>
        </p:txBody>
      </p:sp>
    </p:spTree>
    <p:extLst>
      <p:ext uri="{BB962C8B-B14F-4D97-AF65-F5344CB8AC3E}">
        <p14:creationId xmlns:p14="http://schemas.microsoft.com/office/powerpoint/2010/main" val="1329151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normAutofit/>
          </a:bodyPr>
          <a:lstStyle/>
          <a:p>
            <a:pPr eaLnBrk="1" hangingPunct="1"/>
            <a:r>
              <a:rPr lang="el-GR" altLang="el-GR" sz="3600" dirty="0" smtClean="0"/>
              <a:t>Αρχική επιφάνεια</a:t>
            </a:r>
          </a:p>
        </p:txBody>
      </p:sp>
      <p:pic>
        <p:nvPicPr>
          <p:cNvPr id="50180" name="Picture 7" descr="Cross sec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2892" y="987574"/>
            <a:ext cx="5839897"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8378" y="1692426"/>
            <a:ext cx="2727060" cy="2123658"/>
          </a:xfrm>
          <a:prstGeom prst="rect">
            <a:avLst/>
          </a:prstGeom>
        </p:spPr>
        <p:txBody>
          <a:bodyPr wrap="square">
            <a:spAutoFit/>
          </a:bodyPr>
          <a:lstStyle/>
          <a:p>
            <a:r>
              <a:rPr lang="el-GR" altLang="el-GR" sz="2200" dirty="0">
                <a:latin typeface="+mj-lt"/>
              </a:rPr>
              <a:t>Τομή σιδερένιου καρφιού από  </a:t>
            </a:r>
            <a:r>
              <a:rPr lang="el-GR" altLang="el-GR" sz="2200" dirty="0" err="1">
                <a:latin typeface="+mj-lt"/>
              </a:rPr>
              <a:t>γαλο</a:t>
            </a:r>
            <a:r>
              <a:rPr lang="el-GR" altLang="el-GR" sz="2200" dirty="0">
                <a:latin typeface="+mj-lt"/>
              </a:rPr>
              <a:t>- </a:t>
            </a:r>
            <a:r>
              <a:rPr lang="el-GR" altLang="el-GR" sz="2200" dirty="0" err="1">
                <a:latin typeface="+mj-lt"/>
              </a:rPr>
              <a:t>ρωμαική</a:t>
            </a:r>
            <a:r>
              <a:rPr lang="el-GR" altLang="el-GR" sz="2200" dirty="0">
                <a:latin typeface="+mj-lt"/>
              </a:rPr>
              <a:t> ανασκαφή στο έδαφος. </a:t>
            </a:r>
            <a:endParaRPr lang="el-GR" altLang="el-GR" sz="2200" dirty="0" smtClean="0">
              <a:latin typeface="+mj-lt"/>
            </a:endParaRPr>
          </a:p>
          <a:p>
            <a:r>
              <a:rPr lang="el-GR" altLang="el-GR" sz="2200" dirty="0" smtClean="0">
                <a:latin typeface="+mj-lt"/>
              </a:rPr>
              <a:t>Περιοχή </a:t>
            </a:r>
            <a:r>
              <a:rPr lang="el-GR" altLang="el-GR" sz="2200" dirty="0" err="1">
                <a:latin typeface="+mj-lt"/>
              </a:rPr>
              <a:t>Les</a:t>
            </a:r>
            <a:r>
              <a:rPr lang="el-GR" altLang="el-GR" sz="2200" dirty="0">
                <a:latin typeface="+mj-lt"/>
              </a:rPr>
              <a:t> </a:t>
            </a:r>
            <a:r>
              <a:rPr lang="el-GR" altLang="el-GR" sz="2200" dirty="0" err="1">
                <a:latin typeface="+mj-lt"/>
              </a:rPr>
              <a:t>Genat</a:t>
            </a:r>
            <a:r>
              <a:rPr lang="el-GR" altLang="el-GR" sz="2200" dirty="0">
                <a:latin typeface="+mj-lt"/>
              </a:rPr>
              <a:t> </a:t>
            </a:r>
            <a:r>
              <a:rPr lang="el-GR" altLang="el-GR" sz="2200" dirty="0" smtClean="0">
                <a:latin typeface="+mj-lt"/>
              </a:rPr>
              <a:t>(</a:t>
            </a:r>
            <a:r>
              <a:rPr lang="el-GR" altLang="el-GR" sz="2200" dirty="0" err="1" smtClean="0">
                <a:latin typeface="+mj-lt"/>
              </a:rPr>
              <a:t>Vandee</a:t>
            </a:r>
            <a:r>
              <a:rPr lang="el-GR" altLang="el-GR" sz="2200" dirty="0" smtClean="0">
                <a:latin typeface="+mj-lt"/>
              </a:rPr>
              <a:t> F) </a:t>
            </a:r>
            <a:r>
              <a:rPr lang="el-GR" altLang="el-GR" sz="2200" dirty="0">
                <a:latin typeface="+mj-lt"/>
              </a:rPr>
              <a:t>1ος αι π. Χ. </a:t>
            </a:r>
            <a:endParaRPr lang="el-GR" sz="2200" dirty="0">
              <a:latin typeface="+mj-lt"/>
            </a:endParaRPr>
          </a:p>
        </p:txBody>
      </p:sp>
      <p:sp>
        <p:nvSpPr>
          <p:cNvPr id="9" name="Rectangle 8"/>
          <p:cNvSpPr/>
          <p:nvPr/>
        </p:nvSpPr>
        <p:spPr>
          <a:xfrm>
            <a:off x="3302892" y="4803998"/>
            <a:ext cx="5839897"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l-GR" sz="1200" dirty="0" smtClean="0">
                <a:solidFill>
                  <a:schemeClr val="tx1">
                    <a:lumMod val="65000"/>
                    <a:lumOff val="35000"/>
                  </a:schemeClr>
                </a:solidFill>
                <a:latin typeface="+mj-lt"/>
              </a:rPr>
              <a:t>Πίστωση φωτογραφίας </a:t>
            </a:r>
            <a:r>
              <a:rPr lang="en-US" sz="1200" dirty="0" err="1" smtClean="0">
                <a:solidFill>
                  <a:schemeClr val="tx1">
                    <a:lumMod val="65000"/>
                    <a:lumOff val="35000"/>
                  </a:schemeClr>
                </a:solidFill>
                <a:latin typeface="+mj-lt"/>
              </a:rPr>
              <a:t>Arc’Antique</a:t>
            </a:r>
            <a:endParaRPr lang="en-US" sz="1200" dirty="0" smtClean="0">
              <a:solidFill>
                <a:schemeClr val="tx1">
                  <a:lumMod val="65000"/>
                  <a:lumOff val="35000"/>
                </a:schemeClr>
              </a:solidFill>
              <a:latin typeface="+mj-lt"/>
            </a:endParaRPr>
          </a:p>
        </p:txBody>
      </p:sp>
    </p:spTree>
    <p:extLst>
      <p:ext uri="{BB962C8B-B14F-4D97-AF65-F5344CB8AC3E}">
        <p14:creationId xmlns:p14="http://schemas.microsoft.com/office/powerpoint/2010/main" val="3627973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eaLnBrk="1" hangingPunct="1"/>
            <a:r>
              <a:rPr lang="el-GR" altLang="el-GR" sz="3600" dirty="0" smtClean="0">
                <a:cs typeface="Times New Roman" pitchFamily="18" charset="0"/>
              </a:rPr>
              <a:t> Επεμβάσεις σταθεροποίησης</a:t>
            </a:r>
            <a:endParaRPr lang="en-GB" altLang="el-GR" sz="2400" dirty="0" smtClean="0">
              <a:cs typeface="Times New Roman" pitchFamily="18" charset="0"/>
            </a:endParaRPr>
          </a:p>
        </p:txBody>
      </p:sp>
      <p:sp>
        <p:nvSpPr>
          <p:cNvPr id="299011" name="Rectangle 3"/>
          <p:cNvSpPr>
            <a:spLocks noGrp="1" noChangeArrowheads="1"/>
          </p:cNvSpPr>
          <p:nvPr>
            <p:ph idx="1"/>
          </p:nvPr>
        </p:nvSpPr>
        <p:spPr/>
        <p:txBody>
          <a:bodyPr rtlCol="0">
            <a:normAutofit/>
          </a:bodyPr>
          <a:lstStyle/>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Όταν διατηρείται μέταλλο στο αντικείμενο και είναι επιμολυσμένο με ιόντα χλωρίου πρέπει να χρησιμοποιηθούν χημικά ή άλλες μέθοδοι  </a:t>
            </a:r>
            <a:r>
              <a:rPr lang="el-GR" sz="2400" dirty="0" smtClean="0">
                <a:cs typeface="Times New Roman" panose="02020603050405020304" pitchFamily="18" charset="0"/>
              </a:rPr>
              <a:t>συντήρησης, </a:t>
            </a:r>
            <a:r>
              <a:rPr lang="el-GR" sz="2400" dirty="0">
                <a:cs typeface="Times New Roman" panose="02020603050405020304" pitchFamily="18" charset="0"/>
              </a:rPr>
              <a:t>προκειμένου να αφαιρεθούν τα ιόντα χλωρίου.</a:t>
            </a:r>
            <a:endParaRPr lang="en-US" sz="2400" dirty="0">
              <a:cs typeface="Times New Roman" panose="02020603050405020304" pitchFamily="18" charset="0"/>
            </a:endParaRPr>
          </a:p>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Είναι λάθος να χρησιμοποιηθούν μόνο μηχανικές μέθοδοι για τον καθαρισμό τέτοιων αντικειμένων, επειδή είναι αδύνατο να απομακρυνθούν τα χλωριόντα, τα οποία έχουν ενσωματωθεί στην μεταλλική επιφάνεια. </a:t>
            </a:r>
            <a:endParaRPr lang="en-GB" sz="2400" dirty="0"/>
          </a:p>
        </p:txBody>
      </p:sp>
    </p:spTree>
    <p:extLst>
      <p:ext uri="{BB962C8B-B14F-4D97-AF65-F5344CB8AC3E}">
        <p14:creationId xmlns:p14="http://schemas.microsoft.com/office/powerpoint/2010/main" val="216751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p:txBody>
          <a:bodyPr>
            <a:normAutofit/>
          </a:bodyPr>
          <a:lstStyle/>
          <a:p>
            <a:pPr eaLnBrk="1" hangingPunct="1"/>
            <a:r>
              <a:rPr lang="el-GR" altLang="el-GR" sz="3600" dirty="0" smtClean="0"/>
              <a:t>Χημικές επεμβάσεις</a:t>
            </a:r>
          </a:p>
        </p:txBody>
      </p:sp>
      <p:sp>
        <p:nvSpPr>
          <p:cNvPr id="52228" name="Text Placeholder 5"/>
          <p:cNvSpPr>
            <a:spLocks noGrp="1"/>
          </p:cNvSpPr>
          <p:nvPr>
            <p:ph idx="1"/>
          </p:nvPr>
        </p:nvSpPr>
        <p:spPr>
          <a:xfrm>
            <a:off x="457200" y="1200150"/>
            <a:ext cx="8229600" cy="4035896"/>
          </a:xfrm>
        </p:spPr>
        <p:txBody>
          <a:bodyPr>
            <a:normAutofit/>
          </a:bodyPr>
          <a:lstStyle/>
          <a:p>
            <a:pPr eaLnBrk="1" hangingPunct="1"/>
            <a:r>
              <a:rPr lang="el-GR" altLang="el-GR" sz="2400" dirty="0" smtClean="0"/>
              <a:t>Αυτές οι επεμβάσεις βασίζονται στην εμβάπτιση του σιδερένιου αντικειμένου σε χημικά διαλύματα (συνήθως αλκαλικό διάλυμα) και στην αναμονή της διάχυσης των </a:t>
            </a:r>
            <a:r>
              <a:rPr lang="el-GR" altLang="el-GR" sz="2400" dirty="0" err="1" smtClean="0"/>
              <a:t>χλωριόντων</a:t>
            </a:r>
            <a:r>
              <a:rPr lang="el-GR" altLang="el-GR" sz="2400" dirty="0" smtClean="0"/>
              <a:t> σε αυτά. </a:t>
            </a:r>
          </a:p>
          <a:p>
            <a:pPr eaLnBrk="1" hangingPunct="1"/>
            <a:r>
              <a:rPr lang="el-GR" altLang="el-GR" sz="2400" dirty="0" smtClean="0"/>
              <a:t>Η βασική κινητήρια δύναμη για την αφαίρεση των </a:t>
            </a:r>
            <a:r>
              <a:rPr lang="el-GR" altLang="el-GR" sz="2400" dirty="0" err="1" smtClean="0"/>
              <a:t>χλωριόντων</a:t>
            </a:r>
            <a:r>
              <a:rPr lang="el-GR" altLang="el-GR" sz="2400" dirty="0" smtClean="0"/>
              <a:t> είναι η διάχυση, με τα </a:t>
            </a:r>
            <a:r>
              <a:rPr lang="el-GR" altLang="el-GR" sz="2400" dirty="0" err="1" smtClean="0"/>
              <a:t>χλωριόντα</a:t>
            </a:r>
            <a:r>
              <a:rPr lang="el-GR" altLang="el-GR" sz="2400" dirty="0" smtClean="0"/>
              <a:t> να διαχέονται από μία περιοχή υψηλότερης συγκέντρωσης (στη </a:t>
            </a:r>
            <a:r>
              <a:rPr lang="el-GR" altLang="el-GR" sz="2400" dirty="0" err="1" smtClean="0"/>
              <a:t>διεπιφάνεια</a:t>
            </a:r>
            <a:r>
              <a:rPr lang="el-GR" altLang="el-GR" sz="2400" dirty="0" smtClean="0"/>
              <a:t> μετάλλου/ προϊόντων διάβρωσης) σε μία περιοχή χαμηλότερης συγκέντρωσης (στο διάλυμα </a:t>
            </a:r>
            <a:r>
              <a:rPr lang="el-GR" altLang="el-GR" sz="2400" dirty="0" err="1" smtClean="0"/>
              <a:t>αποχλωρίωσης</a:t>
            </a:r>
            <a:r>
              <a:rPr lang="el-GR" altLang="el-GR" sz="2400" dirty="0" smtClean="0"/>
              <a:t>). </a:t>
            </a:r>
          </a:p>
        </p:txBody>
      </p:sp>
    </p:spTree>
    <p:extLst>
      <p:ext uri="{BB962C8B-B14F-4D97-AF65-F5344CB8AC3E}">
        <p14:creationId xmlns:p14="http://schemas.microsoft.com/office/powerpoint/2010/main" val="2348448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250" name="Rectangle 2"/>
              <p:cNvSpPr>
                <a:spLocks noGrp="1" noChangeArrowheads="1"/>
              </p:cNvSpPr>
              <p:nvPr>
                <p:ph type="title"/>
              </p:nvPr>
            </p:nvSpPr>
            <p:spPr/>
            <p:txBody>
              <a:bodyPr>
                <a:normAutofit/>
              </a:bodyPr>
              <a:lstStyle/>
              <a:p>
                <a:pPr eaLnBrk="1" hangingPunct="1"/>
                <a:r>
                  <a:rPr lang="el-GR" altLang="el-GR" sz="3200" dirty="0" smtClean="0">
                    <a:latin typeface="+mn-lt"/>
                    <a:cs typeface="Times New Roman" pitchFamily="18" charset="0"/>
                  </a:rPr>
                  <a:t>2% </a:t>
                </a:r>
                <a:r>
                  <a:rPr lang="el-GR" altLang="el-GR" sz="3200" dirty="0" err="1" smtClean="0">
                    <a:latin typeface="+mn-lt"/>
                    <a:cs typeface="Times New Roman" pitchFamily="18" charset="0"/>
                  </a:rPr>
                  <a:t>κ.β</a:t>
                </a:r>
                <a:r>
                  <a:rPr lang="el-GR" altLang="el-GR" sz="3200" dirty="0" smtClean="0">
                    <a:latin typeface="+mn-lt"/>
                    <a:cs typeface="Times New Roman" pitchFamily="18" charset="0"/>
                  </a:rPr>
                  <a:t>. </a:t>
                </a:r>
                <a:r>
                  <a:rPr lang="el-GR" altLang="el-GR" sz="3200" dirty="0" err="1" smtClean="0">
                    <a:latin typeface="+mn-lt"/>
                    <a:cs typeface="Times New Roman" pitchFamily="18" charset="0"/>
                  </a:rPr>
                  <a:t>ΝαΟΗ</a:t>
                </a:r>
                <a:r>
                  <a:rPr lang="el-GR" altLang="el-GR" sz="3200" dirty="0" smtClean="0">
                    <a:latin typeface="+mn-lt"/>
                    <a:cs typeface="Times New Roman" pitchFamily="18" charset="0"/>
                  </a:rPr>
                  <a:t> σε </a:t>
                </a:r>
                <a:r>
                  <a:rPr lang="el-GR" altLang="el-GR" sz="3200" dirty="0" err="1" smtClean="0">
                    <a:latin typeface="+mn-lt"/>
                    <a:cs typeface="Times New Roman" pitchFamily="18" charset="0"/>
                  </a:rPr>
                  <a:t>απιονισμένο</a:t>
                </a:r>
                <a:r>
                  <a:rPr lang="el-GR" altLang="el-GR" sz="3200" dirty="0" smtClean="0">
                    <a:latin typeface="+mn-lt"/>
                    <a:cs typeface="Times New Roman" pitchFamily="18" charset="0"/>
                  </a:rPr>
                  <a:t> νερό, </a:t>
                </a:r>
                <a:r>
                  <a:rPr lang="en-US" altLang="el-GR" sz="3200" dirty="0" smtClean="0">
                    <a:latin typeface="+mn-lt"/>
                    <a:cs typeface="Times New Roman" pitchFamily="18" charset="0"/>
                  </a:rPr>
                  <a:t>pH</a:t>
                </a:r>
                <a:r>
                  <a:rPr lang="el-GR" altLang="el-GR" sz="3200" dirty="0" smtClean="0">
                    <a:latin typeface="+mn-lt"/>
                    <a:cs typeface="Times New Roman" pitchFamily="18" charset="0"/>
                  </a:rPr>
                  <a:t> </a:t>
                </a:r>
                <a14:m>
                  <m:oMath xmlns:m="http://schemas.openxmlformats.org/officeDocument/2006/math">
                    <m:r>
                      <a:rPr lang="el-GR" altLang="el-GR" sz="3200" i="1" dirty="0" smtClean="0">
                        <a:latin typeface="Cambria Math"/>
                        <a:ea typeface="Cambria Math"/>
                        <a:cs typeface="Times New Roman" pitchFamily="18" charset="0"/>
                      </a:rPr>
                      <m:t>~</m:t>
                    </m:r>
                  </m:oMath>
                </a14:m>
                <a:r>
                  <a:rPr lang="el-GR" altLang="el-GR" sz="3200" dirty="0" smtClean="0">
                    <a:latin typeface="+mn-lt"/>
                    <a:cs typeface="Times New Roman" pitchFamily="18" charset="0"/>
                  </a:rPr>
                  <a:t>13,5</a:t>
                </a:r>
                <a:endParaRPr lang="en-GB" altLang="el-GR" sz="3200" dirty="0" smtClean="0">
                  <a:latin typeface="+mn-lt"/>
                  <a:cs typeface="Times New Roman" pitchFamily="18" charset="0"/>
                </a:endParaRPr>
              </a:p>
            </p:txBody>
          </p:sp>
        </mc:Choice>
        <mc:Fallback xmlns="">
          <p:sp>
            <p:nvSpPr>
              <p:cNvPr id="53250" name="Rectangle 2"/>
              <p:cNvSpPr>
                <a:spLocks noGrp="1" noRot="1" noChangeAspect="1" noMove="1" noResize="1" noEditPoints="1" noAdjustHandles="1" noChangeArrowheads="1" noChangeShapeType="1" noTextEdit="1"/>
              </p:cNvSpPr>
              <p:nvPr>
                <p:ph type="title"/>
              </p:nvPr>
            </p:nvSpPr>
            <p:spPr>
              <a:blipFill rotWithShape="1">
                <a:blip r:embed="rId2"/>
                <a:stretch>
                  <a:fillRect b="-14173"/>
                </a:stretch>
              </a:blipFill>
            </p:spPr>
            <p:txBody>
              <a:bodyPr/>
              <a:lstStyle/>
              <a:p>
                <a:r>
                  <a:rPr lang="el-GR">
                    <a:noFill/>
                  </a:rPr>
                  <a:t> </a:t>
                </a:r>
              </a:p>
            </p:txBody>
          </p:sp>
        </mc:Fallback>
      </mc:AlternateContent>
      <p:sp>
        <p:nvSpPr>
          <p:cNvPr id="252931" name="Rectangle 3"/>
          <p:cNvSpPr>
            <a:spLocks noGrp="1" noChangeArrowheads="1"/>
          </p:cNvSpPr>
          <p:nvPr>
            <p:ph idx="1"/>
          </p:nvPr>
        </p:nvSpPr>
        <p:spPr/>
        <p:txBody>
          <a:bodyPr rtlCol="0">
            <a:normAutofit/>
          </a:bodyPr>
          <a:lstStyle/>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Ο σίδηρος είναι σταθερός και γίνεται αφαίρεση ιόντων χλωρίου </a:t>
            </a:r>
            <a:endParaRPr lang="en-GB" sz="2400" dirty="0">
              <a:cs typeface="Times New Roman" panose="02020603050405020304" pitchFamily="18" charset="0"/>
            </a:endParaRPr>
          </a:p>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Τα ιόντα του υδροξυλίου </a:t>
            </a:r>
            <a:r>
              <a:rPr lang="en-US" sz="2400" dirty="0">
                <a:cs typeface="Times New Roman" panose="02020603050405020304" pitchFamily="18" charset="0"/>
              </a:rPr>
              <a:t>OH</a:t>
            </a:r>
            <a:r>
              <a:rPr lang="el-GR" sz="2400" baseline="30000" dirty="0">
                <a:cs typeface="Times New Roman" panose="02020603050405020304" pitchFamily="18" charset="0"/>
              </a:rPr>
              <a:t>-</a:t>
            </a:r>
            <a:r>
              <a:rPr lang="el-GR" sz="2400" dirty="0">
                <a:cs typeface="Times New Roman" panose="02020603050405020304" pitchFamily="18" charset="0"/>
              </a:rPr>
              <a:t> διεισδύουν στα στρώματα των προϊόντων διάβρωσης και γίνεται αφαίρεση των ιόντων χλωρίου από το αντικείμενο μέσω της διάχυσης.</a:t>
            </a:r>
            <a:endParaRPr lang="el-GR" sz="2400" dirty="0"/>
          </a:p>
          <a:p>
            <a:pPr eaLnBrk="1" fontAlgn="auto" hangingPunct="1">
              <a:spcAft>
                <a:spcPts val="600"/>
              </a:spcAft>
              <a:buFont typeface="Arial" panose="020B0604020202020204" pitchFamily="34" charset="0"/>
              <a:buChar char="•"/>
              <a:defRPr/>
            </a:pPr>
            <a:r>
              <a:rPr lang="el-GR" sz="2400" dirty="0">
                <a:cs typeface="Times New Roman" panose="02020603050405020304" pitchFamily="18" charset="0"/>
              </a:rPr>
              <a:t>Αν κάποιο αντικείμενο που είναι ορυκτοποιημένο παραμείνει πολύ καιρό </a:t>
            </a:r>
            <a:r>
              <a:rPr lang="el-GR" sz="2400" dirty="0" smtClean="0">
                <a:cs typeface="Times New Roman" panose="02020603050405020304" pitchFamily="18" charset="0"/>
              </a:rPr>
              <a:t>σε </a:t>
            </a:r>
            <a:r>
              <a:rPr lang="el-GR" sz="2400" dirty="0">
                <a:cs typeface="Times New Roman" panose="02020603050405020304" pitchFamily="18" charset="0"/>
              </a:rPr>
              <a:t>διάλυμα </a:t>
            </a:r>
            <a:r>
              <a:rPr lang="en-US" sz="2400" dirty="0" err="1" smtClean="0">
                <a:cs typeface="Times New Roman" panose="02020603050405020304" pitchFamily="18" charset="0"/>
              </a:rPr>
              <a:t>NaOH</a:t>
            </a:r>
            <a:r>
              <a:rPr lang="el-GR" sz="2400" dirty="0" smtClean="0">
                <a:cs typeface="Times New Roman" panose="02020603050405020304" pitchFamily="18" charset="0"/>
              </a:rPr>
              <a:t>, </a:t>
            </a:r>
            <a:r>
              <a:rPr lang="el-GR" sz="2400" dirty="0">
                <a:cs typeface="Times New Roman" panose="02020603050405020304" pitchFamily="18" charset="0"/>
              </a:rPr>
              <a:t>πρέπει να δοθεί </a:t>
            </a:r>
            <a:r>
              <a:rPr lang="el-GR" sz="2400" dirty="0" smtClean="0">
                <a:cs typeface="Times New Roman" panose="02020603050405020304" pitchFamily="18" charset="0"/>
              </a:rPr>
              <a:t>ιδιαίτερη προσοχή, </a:t>
            </a:r>
            <a:r>
              <a:rPr lang="el-GR" sz="2400" dirty="0">
                <a:cs typeface="Times New Roman" panose="02020603050405020304" pitchFamily="18" charset="0"/>
              </a:rPr>
              <a:t>ώστε να </a:t>
            </a:r>
            <a:r>
              <a:rPr lang="el-GR" sz="2400" dirty="0" smtClean="0">
                <a:cs typeface="Times New Roman" panose="02020603050405020304" pitchFamily="18" charset="0"/>
              </a:rPr>
              <a:t>μη </a:t>
            </a:r>
            <a:r>
              <a:rPr lang="el-GR" sz="2400" dirty="0">
                <a:cs typeface="Times New Roman" panose="02020603050405020304" pitchFamily="18" charset="0"/>
              </a:rPr>
              <a:t>διαλυθεί. </a:t>
            </a:r>
            <a:endParaRPr lang="en-GB" sz="2400" dirty="0"/>
          </a:p>
        </p:txBody>
      </p:sp>
    </p:spTree>
    <p:extLst>
      <p:ext uri="{BB962C8B-B14F-4D97-AF65-F5344CB8AC3E}">
        <p14:creationId xmlns:p14="http://schemas.microsoft.com/office/powerpoint/2010/main" val="1751118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16816" y="2303"/>
            <a:ext cx="214533"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2146" name="Rectangle 2"/>
          <p:cNvSpPr>
            <a:spLocks noGrp="1" noChangeArrowheads="1"/>
          </p:cNvSpPr>
          <p:nvPr>
            <p:ph type="title"/>
          </p:nvPr>
        </p:nvSpPr>
        <p:spPr/>
        <p:txBody>
          <a:bodyPr rtlCol="0">
            <a:normAutofit/>
          </a:bodyPr>
          <a:lstStyle/>
          <a:p>
            <a:pPr eaLnBrk="1" fontAlgn="auto" hangingPunct="1">
              <a:spcAft>
                <a:spcPts val="0"/>
              </a:spcAft>
              <a:defRPr/>
            </a:pPr>
            <a:r>
              <a:rPr lang="el-GR" sz="3600" dirty="0" smtClean="0">
                <a:latin typeface="+mn-lt"/>
                <a:cs typeface="Times New Roman" panose="02020603050405020304" pitchFamily="18" charset="0"/>
              </a:rPr>
              <a:t>Προβλήματα</a:t>
            </a:r>
            <a:endParaRPr lang="en-GB" sz="6000" dirty="0">
              <a:latin typeface="+mn-lt"/>
              <a:cs typeface="Times New Roman" panose="02020603050405020304" pitchFamily="18" charset="0"/>
            </a:endParaRPr>
          </a:p>
        </p:txBody>
      </p:sp>
      <p:sp>
        <p:nvSpPr>
          <p:cNvPr id="4" name="Content Placeholder 3"/>
          <p:cNvSpPr>
            <a:spLocks noGrp="1"/>
          </p:cNvSpPr>
          <p:nvPr>
            <p:ph idx="1"/>
          </p:nvPr>
        </p:nvSpPr>
        <p:spPr/>
        <p:txBody>
          <a:bodyPr>
            <a:normAutofit/>
          </a:bodyPr>
          <a:lstStyle/>
          <a:p>
            <a:pPr>
              <a:buClr>
                <a:srgbClr val="808080"/>
              </a:buClr>
            </a:pPr>
            <a:r>
              <a:rPr lang="el-GR" sz="2400" dirty="0"/>
              <a:t>Δεν υπάρχει ο ιδανικός τύπος επέμβασης για την απομάκρυνση των </a:t>
            </a:r>
            <a:r>
              <a:rPr lang="el-GR" sz="2400" dirty="0" err="1"/>
              <a:t>χλωριόντων</a:t>
            </a:r>
            <a:r>
              <a:rPr lang="el-GR" sz="2400" dirty="0"/>
              <a:t> από </a:t>
            </a:r>
            <a:r>
              <a:rPr lang="el-GR" sz="2400" dirty="0" err="1"/>
              <a:t>ορυκτοποιημένο</a:t>
            </a:r>
            <a:r>
              <a:rPr lang="el-GR" sz="2400" dirty="0"/>
              <a:t> σίδηρο </a:t>
            </a:r>
          </a:p>
        </p:txBody>
      </p:sp>
      <p:sp>
        <p:nvSpPr>
          <p:cNvPr id="54280" name="TextBox 1"/>
          <p:cNvSpPr txBox="1">
            <a:spLocks noChangeArrowheads="1"/>
          </p:cNvSpPr>
          <p:nvPr/>
        </p:nvSpPr>
        <p:spPr bwMode="auto">
          <a:xfrm>
            <a:off x="4510984" y="3389174"/>
            <a:ext cx="4633016" cy="1754326"/>
          </a:xfrm>
          <a:prstGeom prst="rect">
            <a:avLst/>
          </a:prstGeom>
          <a:solidFill>
            <a:srgbClr val="742310"/>
          </a:solidFill>
          <a:ln>
            <a:noFill/>
          </a:ln>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1800" dirty="0">
                <a:solidFill>
                  <a:schemeClr val="bg1"/>
                </a:solidFill>
                <a:latin typeface="+mn-lt"/>
              </a:rPr>
              <a:t>Α και Β: Ισχυρά διαβρωμένο σιδερένιο καρφί. Περιέχει μικρή ποσότητα μετάλλου. Ανασκαφή από το έδαφος στην περιοχή </a:t>
            </a:r>
            <a:r>
              <a:rPr lang="el-GR" altLang="el-GR" sz="1800" dirty="0" err="1">
                <a:solidFill>
                  <a:schemeClr val="bg1"/>
                </a:solidFill>
                <a:latin typeface="+mn-lt"/>
              </a:rPr>
              <a:t>Newfoundland</a:t>
            </a:r>
            <a:r>
              <a:rPr lang="el-GR" altLang="el-GR" sz="1800" dirty="0">
                <a:solidFill>
                  <a:schemeClr val="bg1"/>
                </a:solidFill>
                <a:latin typeface="+mn-lt"/>
              </a:rPr>
              <a:t> του Καναδά. Πριν (</a:t>
            </a:r>
            <a:r>
              <a:rPr lang="el-GR" altLang="el-GR" sz="1800" dirty="0" smtClean="0">
                <a:solidFill>
                  <a:schemeClr val="bg1"/>
                </a:solidFill>
                <a:latin typeface="+mn-lt"/>
              </a:rPr>
              <a:t>Α.) </a:t>
            </a:r>
            <a:r>
              <a:rPr lang="el-GR" altLang="el-GR" sz="1800" dirty="0">
                <a:solidFill>
                  <a:schemeClr val="bg1"/>
                </a:solidFill>
                <a:latin typeface="+mn-lt"/>
              </a:rPr>
              <a:t>και μετά </a:t>
            </a:r>
            <a:r>
              <a:rPr lang="el-GR" altLang="el-GR" sz="1800" dirty="0" smtClean="0">
                <a:solidFill>
                  <a:schemeClr val="bg1"/>
                </a:solidFill>
                <a:latin typeface="+mn-lt"/>
              </a:rPr>
              <a:t>(Β.) </a:t>
            </a:r>
            <a:r>
              <a:rPr lang="el-GR" altLang="el-GR" sz="1800" dirty="0">
                <a:solidFill>
                  <a:schemeClr val="bg1"/>
                </a:solidFill>
                <a:latin typeface="+mn-lt"/>
              </a:rPr>
              <a:t>την </a:t>
            </a:r>
            <a:r>
              <a:rPr lang="el-GR" altLang="el-GR" sz="1800" dirty="0" err="1">
                <a:solidFill>
                  <a:schemeClr val="bg1"/>
                </a:solidFill>
                <a:latin typeface="+mn-lt"/>
              </a:rPr>
              <a:t>αποχλωρίωση</a:t>
            </a:r>
            <a:r>
              <a:rPr lang="el-GR" altLang="el-GR" sz="1800" dirty="0">
                <a:solidFill>
                  <a:schemeClr val="bg1"/>
                </a:solidFill>
                <a:latin typeface="+mn-lt"/>
              </a:rPr>
              <a:t> σε διάλυμα 2% καυστικού νατρίου. </a:t>
            </a:r>
            <a:r>
              <a:rPr lang="en-US" altLang="el-GR" sz="1800" dirty="0">
                <a:solidFill>
                  <a:schemeClr val="bg1"/>
                </a:solidFill>
                <a:latin typeface="+mn-lt"/>
              </a:rPr>
              <a:t>CCI 1994: </a:t>
            </a:r>
            <a:r>
              <a:rPr lang="en-US" altLang="el-GR" sz="1800" dirty="0" err="1">
                <a:solidFill>
                  <a:schemeClr val="bg1"/>
                </a:solidFill>
                <a:latin typeface="+mn-lt"/>
              </a:rPr>
              <a:t>Argyropoulos</a:t>
            </a:r>
            <a:r>
              <a:rPr lang="en-US" altLang="el-GR" sz="1800" dirty="0">
                <a:solidFill>
                  <a:schemeClr val="bg1"/>
                </a:solidFill>
                <a:latin typeface="+mn-lt"/>
              </a:rPr>
              <a:t> et al. </a:t>
            </a:r>
            <a:r>
              <a:rPr lang="en-US" altLang="el-GR" sz="1800" dirty="0" smtClean="0">
                <a:solidFill>
                  <a:schemeClr val="bg1"/>
                </a:solidFill>
                <a:latin typeface="+mn-lt"/>
              </a:rPr>
              <a:t>1997</a:t>
            </a:r>
            <a:endParaRPr lang="el-GR" altLang="el-GR" sz="1200" dirty="0">
              <a:solidFill>
                <a:schemeClr val="bg1"/>
              </a:solidFill>
              <a:latin typeface="+mn-lt"/>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2455833323"/>
              </p:ext>
            </p:extLst>
          </p:nvPr>
        </p:nvGraphicFramePr>
        <p:xfrm>
          <a:off x="0" y="0"/>
          <a:ext cx="4219200" cy="2648842"/>
        </p:xfrm>
        <a:graphic>
          <a:graphicData uri="http://schemas.openxmlformats.org/presentationml/2006/ole">
            <mc:AlternateContent xmlns:mc="http://schemas.openxmlformats.org/markup-compatibility/2006">
              <mc:Choice xmlns:v="urn:schemas-microsoft-com:vml" Requires="v">
                <p:oleObj spid="_x0000_s6218" name="Photo Editor Photo" r:id="rId3" imgW="3162574" imgH="1958510" progId="MSPhotoEd.3">
                  <p:embed/>
                </p:oleObj>
              </mc:Choice>
              <mc:Fallback>
                <p:oleObj name="Photo Editor Photo" r:id="rId3" imgW="3162574" imgH="1958510" progId="MSPhotoEd.3">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19200" cy="2648842"/>
                      </a:xfrm>
                      <a:prstGeom prst="rect">
                        <a:avLst/>
                      </a:prstGeom>
                      <a:noFill/>
                      <a:ln>
                        <a:noFill/>
                      </a:ln>
                    </p:spPr>
                  </p:pic>
                </p:oleObj>
              </mc:Fallback>
            </mc:AlternateContent>
          </a:graphicData>
        </a:graphic>
      </p:graphicFrame>
      <p:graphicFrame>
        <p:nvGraphicFramePr>
          <p:cNvPr id="3" name="Object 2"/>
          <p:cNvGraphicFramePr>
            <a:graphicFrameLocks noGrp="1"/>
          </p:cNvGraphicFramePr>
          <p:nvPr>
            <p:extLst>
              <p:ext uri="{D42A27DB-BD31-4B8C-83A1-F6EECF244321}">
                <p14:modId xmlns:p14="http://schemas.microsoft.com/office/powerpoint/2010/main" val="2305927989"/>
              </p:ext>
            </p:extLst>
          </p:nvPr>
        </p:nvGraphicFramePr>
        <p:xfrm>
          <a:off x="0" y="2623500"/>
          <a:ext cx="4211960" cy="2520000"/>
        </p:xfrm>
        <a:graphic>
          <a:graphicData uri="http://schemas.openxmlformats.org/presentationml/2006/ole">
            <mc:AlternateContent xmlns:mc="http://schemas.openxmlformats.org/markup-compatibility/2006">
              <mc:Choice xmlns:v="urn:schemas-microsoft-com:vml" Requires="v">
                <p:oleObj spid="_x0000_s6219" name="Photo Editor Photo" r:id="rId5" imgW="4785775" imgH="3688400" progId="MSPhotoEd.3">
                  <p:embed/>
                </p:oleObj>
              </mc:Choice>
              <mc:Fallback>
                <p:oleObj name="Photo Editor Photo" r:id="rId5" imgW="4785775" imgH="3688400" progId="MSPhotoEd.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23500"/>
                        <a:ext cx="4211960" cy="2520000"/>
                      </a:xfrm>
                      <a:prstGeom prst="rect">
                        <a:avLst/>
                      </a:prstGeom>
                      <a:noFill/>
                      <a:ln>
                        <a:noFill/>
                      </a:ln>
                    </p:spPr>
                  </p:pic>
                </p:oleObj>
              </mc:Fallback>
            </mc:AlternateContent>
          </a:graphicData>
        </a:graphic>
      </p:graphicFrame>
      <p:sp>
        <p:nvSpPr>
          <p:cNvPr id="54277" name="Text Box 5"/>
          <p:cNvSpPr txBox="1">
            <a:spLocks noChangeArrowheads="1"/>
          </p:cNvSpPr>
          <p:nvPr/>
        </p:nvSpPr>
        <p:spPr bwMode="auto">
          <a:xfrm>
            <a:off x="0" y="2241636"/>
            <a:ext cx="4316816" cy="369332"/>
          </a:xfrm>
          <a:prstGeom prst="rect">
            <a:avLst/>
          </a:prstGeom>
          <a:solidFill>
            <a:srgbClr val="742310"/>
          </a:solidFill>
          <a:ln>
            <a:solidFill>
              <a:srgbClr val="742310"/>
            </a:solidFill>
          </a:ln>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eaLnBrk="1" hangingPunct="1">
              <a:lnSpc>
                <a:spcPct val="100000"/>
              </a:lnSpc>
              <a:spcBef>
                <a:spcPct val="0"/>
              </a:spcBef>
              <a:buFontTx/>
              <a:buNone/>
            </a:pPr>
            <a:r>
              <a:rPr lang="el-GR" altLang="el-GR" sz="1800" b="1" dirty="0">
                <a:solidFill>
                  <a:schemeClr val="bg1"/>
                </a:solidFill>
                <a:latin typeface="+mn-lt"/>
              </a:rPr>
              <a:t>Α</a:t>
            </a:r>
            <a:r>
              <a:rPr lang="en-US" altLang="el-GR" sz="1800" b="1" dirty="0">
                <a:solidFill>
                  <a:schemeClr val="bg1"/>
                </a:solidFill>
                <a:latin typeface="+mn-lt"/>
              </a:rPr>
              <a:t>.</a:t>
            </a:r>
            <a:r>
              <a:rPr lang="el-GR" altLang="el-GR" sz="1800" b="1" dirty="0">
                <a:solidFill>
                  <a:schemeClr val="bg1"/>
                </a:solidFill>
                <a:latin typeface="+mn-lt"/>
              </a:rPr>
              <a:t> Προ εμβάπτισης</a:t>
            </a:r>
            <a:endParaRPr lang="en-GB" altLang="el-GR" sz="1800" b="1" dirty="0">
              <a:solidFill>
                <a:schemeClr val="bg1"/>
              </a:solidFill>
              <a:latin typeface="+mn-lt"/>
            </a:endParaRPr>
          </a:p>
        </p:txBody>
      </p:sp>
      <p:sp>
        <p:nvSpPr>
          <p:cNvPr id="54278" name="Text Box 6"/>
          <p:cNvSpPr txBox="1">
            <a:spLocks noChangeArrowheads="1"/>
          </p:cNvSpPr>
          <p:nvPr/>
        </p:nvSpPr>
        <p:spPr bwMode="auto">
          <a:xfrm>
            <a:off x="0" y="4774168"/>
            <a:ext cx="4211960" cy="369332"/>
          </a:xfrm>
          <a:prstGeom prst="rect">
            <a:avLst/>
          </a:prstGeom>
          <a:solidFill>
            <a:srgbClr val="742310"/>
          </a:solidFill>
          <a:ln>
            <a:solidFill>
              <a:srgbClr val="742310"/>
            </a:solidFill>
          </a:ln>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eaLnBrk="1" hangingPunct="1">
              <a:lnSpc>
                <a:spcPct val="100000"/>
              </a:lnSpc>
              <a:spcBef>
                <a:spcPct val="0"/>
              </a:spcBef>
              <a:buFontTx/>
              <a:buNone/>
            </a:pPr>
            <a:r>
              <a:rPr lang="el-GR" altLang="el-GR" sz="1800" b="1" dirty="0">
                <a:solidFill>
                  <a:schemeClr val="bg1"/>
                </a:solidFill>
                <a:latin typeface="+mn-lt"/>
              </a:rPr>
              <a:t>Β. Μετά εμβάπτισης</a:t>
            </a:r>
            <a:endParaRPr lang="en-GB" altLang="el-GR" sz="1800" b="1" dirty="0">
              <a:solidFill>
                <a:schemeClr val="bg1"/>
              </a:solidFill>
              <a:latin typeface="+mn-lt"/>
            </a:endParaRPr>
          </a:p>
        </p:txBody>
      </p:sp>
    </p:spTree>
    <p:extLst>
      <p:ext uri="{BB962C8B-B14F-4D97-AF65-F5344CB8AC3E}">
        <p14:creationId xmlns:p14="http://schemas.microsoft.com/office/powerpoint/2010/main" val="1361098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034" name="Rectangle 2"/>
              <p:cNvSpPr>
                <a:spLocks noGrp="1" noChangeArrowheads="1"/>
              </p:cNvSpPr>
              <p:nvPr>
                <p:ph type="title"/>
              </p:nvPr>
            </p:nvSpPr>
            <p:spPr/>
            <p:txBody>
              <a:bodyPr rtlCol="0">
                <a:noAutofit/>
              </a:bodyPr>
              <a:lstStyle/>
              <a:p>
                <a:pPr>
                  <a:defRPr/>
                </a:pPr>
                <a:r>
                  <a:rPr lang="el-GR" sz="2800" dirty="0">
                    <a:latin typeface="+mn-lt"/>
                    <a:cs typeface="Times New Roman" panose="02020603050405020304" pitchFamily="18" charset="0"/>
                  </a:rPr>
                  <a:t>Μέθοδος συντήρησης με θειώδες αλκάλιο (</a:t>
                </a:r>
                <a:r>
                  <a:rPr lang="en-US" sz="2800" dirty="0">
                    <a:latin typeface="+mn-lt"/>
                    <a:cs typeface="Times New Roman" panose="02020603050405020304" pitchFamily="18" charset="0"/>
                  </a:rPr>
                  <a:t>alkaline </a:t>
                </a:r>
                <a:r>
                  <a:rPr lang="en-US" sz="2800" dirty="0" err="1">
                    <a:latin typeface="+mn-lt"/>
                    <a:cs typeface="Times New Roman" panose="02020603050405020304" pitchFamily="18" charset="0"/>
                  </a:rPr>
                  <a:t>sulphite</a:t>
                </a:r>
                <a:r>
                  <a:rPr lang="el-GR" sz="2800" dirty="0" smtClean="0">
                    <a:latin typeface="+mn-lt"/>
                    <a:cs typeface="Times New Roman" panose="02020603050405020304" pitchFamily="18" charset="0"/>
                  </a:rPr>
                  <a:t>),  </a:t>
                </a:r>
                <a:r>
                  <a:rPr lang="en-US" sz="2800" dirty="0">
                    <a:latin typeface="+mn-lt"/>
                    <a:cs typeface="Times New Roman" panose="02020603050405020304" pitchFamily="18" charset="0"/>
                  </a:rPr>
                  <a:t>pH</a:t>
                </a:r>
                <a:r>
                  <a:rPr lang="el-GR" sz="2800" dirty="0">
                    <a:latin typeface="+mn-lt"/>
                    <a:cs typeface="Times New Roman" panose="02020603050405020304" pitchFamily="18" charset="0"/>
                  </a:rPr>
                  <a:t> </a:t>
                </a:r>
                <a14:m>
                  <m:oMath xmlns:m="http://schemas.openxmlformats.org/officeDocument/2006/math">
                    <m:r>
                      <a:rPr lang="el-GR" altLang="el-GR" sz="2800" i="1" dirty="0">
                        <a:latin typeface="Cambria Math"/>
                        <a:ea typeface="Cambria Math"/>
                        <a:cs typeface="Times New Roman" pitchFamily="18" charset="0"/>
                      </a:rPr>
                      <m:t>~ </m:t>
                    </m:r>
                  </m:oMath>
                </a14:m>
                <a:r>
                  <a:rPr lang="el-GR" sz="2800" dirty="0" smtClean="0">
                    <a:latin typeface="+mn-lt"/>
                    <a:cs typeface="Times New Roman" panose="02020603050405020304" pitchFamily="18" charset="0"/>
                  </a:rPr>
                  <a:t>13</a:t>
                </a:r>
                <a:endParaRPr lang="en-GB" dirty="0">
                  <a:latin typeface="+mn-lt"/>
                  <a:cs typeface="Times New Roman" panose="02020603050405020304" pitchFamily="18" charset="0"/>
                </a:endParaRPr>
              </a:p>
            </p:txBody>
          </p:sp>
        </mc:Choice>
        <mc:Fallback xmlns="">
          <p:sp>
            <p:nvSpPr>
              <p:cNvPr id="300034" name="Rectangle 2"/>
              <p:cNvSpPr>
                <a:spLocks noGrp="1" noRot="1" noChangeAspect="1" noMove="1" noResize="1" noEditPoints="1" noAdjustHandles="1" noChangeArrowheads="1" noChangeShapeType="1" noTextEdit="1"/>
              </p:cNvSpPr>
              <p:nvPr>
                <p:ph type="title"/>
              </p:nvPr>
            </p:nvSpPr>
            <p:spPr>
              <a:blipFill rotWithShape="1">
                <a:blip r:embed="rId2"/>
                <a:stretch>
                  <a:fillRect t="-18110" b="-33858"/>
                </a:stretch>
              </a:blipFill>
            </p:spPr>
            <p:txBody>
              <a:bodyPr/>
              <a:lstStyle/>
              <a:p>
                <a:r>
                  <a:rPr lang="el-GR">
                    <a:noFill/>
                  </a:rPr>
                  <a:t> </a:t>
                </a:r>
              </a:p>
            </p:txBody>
          </p:sp>
        </mc:Fallback>
      </mc:AlternateContent>
      <p:sp>
        <p:nvSpPr>
          <p:cNvPr id="55299" name="Rectangle 3"/>
          <p:cNvSpPr>
            <a:spLocks noGrp="1" noChangeArrowheads="1"/>
          </p:cNvSpPr>
          <p:nvPr>
            <p:ph idx="1"/>
          </p:nvPr>
        </p:nvSpPr>
        <p:spPr/>
        <p:txBody>
          <a:bodyPr>
            <a:normAutofit/>
          </a:bodyPr>
          <a:lstStyle/>
          <a:p>
            <a:pPr eaLnBrk="1" hangingPunct="1"/>
            <a:r>
              <a:rPr lang="el-GR" altLang="el-GR" sz="2800" dirty="0" smtClean="0">
                <a:cs typeface="Times New Roman" pitchFamily="18" charset="0"/>
              </a:rPr>
              <a:t>Αφαιρεί τα ιόντα χλωρίου </a:t>
            </a:r>
            <a:endParaRPr lang="el-GR" altLang="el-GR" sz="2800" dirty="0" smtClean="0"/>
          </a:p>
          <a:p>
            <a:pPr eaLnBrk="1" hangingPunct="1"/>
            <a:r>
              <a:rPr lang="el-GR" altLang="el-GR" sz="2800" dirty="0" smtClean="0">
                <a:cs typeface="Times New Roman" pitchFamily="18" charset="0"/>
              </a:rPr>
              <a:t>Μέθοδος αποτελεσματική στην περίπτωση που υπάρχει μεταλλικός πυρήνας</a:t>
            </a:r>
            <a:r>
              <a:rPr lang="en-GB" altLang="el-GR" sz="2800" dirty="0" smtClean="0">
                <a:cs typeface="Times New Roman" pitchFamily="18" charset="0"/>
              </a:rPr>
              <a:t> </a:t>
            </a:r>
            <a:endParaRPr lang="el-GR" altLang="el-GR" sz="2800" dirty="0" smtClean="0"/>
          </a:p>
          <a:p>
            <a:pPr eaLnBrk="1" hangingPunct="1"/>
            <a:r>
              <a:rPr lang="el-GR" altLang="el-GR" sz="2800" dirty="0" smtClean="0">
                <a:cs typeface="Times New Roman" pitchFamily="18" charset="0"/>
              </a:rPr>
              <a:t>Αν υπάρχει πολύ λίγο μέταλλο, τότε το αντικείμενο είναι πολύ εύθραυστο για να εφαρμοστεί αυτή η μέθοδος</a:t>
            </a:r>
            <a:endParaRPr lang="en-GB" altLang="el-GR" sz="2800" dirty="0" smtClean="0">
              <a:cs typeface="Times New Roman" pitchFamily="18" charset="0"/>
            </a:endParaRPr>
          </a:p>
        </p:txBody>
      </p:sp>
    </p:spTree>
    <p:extLst>
      <p:ext uri="{BB962C8B-B14F-4D97-AF65-F5344CB8AC3E}">
        <p14:creationId xmlns:p14="http://schemas.microsoft.com/office/powerpoint/2010/main" val="2941959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Autofit/>
          </a:bodyPr>
          <a:lstStyle/>
          <a:p>
            <a:pPr eaLnBrk="1" hangingPunct="1"/>
            <a:r>
              <a:rPr lang="el-GR" altLang="el-GR" sz="2800" dirty="0" smtClean="0">
                <a:latin typeface="+mn-lt"/>
                <a:cs typeface="Times New Roman" pitchFamily="18" charset="0"/>
              </a:rPr>
              <a:t>Μέθοδος συντήρησης με θειώδες αλκάλιο </a:t>
            </a:r>
            <a:br>
              <a:rPr lang="el-GR" altLang="el-GR" sz="2800" dirty="0" smtClean="0">
                <a:latin typeface="+mn-lt"/>
                <a:cs typeface="Times New Roman" pitchFamily="18" charset="0"/>
              </a:rPr>
            </a:br>
            <a:r>
              <a:rPr lang="el-GR" altLang="el-GR" sz="2800" dirty="0" smtClean="0">
                <a:latin typeface="+mn-lt"/>
                <a:cs typeface="Times New Roman" pitchFamily="18" charset="0"/>
              </a:rPr>
              <a:t>(</a:t>
            </a:r>
            <a:r>
              <a:rPr lang="en-US" altLang="el-GR" sz="2800" dirty="0" smtClean="0">
                <a:latin typeface="+mn-lt"/>
                <a:cs typeface="Times New Roman" pitchFamily="18" charset="0"/>
              </a:rPr>
              <a:t>alkaline </a:t>
            </a:r>
            <a:r>
              <a:rPr lang="en-US" altLang="el-GR" sz="2800" dirty="0" err="1" smtClean="0">
                <a:latin typeface="+mn-lt"/>
                <a:cs typeface="Times New Roman" pitchFamily="18" charset="0"/>
              </a:rPr>
              <a:t>sulphite</a:t>
            </a:r>
            <a:r>
              <a:rPr lang="el-GR" altLang="el-GR" sz="2800" dirty="0" smtClean="0">
                <a:latin typeface="+mn-lt"/>
                <a:cs typeface="Times New Roman" pitchFamily="18" charset="0"/>
              </a:rPr>
              <a:t>) </a:t>
            </a:r>
            <a:endParaRPr lang="en-GB" altLang="el-GR" sz="2800" dirty="0" smtClean="0">
              <a:latin typeface="+mn-lt"/>
              <a:cs typeface="Times New Roman" pitchFamily="18" charset="0"/>
            </a:endParaRPr>
          </a:p>
        </p:txBody>
      </p:sp>
      <p:sp>
        <p:nvSpPr>
          <p:cNvPr id="3" name="Content Placeholder 2"/>
          <p:cNvSpPr>
            <a:spLocks noGrp="1"/>
          </p:cNvSpPr>
          <p:nvPr>
            <p:ph idx="1"/>
          </p:nvPr>
        </p:nvSpPr>
        <p:spPr>
          <a:xfrm>
            <a:off x="6228184" y="1131590"/>
            <a:ext cx="2606352" cy="3024336"/>
          </a:xfrm>
        </p:spPr>
        <p:txBody>
          <a:bodyPr>
            <a:noAutofit/>
          </a:bodyPr>
          <a:lstStyle/>
          <a:p>
            <a:pPr marL="0" indent="0">
              <a:buFont typeface="Arial" panose="020B0604020202020204" pitchFamily="34" charset="0"/>
              <a:buNone/>
              <a:defRPr/>
            </a:pPr>
            <a:r>
              <a:rPr lang="el-GR" sz="2000" dirty="0"/>
              <a:t>Α</a:t>
            </a:r>
            <a:r>
              <a:rPr lang="el-GR" sz="2000" dirty="0" smtClean="0"/>
              <a:t>υτή </a:t>
            </a:r>
            <a:r>
              <a:rPr lang="el-GR" sz="2000" dirty="0"/>
              <a:t>η μέθοδος αποχλωρίωσης έχει βρεθεί ότι είναι περισσότερο επιθετική στην κρούστα των προϊόντων διάβρωσης τους αρχαιολογικού σιδήρου </a:t>
            </a:r>
            <a:r>
              <a:rPr lang="el-GR" sz="2000" dirty="0" smtClean="0"/>
              <a:t>από </a:t>
            </a:r>
            <a:r>
              <a:rPr lang="el-GR" sz="2000" dirty="0"/>
              <a:t>ότι το διάλυμα του υδροξειδίου του σιδήρου. </a:t>
            </a:r>
          </a:p>
          <a:p>
            <a:pPr>
              <a:buFont typeface="Arial" panose="020B0604020202020204" pitchFamily="34" charset="0"/>
              <a:buChar char="•"/>
              <a:defRPr/>
            </a:pPr>
            <a:endParaRPr lang="el-GR" sz="1800" dirty="0"/>
          </a:p>
        </p:txBody>
      </p:sp>
      <p:graphicFrame>
        <p:nvGraphicFramePr>
          <p:cNvPr id="56324" name="Object 4"/>
          <p:cNvGraphicFramePr>
            <a:graphicFrameLocks noGrp="1" noChangeAspect="1"/>
          </p:cNvGraphicFramePr>
          <p:nvPr>
            <p:ph type="body" sz="half" idx="4294967295"/>
            <p:extLst>
              <p:ext uri="{D42A27DB-BD31-4B8C-83A1-F6EECF244321}">
                <p14:modId xmlns:p14="http://schemas.microsoft.com/office/powerpoint/2010/main" val="1894251576"/>
              </p:ext>
            </p:extLst>
          </p:nvPr>
        </p:nvGraphicFramePr>
        <p:xfrm>
          <a:off x="-11099" y="987574"/>
          <a:ext cx="6069828" cy="2988822"/>
        </p:xfrm>
        <a:graphic>
          <a:graphicData uri="http://schemas.openxmlformats.org/presentationml/2006/ole">
            <mc:AlternateContent xmlns:mc="http://schemas.openxmlformats.org/markup-compatibility/2006">
              <mc:Choice xmlns:v="urn:schemas-microsoft-com:vml" Requires="v">
                <p:oleObj spid="_x0000_s7203" name="Photo Editor Photo" r:id="rId3" imgW="3116190" imgH="1996613" progId="MSPhotoEd.3">
                  <p:embed/>
                </p:oleObj>
              </mc:Choice>
              <mc:Fallback>
                <p:oleObj name="Photo Editor Photo" r:id="rId3" imgW="3116190" imgH="1996613"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9" y="987574"/>
                        <a:ext cx="6069828" cy="2988822"/>
                      </a:xfrm>
                      <a:prstGeom prst="rect">
                        <a:avLst/>
                      </a:prstGeom>
                      <a:noFill/>
                      <a:ln>
                        <a:noFill/>
                      </a:ln>
                    </p:spPr>
                  </p:pic>
                </p:oleObj>
              </mc:Fallback>
            </mc:AlternateContent>
          </a:graphicData>
        </a:graphic>
      </p:graphicFrame>
      <p:sp>
        <p:nvSpPr>
          <p:cNvPr id="2" name="Rectangle 1"/>
          <p:cNvSpPr/>
          <p:nvPr/>
        </p:nvSpPr>
        <p:spPr>
          <a:xfrm>
            <a:off x="-8485" y="3976396"/>
            <a:ext cx="6067214" cy="812530"/>
          </a:xfrm>
          <a:prstGeom prst="rect">
            <a:avLst/>
          </a:prstGeom>
          <a:solidFill>
            <a:srgbClr val="742310"/>
          </a:solidFill>
        </p:spPr>
        <p:txBody>
          <a:bodyPr wrap="square">
            <a:spAutoFit/>
          </a:bodyPr>
          <a:lstStyle/>
          <a:p>
            <a:pPr>
              <a:lnSpc>
                <a:spcPct val="130000"/>
              </a:lnSpc>
              <a:spcBef>
                <a:spcPct val="0"/>
              </a:spcBef>
              <a:buFontTx/>
              <a:buNone/>
            </a:pPr>
            <a:r>
              <a:rPr lang="el-GR" altLang="el-GR" dirty="0">
                <a:solidFill>
                  <a:schemeClr val="bg1"/>
                </a:solidFill>
                <a:latin typeface="+mj-lt"/>
              </a:rPr>
              <a:t>Ένα λουτρό μαζικής επέμβασης </a:t>
            </a:r>
            <a:r>
              <a:rPr lang="el-GR" altLang="el-GR" dirty="0" err="1">
                <a:solidFill>
                  <a:schemeClr val="bg1"/>
                </a:solidFill>
                <a:latin typeface="+mj-lt"/>
              </a:rPr>
              <a:t>αποχλωρίωσης</a:t>
            </a:r>
            <a:r>
              <a:rPr lang="el-GR" altLang="el-GR" dirty="0">
                <a:solidFill>
                  <a:schemeClr val="bg1"/>
                </a:solidFill>
                <a:latin typeface="+mj-lt"/>
              </a:rPr>
              <a:t> σιδερένιων  </a:t>
            </a:r>
            <a:r>
              <a:rPr lang="el-GR" altLang="el-GR" dirty="0" smtClean="0">
                <a:solidFill>
                  <a:schemeClr val="bg1"/>
                </a:solidFill>
                <a:latin typeface="+mj-lt"/>
              </a:rPr>
              <a:t>έργων τέχνης με </a:t>
            </a:r>
            <a:r>
              <a:rPr lang="el-GR" altLang="el-GR" dirty="0">
                <a:solidFill>
                  <a:schemeClr val="bg1"/>
                </a:solidFill>
                <a:latin typeface="+mj-lt"/>
              </a:rPr>
              <a:t>τη  μέθοδο του θειώδους αλκαλίου</a:t>
            </a:r>
            <a:r>
              <a:rPr lang="el-GR" altLang="el-GR" dirty="0" smtClean="0">
                <a:solidFill>
                  <a:schemeClr val="bg1"/>
                </a:solidFill>
                <a:latin typeface="+mj-lt"/>
              </a:rPr>
              <a:t>.</a:t>
            </a:r>
            <a:endParaRPr lang="en-US" altLang="el-GR" dirty="0">
              <a:solidFill>
                <a:schemeClr val="bg1"/>
              </a:solidFill>
              <a:latin typeface="+mj-lt"/>
            </a:endParaRPr>
          </a:p>
        </p:txBody>
      </p:sp>
      <p:sp>
        <p:nvSpPr>
          <p:cNvPr id="7" name="Rectangle 6"/>
          <p:cNvSpPr/>
          <p:nvPr/>
        </p:nvSpPr>
        <p:spPr>
          <a:xfrm>
            <a:off x="0" y="4797251"/>
            <a:ext cx="6058729"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l-GR" sz="1200" dirty="0" smtClean="0">
                <a:solidFill>
                  <a:schemeClr val="tx1">
                    <a:lumMod val="65000"/>
                    <a:lumOff val="35000"/>
                  </a:schemeClr>
                </a:solidFill>
                <a:latin typeface="+mj-lt"/>
              </a:rPr>
              <a:t>Πίστωση φωτογραφίας </a:t>
            </a:r>
            <a:r>
              <a:rPr lang="en-US" sz="1200" dirty="0" err="1" smtClean="0">
                <a:solidFill>
                  <a:schemeClr val="tx1">
                    <a:lumMod val="65000"/>
                    <a:lumOff val="35000"/>
                  </a:schemeClr>
                </a:solidFill>
                <a:latin typeface="+mj-lt"/>
              </a:rPr>
              <a:t>Arc’Antique</a:t>
            </a:r>
            <a:endParaRPr lang="en-US" sz="1200" dirty="0" smtClean="0">
              <a:solidFill>
                <a:schemeClr val="tx1">
                  <a:lumMod val="65000"/>
                  <a:lumOff val="35000"/>
                </a:schemeClr>
              </a:solidFill>
              <a:latin typeface="+mj-lt"/>
            </a:endParaRPr>
          </a:p>
        </p:txBody>
      </p:sp>
    </p:spTree>
    <p:extLst>
      <p:ext uri="{BB962C8B-B14F-4D97-AF65-F5344CB8AC3E}">
        <p14:creationId xmlns:p14="http://schemas.microsoft.com/office/powerpoint/2010/main" val="103752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65162"/>
            <a:ext cx="8229600" cy="850404"/>
          </a:xfrm>
        </p:spPr>
        <p:txBody>
          <a:bodyPr>
            <a:noAutofit/>
          </a:bodyPr>
          <a:lstStyle/>
          <a:p>
            <a:pPr eaLnBrk="1" hangingPunct="1"/>
            <a:r>
              <a:rPr lang="el-GR" altLang="el-GR" sz="3200" dirty="0" smtClean="0"/>
              <a:t>Μειονεκτήματα της εφαρμογής ισχυρά αλκαλικών διαλυμάτων</a:t>
            </a:r>
          </a:p>
        </p:txBody>
      </p:sp>
      <p:sp>
        <p:nvSpPr>
          <p:cNvPr id="57348" name="Text Placeholder 3"/>
          <p:cNvSpPr>
            <a:spLocks noGrp="1"/>
          </p:cNvSpPr>
          <p:nvPr>
            <p:ph idx="1"/>
          </p:nvPr>
        </p:nvSpPr>
        <p:spPr/>
        <p:txBody>
          <a:bodyPr>
            <a:normAutofit/>
          </a:bodyPr>
          <a:lstStyle/>
          <a:p>
            <a:r>
              <a:rPr lang="el-GR" altLang="el-GR" sz="2400" dirty="0" smtClean="0"/>
              <a:t>Ένα μειονέκτημα της εφαρμογής ισχυρά αλκαλικών διαλυμάτων σε επιμεταλλωμένα αντικείμενα από σίδηρο είναι η ικανότητά τους να απομακρύνουν συγκεκριμένα μέταλλα που χρησιμοποιούνται για επιμετάλλωση, όπως ο κασσίτερος ή ο ψευδάργυρος. </a:t>
            </a:r>
            <a:endParaRPr lang="en-US" altLang="el-GR" sz="2400" dirty="0" smtClean="0"/>
          </a:p>
          <a:p>
            <a:r>
              <a:rPr lang="el-GR" altLang="el-GR" sz="2400" dirty="0" smtClean="0"/>
              <a:t>Επιπλέον, αυτή η μέθοδος δεν είναι κατάλληλη για σύνθετα σιδερένια αντικείμενα μαζί με οργανικά, καθώς το υψηλό </a:t>
            </a:r>
            <a:r>
              <a:rPr lang="en-GB" altLang="el-GR" sz="2400" dirty="0" smtClean="0"/>
              <a:t>pH</a:t>
            </a:r>
            <a:r>
              <a:rPr lang="el-GR" altLang="el-GR" sz="2400" dirty="0" smtClean="0"/>
              <a:t> του διαλύματος θα καταστρέψει το οργανικό υλικό. </a:t>
            </a:r>
          </a:p>
        </p:txBody>
      </p:sp>
    </p:spTree>
    <p:extLst>
      <p:ext uri="{BB962C8B-B14F-4D97-AF65-F5344CB8AC3E}">
        <p14:creationId xmlns:p14="http://schemas.microsoft.com/office/powerpoint/2010/main" val="2031578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eaLnBrk="1" hangingPunct="1"/>
            <a:r>
              <a:rPr lang="el-GR" altLang="el-GR" sz="3600" dirty="0" smtClean="0"/>
              <a:t>Ηλεκτροχημική διάβρωση</a:t>
            </a:r>
          </a:p>
        </p:txBody>
      </p:sp>
      <p:sp>
        <p:nvSpPr>
          <p:cNvPr id="24580" name="TextBox 7"/>
          <p:cNvSpPr txBox="1">
            <a:spLocks noChangeArrowheads="1"/>
          </p:cNvSpPr>
          <p:nvPr/>
        </p:nvSpPr>
        <p:spPr bwMode="auto">
          <a:xfrm>
            <a:off x="1449247" y="4659982"/>
            <a:ext cx="6245505" cy="461665"/>
          </a:xfrm>
          <a:prstGeom prst="rect">
            <a:avLst/>
          </a:prstGeom>
          <a:solidFill>
            <a:schemeClr val="bg1">
              <a:lumMod val="95000"/>
            </a:schemeClr>
          </a:solidFill>
          <a:ln>
            <a:noFill/>
          </a:ln>
        </p:spPr>
        <p:txBody>
          <a:bodyPr wrap="square">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gn="ctr">
              <a:lnSpc>
                <a:spcPct val="100000"/>
              </a:lnSpc>
              <a:spcBef>
                <a:spcPct val="20000"/>
              </a:spcBef>
              <a:buClr>
                <a:schemeClr val="tx2"/>
              </a:buClr>
              <a:buSzPct val="90000"/>
              <a:buNone/>
            </a:pPr>
            <a:r>
              <a:rPr lang="en-US"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hlinkClick r:id="rId3"/>
              </a:rPr>
              <a:t>Figure </a:t>
            </a:r>
            <a:r>
              <a:rPr lang="en-US" sz="1200" dirty="0">
                <a:solidFill>
                  <a:schemeClr val="tx1">
                    <a:lumMod val="65000"/>
                    <a:lumOff val="35000"/>
                  </a:schemeClr>
                </a:solidFill>
                <a:latin typeface="+mn-lt"/>
                <a:hlinkClick r:id="rId3"/>
              </a:rPr>
              <a:t>19.17 Rust, the Result of Corrosion of Metallic </a:t>
            </a:r>
            <a:r>
              <a:rPr lang="en-US" sz="1200" dirty="0" smtClean="0">
                <a:solidFill>
                  <a:schemeClr val="tx1">
                    <a:lumMod val="65000"/>
                    <a:lumOff val="35000"/>
                  </a:schemeClr>
                </a:solidFill>
                <a:latin typeface="+mn-lt"/>
                <a:hlinkClick r:id="rId3"/>
              </a:rPr>
              <a:t>Iron</a:t>
            </a:r>
            <a:r>
              <a:rPr lang="en-US" sz="1200" dirty="0" smtClean="0">
                <a:solidFill>
                  <a:schemeClr val="tx1">
                    <a:lumMod val="65000"/>
                    <a:lumOff val="35000"/>
                  </a:schemeClr>
                </a:solidFill>
                <a:latin typeface="+mn-lt"/>
              </a:rPr>
              <a:t>”</a:t>
            </a:r>
            <a:r>
              <a:rPr lang="el-GR" sz="1200" dirty="0" smtClean="0">
                <a:solidFill>
                  <a:schemeClr val="tx1">
                    <a:lumMod val="65000"/>
                    <a:lumOff val="35000"/>
                  </a:schemeClr>
                </a:solidFill>
                <a:latin typeface="+mn-lt"/>
              </a:rPr>
              <a:t>,</a:t>
            </a:r>
            <a:r>
              <a:rPr lang="en-US" sz="1200" dirty="0" smtClean="0">
                <a:solidFill>
                  <a:schemeClr val="tx1">
                    <a:lumMod val="65000"/>
                    <a:lumOff val="35000"/>
                  </a:schemeClr>
                </a:solidFill>
                <a:latin typeface="+mn-lt"/>
              </a:rPr>
              <a:t> </a:t>
            </a:r>
            <a:r>
              <a:rPr lang="el-GR" sz="1200" dirty="0" smtClean="0">
                <a:solidFill>
                  <a:schemeClr val="tx1">
                    <a:lumMod val="65000"/>
                    <a:lumOff val="35000"/>
                  </a:schemeClr>
                </a:solidFill>
                <a:latin typeface="+mn-lt"/>
              </a:rPr>
              <a:t>στο </a:t>
            </a:r>
            <a:r>
              <a:rPr lang="en-US" sz="1200" dirty="0" smtClean="0">
                <a:solidFill>
                  <a:schemeClr val="tx1">
                    <a:lumMod val="65000"/>
                    <a:lumOff val="35000"/>
                  </a:schemeClr>
                </a:solidFill>
                <a:latin typeface="+mn-lt"/>
                <a:hlinkClick r:id="rId3"/>
              </a:rPr>
              <a:t>ChemWiki</a:t>
            </a:r>
            <a:r>
              <a:rPr lang="en-US" sz="1200" dirty="0">
                <a:solidFill>
                  <a:schemeClr val="tx1">
                    <a:lumMod val="65000"/>
                    <a:lumOff val="35000"/>
                  </a:schemeClr>
                </a:solidFill>
                <a:latin typeface="+mn-lt"/>
                <a:hlinkClick r:id="rId3"/>
              </a:rPr>
              <a:t>: The Dynamic Chemistry </a:t>
            </a:r>
            <a:r>
              <a:rPr lang="en-US" sz="1200" dirty="0" smtClean="0">
                <a:solidFill>
                  <a:schemeClr val="tx1">
                    <a:lumMod val="65000"/>
                    <a:lumOff val="35000"/>
                  </a:schemeClr>
                </a:solidFill>
                <a:latin typeface="+mn-lt"/>
                <a:hlinkClick r:id="rId3"/>
              </a:rPr>
              <a:t>E-textbook</a:t>
            </a:r>
            <a:r>
              <a:rPr lang="el-GR" sz="1200" dirty="0" smtClean="0">
                <a:solidFill>
                  <a:schemeClr val="tx1">
                    <a:lumMod val="65000"/>
                    <a:lumOff val="35000"/>
                  </a:schemeClr>
                </a:solidFill>
                <a:latin typeface="+mn-lt"/>
              </a:rPr>
              <a:t> από </a:t>
            </a:r>
            <a:r>
              <a:rPr lang="en-US" sz="1200" dirty="0">
                <a:solidFill>
                  <a:schemeClr val="tx1">
                    <a:lumMod val="65000"/>
                    <a:lumOff val="35000"/>
                  </a:schemeClr>
                </a:solidFill>
                <a:latin typeface="+mn-lt"/>
                <a:hlinkClick r:id="rId4" tooltip="http://LarsenLab.ucdavis.edu"/>
              </a:rPr>
              <a:t>Delmar </a:t>
            </a:r>
            <a:r>
              <a:rPr lang="en-US" sz="1200" dirty="0" smtClean="0">
                <a:solidFill>
                  <a:schemeClr val="tx1">
                    <a:lumMod val="65000"/>
                    <a:lumOff val="35000"/>
                  </a:schemeClr>
                </a:solidFill>
                <a:latin typeface="+mn-lt"/>
                <a:hlinkClick r:id="rId4" tooltip="http://LarsenLab.ucdavis.edu"/>
              </a:rPr>
              <a:t>Larsen</a:t>
            </a:r>
            <a:r>
              <a:rPr lang="el-GR" sz="1200" dirty="0" smtClean="0">
                <a:solidFill>
                  <a:schemeClr val="tx1">
                    <a:lumMod val="65000"/>
                    <a:lumOff val="35000"/>
                  </a:schemeClr>
                </a:solidFill>
                <a:latin typeface="+mn-lt"/>
              </a:rPr>
              <a:t>, διαθέσιμο με άδεια </a:t>
            </a:r>
            <a:r>
              <a:rPr lang="en-US" sz="1200" dirty="0">
                <a:solidFill>
                  <a:schemeClr val="tx1">
                    <a:lumMod val="65000"/>
                    <a:lumOff val="35000"/>
                  </a:schemeClr>
                </a:solidFill>
                <a:latin typeface="+mn-lt"/>
                <a:hlinkClick r:id="rId5"/>
              </a:rPr>
              <a:t>CC BY-NC-SA 3.0 </a:t>
            </a:r>
            <a:r>
              <a:rPr lang="en-US" sz="1200" dirty="0" smtClean="0">
                <a:solidFill>
                  <a:schemeClr val="tx1">
                    <a:lumMod val="65000"/>
                    <a:lumOff val="35000"/>
                  </a:schemeClr>
                </a:solidFill>
                <a:latin typeface="+mn-lt"/>
                <a:hlinkClick r:id="rId5"/>
              </a:rPr>
              <a:t>US</a:t>
            </a:r>
            <a:endParaRPr lang="el-GR" altLang="el-GR" sz="1200" dirty="0">
              <a:solidFill>
                <a:schemeClr val="tx1">
                  <a:lumMod val="65000"/>
                  <a:lumOff val="35000"/>
                </a:schemeClr>
              </a:solidFill>
              <a:latin typeface="+mn-lt"/>
            </a:endParaRPr>
          </a:p>
        </p:txBody>
      </p:sp>
      <p:pic>
        <p:nvPicPr>
          <p:cNvPr id="50180" name="Picture 4" descr="19.17.jpg"/>
          <p:cNvPicPr>
            <a:picLocks noChangeAspect="1" noChangeArrowheads="1"/>
          </p:cNvPicPr>
          <p:nvPr/>
        </p:nvPicPr>
        <p:blipFill rotWithShape="1">
          <a:blip r:embed="rId6">
            <a:extLst>
              <a:ext uri="{28A0092B-C50C-407E-A947-70E740481C1C}">
                <a14:useLocalDpi xmlns:a14="http://schemas.microsoft.com/office/drawing/2010/main" val="0"/>
              </a:ext>
            </a:extLst>
          </a:blip>
          <a:srcRect t="8212"/>
          <a:stretch/>
        </p:blipFill>
        <p:spPr bwMode="auto">
          <a:xfrm>
            <a:off x="1449248" y="1013390"/>
            <a:ext cx="6245505" cy="350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1494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1920" y="0"/>
            <a:ext cx="648071" cy="5143500"/>
          </a:xfrm>
          <a:prstGeom prst="rect">
            <a:avLst/>
          </a:prstGeom>
          <a:solidFill>
            <a:srgbClr val="742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8370" name="Rectangle 2"/>
          <p:cNvSpPr>
            <a:spLocks noGrp="1" noChangeArrowheads="1"/>
          </p:cNvSpPr>
          <p:nvPr>
            <p:ph type="title"/>
          </p:nvPr>
        </p:nvSpPr>
        <p:spPr>
          <a:xfrm>
            <a:off x="494" y="123478"/>
            <a:ext cx="3816424" cy="857250"/>
          </a:xfrm>
        </p:spPr>
        <p:txBody>
          <a:bodyPr/>
          <a:lstStyle/>
          <a:p>
            <a:pPr eaLnBrk="1" hangingPunct="1"/>
            <a:r>
              <a:rPr lang="el-GR" altLang="el-GR" dirty="0" smtClean="0"/>
              <a:t>Ανάλυση χλωρίου</a:t>
            </a:r>
          </a:p>
        </p:txBody>
      </p:sp>
      <p:graphicFrame>
        <p:nvGraphicFramePr>
          <p:cNvPr id="2" name="Object 4"/>
          <p:cNvGraphicFramePr>
            <a:graphicFrameLocks noGrp="1" noChangeAspect="1"/>
          </p:cNvGraphicFramePr>
          <p:nvPr>
            <p:ph idx="1"/>
            <p:extLst>
              <p:ext uri="{D42A27DB-BD31-4B8C-83A1-F6EECF244321}">
                <p14:modId xmlns:p14="http://schemas.microsoft.com/office/powerpoint/2010/main" val="3206180405"/>
              </p:ext>
            </p:extLst>
          </p:nvPr>
        </p:nvGraphicFramePr>
        <p:xfrm>
          <a:off x="302320" y="1110382"/>
          <a:ext cx="3405584" cy="3573463"/>
        </p:xfrm>
        <a:graphic>
          <a:graphicData uri="http://schemas.openxmlformats.org/drawingml/2006/chart">
            <c:chart xmlns:c="http://schemas.openxmlformats.org/drawingml/2006/chart" xmlns:r="http://schemas.openxmlformats.org/officeDocument/2006/relationships" r:id="rId2"/>
          </a:graphicData>
        </a:graphic>
      </p:graphicFrame>
      <p:sp>
        <p:nvSpPr>
          <p:cNvPr id="58371" name="Rectangle 3"/>
          <p:cNvSpPr>
            <a:spLocks noGrp="1" noChangeArrowheads="1"/>
          </p:cNvSpPr>
          <p:nvPr>
            <p:ph idx="4294967295"/>
          </p:nvPr>
        </p:nvSpPr>
        <p:spPr>
          <a:xfrm>
            <a:off x="3851921" y="19953"/>
            <a:ext cx="5184576" cy="5123547"/>
          </a:xfrm>
        </p:spPr>
        <p:txBody>
          <a:bodyPr>
            <a:noAutofit/>
          </a:bodyPr>
          <a:lstStyle/>
          <a:p>
            <a:pPr marL="269875" indent="-269875" eaLnBrk="1" hangingPunct="1"/>
            <a:r>
              <a:rPr lang="el-GR" altLang="el-GR" sz="1800" dirty="0" smtClean="0">
                <a:solidFill>
                  <a:schemeClr val="bg1"/>
                </a:solidFill>
              </a:rPr>
              <a:t>Οι συντηρητές δε γνωρίζουν πόσα ιόντα χλωρίου περιέχονται στο αντικείμενο πριν και μετά την επέμβαση.</a:t>
            </a:r>
            <a:endParaRPr lang="en-US" altLang="el-GR" sz="1800" dirty="0" smtClean="0">
              <a:solidFill>
                <a:schemeClr val="bg1"/>
              </a:solidFill>
            </a:endParaRPr>
          </a:p>
          <a:p>
            <a:pPr marL="269875" indent="-269875" eaLnBrk="1" hangingPunct="1"/>
            <a:r>
              <a:rPr lang="el-GR" altLang="el-GR" sz="1800" dirty="0" smtClean="0">
                <a:solidFill>
                  <a:schemeClr val="bg1"/>
                </a:solidFill>
              </a:rPr>
              <a:t>Συνήθως παρακολουθείται ο ρυθμός της διάχυσης των ιόντων χλωρίου μέσα στο διάλυμα </a:t>
            </a:r>
            <a:r>
              <a:rPr lang="el-GR" altLang="el-GR" sz="1800" dirty="0" err="1" smtClean="0">
                <a:solidFill>
                  <a:schemeClr val="bg1"/>
                </a:solidFill>
              </a:rPr>
              <a:t>αποχλωρίωσης</a:t>
            </a:r>
            <a:r>
              <a:rPr lang="el-GR" altLang="el-GR" sz="1800" dirty="0" smtClean="0">
                <a:solidFill>
                  <a:schemeClr val="bg1"/>
                </a:solidFill>
              </a:rPr>
              <a:t>.</a:t>
            </a:r>
          </a:p>
          <a:p>
            <a:pPr marL="269875" indent="-269875" eaLnBrk="1" hangingPunct="1"/>
            <a:r>
              <a:rPr lang="el-GR" altLang="el-GR" sz="1800" dirty="0" smtClean="0">
                <a:solidFill>
                  <a:schemeClr val="bg1"/>
                </a:solidFill>
              </a:rPr>
              <a:t>Τα διαλύματα </a:t>
            </a:r>
            <a:r>
              <a:rPr lang="el-GR" altLang="el-GR" sz="1800" dirty="0" err="1" smtClean="0">
                <a:solidFill>
                  <a:schemeClr val="bg1"/>
                </a:solidFill>
              </a:rPr>
              <a:t>αποχλωρίωσης</a:t>
            </a:r>
            <a:r>
              <a:rPr lang="el-GR" altLang="el-GR" sz="1800" dirty="0" smtClean="0">
                <a:solidFill>
                  <a:schemeClr val="bg1"/>
                </a:solidFill>
              </a:rPr>
              <a:t> αλλάζονται συνήθως κάθε εβδομάδα τον πρώτο μήνα (καθώς πολλά αντικείμενα περιέχουν ακαθαρσίες από το έδαφος και άλλα διαλυμένα υλικά και χρωματίζουν τα διαλύματα </a:t>
            </a:r>
            <a:r>
              <a:rPr lang="el-GR" altLang="el-GR" sz="1800" dirty="0" err="1" smtClean="0">
                <a:solidFill>
                  <a:schemeClr val="bg1"/>
                </a:solidFill>
              </a:rPr>
              <a:t>αποχλωρίωσης</a:t>
            </a:r>
            <a:r>
              <a:rPr lang="el-GR" altLang="el-GR" sz="1800" dirty="0" smtClean="0">
                <a:solidFill>
                  <a:schemeClr val="bg1"/>
                </a:solidFill>
              </a:rPr>
              <a:t>), στη συνέχεια τα διαλύματα αλλάζονται μία φορά το μήνα. </a:t>
            </a:r>
          </a:p>
          <a:p>
            <a:pPr marL="269875" indent="-269875" eaLnBrk="1" hangingPunct="1"/>
            <a:r>
              <a:rPr lang="el-GR" altLang="el-GR" sz="1800" dirty="0" smtClean="0">
                <a:solidFill>
                  <a:schemeClr val="bg1"/>
                </a:solidFill>
              </a:rPr>
              <a:t>Πριν από την αλλαγή λαμβάνεται δείγμα από το διάλυμα </a:t>
            </a:r>
            <a:r>
              <a:rPr lang="el-GR" altLang="el-GR" sz="1800" dirty="0" err="1" smtClean="0">
                <a:solidFill>
                  <a:schemeClr val="bg1"/>
                </a:solidFill>
              </a:rPr>
              <a:t>εγμβάπτισης</a:t>
            </a:r>
            <a:r>
              <a:rPr lang="el-GR" altLang="el-GR" sz="1800" dirty="0" smtClean="0">
                <a:solidFill>
                  <a:schemeClr val="bg1"/>
                </a:solidFill>
              </a:rPr>
              <a:t>. Για τον προσδιορισμό  της συγκέντρωσης </a:t>
            </a:r>
            <a:r>
              <a:rPr lang="el-GR" altLang="el-GR" sz="1800" dirty="0" err="1" smtClean="0">
                <a:solidFill>
                  <a:schemeClr val="bg1"/>
                </a:solidFill>
              </a:rPr>
              <a:t>χλωριόντων</a:t>
            </a:r>
            <a:r>
              <a:rPr lang="el-GR" altLang="el-GR" sz="1800" dirty="0" smtClean="0">
                <a:solidFill>
                  <a:schemeClr val="bg1"/>
                </a:solidFill>
              </a:rPr>
              <a:t> σε υδατικά διαλύματα χρησιμοποιείται η </a:t>
            </a:r>
            <a:r>
              <a:rPr lang="el-GR" altLang="el-GR" sz="1800" dirty="0" err="1" smtClean="0">
                <a:solidFill>
                  <a:schemeClr val="bg1"/>
                </a:solidFill>
              </a:rPr>
              <a:t>ποτενσιομετρική</a:t>
            </a:r>
            <a:r>
              <a:rPr lang="el-GR" altLang="el-GR" sz="1800" dirty="0" smtClean="0">
                <a:solidFill>
                  <a:schemeClr val="bg1"/>
                </a:solidFill>
              </a:rPr>
              <a:t> τιτλοδότηση.</a:t>
            </a:r>
          </a:p>
        </p:txBody>
      </p:sp>
    </p:spTree>
    <p:extLst>
      <p:ext uri="{BB962C8B-B14F-4D97-AF65-F5344CB8AC3E}">
        <p14:creationId xmlns:p14="http://schemas.microsoft.com/office/powerpoint/2010/main" val="171582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07504" y="205979"/>
            <a:ext cx="4248472" cy="857250"/>
          </a:xfrm>
        </p:spPr>
        <p:txBody>
          <a:bodyPr/>
          <a:lstStyle/>
          <a:p>
            <a:r>
              <a:rPr lang="el-GR" altLang="el-GR" dirty="0" smtClean="0"/>
              <a:t>Ομαδική συντήρηση</a:t>
            </a:r>
          </a:p>
        </p:txBody>
      </p:sp>
      <p:sp>
        <p:nvSpPr>
          <p:cNvPr id="59398" name="TextBox 2"/>
          <p:cNvSpPr txBox="1">
            <a:spLocks noChangeArrowheads="1"/>
          </p:cNvSpPr>
          <p:nvPr/>
        </p:nvSpPr>
        <p:spPr bwMode="auto">
          <a:xfrm>
            <a:off x="4716000" y="144000"/>
            <a:ext cx="42529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400">
                <a:solidFill>
                  <a:schemeClr val="tx1"/>
                </a:solidFill>
                <a:latin typeface="Trebuchet MS" pitchFamily="34" charset="0"/>
              </a:defRPr>
            </a:lvl1pPr>
            <a:lvl2pPr marL="742950" indent="-285750">
              <a:lnSpc>
                <a:spcPct val="90000"/>
              </a:lnSpc>
              <a:spcBef>
                <a:spcPts val="500"/>
              </a:spcBef>
              <a:buFont typeface="Arial" charset="0"/>
              <a:buChar char="•"/>
              <a:defRPr sz="2000">
                <a:solidFill>
                  <a:schemeClr val="tx1"/>
                </a:solidFill>
                <a:latin typeface="Trebuchet MS" pitchFamily="34" charset="0"/>
              </a:defRPr>
            </a:lvl2pPr>
            <a:lvl3pPr marL="1143000" indent="-228600">
              <a:lnSpc>
                <a:spcPct val="90000"/>
              </a:lnSpc>
              <a:spcBef>
                <a:spcPts val="500"/>
              </a:spcBef>
              <a:buFont typeface="Arial" charset="0"/>
              <a:buChar char="•"/>
              <a:defRPr>
                <a:solidFill>
                  <a:schemeClr val="tx1"/>
                </a:solidFill>
                <a:latin typeface="Trebuchet MS" pitchFamily="34" charset="0"/>
              </a:defRPr>
            </a:lvl3pPr>
            <a:lvl4pPr marL="1600200" indent="-228600">
              <a:lnSpc>
                <a:spcPct val="90000"/>
              </a:lnSpc>
              <a:spcBef>
                <a:spcPts val="500"/>
              </a:spcBef>
              <a:buFont typeface="Arial" charset="0"/>
              <a:buChar char="•"/>
              <a:defRPr sz="1600">
                <a:solidFill>
                  <a:schemeClr val="tx1"/>
                </a:solidFill>
                <a:latin typeface="Trebuchet MS" pitchFamily="34" charset="0"/>
              </a:defRPr>
            </a:lvl4pPr>
            <a:lvl5pPr marL="2057400" indent="-228600">
              <a:lnSpc>
                <a:spcPct val="90000"/>
              </a:lnSpc>
              <a:spcBef>
                <a:spcPts val="500"/>
              </a:spcBef>
              <a:buFont typeface="Arial" charset="0"/>
              <a:buChar char="•"/>
              <a:defRPr sz="1600">
                <a:solidFill>
                  <a:schemeClr val="tx1"/>
                </a:solidFill>
                <a:latin typeface="Trebuchet MS" pitchFamily="34" charset="0"/>
              </a:defRPr>
            </a:lvl5pPr>
            <a:lvl6pPr marL="25146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6pPr>
            <a:lvl7pPr marL="29718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7pPr>
            <a:lvl8pPr marL="34290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8pPr>
            <a:lvl9pPr marL="3886200" indent="-228600" eaLnBrk="0" fontAlgn="base" hangingPunct="0">
              <a:lnSpc>
                <a:spcPct val="90000"/>
              </a:lnSpc>
              <a:spcBef>
                <a:spcPts val="500"/>
              </a:spcBef>
              <a:spcAft>
                <a:spcPct val="0"/>
              </a:spcAft>
              <a:buFont typeface="Arial" charset="0"/>
              <a:buChar char="•"/>
              <a:defRPr sz="1600">
                <a:solidFill>
                  <a:schemeClr val="tx1"/>
                </a:solidFill>
                <a:latin typeface="Trebuchet MS" pitchFamily="34" charset="0"/>
              </a:defRPr>
            </a:lvl9pPr>
          </a:lstStyle>
          <a:p>
            <a:pPr>
              <a:lnSpc>
                <a:spcPct val="100000"/>
              </a:lnSpc>
              <a:spcBef>
                <a:spcPct val="0"/>
              </a:spcBef>
              <a:buFontTx/>
              <a:buNone/>
            </a:pPr>
            <a:r>
              <a:rPr lang="el-GR" altLang="el-GR" sz="2000" dirty="0">
                <a:solidFill>
                  <a:schemeClr val="bg1"/>
                </a:solidFill>
                <a:latin typeface="+mn-lt"/>
              </a:rPr>
              <a:t>Σιδερένια </a:t>
            </a:r>
            <a:r>
              <a:rPr lang="el-GR" altLang="el-GR" sz="2000" dirty="0" smtClean="0">
                <a:solidFill>
                  <a:schemeClr val="bg1"/>
                </a:solidFill>
                <a:latin typeface="+mn-lt"/>
              </a:rPr>
              <a:t>έργα τέχνης </a:t>
            </a:r>
            <a:r>
              <a:rPr lang="el-GR" altLang="el-GR" sz="2000" dirty="0">
                <a:solidFill>
                  <a:schemeClr val="bg1"/>
                </a:solidFill>
                <a:latin typeface="+mn-lt"/>
              </a:rPr>
              <a:t>διαχωρισμένα με </a:t>
            </a:r>
            <a:r>
              <a:rPr lang="el-GR" altLang="el-GR" sz="2000" dirty="0" err="1">
                <a:solidFill>
                  <a:schemeClr val="bg1"/>
                </a:solidFill>
                <a:latin typeface="+mn-lt"/>
              </a:rPr>
              <a:t>θερμοκολλημένη</a:t>
            </a:r>
            <a:r>
              <a:rPr lang="el-GR" altLang="el-GR" sz="2000" dirty="0">
                <a:solidFill>
                  <a:schemeClr val="bg1"/>
                </a:solidFill>
                <a:latin typeface="+mn-lt"/>
              </a:rPr>
              <a:t> γάζα και με ξεχωριστές ετικέτες ένδειξης. </a:t>
            </a:r>
          </a:p>
        </p:txBody>
      </p:sp>
      <p:sp>
        <p:nvSpPr>
          <p:cNvPr id="2" name="Content Placeholder 1"/>
          <p:cNvSpPr>
            <a:spLocks noGrp="1"/>
          </p:cNvSpPr>
          <p:nvPr>
            <p:ph idx="1"/>
          </p:nvPr>
        </p:nvSpPr>
        <p:spPr/>
        <p:txBody>
          <a:bodyPr>
            <a:noAutofit/>
          </a:bodyPr>
          <a:lstStyle/>
          <a:p>
            <a:r>
              <a:rPr lang="el-GR" sz="2000" dirty="0"/>
              <a:t>Πριν τη πραγματοποίηση επεμβάσεων σε μεγάλο όγκο αντικειμένων, π.χ. ομαδική συντήρηση, καλό θα ήταν να ξεκινήσει η </a:t>
            </a:r>
            <a:r>
              <a:rPr lang="el-GR" sz="2000" dirty="0" err="1"/>
              <a:t>αποχλωρίωση</a:t>
            </a:r>
            <a:r>
              <a:rPr lang="el-GR" sz="2000" dirty="0"/>
              <a:t> με την τοποθέτηση των σιδερένιων αντικειμένων ξεχωριστά το </a:t>
            </a:r>
            <a:r>
              <a:rPr lang="el-GR" sz="2000" dirty="0" smtClean="0"/>
              <a:t>καθένα </a:t>
            </a:r>
            <a:r>
              <a:rPr lang="el-GR" sz="2000" dirty="0"/>
              <a:t>και ύστερα να προσδιοριστεί ο χρόνος για την </a:t>
            </a:r>
            <a:r>
              <a:rPr lang="el-GR" sz="2000" dirty="0" err="1"/>
              <a:t>αποχλωρίωση</a:t>
            </a:r>
            <a:r>
              <a:rPr lang="el-GR" sz="2000" dirty="0"/>
              <a:t> των αντικειμένων αυτών από κάθε ανασκαφή. </a:t>
            </a:r>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886" y="1217330"/>
            <a:ext cx="3928268" cy="2578555"/>
          </a:xfrm>
          <a:prstGeom prst="rect">
            <a:avLst/>
          </a:prstGeom>
        </p:spPr>
      </p:pic>
      <p:sp>
        <p:nvSpPr>
          <p:cNvPr id="3" name="Rectangle 2"/>
          <p:cNvSpPr/>
          <p:nvPr/>
        </p:nvSpPr>
        <p:spPr>
          <a:xfrm>
            <a:off x="4716000" y="3842418"/>
            <a:ext cx="4252912" cy="923330"/>
          </a:xfrm>
          <a:prstGeom prst="rect">
            <a:avLst/>
          </a:prstGeom>
        </p:spPr>
        <p:txBody>
          <a:bodyPr wrap="square">
            <a:spAutoFit/>
          </a:bodyPr>
          <a:lstStyle/>
          <a:p>
            <a:pPr>
              <a:lnSpc>
                <a:spcPct val="100000"/>
              </a:lnSpc>
              <a:spcBef>
                <a:spcPct val="0"/>
              </a:spcBef>
              <a:buFontTx/>
              <a:buNone/>
            </a:pPr>
            <a:r>
              <a:rPr lang="el-GR" altLang="el-GR" dirty="0">
                <a:solidFill>
                  <a:schemeClr val="bg1"/>
                </a:solidFill>
                <a:latin typeface="+mj-lt"/>
              </a:rPr>
              <a:t>Προετοιμασία σιδερένιων </a:t>
            </a:r>
            <a:r>
              <a:rPr lang="el-GR" altLang="el-GR" dirty="0" smtClean="0">
                <a:solidFill>
                  <a:schemeClr val="bg1"/>
                </a:solidFill>
                <a:latin typeface="+mj-lt"/>
              </a:rPr>
              <a:t>έργων τέχνης για </a:t>
            </a:r>
            <a:r>
              <a:rPr lang="el-GR" altLang="el-GR" dirty="0">
                <a:solidFill>
                  <a:schemeClr val="bg1"/>
                </a:solidFill>
                <a:latin typeface="+mj-lt"/>
              </a:rPr>
              <a:t>μαζική επέμβαση </a:t>
            </a:r>
            <a:r>
              <a:rPr lang="el-GR" altLang="el-GR" dirty="0" smtClean="0">
                <a:solidFill>
                  <a:schemeClr val="bg1"/>
                </a:solidFill>
                <a:latin typeface="+mj-lt"/>
              </a:rPr>
              <a:t>σταθεροποίησης </a:t>
            </a:r>
            <a:r>
              <a:rPr lang="el-GR" altLang="el-GR" dirty="0">
                <a:solidFill>
                  <a:schemeClr val="bg1"/>
                </a:solidFill>
                <a:latin typeface="+mj-lt"/>
              </a:rPr>
              <a:t>με </a:t>
            </a:r>
            <a:r>
              <a:rPr lang="el-GR" altLang="el-GR" dirty="0" err="1" smtClean="0">
                <a:solidFill>
                  <a:schemeClr val="bg1"/>
                </a:solidFill>
                <a:latin typeface="+mj-lt"/>
              </a:rPr>
              <a:t>θερμοκολλημένη</a:t>
            </a:r>
            <a:r>
              <a:rPr lang="el-GR" altLang="el-GR" dirty="0" smtClean="0">
                <a:solidFill>
                  <a:schemeClr val="bg1"/>
                </a:solidFill>
                <a:latin typeface="+mj-lt"/>
              </a:rPr>
              <a:t> </a:t>
            </a:r>
            <a:r>
              <a:rPr lang="el-GR" altLang="el-GR" dirty="0">
                <a:solidFill>
                  <a:schemeClr val="bg1"/>
                </a:solidFill>
                <a:latin typeface="+mj-lt"/>
              </a:rPr>
              <a:t>γάζα</a:t>
            </a:r>
            <a:endParaRPr lang="en-US" altLang="el-GR" dirty="0">
              <a:solidFill>
                <a:schemeClr val="bg1"/>
              </a:solidFill>
              <a:latin typeface="+mj-lt"/>
            </a:endParaRPr>
          </a:p>
        </p:txBody>
      </p:sp>
      <p:sp>
        <p:nvSpPr>
          <p:cNvPr id="10" name="Rectangle 9"/>
          <p:cNvSpPr/>
          <p:nvPr/>
        </p:nvSpPr>
        <p:spPr>
          <a:xfrm>
            <a:off x="4499992" y="4797251"/>
            <a:ext cx="4644008"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l-GR" sz="1200" dirty="0" smtClean="0">
                <a:solidFill>
                  <a:schemeClr val="tx1">
                    <a:lumMod val="65000"/>
                    <a:lumOff val="35000"/>
                  </a:schemeClr>
                </a:solidFill>
                <a:latin typeface="+mj-lt"/>
              </a:rPr>
              <a:t>Πίστωση φωτογραφίας </a:t>
            </a:r>
            <a:r>
              <a:rPr lang="en-US" sz="1200" dirty="0" err="1" smtClean="0">
                <a:solidFill>
                  <a:schemeClr val="tx1">
                    <a:lumMod val="65000"/>
                    <a:lumOff val="35000"/>
                  </a:schemeClr>
                </a:solidFill>
                <a:latin typeface="+mj-lt"/>
              </a:rPr>
              <a:t>Arc’Antique</a:t>
            </a:r>
            <a:endParaRPr lang="en-US" sz="1200" dirty="0" smtClean="0">
              <a:solidFill>
                <a:schemeClr val="tx1">
                  <a:lumMod val="65000"/>
                  <a:lumOff val="35000"/>
                </a:schemeClr>
              </a:solidFill>
              <a:latin typeface="+mj-lt"/>
            </a:endParaRPr>
          </a:p>
        </p:txBody>
      </p:sp>
    </p:spTree>
    <p:extLst>
      <p:ext uri="{BB962C8B-B14F-4D97-AF65-F5344CB8AC3E}">
        <p14:creationId xmlns:p14="http://schemas.microsoft.com/office/powerpoint/2010/main" val="2510232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a:bodyPr>
          <a:lstStyle/>
          <a:p>
            <a:r>
              <a:rPr lang="el-GR" altLang="el-GR" sz="3600" dirty="0" smtClean="0"/>
              <a:t>Πλύση</a:t>
            </a:r>
          </a:p>
        </p:txBody>
      </p:sp>
      <mc:AlternateContent xmlns:mc="http://schemas.openxmlformats.org/markup-compatibility/2006" xmlns:a14="http://schemas.microsoft.com/office/drawing/2010/main">
        <mc:Choice Requires="a14">
          <p:sp>
            <p:nvSpPr>
              <p:cNvPr id="60419" name="Content Placeholder 2"/>
              <p:cNvSpPr>
                <a:spLocks noGrp="1"/>
              </p:cNvSpPr>
              <p:nvPr>
                <p:ph idx="1"/>
              </p:nvPr>
            </p:nvSpPr>
            <p:spPr/>
            <p:txBody>
              <a:bodyPr>
                <a:normAutofit/>
              </a:bodyPr>
              <a:lstStyle/>
              <a:p>
                <a:r>
                  <a:rPr lang="el-GR" altLang="el-GR" sz="2400" dirty="0" smtClean="0"/>
                  <a:t>Μετά την </a:t>
                </a:r>
                <a:r>
                  <a:rPr lang="el-GR" altLang="el-GR" sz="2400" dirty="0" err="1" smtClean="0"/>
                  <a:t>αποχλωρίωση</a:t>
                </a:r>
                <a:r>
                  <a:rPr lang="el-GR" altLang="el-GR" sz="2400" dirty="0" smtClean="0"/>
                  <a:t>, τα σιδερένια αντικείμενα πλένονται σε επανειλημμένα λουτρά </a:t>
                </a:r>
                <a:r>
                  <a:rPr lang="el-GR" altLang="el-GR" sz="2400" dirty="0" err="1" smtClean="0"/>
                  <a:t>απιονισμένου</a:t>
                </a:r>
                <a:r>
                  <a:rPr lang="el-GR" altLang="el-GR" sz="2400" dirty="0" smtClean="0"/>
                  <a:t> νερού, μέχρι το </a:t>
                </a:r>
                <a:r>
                  <a:rPr lang="en-GB" altLang="el-GR" sz="2400" dirty="0" smtClean="0"/>
                  <a:t>pH </a:t>
                </a:r>
                <a:r>
                  <a:rPr lang="el-GR" altLang="el-GR" sz="2400" dirty="0" smtClean="0"/>
                  <a:t>του αντικειμένου να είναι ουδέτερο (</a:t>
                </a:r>
                <a14:m>
                  <m:oMath xmlns:m="http://schemas.openxmlformats.org/officeDocument/2006/math">
                    <m:r>
                      <a:rPr lang="el-GR" altLang="el-GR" sz="2400" i="1" dirty="0">
                        <a:latin typeface="Cambria Math"/>
                        <a:ea typeface="Cambria Math"/>
                        <a:cs typeface="Times New Roman" pitchFamily="18" charset="0"/>
                      </a:rPr>
                      <m:t>~</m:t>
                    </m:r>
                  </m:oMath>
                </a14:m>
                <a:r>
                  <a:rPr lang="el-GR" altLang="el-GR" sz="2400" dirty="0" smtClean="0"/>
                  <a:t>7), κάτι που μπορεί να διαρκέσει μέχρι 6 εβδομάδες.</a:t>
                </a:r>
              </a:p>
              <a:p>
                <a:r>
                  <a:rPr lang="el-GR" altLang="el-GR" sz="2400" dirty="0" smtClean="0"/>
                  <a:t>Μειώνοντας το </a:t>
                </a:r>
                <a:r>
                  <a:rPr lang="en-GB" altLang="el-GR" sz="2400" dirty="0" smtClean="0"/>
                  <a:t>pH</a:t>
                </a:r>
                <a:r>
                  <a:rPr lang="el-GR" altLang="el-GR" sz="2400" dirty="0" smtClean="0"/>
                  <a:t> του σιδερένιου αντικειμένου από την αλκαλική περιοχή προς την ουδέτερη θα εμφανιστεί </a:t>
                </a:r>
                <a:r>
                  <a:rPr lang="en-US" altLang="el-GR" sz="2400" dirty="0" smtClean="0"/>
                  <a:t>“</a:t>
                </a:r>
                <a:r>
                  <a:rPr lang="el-GR" altLang="el-GR" sz="2400" dirty="0" smtClean="0"/>
                  <a:t>σκουριά</a:t>
                </a:r>
                <a:r>
                  <a:rPr lang="en-US" altLang="el-GR" sz="2400" dirty="0" smtClean="0"/>
                  <a:t>”</a:t>
                </a:r>
                <a:r>
                  <a:rPr lang="el-GR" altLang="el-GR" sz="2400" dirty="0" smtClean="0"/>
                  <a:t> στο νερό </a:t>
                </a:r>
                <a:r>
                  <a:rPr lang="el-GR" altLang="el-GR" sz="2400" dirty="0" err="1" smtClean="0"/>
                  <a:t>έκπλυσης</a:t>
                </a:r>
                <a:r>
                  <a:rPr lang="el-GR" altLang="el-GR" sz="2400" dirty="0" smtClean="0"/>
                  <a:t>, ένα ατυχές γεγονός προκαλούμενο από την πλύση τέτοιων αντικειμένων.</a:t>
                </a:r>
              </a:p>
            </p:txBody>
          </p:sp>
        </mc:Choice>
        <mc:Fallback xmlns="">
          <p:sp>
            <p:nvSpPr>
              <p:cNvPr id="60419"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1278" r="-963"/>
                </a:stretch>
              </a:blipFill>
            </p:spPr>
            <p:txBody>
              <a:bodyPr/>
              <a:lstStyle/>
              <a:p>
                <a:r>
                  <a:rPr lang="el-GR">
                    <a:noFill/>
                  </a:rPr>
                  <a:t> </a:t>
                </a:r>
              </a:p>
            </p:txBody>
          </p:sp>
        </mc:Fallback>
      </mc:AlternateContent>
    </p:spTree>
    <p:extLst>
      <p:ext uri="{BB962C8B-B14F-4D97-AF65-F5344CB8AC3E}">
        <p14:creationId xmlns:p14="http://schemas.microsoft.com/office/powerpoint/2010/main" val="3507647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normAutofit/>
          </a:bodyPr>
          <a:lstStyle/>
          <a:p>
            <a:pPr eaLnBrk="1" hangingPunct="1"/>
            <a:r>
              <a:rPr lang="el-GR" altLang="el-GR" sz="3600" dirty="0" smtClean="0"/>
              <a:t>Μηχανικός καθαρισμός</a:t>
            </a:r>
          </a:p>
        </p:txBody>
      </p:sp>
      <p:sp>
        <p:nvSpPr>
          <p:cNvPr id="2" name="Content Placeholder 1"/>
          <p:cNvSpPr>
            <a:spLocks noGrp="1"/>
          </p:cNvSpPr>
          <p:nvPr>
            <p:ph idx="1"/>
          </p:nvPr>
        </p:nvSpPr>
        <p:spPr/>
        <p:txBody>
          <a:bodyPr>
            <a:normAutofit fontScale="62500" lnSpcReduction="20000"/>
          </a:bodyPr>
          <a:lstStyle/>
          <a:p>
            <a:pPr>
              <a:lnSpc>
                <a:spcPct val="120000"/>
              </a:lnSpc>
              <a:spcBef>
                <a:spcPts val="600"/>
              </a:spcBef>
            </a:pPr>
            <a:r>
              <a:rPr lang="el-GR" dirty="0" smtClean="0"/>
              <a:t>Μετά </a:t>
            </a:r>
            <a:r>
              <a:rPr lang="el-GR" dirty="0"/>
              <a:t>τη σταθεροποίηση</a:t>
            </a:r>
          </a:p>
          <a:p>
            <a:pPr>
              <a:lnSpc>
                <a:spcPct val="120000"/>
              </a:lnSpc>
              <a:spcBef>
                <a:spcPts val="600"/>
              </a:spcBef>
            </a:pPr>
            <a:r>
              <a:rPr lang="el-GR" dirty="0"/>
              <a:t>Η καλύτερη μηχανική μέθοδος καθαρισμού των σιδερένιων αντικειμένων είναι η χρήση αμμοβολής </a:t>
            </a:r>
            <a:r>
              <a:rPr lang="el-GR" dirty="0" smtClean="0"/>
              <a:t>280 - 410 </a:t>
            </a:r>
            <a:r>
              <a:rPr lang="el-GR" dirty="0" err="1"/>
              <a:t>kPa</a:t>
            </a:r>
            <a:r>
              <a:rPr lang="el-GR" dirty="0"/>
              <a:t> (</a:t>
            </a:r>
            <a:r>
              <a:rPr lang="el-GR" dirty="0" smtClean="0"/>
              <a:t>40 - 60 </a:t>
            </a:r>
            <a:r>
              <a:rPr lang="el-GR" dirty="0" err="1"/>
              <a:t>p.s.i</a:t>
            </a:r>
            <a:r>
              <a:rPr lang="el-GR" dirty="0"/>
              <a:t>.) για την αποκάλυψη του σχήματος του αντικειμένου. Το υλικό της αμμοβολής μπορεί να είναι </a:t>
            </a:r>
            <a:r>
              <a:rPr lang="el-GR" dirty="0" err="1"/>
              <a:t>αλουμίνα</a:t>
            </a:r>
            <a:r>
              <a:rPr lang="el-GR" dirty="0"/>
              <a:t> (27μm), καρβίδιο πυριτίου (50μm) ή </a:t>
            </a:r>
            <a:r>
              <a:rPr lang="el-GR" dirty="0" err="1"/>
              <a:t>υαλοσφαιρίδια</a:t>
            </a:r>
            <a:r>
              <a:rPr lang="el-GR" dirty="0"/>
              <a:t> (27μm). </a:t>
            </a:r>
          </a:p>
          <a:p>
            <a:pPr>
              <a:lnSpc>
                <a:spcPct val="120000"/>
              </a:lnSpc>
              <a:spcBef>
                <a:spcPts val="600"/>
              </a:spcBef>
            </a:pPr>
            <a:r>
              <a:rPr lang="el-GR" dirty="0"/>
              <a:t>Προσοχή να μην αφαιρεθεί η αρχική επιφάνεια (στρώμα μαγνητίτη).</a:t>
            </a:r>
          </a:p>
          <a:p>
            <a:pPr>
              <a:lnSpc>
                <a:spcPct val="120000"/>
              </a:lnSpc>
            </a:pPr>
            <a:endParaRPr lang="el-GR" dirty="0"/>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634604"/>
            <a:ext cx="3061748" cy="2027910"/>
          </a:xfrm>
          <a:prstGeom prst="rect">
            <a:avLst/>
          </a:prstGeom>
        </p:spPr>
      </p:pic>
      <p:sp>
        <p:nvSpPr>
          <p:cNvPr id="5" name="TextBox 4"/>
          <p:cNvSpPr txBox="1"/>
          <p:nvPr/>
        </p:nvSpPr>
        <p:spPr>
          <a:xfrm>
            <a:off x="6228184" y="2787774"/>
            <a:ext cx="2736304" cy="461665"/>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323000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a:bodyPr>
          <a:lstStyle/>
          <a:p>
            <a:r>
              <a:rPr lang="el-GR" altLang="el-GR" sz="3600" dirty="0" smtClean="0"/>
              <a:t>Ξήρανση</a:t>
            </a:r>
          </a:p>
        </p:txBody>
      </p:sp>
      <p:sp>
        <p:nvSpPr>
          <p:cNvPr id="3" name="Content Placeholder 2"/>
          <p:cNvSpPr>
            <a:spLocks noGrp="1"/>
          </p:cNvSpPr>
          <p:nvPr>
            <p:ph idx="1"/>
          </p:nvPr>
        </p:nvSpPr>
        <p:spPr>
          <a:xfrm>
            <a:off x="457200" y="1200150"/>
            <a:ext cx="6995120" cy="3819871"/>
          </a:xfrm>
        </p:spPr>
        <p:txBody>
          <a:bodyPr>
            <a:normAutofit/>
          </a:bodyPr>
          <a:lstStyle/>
          <a:p>
            <a:pPr>
              <a:defRPr/>
            </a:pPr>
            <a:r>
              <a:rPr lang="el-GR" sz="2800" dirty="0"/>
              <a:t>Τελικά, το </a:t>
            </a:r>
            <a:r>
              <a:rPr lang="el-GR" sz="2800" dirty="0" smtClean="0"/>
              <a:t>κρυσταλλικά δεσμευμένο νερό </a:t>
            </a:r>
            <a:r>
              <a:rPr lang="el-GR" sz="2800" dirty="0"/>
              <a:t>απομακρύνεται από τα αντικείμενα χρησιμοποιώντας λουτρά ακετόνης για περίπου 3 ημέρες.</a:t>
            </a:r>
          </a:p>
          <a:p>
            <a:pPr>
              <a:buFont typeface="Arial" panose="020B0604020202020204" pitchFamily="34" charset="0"/>
              <a:buChar char="•"/>
              <a:defRPr/>
            </a:pPr>
            <a:endParaRPr lang="el-GR" sz="2800" dirty="0"/>
          </a:p>
        </p:txBody>
      </p:sp>
    </p:spTree>
    <p:extLst>
      <p:ext uri="{BB962C8B-B14F-4D97-AF65-F5344CB8AC3E}">
        <p14:creationId xmlns:p14="http://schemas.microsoft.com/office/powerpoint/2010/main" val="1378798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normAutofit/>
          </a:bodyPr>
          <a:lstStyle/>
          <a:p>
            <a:pPr eaLnBrk="1" hangingPunct="1"/>
            <a:r>
              <a:rPr lang="el-GR" altLang="el-GR" sz="3600" dirty="0" err="1" smtClean="0"/>
              <a:t>Ταννικό</a:t>
            </a:r>
            <a:r>
              <a:rPr lang="el-GR" altLang="el-GR" sz="3600" dirty="0" smtClean="0"/>
              <a:t> οξύ</a:t>
            </a:r>
          </a:p>
        </p:txBody>
      </p:sp>
      <p:sp>
        <p:nvSpPr>
          <p:cNvPr id="2" name="Content Placeholder 1"/>
          <p:cNvSpPr>
            <a:spLocks noGrp="1"/>
          </p:cNvSpPr>
          <p:nvPr>
            <p:ph idx="1"/>
          </p:nvPr>
        </p:nvSpPr>
        <p:spPr>
          <a:xfrm>
            <a:off x="229098" y="1200150"/>
            <a:ext cx="4126878" cy="3171800"/>
          </a:xfrm>
        </p:spPr>
        <p:txBody>
          <a:bodyPr>
            <a:normAutofit/>
          </a:bodyPr>
          <a:lstStyle/>
          <a:p>
            <a:r>
              <a:rPr lang="el-GR" sz="2000" dirty="0"/>
              <a:t>Αυτός ο τύπος επικάλυψης χρησιμοποιείται ευρύτατα στη συντήρηση σιδερένιων αρχαιολογικών αντικειμένων. </a:t>
            </a:r>
          </a:p>
          <a:p>
            <a:r>
              <a:rPr lang="el-GR" sz="2000" dirty="0"/>
              <a:t>Είναι πολύ δημοφιλής στη χρήση διότι δημιουργεί μια </a:t>
            </a:r>
            <a:r>
              <a:rPr lang="el-GR" sz="2000" dirty="0" smtClean="0"/>
              <a:t>αισθητικά </a:t>
            </a:r>
            <a:r>
              <a:rPr lang="el-GR" sz="2000" dirty="0"/>
              <a:t>ευχάριστη επικάλυψη στο σιδερένιο αντικείμενο, αλλά επίσης το προστατεύει.</a:t>
            </a:r>
          </a:p>
          <a:p>
            <a:endParaRPr lang="el-GR" sz="2000" dirty="0"/>
          </a:p>
        </p:txBody>
      </p:sp>
      <p:pic>
        <p:nvPicPr>
          <p:cNvPr id="17410" name="Picture 2" descr="http://www.iconsdb.com/icons/preview/orange/video-marketing-xxl.png">
            <a:hlinkClick r:id="rId2"/>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29098" y="4267703"/>
            <a:ext cx="792088" cy="7920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21186" y="4244982"/>
            <a:ext cx="3744416" cy="830997"/>
          </a:xfrm>
          <a:prstGeom prst="rect">
            <a:avLst/>
          </a:prstGeom>
        </p:spPr>
        <p:txBody>
          <a:bodyPr wrap="square">
            <a:spAutoFit/>
          </a:bodyPr>
          <a:lstStyle/>
          <a:p>
            <a:r>
              <a:rPr lang="en-US" sz="1600" dirty="0"/>
              <a:t>Algonquin College Applied Museum Studies Tannic Acid Treatment of Iron Artifacts</a:t>
            </a:r>
          </a:p>
        </p:txBody>
      </p:sp>
      <p:pic>
        <p:nvPicPr>
          <p:cNvPr id="8194" name="Picture 2" descr="H:\nefeli_june_29\DSC_09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0445" y="1311311"/>
            <a:ext cx="4506163" cy="29846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20444" y="4317375"/>
            <a:ext cx="4506164" cy="276999"/>
          </a:xfrm>
          <a:prstGeom prst="rect">
            <a:avLst/>
          </a:prstGeom>
          <a:solidFill>
            <a:schemeClr val="bg1">
              <a:lumMod val="95000"/>
            </a:schemeClr>
          </a:solidFill>
        </p:spPr>
        <p:txBody>
          <a:bodyPr wrap="square" rtlCol="0">
            <a:spAutoFit/>
          </a:bodyPr>
          <a:lstStyle/>
          <a:p>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406911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l-GR" sz="3600" dirty="0"/>
              <a:t>Μέτρηση </a:t>
            </a:r>
            <a:r>
              <a:rPr lang="el-GR" sz="3600" dirty="0" err="1" smtClean="0"/>
              <a:t>Χλωροϊόντων</a:t>
            </a:r>
            <a:endParaRPr lang="el-GR" sz="3600" dirty="0"/>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r>
              <a:rPr lang="el-GR" sz="2400" b="1" dirty="0"/>
              <a:t>Σημασία της μεθόδου:</a:t>
            </a:r>
          </a:p>
          <a:p>
            <a:pPr marL="0" indent="0" eaLnBrk="1" fontAlgn="auto" hangingPunct="1">
              <a:spcAft>
                <a:spcPts val="0"/>
              </a:spcAft>
              <a:buFont typeface="Arial" panose="020B0604020202020204" pitchFamily="34" charset="0"/>
              <a:buNone/>
              <a:defRPr/>
            </a:pPr>
            <a:r>
              <a:rPr lang="el-GR" sz="2400" dirty="0" smtClean="0"/>
              <a:t>Καθορίζει </a:t>
            </a:r>
            <a:r>
              <a:rPr lang="el-GR" sz="2400" dirty="0"/>
              <a:t>την ποσότητα των ιόντων </a:t>
            </a:r>
            <a:r>
              <a:rPr lang="el-GR" sz="2400" dirty="0" smtClean="0"/>
              <a:t>χλωρίου </a:t>
            </a:r>
            <a:r>
              <a:rPr lang="el-GR" sz="2400" dirty="0"/>
              <a:t>που </a:t>
            </a:r>
            <a:r>
              <a:rPr lang="el-GR" sz="2400" dirty="0" smtClean="0"/>
              <a:t>αποσπώνται και διαχέονται </a:t>
            </a:r>
            <a:r>
              <a:rPr lang="el-GR" sz="2400" dirty="0"/>
              <a:t>σε διαλύματα επεμβάσεων ή κατά τη </a:t>
            </a:r>
            <a:r>
              <a:rPr lang="el-GR" sz="2400" dirty="0" smtClean="0"/>
              <a:t>διάρκεια της </a:t>
            </a:r>
            <a:r>
              <a:rPr lang="el-GR" sz="2400" dirty="0"/>
              <a:t>ηλεκτρόλυσης, ώστε να μπορεί κανείς να καθορίσει πότε να σταματήσει την επέμβαση</a:t>
            </a:r>
            <a:r>
              <a:rPr lang="el-GR" sz="2400" dirty="0" smtClean="0"/>
              <a:t>.</a:t>
            </a:r>
            <a:endParaRPr lang="en-US" sz="2400" dirty="0" smtClean="0"/>
          </a:p>
          <a:p>
            <a:pPr marL="0" indent="0" eaLnBrk="1" fontAlgn="auto" hangingPunct="1">
              <a:spcBef>
                <a:spcPts val="1200"/>
              </a:spcBef>
              <a:spcAft>
                <a:spcPts val="0"/>
              </a:spcAft>
              <a:buFont typeface="Arial" panose="020B0604020202020204" pitchFamily="34" charset="0"/>
              <a:buNone/>
              <a:defRPr/>
            </a:pPr>
            <a:r>
              <a:rPr lang="el-GR" sz="2400" b="1" dirty="0"/>
              <a:t>Πως:</a:t>
            </a:r>
          </a:p>
          <a:p>
            <a:pPr marL="0" indent="0" eaLnBrk="1" fontAlgn="auto" hangingPunct="1">
              <a:spcAft>
                <a:spcPts val="0"/>
              </a:spcAft>
              <a:buFont typeface="Arial" panose="020B0604020202020204" pitchFamily="34" charset="0"/>
              <a:buNone/>
              <a:defRPr/>
            </a:pPr>
            <a:r>
              <a:rPr lang="el-GR" sz="2400" dirty="0"/>
              <a:t>Υπάρχουν πολλές μέθοδοι προσδιορισμού των </a:t>
            </a:r>
            <a:r>
              <a:rPr lang="el-GR" sz="2400" dirty="0" err="1"/>
              <a:t>χλωροϊόντων</a:t>
            </a:r>
            <a:r>
              <a:rPr lang="el-GR" sz="2400" dirty="0"/>
              <a:t> σε διάλυμα- μερικές είναι πιο ακριβείς από τις άλλες.</a:t>
            </a:r>
          </a:p>
          <a:p>
            <a:pPr marL="0" indent="0" eaLnBrk="1" fontAlgn="auto" hangingPunct="1">
              <a:spcAft>
                <a:spcPts val="0"/>
              </a:spcAft>
              <a:buFont typeface="Arial" panose="020B0604020202020204" pitchFamily="34" charset="0"/>
              <a:buNone/>
              <a:defRPr/>
            </a:pPr>
            <a:endParaRPr lang="el-GR" sz="2400" dirty="0"/>
          </a:p>
          <a:p>
            <a:pPr eaLnBrk="1" fontAlgn="auto" hangingPunct="1">
              <a:spcAft>
                <a:spcPts val="0"/>
              </a:spcAft>
              <a:buFont typeface="Arial" panose="020B0604020202020204" pitchFamily="34" charset="0"/>
              <a:buChar char="•"/>
              <a:defRPr/>
            </a:pPr>
            <a:endParaRPr lang="el-GR" sz="2400" dirty="0"/>
          </a:p>
        </p:txBody>
      </p:sp>
    </p:spTree>
    <p:extLst>
      <p:ext uri="{BB962C8B-B14F-4D97-AF65-F5344CB8AC3E}">
        <p14:creationId xmlns:p14="http://schemas.microsoft.com/office/powerpoint/2010/main" val="576057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23528" y="123478"/>
            <a:ext cx="5400600" cy="857250"/>
          </a:xfrm>
        </p:spPr>
        <p:txBody>
          <a:bodyPr/>
          <a:lstStyle/>
          <a:p>
            <a:pPr eaLnBrk="1" hangingPunct="1"/>
            <a:r>
              <a:rPr lang="en-US" altLang="el-GR" dirty="0" smtClean="0"/>
              <a:t>T</a:t>
            </a:r>
            <a:r>
              <a:rPr lang="el-GR" altLang="el-GR" dirty="0" err="1" smtClean="0"/>
              <a:t>αινίες</a:t>
            </a:r>
            <a:r>
              <a:rPr lang="en-AU" altLang="el-GR" dirty="0" smtClean="0"/>
              <a:t> </a:t>
            </a:r>
            <a:r>
              <a:rPr lang="en-AU" altLang="el-GR" dirty="0" err="1" smtClean="0"/>
              <a:t>Quantab</a:t>
            </a:r>
            <a:r>
              <a:rPr lang="en-US" altLang="el-GR" dirty="0" smtClean="0"/>
              <a:t>®</a:t>
            </a:r>
            <a:endParaRPr lang="el-GR" altLang="el-GR" dirty="0" smtClean="0"/>
          </a:p>
        </p:txBody>
      </p:sp>
      <p:sp>
        <p:nvSpPr>
          <p:cNvPr id="2" name="Content Placeholder 1"/>
          <p:cNvSpPr>
            <a:spLocks noGrp="1"/>
          </p:cNvSpPr>
          <p:nvPr>
            <p:ph idx="1"/>
          </p:nvPr>
        </p:nvSpPr>
        <p:spPr>
          <a:xfrm>
            <a:off x="323528" y="987574"/>
            <a:ext cx="5616624" cy="3960440"/>
          </a:xfrm>
        </p:spPr>
        <p:txBody>
          <a:bodyPr>
            <a:normAutofit fontScale="62500" lnSpcReduction="20000"/>
          </a:bodyPr>
          <a:lstStyle/>
          <a:p>
            <a:pPr marL="0" indent="0">
              <a:lnSpc>
                <a:spcPct val="120000"/>
              </a:lnSpc>
              <a:buNone/>
              <a:defRPr/>
            </a:pPr>
            <a:r>
              <a:rPr lang="el-GR" dirty="0"/>
              <a:t>Οι </a:t>
            </a:r>
            <a:r>
              <a:rPr lang="el-GR" b="1" dirty="0"/>
              <a:t>ταινίες </a:t>
            </a:r>
            <a:r>
              <a:rPr lang="en-GB" b="1" dirty="0" err="1"/>
              <a:t>Quantab</a:t>
            </a:r>
            <a:r>
              <a:rPr lang="el-GR" b="1" dirty="0"/>
              <a:t> </a:t>
            </a:r>
            <a:r>
              <a:rPr lang="el-GR" dirty="0"/>
              <a:t>είναι </a:t>
            </a:r>
            <a:r>
              <a:rPr lang="el-GR" dirty="0" err="1"/>
              <a:t>χρωματογραφικά</a:t>
            </a:r>
            <a:r>
              <a:rPr lang="el-GR" dirty="0"/>
              <a:t> τεστ μιας χρήσης </a:t>
            </a:r>
            <a:endParaRPr lang="en-US" dirty="0"/>
          </a:p>
          <a:p>
            <a:pPr marL="285750" indent="-285750">
              <a:lnSpc>
                <a:spcPct val="120000"/>
              </a:lnSpc>
              <a:buFontTx/>
              <a:buChar char="-"/>
              <a:defRPr/>
            </a:pPr>
            <a:r>
              <a:rPr lang="el-GR" dirty="0"/>
              <a:t>Οι ταινίες εμβαπτίζονται στο δείγμα και το διάλυμα απορροφάται μέσω της αντιδραστικής στήλης. Η συγκέντρωση μετριέται με σύγκριση του ορίου του χρώματος του αντιδραστηρίου με ένα βαθμονομημένο πίνακα.</a:t>
            </a:r>
            <a:endParaRPr lang="en-US" dirty="0"/>
          </a:p>
          <a:p>
            <a:pPr marL="285750" indent="-285750">
              <a:lnSpc>
                <a:spcPct val="120000"/>
              </a:lnSpc>
              <a:buFontTx/>
              <a:buChar char="-"/>
              <a:defRPr/>
            </a:pPr>
            <a:r>
              <a:rPr lang="el-GR" dirty="0"/>
              <a:t>Οι ταινίες δίνουν ένα γρήγορο πρώτο έλεγχο στο πεδίο ή το εργαστήριο, ώστε να καθορίσουμε τη γενική κλίμακα του ποσοστού των </a:t>
            </a:r>
            <a:r>
              <a:rPr lang="el-GR" dirty="0" err="1"/>
              <a:t>χλωροϊόντων</a:t>
            </a:r>
            <a:r>
              <a:rPr lang="el-GR" dirty="0"/>
              <a:t> και τα αποτελέσματα είναι κοντινά σε σχέση με τις άλλες μεθόδους</a:t>
            </a:r>
            <a:r>
              <a:rPr lang="el-GR" dirty="0" smtClean="0"/>
              <a:t>.</a:t>
            </a:r>
            <a:endParaRPr lang="el-GR"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
            <a:ext cx="3059832" cy="3072321"/>
          </a:xfrm>
          <a:prstGeom prst="rect">
            <a:avLst/>
          </a:prstGeom>
        </p:spPr>
      </p:pic>
      <p:sp>
        <p:nvSpPr>
          <p:cNvPr id="8" name="Rectangle 7"/>
          <p:cNvSpPr/>
          <p:nvPr/>
        </p:nvSpPr>
        <p:spPr>
          <a:xfrm>
            <a:off x="6084169" y="3062476"/>
            <a:ext cx="3059832"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n-GB" altLang="el-GR" sz="1200" dirty="0">
                <a:solidFill>
                  <a:srgbClr val="A50021"/>
                </a:solidFill>
                <a:hlinkClick r:id="rId3"/>
              </a:rPr>
              <a:t>berktree.com</a:t>
            </a:r>
            <a:endParaRPr lang="en-US" sz="1200" dirty="0" smtClean="0">
              <a:solidFill>
                <a:schemeClr val="tx1">
                  <a:lumMod val="65000"/>
                  <a:lumOff val="35000"/>
                </a:schemeClr>
              </a:solidFill>
            </a:endParaRPr>
          </a:p>
        </p:txBody>
      </p:sp>
    </p:spTree>
    <p:extLst>
      <p:ext uri="{BB962C8B-B14F-4D97-AF65-F5344CB8AC3E}">
        <p14:creationId xmlns:p14="http://schemas.microsoft.com/office/powerpoint/2010/main" val="30818304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4168" y="0"/>
            <a:ext cx="62868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562" name="Title 1"/>
          <p:cNvSpPr>
            <a:spLocks noGrp="1"/>
          </p:cNvSpPr>
          <p:nvPr>
            <p:ph type="title"/>
          </p:nvPr>
        </p:nvSpPr>
        <p:spPr>
          <a:xfrm>
            <a:off x="360000" y="0"/>
            <a:ext cx="5400600" cy="857250"/>
          </a:xfrm>
        </p:spPr>
        <p:txBody>
          <a:bodyPr/>
          <a:lstStyle/>
          <a:p>
            <a:pPr eaLnBrk="1" hangingPunct="1"/>
            <a:r>
              <a:rPr lang="en-GB" altLang="el-GR" dirty="0" smtClean="0"/>
              <a:t>LaMotte </a:t>
            </a:r>
            <a:r>
              <a:rPr lang="el-GR" altLang="el-GR" dirty="0" smtClean="0"/>
              <a:t>Τ</a:t>
            </a:r>
            <a:r>
              <a:rPr lang="en-GB" altLang="el-GR" dirty="0" err="1" smtClean="0"/>
              <a:t>itration</a:t>
            </a:r>
            <a:r>
              <a:rPr lang="en-GB" altLang="el-GR" dirty="0" smtClean="0"/>
              <a:t> </a:t>
            </a:r>
            <a:r>
              <a:rPr lang="el-GR" altLang="el-GR" dirty="0" smtClean="0"/>
              <a:t>Κ</a:t>
            </a:r>
            <a:r>
              <a:rPr lang="en-GB" altLang="el-GR" dirty="0" smtClean="0"/>
              <a:t>its</a:t>
            </a:r>
            <a:endParaRPr lang="el-GR" altLang="el-GR" dirty="0" smtClean="0"/>
          </a:p>
        </p:txBody>
      </p:sp>
      <p:sp>
        <p:nvSpPr>
          <p:cNvPr id="2" name="Content Placeholder 1"/>
          <p:cNvSpPr>
            <a:spLocks noGrp="1"/>
          </p:cNvSpPr>
          <p:nvPr>
            <p:ph idx="1"/>
          </p:nvPr>
        </p:nvSpPr>
        <p:spPr>
          <a:xfrm>
            <a:off x="323528" y="914379"/>
            <a:ext cx="6264696" cy="3675856"/>
          </a:xfrm>
        </p:spPr>
        <p:txBody>
          <a:bodyPr>
            <a:noAutofit/>
          </a:bodyPr>
          <a:lstStyle/>
          <a:p>
            <a:pPr>
              <a:lnSpc>
                <a:spcPct val="110000"/>
              </a:lnSpc>
              <a:defRPr/>
            </a:pPr>
            <a:r>
              <a:rPr lang="el-GR" sz="2000" dirty="0" smtClean="0"/>
              <a:t>Είναι </a:t>
            </a:r>
            <a:r>
              <a:rPr lang="el-GR" sz="2000" dirty="0"/>
              <a:t>και τα δύο σχεδιασμένα για έλεγχο του νερού στο πεδίο, αλλά ο καθορισμός του τελικού σημείου (βάση μιας </a:t>
            </a:r>
            <a:r>
              <a:rPr lang="el-GR" sz="2000" dirty="0" err="1"/>
              <a:t>χρωαμικής</a:t>
            </a:r>
            <a:r>
              <a:rPr lang="el-GR" sz="2000" dirty="0"/>
              <a:t> κλίμακας) είναι θέμα της κρίσης του καθενός, ειδικά όταν τα δείγματα είναι μολυσμένα ή θολά. </a:t>
            </a:r>
            <a:endParaRPr lang="en-US" sz="2000" dirty="0"/>
          </a:p>
          <a:p>
            <a:pPr>
              <a:lnSpc>
                <a:spcPct val="110000"/>
              </a:lnSpc>
              <a:defRPr/>
            </a:pPr>
            <a:r>
              <a:rPr lang="el-GR" sz="2000" dirty="0"/>
              <a:t>Τα </a:t>
            </a:r>
            <a:r>
              <a:rPr lang="en-US" sz="2000" dirty="0"/>
              <a:t>LaMotte tests</a:t>
            </a:r>
            <a:r>
              <a:rPr lang="el-GR" sz="2000" dirty="0"/>
              <a:t> απαιτούν την προσεκτική προσθήκη αντιδραστηρίων (χρωμικό κάλιο και νιτρικό άργυρο) με χειροκίνητο σταγονόμετρο σε πολύ μικρή ποσότητα δείγματος. Οι σταγόνες πρέπει να μετρούνται μέχρι να παρατηρηθεί αλλαγή χρώματος. </a:t>
            </a:r>
          </a:p>
        </p:txBody>
      </p:sp>
      <p:sp>
        <p:nvSpPr>
          <p:cNvPr id="6" name="Rectangle 5"/>
          <p:cNvSpPr/>
          <p:nvPr/>
        </p:nvSpPr>
        <p:spPr>
          <a:xfrm>
            <a:off x="6712850" y="1828758"/>
            <a:ext cx="2438343"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n-GB" altLang="el-GR" sz="1200" dirty="0">
                <a:solidFill>
                  <a:srgbClr val="A50021"/>
                </a:solidFill>
                <a:latin typeface="+mj-lt"/>
                <a:hlinkClick r:id="rId2"/>
              </a:rPr>
              <a:t>fishersci.com</a:t>
            </a:r>
            <a:endParaRPr lang="en-US" sz="1200" dirty="0" smtClean="0">
              <a:solidFill>
                <a:schemeClr val="tx1">
                  <a:lumMod val="65000"/>
                  <a:lumOff val="35000"/>
                </a:schemeClr>
              </a:solidFill>
              <a:latin typeface="+mj-lt"/>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851" y="0"/>
            <a:ext cx="2438343" cy="1828758"/>
          </a:xfrm>
          <a:prstGeom prst="rect">
            <a:avLst/>
          </a:prstGeom>
        </p:spPr>
      </p:pic>
    </p:spTree>
    <p:extLst>
      <p:ext uri="{BB962C8B-B14F-4D97-AF65-F5344CB8AC3E}">
        <p14:creationId xmlns:p14="http://schemas.microsoft.com/office/powerpoint/2010/main" val="1023973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4168" y="0"/>
            <a:ext cx="62868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562" name="Title 1"/>
          <p:cNvSpPr>
            <a:spLocks noGrp="1"/>
          </p:cNvSpPr>
          <p:nvPr>
            <p:ph type="title"/>
          </p:nvPr>
        </p:nvSpPr>
        <p:spPr>
          <a:xfrm>
            <a:off x="360000" y="0"/>
            <a:ext cx="5400600" cy="857250"/>
          </a:xfrm>
        </p:spPr>
        <p:txBody>
          <a:bodyPr/>
          <a:lstStyle/>
          <a:p>
            <a:pPr eaLnBrk="1" hangingPunct="1"/>
            <a:r>
              <a:rPr lang="en-GB" altLang="el-GR" dirty="0" smtClean="0"/>
              <a:t>LaMotte </a:t>
            </a:r>
            <a:r>
              <a:rPr lang="el-GR" altLang="el-GR" dirty="0" smtClean="0"/>
              <a:t>Τ</a:t>
            </a:r>
            <a:r>
              <a:rPr lang="en-GB" altLang="el-GR" dirty="0" err="1" smtClean="0"/>
              <a:t>itration</a:t>
            </a:r>
            <a:r>
              <a:rPr lang="en-GB" altLang="el-GR" dirty="0" smtClean="0"/>
              <a:t> </a:t>
            </a:r>
            <a:r>
              <a:rPr lang="el-GR" altLang="el-GR" dirty="0" smtClean="0"/>
              <a:t>Κ</a:t>
            </a:r>
            <a:r>
              <a:rPr lang="en-GB" altLang="el-GR" dirty="0" smtClean="0"/>
              <a:t>its</a:t>
            </a:r>
            <a:endParaRPr lang="el-GR" altLang="el-GR" dirty="0" smtClean="0"/>
          </a:p>
        </p:txBody>
      </p:sp>
      <p:sp>
        <p:nvSpPr>
          <p:cNvPr id="2" name="Content Placeholder 1"/>
          <p:cNvSpPr>
            <a:spLocks noGrp="1"/>
          </p:cNvSpPr>
          <p:nvPr>
            <p:ph idx="1"/>
          </p:nvPr>
        </p:nvSpPr>
        <p:spPr>
          <a:xfrm>
            <a:off x="323530" y="733822"/>
            <a:ext cx="6192686" cy="3675856"/>
          </a:xfrm>
        </p:spPr>
        <p:txBody>
          <a:bodyPr>
            <a:noAutofit/>
          </a:bodyPr>
          <a:lstStyle/>
          <a:p>
            <a:pPr>
              <a:lnSpc>
                <a:spcPct val="110000"/>
              </a:lnSpc>
              <a:defRPr/>
            </a:pPr>
            <a:r>
              <a:rPr lang="el-GR" sz="2000" dirty="0" smtClean="0"/>
              <a:t>Ο αριθμός των σταγόνων συγκρίνεται με ένα βαθμονομημένο πίνακα από τον οποίο προσδιορίζεται η συγκέντρωση. Αν το δείγμα περιέχει μεγάλη συγκέντρωση σε ιόντα, η </a:t>
            </a:r>
            <a:r>
              <a:rPr lang="el-GR" sz="2000" dirty="0" err="1" smtClean="0"/>
              <a:t>αλλάγη</a:t>
            </a:r>
            <a:r>
              <a:rPr lang="el-GR" sz="2000" dirty="0" smtClean="0"/>
              <a:t> του χρώματος δεν είναι εύκολα εμφανής, οπότε το δείγμα πρέπει να διαλυθεί και το τεστ να επαναληφθεί.</a:t>
            </a:r>
            <a:endParaRPr lang="en-US" sz="2000" dirty="0" smtClean="0"/>
          </a:p>
          <a:p>
            <a:pPr>
              <a:lnSpc>
                <a:spcPct val="110000"/>
              </a:lnSpc>
              <a:defRPr/>
            </a:pPr>
            <a:r>
              <a:rPr lang="el-GR" sz="2000" dirty="0" smtClean="0"/>
              <a:t>Τα τεστ αυτά είναι </a:t>
            </a:r>
            <a:r>
              <a:rPr lang="el-GR" sz="2000" dirty="0" err="1" smtClean="0"/>
              <a:t>ευκολόχρηστα</a:t>
            </a:r>
            <a:r>
              <a:rPr lang="el-GR" sz="2000" dirty="0" smtClean="0"/>
              <a:t> και σχετικά φθηνά, αλλά υπάρχει η πιθανότητα σημαντικού λάθους, όταν οι σταγόνες δεν είναι ίσες, ενώ και ο προσδιορισμός του σημείου αλλαγής του χρώματος είναι υποκειμενικό θέμα. Τα απόβλητα περιέχουν ενώσεις αργύρου που θεωρούνται επικίνδυνες.</a:t>
            </a:r>
            <a:endParaRPr lang="el-GR" sz="2000" dirty="0"/>
          </a:p>
        </p:txBody>
      </p:sp>
      <p:sp>
        <p:nvSpPr>
          <p:cNvPr id="6" name="Rectangle 5"/>
          <p:cNvSpPr/>
          <p:nvPr/>
        </p:nvSpPr>
        <p:spPr>
          <a:xfrm>
            <a:off x="6712850" y="1828758"/>
            <a:ext cx="2438343"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n-GB" altLang="el-GR" sz="1200" dirty="0">
                <a:solidFill>
                  <a:srgbClr val="A50021"/>
                </a:solidFill>
                <a:latin typeface="+mj-lt"/>
                <a:hlinkClick r:id="rId2"/>
              </a:rPr>
              <a:t>fishersci.com</a:t>
            </a:r>
            <a:endParaRPr lang="en-US" sz="1200" dirty="0" smtClean="0">
              <a:solidFill>
                <a:schemeClr val="tx1">
                  <a:lumMod val="65000"/>
                  <a:lumOff val="35000"/>
                </a:schemeClr>
              </a:solidFill>
              <a:latin typeface="+mj-lt"/>
            </a:endParaRP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851" y="0"/>
            <a:ext cx="2438343" cy="1828758"/>
          </a:xfrm>
          <a:prstGeom prst="rect">
            <a:avLst/>
          </a:prstGeom>
        </p:spPr>
      </p:pic>
    </p:spTree>
    <p:extLst>
      <p:ext uri="{BB962C8B-B14F-4D97-AF65-F5344CB8AC3E}">
        <p14:creationId xmlns:p14="http://schemas.microsoft.com/office/powerpoint/2010/main" val="2733565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l-GR" altLang="el-GR" sz="3600" smtClean="0">
                <a:cs typeface="Times New Roman" pitchFamily="18" charset="0"/>
              </a:rPr>
              <a:t>Διάβρωση στο έδαφος</a:t>
            </a:r>
          </a:p>
        </p:txBody>
      </p:sp>
      <p:sp>
        <p:nvSpPr>
          <p:cNvPr id="305155" name="Rectangle 3"/>
          <p:cNvSpPr>
            <a:spLocks noGrp="1" noChangeArrowheads="1"/>
          </p:cNvSpPr>
          <p:nvPr>
            <p:ph idx="1"/>
          </p:nvPr>
        </p:nvSpPr>
        <p:spPr>
          <a:xfrm>
            <a:off x="457200" y="1059582"/>
            <a:ext cx="8229600" cy="4083918"/>
          </a:xfrm>
        </p:spPr>
        <p:txBody>
          <a:bodyPr rtlCol="0">
            <a:normAutofit/>
          </a:bodyPr>
          <a:lstStyle/>
          <a:p>
            <a:pPr marL="0" indent="0" eaLnBrk="1" fontAlgn="auto" hangingPunct="1">
              <a:lnSpc>
                <a:spcPct val="120000"/>
              </a:lnSpc>
              <a:spcAft>
                <a:spcPts val="0"/>
              </a:spcAft>
              <a:buFont typeface="Wingdings" panose="05000000000000000000" pitchFamily="2" charset="2"/>
              <a:buNone/>
              <a:defRPr/>
            </a:pPr>
            <a:r>
              <a:rPr lang="el-GR" sz="2000" dirty="0" smtClean="0">
                <a:cs typeface="Times New Roman" panose="02020603050405020304" pitchFamily="18" charset="0"/>
              </a:rPr>
              <a:t>Όταν </a:t>
            </a:r>
            <a:r>
              <a:rPr lang="el-GR" sz="2000" dirty="0">
                <a:cs typeface="Times New Roman" panose="02020603050405020304" pitchFamily="18" charset="0"/>
              </a:rPr>
              <a:t>ο θαμμένος σίδηρος έρθει σε επαφή με υδατικό διάλυμα από το χώμα, </a:t>
            </a:r>
            <a:r>
              <a:rPr lang="el-GR" sz="2000" dirty="0" smtClean="0">
                <a:cs typeface="Times New Roman" panose="02020603050405020304" pitchFamily="18" charset="0"/>
              </a:rPr>
              <a:t>διαβρώνεται</a:t>
            </a:r>
            <a:r>
              <a:rPr lang="en-GB" sz="2000" dirty="0" smtClean="0">
                <a:cs typeface="Times New Roman" panose="02020603050405020304" pitchFamily="18" charset="0"/>
              </a:rPr>
              <a:t> </a:t>
            </a:r>
            <a:r>
              <a:rPr lang="el-GR" sz="2000" dirty="0" smtClean="0">
                <a:cs typeface="Times New Roman" panose="02020603050405020304" pitchFamily="18" charset="0"/>
              </a:rPr>
              <a:t>με την ακόλουθη διαδικασία:</a:t>
            </a:r>
            <a:endParaRPr lang="el-GR" sz="2000" dirty="0">
              <a:cs typeface="Times New Roman" panose="02020603050405020304" pitchFamily="18" charset="0"/>
            </a:endParaRPr>
          </a:p>
          <a:p>
            <a:pPr>
              <a:lnSpc>
                <a:spcPct val="120000"/>
              </a:lnSpc>
              <a:defRPr/>
            </a:pPr>
            <a:r>
              <a:rPr lang="el-GR" sz="2000" dirty="0">
                <a:cs typeface="Times New Roman" panose="02020603050405020304" pitchFamily="18" charset="0"/>
              </a:rPr>
              <a:t>Ο σίδηρος οξειδώνεται σε </a:t>
            </a:r>
            <a:r>
              <a:rPr lang="en-US" sz="2000" dirty="0">
                <a:cs typeface="Times New Roman" panose="02020603050405020304" pitchFamily="18" charset="0"/>
              </a:rPr>
              <a:t>Fe</a:t>
            </a:r>
            <a:r>
              <a:rPr lang="en-US" sz="2000" baseline="30000" dirty="0">
                <a:cs typeface="Times New Roman" panose="02020603050405020304" pitchFamily="18" charset="0"/>
              </a:rPr>
              <a:t>2+</a:t>
            </a:r>
            <a:r>
              <a:rPr lang="el-GR" sz="2000" dirty="0">
                <a:cs typeface="Times New Roman" panose="02020603050405020304" pitchFamily="18" charset="0"/>
              </a:rPr>
              <a:t> σε μορφή διαλύματος</a:t>
            </a:r>
          </a:p>
          <a:p>
            <a:pPr>
              <a:lnSpc>
                <a:spcPct val="120000"/>
              </a:lnSpc>
              <a:defRPr/>
            </a:pPr>
            <a:r>
              <a:rPr lang="el-GR" sz="2000" dirty="0">
                <a:cs typeface="Times New Roman" panose="02020603050405020304" pitchFamily="18" charset="0"/>
              </a:rPr>
              <a:t>Τα ηλεκτρόνια από αυτήν την αντίδραση καταναλώνονται από την αναγωγή οξυγόνου διαλυμένου στον ηλεκτρολύτη (υδατικό διάλυμα</a:t>
            </a:r>
            <a:r>
              <a:rPr lang="el-GR" sz="2000" dirty="0" smtClean="0">
                <a:cs typeface="Times New Roman" panose="02020603050405020304" pitchFamily="18" charset="0"/>
              </a:rPr>
              <a:t>)</a:t>
            </a:r>
            <a:endParaRPr lang="el-GR" sz="2000" dirty="0">
              <a:cs typeface="Times New Roman" panose="02020603050405020304" pitchFamily="18" charset="0"/>
            </a:endParaRPr>
          </a:p>
          <a:p>
            <a:pPr>
              <a:lnSpc>
                <a:spcPct val="120000"/>
              </a:lnSpc>
              <a:defRPr/>
            </a:pPr>
            <a:r>
              <a:rPr lang="el-GR" sz="2000" dirty="0" smtClean="0">
                <a:cs typeface="Times New Roman" panose="02020603050405020304" pitchFamily="18" charset="0"/>
              </a:rPr>
              <a:t>Παράγονται ιόντα υδροξυλίου, τα οποία αντιδρούν με </a:t>
            </a:r>
            <a:r>
              <a:rPr lang="el-GR" sz="2000" dirty="0">
                <a:cs typeface="Times New Roman" panose="02020603050405020304" pitchFamily="18" charset="0"/>
              </a:rPr>
              <a:t>το </a:t>
            </a:r>
            <a:r>
              <a:rPr lang="en-US" sz="2000" dirty="0">
                <a:cs typeface="Times New Roman" panose="02020603050405020304" pitchFamily="18" charset="0"/>
              </a:rPr>
              <a:t>Fe</a:t>
            </a:r>
            <a:r>
              <a:rPr lang="en-US" sz="2000" baseline="30000" dirty="0">
                <a:cs typeface="Times New Roman" panose="02020603050405020304" pitchFamily="18" charset="0"/>
              </a:rPr>
              <a:t>2+</a:t>
            </a:r>
            <a:r>
              <a:rPr lang="en-US" sz="2000" dirty="0">
                <a:cs typeface="Times New Roman" panose="02020603050405020304" pitchFamily="18" charset="0"/>
              </a:rPr>
              <a:t> </a:t>
            </a:r>
            <a:r>
              <a:rPr lang="el-GR" sz="2000" dirty="0">
                <a:cs typeface="Times New Roman" panose="02020603050405020304" pitchFamily="18" charset="0"/>
              </a:rPr>
              <a:t>και παράγουν υδροξείδιο του σιδήρου (ΙΙ), </a:t>
            </a:r>
            <a:r>
              <a:rPr lang="en-US" sz="2000" dirty="0" smtClean="0">
                <a:cs typeface="Times New Roman" panose="02020603050405020304" pitchFamily="18" charset="0"/>
              </a:rPr>
              <a:t>Fe(OH)</a:t>
            </a:r>
            <a:r>
              <a:rPr lang="en-US" sz="2000" baseline="-25000" dirty="0" smtClean="0">
                <a:cs typeface="Times New Roman" panose="02020603050405020304" pitchFamily="18" charset="0"/>
              </a:rPr>
              <a:t>2</a:t>
            </a:r>
            <a:endParaRPr lang="el-GR" sz="2000" dirty="0">
              <a:cs typeface="Times New Roman" panose="02020603050405020304" pitchFamily="18" charset="0"/>
            </a:endParaRPr>
          </a:p>
          <a:p>
            <a:pPr>
              <a:lnSpc>
                <a:spcPct val="120000"/>
              </a:lnSpc>
              <a:defRPr/>
            </a:pPr>
            <a:r>
              <a:rPr lang="el-GR" sz="2000" dirty="0">
                <a:cs typeface="Times New Roman" panose="02020603050405020304" pitchFamily="18" charset="0"/>
              </a:rPr>
              <a:t>Όταν ο σίδηρος διαβρώνεται, η επιφάνεια του σιδήρου σκεπάζεται από αδιάλυτα προϊόντα διάβρωσης του σιδήρου, στα οποία έχουν προσροφηθεί </a:t>
            </a:r>
            <a:r>
              <a:rPr lang="el-GR" sz="2000" dirty="0" smtClean="0">
                <a:cs typeface="Times New Roman" panose="02020603050405020304" pitchFamily="18" charset="0"/>
              </a:rPr>
              <a:t>εδαφικές εναποθέσεις (χώμα, άμμος, μικροί λίθοι)</a:t>
            </a:r>
            <a:endParaRPr lang="el-GR" sz="2000" dirty="0"/>
          </a:p>
        </p:txBody>
      </p:sp>
    </p:spTree>
    <p:extLst>
      <p:ext uri="{BB962C8B-B14F-4D97-AF65-F5344CB8AC3E}">
        <p14:creationId xmlns:p14="http://schemas.microsoft.com/office/powerpoint/2010/main" val="17099193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l-GR" altLang="el-GR" dirty="0" smtClean="0"/>
              <a:t>Ο </a:t>
            </a:r>
            <a:r>
              <a:rPr lang="en-GB" altLang="el-GR" dirty="0" err="1" smtClean="0"/>
              <a:t>Hach</a:t>
            </a:r>
            <a:r>
              <a:rPr lang="en-GB" altLang="el-GR" dirty="0" smtClean="0"/>
              <a:t> </a:t>
            </a:r>
            <a:r>
              <a:rPr lang="el-GR" altLang="el-GR" dirty="0" smtClean="0"/>
              <a:t>Τ</a:t>
            </a:r>
            <a:r>
              <a:rPr lang="en-GB" altLang="el-GR" dirty="0" err="1" smtClean="0"/>
              <a:t>itrator</a:t>
            </a:r>
            <a:endParaRPr lang="el-GR" altLang="el-GR" dirty="0" smtClean="0"/>
          </a:p>
        </p:txBody>
      </p:sp>
      <p:sp>
        <p:nvSpPr>
          <p:cNvPr id="2" name="Content Placeholder 1"/>
          <p:cNvSpPr>
            <a:spLocks noGrp="1"/>
          </p:cNvSpPr>
          <p:nvPr>
            <p:ph idx="1"/>
          </p:nvPr>
        </p:nvSpPr>
        <p:spPr>
          <a:xfrm>
            <a:off x="179512" y="1200150"/>
            <a:ext cx="4608512" cy="3943350"/>
          </a:xfrm>
        </p:spPr>
        <p:txBody>
          <a:bodyPr>
            <a:normAutofit fontScale="92500" lnSpcReduction="10000"/>
          </a:bodyPr>
          <a:lstStyle/>
          <a:p>
            <a:pPr>
              <a:lnSpc>
                <a:spcPct val="110000"/>
              </a:lnSpc>
              <a:defRPr/>
            </a:pPr>
            <a:r>
              <a:rPr lang="el-GR" sz="2000" dirty="0" smtClean="0"/>
              <a:t>Μετάφερει </a:t>
            </a:r>
            <a:r>
              <a:rPr lang="el-GR" sz="2000" dirty="0"/>
              <a:t>γνωστούς όγκους νιτρικού υδραργύρου σε μία προετοιμασμένη, μικρή ποσότητα δείγματος. </a:t>
            </a:r>
            <a:endParaRPr lang="el-GR" sz="2000" dirty="0" smtClean="0"/>
          </a:p>
          <a:p>
            <a:pPr>
              <a:lnSpc>
                <a:spcPct val="110000"/>
              </a:lnSpc>
              <a:defRPr/>
            </a:pPr>
            <a:r>
              <a:rPr lang="el-GR" sz="2000" dirty="0" smtClean="0"/>
              <a:t>Όταν </a:t>
            </a:r>
            <a:r>
              <a:rPr lang="el-GR" sz="2000" dirty="0"/>
              <a:t>επιτευχθεί η αλλαγή χρώματος, το ποσό του αντιδραστηρίου που έχει καταναλωθεί συγκρίνεται με ένα βαθμονομημένο πίνακα, ώστε να προσδιοριστεί η συγκέντρωση των </a:t>
            </a:r>
            <a:r>
              <a:rPr lang="el-GR" sz="2000" dirty="0" err="1"/>
              <a:t>χλωροϊόντων</a:t>
            </a:r>
            <a:r>
              <a:rPr lang="el-GR" sz="2000" dirty="0"/>
              <a:t>. </a:t>
            </a:r>
            <a:endParaRPr lang="el-GR" sz="2000" dirty="0" smtClean="0"/>
          </a:p>
          <a:p>
            <a:pPr>
              <a:lnSpc>
                <a:spcPct val="110000"/>
              </a:lnSpc>
              <a:defRPr/>
            </a:pPr>
            <a:r>
              <a:rPr lang="el-GR" sz="2000" dirty="0" smtClean="0"/>
              <a:t>Το </a:t>
            </a:r>
            <a:r>
              <a:rPr lang="el-GR" sz="2000" dirty="0"/>
              <a:t>σύστημα του </a:t>
            </a:r>
            <a:r>
              <a:rPr lang="el-GR" sz="2000" dirty="0" err="1"/>
              <a:t>τιτλοδότη</a:t>
            </a:r>
            <a:r>
              <a:rPr lang="el-GR" sz="2000" dirty="0"/>
              <a:t> είναι δύσχρηστο και σχηματίζονται επικίνδυνα απόβλητα ενώσεων υδραργύρου.</a:t>
            </a:r>
          </a:p>
          <a:p>
            <a:pPr>
              <a:buNone/>
              <a:defRPr/>
            </a:pPr>
            <a:endParaRPr lang="el-GR" sz="2000" dirty="0"/>
          </a:p>
          <a:p>
            <a:endParaRPr lang="el-GR" sz="2000"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39" y="0"/>
            <a:ext cx="4233739" cy="3605735"/>
          </a:xfrm>
          <a:prstGeom prst="rect">
            <a:avLst/>
          </a:prstGeom>
        </p:spPr>
      </p:pic>
      <p:sp>
        <p:nvSpPr>
          <p:cNvPr id="8" name="Rectangle 7"/>
          <p:cNvSpPr/>
          <p:nvPr/>
        </p:nvSpPr>
        <p:spPr>
          <a:xfrm>
            <a:off x="4952038" y="3605735"/>
            <a:ext cx="4213739"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n-GB" altLang="el-GR" sz="1200" dirty="0">
                <a:solidFill>
                  <a:srgbClr val="A50021"/>
                </a:solidFill>
                <a:hlinkClick r:id="rId3"/>
              </a:rPr>
              <a:t>hach.com</a:t>
            </a:r>
            <a:endParaRPr lang="en-US" sz="1200" dirty="0" smtClean="0">
              <a:solidFill>
                <a:schemeClr val="tx1">
                  <a:lumMod val="65000"/>
                  <a:lumOff val="35000"/>
                </a:schemeClr>
              </a:solidFill>
            </a:endParaRPr>
          </a:p>
        </p:txBody>
      </p:sp>
    </p:spTree>
    <p:extLst>
      <p:ext uri="{BB962C8B-B14F-4D97-AF65-F5344CB8AC3E}">
        <p14:creationId xmlns:p14="http://schemas.microsoft.com/office/powerpoint/2010/main" val="3042762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84168" y="0"/>
            <a:ext cx="62868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610" name="Title 1"/>
          <p:cNvSpPr>
            <a:spLocks noGrp="1"/>
          </p:cNvSpPr>
          <p:nvPr>
            <p:ph type="title"/>
          </p:nvPr>
        </p:nvSpPr>
        <p:spPr>
          <a:xfrm>
            <a:off x="683568" y="18127"/>
            <a:ext cx="5400600" cy="857250"/>
          </a:xfrm>
        </p:spPr>
        <p:txBody>
          <a:bodyPr/>
          <a:lstStyle/>
          <a:p>
            <a:pPr eaLnBrk="1" hangingPunct="1"/>
            <a:r>
              <a:rPr lang="en-GB" altLang="el-GR" dirty="0" smtClean="0"/>
              <a:t>The HANNA Chloride Meter</a:t>
            </a:r>
            <a:endParaRPr lang="el-GR" altLang="el-GR" dirty="0" smtClean="0"/>
          </a:p>
        </p:txBody>
      </p:sp>
      <p:sp>
        <p:nvSpPr>
          <p:cNvPr id="2" name="Content Placeholder 1"/>
          <p:cNvSpPr>
            <a:spLocks noGrp="1"/>
          </p:cNvSpPr>
          <p:nvPr>
            <p:ph idx="1"/>
          </p:nvPr>
        </p:nvSpPr>
        <p:spPr>
          <a:xfrm>
            <a:off x="179512" y="733822"/>
            <a:ext cx="6408712" cy="4286200"/>
          </a:xfrm>
        </p:spPr>
        <p:txBody>
          <a:bodyPr>
            <a:noAutofit/>
          </a:bodyPr>
          <a:lstStyle/>
          <a:p>
            <a:pPr>
              <a:lnSpc>
                <a:spcPct val="110000"/>
              </a:lnSpc>
              <a:defRPr/>
            </a:pPr>
            <a:r>
              <a:rPr lang="el-GR" sz="2000" dirty="0"/>
              <a:t>Μετρά την κατανάλωση των ιόντων αργύρου σε δείγμα </a:t>
            </a:r>
            <a:r>
              <a:rPr lang="el-GR" sz="2000" dirty="0" err="1"/>
              <a:t>χλωροϊόντων</a:t>
            </a:r>
            <a:r>
              <a:rPr lang="el-GR" sz="2000" dirty="0"/>
              <a:t> και είναι εύχρηστο και γρήγορο. </a:t>
            </a:r>
            <a:endParaRPr lang="el-GR" sz="2000" dirty="0" smtClean="0"/>
          </a:p>
          <a:p>
            <a:pPr>
              <a:lnSpc>
                <a:spcPct val="110000"/>
              </a:lnSpc>
              <a:defRPr/>
            </a:pPr>
            <a:r>
              <a:rPr lang="el-GR" sz="2000" dirty="0" smtClean="0"/>
              <a:t>Απελευθερώνει </a:t>
            </a:r>
            <a:r>
              <a:rPr lang="el-GR" sz="2000" dirty="0"/>
              <a:t>ιόντα αργύρου με συγκεκριμένο ρυθμό από ένα ηλεκτρόδιο σε μια μικρή ποσότητα δείγματος. Τα ιόντα χλωρίου ενώνονται με τα ιόντα αργύρου και η συνολική αγωγιμότητα του διαλύματος μειώνεται. </a:t>
            </a:r>
            <a:endParaRPr lang="el-GR" sz="2000" dirty="0" smtClean="0"/>
          </a:p>
          <a:p>
            <a:pPr>
              <a:lnSpc>
                <a:spcPct val="110000"/>
              </a:lnSpc>
              <a:defRPr/>
            </a:pPr>
            <a:r>
              <a:rPr lang="el-GR" sz="2000" dirty="0" smtClean="0"/>
              <a:t>Όταν </a:t>
            </a:r>
            <a:r>
              <a:rPr lang="el-GR" sz="2000" dirty="0"/>
              <a:t>όλα τα ιόντα χλωρίου έχουν αντιδράσει, η αγωγιμότητα σταματά να μεταβάλλεται και το ηλεκτρόδιο μετρά τη συγκέντρωση </a:t>
            </a:r>
            <a:r>
              <a:rPr lang="el-GR" sz="2000" dirty="0" err="1"/>
              <a:t>χλωροϊόντων</a:t>
            </a:r>
            <a:r>
              <a:rPr lang="el-GR" sz="2000" dirty="0"/>
              <a:t> από την ποσότητα του αργύρου που καταναλώθηκε. Το ηλεκτρόδιο αργύρου απαιτεί συχνή λείανση. Τα απόβλητα περιέχουν ενώσεις αργύρου</a:t>
            </a:r>
            <a:r>
              <a:rPr lang="el-GR" sz="2000" dirty="0" smtClean="0"/>
              <a:t>.</a:t>
            </a:r>
            <a:endParaRPr lang="el-GR" sz="2000" dirty="0"/>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7681" r="21693"/>
          <a:stretch/>
        </p:blipFill>
        <p:spPr>
          <a:xfrm>
            <a:off x="6807351" y="0"/>
            <a:ext cx="2228046" cy="3675063"/>
          </a:xfrm>
          <a:prstGeom prst="rect">
            <a:avLst/>
          </a:prstGeom>
        </p:spPr>
      </p:pic>
      <p:sp>
        <p:nvSpPr>
          <p:cNvPr id="9" name="Rectangle 8"/>
          <p:cNvSpPr/>
          <p:nvPr/>
        </p:nvSpPr>
        <p:spPr>
          <a:xfrm>
            <a:off x="6807351" y="3675063"/>
            <a:ext cx="2228046" cy="346249"/>
          </a:xfrm>
          <a:prstGeom prst="rect">
            <a:avLst/>
          </a:prstGeom>
          <a:solidFill>
            <a:schemeClr val="bg1">
              <a:lumMod val="95000"/>
            </a:schemeClr>
          </a:solidFill>
        </p:spPr>
        <p:txBody>
          <a:bodyPr wrap="square" lIns="68580" tIns="34290" rIns="68580" bIns="34290">
            <a:spAutoFit/>
          </a:bodyPr>
          <a:lstStyle/>
          <a:p>
            <a:pPr algn="ctr">
              <a:lnSpc>
                <a:spcPct val="150000"/>
              </a:lnSpc>
            </a:pPr>
            <a:r>
              <a:rPr lang="en-GB" altLang="el-GR" sz="1200" dirty="0">
                <a:solidFill>
                  <a:srgbClr val="A50021"/>
                </a:solidFill>
                <a:latin typeface="Arial" charset="0"/>
                <a:hlinkClick r:id="rId3"/>
              </a:rPr>
              <a:t>hannainst.com</a:t>
            </a:r>
            <a:endParaRPr lang="en-US" sz="1200" dirty="0" smtClean="0">
              <a:solidFill>
                <a:schemeClr val="tx1">
                  <a:lumMod val="65000"/>
                  <a:lumOff val="35000"/>
                </a:schemeClr>
              </a:solidFill>
            </a:endParaRPr>
          </a:p>
        </p:txBody>
      </p:sp>
    </p:spTree>
    <p:extLst>
      <p:ext uri="{BB962C8B-B14F-4D97-AF65-F5344CB8AC3E}">
        <p14:creationId xmlns:p14="http://schemas.microsoft.com/office/powerpoint/2010/main" val="2896977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sz="2800" dirty="0"/>
              <a:t>Ανάλυση της συγκέντρωσης </a:t>
            </a:r>
            <a:r>
              <a:rPr lang="el-GR" sz="2800" dirty="0" err="1"/>
              <a:t>χλωριόντων</a:t>
            </a:r>
            <a:r>
              <a:rPr lang="el-GR" sz="2800" dirty="0"/>
              <a:t> σε υδατικά διαλύματα </a:t>
            </a:r>
            <a:r>
              <a:rPr lang="el-GR" sz="2800" dirty="0" smtClean="0"/>
              <a:t>με </a:t>
            </a:r>
            <a:r>
              <a:rPr lang="en-US" sz="2800" dirty="0"/>
              <a:t>π</a:t>
            </a:r>
            <a:r>
              <a:rPr lang="en-US" sz="2800" dirty="0" err="1"/>
              <a:t>οτενσιομετρι</a:t>
            </a:r>
            <a:r>
              <a:rPr lang="el-GR" sz="2800" dirty="0" err="1"/>
              <a:t>κή</a:t>
            </a:r>
            <a:r>
              <a:rPr lang="el-GR" sz="2800" dirty="0"/>
              <a:t> </a:t>
            </a:r>
            <a:r>
              <a:rPr lang="el-GR" sz="2800" dirty="0" smtClean="0"/>
              <a:t>τιτλοδότηση</a:t>
            </a:r>
            <a:endParaRPr lang="el-GR" sz="3200" dirty="0"/>
          </a:p>
        </p:txBody>
      </p:sp>
      <p:sp>
        <p:nvSpPr>
          <p:cNvPr id="3" name="Content Placeholder 2"/>
          <p:cNvSpPr>
            <a:spLocks noGrp="1"/>
          </p:cNvSpPr>
          <p:nvPr>
            <p:ph idx="1"/>
          </p:nvPr>
        </p:nvSpPr>
        <p:spPr/>
        <p:txBody>
          <a:bodyPr>
            <a:noAutofit/>
          </a:bodyPr>
          <a:lstStyle/>
          <a:p>
            <a:pPr marL="0" indent="0">
              <a:lnSpc>
                <a:spcPct val="110000"/>
              </a:lnSpc>
              <a:buNone/>
              <a:defRPr/>
            </a:pPr>
            <a:r>
              <a:rPr lang="el-GR" sz="2000" dirty="0"/>
              <a:t>Οι </a:t>
            </a:r>
            <a:r>
              <a:rPr lang="el-GR" sz="2000" dirty="0" err="1"/>
              <a:t>ποτενσιομετρικές</a:t>
            </a:r>
            <a:r>
              <a:rPr lang="el-GR" sz="2000" dirty="0"/>
              <a:t> τιτλοδοτήσεις  είναι τιτλοδοτήσεις βασισμένες στη μέτρηση διαφοράς δυναμικού (</a:t>
            </a:r>
            <a:r>
              <a:rPr lang="en-US" sz="2000" dirty="0"/>
              <a:t>π</a:t>
            </a:r>
            <a:r>
              <a:rPr lang="en-US" sz="2000" dirty="0" err="1"/>
              <a:t>οτενσιομετρικές</a:t>
            </a:r>
            <a:r>
              <a:rPr lang="en-US" sz="2000" dirty="0"/>
              <a:t> </a:t>
            </a:r>
            <a:r>
              <a:rPr lang="en-US" sz="2000" dirty="0" err="1"/>
              <a:t>τιτλοδοτήσεις</a:t>
            </a:r>
            <a:r>
              <a:rPr lang="el-GR" sz="2000" dirty="0"/>
              <a:t>)  και περιγράφονται λεπτομερώς στα βιβλία αναλυτικής χημείας</a:t>
            </a:r>
            <a:r>
              <a:rPr lang="en-US" sz="2000" dirty="0"/>
              <a:t> (</a:t>
            </a:r>
            <a:r>
              <a:rPr lang="el-GR" sz="2000" dirty="0"/>
              <a:t>π.χ.</a:t>
            </a:r>
            <a:r>
              <a:rPr lang="en-US" sz="2000" dirty="0"/>
              <a:t>, Skoog et al.1988)</a:t>
            </a:r>
            <a:r>
              <a:rPr lang="el-GR" sz="2000" dirty="0"/>
              <a:t>. Έχουν χρησιμοποιηθεί στη συντήρηση για τον προσδιορισμό της ποσότητας </a:t>
            </a:r>
            <a:r>
              <a:rPr lang="el-GR" sz="2000" dirty="0" err="1"/>
              <a:t>χλωριόντων</a:t>
            </a:r>
            <a:r>
              <a:rPr lang="el-GR" sz="2000" dirty="0"/>
              <a:t> σε </a:t>
            </a:r>
            <a:r>
              <a:rPr lang="en-US" sz="2000" dirty="0" err="1"/>
              <a:t>δι</a:t>
            </a:r>
            <a:r>
              <a:rPr lang="en-US" sz="2000" dirty="0"/>
              <a:t>αλ</a:t>
            </a:r>
            <a:r>
              <a:rPr lang="el-GR" sz="2000" dirty="0" err="1"/>
              <a:t>ύματα</a:t>
            </a:r>
            <a:r>
              <a:rPr lang="el-GR" sz="2000" dirty="0"/>
              <a:t>.</a:t>
            </a:r>
          </a:p>
          <a:p>
            <a:pPr marL="0" indent="0">
              <a:lnSpc>
                <a:spcPct val="110000"/>
              </a:lnSpc>
              <a:buNone/>
              <a:defRPr/>
            </a:pPr>
            <a:r>
              <a:rPr lang="el-GR" sz="2000" dirty="0"/>
              <a:t>Βλέπε:</a:t>
            </a:r>
          </a:p>
          <a:p>
            <a:pPr marL="0" indent="0">
              <a:lnSpc>
                <a:spcPct val="110000"/>
              </a:lnSpc>
              <a:buNone/>
              <a:defRPr/>
            </a:pPr>
            <a:r>
              <a:rPr lang="en-US" sz="2000" dirty="0"/>
              <a:t>Skoog, D.A., West, D.M., and Holler, F.J. (1988) </a:t>
            </a:r>
            <a:r>
              <a:rPr lang="en-US" sz="2000" i="1" dirty="0"/>
              <a:t>Fundamentals of Analytical Chemistry,</a:t>
            </a:r>
            <a:r>
              <a:rPr lang="en-US" sz="2000" dirty="0"/>
              <a:t> 5th ed., Saunders College Publishing, New York.</a:t>
            </a:r>
            <a:endParaRPr lang="el-GR" sz="2000" dirty="0"/>
          </a:p>
          <a:p>
            <a:pPr marL="0" indent="0">
              <a:lnSpc>
                <a:spcPct val="110000"/>
              </a:lnSpc>
              <a:buNone/>
              <a:defRPr/>
            </a:pPr>
            <a:r>
              <a:rPr lang="en-US" sz="2000" dirty="0"/>
              <a:t>Gran, G. (1952) ‘Determination of the equivalence point in π</a:t>
            </a:r>
            <a:r>
              <a:rPr lang="en-US" sz="2000" dirty="0" err="1"/>
              <a:t>οτενσιομετρικές</a:t>
            </a:r>
            <a:r>
              <a:rPr lang="en-US" sz="2000" dirty="0"/>
              <a:t> </a:t>
            </a:r>
            <a:r>
              <a:rPr lang="en-US" sz="2000" dirty="0" err="1"/>
              <a:t>τιτλοδοτήσεις</a:t>
            </a:r>
            <a:r>
              <a:rPr lang="en-US" sz="2000" dirty="0"/>
              <a:t>. Part II’, The </a:t>
            </a:r>
            <a:r>
              <a:rPr lang="en-US" sz="2000" i="1" dirty="0"/>
              <a:t>Analyst</a:t>
            </a:r>
            <a:r>
              <a:rPr lang="en-US" sz="2000" dirty="0"/>
              <a:t> </a:t>
            </a:r>
            <a:r>
              <a:rPr lang="en-US" sz="2000" b="1" dirty="0"/>
              <a:t>77</a:t>
            </a:r>
            <a:r>
              <a:rPr lang="en-US" sz="2000" dirty="0"/>
              <a:t> pp. 661-671</a:t>
            </a:r>
            <a:r>
              <a:rPr lang="en-US" sz="2000" dirty="0" smtClean="0"/>
              <a:t>.</a:t>
            </a:r>
            <a:endParaRPr lang="el-GR" sz="2000" dirty="0"/>
          </a:p>
        </p:txBody>
      </p:sp>
    </p:spTree>
    <p:extLst>
      <p:ext uri="{BB962C8B-B14F-4D97-AF65-F5344CB8AC3E}">
        <p14:creationId xmlns:p14="http://schemas.microsoft.com/office/powerpoint/2010/main" val="15103326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sz="2800" dirty="0"/>
              <a:t>Ανάλυση της συγκέντρωσης </a:t>
            </a:r>
            <a:r>
              <a:rPr lang="el-GR" sz="2800" dirty="0" err="1"/>
              <a:t>χλωριόντων</a:t>
            </a:r>
            <a:r>
              <a:rPr lang="el-GR" sz="2800" dirty="0"/>
              <a:t> σε υδατικά διαλύματα </a:t>
            </a:r>
            <a:r>
              <a:rPr lang="el-GR" sz="2800" dirty="0" smtClean="0"/>
              <a:t>με </a:t>
            </a:r>
            <a:r>
              <a:rPr lang="en-US" sz="2800" dirty="0"/>
              <a:t>π</a:t>
            </a:r>
            <a:r>
              <a:rPr lang="en-US" sz="2800" dirty="0" err="1"/>
              <a:t>οτενσιομετρι</a:t>
            </a:r>
            <a:r>
              <a:rPr lang="el-GR" sz="2800" dirty="0" err="1"/>
              <a:t>κή</a:t>
            </a:r>
            <a:r>
              <a:rPr lang="el-GR" sz="2800" dirty="0"/>
              <a:t> </a:t>
            </a:r>
            <a:r>
              <a:rPr lang="el-GR" sz="2800" dirty="0" smtClean="0"/>
              <a:t>τιτλοδότηση</a:t>
            </a:r>
            <a:endParaRPr lang="el-GR" sz="3200" dirty="0"/>
          </a:p>
        </p:txBody>
      </p:sp>
      <p:graphicFrame>
        <p:nvGraphicFramePr>
          <p:cNvPr id="6" name="Table 5"/>
          <p:cNvGraphicFramePr>
            <a:graphicFrameLocks noGrp="1"/>
          </p:cNvGraphicFramePr>
          <p:nvPr>
            <p:extLst>
              <p:ext uri="{D42A27DB-BD31-4B8C-83A1-F6EECF244321}">
                <p14:modId xmlns:p14="http://schemas.microsoft.com/office/powerpoint/2010/main" val="1276119789"/>
              </p:ext>
            </p:extLst>
          </p:nvPr>
        </p:nvGraphicFramePr>
        <p:xfrm>
          <a:off x="107504" y="1131590"/>
          <a:ext cx="8928992" cy="3671267"/>
        </p:xfrm>
        <a:graphic>
          <a:graphicData uri="http://schemas.openxmlformats.org/drawingml/2006/table">
            <a:tbl>
              <a:tblPr firstRow="1" bandRow="1">
                <a:tableStyleId>{9D7B26C5-4107-4FEC-AEDC-1716B250A1EF}</a:tableStyleId>
              </a:tblPr>
              <a:tblGrid>
                <a:gridCol w="4752528"/>
                <a:gridCol w="4176464"/>
              </a:tblGrid>
              <a:tr h="35138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el-GR" sz="1400" dirty="0" smtClean="0"/>
                        <a:t>Πίνακας 1 : Εξοπλισμός που χρησιμοποιείται για τον προσδιορισμό </a:t>
                      </a:r>
                      <a:endParaRPr lang="el-GR" sz="1400" dirty="0">
                        <a:latin typeface="+mn-lt"/>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txBody>
                  <a:tcPr/>
                </a:tc>
              </a:tr>
              <a:tr h="224681">
                <a:tc>
                  <a:txBody>
                    <a:bodyPr/>
                    <a:lstStyle/>
                    <a:p>
                      <a:pPr algn="l"/>
                      <a:r>
                        <a:rPr lang="el-GR" altLang="el-GR" sz="1400" dirty="0" err="1" smtClean="0"/>
                        <a:t>Gran’s</a:t>
                      </a:r>
                      <a:r>
                        <a:rPr lang="el-GR" altLang="el-GR" sz="1400" dirty="0" smtClean="0"/>
                        <a:t> </a:t>
                      </a:r>
                      <a:r>
                        <a:rPr lang="el-GR" altLang="el-GR" sz="1400" dirty="0" err="1" smtClean="0"/>
                        <a:t>plot</a:t>
                      </a:r>
                      <a:r>
                        <a:rPr lang="el-GR" altLang="el-GR" sz="1400" dirty="0" smtClean="0"/>
                        <a:t> </a:t>
                      </a:r>
                      <a:r>
                        <a:rPr lang="el-GR" altLang="el-GR" sz="1400" dirty="0" err="1" smtClean="0"/>
                        <a:t>paper</a:t>
                      </a:r>
                      <a:r>
                        <a:rPr lang="el-GR" altLang="el-GR" sz="1400" dirty="0" smtClean="0"/>
                        <a:t> </a:t>
                      </a:r>
                      <a:endParaRPr lang="el-GR" sz="1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400" dirty="0" err="1" smtClean="0"/>
                        <a:t>Orion</a:t>
                      </a:r>
                      <a:r>
                        <a:rPr lang="el-GR" altLang="el-GR" sz="1400" dirty="0" smtClean="0"/>
                        <a:t> 90-00-90 </a:t>
                      </a:r>
                      <a:r>
                        <a:rPr lang="en-US" altLang="el-GR" sz="1400" dirty="0" smtClean="0"/>
                        <a:t>Gran’s plot paper,10% volume corrected</a:t>
                      </a:r>
                      <a:endParaRPr lang="el-GR" sz="1400" b="0" dirty="0">
                        <a:latin typeface="+mn-lt"/>
                      </a:endParaRPr>
                    </a:p>
                  </a:txBody>
                  <a:tcPr/>
                </a:tc>
              </a:tr>
              <a:tr h="424284">
                <a:tc>
                  <a:txBody>
                    <a:bodyPr/>
                    <a:lstStyle/>
                    <a:p>
                      <a:pPr algn="l">
                        <a:lnSpc>
                          <a:spcPct val="100000"/>
                        </a:lnSpc>
                        <a:spcBef>
                          <a:spcPct val="0"/>
                        </a:spcBef>
                        <a:buFontTx/>
                        <a:buNone/>
                      </a:pPr>
                      <a:r>
                        <a:rPr lang="el-GR" altLang="el-GR" sz="1400" dirty="0" err="1" smtClean="0"/>
                        <a:t>Μιλλι</a:t>
                      </a:r>
                      <a:r>
                        <a:rPr lang="el-GR" altLang="el-GR" sz="1400" dirty="0" smtClean="0"/>
                        <a:t> βολτόμετρο </a:t>
                      </a:r>
                      <a:endParaRPr lang="el-GR" altLang="el-GR" sz="1400" b="0" dirty="0">
                        <a:latin typeface="+mn-lt"/>
                      </a:endParaRPr>
                    </a:p>
                  </a:txBody>
                  <a:tcPr/>
                </a:tc>
                <a:tc>
                  <a:txBody>
                    <a:bodyPr/>
                    <a:lstStyle/>
                    <a:p>
                      <a:pPr algn="l">
                        <a:lnSpc>
                          <a:spcPct val="100000"/>
                        </a:lnSpc>
                        <a:spcBef>
                          <a:spcPct val="0"/>
                        </a:spcBef>
                        <a:buFontTx/>
                        <a:buNone/>
                      </a:pPr>
                      <a:r>
                        <a:rPr lang="en-US" altLang="el-GR" sz="1400" dirty="0" smtClean="0"/>
                        <a:t>Orion model  811 digital pH/</a:t>
                      </a:r>
                      <a:r>
                        <a:rPr lang="en-US" altLang="el-GR" sz="1400" dirty="0" err="1" smtClean="0"/>
                        <a:t>millivoltmeter</a:t>
                      </a:r>
                      <a:endParaRPr lang="el-GR" altLang="el-GR" sz="1400" b="0" dirty="0">
                        <a:latin typeface="+mn-lt"/>
                      </a:endParaRPr>
                    </a:p>
                  </a:txBody>
                  <a:tcPr/>
                </a:tc>
              </a:tr>
              <a:tr h="1244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400" dirty="0" smtClean="0"/>
                        <a:t>Ηλεκτρόδιο </a:t>
                      </a:r>
                      <a:r>
                        <a:rPr lang="el-GR" altLang="el-GR" sz="1400" dirty="0" err="1" smtClean="0"/>
                        <a:t>pH</a:t>
                      </a:r>
                      <a:endParaRPr lang="el-GR" sz="1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400" dirty="0" err="1" smtClean="0"/>
                        <a:t>Orion</a:t>
                      </a:r>
                      <a:r>
                        <a:rPr lang="el-GR" altLang="el-GR" sz="1400" dirty="0" smtClean="0"/>
                        <a:t> </a:t>
                      </a:r>
                      <a:r>
                        <a:rPr lang="el-GR" altLang="el-GR" sz="1400" dirty="0" err="1" smtClean="0"/>
                        <a:t>model</a:t>
                      </a:r>
                      <a:r>
                        <a:rPr lang="el-GR" altLang="el-GR" sz="1400" dirty="0" smtClean="0"/>
                        <a:t> 91-02</a:t>
                      </a:r>
                      <a:endParaRPr lang="el-GR" sz="1400" b="0" dirty="0">
                        <a:latin typeface="+mn-lt"/>
                      </a:endParaRPr>
                    </a:p>
                  </a:txBody>
                  <a:tcPr/>
                </a:tc>
              </a:tr>
              <a:tr h="1797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altLang="el-GR" sz="1400" dirty="0" err="1" smtClean="0"/>
                        <a:t>Πιπέττα</a:t>
                      </a:r>
                      <a:r>
                        <a:rPr lang="el-GR" altLang="el-GR" sz="1400" dirty="0" smtClean="0"/>
                        <a:t>, ψηφιακή </a:t>
                      </a:r>
                      <a:endParaRPr lang="el-GR" sz="1400" b="0" dirty="0">
                        <a:latin typeface="+mn-lt"/>
                      </a:endParaRPr>
                    </a:p>
                  </a:txBody>
                  <a:tcPr/>
                </a:tc>
                <a:tc>
                  <a:txBody>
                    <a:bodyPr/>
                    <a:lstStyle/>
                    <a:p>
                      <a:pPr algn="l"/>
                      <a:r>
                        <a:rPr lang="it-IT" sz="1400" dirty="0" smtClean="0"/>
                        <a:t>Gilson Pipetman (Mandel Scientific), model P5000 (0.5 mL </a:t>
                      </a:r>
                      <a:r>
                        <a:rPr lang="el-GR" sz="1400" dirty="0" smtClean="0"/>
                        <a:t>-5 </a:t>
                      </a:r>
                      <a:r>
                        <a:rPr lang="it-IT" sz="1400" dirty="0" smtClean="0"/>
                        <a:t>mL</a:t>
                      </a:r>
                      <a:r>
                        <a:rPr lang="el-GR" sz="1400" dirty="0" smtClean="0"/>
                        <a:t>)</a:t>
                      </a:r>
                      <a:endParaRPr lang="el-GR" sz="1400" b="0" dirty="0">
                        <a:latin typeface="+mn-lt"/>
                      </a:endParaRPr>
                    </a:p>
                  </a:txBody>
                  <a:tcPr/>
                </a:tc>
              </a:tr>
              <a:tr h="168265">
                <a:tc>
                  <a:txBody>
                    <a:bodyPr/>
                    <a:lstStyle/>
                    <a:p>
                      <a:pPr algn="l"/>
                      <a:r>
                        <a:rPr lang="el-GR" sz="1400" dirty="0" err="1" smtClean="0"/>
                        <a:t>Πιπέττα</a:t>
                      </a:r>
                      <a:r>
                        <a:rPr lang="el-GR" sz="1400" dirty="0" smtClean="0"/>
                        <a:t>, ψηφιακή</a:t>
                      </a:r>
                      <a:endParaRPr lang="el-GR" sz="1400" dirty="0">
                        <a:latin typeface="+mn-lt"/>
                      </a:endParaRPr>
                    </a:p>
                  </a:txBody>
                  <a:tcPr/>
                </a:tc>
                <a:tc>
                  <a:txBody>
                    <a:bodyPr/>
                    <a:lstStyle/>
                    <a:p>
                      <a:pPr algn="l"/>
                      <a:r>
                        <a:rPr lang="it-IT" sz="1400" dirty="0" smtClean="0"/>
                        <a:t>Gilson Pipetman (Mandel Scientific), model P1000 (0.2 mL </a:t>
                      </a:r>
                      <a:r>
                        <a:rPr lang="el-GR" sz="1400" dirty="0" smtClean="0"/>
                        <a:t>– 1 </a:t>
                      </a:r>
                      <a:r>
                        <a:rPr lang="it-IT" sz="1400" dirty="0" smtClean="0"/>
                        <a:t>mL</a:t>
                      </a:r>
                      <a:r>
                        <a:rPr lang="el-GR" sz="1400" dirty="0" smtClean="0"/>
                        <a:t>)</a:t>
                      </a:r>
                      <a:endParaRPr lang="el-GR" sz="1400" dirty="0">
                        <a:latin typeface="+mn-lt"/>
                      </a:endParaRPr>
                    </a:p>
                  </a:txBody>
                  <a:tcPr/>
                </a:tc>
              </a:tr>
              <a:tr h="424284">
                <a:tc>
                  <a:txBody>
                    <a:bodyPr/>
                    <a:lstStyle/>
                    <a:p>
                      <a:pPr algn="l"/>
                      <a:r>
                        <a:rPr lang="el-GR" sz="1400" dirty="0" err="1" smtClean="0"/>
                        <a:t>Πιπέττες</a:t>
                      </a:r>
                      <a:r>
                        <a:rPr lang="el-GR" sz="1400" dirty="0" smtClean="0"/>
                        <a:t>, γυάλινες</a:t>
                      </a:r>
                    </a:p>
                    <a:p>
                      <a:pPr algn="l"/>
                      <a:endParaRPr lang="el-GR" sz="1400" dirty="0">
                        <a:latin typeface="+mn-lt"/>
                      </a:endParaRPr>
                    </a:p>
                  </a:txBody>
                  <a:tcPr/>
                </a:tc>
                <a:tc>
                  <a:txBody>
                    <a:bodyPr/>
                    <a:lstStyle/>
                    <a:p>
                      <a:pPr algn="l"/>
                      <a:r>
                        <a:rPr lang="en-US" sz="1400" dirty="0" smtClean="0"/>
                        <a:t>20 mL </a:t>
                      </a:r>
                      <a:r>
                        <a:rPr lang="el-GR" sz="1400" dirty="0" smtClean="0"/>
                        <a:t>και</a:t>
                      </a:r>
                      <a:r>
                        <a:rPr lang="en-US" sz="1400" dirty="0" smtClean="0"/>
                        <a:t> 25 mL</a:t>
                      </a:r>
                    </a:p>
                    <a:p>
                      <a:pPr algn="l"/>
                      <a:endParaRPr lang="el-GR" sz="1400" dirty="0">
                        <a:latin typeface="+mn-lt"/>
                      </a:endParaRPr>
                    </a:p>
                  </a:txBody>
                  <a:tcPr/>
                </a:tc>
              </a:tr>
              <a:tr h="142721">
                <a:tc>
                  <a:txBody>
                    <a:bodyPr/>
                    <a:lstStyle/>
                    <a:p>
                      <a:pPr algn="l"/>
                      <a:r>
                        <a:rPr lang="en-US" sz="1400" dirty="0" smtClean="0"/>
                        <a:t>Double junction </a:t>
                      </a:r>
                      <a:r>
                        <a:rPr lang="el-GR" sz="1400" dirty="0" smtClean="0"/>
                        <a:t>ηλεκτρόδιο (</a:t>
                      </a:r>
                      <a:r>
                        <a:rPr lang="en-US" sz="1400" dirty="0" smtClean="0"/>
                        <a:t>Double junction reference electrode</a:t>
                      </a:r>
                      <a:r>
                        <a:rPr lang="el-GR" sz="1400" dirty="0" smtClean="0"/>
                        <a:t>)</a:t>
                      </a:r>
                      <a:endParaRPr lang="el-GR" sz="1400" dirty="0">
                        <a:latin typeface="+mn-lt"/>
                      </a:endParaRPr>
                    </a:p>
                  </a:txBody>
                  <a:tcPr/>
                </a:tc>
                <a:tc>
                  <a:txBody>
                    <a:bodyPr/>
                    <a:lstStyle/>
                    <a:p>
                      <a:pPr algn="l"/>
                      <a:r>
                        <a:rPr lang="en-US" sz="1400" dirty="0" smtClean="0"/>
                        <a:t>Orion model 90</a:t>
                      </a:r>
                      <a:r>
                        <a:rPr lang="el-GR" sz="1400" dirty="0" smtClean="0"/>
                        <a:t>-02 αργύρου χλωριούχου αργύρου</a:t>
                      </a:r>
                      <a:endParaRPr lang="el-GR" sz="1400" dirty="0">
                        <a:latin typeface="+mn-lt"/>
                      </a:endParaRPr>
                    </a:p>
                  </a:txBody>
                  <a:tcPr/>
                </a:tc>
              </a:tr>
            </a:tbl>
          </a:graphicData>
        </a:graphic>
      </p:graphicFrame>
    </p:spTree>
    <p:extLst>
      <p:ext uri="{BB962C8B-B14F-4D97-AF65-F5344CB8AC3E}">
        <p14:creationId xmlns:p14="http://schemas.microsoft.com/office/powerpoint/2010/main" val="2782456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l-GR" sz="2800" dirty="0"/>
              <a:t>Ανάλυση της συγκέντρωσης </a:t>
            </a:r>
            <a:r>
              <a:rPr lang="el-GR" sz="2800" dirty="0" err="1"/>
              <a:t>χλωριόντων</a:t>
            </a:r>
            <a:r>
              <a:rPr lang="el-GR" sz="2800" dirty="0"/>
              <a:t> σε υδατικά διαλύματα </a:t>
            </a:r>
            <a:r>
              <a:rPr lang="el-GR" sz="2800" dirty="0" smtClean="0"/>
              <a:t>με </a:t>
            </a:r>
            <a:r>
              <a:rPr lang="en-US" sz="2800" dirty="0"/>
              <a:t>π</a:t>
            </a:r>
            <a:r>
              <a:rPr lang="en-US" sz="2800" dirty="0" err="1"/>
              <a:t>οτενσιομετρι</a:t>
            </a:r>
            <a:r>
              <a:rPr lang="el-GR" sz="2800" dirty="0" err="1"/>
              <a:t>κή</a:t>
            </a:r>
            <a:r>
              <a:rPr lang="el-GR" sz="2800" dirty="0"/>
              <a:t> </a:t>
            </a:r>
            <a:r>
              <a:rPr lang="el-GR" sz="2800" dirty="0" smtClean="0"/>
              <a:t>τιτλοδότηση</a:t>
            </a:r>
            <a:endParaRPr lang="el-GR" sz="3200"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402394134"/>
                  </p:ext>
                </p:extLst>
              </p:nvPr>
            </p:nvGraphicFramePr>
            <p:xfrm>
              <a:off x="107504" y="1131590"/>
              <a:ext cx="8928992" cy="3235797"/>
            </p:xfrm>
            <a:graphic>
              <a:graphicData uri="http://schemas.openxmlformats.org/drawingml/2006/table">
                <a:tbl>
                  <a:tblPr firstRow="1" bandRow="1">
                    <a:tableStyleId>{9D7B26C5-4107-4FEC-AEDC-1716B250A1EF}</a:tableStyleId>
                  </a:tblPr>
                  <a:tblGrid>
                    <a:gridCol w="4752528"/>
                    <a:gridCol w="4176464"/>
                  </a:tblGrid>
                  <a:tr h="35138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el-GR" sz="1400" dirty="0" smtClean="0"/>
                            <a:t>Πίνακας 1 : Εξοπλισμός που χρησιμοποιείται για τον προσδιορισμό </a:t>
                          </a:r>
                          <a:endParaRPr lang="el-GR" sz="1400" dirty="0">
                            <a:latin typeface="+mn-lt"/>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txBody>
                      <a:tcPr/>
                    </a:tc>
                  </a:tr>
                  <a:tr h="563329">
                    <a:tc>
                      <a:txBody>
                        <a:bodyPr/>
                        <a:lstStyle/>
                        <a:p>
                          <a:pPr algn="l"/>
                          <a:r>
                            <a:rPr lang="en-US" sz="1400" dirty="0" smtClean="0"/>
                            <a:t>Reference electrode inner filling solution</a:t>
                          </a:r>
                          <a:r>
                            <a:rPr lang="el-GR" sz="1400" dirty="0" smtClean="0"/>
                            <a:t> - </a:t>
                          </a:r>
                          <a:r>
                            <a:rPr lang="el-GR" sz="1400" dirty="0" err="1" smtClean="0"/>
                            <a:t>Πληρωτικό</a:t>
                          </a:r>
                          <a:r>
                            <a:rPr lang="el-GR" sz="1400" dirty="0" smtClean="0"/>
                            <a:t> διάλυμα εσωτερικού θαλάμου του ηλεκτροδίου αναφοράς</a:t>
                          </a:r>
                          <a:endParaRPr lang="el-GR" sz="1400" dirty="0">
                            <a:latin typeface="+mn-lt"/>
                          </a:endParaRPr>
                        </a:p>
                      </a:txBody>
                      <a:tcPr/>
                    </a:tc>
                    <a:tc>
                      <a:txBody>
                        <a:bodyPr/>
                        <a:lstStyle/>
                        <a:p>
                          <a:pPr algn="l"/>
                          <a:r>
                            <a:rPr lang="en-US" sz="1400" dirty="0" smtClean="0"/>
                            <a:t>Orion 90</a:t>
                          </a:r>
                          <a:r>
                            <a:rPr lang="el-GR" sz="1400" dirty="0" smtClean="0"/>
                            <a:t>-00-</a:t>
                          </a:r>
                          <a:r>
                            <a:rPr lang="en-US" sz="1400" dirty="0" smtClean="0"/>
                            <a:t>02, saturated </a:t>
                          </a:r>
                          <a:r>
                            <a:rPr lang="en-US" sz="1400" dirty="0" err="1" smtClean="0"/>
                            <a:t>AgCl</a:t>
                          </a:r>
                          <a:r>
                            <a:rPr lang="en-US" sz="1400" dirty="0" smtClean="0"/>
                            <a:t>, (green)</a:t>
                          </a:r>
                          <a:endParaRPr lang="el-GR" sz="1400" dirty="0">
                            <a:latin typeface="+mn-lt"/>
                          </a:endParaRPr>
                        </a:p>
                      </a:txBody>
                      <a:tcPr/>
                    </a:tc>
                  </a:tr>
                  <a:tr h="773695">
                    <a:tc>
                      <a:txBody>
                        <a:bodyPr/>
                        <a:lstStyle/>
                        <a:p>
                          <a:pPr algn="l"/>
                          <a:r>
                            <a:rPr lang="en-US" sz="1400" dirty="0" smtClean="0"/>
                            <a:t>Reference electrode outer</a:t>
                          </a:r>
                          <a:r>
                            <a:rPr lang="el-GR" sz="1400" baseline="0" dirty="0" smtClean="0"/>
                            <a:t> </a:t>
                          </a:r>
                          <a:r>
                            <a:rPr lang="en-US" sz="1400" dirty="0" smtClean="0"/>
                            <a:t>filling solution</a:t>
                          </a:r>
                          <a:r>
                            <a:rPr lang="el-GR" sz="1400" dirty="0" smtClean="0"/>
                            <a:t> - </a:t>
                          </a:r>
                          <a:r>
                            <a:rPr lang="el-GR" sz="1400" dirty="0" err="1" smtClean="0"/>
                            <a:t>Πληρωτικό</a:t>
                          </a:r>
                          <a:r>
                            <a:rPr lang="el-GR" sz="1400" dirty="0" smtClean="0"/>
                            <a:t> διάλυμα </a:t>
                          </a:r>
                          <a:r>
                            <a:rPr lang="el-GR" sz="1400" dirty="0" err="1" smtClean="0"/>
                            <a:t>εεξωτερικού</a:t>
                          </a:r>
                          <a:r>
                            <a:rPr lang="el-GR" sz="1400" dirty="0" smtClean="0"/>
                            <a:t> θαλάμου του ηλεκτροδίου αναφοράς</a:t>
                          </a:r>
                          <a:endParaRPr lang="el-GR" sz="1400" dirty="0" smtClean="0">
                            <a:latin typeface="+mn-lt"/>
                          </a:endParaRPr>
                        </a:p>
                      </a:txBody>
                      <a:tcPr/>
                    </a:tc>
                    <a:tc>
                      <a:txBody>
                        <a:bodyPr/>
                        <a:lstStyle/>
                        <a:p>
                          <a:pPr algn="l"/>
                          <a:r>
                            <a:rPr lang="en-US" sz="1400" dirty="0" smtClean="0"/>
                            <a:t>Orion 90</a:t>
                          </a:r>
                          <a:r>
                            <a:rPr lang="el-GR" sz="1400" dirty="0" smtClean="0"/>
                            <a:t>-00-</a:t>
                          </a:r>
                          <a:r>
                            <a:rPr lang="en-US" sz="1400" dirty="0" smtClean="0"/>
                            <a:t>03,10%</a:t>
                          </a:r>
                          <a:r>
                            <a:rPr lang="el-GR" sz="1400" dirty="0" smtClean="0"/>
                            <a:t> </a:t>
                          </a:r>
                          <a14:m>
                            <m:oMath xmlns:m="http://schemas.openxmlformats.org/officeDocument/2006/math">
                              <m:sSub>
                                <m:sSubPr>
                                  <m:ctrlPr>
                                    <a:rPr lang="el-GR" sz="1400" i="1" smtClean="0">
                                      <a:latin typeface="Cambria Math"/>
                                    </a:rPr>
                                  </m:ctrlPr>
                                </m:sSubPr>
                                <m:e>
                                  <m:r>
                                    <m:rPr>
                                      <m:nor/>
                                    </m:rPr>
                                    <a:rPr lang="en-US" sz="1400" dirty="0" smtClean="0"/>
                                    <m:t>KNO</m:t>
                                  </m:r>
                                  <m:r>
                                    <m:rPr>
                                      <m:nor/>
                                    </m:rPr>
                                    <a:rPr lang="en-US" sz="1400" dirty="0" smtClean="0"/>
                                    <m:t> </m:t>
                                  </m:r>
                                </m:e>
                                <m:sub>
                                  <m:r>
                                    <a:rPr lang="el-GR" sz="1400" smtClean="0">
                                      <a:latin typeface="Cambria Math"/>
                                    </a:rPr>
                                    <m:t>3</m:t>
                                  </m:r>
                                </m:sub>
                              </m:sSub>
                            </m:oMath>
                          </a14:m>
                          <a:endParaRPr lang="en-US" sz="1400" dirty="0" smtClean="0"/>
                        </a:p>
                        <a:p>
                          <a:pPr algn="l"/>
                          <a:endParaRPr lang="el-GR" sz="1400" dirty="0">
                            <a:latin typeface="+mn-lt"/>
                          </a:endParaRPr>
                        </a:p>
                      </a:txBody>
                      <a:tcPr/>
                    </a:tc>
                  </a:tr>
                  <a:tr h="773695">
                    <a:tc>
                      <a:txBody>
                        <a:bodyPr/>
                        <a:lstStyle/>
                        <a:p>
                          <a:pPr algn="l"/>
                          <a:r>
                            <a:rPr lang="el-GR" sz="1400" dirty="0" smtClean="0"/>
                            <a:t>Ηλεκτρόδιο αργύρου</a:t>
                          </a:r>
                        </a:p>
                        <a:p>
                          <a:pPr algn="l"/>
                          <a:endParaRPr lang="el-GR" sz="1400" dirty="0" smtClean="0">
                            <a:latin typeface="+mn-lt"/>
                          </a:endParaRPr>
                        </a:p>
                      </a:txBody>
                      <a:tcPr/>
                    </a:tc>
                    <a:tc>
                      <a:txBody>
                        <a:bodyPr/>
                        <a:lstStyle/>
                        <a:p>
                          <a:pPr algn="l"/>
                          <a:r>
                            <a:rPr lang="en-US" sz="1400" dirty="0" smtClean="0"/>
                            <a:t>Orion model  94</a:t>
                          </a:r>
                          <a:r>
                            <a:rPr lang="el-GR" sz="1400" dirty="0" smtClean="0"/>
                            <a:t>-</a:t>
                          </a:r>
                          <a:r>
                            <a:rPr lang="en-US" sz="1400" dirty="0" smtClean="0"/>
                            <a:t>16 silver/sulfide electrode</a:t>
                          </a:r>
                        </a:p>
                        <a:p>
                          <a:pPr algn="l"/>
                          <a:endParaRPr lang="en-US" sz="1400" dirty="0" smtClean="0"/>
                        </a:p>
                        <a:p>
                          <a:pPr algn="l"/>
                          <a:endParaRPr lang="el-GR" sz="1400" dirty="0">
                            <a:latin typeface="+mn-lt"/>
                          </a:endParaRPr>
                        </a:p>
                      </a:txBody>
                      <a:tcPr/>
                    </a:tc>
                  </a:tr>
                  <a:tr h="773695">
                    <a:tc>
                      <a:txBody>
                        <a:bodyPr/>
                        <a:lstStyle/>
                        <a:p>
                          <a:pPr algn="l"/>
                          <a:r>
                            <a:rPr lang="en-US" sz="1400" dirty="0" smtClean="0"/>
                            <a:t>Silver polishing strips</a:t>
                          </a:r>
                        </a:p>
                        <a:p>
                          <a:pPr algn="l"/>
                          <a:endParaRPr lang="el-GR" sz="1400" dirty="0" smtClean="0">
                            <a:latin typeface="+mn-lt"/>
                          </a:endParaRPr>
                        </a:p>
                      </a:txBody>
                      <a:tcPr/>
                    </a:tc>
                    <a:tc>
                      <a:txBody>
                        <a:bodyPr/>
                        <a:lstStyle/>
                        <a:p>
                          <a:pPr algn="l"/>
                          <a:r>
                            <a:rPr lang="en-US" sz="1400" dirty="0" smtClean="0"/>
                            <a:t>Orion 94</a:t>
                          </a:r>
                          <a:r>
                            <a:rPr lang="el-GR" sz="1400" dirty="0" smtClean="0"/>
                            <a:t>-82-</a:t>
                          </a:r>
                          <a:r>
                            <a:rPr lang="en-US" sz="1400" dirty="0" smtClean="0"/>
                            <a:t>01 polishing strips</a:t>
                          </a:r>
                        </a:p>
                        <a:p>
                          <a:pPr algn="l"/>
                          <a:endParaRPr lang="en-US" sz="1400" dirty="0" smtClean="0"/>
                        </a:p>
                        <a:p>
                          <a:pPr algn="l"/>
                          <a:endParaRPr lang="el-GR" sz="1400" dirty="0">
                            <a:latin typeface="+mn-lt"/>
                          </a:endParaRPr>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402394134"/>
                  </p:ext>
                </p:extLst>
              </p:nvPr>
            </p:nvGraphicFramePr>
            <p:xfrm>
              <a:off x="107504" y="1131590"/>
              <a:ext cx="8928992" cy="3235797"/>
            </p:xfrm>
            <a:graphic>
              <a:graphicData uri="http://schemas.openxmlformats.org/drawingml/2006/table">
                <a:tbl>
                  <a:tblPr firstRow="1" bandRow="1">
                    <a:tableStyleId>{9D7B26C5-4107-4FEC-AEDC-1716B250A1EF}</a:tableStyleId>
                  </a:tblPr>
                  <a:tblGrid>
                    <a:gridCol w="4752528"/>
                    <a:gridCol w="4176464"/>
                  </a:tblGrid>
                  <a:tr h="35138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altLang="el-GR" sz="1400" dirty="0" smtClean="0"/>
                            <a:t>Πίνακας 1 : Εξοπλισμός που χρησιμοποιείται για τον προσδιορισμό </a:t>
                          </a:r>
                          <a:endParaRPr lang="el-GR" sz="1400" dirty="0">
                            <a:latin typeface="+mn-lt"/>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txBody>
                      <a:tcPr/>
                    </a:tc>
                  </a:tr>
                  <a:tr h="563329">
                    <a:tc>
                      <a:txBody>
                        <a:bodyPr/>
                        <a:lstStyle/>
                        <a:p>
                          <a:pPr algn="l"/>
                          <a:r>
                            <a:rPr lang="en-US" sz="1400" dirty="0" smtClean="0"/>
                            <a:t>Reference electrode inner filling solution</a:t>
                          </a:r>
                          <a:r>
                            <a:rPr lang="el-GR" sz="1400" dirty="0" smtClean="0"/>
                            <a:t> - </a:t>
                          </a:r>
                          <a:r>
                            <a:rPr lang="el-GR" sz="1400" dirty="0" err="1" smtClean="0"/>
                            <a:t>Πληρωτικό</a:t>
                          </a:r>
                          <a:r>
                            <a:rPr lang="el-GR" sz="1400" dirty="0" smtClean="0"/>
                            <a:t> διάλυμα εσωτερικού θαλάμου του ηλεκτροδίου αναφοράς</a:t>
                          </a:r>
                          <a:endParaRPr lang="el-GR" sz="1400" dirty="0">
                            <a:latin typeface="+mn-lt"/>
                          </a:endParaRPr>
                        </a:p>
                      </a:txBody>
                      <a:tcPr/>
                    </a:tc>
                    <a:tc>
                      <a:txBody>
                        <a:bodyPr/>
                        <a:lstStyle/>
                        <a:p>
                          <a:pPr algn="l"/>
                          <a:r>
                            <a:rPr lang="en-US" sz="1400" dirty="0" smtClean="0"/>
                            <a:t>Orion 90</a:t>
                          </a:r>
                          <a:r>
                            <a:rPr lang="el-GR" sz="1400" dirty="0" smtClean="0"/>
                            <a:t>-00-</a:t>
                          </a:r>
                          <a:r>
                            <a:rPr lang="en-US" sz="1400" dirty="0" smtClean="0"/>
                            <a:t>02, saturated </a:t>
                          </a:r>
                          <a:r>
                            <a:rPr lang="en-US" sz="1400" dirty="0" err="1" smtClean="0"/>
                            <a:t>AgCl</a:t>
                          </a:r>
                          <a:r>
                            <a:rPr lang="en-US" sz="1400" dirty="0" smtClean="0"/>
                            <a:t>, (green)</a:t>
                          </a:r>
                          <a:endParaRPr lang="el-GR" sz="1400" dirty="0">
                            <a:latin typeface="+mn-lt"/>
                          </a:endParaRPr>
                        </a:p>
                      </a:txBody>
                      <a:tcPr/>
                    </a:tc>
                  </a:tr>
                  <a:tr h="773695">
                    <a:tc>
                      <a:txBody>
                        <a:bodyPr/>
                        <a:lstStyle/>
                        <a:p>
                          <a:pPr algn="l"/>
                          <a:r>
                            <a:rPr lang="en-US" sz="1400" dirty="0" smtClean="0"/>
                            <a:t>Reference electrode outer</a:t>
                          </a:r>
                          <a:r>
                            <a:rPr lang="el-GR" sz="1400" baseline="0" dirty="0" smtClean="0"/>
                            <a:t> </a:t>
                          </a:r>
                          <a:r>
                            <a:rPr lang="en-US" sz="1400" dirty="0" smtClean="0"/>
                            <a:t>filling solution</a:t>
                          </a:r>
                          <a:r>
                            <a:rPr lang="el-GR" sz="1400" dirty="0" smtClean="0"/>
                            <a:t> - </a:t>
                          </a:r>
                          <a:r>
                            <a:rPr lang="el-GR" sz="1400" dirty="0" err="1" smtClean="0"/>
                            <a:t>Πληρωτικό</a:t>
                          </a:r>
                          <a:r>
                            <a:rPr lang="el-GR" sz="1400" dirty="0" smtClean="0"/>
                            <a:t> διάλυμα </a:t>
                          </a:r>
                          <a:r>
                            <a:rPr lang="el-GR" sz="1400" dirty="0" err="1" smtClean="0"/>
                            <a:t>εεξωτερικού</a:t>
                          </a:r>
                          <a:r>
                            <a:rPr lang="el-GR" sz="1400" dirty="0" smtClean="0"/>
                            <a:t> θαλάμου του ηλεκτροδίου αναφοράς</a:t>
                          </a:r>
                          <a:endParaRPr lang="el-GR" sz="1400" dirty="0" smtClean="0">
                            <a:latin typeface="+mn-lt"/>
                          </a:endParaRPr>
                        </a:p>
                      </a:txBody>
                      <a:tcPr/>
                    </a:tc>
                    <a:tc>
                      <a:txBody>
                        <a:bodyPr/>
                        <a:lstStyle/>
                        <a:p>
                          <a:endParaRPr lang="el-GR"/>
                        </a:p>
                      </a:txBody>
                      <a:tcPr>
                        <a:blipFill rotWithShape="1">
                          <a:blip r:embed="rId2"/>
                          <a:stretch>
                            <a:fillRect l="-113869" t="-118898" r="-146" b="-200000"/>
                          </a:stretch>
                        </a:blipFill>
                      </a:tcPr>
                    </a:tc>
                  </a:tr>
                  <a:tr h="773695">
                    <a:tc>
                      <a:txBody>
                        <a:bodyPr/>
                        <a:lstStyle/>
                        <a:p>
                          <a:pPr algn="l"/>
                          <a:r>
                            <a:rPr lang="el-GR" sz="1400" dirty="0" smtClean="0"/>
                            <a:t>Ηλεκτρόδιο αργύρου</a:t>
                          </a:r>
                        </a:p>
                        <a:p>
                          <a:pPr algn="l"/>
                          <a:endParaRPr lang="el-GR" sz="1400" dirty="0" smtClean="0">
                            <a:latin typeface="+mn-lt"/>
                          </a:endParaRPr>
                        </a:p>
                      </a:txBody>
                      <a:tcPr/>
                    </a:tc>
                    <a:tc>
                      <a:txBody>
                        <a:bodyPr/>
                        <a:lstStyle/>
                        <a:p>
                          <a:pPr algn="l"/>
                          <a:r>
                            <a:rPr lang="en-US" sz="1400" dirty="0" smtClean="0"/>
                            <a:t>Orion model  94</a:t>
                          </a:r>
                          <a:r>
                            <a:rPr lang="el-GR" sz="1400" dirty="0" smtClean="0"/>
                            <a:t>-</a:t>
                          </a:r>
                          <a:r>
                            <a:rPr lang="en-US" sz="1400" dirty="0" smtClean="0"/>
                            <a:t>16 silver/sulfide electrode</a:t>
                          </a:r>
                        </a:p>
                        <a:p>
                          <a:pPr algn="l"/>
                          <a:endParaRPr lang="en-US" sz="1400" dirty="0" smtClean="0"/>
                        </a:p>
                        <a:p>
                          <a:pPr algn="l"/>
                          <a:endParaRPr lang="el-GR" sz="1400" dirty="0">
                            <a:latin typeface="+mn-lt"/>
                          </a:endParaRPr>
                        </a:p>
                      </a:txBody>
                      <a:tcPr/>
                    </a:tc>
                  </a:tr>
                  <a:tr h="773695">
                    <a:tc>
                      <a:txBody>
                        <a:bodyPr/>
                        <a:lstStyle/>
                        <a:p>
                          <a:pPr algn="l"/>
                          <a:r>
                            <a:rPr lang="en-US" sz="1400" dirty="0" smtClean="0"/>
                            <a:t>Silver polishing strips</a:t>
                          </a:r>
                        </a:p>
                        <a:p>
                          <a:pPr algn="l"/>
                          <a:endParaRPr lang="el-GR" sz="1400" dirty="0" smtClean="0">
                            <a:latin typeface="+mn-lt"/>
                          </a:endParaRPr>
                        </a:p>
                      </a:txBody>
                      <a:tcPr/>
                    </a:tc>
                    <a:tc>
                      <a:txBody>
                        <a:bodyPr/>
                        <a:lstStyle/>
                        <a:p>
                          <a:pPr algn="l"/>
                          <a:r>
                            <a:rPr lang="en-US" sz="1400" dirty="0" smtClean="0"/>
                            <a:t>Orion 94</a:t>
                          </a:r>
                          <a:r>
                            <a:rPr lang="el-GR" sz="1400" dirty="0" smtClean="0"/>
                            <a:t>-82-</a:t>
                          </a:r>
                          <a:r>
                            <a:rPr lang="en-US" sz="1400" dirty="0" smtClean="0"/>
                            <a:t>01 polishing strips</a:t>
                          </a:r>
                        </a:p>
                        <a:p>
                          <a:pPr algn="l"/>
                          <a:endParaRPr lang="en-US" sz="1400" dirty="0" smtClean="0"/>
                        </a:p>
                        <a:p>
                          <a:pPr algn="l"/>
                          <a:endParaRPr lang="el-GR" sz="1400" dirty="0">
                            <a:latin typeface="+mn-lt"/>
                          </a:endParaRPr>
                        </a:p>
                      </a:txBody>
                      <a:tcPr/>
                    </a:tc>
                  </a:tr>
                </a:tbl>
              </a:graphicData>
            </a:graphic>
          </p:graphicFrame>
        </mc:Fallback>
      </mc:AlternateContent>
    </p:spTree>
    <p:extLst>
      <p:ext uri="{BB962C8B-B14F-4D97-AF65-F5344CB8AC3E}">
        <p14:creationId xmlns:p14="http://schemas.microsoft.com/office/powerpoint/2010/main" val="23142242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a:bodyPr>
          <a:lstStyle/>
          <a:p>
            <a:r>
              <a:rPr lang="el-GR" altLang="el-GR" sz="3600" dirty="0" smtClean="0"/>
              <a:t>Συμπεράσματα</a:t>
            </a:r>
          </a:p>
        </p:txBody>
      </p:sp>
      <p:sp>
        <p:nvSpPr>
          <p:cNvPr id="2" name="Content Placeholder 1"/>
          <p:cNvSpPr>
            <a:spLocks noGrp="1"/>
          </p:cNvSpPr>
          <p:nvPr>
            <p:ph idx="1"/>
          </p:nvPr>
        </p:nvSpPr>
        <p:spPr>
          <a:xfrm>
            <a:off x="457200" y="1200150"/>
            <a:ext cx="8435280" cy="3943350"/>
          </a:xfrm>
        </p:spPr>
        <p:txBody>
          <a:bodyPr>
            <a:normAutofit/>
          </a:bodyPr>
          <a:lstStyle/>
          <a:p>
            <a:r>
              <a:rPr lang="el-GR" sz="2000" dirty="0"/>
              <a:t>Στην Ελλάδα, πολλά σιδερένια αντικείμενα βρίσκονται πλήρως </a:t>
            </a:r>
            <a:r>
              <a:rPr lang="el-GR" sz="2000" dirty="0" err="1"/>
              <a:t>ορυκτοποιημένα</a:t>
            </a:r>
            <a:r>
              <a:rPr lang="el-GR" sz="2000" dirty="0"/>
              <a:t> και δεν έχουν καθόλου μέταλλο. Σε αυτή την περίπτωση δεν χρειάζεται καμία </a:t>
            </a:r>
            <a:r>
              <a:rPr lang="el-GR" sz="2000" dirty="0" err="1"/>
              <a:t>αποχλωρίωση</a:t>
            </a:r>
            <a:r>
              <a:rPr lang="el-GR" sz="2000" dirty="0"/>
              <a:t> ,καθώς δεν υπάρχει καθόλου μέταλλο για να συνεχιστεί ο κύκλος της ηλεκτροχημικής διάβρωσης. </a:t>
            </a:r>
            <a:endParaRPr lang="el-GR" sz="2000" dirty="0" smtClean="0"/>
          </a:p>
          <a:p>
            <a:r>
              <a:rPr lang="el-GR" sz="2000" dirty="0" smtClean="0"/>
              <a:t>Ωστόσο</a:t>
            </a:r>
            <a:r>
              <a:rPr lang="el-GR" sz="2000" dirty="0"/>
              <a:t>, υπάρχουν στην Ελλάδα πολλές θέσεις όπου αντικείμενα από αρχαιολογικό σίδηρο περιέχουν κάποια ποσότητα μετάλλου ή ακόμα και σημαντικό μεταλλικό πυρήνα. </a:t>
            </a:r>
            <a:endParaRPr lang="el-GR" sz="2000" dirty="0" smtClean="0"/>
          </a:p>
          <a:p>
            <a:r>
              <a:rPr lang="el-GR" sz="2000" dirty="0" smtClean="0"/>
              <a:t>Καθώς </a:t>
            </a:r>
            <a:r>
              <a:rPr lang="el-GR" sz="2000" dirty="0"/>
              <a:t>πολλά εδάφη στην Ελλάδα περιέχουν άλατα χλωρίου, οι αρχαιολόγοι πρέπει να βεβαιωθούν ή να εξασφαλίσουν ,ότι εάν τα ανασκαφικά τους ευρήματα βρίσκονται σε υγρή κατάσταση, πρέπει να παραμείνουν υγρά για να αποφευχθεί η θραύση τους μέσα από τη δημιουργία </a:t>
            </a:r>
            <a:r>
              <a:rPr lang="el-GR" sz="2000" dirty="0" err="1"/>
              <a:t>ακαγκαινίτη</a:t>
            </a:r>
            <a:r>
              <a:rPr lang="el-GR" sz="2000" dirty="0"/>
              <a:t> και άλλων φαινόμενων ενεργού διάβρωσης. </a:t>
            </a:r>
          </a:p>
        </p:txBody>
      </p:sp>
    </p:spTree>
    <p:extLst>
      <p:ext uri="{BB962C8B-B14F-4D97-AF65-F5344CB8AC3E}">
        <p14:creationId xmlns:p14="http://schemas.microsoft.com/office/powerpoint/2010/main" val="42782076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a:bodyPr>
          <a:lstStyle/>
          <a:p>
            <a:r>
              <a:rPr lang="el-GR" altLang="el-GR" sz="3600" dirty="0" smtClean="0"/>
              <a:t>Συμπεράσματα</a:t>
            </a:r>
          </a:p>
        </p:txBody>
      </p:sp>
      <p:sp>
        <p:nvSpPr>
          <p:cNvPr id="2" name="Content Placeholder 1"/>
          <p:cNvSpPr>
            <a:spLocks noGrp="1"/>
          </p:cNvSpPr>
          <p:nvPr>
            <p:ph idx="1"/>
          </p:nvPr>
        </p:nvSpPr>
        <p:spPr>
          <a:xfrm>
            <a:off x="457200" y="1200150"/>
            <a:ext cx="8435280" cy="3819871"/>
          </a:xfrm>
        </p:spPr>
        <p:txBody>
          <a:bodyPr>
            <a:noAutofit/>
          </a:bodyPr>
          <a:lstStyle/>
          <a:p>
            <a:pPr>
              <a:lnSpc>
                <a:spcPct val="110000"/>
              </a:lnSpc>
            </a:pPr>
            <a:r>
              <a:rPr lang="el-GR" sz="2000" dirty="0" smtClean="0"/>
              <a:t>Η </a:t>
            </a:r>
            <a:r>
              <a:rPr lang="el-GR" sz="2000" dirty="0"/>
              <a:t>θεωρία που περιγράφηκε παραπάνω δείχνει ότι τα ιόντα χλωρίου βρίσκονται τυπικά στη </a:t>
            </a:r>
            <a:r>
              <a:rPr lang="el-GR" sz="2000" dirty="0" err="1"/>
              <a:t>διεπιφάνεια</a:t>
            </a:r>
            <a:r>
              <a:rPr lang="el-GR" sz="2000" dirty="0"/>
              <a:t> μεταξύ μετάλλου και στρωμάτων διάβρωση. </a:t>
            </a:r>
            <a:endParaRPr lang="el-GR" sz="2000" dirty="0" smtClean="0"/>
          </a:p>
          <a:p>
            <a:pPr>
              <a:lnSpc>
                <a:spcPct val="110000"/>
              </a:lnSpc>
            </a:pPr>
            <a:r>
              <a:rPr lang="el-GR" sz="2000" dirty="0" smtClean="0"/>
              <a:t>Ο </a:t>
            </a:r>
            <a:r>
              <a:rPr lang="el-GR" sz="2000" dirty="0"/>
              <a:t>μόνος τρόπος για την επιτυχή απομάκρυνση ιόντων χλωρίου είναι με τις μεθόδους εμβάπτισης σε διαλύματα σταθεροποίησης. Οι μέθοδοι εμβάπτισης δεν είναι δύσκολες στην εφαρμογή τους, αλλά πρώτα πρέπει να έχει γίνει σωστή διάγνωση της κατάστασης, ώστε να εξασφαλιστεί ότι δεν θα χαθούν πολύτιμες πληροφορίες. </a:t>
            </a:r>
            <a:endParaRPr lang="el-GR" sz="2000" dirty="0" smtClean="0"/>
          </a:p>
          <a:p>
            <a:pPr>
              <a:lnSpc>
                <a:spcPct val="110000"/>
              </a:lnSpc>
            </a:pPr>
            <a:r>
              <a:rPr lang="el-GR" sz="2000" dirty="0" smtClean="0"/>
              <a:t>Αυτές </a:t>
            </a:r>
            <a:r>
              <a:rPr lang="el-GR" sz="2000" dirty="0"/>
              <a:t>οι μέθοδοι δεν είναι </a:t>
            </a:r>
            <a:r>
              <a:rPr lang="el-GR" sz="2000" dirty="0" err="1"/>
              <a:t>κατάλληλες,όταν</a:t>
            </a:r>
            <a:r>
              <a:rPr lang="el-GR" sz="2000" dirty="0"/>
              <a:t> υπάρχει παρουσία οργανικών υλικών ή/ και επιμεταλλωμένες επιφάνειες ή διακοσμήσεις (π.χ. </a:t>
            </a:r>
            <a:r>
              <a:rPr lang="el-GR" sz="2000" dirty="0" err="1"/>
              <a:t>νίελο</a:t>
            </a:r>
            <a:r>
              <a:rPr lang="el-GR" sz="2000" dirty="0" smtClean="0"/>
              <a:t>).</a:t>
            </a:r>
            <a:endParaRPr lang="el-GR" sz="2000" dirty="0"/>
          </a:p>
          <a:p>
            <a:endParaRPr lang="el-GR" sz="2000" dirty="0"/>
          </a:p>
        </p:txBody>
      </p:sp>
    </p:spTree>
    <p:extLst>
      <p:ext uri="{BB962C8B-B14F-4D97-AF65-F5344CB8AC3E}">
        <p14:creationId xmlns:p14="http://schemas.microsoft.com/office/powerpoint/2010/main" val="10125662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l-GR" altLang="el-GR" smtClean="0"/>
              <a:t>Βιβλιογραφία</a:t>
            </a:r>
          </a:p>
        </p:txBody>
      </p:sp>
      <p:sp>
        <p:nvSpPr>
          <p:cNvPr id="2" name="Content Placeholder 1"/>
          <p:cNvSpPr>
            <a:spLocks noGrp="1"/>
          </p:cNvSpPr>
          <p:nvPr>
            <p:ph idx="1"/>
          </p:nvPr>
        </p:nvSpPr>
        <p:spPr>
          <a:xfrm>
            <a:off x="107504" y="1059582"/>
            <a:ext cx="8856984" cy="4083918"/>
          </a:xfrm>
        </p:spPr>
        <p:txBody>
          <a:bodyPr>
            <a:noAutofit/>
          </a:bodyPr>
          <a:lstStyle/>
          <a:p>
            <a:pPr marL="269875" indent="-269875">
              <a:lnSpc>
                <a:spcPct val="100000"/>
              </a:lnSpc>
              <a:spcBef>
                <a:spcPts val="600"/>
              </a:spcBef>
              <a:buFont typeface="+mj-lt"/>
              <a:buAutoNum type="arabicPeriod"/>
            </a:pPr>
            <a:r>
              <a:rPr lang="en-GB" altLang="el-GR" sz="1600" dirty="0" smtClean="0">
                <a:latin typeface="+mj-lt"/>
                <a:cs typeface="Times New Roman" pitchFamily="18" charset="0"/>
              </a:rPr>
              <a:t>Selwyn</a:t>
            </a:r>
            <a:r>
              <a:rPr lang="en-GB" altLang="el-GR" sz="1600" dirty="0">
                <a:latin typeface="+mj-lt"/>
                <a:cs typeface="Times New Roman" pitchFamily="18" charset="0"/>
              </a:rPr>
              <a:t>, L.S., </a:t>
            </a:r>
            <a:r>
              <a:rPr lang="en-GB" altLang="el-GR" sz="1600" dirty="0" err="1">
                <a:latin typeface="+mj-lt"/>
                <a:cs typeface="Times New Roman" pitchFamily="18" charset="0"/>
              </a:rPr>
              <a:t>Sirois</a:t>
            </a:r>
            <a:r>
              <a:rPr lang="en-GB" altLang="el-GR" sz="1600" dirty="0">
                <a:latin typeface="+mj-lt"/>
                <a:cs typeface="Times New Roman" pitchFamily="18" charset="0"/>
              </a:rPr>
              <a:t>, J., and </a:t>
            </a:r>
            <a:r>
              <a:rPr lang="en-GB" altLang="el-GR" sz="1600" dirty="0" err="1">
                <a:latin typeface="+mj-lt"/>
                <a:cs typeface="Times New Roman" pitchFamily="18" charset="0"/>
              </a:rPr>
              <a:t>Argyropoulos</a:t>
            </a:r>
            <a:r>
              <a:rPr lang="en-GB" altLang="el-GR" sz="1600" dirty="0">
                <a:latin typeface="+mj-lt"/>
                <a:cs typeface="Times New Roman" pitchFamily="18" charset="0"/>
              </a:rPr>
              <a:t>, V. 1999. ‘The Corrosion of Excavated Archaeological Iron with Details on Weeping and </a:t>
            </a:r>
            <a:r>
              <a:rPr lang="en-GB" altLang="el-GR" sz="1600" dirty="0" err="1">
                <a:latin typeface="+mj-lt"/>
                <a:cs typeface="Times New Roman" pitchFamily="18" charset="0"/>
              </a:rPr>
              <a:t>Akaganeite</a:t>
            </a:r>
            <a:r>
              <a:rPr lang="en-GB" altLang="el-GR" sz="1600" dirty="0">
                <a:latin typeface="+mj-lt"/>
                <a:cs typeface="Times New Roman" pitchFamily="18" charset="0"/>
              </a:rPr>
              <a:t>’, </a:t>
            </a:r>
            <a:r>
              <a:rPr lang="en-GB" altLang="el-GR" sz="1600" i="1" dirty="0">
                <a:latin typeface="+mj-lt"/>
                <a:cs typeface="Times New Roman" pitchFamily="18" charset="0"/>
              </a:rPr>
              <a:t>Studies in Conservation.  </a:t>
            </a:r>
            <a:r>
              <a:rPr lang="en-GB" altLang="el-GR" sz="1600" dirty="0">
                <a:latin typeface="+mj-lt"/>
                <a:cs typeface="Times New Roman" pitchFamily="18" charset="0"/>
              </a:rPr>
              <a:t>44: 217-23</a:t>
            </a:r>
            <a:r>
              <a:rPr lang="el-GR" altLang="el-GR" sz="1600" dirty="0">
                <a:latin typeface="+mj-lt"/>
                <a:cs typeface="Times New Roman" pitchFamily="18" charset="0"/>
              </a:rPr>
              <a:t>2</a:t>
            </a:r>
            <a:endParaRPr lang="en-US" altLang="el-GR" sz="1600" dirty="0">
              <a:latin typeface="+mj-lt"/>
              <a:cs typeface="Times New Roman" pitchFamily="18" charset="0"/>
            </a:endParaRPr>
          </a:p>
          <a:p>
            <a:pPr marL="269875" indent="-269875">
              <a:lnSpc>
                <a:spcPct val="100000"/>
              </a:lnSpc>
              <a:spcBef>
                <a:spcPts val="600"/>
              </a:spcBef>
              <a:buFont typeface="+mj-lt"/>
              <a:buAutoNum type="arabicPeriod"/>
            </a:pPr>
            <a:r>
              <a:rPr lang="en-GB" altLang="el-GR" sz="1600" dirty="0">
                <a:latin typeface="+mj-lt"/>
                <a:cs typeface="Times New Roman" pitchFamily="18" charset="0"/>
              </a:rPr>
              <a:t>Selwyn, L. 2004. ‘</a:t>
            </a:r>
            <a:r>
              <a:rPr lang="en-GB" altLang="el-GR" sz="1600" dirty="0">
                <a:latin typeface="+mj-lt"/>
                <a:cs typeface="Times New Roman" pitchFamily="18" charset="0"/>
                <a:hlinkClick r:id="rId2"/>
              </a:rPr>
              <a:t>Overview of archaeological iron: the corrosion problem, key factors affecting treatment, and gaps in current knowledge</a:t>
            </a:r>
            <a:r>
              <a:rPr lang="en-GB" altLang="el-GR" sz="1600" dirty="0">
                <a:latin typeface="+mj-lt"/>
                <a:cs typeface="Times New Roman" pitchFamily="18" charset="0"/>
              </a:rPr>
              <a:t>’, </a:t>
            </a:r>
            <a:r>
              <a:rPr lang="en-US" altLang="el-GR" sz="1600" dirty="0">
                <a:latin typeface="+mj-lt"/>
                <a:ea typeface="Times New Roman" pitchFamily="18" charset="0"/>
                <a:cs typeface="Arial" charset="0"/>
              </a:rPr>
              <a:t>In Metal 04: Proceedings of the International Conference on Metals Conservation, Canberra, Australia, 4-8 October 2004, 294-306. Canberra: National Museum of Australia.</a:t>
            </a:r>
            <a:r>
              <a:rPr lang="en-US" altLang="el-GR" sz="1600" dirty="0">
                <a:latin typeface="+mj-lt"/>
                <a:cs typeface="Times New Roman" pitchFamily="18" charset="0"/>
              </a:rPr>
              <a:t> </a:t>
            </a:r>
            <a:r>
              <a:rPr lang="en-US" altLang="el-GR" sz="1600" dirty="0" smtClean="0">
                <a:latin typeface="+mj-lt"/>
                <a:cs typeface="Times New Roman" pitchFamily="18" charset="0"/>
              </a:rPr>
              <a:t> </a:t>
            </a:r>
            <a:endParaRPr lang="en-US" altLang="el-GR" sz="1600" dirty="0">
              <a:latin typeface="+mj-lt"/>
              <a:cs typeface="Times New Roman" pitchFamily="18" charset="0"/>
            </a:endParaRPr>
          </a:p>
          <a:p>
            <a:pPr marL="269875" indent="-269875">
              <a:lnSpc>
                <a:spcPct val="100000"/>
              </a:lnSpc>
              <a:spcBef>
                <a:spcPts val="600"/>
              </a:spcBef>
              <a:buFont typeface="+mj-lt"/>
              <a:buAutoNum type="arabicPeriod"/>
            </a:pPr>
            <a:r>
              <a:rPr lang="en-GB" altLang="el-GR" sz="1600" dirty="0" err="1">
                <a:latin typeface="+mj-lt"/>
                <a:cs typeface="Times New Roman" pitchFamily="18" charset="0"/>
              </a:rPr>
              <a:t>Turgoose</a:t>
            </a:r>
            <a:r>
              <a:rPr lang="en-GB" altLang="el-GR" sz="1600" dirty="0">
                <a:latin typeface="+mj-lt"/>
                <a:cs typeface="Times New Roman" pitchFamily="18" charset="0"/>
              </a:rPr>
              <a:t>, S. 1982. ‘Post-excavation changes in iron antiquities’, </a:t>
            </a:r>
            <a:r>
              <a:rPr lang="en-GB" altLang="el-GR" sz="1600" i="1" dirty="0">
                <a:latin typeface="+mj-lt"/>
                <a:cs typeface="Times New Roman" pitchFamily="18" charset="0"/>
              </a:rPr>
              <a:t>Studies in Conservation.</a:t>
            </a:r>
            <a:r>
              <a:rPr lang="en-GB" altLang="el-GR" sz="1600" dirty="0">
                <a:latin typeface="+mj-lt"/>
                <a:cs typeface="Times New Roman" pitchFamily="18" charset="0"/>
              </a:rPr>
              <a:t> 27: 97-101.</a:t>
            </a:r>
            <a:endParaRPr lang="en-US" altLang="el-GR" sz="1600" dirty="0">
              <a:latin typeface="+mj-lt"/>
              <a:cs typeface="Times New Roman" pitchFamily="18" charset="0"/>
            </a:endParaRPr>
          </a:p>
          <a:p>
            <a:pPr marL="269875" indent="-269875">
              <a:lnSpc>
                <a:spcPct val="100000"/>
              </a:lnSpc>
              <a:spcBef>
                <a:spcPts val="600"/>
              </a:spcBef>
              <a:buFont typeface="+mj-lt"/>
              <a:buAutoNum type="arabicPeriod"/>
            </a:pPr>
            <a:r>
              <a:rPr lang="en-US" altLang="el-GR" sz="1600" dirty="0">
                <a:latin typeface="+mj-lt"/>
                <a:cs typeface="Times New Roman" pitchFamily="18" charset="0"/>
              </a:rPr>
              <a:t>Keene, S. 1994. ‘Real-time survival rates for treatments of archaeological iron’. In</a:t>
            </a:r>
            <a:r>
              <a:rPr lang="en-US" altLang="el-GR" sz="1600" b="1" dirty="0">
                <a:latin typeface="+mj-lt"/>
                <a:cs typeface="Times New Roman" pitchFamily="18" charset="0"/>
              </a:rPr>
              <a:t> </a:t>
            </a:r>
            <a:r>
              <a:rPr lang="en-US" altLang="el-GR" sz="1600" i="1" dirty="0">
                <a:latin typeface="+mj-lt"/>
                <a:cs typeface="Times New Roman" pitchFamily="18" charset="0"/>
              </a:rPr>
              <a:t>Ancient and Historical </a:t>
            </a:r>
            <a:r>
              <a:rPr lang="en-US" altLang="el-GR" sz="1600" i="1" dirty="0" err="1">
                <a:latin typeface="+mj-lt"/>
                <a:cs typeface="Times New Roman" pitchFamily="18" charset="0"/>
              </a:rPr>
              <a:t>Metals:Conservation</a:t>
            </a:r>
            <a:r>
              <a:rPr lang="en-US" altLang="el-GR" sz="1600" i="1" dirty="0">
                <a:latin typeface="+mj-lt"/>
                <a:cs typeface="Times New Roman" pitchFamily="18" charset="0"/>
              </a:rPr>
              <a:t> and Scientific Research</a:t>
            </a:r>
            <a:r>
              <a:rPr lang="en-US" altLang="el-GR" sz="1600" dirty="0">
                <a:latin typeface="+mj-lt"/>
                <a:cs typeface="Times New Roman" pitchFamily="18" charset="0"/>
              </a:rPr>
              <a:t>: </a:t>
            </a:r>
            <a:r>
              <a:rPr lang="en-US" altLang="el-GR" sz="1600" i="1" dirty="0">
                <a:latin typeface="+mj-lt"/>
                <a:cs typeface="Times New Roman" pitchFamily="18" charset="0"/>
              </a:rPr>
              <a:t>Proceedings of a Symposium </a:t>
            </a:r>
            <a:r>
              <a:rPr lang="en-US" altLang="el-GR" sz="1600" i="1" dirty="0" err="1">
                <a:latin typeface="+mj-lt"/>
                <a:cs typeface="Times New Roman" pitchFamily="18" charset="0"/>
              </a:rPr>
              <a:t>Organised</a:t>
            </a:r>
            <a:r>
              <a:rPr lang="en-US" altLang="el-GR" sz="1600" i="1" dirty="0">
                <a:latin typeface="+mj-lt"/>
                <a:cs typeface="Times New Roman" pitchFamily="18" charset="0"/>
              </a:rPr>
              <a:t> by the J. Paul Getty Museum and the Getty Conservation Institute, November 1991, </a:t>
            </a:r>
            <a:r>
              <a:rPr lang="en-US" altLang="el-GR" sz="1600" dirty="0">
                <a:latin typeface="+mj-lt"/>
                <a:cs typeface="Times New Roman" pitchFamily="18" charset="0"/>
              </a:rPr>
              <a:t>Scott, D.A., </a:t>
            </a:r>
            <a:r>
              <a:rPr lang="en-US" altLang="el-GR" sz="1600" dirty="0" err="1">
                <a:latin typeface="+mj-lt"/>
                <a:cs typeface="Times New Roman" pitchFamily="18" charset="0"/>
              </a:rPr>
              <a:t>Podany</a:t>
            </a:r>
            <a:r>
              <a:rPr lang="en-US" altLang="el-GR" sz="1600" dirty="0">
                <a:latin typeface="+mj-lt"/>
                <a:cs typeface="Times New Roman" pitchFamily="18" charset="0"/>
              </a:rPr>
              <a:t>, J., and </a:t>
            </a:r>
            <a:r>
              <a:rPr lang="en-US" altLang="el-GR" sz="1600" dirty="0" err="1">
                <a:latin typeface="+mj-lt"/>
                <a:cs typeface="Times New Roman" pitchFamily="18" charset="0"/>
              </a:rPr>
              <a:t>Considine</a:t>
            </a:r>
            <a:r>
              <a:rPr lang="en-US" altLang="el-GR" sz="1600" dirty="0">
                <a:latin typeface="+mj-lt"/>
                <a:cs typeface="Times New Roman" pitchFamily="18" charset="0"/>
              </a:rPr>
              <a:t>, B. (eds.) 249-264.</a:t>
            </a:r>
            <a:r>
              <a:rPr lang="en-US" altLang="el-GR" sz="1600" b="1" dirty="0">
                <a:latin typeface="+mj-lt"/>
                <a:cs typeface="Times New Roman" pitchFamily="18" charset="0"/>
              </a:rPr>
              <a:t> </a:t>
            </a:r>
            <a:r>
              <a:rPr lang="en-US" altLang="el-GR" sz="1600" dirty="0">
                <a:latin typeface="+mj-lt"/>
                <a:cs typeface="Times New Roman" pitchFamily="18" charset="0"/>
              </a:rPr>
              <a:t>Marina del Rey: Getty Conservation Institute.</a:t>
            </a:r>
          </a:p>
          <a:p>
            <a:pPr marL="269875" indent="-269875">
              <a:lnSpc>
                <a:spcPct val="100000"/>
              </a:lnSpc>
              <a:spcBef>
                <a:spcPts val="600"/>
              </a:spcBef>
              <a:buFont typeface="+mj-lt"/>
              <a:buAutoNum type="arabicPeriod"/>
            </a:pPr>
            <a:r>
              <a:rPr lang="fr-FR" altLang="el-GR" sz="1600" dirty="0">
                <a:latin typeface="+mj-lt"/>
                <a:cs typeface="Times New Roman" pitchFamily="18" charset="0"/>
              </a:rPr>
              <a:t>Mathias, C., </a:t>
            </a:r>
            <a:r>
              <a:rPr lang="fr-FR" altLang="el-GR" sz="1600" dirty="0" err="1">
                <a:latin typeface="+mj-lt"/>
                <a:cs typeface="Times New Roman" pitchFamily="18" charset="0"/>
              </a:rPr>
              <a:t>Ramsdale</a:t>
            </a:r>
            <a:r>
              <a:rPr lang="fr-FR" altLang="el-GR" sz="1600" dirty="0">
                <a:latin typeface="+mj-lt"/>
                <a:cs typeface="Times New Roman" pitchFamily="18" charset="0"/>
              </a:rPr>
              <a:t>, K., Nixon, D. 2004. </a:t>
            </a:r>
            <a:r>
              <a:rPr lang="en-US" altLang="el-GR" sz="1600" dirty="0">
                <a:latin typeface="+mj-lt"/>
                <a:cs typeface="Times New Roman" pitchFamily="18" charset="0"/>
              </a:rPr>
              <a:t>‘Saving archaeological iron using the revolutionary preservation system’. In Metal 04: Proceedings of the International Conference on Metals Conservation, Canberra, Australia, 4-8 October 2004, 28-42. Canberra: National Museum of Australia</a:t>
            </a:r>
            <a:r>
              <a:rPr lang="en-US" altLang="el-GR" sz="1600" dirty="0" smtClean="0">
                <a:latin typeface="+mj-lt"/>
                <a:cs typeface="Times New Roman" pitchFamily="18" charset="0"/>
              </a:rPr>
              <a:t>.</a:t>
            </a:r>
            <a:endParaRPr lang="el-GR" sz="1600" dirty="0">
              <a:latin typeface="+mj-lt"/>
            </a:endParaRPr>
          </a:p>
        </p:txBody>
      </p:sp>
    </p:spTree>
    <p:extLst>
      <p:ext uri="{BB962C8B-B14F-4D97-AF65-F5344CB8AC3E}">
        <p14:creationId xmlns:p14="http://schemas.microsoft.com/office/powerpoint/2010/main" val="31429625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l-GR" altLang="el-GR" smtClean="0"/>
              <a:t>Βιβλιογραφία</a:t>
            </a:r>
          </a:p>
        </p:txBody>
      </p:sp>
      <p:sp>
        <p:nvSpPr>
          <p:cNvPr id="4" name="Content Placeholder 1"/>
          <p:cNvSpPr txBox="1">
            <a:spLocks/>
          </p:cNvSpPr>
          <p:nvPr/>
        </p:nvSpPr>
        <p:spPr>
          <a:xfrm>
            <a:off x="107504" y="1059582"/>
            <a:ext cx="8856984" cy="40839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65000"/>
                  <a:lumOff val="3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lumMod val="65000"/>
                  <a:lumOff val="3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Font typeface="+mj-lt"/>
              <a:buAutoNum type="arabicPeriod" startAt="6"/>
            </a:pPr>
            <a:r>
              <a:rPr lang="en-US" altLang="el-GR" sz="1600" dirty="0">
                <a:latin typeface="+mj-lt"/>
                <a:cs typeface="Times New Roman" pitchFamily="18" charset="0"/>
              </a:rPr>
              <a:t>Knight, B. 1997. ‘The </a:t>
            </a:r>
            <a:r>
              <a:rPr lang="en-US" altLang="el-GR" sz="1600" dirty="0" err="1">
                <a:latin typeface="+mj-lt"/>
                <a:cs typeface="Times New Roman" pitchFamily="18" charset="0"/>
              </a:rPr>
              <a:t>stabilisation</a:t>
            </a:r>
            <a:r>
              <a:rPr lang="en-US" altLang="el-GR" sz="1600" dirty="0">
                <a:latin typeface="+mj-lt"/>
                <a:cs typeface="Times New Roman" pitchFamily="18" charset="0"/>
              </a:rPr>
              <a:t> of archaeological iron: past, present and future’. In Metal 95: Proceedings of the international conference on metals conservation, </a:t>
            </a:r>
            <a:r>
              <a:rPr lang="en-US" altLang="el-GR" sz="1600" dirty="0" err="1">
                <a:latin typeface="+mj-lt"/>
                <a:cs typeface="Times New Roman" pitchFamily="18" charset="0"/>
              </a:rPr>
              <a:t>Semur-en-Auxois</a:t>
            </a:r>
            <a:r>
              <a:rPr lang="en-US" altLang="el-GR" sz="1600" dirty="0">
                <a:latin typeface="+mj-lt"/>
                <a:cs typeface="Times New Roman" pitchFamily="18" charset="0"/>
              </a:rPr>
              <a:t>, 25-28 September 1995, 36-40. London: James &amp; James.</a:t>
            </a:r>
          </a:p>
          <a:p>
            <a:pPr>
              <a:spcBef>
                <a:spcPts val="600"/>
              </a:spcBef>
              <a:buFont typeface="+mj-lt"/>
              <a:buAutoNum type="arabicPeriod" startAt="6"/>
            </a:pPr>
            <a:r>
              <a:rPr lang="en-US" altLang="el-GR" sz="1600" dirty="0">
                <a:latin typeface="+mj-lt"/>
                <a:cs typeface="Times New Roman" pitchFamily="18" charset="0"/>
              </a:rPr>
              <a:t>North, N,.A. 1987. ‘Conservation of Metals’. In Conservation of Marine Archaeological Objects, ed. C. Pearson, </a:t>
            </a:r>
            <a:r>
              <a:rPr lang="en-US" altLang="el-GR" sz="1600" dirty="0" err="1">
                <a:latin typeface="+mj-lt"/>
                <a:cs typeface="Times New Roman" pitchFamily="18" charset="0"/>
              </a:rPr>
              <a:t>Butterworths</a:t>
            </a:r>
            <a:r>
              <a:rPr lang="en-US" altLang="el-GR" sz="1600" dirty="0">
                <a:latin typeface="+mj-lt"/>
                <a:cs typeface="Times New Roman" pitchFamily="18" charset="0"/>
              </a:rPr>
              <a:t>, London  207-252.</a:t>
            </a:r>
          </a:p>
          <a:p>
            <a:pPr>
              <a:spcBef>
                <a:spcPts val="600"/>
              </a:spcBef>
              <a:buFont typeface="+mj-lt"/>
              <a:buAutoNum type="arabicPeriod" startAt="6"/>
            </a:pPr>
            <a:r>
              <a:rPr lang="en-US" altLang="el-GR" sz="1600" dirty="0">
                <a:latin typeface="+mj-lt"/>
                <a:cs typeface="Times New Roman" pitchFamily="18" charset="0"/>
              </a:rPr>
              <a:t>Selwyn, L.S. and </a:t>
            </a:r>
            <a:r>
              <a:rPr lang="en-US" altLang="el-GR" sz="1600" dirty="0" err="1">
                <a:latin typeface="+mj-lt"/>
                <a:cs typeface="Times New Roman" pitchFamily="18" charset="0"/>
              </a:rPr>
              <a:t>Argyropoulos</a:t>
            </a:r>
            <a:r>
              <a:rPr lang="en-US" altLang="el-GR" sz="1600" dirty="0">
                <a:latin typeface="+mj-lt"/>
                <a:cs typeface="Times New Roman" pitchFamily="18" charset="0"/>
              </a:rPr>
              <a:t>, V. 2005. ‘Removal of Chloride and Iron ions from Archaeological Wrought Iron with Sodium Hydroxide and </a:t>
            </a:r>
            <a:r>
              <a:rPr lang="en-US" altLang="el-GR" sz="1600" dirty="0" err="1">
                <a:latin typeface="+mj-lt"/>
                <a:cs typeface="Times New Roman" pitchFamily="18" charset="0"/>
              </a:rPr>
              <a:t>Ethylenediamine</a:t>
            </a:r>
            <a:r>
              <a:rPr lang="en-US" altLang="el-GR" sz="1600" dirty="0">
                <a:latin typeface="+mj-lt"/>
                <a:cs typeface="Times New Roman" pitchFamily="18" charset="0"/>
              </a:rPr>
              <a:t> Solutions’. Studies in Conservation, 50(2): 81-100.</a:t>
            </a:r>
          </a:p>
          <a:p>
            <a:pPr>
              <a:spcBef>
                <a:spcPts val="600"/>
              </a:spcBef>
              <a:buFont typeface="+mj-lt"/>
              <a:buAutoNum type="arabicPeriod" startAt="6"/>
            </a:pPr>
            <a:r>
              <a:rPr lang="en-US" altLang="el-GR" sz="1600" dirty="0">
                <a:latin typeface="+mj-lt"/>
                <a:cs typeface="Times New Roman" pitchFamily="18" charset="0"/>
              </a:rPr>
              <a:t>Selwyn, L.S., Logan, J.A. 1993. ‘Stability of treated iron: a comparison of treatment methods’. In Preprints of ICOM Committee for Conservation tenth triennial meeting, Washington, DC, 22-27 August 1993, </a:t>
            </a:r>
            <a:r>
              <a:rPr lang="en-US" altLang="el-GR" sz="1600" dirty="0" err="1">
                <a:latin typeface="+mj-lt"/>
                <a:cs typeface="Times New Roman" pitchFamily="18" charset="0"/>
              </a:rPr>
              <a:t>Bridgland</a:t>
            </a:r>
            <a:r>
              <a:rPr lang="en-US" altLang="el-GR" sz="1600" dirty="0">
                <a:latin typeface="+mj-lt"/>
                <a:cs typeface="Times New Roman" pitchFamily="18" charset="0"/>
              </a:rPr>
              <a:t>, J (ed.) 803-807. Paris: International Council of Museums Committee for Conservation.</a:t>
            </a:r>
          </a:p>
          <a:p>
            <a:pPr>
              <a:spcBef>
                <a:spcPts val="600"/>
              </a:spcBef>
              <a:buFont typeface="+mj-lt"/>
              <a:buAutoNum type="arabicPeriod" startAt="6"/>
            </a:pPr>
            <a:r>
              <a:rPr lang="en-US" altLang="el-GR" sz="1600" dirty="0" err="1">
                <a:latin typeface="+mj-lt"/>
                <a:cs typeface="Times New Roman" pitchFamily="18" charset="0"/>
              </a:rPr>
              <a:t>Turgoose</a:t>
            </a:r>
            <a:r>
              <a:rPr lang="en-US" altLang="el-GR" sz="1600" dirty="0">
                <a:latin typeface="+mj-lt"/>
                <a:cs typeface="Times New Roman" pitchFamily="18" charset="0"/>
              </a:rPr>
              <a:t>, S. 1993. ‘Structure, composition and deterioration of unearthed iron objects.’ In Current P roble s in the Conservation of Metal Antiquities, Tokyo National Research Institute of Cultural Properties, Tokyo, Japan. 35-52.</a:t>
            </a:r>
          </a:p>
        </p:txBody>
      </p:sp>
    </p:spTree>
    <p:extLst>
      <p:ext uri="{BB962C8B-B14F-4D97-AF65-F5344CB8AC3E}">
        <p14:creationId xmlns:p14="http://schemas.microsoft.com/office/powerpoint/2010/main" val="41738758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l-GR" altLang="el-GR" smtClean="0"/>
              <a:t>Βιβλιογραφία</a:t>
            </a:r>
          </a:p>
        </p:txBody>
      </p:sp>
      <p:sp>
        <p:nvSpPr>
          <p:cNvPr id="4" name="Content Placeholder 1"/>
          <p:cNvSpPr txBox="1">
            <a:spLocks/>
          </p:cNvSpPr>
          <p:nvPr/>
        </p:nvSpPr>
        <p:spPr>
          <a:xfrm>
            <a:off x="107504" y="1059582"/>
            <a:ext cx="8856984" cy="40839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65000"/>
                  <a:lumOff val="3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lumMod val="65000"/>
                  <a:lumOff val="3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Font typeface="+mj-lt"/>
              <a:buAutoNum type="arabicPeriod" startAt="11"/>
            </a:pPr>
            <a:r>
              <a:rPr lang="en-US" altLang="el-GR" sz="1600" dirty="0" err="1">
                <a:latin typeface="+mj-lt"/>
                <a:cs typeface="Times New Roman" pitchFamily="18" charset="0"/>
              </a:rPr>
              <a:t>Gilberg</a:t>
            </a:r>
            <a:r>
              <a:rPr lang="en-US" altLang="el-GR" sz="1600" dirty="0">
                <a:latin typeface="+mj-lt"/>
                <a:cs typeface="Times New Roman" pitchFamily="18" charset="0"/>
              </a:rPr>
              <a:t>, M.R. and Seeley, N.M. 1982. ‘The alkaline sodium </a:t>
            </a:r>
            <a:r>
              <a:rPr lang="en-US" altLang="el-GR" sz="1600" dirty="0" err="1">
                <a:latin typeface="+mj-lt"/>
                <a:cs typeface="Times New Roman" pitchFamily="18" charset="0"/>
              </a:rPr>
              <a:t>sulphite</a:t>
            </a:r>
            <a:r>
              <a:rPr lang="en-US" altLang="el-GR" sz="1600" dirty="0">
                <a:latin typeface="+mj-lt"/>
                <a:cs typeface="Times New Roman" pitchFamily="18" charset="0"/>
              </a:rPr>
              <a:t> reduction process for archaeological iron: a closer look.’ Studies in Conservation. 27 :180-184.</a:t>
            </a:r>
          </a:p>
          <a:p>
            <a:pPr>
              <a:spcBef>
                <a:spcPts val="600"/>
              </a:spcBef>
              <a:buFont typeface="+mj-lt"/>
              <a:buAutoNum type="arabicPeriod" startAt="11"/>
            </a:pPr>
            <a:r>
              <a:rPr lang="en-US" altLang="el-GR" sz="1600" dirty="0" err="1">
                <a:latin typeface="+mj-lt"/>
                <a:cs typeface="Times New Roman" pitchFamily="18" charset="0"/>
              </a:rPr>
              <a:t>Loeper-Attia</a:t>
            </a:r>
            <a:r>
              <a:rPr lang="en-US" altLang="el-GR" sz="1600" dirty="0">
                <a:latin typeface="+mj-lt"/>
                <a:cs typeface="Times New Roman" pitchFamily="18" charset="0"/>
              </a:rPr>
              <a:t>, M-A.; </a:t>
            </a:r>
            <a:r>
              <a:rPr lang="en-US" altLang="el-GR" sz="1600" dirty="0" err="1">
                <a:latin typeface="+mj-lt"/>
                <a:cs typeface="Times New Roman" pitchFamily="18" charset="0"/>
              </a:rPr>
              <a:t>Weker</a:t>
            </a:r>
            <a:r>
              <a:rPr lang="en-US" altLang="el-GR" sz="1600" dirty="0">
                <a:latin typeface="+mj-lt"/>
                <a:cs typeface="Times New Roman" pitchFamily="18" charset="0"/>
              </a:rPr>
              <a:t>, W. 1995. ‘</a:t>
            </a:r>
            <a:r>
              <a:rPr lang="en-US" altLang="el-GR" sz="1600" dirty="0" err="1">
                <a:latin typeface="+mj-lt"/>
                <a:cs typeface="Times New Roman" pitchFamily="18" charset="0"/>
              </a:rPr>
              <a:t>Dechloruration</a:t>
            </a:r>
            <a:r>
              <a:rPr lang="en-US" altLang="el-GR" sz="1600" dirty="0">
                <a:latin typeface="+mj-lt"/>
                <a:cs typeface="Times New Roman" pitchFamily="18" charset="0"/>
              </a:rPr>
              <a:t> </a:t>
            </a:r>
            <a:r>
              <a:rPr lang="en-US" altLang="el-GR" sz="1600" dirty="0" err="1">
                <a:latin typeface="+mj-lt"/>
                <a:cs typeface="Times New Roman" pitchFamily="18" charset="0"/>
              </a:rPr>
              <a:t>d'objets</a:t>
            </a:r>
            <a:r>
              <a:rPr lang="en-US" altLang="el-GR" sz="1600" dirty="0">
                <a:latin typeface="+mj-lt"/>
                <a:cs typeface="Times New Roman" pitchFamily="18" charset="0"/>
              </a:rPr>
              <a:t> </a:t>
            </a:r>
            <a:r>
              <a:rPr lang="en-US" altLang="el-GR" sz="1600" dirty="0" err="1">
                <a:latin typeface="+mj-lt"/>
                <a:cs typeface="Times New Roman" pitchFamily="18" charset="0"/>
              </a:rPr>
              <a:t>archéologiques</a:t>
            </a:r>
            <a:r>
              <a:rPr lang="en-US" altLang="el-GR" sz="1600" dirty="0">
                <a:latin typeface="+mj-lt"/>
                <a:cs typeface="Times New Roman" pitchFamily="18" charset="0"/>
              </a:rPr>
              <a:t> </a:t>
            </a:r>
            <a:r>
              <a:rPr lang="en-US" altLang="el-GR" sz="1600" dirty="0" err="1">
                <a:latin typeface="+mj-lt"/>
                <a:cs typeface="Times New Roman" pitchFamily="18" charset="0"/>
              </a:rPr>
              <a:t>en</a:t>
            </a:r>
            <a:r>
              <a:rPr lang="en-US" altLang="el-GR" sz="1600" dirty="0">
                <a:latin typeface="+mj-lt"/>
                <a:cs typeface="Times New Roman" pitchFamily="18" charset="0"/>
              </a:rPr>
              <a:t> </a:t>
            </a:r>
            <a:r>
              <a:rPr lang="en-US" altLang="el-GR" sz="1600" dirty="0" err="1">
                <a:latin typeface="+mj-lt"/>
                <a:cs typeface="Times New Roman" pitchFamily="18" charset="0"/>
              </a:rPr>
              <a:t>fer</a:t>
            </a:r>
            <a:r>
              <a:rPr lang="en-US" altLang="el-GR" sz="1600" dirty="0">
                <a:latin typeface="+mj-lt"/>
                <a:cs typeface="Times New Roman" pitchFamily="18" charset="0"/>
              </a:rPr>
              <a:t> par la </a:t>
            </a:r>
            <a:r>
              <a:rPr lang="en-US" altLang="el-GR" sz="1600" dirty="0" err="1">
                <a:latin typeface="+mj-lt"/>
                <a:cs typeface="Times New Roman" pitchFamily="18" charset="0"/>
              </a:rPr>
              <a:t>méthode</a:t>
            </a:r>
            <a:r>
              <a:rPr lang="en-US" altLang="el-GR" sz="1600" dirty="0">
                <a:latin typeface="+mj-lt"/>
                <a:cs typeface="Times New Roman" pitchFamily="18" charset="0"/>
              </a:rPr>
              <a:t> du sulfite </a:t>
            </a:r>
            <a:r>
              <a:rPr lang="en-US" altLang="el-GR" sz="1600" dirty="0" err="1">
                <a:latin typeface="+mj-lt"/>
                <a:cs typeface="Times New Roman" pitchFamily="18" charset="0"/>
              </a:rPr>
              <a:t>alcalin</a:t>
            </a:r>
            <a:r>
              <a:rPr lang="en-US" altLang="el-GR" sz="1600" dirty="0">
                <a:latin typeface="+mj-lt"/>
                <a:cs typeface="Times New Roman" pitchFamily="18" charset="0"/>
              </a:rPr>
              <a:t> </a:t>
            </a:r>
            <a:r>
              <a:rPr lang="el-GR" altLang="el-GR" sz="1600" dirty="0">
                <a:latin typeface="+mj-lt"/>
                <a:cs typeface="Times New Roman" pitchFamily="18" charset="0"/>
              </a:rPr>
              <a:t>ΰ </a:t>
            </a:r>
            <a:r>
              <a:rPr lang="en-US" altLang="el-GR" sz="1600" dirty="0" err="1">
                <a:latin typeface="+mj-lt"/>
                <a:cs typeface="Times New Roman" pitchFamily="18" charset="0"/>
              </a:rPr>
              <a:t>l'IRRAP</a:t>
            </a:r>
            <a:r>
              <a:rPr lang="en-US" altLang="el-GR" sz="1600" dirty="0">
                <a:latin typeface="+mj-lt"/>
                <a:cs typeface="Times New Roman" pitchFamily="18" charset="0"/>
              </a:rPr>
              <a:t>’ In METAL 95, 162-166. London : James &amp; James</a:t>
            </a:r>
          </a:p>
          <a:p>
            <a:pPr>
              <a:spcBef>
                <a:spcPts val="600"/>
              </a:spcBef>
              <a:buFont typeface="+mj-lt"/>
              <a:buAutoNum type="arabicPeriod" startAt="11"/>
            </a:pPr>
            <a:r>
              <a:rPr lang="en-US" altLang="el-GR" sz="1600" dirty="0">
                <a:latin typeface="+mj-lt"/>
                <a:cs typeface="Times New Roman" pitchFamily="18" charset="0"/>
              </a:rPr>
              <a:t>Selwyn, L. 2001. ‘Analysis of the chloride ion concentration in aqueous solutions by potentiometric titration’, Canadian Conservation Institute Research Report, Canadian Conservation Institute, Ottawa. 1-14.</a:t>
            </a:r>
          </a:p>
          <a:p>
            <a:pPr>
              <a:spcBef>
                <a:spcPts val="600"/>
              </a:spcBef>
              <a:buFont typeface="+mj-lt"/>
              <a:buAutoNum type="arabicPeriod" startAt="11"/>
            </a:pPr>
            <a:r>
              <a:rPr lang="en-US" altLang="el-GR" sz="1600" dirty="0" err="1">
                <a:latin typeface="+mj-lt"/>
                <a:cs typeface="Times New Roman" pitchFamily="18" charset="0"/>
              </a:rPr>
              <a:t>Argyropoulos</a:t>
            </a:r>
            <a:r>
              <a:rPr lang="en-US" altLang="el-GR" sz="1600" dirty="0">
                <a:latin typeface="+mj-lt"/>
                <a:cs typeface="Times New Roman" pitchFamily="18" charset="0"/>
              </a:rPr>
              <a:t>, V., Selwyn, L.S., and Logan, J.A. 1997. ‘Developing a Conservation Treatment using </a:t>
            </a:r>
            <a:r>
              <a:rPr lang="en-US" altLang="el-GR" sz="1600" dirty="0" err="1">
                <a:latin typeface="+mj-lt"/>
                <a:cs typeface="Times New Roman" pitchFamily="18" charset="0"/>
              </a:rPr>
              <a:t>Ethylenediamine</a:t>
            </a:r>
            <a:r>
              <a:rPr lang="en-US" altLang="el-GR" sz="1600" dirty="0">
                <a:latin typeface="+mj-lt"/>
                <a:cs typeface="Times New Roman" pitchFamily="18" charset="0"/>
              </a:rPr>
              <a:t> as a Corrosion Inhibitor for Wrought Iron Objects Found at Terrestrial Archaeological Sites.’ In Metal 95: Proceedings of the international conference on metals conservation, </a:t>
            </a:r>
            <a:r>
              <a:rPr lang="en-US" altLang="el-GR" sz="1600" dirty="0" err="1">
                <a:latin typeface="+mj-lt"/>
                <a:cs typeface="Times New Roman" pitchFamily="18" charset="0"/>
              </a:rPr>
              <a:t>Semur-en-Auxois</a:t>
            </a:r>
            <a:r>
              <a:rPr lang="en-US" altLang="el-GR" sz="1600" dirty="0">
                <a:latin typeface="+mj-lt"/>
                <a:cs typeface="Times New Roman" pitchFamily="18" charset="0"/>
              </a:rPr>
              <a:t>, 25-28 September 1995, 153-158. London: James &amp; James.</a:t>
            </a:r>
          </a:p>
          <a:p>
            <a:pPr>
              <a:spcBef>
                <a:spcPts val="600"/>
              </a:spcBef>
              <a:buFont typeface="+mj-lt"/>
              <a:buAutoNum type="arabicPeriod" startAt="11"/>
            </a:pPr>
            <a:r>
              <a:rPr lang="en-US" altLang="el-GR" sz="1600" dirty="0">
                <a:latin typeface="+mj-lt"/>
                <a:cs typeface="Times New Roman" pitchFamily="18" charset="0"/>
              </a:rPr>
              <a:t>Logan, J. 1997. ‘Tannic Acid Treatment.’  CCI Notes 9/5. Canadian Conservation Institute, Ottawa.</a:t>
            </a:r>
          </a:p>
        </p:txBody>
      </p:sp>
    </p:spTree>
    <p:extLst>
      <p:ext uri="{BB962C8B-B14F-4D97-AF65-F5344CB8AC3E}">
        <p14:creationId xmlns:p14="http://schemas.microsoft.com/office/powerpoint/2010/main" val="3742427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l-GR" altLang="el-GR" sz="3600" dirty="0" smtClean="0"/>
              <a:t>Προϊόντα διάβρωσης σε αρχαίο σίδηρο</a:t>
            </a:r>
          </a:p>
        </p:txBody>
      </p:sp>
      <p:sp>
        <p:nvSpPr>
          <p:cNvPr id="3" name="Content Placeholder 2"/>
          <p:cNvSpPr>
            <a:spLocks noGrp="1"/>
          </p:cNvSpPr>
          <p:nvPr>
            <p:ph idx="1"/>
          </p:nvPr>
        </p:nvSpPr>
        <p:spPr/>
        <p:txBody>
          <a:bodyPr>
            <a:normAutofit/>
          </a:bodyPr>
          <a:lstStyle/>
          <a:p>
            <a:pPr>
              <a:defRPr/>
            </a:pPr>
            <a:r>
              <a:rPr lang="el-GR" sz="2400" b="1" dirty="0"/>
              <a:t>Σε περιβάλλον με χαμηλό οξυγόνο</a:t>
            </a:r>
          </a:p>
          <a:p>
            <a:pPr marL="360363" indent="0">
              <a:buNone/>
              <a:defRPr/>
            </a:pPr>
            <a:r>
              <a:rPr lang="en-US" sz="2400" dirty="0"/>
              <a:t>Fe</a:t>
            </a:r>
            <a:r>
              <a:rPr lang="en-US" sz="2400" baseline="30000" dirty="0"/>
              <a:t>2+</a:t>
            </a:r>
            <a:r>
              <a:rPr lang="en-US" sz="2400" dirty="0"/>
              <a:t> </a:t>
            </a:r>
            <a:r>
              <a:rPr lang="el-GR" sz="2400" dirty="0"/>
              <a:t>ή </a:t>
            </a:r>
            <a:r>
              <a:rPr lang="en-US" sz="2400" dirty="0"/>
              <a:t>Fe</a:t>
            </a:r>
            <a:r>
              <a:rPr lang="en-US" sz="2400" baseline="30000" dirty="0"/>
              <a:t>2+</a:t>
            </a:r>
            <a:r>
              <a:rPr lang="en-US" sz="2400" dirty="0"/>
              <a:t>/Fe</a:t>
            </a:r>
            <a:r>
              <a:rPr lang="en-US" sz="2400" baseline="30000" dirty="0"/>
              <a:t>3+</a:t>
            </a:r>
            <a:r>
              <a:rPr lang="en-US" sz="2400" dirty="0"/>
              <a:t> </a:t>
            </a:r>
            <a:r>
              <a:rPr lang="el-GR" sz="2400" dirty="0"/>
              <a:t>διαμορφώνει ενώσεις, όπως:   </a:t>
            </a:r>
          </a:p>
          <a:p>
            <a:pPr marL="541338" indent="-180975">
              <a:buNone/>
              <a:defRPr/>
            </a:pPr>
            <a:r>
              <a:rPr lang="el-GR" sz="2400" dirty="0"/>
              <a:t>- μαγνητίτης, μαύρο,   </a:t>
            </a:r>
            <a:r>
              <a:rPr lang="en-US" sz="2400" dirty="0"/>
              <a:t>Fe</a:t>
            </a:r>
            <a:r>
              <a:rPr lang="en-US" sz="2400" baseline="-25000" dirty="0"/>
              <a:t>3</a:t>
            </a:r>
            <a:r>
              <a:rPr lang="en-US" sz="2400" dirty="0"/>
              <a:t>O</a:t>
            </a:r>
            <a:r>
              <a:rPr lang="en-US" sz="2400" baseline="-25000" dirty="0"/>
              <a:t>4</a:t>
            </a:r>
            <a:r>
              <a:rPr lang="en-US" sz="2400" dirty="0"/>
              <a:t>, </a:t>
            </a:r>
            <a:r>
              <a:rPr lang="el-GR" sz="2400" dirty="0"/>
              <a:t>είναι μαγνητικός</a:t>
            </a:r>
          </a:p>
          <a:p>
            <a:pPr marL="541338" indent="-180975">
              <a:buNone/>
              <a:defRPr/>
            </a:pPr>
            <a:r>
              <a:rPr lang="el-GR" sz="2400" dirty="0"/>
              <a:t>- σιδηρίτης, καφέ γκρίζο, </a:t>
            </a:r>
            <a:r>
              <a:rPr lang="en-US" sz="2400" dirty="0"/>
              <a:t>FeCO</a:t>
            </a:r>
            <a:r>
              <a:rPr lang="en-US" sz="2400" baseline="-25000" dirty="0"/>
              <a:t>3</a:t>
            </a:r>
            <a:r>
              <a:rPr lang="en-US" sz="2400" dirty="0"/>
              <a:t>, </a:t>
            </a:r>
            <a:r>
              <a:rPr lang="el-GR" sz="2400" dirty="0"/>
              <a:t>δεν είναι μαγνητικός</a:t>
            </a:r>
          </a:p>
          <a:p>
            <a:endParaRPr lang="el-GR" sz="2400" dirty="0"/>
          </a:p>
        </p:txBody>
      </p:sp>
    </p:spTree>
    <p:extLst>
      <p:ext uri="{BB962C8B-B14F-4D97-AF65-F5344CB8AC3E}">
        <p14:creationId xmlns:p14="http://schemas.microsoft.com/office/powerpoint/2010/main" val="719775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4" y="4448377"/>
            <a:ext cx="5828703" cy="576399"/>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0679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953181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Βασιλική </a:t>
            </a:r>
            <a:r>
              <a:rPr lang="el-GR" sz="2000" dirty="0" smtClean="0"/>
              <a:t>Αργυροπούλου, Μαρία </a:t>
            </a:r>
            <a:r>
              <a:rPr lang="el-GR" sz="2000" dirty="0" err="1" smtClean="0"/>
              <a:t>Γιαννουλάκη</a:t>
            </a:r>
            <a:r>
              <a:rPr lang="el-GR" sz="2000" dirty="0" smtClean="0"/>
              <a:t> </a:t>
            </a:r>
            <a:r>
              <a:rPr lang="el-GR" sz="2000" dirty="0"/>
              <a:t>2014. Βασιλική Αργυροπούλου, Μαρία </a:t>
            </a:r>
            <a:r>
              <a:rPr lang="el-GR" sz="2000" dirty="0" err="1" smtClean="0"/>
              <a:t>Γιαννουλάκη</a:t>
            </a:r>
            <a:r>
              <a:rPr lang="el-GR" sz="2000" dirty="0" smtClean="0"/>
              <a:t>. </a:t>
            </a:r>
            <a:r>
              <a:rPr lang="el-GR" sz="2000" dirty="0"/>
              <a:t>«Συντήρηση Μεταλλικών Αντικειμένων. Ενότητα </a:t>
            </a:r>
            <a:r>
              <a:rPr lang="en-US" sz="2000" dirty="0" smtClean="0"/>
              <a:t>7</a:t>
            </a:r>
            <a:r>
              <a:rPr lang="el-GR" sz="2000" dirty="0" smtClean="0"/>
              <a:t>: </a:t>
            </a:r>
            <a:r>
              <a:rPr lang="el-GR" sz="2000" dirty="0"/>
              <a:t>Αρχαιολογικός </a:t>
            </a:r>
            <a:r>
              <a:rPr lang="el-GR" sz="2000" dirty="0" smtClean="0"/>
              <a:t>Σίδηρος».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2396929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04"/>
            <a:ext cx="8229600" cy="85725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573528"/>
            <a:ext cx="8928992" cy="1558752"/>
          </a:xfrm>
          <a:noFill/>
        </p:spPr>
        <p:txBody>
          <a:bodyPr>
            <a:noAutofit/>
          </a:bodyPr>
          <a:lstStyle/>
          <a:p>
            <a:pPr marL="0" indent="0">
              <a:buNone/>
            </a:pPr>
            <a:r>
              <a:rPr lang="el-GR" sz="1600" dirty="0" smtClean="0"/>
              <a:t>Το </a:t>
            </a:r>
            <a:r>
              <a:rPr lang="el-GR" sz="16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600" dirty="0" err="1"/>
              <a:t>κ.λ.π</a:t>
            </a:r>
            <a:r>
              <a:rPr lang="el-GR" sz="1600" dirty="0"/>
              <a:t>., </a:t>
            </a:r>
            <a:r>
              <a:rPr lang="el-GR" sz="1600" dirty="0" smtClean="0"/>
              <a:t>τα </a:t>
            </a:r>
            <a:r>
              <a:rPr lang="el-GR" sz="1600" dirty="0"/>
              <a:t>οποία εμπεριέχονται σε </a:t>
            </a:r>
            <a:r>
              <a:rPr lang="el-GR" sz="1600" dirty="0" smtClean="0"/>
              <a:t>αυτό. </a:t>
            </a:r>
            <a:r>
              <a:rPr lang="el-GR" sz="1600" dirty="0"/>
              <a:t>Οι όροι χρήσης των </a:t>
            </a:r>
            <a:r>
              <a:rPr lang="el-GR" sz="1600" dirty="0" smtClean="0"/>
              <a:t>έργων τρίτων </a:t>
            </a:r>
            <a:r>
              <a:rPr lang="el-GR" sz="1600" dirty="0"/>
              <a:t>επεξηγούνται στη διαφάνεια  «Επεξήγηση όρων χρήσης έργων </a:t>
            </a:r>
            <a:r>
              <a:rPr lang="el-GR" sz="1600" dirty="0" smtClean="0"/>
              <a:t>τρίτων». </a:t>
            </a:r>
          </a:p>
          <a:p>
            <a:pPr marL="0" indent="0">
              <a:buNone/>
            </a:pPr>
            <a:r>
              <a:rPr lang="el-GR" sz="1600" dirty="0" smtClean="0"/>
              <a:t>Τα έργα για τα οποία έχει ζητηθεί άδεια  αναφέρονται στο «Σημείωμα  </a:t>
            </a:r>
            <a:r>
              <a:rPr lang="el-GR" sz="1600" dirty="0"/>
              <a:t>Χρήσης Έργων Τρίτων</a:t>
            </a:r>
            <a:r>
              <a:rPr lang="el-GR" sz="1600" dirty="0" smtClean="0"/>
              <a:t>». </a:t>
            </a:r>
          </a:p>
        </p:txBody>
      </p:sp>
      <p:sp>
        <p:nvSpPr>
          <p:cNvPr id="6" name="TextBox 5"/>
          <p:cNvSpPr txBox="1"/>
          <p:nvPr/>
        </p:nvSpPr>
        <p:spPr>
          <a:xfrm>
            <a:off x="76648" y="2463738"/>
            <a:ext cx="9036496" cy="2679762"/>
          </a:xfrm>
          <a:prstGeom prst="rect">
            <a:avLst/>
          </a:prstGeom>
        </p:spPr>
        <p:txBody>
          <a:bodyPr vert="horz" wrap="square" lIns="91440" tIns="45720" rIns="91440" bIns="45720" rtlCol="0" anchor="ctr">
            <a:normAutofit fontScale="92500" lnSpcReduction="20000"/>
          </a:bodyPr>
          <a:lstStyle/>
          <a:p>
            <a:pPr>
              <a:spcBef>
                <a:spcPts val="600"/>
              </a:spcBef>
            </a:pPr>
            <a:r>
              <a:rPr lang="el-GR" dirty="0">
                <a:solidFill>
                  <a:prstClr val="black"/>
                </a:solidFill>
              </a:rPr>
              <a:t>[1] http://creativecommons.org/licenses/by-nc-sa/4.0/ </a:t>
            </a:r>
            <a:endParaRPr lang="en-US" dirty="0" smtClean="0">
              <a:solidFill>
                <a:prstClr val="black"/>
              </a:solidFill>
            </a:endParaRPr>
          </a:p>
          <a:p>
            <a:pPr>
              <a:spcBef>
                <a:spcPts val="600"/>
              </a:spcBef>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spcBef>
                <a:spcPts val="600"/>
              </a:spcBef>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a:spcBef>
                <a:spcPts val="600"/>
              </a:spcBef>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pic>
        <p:nvPicPr>
          <p:cNvPr id="7"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1917290"/>
            <a:ext cx="164866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27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68154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a:solidFill>
                <a:prstClr val="black"/>
              </a:solidFill>
            </a:endParaRPr>
          </a:p>
        </p:txBody>
      </p:sp>
      <p:sp>
        <p:nvSpPr>
          <p:cNvPr id="6" name="Rectangle 5"/>
          <p:cNvSpPr/>
          <p:nvPr/>
        </p:nvSpPr>
        <p:spPr>
          <a:xfrm>
            <a:off x="2088230" y="617529"/>
            <a:ext cx="6624736" cy="523220"/>
          </a:xfrm>
          <a:prstGeom prst="rect">
            <a:avLst/>
          </a:prstGeom>
        </p:spPr>
        <p:txBody>
          <a:bodyPr wrap="square">
            <a:spAutoFit/>
          </a:bodyPr>
          <a:lstStyle/>
          <a:p>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2814674"/>
            <a:ext cx="6624736" cy="738664"/>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384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71" y="0"/>
            <a:ext cx="8686259" cy="681540"/>
          </a:xfrm>
          <a:noFill/>
        </p:spPr>
        <p:txBody>
          <a:bodyPr>
            <a:normAutofit fontScale="90000"/>
          </a:bodyPr>
          <a:lstStyle/>
          <a:p>
            <a:r>
              <a:rPr lang="en-US" dirty="0" smtClean="0"/>
              <a:t>Explanation of the third party works’ use</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a:solidFill>
                <a:prstClr val="black"/>
              </a:solidFill>
            </a:endParaRPr>
          </a:p>
        </p:txBody>
      </p:sp>
      <p:sp>
        <p:nvSpPr>
          <p:cNvPr id="6" name="Rectangle 5"/>
          <p:cNvSpPr/>
          <p:nvPr/>
        </p:nvSpPr>
        <p:spPr>
          <a:xfrm>
            <a:off x="2088000" y="734864"/>
            <a:ext cx="6624736" cy="307777"/>
          </a:xfrm>
          <a:prstGeom prst="rect">
            <a:avLst/>
          </a:prstGeom>
        </p:spPr>
        <p:txBody>
          <a:bodyPr wrap="square">
            <a:spAutoFit/>
          </a:bodyPr>
          <a:lstStyle/>
          <a:p>
            <a:r>
              <a:rPr lang="en-US" sz="1400" dirty="0" smtClean="0">
                <a:solidFill>
                  <a:prstClr val="black">
                    <a:lumMod val="75000"/>
                    <a:lumOff val="25000"/>
                  </a:prstClr>
                </a:solidFill>
              </a:rPr>
              <a:t>The reuse of the work is not allowed. Permission from the creator is required.</a:t>
            </a:r>
            <a:endParaRPr lang="el-GR" sz="3200" dirty="0">
              <a:solidFill>
                <a:prstClr val="black"/>
              </a:solidFill>
            </a:endParaRPr>
          </a:p>
        </p:txBody>
      </p:sp>
      <p:sp>
        <p:nvSpPr>
          <p:cNvPr id="7" name="Rectangle 6"/>
          <p:cNvSpPr/>
          <p:nvPr/>
        </p:nvSpPr>
        <p:spPr>
          <a:xfrm>
            <a:off x="1688763" y="685973"/>
            <a:ext cx="399468" cy="400110"/>
          </a:xfrm>
          <a:prstGeom prst="rect">
            <a:avLst/>
          </a:prstGeom>
        </p:spPr>
        <p:txBody>
          <a:bodyPr wrap="none">
            <a:spAutoFit/>
          </a:bodyPr>
          <a:lstStyle/>
          <a:p>
            <a:pPr algn="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3" y="1020712"/>
            <a:ext cx="142167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5" y="1459293"/>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2872383"/>
            <a:ext cx="1882011"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2349002"/>
            <a:ext cx="1826986"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053000"/>
            <a:ext cx="6624736" cy="523220"/>
          </a:xfrm>
          <a:prstGeom prst="rect">
            <a:avLst/>
          </a:prstGeom>
        </p:spPr>
        <p:txBody>
          <a:bodyPr wrap="square">
            <a:spAutoFit/>
          </a:bodyPr>
          <a:lstStyle/>
          <a:p>
            <a:r>
              <a:rPr lang="en-US" sz="1400" dirty="0" smtClean="0">
                <a:solidFill>
                  <a:prstClr val="black">
                    <a:lumMod val="75000"/>
                    <a:lumOff val="25000"/>
                  </a:prstClr>
                </a:solidFill>
              </a:rPr>
              <a:t>The reuse, sharing and adaptation of the work is allowed  as long as creator is credited appropriately </a:t>
            </a:r>
            <a:endParaRPr lang="el-GR" sz="3200" dirty="0">
              <a:solidFill>
                <a:prstClr val="black"/>
              </a:solidFill>
            </a:endParaRPr>
          </a:p>
        </p:txBody>
      </p:sp>
      <p:sp>
        <p:nvSpPr>
          <p:cNvPr id="16" name="Rectangle 15"/>
          <p:cNvSpPr/>
          <p:nvPr/>
        </p:nvSpPr>
        <p:spPr>
          <a:xfrm>
            <a:off x="2088000" y="1485000"/>
            <a:ext cx="6624736"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long as creator is credited appropriately </a:t>
            </a:r>
            <a:r>
              <a:rPr lang="en-US" sz="1400" dirty="0" smtClean="0">
                <a:solidFill>
                  <a:prstClr val="black">
                    <a:lumMod val="75000"/>
                    <a:lumOff val="25000"/>
                  </a:prstClr>
                </a:solidFill>
              </a:rPr>
              <a:t>and the derivative work is distributed with the same license. </a:t>
            </a:r>
            <a:endParaRPr lang="el-GR" sz="3200" dirty="0">
              <a:solidFill>
                <a:prstClr val="black"/>
              </a:solidFill>
            </a:endParaRPr>
          </a:p>
        </p:txBody>
      </p:sp>
      <p:sp>
        <p:nvSpPr>
          <p:cNvPr id="17" name="Rectangle 16"/>
          <p:cNvSpPr/>
          <p:nvPr/>
        </p:nvSpPr>
        <p:spPr>
          <a:xfrm>
            <a:off x="2088000" y="2376000"/>
            <a:ext cx="6624736"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Commercial use is not allowed </a:t>
            </a:r>
            <a:endParaRPr lang="el-GR" sz="3200" dirty="0">
              <a:solidFill>
                <a:prstClr val="black"/>
              </a:solidFill>
            </a:endParaRPr>
          </a:p>
        </p:txBody>
      </p:sp>
      <p:sp>
        <p:nvSpPr>
          <p:cNvPr id="18" name="Rectangle 17"/>
          <p:cNvSpPr/>
          <p:nvPr/>
        </p:nvSpPr>
        <p:spPr>
          <a:xfrm>
            <a:off x="2081328" y="2882286"/>
            <a:ext cx="6811151" cy="477054"/>
          </a:xfrm>
          <a:prstGeom prst="rect">
            <a:avLst/>
          </a:prstGeom>
        </p:spPr>
        <p:txBody>
          <a:bodyPr wrap="square">
            <a:spAutoFit/>
          </a:bodyPr>
          <a:lstStyle/>
          <a:p>
            <a:r>
              <a:rPr lang="en-US" sz="1250" dirty="0">
                <a:solidFill>
                  <a:prstClr val="black">
                    <a:lumMod val="75000"/>
                    <a:lumOff val="25000"/>
                  </a:prstClr>
                </a:solidFill>
              </a:rPr>
              <a:t>The reuse, sharing and adaptation of the work is allowed  as long as creator is credited appropriately and the derivative work is distributed with the same license. Commercial use is not </a:t>
            </a:r>
            <a:r>
              <a:rPr lang="en-US" sz="1250" dirty="0" smtClean="0">
                <a:solidFill>
                  <a:prstClr val="black">
                    <a:lumMod val="75000"/>
                    <a:lumOff val="25000"/>
                  </a:prstClr>
                </a:solidFill>
              </a:rPr>
              <a:t>allowed.</a:t>
            </a:r>
            <a:endParaRPr lang="el-GR" sz="1250" dirty="0">
              <a:solidFill>
                <a:prstClr val="black"/>
              </a:solidFill>
            </a:endParaRPr>
          </a:p>
        </p:txBody>
      </p:sp>
      <p:sp>
        <p:nvSpPr>
          <p:cNvPr id="20" name="Rectangle 19"/>
          <p:cNvSpPr/>
          <p:nvPr/>
        </p:nvSpPr>
        <p:spPr>
          <a:xfrm>
            <a:off x="293935" y="1897874"/>
            <a:ext cx="1794299"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1920956"/>
            <a:ext cx="6624736" cy="523220"/>
          </a:xfrm>
          <a:prstGeom prst="rect">
            <a:avLst/>
          </a:prstGeom>
        </p:spPr>
        <p:txBody>
          <a:bodyPr wrap="square">
            <a:spAutoFit/>
          </a:bodyPr>
          <a:lstStyle/>
          <a:p>
            <a:r>
              <a:rPr lang="en-US" sz="1400" dirty="0">
                <a:solidFill>
                  <a:prstClr val="black">
                    <a:lumMod val="75000"/>
                    <a:lumOff val="25000"/>
                  </a:prstClr>
                </a:solidFill>
              </a:rPr>
              <a:t>The </a:t>
            </a:r>
            <a:r>
              <a:rPr lang="en-US" sz="1400" dirty="0" smtClean="0">
                <a:solidFill>
                  <a:prstClr val="black">
                    <a:lumMod val="75000"/>
                    <a:lumOff val="25000"/>
                  </a:prstClr>
                </a:solidFill>
              </a:rPr>
              <a:t>reuse of </a:t>
            </a:r>
            <a:r>
              <a:rPr lang="en-US" sz="1400" dirty="0">
                <a:solidFill>
                  <a:prstClr val="black">
                    <a:lumMod val="75000"/>
                    <a:lumOff val="25000"/>
                  </a:prstClr>
                </a:solidFill>
              </a:rPr>
              <a:t>the work is allowed  as long as creator is credited </a:t>
            </a:r>
            <a:r>
              <a:rPr lang="en-US" sz="1400" dirty="0" smtClean="0">
                <a:solidFill>
                  <a:prstClr val="black">
                    <a:lumMod val="75000"/>
                    <a:lumOff val="25000"/>
                  </a:prstClr>
                </a:solidFill>
              </a:rPr>
              <a:t>appropriately. No derivatives are allowed. </a:t>
            </a:r>
            <a:endParaRPr lang="el-GR" sz="3200" dirty="0">
              <a:solidFill>
                <a:prstClr val="black"/>
              </a:solidFill>
            </a:endParaRPr>
          </a:p>
        </p:txBody>
      </p:sp>
      <p:sp>
        <p:nvSpPr>
          <p:cNvPr id="22" name="Rectangle 21"/>
          <p:cNvSpPr/>
          <p:nvPr/>
        </p:nvSpPr>
        <p:spPr>
          <a:xfrm>
            <a:off x="405957" y="3385426"/>
            <a:ext cx="1682277" cy="584775"/>
          </a:xfrm>
          <a:prstGeom prst="rect">
            <a:avLst/>
          </a:prstGeom>
        </p:spPr>
        <p:txBody>
          <a:bodyPr wrap="square">
            <a:spAutoFit/>
          </a:bodyPr>
          <a:lstStyle/>
          <a:p>
            <a:pPr algn="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3408508"/>
            <a:ext cx="6804250" cy="523220"/>
          </a:xfrm>
          <a:prstGeom prst="rect">
            <a:avLst/>
          </a:prstGeom>
        </p:spPr>
        <p:txBody>
          <a:bodyPr wrap="square">
            <a:spAutoFit/>
          </a:bodyPr>
          <a:lstStyle/>
          <a:p>
            <a:r>
              <a:rPr lang="en-US" sz="1400" dirty="0">
                <a:solidFill>
                  <a:prstClr val="black">
                    <a:lumMod val="75000"/>
                    <a:lumOff val="25000"/>
                  </a:prstClr>
                </a:solidFill>
              </a:rPr>
              <a:t>The reuse of the work is allowed  as long as creator is credited appropriately. </a:t>
            </a:r>
            <a:r>
              <a:rPr lang="en-US" sz="1400" dirty="0" smtClean="0">
                <a:solidFill>
                  <a:prstClr val="black">
                    <a:lumMod val="75000"/>
                    <a:lumOff val="25000"/>
                  </a:prstClr>
                </a:solidFill>
              </a:rPr>
              <a:t>Derivatives and commercial use are </a:t>
            </a:r>
            <a:r>
              <a:rPr lang="en-US" sz="1400" dirty="0">
                <a:solidFill>
                  <a:prstClr val="black">
                    <a:lumMod val="75000"/>
                    <a:lumOff val="25000"/>
                  </a:prstClr>
                </a:solidFill>
              </a:rPr>
              <a:t>allowed. </a:t>
            </a:r>
            <a:endParaRPr lang="el-GR" sz="3200" dirty="0">
              <a:solidFill>
                <a:prstClr val="black"/>
              </a:solidFill>
            </a:endParaRPr>
          </a:p>
        </p:txBody>
      </p:sp>
      <p:sp>
        <p:nvSpPr>
          <p:cNvPr id="24" name="Rectangle 23"/>
          <p:cNvSpPr/>
          <p:nvPr/>
        </p:nvSpPr>
        <p:spPr>
          <a:xfrm>
            <a:off x="3" y="3834002"/>
            <a:ext cx="2088231" cy="584775"/>
          </a:xfrm>
          <a:prstGeom prst="rect">
            <a:avLst/>
          </a:prstGeom>
        </p:spPr>
        <p:txBody>
          <a:bodyPr wrap="square">
            <a:spAutoFit/>
          </a:bodyPr>
          <a:lstStyle/>
          <a:p>
            <a:pPr algn="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3" y="4343330"/>
            <a:ext cx="2088231" cy="307777"/>
          </a:xfrm>
          <a:prstGeom prst="rect">
            <a:avLst/>
          </a:prstGeom>
        </p:spPr>
        <p:txBody>
          <a:bodyPr wrap="square">
            <a:spAutoFit/>
          </a:bodyPr>
          <a:lstStyle/>
          <a:p>
            <a:pPr algn="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3834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t>
            </a:r>
            <a:r>
              <a:rPr lang="en-US" sz="1400" dirty="0" smtClean="0">
                <a:solidFill>
                  <a:prstClr val="black">
                    <a:lumMod val="75000"/>
                    <a:lumOff val="25000"/>
                  </a:prstClr>
                </a:solidFill>
              </a:rPr>
              <a:t>as the commercial use without crediting the creator.</a:t>
            </a:r>
            <a:endParaRPr lang="el-GR" sz="3200" dirty="0">
              <a:solidFill>
                <a:prstClr val="black"/>
              </a:solidFill>
            </a:endParaRPr>
          </a:p>
        </p:txBody>
      </p:sp>
      <p:sp>
        <p:nvSpPr>
          <p:cNvPr id="27" name="Rectangle 26"/>
          <p:cNvSpPr/>
          <p:nvPr/>
        </p:nvSpPr>
        <p:spPr>
          <a:xfrm>
            <a:off x="2088231" y="4266000"/>
            <a:ext cx="7062962" cy="523220"/>
          </a:xfrm>
          <a:prstGeom prst="rect">
            <a:avLst/>
          </a:prstGeom>
        </p:spPr>
        <p:txBody>
          <a:bodyPr wrap="square">
            <a:spAutoFit/>
          </a:bodyPr>
          <a:lstStyle/>
          <a:p>
            <a:r>
              <a:rPr lang="en-US" sz="1400" dirty="0">
                <a:solidFill>
                  <a:prstClr val="black">
                    <a:lumMod val="75000"/>
                    <a:lumOff val="25000"/>
                  </a:prstClr>
                </a:solidFill>
              </a:rPr>
              <a:t>The reuse, sharing and adaptation of the work is allowed  as the commercial use without crediting the creator.</a:t>
            </a:r>
            <a:endParaRPr lang="el-GR" sz="3200" dirty="0">
              <a:solidFill>
                <a:prstClr val="black"/>
              </a:solidFill>
            </a:endParaRPr>
          </a:p>
        </p:txBody>
      </p:sp>
      <p:sp>
        <p:nvSpPr>
          <p:cNvPr id="28" name="Rectangle 27"/>
          <p:cNvSpPr/>
          <p:nvPr/>
        </p:nvSpPr>
        <p:spPr>
          <a:xfrm>
            <a:off x="3" y="4750885"/>
            <a:ext cx="2088231" cy="307777"/>
          </a:xfrm>
          <a:prstGeom prst="rect">
            <a:avLst/>
          </a:prstGeom>
        </p:spPr>
        <p:txBody>
          <a:bodyPr wrap="square">
            <a:spAutoFit/>
          </a:bodyPr>
          <a:lstStyle/>
          <a:p>
            <a:pPr algn="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4750885"/>
            <a:ext cx="7062962" cy="307777"/>
          </a:xfrm>
          <a:prstGeom prst="rect">
            <a:avLst/>
          </a:prstGeom>
        </p:spPr>
        <p:txBody>
          <a:bodyPr wrap="square">
            <a:spAutoFit/>
          </a:bodyPr>
          <a:lstStyle/>
          <a:p>
            <a:r>
              <a:rPr lang="en-US" sz="1400" dirty="0" smtClean="0">
                <a:solidFill>
                  <a:prstClr val="black">
                    <a:lumMod val="75000"/>
                    <a:lumOff val="25000"/>
                  </a:prstClr>
                </a:solidFill>
              </a:rPr>
              <a:t>Usually the reuse of the work is not allowed</a:t>
            </a:r>
          </a:p>
        </p:txBody>
      </p:sp>
      <p:cxnSp>
        <p:nvCxnSpPr>
          <p:cNvPr id="31" name="Straight Connector 30"/>
          <p:cNvCxnSpPr/>
          <p:nvPr/>
        </p:nvCxnSpPr>
        <p:spPr>
          <a:xfrm>
            <a:off x="180736" y="109731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0736" y="153584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80736" y="196407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0736" y="23899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0736" y="285158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0736" y="34452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0736" y="3892962"/>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0736" y="4332814"/>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0736" y="4725229"/>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372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143754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Χρηματοδότηση</a:t>
            </a:r>
            <a:endParaRPr lang="el-GR" dirty="0"/>
          </a:p>
        </p:txBody>
      </p:sp>
      <p:sp>
        <p:nvSpPr>
          <p:cNvPr id="3" name="Content Placeholder 2"/>
          <p:cNvSpPr>
            <a:spLocks noGrp="1"/>
          </p:cNvSpPr>
          <p:nvPr>
            <p:ph idx="1"/>
          </p:nvPr>
        </p:nvSpPr>
        <p:spPr>
          <a:xfrm>
            <a:off x="457200" y="1005577"/>
            <a:ext cx="8229600" cy="339447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4"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28" y="3795886"/>
            <a:ext cx="4184745" cy="1054880"/>
          </a:xfrm>
          <a:prstGeom prst="rect">
            <a:avLst/>
          </a:prstGeom>
        </p:spPr>
      </p:pic>
    </p:spTree>
    <p:extLst>
      <p:ext uri="{BB962C8B-B14F-4D97-AF65-F5344CB8AC3E}">
        <p14:creationId xmlns:p14="http://schemas.microsoft.com/office/powerpoint/2010/main" val="3695860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l-GR" altLang="el-GR" sz="3600" dirty="0" smtClean="0"/>
              <a:t>Προϊόντα διάβρωσης σε αρχαίο σίδηρο</a:t>
            </a:r>
          </a:p>
        </p:txBody>
      </p:sp>
      <p:sp>
        <p:nvSpPr>
          <p:cNvPr id="3" name="Content Placeholder 2"/>
          <p:cNvSpPr>
            <a:spLocks noGrp="1"/>
          </p:cNvSpPr>
          <p:nvPr>
            <p:ph idx="1"/>
          </p:nvPr>
        </p:nvSpPr>
        <p:spPr/>
        <p:txBody>
          <a:bodyPr>
            <a:normAutofit/>
          </a:bodyPr>
          <a:lstStyle/>
          <a:p>
            <a:pPr>
              <a:defRPr/>
            </a:pPr>
            <a:r>
              <a:rPr lang="el-GR" sz="2400" b="1" dirty="0"/>
              <a:t>Σε περιβάλλον με υψηλή συγκέντρωση οξυγόνου</a:t>
            </a:r>
          </a:p>
          <a:p>
            <a:pPr marL="360363" indent="0">
              <a:buNone/>
              <a:defRPr/>
            </a:pPr>
            <a:r>
              <a:rPr lang="en-US" sz="2400" dirty="0" smtClean="0"/>
              <a:t>Fe</a:t>
            </a:r>
            <a:r>
              <a:rPr lang="en-US" sz="2400" baseline="30000" dirty="0" smtClean="0"/>
              <a:t>3</a:t>
            </a:r>
            <a:r>
              <a:rPr lang="en-US" sz="2400" baseline="30000" dirty="0"/>
              <a:t>+</a:t>
            </a:r>
            <a:r>
              <a:rPr lang="en-US" sz="2400" dirty="0"/>
              <a:t> </a:t>
            </a:r>
            <a:r>
              <a:rPr lang="el-GR" sz="2400" dirty="0"/>
              <a:t>διαμορφώνει ενώσεις, όπως:</a:t>
            </a:r>
          </a:p>
          <a:p>
            <a:pPr marL="360363" indent="0">
              <a:buNone/>
              <a:defRPr/>
            </a:pPr>
            <a:r>
              <a:rPr lang="el-GR" sz="2400" dirty="0" smtClean="0"/>
              <a:t>- </a:t>
            </a:r>
            <a:r>
              <a:rPr lang="el-GR" sz="2400" dirty="0" err="1" smtClean="0"/>
              <a:t>οξυδροξείδια</a:t>
            </a:r>
            <a:r>
              <a:rPr lang="el-GR" sz="2400" dirty="0" smtClean="0"/>
              <a:t> του σιδήρου </a:t>
            </a:r>
            <a:r>
              <a:rPr lang="en-US" sz="2400" dirty="0" smtClean="0"/>
              <a:t>(iron </a:t>
            </a:r>
            <a:r>
              <a:rPr lang="en-US" sz="2400" dirty="0" err="1" smtClean="0"/>
              <a:t>oxyhydroxides</a:t>
            </a:r>
            <a:r>
              <a:rPr lang="en-US" sz="2400" dirty="0" smtClean="0"/>
              <a:t>) </a:t>
            </a:r>
            <a:r>
              <a:rPr lang="en-US" sz="2400" dirty="0" err="1" smtClean="0"/>
              <a:t>FeOOH</a:t>
            </a:r>
            <a:endParaRPr lang="en-US" sz="2400" dirty="0" smtClean="0"/>
          </a:p>
          <a:p>
            <a:pPr marL="360363" indent="0">
              <a:buNone/>
              <a:defRPr/>
            </a:pPr>
            <a:r>
              <a:rPr lang="el-GR" sz="2400" dirty="0" smtClean="0"/>
              <a:t>π.χ. </a:t>
            </a:r>
            <a:r>
              <a:rPr lang="el-GR" sz="2400" b="1" dirty="0" err="1" smtClean="0"/>
              <a:t>γκαιτίτης</a:t>
            </a:r>
            <a:r>
              <a:rPr lang="en-US" sz="2400" dirty="0" smtClean="0"/>
              <a:t> (</a:t>
            </a:r>
            <a:r>
              <a:rPr lang="el-GR" sz="2400" dirty="0" smtClean="0"/>
              <a:t>α-</a:t>
            </a:r>
            <a:r>
              <a:rPr lang="en-US" sz="2400" dirty="0" err="1" smtClean="0"/>
              <a:t>FeOOH</a:t>
            </a:r>
            <a:r>
              <a:rPr lang="en-US" sz="2400" dirty="0" smtClean="0"/>
              <a:t>), </a:t>
            </a:r>
            <a:r>
              <a:rPr lang="el-GR" sz="2400" dirty="0" smtClean="0"/>
              <a:t>το πιο σταθερό, χρώματος 	κίτρινο - καφέ</a:t>
            </a:r>
          </a:p>
          <a:p>
            <a:pPr marL="901700" indent="0">
              <a:buNone/>
              <a:defRPr/>
            </a:pPr>
            <a:r>
              <a:rPr lang="el-GR" sz="2400" b="1" dirty="0" err="1" smtClean="0"/>
              <a:t>λεπιδοκροκίτης</a:t>
            </a:r>
            <a:r>
              <a:rPr lang="el-GR" sz="2400" dirty="0" smtClean="0"/>
              <a:t> </a:t>
            </a:r>
            <a:r>
              <a:rPr lang="en-US" sz="2400" dirty="0" smtClean="0"/>
              <a:t>(</a:t>
            </a:r>
            <a:r>
              <a:rPr lang="el-GR" sz="2400" dirty="0" smtClean="0"/>
              <a:t>γ-</a:t>
            </a:r>
            <a:r>
              <a:rPr lang="en-US" sz="2400" dirty="0" err="1" smtClean="0"/>
              <a:t>FeOOH</a:t>
            </a:r>
            <a:r>
              <a:rPr lang="en-US" sz="2400" dirty="0" smtClean="0"/>
              <a:t>)</a:t>
            </a:r>
            <a:r>
              <a:rPr lang="el-GR" sz="2400" dirty="0" smtClean="0"/>
              <a:t>, το πιο κοινό, χρώματος</a:t>
            </a:r>
            <a:r>
              <a:rPr lang="en-US" sz="2400" dirty="0" smtClean="0"/>
              <a:t> </a:t>
            </a:r>
            <a:r>
              <a:rPr lang="el-GR" sz="2400" dirty="0" smtClean="0"/>
              <a:t>πορτοκαλί, απότομα σκούριασμα (</a:t>
            </a:r>
            <a:r>
              <a:rPr lang="en-US" sz="2400" dirty="0" smtClean="0"/>
              <a:t>flash rusting)</a:t>
            </a:r>
          </a:p>
          <a:p>
            <a:pPr marL="901700" indent="0">
              <a:buNone/>
              <a:defRPr/>
            </a:pPr>
            <a:r>
              <a:rPr lang="el-GR" sz="2400" b="1" dirty="0" err="1" smtClean="0"/>
              <a:t>ακαγκαινίτης</a:t>
            </a:r>
            <a:r>
              <a:rPr lang="el-GR" sz="2400" dirty="0" smtClean="0"/>
              <a:t> </a:t>
            </a:r>
            <a:r>
              <a:rPr lang="en-US" sz="2400" dirty="0" smtClean="0"/>
              <a:t>(</a:t>
            </a:r>
            <a:r>
              <a:rPr lang="el-GR" sz="2400" dirty="0" smtClean="0"/>
              <a:t>β-</a:t>
            </a:r>
            <a:r>
              <a:rPr lang="en-US" sz="2400" dirty="0" err="1" smtClean="0"/>
              <a:t>FeOOH</a:t>
            </a:r>
            <a:r>
              <a:rPr lang="en-US" sz="2400" dirty="0" smtClean="0"/>
              <a:t>)</a:t>
            </a:r>
            <a:r>
              <a:rPr lang="el-GR" sz="2400" dirty="0" smtClean="0"/>
              <a:t>, το πιο επικίνδυνο, γιατί εμφανίζεται όταν υπάρχουν πολλά ιόντα χλωρίου</a:t>
            </a:r>
            <a:endParaRPr lang="en-US" sz="2400" dirty="0"/>
          </a:p>
        </p:txBody>
      </p:sp>
    </p:spTree>
    <p:extLst>
      <p:ext uri="{BB962C8B-B14F-4D97-AF65-F5344CB8AC3E}">
        <p14:creationId xmlns:p14="http://schemas.microsoft.com/office/powerpoint/2010/main" val="3462929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l-GR" altLang="el-GR" sz="3600" dirty="0" smtClean="0"/>
              <a:t>Προϊόντα διάβρωσης σε αρχαίο σίδηρο</a:t>
            </a:r>
          </a:p>
        </p:txBody>
      </p:sp>
      <p:sp>
        <p:nvSpPr>
          <p:cNvPr id="3" name="Content Placeholder 2"/>
          <p:cNvSpPr>
            <a:spLocks noGrp="1"/>
          </p:cNvSpPr>
          <p:nvPr>
            <p:ph idx="1"/>
          </p:nvPr>
        </p:nvSpPr>
        <p:spPr/>
        <p:txBody>
          <a:bodyPr>
            <a:normAutofit/>
          </a:bodyPr>
          <a:lstStyle/>
          <a:p>
            <a:pPr>
              <a:defRPr/>
            </a:pPr>
            <a:r>
              <a:rPr lang="el-GR" sz="2400" b="1" dirty="0"/>
              <a:t>Άλλα</a:t>
            </a:r>
          </a:p>
          <a:p>
            <a:pPr marL="720725" indent="-360363">
              <a:buFont typeface="+mj-lt"/>
              <a:buAutoNum type="arabicPeriod"/>
              <a:defRPr/>
            </a:pPr>
            <a:r>
              <a:rPr lang="el-GR" sz="2400" b="1" dirty="0" err="1" smtClean="0"/>
              <a:t>Bιβιανίτης</a:t>
            </a:r>
            <a:r>
              <a:rPr lang="el-GR" sz="2400" b="1" dirty="0" smtClean="0"/>
              <a:t> </a:t>
            </a:r>
            <a:r>
              <a:rPr lang="el-GR" sz="2400" dirty="0"/>
              <a:t>- Fe</a:t>
            </a:r>
            <a:r>
              <a:rPr lang="el-GR" sz="2400" baseline="-25000" dirty="0"/>
              <a:t>3</a:t>
            </a:r>
            <a:r>
              <a:rPr lang="el-GR" sz="2400" dirty="0"/>
              <a:t>(PO</a:t>
            </a:r>
            <a:r>
              <a:rPr lang="el-GR" sz="2400" baseline="-25000" dirty="0"/>
              <a:t>4</a:t>
            </a:r>
            <a:r>
              <a:rPr lang="el-GR" sz="2400" dirty="0"/>
              <a:t>)</a:t>
            </a:r>
            <a:r>
              <a:rPr lang="el-GR" sz="2400" baseline="-25000" dirty="0"/>
              <a:t>2</a:t>
            </a:r>
            <a:r>
              <a:rPr lang="el-GR" sz="2400" dirty="0"/>
              <a:t>·8H</a:t>
            </a:r>
            <a:r>
              <a:rPr lang="el-GR" sz="2400" baseline="-25000" dirty="0"/>
              <a:t>2</a:t>
            </a:r>
            <a:r>
              <a:rPr lang="el-GR" sz="2400" dirty="0"/>
              <a:t>O χρώματος μπλε, διαμορφώνεται όταν υπάρχουν πολλά οστά γύρω από το σίδηρο.</a:t>
            </a:r>
          </a:p>
          <a:p>
            <a:pPr marL="720725" indent="-360363">
              <a:buFont typeface="+mj-lt"/>
              <a:buAutoNum type="arabicPeriod"/>
              <a:defRPr/>
            </a:pPr>
            <a:r>
              <a:rPr lang="el-GR" sz="2400" b="1" dirty="0" smtClean="0"/>
              <a:t>Θειούχος σίδηρος </a:t>
            </a:r>
            <a:r>
              <a:rPr lang="el-GR" sz="2400" dirty="0" smtClean="0"/>
              <a:t>-</a:t>
            </a:r>
            <a:r>
              <a:rPr lang="el-GR" sz="2400" b="1" dirty="0" smtClean="0"/>
              <a:t> </a:t>
            </a:r>
            <a:r>
              <a:rPr lang="el-GR" sz="2400" dirty="0" smtClean="0"/>
              <a:t>FeS</a:t>
            </a:r>
            <a:r>
              <a:rPr lang="el-GR" sz="2400" baseline="-25000" dirty="0" smtClean="0"/>
              <a:t>2</a:t>
            </a:r>
            <a:r>
              <a:rPr lang="el-GR" sz="2400" dirty="0"/>
              <a:t>, μαύρου χρώματος, διαμορφώνεται όταν υπάρχει χαμηλή συγκέντρωση οξυγόνου και σε περιβάλλον </a:t>
            </a:r>
            <a:r>
              <a:rPr lang="el-GR" sz="2400" dirty="0" err="1"/>
              <a:t>θειοαναγωγικών</a:t>
            </a:r>
            <a:r>
              <a:rPr lang="el-GR" sz="2400" dirty="0"/>
              <a:t> βακτηρίων (</a:t>
            </a:r>
            <a:r>
              <a:rPr lang="el-GR" sz="2400" dirty="0" err="1"/>
              <a:t>sulphate</a:t>
            </a:r>
            <a:r>
              <a:rPr lang="el-GR" sz="2400" dirty="0"/>
              <a:t> </a:t>
            </a:r>
            <a:r>
              <a:rPr lang="el-GR" sz="2400" dirty="0" err="1"/>
              <a:t>reducing</a:t>
            </a:r>
            <a:r>
              <a:rPr lang="el-GR" sz="2400" dirty="0"/>
              <a:t> </a:t>
            </a:r>
            <a:r>
              <a:rPr lang="el-GR" sz="2400" dirty="0" err="1"/>
              <a:t>bacteria</a:t>
            </a:r>
            <a:r>
              <a:rPr lang="el-GR" sz="2400" dirty="0"/>
              <a:t>)</a:t>
            </a:r>
          </a:p>
          <a:p>
            <a:pPr>
              <a:defRPr/>
            </a:pPr>
            <a:endParaRPr lang="el-GR" sz="2400" dirty="0"/>
          </a:p>
          <a:p>
            <a:pPr>
              <a:defRPr/>
            </a:pPr>
            <a:endParaRPr lang="el-GR" sz="2400" b="1" dirty="0"/>
          </a:p>
        </p:txBody>
      </p:sp>
    </p:spTree>
    <p:extLst>
      <p:ext uri="{BB962C8B-B14F-4D97-AF65-F5344CB8AC3E}">
        <p14:creationId xmlns:p14="http://schemas.microsoft.com/office/powerpoint/2010/main" val="1073796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l-GR" altLang="el-GR" sz="3600" dirty="0" smtClean="0"/>
              <a:t>Καθοδικές – Ανοδικές περιοχές</a:t>
            </a:r>
          </a:p>
        </p:txBody>
      </p:sp>
      <p:sp>
        <p:nvSpPr>
          <p:cNvPr id="306179" name="Rectangle 3"/>
          <p:cNvSpPr>
            <a:spLocks noGrp="1" noChangeArrowheads="1"/>
          </p:cNvSpPr>
          <p:nvPr>
            <p:ph idx="1"/>
          </p:nvPr>
        </p:nvSpPr>
        <p:spPr/>
        <p:txBody>
          <a:bodyPr rtlCol="0">
            <a:normAutofit/>
          </a:bodyPr>
          <a:lstStyle/>
          <a:p>
            <a:pPr>
              <a:spcBef>
                <a:spcPts val="600"/>
              </a:spcBef>
              <a:defRPr/>
            </a:pPr>
            <a:r>
              <a:rPr lang="el-GR" sz="2100" dirty="0" smtClean="0"/>
              <a:t>Οι </a:t>
            </a:r>
            <a:r>
              <a:rPr lang="el-GR" sz="2100" dirty="0"/>
              <a:t>ανοδικές και οι καθοδικές αντιδράσεις </a:t>
            </a:r>
            <a:r>
              <a:rPr lang="el-GR" sz="2100" dirty="0" smtClean="0"/>
              <a:t>εκδηλώνονται σε </a:t>
            </a:r>
            <a:r>
              <a:rPr lang="el-GR" sz="2100" dirty="0"/>
              <a:t>διαφορετικές περιοχές του αντικειμένου.</a:t>
            </a:r>
          </a:p>
          <a:p>
            <a:pPr>
              <a:spcBef>
                <a:spcPts val="600"/>
              </a:spcBef>
              <a:defRPr/>
            </a:pPr>
            <a:r>
              <a:rPr lang="el-GR" sz="2100" dirty="0" smtClean="0"/>
              <a:t>Η </a:t>
            </a:r>
            <a:r>
              <a:rPr lang="el-GR" sz="2100" dirty="0"/>
              <a:t>αναγωγή (κάθοδος) του οξυγόνου συμβαίνει στην ηλεκτρικά αγώγιμη επιφάνεια που βρίσκεται πιο έξω από το αντικείμενο, συνήθως αυτή είναι ο μαγνητίτης.</a:t>
            </a:r>
          </a:p>
          <a:p>
            <a:pPr>
              <a:spcBef>
                <a:spcPts val="600"/>
              </a:spcBef>
              <a:defRPr/>
            </a:pPr>
            <a:r>
              <a:rPr lang="el-GR" sz="2100" dirty="0" smtClean="0"/>
              <a:t>Η </a:t>
            </a:r>
            <a:r>
              <a:rPr lang="el-GR" sz="2100" dirty="0"/>
              <a:t>οξείδωση (άνοδος) στο σίδηρο γίνεται στη διεπιφάνεια του σιδήρου με τα προϊόντα διάβρωσης.</a:t>
            </a:r>
          </a:p>
          <a:p>
            <a:pPr>
              <a:spcBef>
                <a:spcPts val="600"/>
              </a:spcBef>
              <a:defRPr/>
            </a:pPr>
            <a:r>
              <a:rPr lang="el-GR" sz="2100" dirty="0" smtClean="0"/>
              <a:t>Επειδή </a:t>
            </a:r>
            <a:r>
              <a:rPr lang="el-GR" sz="2100" dirty="0"/>
              <a:t>η άνοδος και η κάθοδος </a:t>
            </a:r>
            <a:r>
              <a:rPr lang="el-GR" sz="2100" dirty="0" smtClean="0"/>
              <a:t>εκδηλώνονται </a:t>
            </a:r>
            <a:r>
              <a:rPr lang="el-GR" sz="2100" dirty="0"/>
              <a:t>σε διαφορετικές περιοχές, η άνοδος μπορεί να ελκύει με μεγαλύτερη ευκολία ιόντα χλωρίου από το χώμα</a:t>
            </a:r>
            <a:r>
              <a:rPr lang="el-GR" sz="2100" dirty="0" smtClean="0"/>
              <a:t>.</a:t>
            </a:r>
            <a:endParaRPr lang="el-GR" sz="2100" dirty="0"/>
          </a:p>
        </p:txBody>
      </p:sp>
    </p:spTree>
    <p:extLst>
      <p:ext uri="{BB962C8B-B14F-4D97-AF65-F5344CB8AC3E}">
        <p14:creationId xmlns:p14="http://schemas.microsoft.com/office/powerpoint/2010/main" val="38630073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7c7285ba52cc8e797fc774690821bb321466e69"/>
</p:tagLst>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TotalTime>
  <Words>4678</Words>
  <Application>Microsoft Office PowerPoint</Application>
  <PresentationFormat>On-screen Show (16:9)</PresentationFormat>
  <Paragraphs>366</Paragraphs>
  <Slides>67</Slides>
  <Notes>11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67</vt:i4>
      </vt:variant>
    </vt:vector>
  </HeadingPairs>
  <TitlesOfParts>
    <vt:vector size="71" baseType="lpstr">
      <vt:lpstr>Office Theme</vt:lpstr>
      <vt:lpstr>OC_template_updated</vt:lpstr>
      <vt:lpstr>Έγγραφο εικόνας</vt:lpstr>
      <vt:lpstr>Photo Editor Photo</vt:lpstr>
      <vt:lpstr>Συντήρηση Μεταλλικών Αντικειμένων</vt:lpstr>
      <vt:lpstr>Διάβρωση αρχαιολογικού σιδήρου κατά τη διάρκεια της ταφής και μετά την ανασκαφή</vt:lpstr>
      <vt:lpstr>Στην φύση δεν υπάρχει σίδηρος σε καθαρή μορφή</vt:lpstr>
      <vt:lpstr>Ηλεκτροχημική διάβρωση</vt:lpstr>
      <vt:lpstr>Διάβρωση στο έδαφος</vt:lpstr>
      <vt:lpstr>Προϊόντα διάβρωσης σε αρχαίο σίδηρο</vt:lpstr>
      <vt:lpstr>Προϊόντα διάβρωσης σε αρχαίο σίδηρο</vt:lpstr>
      <vt:lpstr>Προϊόντα διάβρωσης σε αρχαίο σίδηρο</vt:lpstr>
      <vt:lpstr>Καθοδικές – Ανοδικές περιοχές</vt:lpstr>
      <vt:lpstr>Αποτέλεσμα</vt:lpstr>
      <vt:lpstr>Μετά την ανασκαφή</vt:lpstr>
      <vt:lpstr>Κύκλος διάβρωσης από ιόντα χλωρίου</vt:lpstr>
      <vt:lpstr>Κύκλος αναδημιουργίας του οξέως  («acid regeneration cycle»)</vt:lpstr>
      <vt:lpstr>Άλας του σιδήρου</vt:lpstr>
      <vt:lpstr>Ενεργός Διάβρωση  Μη απομάκρυνση ιόντων Cl Απώλεια ακεραιότητας αντικειμένου</vt:lpstr>
      <vt:lpstr>Ενεργός Διάβρωση  Μη απομάκρυνση ιόντων Cl Απώλεια ακεραιότητας αντικειμένου</vt:lpstr>
      <vt:lpstr>Σίδηρος από ανασκαφή</vt:lpstr>
      <vt:lpstr>Σίδηρος που «δακρύζει»</vt:lpstr>
      <vt:lpstr>Σίδηρος που «δακρύζει»</vt:lpstr>
      <vt:lpstr>Έγχρωμη φωτογραφία ακαγκαινίτη</vt:lpstr>
      <vt:lpstr>Σχηματισμός  ακαγκαινίτη</vt:lpstr>
      <vt:lpstr>Κρύσταλλοι ακαγκαινίτη</vt:lpstr>
      <vt:lpstr>Απεικονίζεται το ιδανικό μοντέλο δομής</vt:lpstr>
      <vt:lpstr>Πώς θα σταματήσει η ενεργός διάβρωση</vt:lpstr>
      <vt:lpstr>Δημιουργία αποθηκευτικών χώρων από Escal Barrier Film</vt:lpstr>
      <vt:lpstr>Διπλή εξωτερική σφράγιση</vt:lpstr>
      <vt:lpstr>   Επεμβάσεις συντήρησης για ανασκαφικά μεταλλικά αντικείμενα από χερσαίο περιβάλλον  </vt:lpstr>
      <vt:lpstr>Διάγνωση του σιδήρου πριν την επέμβαση</vt:lpstr>
      <vt:lpstr>Στόχοι Επέμβασης</vt:lpstr>
      <vt:lpstr>Πλήρης απουσία μετάλλου</vt:lpstr>
      <vt:lpstr>Ευρήματα που βρίσκονται σε υγρή κατάσταση</vt:lpstr>
      <vt:lpstr>Αρχική επιφάνεια</vt:lpstr>
      <vt:lpstr> Επεμβάσεις σταθεροποίησης</vt:lpstr>
      <vt:lpstr>Χημικές επεμβάσεις</vt:lpstr>
      <vt:lpstr>2% κ.β. ΝαΟΗ σε απιονισμένο νερό, pH ~13,5</vt:lpstr>
      <vt:lpstr>Προβλήματα</vt:lpstr>
      <vt:lpstr>Μέθοδος συντήρησης με θειώδες αλκάλιο (alkaline sulphite),  pH ~ 13</vt:lpstr>
      <vt:lpstr>Μέθοδος συντήρησης με θειώδες αλκάλιο  (alkaline sulphite) </vt:lpstr>
      <vt:lpstr>Μειονεκτήματα της εφαρμογής ισχυρά αλκαλικών διαλυμάτων</vt:lpstr>
      <vt:lpstr>Ανάλυση χλωρίου</vt:lpstr>
      <vt:lpstr>Ομαδική συντήρηση</vt:lpstr>
      <vt:lpstr>Πλύση</vt:lpstr>
      <vt:lpstr>Μηχανικός καθαρισμός</vt:lpstr>
      <vt:lpstr>Ξήρανση</vt:lpstr>
      <vt:lpstr>Ταννικό οξύ</vt:lpstr>
      <vt:lpstr>Μέτρηση Χλωροϊόντων</vt:lpstr>
      <vt:lpstr>Tαινίες Quantab®</vt:lpstr>
      <vt:lpstr>LaMotte Τitration Κits</vt:lpstr>
      <vt:lpstr>LaMotte Τitration Κits</vt:lpstr>
      <vt:lpstr>Ο Hach Τitrator</vt:lpstr>
      <vt:lpstr>The HANNA Chloride Meter</vt:lpstr>
      <vt:lpstr>Ανάλυση της συγκέντρωσης χλωριόντων σε υδατικά διαλύματα με ποτενσιομετρική τιτλοδότηση</vt:lpstr>
      <vt:lpstr>Ανάλυση της συγκέντρωσης χλωριόντων σε υδατικά διαλύματα με ποτενσιομετρική τιτλοδότηση</vt:lpstr>
      <vt:lpstr>Ανάλυση της συγκέντρωσης χλωριόντων σε υδατικά διαλύματα με ποτενσιομετρική τιτλοδότηση</vt:lpstr>
      <vt:lpstr>Συμπεράσματα</vt:lpstr>
      <vt:lpstr>Συμπεράσματα</vt:lpstr>
      <vt:lpstr>Βιβλιογραφία</vt:lpstr>
      <vt:lpstr>Βιβλιογραφία</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Explanation of the third party works’ use</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opencourses@teiath.gr</dc:creator>
  <cp:lastModifiedBy>alex</cp:lastModifiedBy>
  <cp:revision>329</cp:revision>
  <dcterms:created xsi:type="dcterms:W3CDTF">2014-12-10T08:47:41Z</dcterms:created>
  <dcterms:modified xsi:type="dcterms:W3CDTF">2015-10-29T11:51:25Z</dcterms:modified>
</cp:coreProperties>
</file>