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40"/>
  </p:notesMasterIdLst>
  <p:handoutMasterIdLst>
    <p:handoutMasterId r:id="rId41"/>
  </p:handoutMasterIdLst>
  <p:sldIdLst>
    <p:sldId id="256" r:id="rId3"/>
    <p:sldId id="268" r:id="rId4"/>
    <p:sldId id="269" r:id="rId5"/>
    <p:sldId id="270" r:id="rId6"/>
    <p:sldId id="271" r:id="rId7"/>
    <p:sldId id="272" r:id="rId8"/>
    <p:sldId id="273" r:id="rId9"/>
    <p:sldId id="274" r:id="rId10"/>
    <p:sldId id="275" r:id="rId11"/>
    <p:sldId id="276" r:id="rId12"/>
    <p:sldId id="277" r:id="rId13"/>
    <p:sldId id="278" r:id="rId14"/>
    <p:sldId id="279" r:id="rId15"/>
    <p:sldId id="280" r:id="rId16"/>
    <p:sldId id="281" r:id="rId17"/>
    <p:sldId id="282" r:id="rId18"/>
    <p:sldId id="283" r:id="rId19"/>
    <p:sldId id="284" r:id="rId20"/>
    <p:sldId id="285" r:id="rId21"/>
    <p:sldId id="286" r:id="rId22"/>
    <p:sldId id="287" r:id="rId23"/>
    <p:sldId id="288" r:id="rId24"/>
    <p:sldId id="289" r:id="rId25"/>
    <p:sldId id="290" r:id="rId26"/>
    <p:sldId id="291" r:id="rId27"/>
    <p:sldId id="292" r:id="rId28"/>
    <p:sldId id="293" r:id="rId29"/>
    <p:sldId id="294" r:id="rId30"/>
    <p:sldId id="295" r:id="rId31"/>
    <p:sldId id="296" r:id="rId32"/>
    <p:sldId id="257" r:id="rId33"/>
    <p:sldId id="262" r:id="rId34"/>
    <p:sldId id="264" r:id="rId35"/>
    <p:sldId id="297" r:id="rId36"/>
    <p:sldId id="298" r:id="rId37"/>
    <p:sldId id="266" r:id="rId38"/>
    <p:sldId id="261" r:id="rId39"/>
  </p:sldIdLst>
  <p:sldSz cx="9144000" cy="6858000" type="screen4x3"/>
  <p:notesSz cx="7104063" cy="10234613"/>
  <p:custDataLst>
    <p:tags r:id="rId42"/>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35" autoAdjust="0"/>
    <p:restoredTop sz="94660"/>
  </p:normalViewPr>
  <p:slideViewPr>
    <p:cSldViewPr>
      <p:cViewPr varScale="1">
        <p:scale>
          <a:sx n="81" d="100"/>
          <a:sy n="81" d="100"/>
        </p:scale>
        <p:origin x="-84" y="-69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ags" Target="tags/tag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13/2/2015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13/2/2015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12</a:t>
            </a:fld>
            <a:endParaRPr lang="el-GR" dirty="0">
              <a:solidFill>
                <a:prstClr val="black"/>
              </a:solidFill>
            </a:endParaRPr>
          </a:p>
        </p:txBody>
      </p:sp>
    </p:spTree>
    <p:extLst>
      <p:ext uri="{BB962C8B-B14F-4D97-AF65-F5344CB8AC3E}">
        <p14:creationId xmlns:p14="http://schemas.microsoft.com/office/powerpoint/2010/main" val="37886833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15</a:t>
            </a:fld>
            <a:endParaRPr lang="el-GR" dirty="0">
              <a:solidFill>
                <a:prstClr val="black"/>
              </a:solidFill>
            </a:endParaRPr>
          </a:p>
        </p:txBody>
      </p:sp>
    </p:spTree>
    <p:extLst>
      <p:ext uri="{BB962C8B-B14F-4D97-AF65-F5344CB8AC3E}">
        <p14:creationId xmlns:p14="http://schemas.microsoft.com/office/powerpoint/2010/main" val="11582915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30</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31</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32</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33</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35</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36</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3296431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lvl1pPr>
              <a:lnSpc>
                <a:spcPct val="114000"/>
              </a:lnSpc>
              <a:spcBef>
                <a:spcPts val="1200"/>
              </a:spcBef>
              <a:defRPr/>
            </a:lvl1pPr>
            <a:lvl2pPr>
              <a:lnSpc>
                <a:spcPct val="114000"/>
              </a:lnSpc>
              <a:spcBef>
                <a:spcPts val="1200"/>
              </a:spcBef>
              <a:defRPr/>
            </a:lvl2pPr>
            <a:lvl3pPr>
              <a:lnSpc>
                <a:spcPct val="114000"/>
              </a:lnSpc>
              <a:spcBef>
                <a:spcPts val="1200"/>
              </a:spcBef>
              <a:defRPr/>
            </a:lvl3pPr>
            <a:lvl4pPr>
              <a:lnSpc>
                <a:spcPct val="114000"/>
              </a:lnSpc>
              <a:spcBef>
                <a:spcPts val="1200"/>
              </a:spcBef>
              <a:defRPr/>
            </a:lvl4pPr>
            <a:lvl5pPr>
              <a:lnSpc>
                <a:spcPct val="114000"/>
              </a:lnSpc>
              <a:spcBef>
                <a:spcPts val="1200"/>
              </a:spcBef>
              <a:defRPr/>
            </a:lvl5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33126658"/>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9132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84246418"/>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163637782"/>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00206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7501388"/>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886246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89845613"/>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206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7711173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15225531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7470038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hyperlink" Target="http://na.signwiki.org/index.php/File:Peristalsis.jpeg" TargetMode="External"/><Relationship Id="rId2" Type="http://schemas.openxmlformats.org/officeDocument/2006/relationships/image" Target="../media/image7.jpeg"/><Relationship Id="rId1" Type="http://schemas.openxmlformats.org/officeDocument/2006/relationships/slideLayout" Target="../slideLayouts/slideLayout12.xml"/><Relationship Id="rId4" Type="http://schemas.openxmlformats.org/officeDocument/2006/relationships/hyperlink" Target="http://na.signwiki.org/index.php?title=User:Josea&amp;action=edit&amp;redlink=1"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hyperlink" Target="http://creativecommons.org/licenses/by/3.0/deed.en" TargetMode="External"/><Relationship Id="rId5" Type="http://schemas.openxmlformats.org/officeDocument/2006/relationships/hyperlink" Target="http://commons.wikimedia.org/w/index.php?title=User:Vanwa71&amp;action=edit&amp;redlink=1" TargetMode="External"/><Relationship Id="rId4" Type="http://schemas.openxmlformats.org/officeDocument/2006/relationships/hyperlink" Target="http://commons.wikimedia.org/wiki/File:Determinants_of_Gastric_Acid_Secretion.svg"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creativecommons.org/licenses/by-sa/3.0/deed.en"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hyperlink" Target="http://commons.wikimedia.org/wiki/User:TAKASUGI_Shinji" TargetMode="External"/><Relationship Id="rId5" Type="http://schemas.openxmlformats.org/officeDocument/2006/relationships/hyperlink" Target="http://commons.wikimedia.org/wiki/User:Saperaud" TargetMode="External"/><Relationship Id="rId4" Type="http://schemas.openxmlformats.org/officeDocument/2006/relationships/hyperlink" Target="http://commons.wikimedia.org/wiki/File:Control-of-stomach-acid-sec.png" TargetMode="Externa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commons.wikimedia.org/wiki/File:Digestive_system_diagram_en.svg" TargetMode="External"/><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hyperlink" Target="http://commons.wikimedia.org/wiki/User:Badseed"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commons.wikimedia.org/wiki/File:Blausen_0432_GastroIntestinalSystem.png" TargetMode="External"/><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hyperlink" Target="http://creativecommons.org/licenses/by/3.0/deed.en" TargetMode="External"/><Relationship Id="rId4" Type="http://schemas.openxmlformats.org/officeDocument/2006/relationships/hyperlink" Target="http://commons.wikimedia.org/wiki/User:BruceBlaus"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4400" b="1" dirty="0" smtClean="0">
                <a:solidFill>
                  <a:srgbClr val="000000"/>
                </a:solidFill>
                <a:latin typeface="Calibri"/>
              </a:rPr>
              <a:t>Φαρμακολογία</a:t>
            </a:r>
            <a:endParaRPr lang="el-GR" sz="4400" b="1" dirty="0">
              <a:solidFill>
                <a:schemeClr val="tx1"/>
              </a:solidFill>
              <a:latin typeface="+mn-lt"/>
            </a:endParaRPr>
          </a:p>
        </p:txBody>
      </p:sp>
      <p:sp>
        <p:nvSpPr>
          <p:cNvPr id="3" name="Υπότιτλος 2"/>
          <p:cNvSpPr>
            <a:spLocks noGrp="1"/>
          </p:cNvSpPr>
          <p:nvPr>
            <p:ph type="subTitle" idx="1"/>
          </p:nvPr>
        </p:nvSpPr>
        <p:spPr>
          <a:xfrm>
            <a:off x="323528" y="2564904"/>
            <a:ext cx="8496944" cy="2592288"/>
          </a:xfrm>
        </p:spPr>
        <p:txBody>
          <a:bodyPr>
            <a:normAutofit fontScale="92500"/>
          </a:bodyPr>
          <a:lstStyle/>
          <a:p>
            <a:pPr>
              <a:spcBef>
                <a:spcPts val="0"/>
              </a:spcBef>
              <a:spcAft>
                <a:spcPts val="1200"/>
              </a:spcAft>
            </a:pPr>
            <a:r>
              <a:rPr lang="el-GR" sz="2800" b="1" dirty="0" smtClean="0"/>
              <a:t>Ενότητα 12</a:t>
            </a:r>
            <a:r>
              <a:rPr lang="el-GR" sz="2800" dirty="0" smtClean="0"/>
              <a:t>:</a:t>
            </a:r>
            <a:r>
              <a:rPr lang="en-US" sz="2800" dirty="0" smtClean="0"/>
              <a:t> </a:t>
            </a:r>
            <a:r>
              <a:rPr lang="el-GR" sz="2400" dirty="0"/>
              <a:t>Φάρμακα του γαστρεντερικού (πεπτικού) </a:t>
            </a:r>
            <a:r>
              <a:rPr lang="el-GR" sz="2400" dirty="0" smtClean="0"/>
              <a:t>συστήματος</a:t>
            </a:r>
            <a:endParaRPr lang="el-GR" sz="2800" dirty="0"/>
          </a:p>
          <a:p>
            <a:pPr lvl="0">
              <a:spcBef>
                <a:spcPts val="1200"/>
              </a:spcBef>
              <a:spcAft>
                <a:spcPts val="1200"/>
              </a:spcAft>
            </a:pPr>
            <a:r>
              <a:rPr lang="el-GR" sz="2400" dirty="0" smtClean="0"/>
              <a:t>Μαρία </a:t>
            </a:r>
            <a:r>
              <a:rPr lang="en-US" sz="2400" dirty="0" smtClean="0"/>
              <a:t>B</a:t>
            </a:r>
            <a:r>
              <a:rPr lang="el-GR" sz="2400" dirty="0"/>
              <a:t>ενετίκου</a:t>
            </a:r>
            <a:r>
              <a:rPr lang="en-US" sz="2400" dirty="0"/>
              <a:t>, MD, MSc, DipEndo, PhD,</a:t>
            </a:r>
            <a:endParaRPr lang="el-GR" sz="2400" dirty="0"/>
          </a:p>
          <a:p>
            <a:pPr lvl="0">
              <a:spcBef>
                <a:spcPts val="500"/>
              </a:spcBef>
            </a:pPr>
            <a:r>
              <a:rPr lang="el-GR" sz="2400" dirty="0"/>
              <a:t>Ιατρός ενδοκρινολόγος</a:t>
            </a:r>
            <a:r>
              <a:rPr lang="en-US" sz="2400" dirty="0"/>
              <a:t>, </a:t>
            </a:r>
            <a:r>
              <a:rPr lang="el-GR" sz="2400" dirty="0"/>
              <a:t>καθηγήτρια παθοφυσιολογίας</a:t>
            </a:r>
            <a:r>
              <a:rPr lang="en-US" sz="2400" dirty="0"/>
              <a:t> </a:t>
            </a:r>
            <a:r>
              <a:rPr lang="el-GR" sz="2400" dirty="0"/>
              <a:t>– νοσολογίας</a:t>
            </a:r>
            <a:r>
              <a:rPr lang="en-US" sz="2400" dirty="0"/>
              <a:t>, </a:t>
            </a:r>
            <a:r>
              <a:rPr lang="el-GR" sz="2400" dirty="0"/>
              <a:t>διδάκτωρ πανεπιστήμιου Αθηνών και Λονδίνου</a:t>
            </a:r>
          </a:p>
          <a:p>
            <a:pPr lvl="0">
              <a:spcBef>
                <a:spcPts val="500"/>
              </a:spcBef>
            </a:pPr>
            <a:r>
              <a:rPr lang="el-GR" sz="2400" dirty="0"/>
              <a:t>Τμήμα Νοσηλευτικής</a:t>
            </a:r>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026"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Οισοφάγος και στόμαχος</a:t>
            </a:r>
            <a:endParaRPr lang="en-US" b="1" dirty="0">
              <a:solidFill>
                <a:srgbClr val="002060"/>
              </a:solidFill>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2954" y="1412776"/>
            <a:ext cx="6638092" cy="5112568"/>
          </a:xfrm>
          <a:prstGeom prst="rect">
            <a:avLst/>
          </a:prstGeom>
          <a:noFill/>
          <a:extLst>
            <a:ext uri="{909E8E84-426E-40DD-AFC4-6F175D3DCCD1}">
              <a14:hiddenFill xmlns:a14="http://schemas.microsoft.com/office/drawing/2010/main">
                <a:solidFill>
                  <a:srgbClr val="FFFFFF"/>
                </a:solidFill>
              </a14:hiddenFill>
            </a:ext>
          </a:extLst>
        </p:spPr>
      </p:pic>
      <p:sp>
        <p:nvSpPr>
          <p:cNvPr id="4" name="Ορθογώνιο 3"/>
          <p:cNvSpPr/>
          <p:nvPr/>
        </p:nvSpPr>
        <p:spPr>
          <a:xfrm>
            <a:off x="3837792" y="6543553"/>
            <a:ext cx="1468415" cy="276999"/>
          </a:xfrm>
          <a:prstGeom prst="rect">
            <a:avLst/>
          </a:prstGeom>
        </p:spPr>
        <p:txBody>
          <a:bodyPr wrap="none">
            <a:spAutoFit/>
          </a:bodyPr>
          <a:lstStyle/>
          <a:p>
            <a:pPr algn="ctr"/>
            <a:r>
              <a:rPr lang="en-US" sz="1200" dirty="0" smtClean="0">
                <a:solidFill>
                  <a:prstClr val="black"/>
                </a:solidFill>
                <a:latin typeface="Calibri"/>
                <a:hlinkClick r:id="rId3"/>
              </a:rPr>
              <a:t>Peristalsis</a:t>
            </a:r>
            <a:r>
              <a:rPr lang="el-GR" sz="1200" dirty="0" smtClean="0">
                <a:solidFill>
                  <a:prstClr val="black"/>
                </a:solidFill>
                <a:latin typeface="Calibri"/>
              </a:rPr>
              <a:t> από </a:t>
            </a:r>
            <a:r>
              <a:rPr lang="en-US" sz="1200" dirty="0">
                <a:solidFill>
                  <a:prstClr val="black"/>
                </a:solidFill>
                <a:latin typeface="Calibri"/>
                <a:hlinkClick r:id="rId4" tooltip="User:Josea (page does not exist)"/>
              </a:rPr>
              <a:t>Josea</a:t>
            </a:r>
            <a:endParaRPr lang="en-US" sz="1200" dirty="0">
              <a:solidFill>
                <a:prstClr val="black"/>
              </a:solidFill>
              <a:latin typeface="Calibri"/>
            </a:endParaRPr>
          </a:p>
        </p:txBody>
      </p:sp>
    </p:spTree>
    <p:extLst>
      <p:ext uri="{BB962C8B-B14F-4D97-AF65-F5344CB8AC3E}">
        <p14:creationId xmlns:p14="http://schemas.microsoft.com/office/powerpoint/2010/main" val="26880997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Στόμαχος</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Είναι </a:t>
            </a:r>
            <a:r>
              <a:rPr lang="el-GR" dirty="0"/>
              <a:t>η προς τα κάτω συνέχεια του οισοφάγου και η πιο πλατιά μοίρα του γαστρεντερικού σωλήνα. </a:t>
            </a:r>
            <a:endParaRPr lang="el-GR" dirty="0" smtClean="0"/>
          </a:p>
          <a:p>
            <a:r>
              <a:rPr lang="el-GR" dirty="0" smtClean="0"/>
              <a:t>Χρησιμεύει </a:t>
            </a:r>
            <a:r>
              <a:rPr lang="el-GR" dirty="0"/>
              <a:t>για τη πέψη των τροφών οι οποίες διασπώνται σε απλούστερες ουσίες με τη βοήθεια του γαστρικού υγρού που εκκρίνεται από τους αδένες του. </a:t>
            </a:r>
            <a:endParaRPr lang="el-GR" dirty="0" smtClean="0"/>
          </a:p>
          <a:p>
            <a:r>
              <a:rPr lang="el-GR" dirty="0" smtClean="0"/>
              <a:t>Στη </a:t>
            </a:r>
            <a:r>
              <a:rPr lang="el-GR" dirty="0"/>
              <a:t>συνέχεια το περιεχόμενο προωθείται στο λεπτό έντερο με τις περισταλτικές κινήσεις του μυϊκού χιτώνα του τοιχώματός του.</a:t>
            </a:r>
            <a:endParaRPr lang="en-US" dirty="0"/>
          </a:p>
        </p:txBody>
      </p:sp>
    </p:spTree>
    <p:extLst>
      <p:ext uri="{BB962C8B-B14F-4D97-AF65-F5344CB8AC3E}">
        <p14:creationId xmlns:p14="http://schemas.microsoft.com/office/powerpoint/2010/main" val="163571271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Πεπτικό έλκος</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Τα έλκη δημιουργούνται τόσο στο στομάχι όσο και στο δωδεκαδάκτυλο, σε περιοχές όπου το επιθήλιο εκτίθεται σε πεψίνη και οξύ. Η κατάσταση συνδέεται με φλεγμονώδη βλάβη του βλεννογόνου και των υποκειμένων δομών.</a:t>
            </a:r>
          </a:p>
          <a:p>
            <a:r>
              <a:rPr lang="el-GR" dirty="0" smtClean="0"/>
              <a:t>Το ελικοβακτηρίδιο του πυλωρού είναι ένα σπειροειδές βακτηρίδιο που ανευρίσκεται στην </a:t>
            </a:r>
            <a:r>
              <a:rPr lang="el-GR" dirty="0" smtClean="0"/>
              <a:t>βλέννη </a:t>
            </a:r>
            <a:r>
              <a:rPr lang="el-GR" dirty="0" smtClean="0"/>
              <a:t>που επικαλύπτει τον γαστρικό βλεννογόνο η είναι </a:t>
            </a:r>
            <a:r>
              <a:rPr lang="el-GR" dirty="0" smtClean="0"/>
              <a:t>προσκολλημένο </a:t>
            </a:r>
            <a:r>
              <a:rPr lang="el-GR" dirty="0" smtClean="0"/>
              <a:t>στα κύτταρα του βλεννογόνου.  </a:t>
            </a:r>
          </a:p>
          <a:p>
            <a:r>
              <a:rPr lang="el-GR" dirty="0" smtClean="0"/>
              <a:t>Η θεραπεία εκρίζωσης του βακτηριδίου είναι ιδιαίτερα αποτελεσματική για την εκρίζωση των ελκών.</a:t>
            </a:r>
          </a:p>
          <a:p>
            <a:endParaRPr lang="en-US" dirty="0"/>
          </a:p>
        </p:txBody>
      </p:sp>
    </p:spTree>
    <p:extLst>
      <p:ext uri="{BB962C8B-B14F-4D97-AF65-F5344CB8AC3E}">
        <p14:creationId xmlns:p14="http://schemas.microsoft.com/office/powerpoint/2010/main" val="210866534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0" y="116632"/>
            <a:ext cx="9144000" cy="1512168"/>
          </a:xfrm>
        </p:spPr>
        <p:txBody>
          <a:bodyPr>
            <a:noAutofit/>
          </a:bodyPr>
          <a:lstStyle/>
          <a:p>
            <a:r>
              <a:rPr lang="el-GR" sz="3200" b="1" dirty="0" smtClean="0">
                <a:solidFill>
                  <a:srgbClr val="002060"/>
                </a:solidFill>
              </a:rPr>
              <a:t>Έκκριση υδροχλωρικού οξέος, τρόπος δράσης των ανταγωνιστών της ισταμίνης και των ανταγωνιστών της αντλίας πρωτονίων</a:t>
            </a:r>
            <a:endParaRPr lang="en-US" sz="3200" b="1" dirty="0">
              <a:solidFill>
                <a:srgbClr val="002060"/>
              </a:solidFill>
            </a:endParaRPr>
          </a:p>
        </p:txBody>
      </p:sp>
      <p:pic>
        <p:nvPicPr>
          <p:cNvPr id="3" name="Picture 2" descr="File:Determinants of Gastric Acid Secretion.sv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1600" y="1662570"/>
            <a:ext cx="7403976" cy="5090234"/>
          </a:xfrm>
          <a:prstGeom prst="rect">
            <a:avLst/>
          </a:prstGeom>
          <a:noFill/>
          <a:extLst>
            <a:ext uri="{909E8E84-426E-40DD-AFC4-6F175D3DCCD1}">
              <a14:hiddenFill xmlns:a14="http://schemas.microsoft.com/office/drawing/2010/main">
                <a:solidFill>
                  <a:srgbClr val="FFFFFF"/>
                </a:solidFill>
              </a14:hiddenFill>
            </a:ext>
          </a:extLst>
        </p:spPr>
      </p:pic>
      <p:sp>
        <p:nvSpPr>
          <p:cNvPr id="5" name="Ορθογώνιο 4"/>
          <p:cNvSpPr/>
          <p:nvPr/>
        </p:nvSpPr>
        <p:spPr>
          <a:xfrm rot="16200000">
            <a:off x="-797190" y="3923711"/>
            <a:ext cx="2891249" cy="461665"/>
          </a:xfrm>
          <a:prstGeom prst="rect">
            <a:avLst/>
          </a:prstGeom>
        </p:spPr>
        <p:txBody>
          <a:bodyPr wrap="square">
            <a:spAutoFit/>
          </a:bodyPr>
          <a:lstStyle/>
          <a:p>
            <a:pPr algn="ctr"/>
            <a:r>
              <a:rPr lang="en-US" sz="1200" dirty="0">
                <a:solidFill>
                  <a:prstClr val="black"/>
                </a:solidFill>
                <a:latin typeface="Calibri"/>
                <a:hlinkClick r:id="rId4"/>
              </a:rPr>
              <a:t>Determinants of Gastric Acid </a:t>
            </a:r>
            <a:r>
              <a:rPr lang="en-US" sz="1200" dirty="0" smtClean="0">
                <a:solidFill>
                  <a:prstClr val="black"/>
                </a:solidFill>
                <a:latin typeface="Calibri"/>
                <a:hlinkClick r:id="rId4"/>
              </a:rPr>
              <a:t>Secretion</a:t>
            </a:r>
            <a:r>
              <a:rPr lang="en-US" sz="1200" dirty="0" smtClean="0">
                <a:solidFill>
                  <a:prstClr val="black"/>
                </a:solidFill>
                <a:latin typeface="Calibri"/>
              </a:rPr>
              <a:t> </a:t>
            </a:r>
            <a:r>
              <a:rPr lang="el-GR" sz="1200" dirty="0" smtClean="0">
                <a:solidFill>
                  <a:prstClr val="black"/>
                </a:solidFill>
                <a:latin typeface="Calibri"/>
              </a:rPr>
              <a:t>από </a:t>
            </a:r>
            <a:r>
              <a:rPr lang="en-US" sz="1200" dirty="0" smtClean="0">
                <a:solidFill>
                  <a:prstClr val="black"/>
                </a:solidFill>
                <a:latin typeface="Calibri"/>
                <a:hlinkClick r:id="rId5"/>
              </a:rPr>
              <a:t>Vanwa71</a:t>
            </a:r>
            <a:r>
              <a:rPr lang="el-GR" sz="1200" dirty="0" smtClean="0">
                <a:solidFill>
                  <a:prstClr val="black"/>
                </a:solidFill>
                <a:latin typeface="Calibri"/>
              </a:rPr>
              <a:t> διαθέσιμο με άδεια </a:t>
            </a:r>
            <a:r>
              <a:rPr lang="en-US" sz="1200" dirty="0" smtClean="0">
                <a:solidFill>
                  <a:prstClr val="black"/>
                </a:solidFill>
                <a:latin typeface="Calibri"/>
                <a:hlinkClick r:id="rId6"/>
              </a:rPr>
              <a:t>CC </a:t>
            </a:r>
            <a:r>
              <a:rPr lang="en-US" sz="1200" dirty="0">
                <a:solidFill>
                  <a:prstClr val="black"/>
                </a:solidFill>
                <a:latin typeface="Calibri"/>
                <a:hlinkClick r:id="rId6"/>
              </a:rPr>
              <a:t>BY 3.0</a:t>
            </a:r>
            <a:endParaRPr lang="el-GR" sz="1200" dirty="0" smtClean="0">
              <a:solidFill>
                <a:prstClr val="black"/>
              </a:solidFill>
              <a:latin typeface="Calibri"/>
            </a:endParaRPr>
          </a:p>
        </p:txBody>
      </p:sp>
    </p:spTree>
    <p:extLst>
      <p:ext uri="{BB962C8B-B14F-4D97-AF65-F5344CB8AC3E}">
        <p14:creationId xmlns:p14="http://schemas.microsoft.com/office/powerpoint/2010/main" val="29357941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dirty="0" smtClean="0">
                <a:solidFill>
                  <a:srgbClr val="002060"/>
                </a:solidFill>
              </a:rPr>
              <a:t>Φαρμακευτική αγωγή του πεπτικού έλκους</a:t>
            </a:r>
            <a:endParaRPr lang="en-US" sz="3600" b="1" dirty="0">
              <a:solidFill>
                <a:srgbClr val="002060"/>
              </a:solidFill>
            </a:endParaRPr>
          </a:p>
        </p:txBody>
      </p:sp>
      <p:sp>
        <p:nvSpPr>
          <p:cNvPr id="3" name="2 - Θέση περιεχομένου"/>
          <p:cNvSpPr>
            <a:spLocks noGrp="1"/>
          </p:cNvSpPr>
          <p:nvPr>
            <p:ph idx="1"/>
          </p:nvPr>
        </p:nvSpPr>
        <p:spPr>
          <a:xfrm>
            <a:off x="457200" y="1412776"/>
            <a:ext cx="8229600" cy="5040560"/>
          </a:xfrm>
        </p:spPr>
        <p:txBody>
          <a:bodyPr>
            <a:normAutofit/>
          </a:bodyPr>
          <a:lstStyle/>
          <a:p>
            <a:pPr marL="0" indent="0">
              <a:buNone/>
            </a:pPr>
            <a:r>
              <a:rPr lang="el-GR" b="1" dirty="0" smtClean="0"/>
              <a:t>Η φαρμακευτική αγωγή στοχεύει:</a:t>
            </a:r>
          </a:p>
          <a:p>
            <a:pPr marL="457200" indent="-457200">
              <a:buFont typeface="+mj-lt"/>
              <a:buAutoNum type="arabicPeriod"/>
            </a:pPr>
            <a:r>
              <a:rPr lang="el-GR" dirty="0" smtClean="0"/>
              <a:t>Μείωση της έκκρισης οξέος.</a:t>
            </a:r>
          </a:p>
          <a:p>
            <a:pPr marL="457200" indent="-457200">
              <a:buFont typeface="+mj-lt"/>
              <a:buAutoNum type="arabicPeriod"/>
            </a:pPr>
            <a:r>
              <a:rPr lang="el-GR" dirty="0" smtClean="0"/>
              <a:t>Αύξηση της προστασίας του βλεννογόνου.</a:t>
            </a:r>
          </a:p>
          <a:p>
            <a:pPr marL="457200" indent="-457200">
              <a:buFont typeface="+mj-lt"/>
              <a:buAutoNum type="arabicPeriod"/>
            </a:pPr>
            <a:r>
              <a:rPr lang="el-GR" dirty="0" smtClean="0"/>
              <a:t>Εξουδετέρωση του υδροχλωρικού οξέος.</a:t>
            </a:r>
          </a:p>
          <a:p>
            <a:pPr marL="457200" indent="-457200">
              <a:buFont typeface="+mj-lt"/>
              <a:buAutoNum type="arabicPeriod"/>
            </a:pPr>
            <a:r>
              <a:rPr lang="el-GR" dirty="0" smtClean="0"/>
              <a:t>Εκρίζωση του ελικοβακτηριδίου.</a:t>
            </a:r>
          </a:p>
          <a:p>
            <a:pPr marL="457200" indent="-457200">
              <a:buFont typeface="+mj-lt"/>
              <a:buAutoNum type="arabicPeriod"/>
            </a:pPr>
            <a:r>
              <a:rPr lang="el-GR" dirty="0" smtClean="0"/>
              <a:t>Ανακούφιση του πόνου .</a:t>
            </a:r>
          </a:p>
          <a:p>
            <a:pPr>
              <a:buFont typeface="Wingdings" panose="05000000000000000000" pitchFamily="2" charset="2"/>
              <a:buChar char="ü"/>
            </a:pPr>
            <a:r>
              <a:rPr lang="el-GR" dirty="0" smtClean="0"/>
              <a:t>Στην πράξη ο πόνος ανακουφίζεται με την μείωση της έκκρισης του οξέος ή με την αναστολή ανάπτυξης του έλκους και της φλεγμονής.</a:t>
            </a:r>
          </a:p>
          <a:p>
            <a:endParaRPr lang="en-US" dirty="0"/>
          </a:p>
        </p:txBody>
      </p:sp>
    </p:spTree>
    <p:extLst>
      <p:ext uri="{BB962C8B-B14F-4D97-AF65-F5344CB8AC3E}">
        <p14:creationId xmlns:p14="http://schemas.microsoft.com/office/powerpoint/2010/main" val="39418540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
            </a:r>
            <a:br>
              <a:rPr lang="el-GR" dirty="0" smtClean="0"/>
            </a:br>
            <a:r>
              <a:rPr lang="el-GR" b="1" dirty="0" smtClean="0">
                <a:solidFill>
                  <a:srgbClr val="002060"/>
                </a:solidFill>
              </a:rPr>
              <a:t>Φάρμακα για το έλκος που μειώνουν την έκκριση του οξέος </a:t>
            </a:r>
            <a:r>
              <a:rPr lang="el-GR" sz="3300" b="0" dirty="0" smtClean="0"/>
              <a:t>1/4</a:t>
            </a:r>
            <a:r>
              <a:rPr lang="el-GR" dirty="0" smtClean="0"/>
              <a:t/>
            </a:r>
            <a:br>
              <a:rPr lang="el-GR" dirty="0" smtClean="0"/>
            </a:br>
            <a:endParaRPr lang="en-US" dirty="0"/>
          </a:p>
        </p:txBody>
      </p:sp>
      <p:sp>
        <p:nvSpPr>
          <p:cNvPr id="3" name="2 - Θέση περιεχομένου"/>
          <p:cNvSpPr>
            <a:spLocks noGrp="1"/>
          </p:cNvSpPr>
          <p:nvPr>
            <p:ph idx="1"/>
          </p:nvPr>
        </p:nvSpPr>
        <p:spPr>
          <a:xfrm>
            <a:off x="457200" y="1268760"/>
            <a:ext cx="8435280" cy="5544616"/>
          </a:xfrm>
        </p:spPr>
        <p:txBody>
          <a:bodyPr>
            <a:normAutofit fontScale="92500"/>
          </a:bodyPr>
          <a:lstStyle/>
          <a:p>
            <a:pPr marL="457200" indent="-457200">
              <a:buFont typeface="+mj-lt"/>
              <a:buAutoNum type="arabicPeriod"/>
            </a:pPr>
            <a:r>
              <a:rPr lang="el-GR" b="1" dirty="0" smtClean="0"/>
              <a:t>Ανταγωνιστές των Η2 υποδοχέων της ισταμίνης</a:t>
            </a:r>
          </a:p>
          <a:p>
            <a:r>
              <a:rPr lang="el-GR" dirty="0" smtClean="0"/>
              <a:t>Μειώνουν τόσο την βασική όσο και την διεγειρόμενη έκκριση οξέος από τον γαστρικό βλεννογόνο.  </a:t>
            </a:r>
          </a:p>
          <a:p>
            <a:r>
              <a:rPr lang="el-GR" dirty="0" smtClean="0"/>
              <a:t>Μειώνουν την ενδοκυττάρια συγκέντρωση </a:t>
            </a:r>
            <a:r>
              <a:rPr lang="en-US" dirty="0" smtClean="0"/>
              <a:t>cAMP </a:t>
            </a:r>
            <a:r>
              <a:rPr lang="el-GR" dirty="0" smtClean="0"/>
              <a:t>και την δράση της πρωτεϊνικής κινάσης, άρα και την λειτουργία της αντλίας πρωτονίων. Το αποτέλεσμα είναι η μείωση της έκκρισης του οξέος στο στόμαχο. </a:t>
            </a:r>
          </a:p>
          <a:p>
            <a:r>
              <a:rPr lang="el-GR" dirty="0" smtClean="0"/>
              <a:t>Τα φάρμακα αυτά συμβάλλουν πολύ στην θεραπεία και ανακουφίζουν γρήγορα τον ασθενή από τα συμπτώματα.</a:t>
            </a:r>
          </a:p>
          <a:p>
            <a:r>
              <a:rPr lang="el-GR" dirty="0" smtClean="0"/>
              <a:t>Σε κανονικές δόσεις έχουν πολύ λίγες παρενέργειες. Αναφέρεται ότι με την σιμετιδίνη μπορεί να παρουσιαστεί γυναικομαστία. Η ρανιτιδίνη σε φυσιολογικές δόσεις δεν φαίνεται να συνδέεται με την ανωτέρω παρενέργεια.</a:t>
            </a:r>
          </a:p>
          <a:p>
            <a:endParaRPr lang="en-US" dirty="0"/>
          </a:p>
        </p:txBody>
      </p:sp>
    </p:spTree>
    <p:extLst>
      <p:ext uri="{BB962C8B-B14F-4D97-AF65-F5344CB8AC3E}">
        <p14:creationId xmlns:p14="http://schemas.microsoft.com/office/powerpoint/2010/main" val="30541166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sz="3600" b="1" dirty="0" smtClean="0">
                <a:solidFill>
                  <a:srgbClr val="002060"/>
                </a:solidFill>
              </a:rPr>
              <a:t>Δράση Η2 ανταγωνιστών σε επίπεδο υποδοχέων</a:t>
            </a:r>
            <a:endParaRPr lang="en-US" sz="3600" b="1" dirty="0">
              <a:solidFill>
                <a:srgbClr val="002060"/>
              </a:solidFill>
            </a:endParaRPr>
          </a:p>
        </p:txBody>
      </p:sp>
      <p:pic>
        <p:nvPicPr>
          <p:cNvPr id="4" name="Picture 2" descr="File:Control-of-stomach-acid-sec.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52524"/>
            <a:ext cx="4714875"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26"/>
          <p:cNvSpPr/>
          <p:nvPr/>
        </p:nvSpPr>
        <p:spPr>
          <a:xfrm>
            <a:off x="6012160" y="5202843"/>
            <a:ext cx="2880320" cy="461665"/>
          </a:xfrm>
          <a:prstGeom prst="rect">
            <a:avLst/>
          </a:prstGeom>
        </p:spPr>
        <p:txBody>
          <a:bodyPr wrap="square">
            <a:spAutoFit/>
          </a:bodyPr>
          <a:lstStyle/>
          <a:p>
            <a:pPr algn="ctr"/>
            <a:r>
              <a:rPr lang="en-US" sz="1200" dirty="0" smtClean="0">
                <a:solidFill>
                  <a:prstClr val="black">
                    <a:lumMod val="65000"/>
                    <a:lumOff val="35000"/>
                  </a:prstClr>
                </a:solidFill>
                <a:latin typeface="Calibri"/>
              </a:rPr>
              <a:t>“</a:t>
            </a:r>
            <a:r>
              <a:rPr lang="en-US" sz="1200" dirty="0" smtClean="0">
                <a:solidFill>
                  <a:prstClr val="black"/>
                </a:solidFill>
                <a:latin typeface="Calibri"/>
                <a:hlinkClick r:id="rId4"/>
              </a:rPr>
              <a:t>Control-of-stomach-acid-sec</a:t>
            </a:r>
            <a:r>
              <a:rPr lang="en-US" sz="1200" dirty="0" smtClean="0">
                <a:solidFill>
                  <a:prstClr val="black">
                    <a:lumMod val="65000"/>
                    <a:lumOff val="35000"/>
                  </a:prstClr>
                </a:solidFill>
                <a:latin typeface="Calibri"/>
              </a:rPr>
              <a:t>”, </a:t>
            </a:r>
            <a:r>
              <a:rPr lang="el-GR" sz="1200" dirty="0" smtClean="0">
                <a:solidFill>
                  <a:prstClr val="black">
                    <a:lumMod val="65000"/>
                    <a:lumOff val="35000"/>
                  </a:prstClr>
                </a:solidFill>
                <a:latin typeface="Calibri"/>
              </a:rPr>
              <a:t>από</a:t>
            </a:r>
            <a:r>
              <a:rPr lang="en-US" sz="1200" dirty="0" smtClean="0">
                <a:solidFill>
                  <a:prstClr val="black">
                    <a:lumMod val="65000"/>
                    <a:lumOff val="35000"/>
                  </a:prstClr>
                </a:solidFill>
                <a:latin typeface="Calibri"/>
              </a:rPr>
              <a:t> </a:t>
            </a:r>
            <a:r>
              <a:rPr lang="en-US" sz="1200" dirty="0">
                <a:solidFill>
                  <a:prstClr val="black"/>
                </a:solidFill>
                <a:latin typeface="Calibri"/>
                <a:hlinkClick r:id="rId5" tooltip="User:Saperaud"/>
              </a:rPr>
              <a:t>Saperaud</a:t>
            </a:r>
            <a:r>
              <a:rPr lang="en-US" sz="1200" dirty="0" smtClean="0">
                <a:solidFill>
                  <a:prstClr val="black"/>
                </a:solidFill>
                <a:latin typeface="Calibri"/>
                <a:hlinkClick r:id="rId6" tooltip="User:TAKASUGI Shinji"/>
              </a:rPr>
              <a:t> </a:t>
            </a:r>
            <a:r>
              <a:rPr lang="el-GR" sz="1200" dirty="0" smtClean="0">
                <a:solidFill>
                  <a:prstClr val="black">
                    <a:lumMod val="65000"/>
                    <a:lumOff val="35000"/>
                  </a:prstClr>
                </a:solidFill>
                <a:latin typeface="Calibri"/>
              </a:rPr>
              <a:t>διαθέσιμο με άδεια</a:t>
            </a:r>
            <a:r>
              <a:rPr lang="en-US" sz="1200" dirty="0" smtClean="0">
                <a:solidFill>
                  <a:prstClr val="black">
                    <a:lumMod val="65000"/>
                    <a:lumOff val="35000"/>
                  </a:prstClr>
                </a:solidFill>
                <a:latin typeface="Calibri"/>
              </a:rPr>
              <a:t>  </a:t>
            </a:r>
            <a:r>
              <a:rPr lang="en-US" sz="1200" dirty="0">
                <a:solidFill>
                  <a:prstClr val="black">
                    <a:lumMod val="65000"/>
                    <a:lumOff val="35000"/>
                  </a:prstClr>
                </a:solidFill>
                <a:latin typeface="Calibri"/>
                <a:hlinkClick r:id="rId7"/>
              </a:rPr>
              <a:t>CC BY-SA 3.0</a:t>
            </a:r>
            <a:endParaRPr lang="en-US" sz="1200" dirty="0">
              <a:solidFill>
                <a:prstClr val="black">
                  <a:lumMod val="65000"/>
                  <a:lumOff val="35000"/>
                </a:prstClr>
              </a:solidFill>
              <a:latin typeface="Calibri"/>
            </a:endParaRPr>
          </a:p>
        </p:txBody>
      </p:sp>
    </p:spTree>
    <p:extLst>
      <p:ext uri="{BB962C8B-B14F-4D97-AF65-F5344CB8AC3E}">
        <p14:creationId xmlns:p14="http://schemas.microsoft.com/office/powerpoint/2010/main" val="4023954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80120"/>
          </a:xfrm>
        </p:spPr>
        <p:txBody>
          <a:bodyPr>
            <a:noAutofit/>
          </a:bodyPr>
          <a:lstStyle/>
          <a:p>
            <a:r>
              <a:rPr lang="el-GR" sz="3600" b="1" dirty="0" smtClean="0">
                <a:solidFill>
                  <a:srgbClr val="002060"/>
                </a:solidFill>
              </a:rPr>
              <a:t>Ανταγωνιστές των Η2 υποδοχέων της ισταμίνης</a:t>
            </a:r>
          </a:p>
        </p:txBody>
      </p:sp>
      <p:pic>
        <p:nvPicPr>
          <p:cNvPr id="3074" name="Picture 2"/>
          <p:cNvPicPr>
            <a:picLocks noGrp="1" noChangeAspect="1" noChangeArrowheads="1"/>
          </p:cNvPicPr>
          <p:nvPr>
            <p:ph idx="1"/>
          </p:nvPr>
        </p:nvPicPr>
        <p:blipFill>
          <a:blip r:embed="rId2" cstate="print">
            <a:extLst>
              <a:ext uri="{BEBA8EAE-BF5A-486C-A8C5-ECC9F3942E4B}">
                <a14:imgProps xmlns:a14="http://schemas.microsoft.com/office/drawing/2010/main">
                  <a14:imgLayer r:embed="rId3">
                    <a14:imgEffect>
                      <a14:sharpenSoften amount="25000"/>
                    </a14:imgEffect>
                  </a14:imgLayer>
                </a14:imgProps>
              </a:ext>
            </a:extLst>
          </a:blip>
          <a:stretch>
            <a:fillRect/>
          </a:stretch>
        </p:blipFill>
        <p:spPr bwMode="auto">
          <a:xfrm>
            <a:off x="1979712" y="2420888"/>
            <a:ext cx="5080333" cy="2442468"/>
          </a:xfrm>
          <a:prstGeom prst="rect">
            <a:avLst/>
          </a:prstGeom>
          <a:noFill/>
        </p:spPr>
      </p:pic>
    </p:spTree>
    <p:extLst>
      <p:ext uri="{BB962C8B-B14F-4D97-AF65-F5344CB8AC3E}">
        <p14:creationId xmlns:p14="http://schemas.microsoft.com/office/powerpoint/2010/main" val="16246778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Φάρμακα για το έλκος που μειώνουν την έκκριση του οξέος </a:t>
            </a:r>
            <a:r>
              <a:rPr lang="el-GR" sz="3300" b="0" dirty="0" smtClean="0"/>
              <a:t>2/4</a:t>
            </a:r>
            <a:endParaRPr lang="en-US" dirty="0"/>
          </a:p>
        </p:txBody>
      </p:sp>
      <p:sp>
        <p:nvSpPr>
          <p:cNvPr id="3" name="2 - Θέση περιεχομένου"/>
          <p:cNvSpPr>
            <a:spLocks noGrp="1"/>
          </p:cNvSpPr>
          <p:nvPr>
            <p:ph idx="1"/>
          </p:nvPr>
        </p:nvSpPr>
        <p:spPr>
          <a:xfrm>
            <a:off x="457200" y="1412776"/>
            <a:ext cx="8229600" cy="5040560"/>
          </a:xfrm>
        </p:spPr>
        <p:txBody>
          <a:bodyPr>
            <a:normAutofit lnSpcReduction="10000"/>
          </a:bodyPr>
          <a:lstStyle/>
          <a:p>
            <a:pPr marL="457200" indent="-457200">
              <a:buFont typeface="+mj-lt"/>
              <a:buAutoNum type="arabicPeriod" startAt="2"/>
            </a:pPr>
            <a:r>
              <a:rPr lang="el-GR" b="1" dirty="0" smtClean="0"/>
              <a:t>Προσταγλαδίνες</a:t>
            </a:r>
          </a:p>
          <a:p>
            <a:r>
              <a:rPr lang="el-GR" dirty="0" smtClean="0"/>
              <a:t>Οι προσταγλαδίνες Ε1 και Ι2 συντίθενται στα κύτταρα του γαστρικού βλεννογόνου και αναστέλλουν την αδενυλκυκλάση, ώστε να παράγεται μικρότερη ποσότητα </a:t>
            </a:r>
            <a:r>
              <a:rPr lang="en-US" dirty="0" smtClean="0"/>
              <a:t>cAMP. </a:t>
            </a:r>
            <a:r>
              <a:rPr lang="el-GR" dirty="0" smtClean="0"/>
              <a:t>Κατά συνέπεια η αντλία πρωτονίων δέχεται μειωμένα ερεθίσματα για την έκκριση οξέος.</a:t>
            </a:r>
          </a:p>
          <a:p>
            <a:r>
              <a:rPr lang="el-GR" dirty="0" smtClean="0"/>
              <a:t>Η μισοπροστόλη είναι ανάλογο της προσταγλαδίνης Ε1 που διεγείρει τους προσταγλαδινικούς υποδοχείς στο γαστρικό βλεννογόνο και αναστέλλει την αδενυλκυκλάση με αποτέλεσμα την μείωση παραγωγής οξέος. Όσον αφορά τις παρενέργειες, μπορεί να παρατηρηθεί δοσοεξαρτώμενη διάρροια.</a:t>
            </a:r>
          </a:p>
          <a:p>
            <a:endParaRPr lang="en-US" dirty="0"/>
          </a:p>
        </p:txBody>
      </p:sp>
    </p:spTree>
    <p:extLst>
      <p:ext uri="{BB962C8B-B14F-4D97-AF65-F5344CB8AC3E}">
        <p14:creationId xmlns:p14="http://schemas.microsoft.com/office/powerpoint/2010/main" val="397725492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Φάρμακα για το έλκος που μειώνουν την έκκριση του οξέος </a:t>
            </a:r>
            <a:r>
              <a:rPr lang="el-GR" sz="3300" b="0" dirty="0" smtClean="0"/>
              <a:t>3/4</a:t>
            </a:r>
            <a:endParaRPr lang="en-US" dirty="0"/>
          </a:p>
        </p:txBody>
      </p:sp>
      <p:sp>
        <p:nvSpPr>
          <p:cNvPr id="3" name="2 - Θέση περιεχομένου"/>
          <p:cNvSpPr>
            <a:spLocks noGrp="1"/>
          </p:cNvSpPr>
          <p:nvPr>
            <p:ph idx="1"/>
          </p:nvPr>
        </p:nvSpPr>
        <p:spPr>
          <a:xfrm>
            <a:off x="457200" y="1340768"/>
            <a:ext cx="8435280" cy="5328592"/>
          </a:xfrm>
        </p:spPr>
        <p:txBody>
          <a:bodyPr>
            <a:normAutofit fontScale="92500" lnSpcReduction="10000"/>
          </a:bodyPr>
          <a:lstStyle/>
          <a:p>
            <a:pPr marL="457200" indent="-457200">
              <a:buFont typeface="+mj-lt"/>
              <a:buAutoNum type="arabicPeriod" startAt="3"/>
            </a:pPr>
            <a:r>
              <a:rPr lang="el-GR" b="1" dirty="0" smtClean="0"/>
              <a:t>Αναστολείς της αντλίας πρωτονίων</a:t>
            </a:r>
          </a:p>
          <a:p>
            <a:r>
              <a:rPr lang="el-GR" dirty="0" smtClean="0"/>
              <a:t>Αυτοί είναι και οι πιο αποτελεσματικοί στην έκκριση γαστρικού οξέος. </a:t>
            </a:r>
          </a:p>
          <a:p>
            <a:r>
              <a:rPr lang="el-GR" dirty="0" smtClean="0"/>
              <a:t>Η ομεπραζόλη αναστέλλει το ένζυμο Η/</a:t>
            </a:r>
            <a:r>
              <a:rPr lang="en-US" dirty="0" smtClean="0"/>
              <a:t>K/ATP</a:t>
            </a:r>
            <a:r>
              <a:rPr lang="el-GR" dirty="0" smtClean="0"/>
              <a:t>άση που δρα ως αντλία πρωτονίων. Είναι δε και το τελευταίο στάδιο της έκκρισης του υδροχλωρικού οξέος στην γαστρική κοιλότητα. Η αναστολή της αντλίας μειώνει την οξύτητα των γαστρικών υγρών με μέγιστη δράση δύο ώρες μετά την χορήγηση.</a:t>
            </a:r>
          </a:p>
          <a:p>
            <a:r>
              <a:rPr lang="el-GR" dirty="0" smtClean="0"/>
              <a:t>Οι ανεπιθύμητες ενέργειες αυτής της ομάδας φαρμάκων είναι σπάνιες. Αναφέρεται κεφαλαλγία, ναυτία, διάρροια και μετεωρισμός που είναι και οι πιο συχνές. </a:t>
            </a:r>
          </a:p>
          <a:p>
            <a:r>
              <a:rPr lang="el-GR" dirty="0" smtClean="0"/>
              <a:t>Άλλα πλην της ομεπραζόλης, είναι η εσομεπραζόλη, λανοσοπραζόλη, παντοπραζόλη, ροβεπραζόλη.</a:t>
            </a:r>
          </a:p>
          <a:p>
            <a:endParaRPr lang="en-US" dirty="0"/>
          </a:p>
        </p:txBody>
      </p:sp>
    </p:spTree>
    <p:extLst>
      <p:ext uri="{BB962C8B-B14F-4D97-AF65-F5344CB8AC3E}">
        <p14:creationId xmlns:p14="http://schemas.microsoft.com/office/powerpoint/2010/main" val="17534923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solidFill>
                  <a:srgbClr val="002060"/>
                </a:solidFill>
              </a:rPr>
              <a:t>Σημασία του πεπτικού συστήματος</a:t>
            </a:r>
            <a:endParaRPr lang="en-US" b="1" dirty="0">
              <a:solidFill>
                <a:srgbClr val="002060"/>
              </a:solidFill>
            </a:endParaRPr>
          </a:p>
        </p:txBody>
      </p:sp>
      <p:sp>
        <p:nvSpPr>
          <p:cNvPr id="3" name="2 - Θέση περιεχομένου"/>
          <p:cNvSpPr>
            <a:spLocks noGrp="1"/>
          </p:cNvSpPr>
          <p:nvPr>
            <p:ph idx="1"/>
          </p:nvPr>
        </p:nvSpPr>
        <p:spPr/>
        <p:txBody>
          <a:bodyPr/>
          <a:lstStyle/>
          <a:p>
            <a:r>
              <a:rPr lang="el-GR" dirty="0" smtClean="0"/>
              <a:t>Το γαστρεντερικό σύστημα είναι μείζονος σημασίας στην υγεία του ανθρώπινου οργανισμού μια και χρησιμεύει στην θρέψη του ανθρώπου. </a:t>
            </a:r>
          </a:p>
          <a:p>
            <a:r>
              <a:rPr lang="el-GR" dirty="0" smtClean="0"/>
              <a:t>Η διάσπαση και απορρόφηση τροφών γίνεται σε όλο το μήκος του γαστρεντερικού συστήματος, με αποτέλεσμα την κατάλληλη είσοδο θρεπτικών ουσιών στον οργανισμό.</a:t>
            </a:r>
          </a:p>
          <a:p>
            <a:endParaRPr lang="en-US" dirty="0"/>
          </a:p>
        </p:txBody>
      </p:sp>
    </p:spTree>
    <p:extLst>
      <p:ext uri="{BB962C8B-B14F-4D97-AF65-F5344CB8AC3E}">
        <p14:creationId xmlns:p14="http://schemas.microsoft.com/office/powerpoint/2010/main" val="1130429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solidFill>
                  <a:srgbClr val="002060"/>
                </a:solidFill>
              </a:rPr>
              <a:t>Φάρμακα για το έλκος που μειώνουν την έκκριση του οξέος </a:t>
            </a:r>
            <a:r>
              <a:rPr lang="el-GR" sz="3300" b="0" dirty="0" smtClean="0"/>
              <a:t>4/4</a:t>
            </a:r>
            <a:endParaRPr lang="en-US" dirty="0"/>
          </a:p>
        </p:txBody>
      </p:sp>
      <p:sp>
        <p:nvSpPr>
          <p:cNvPr id="3" name="2 - Θέση περιεχομένου"/>
          <p:cNvSpPr>
            <a:spLocks noGrp="1"/>
          </p:cNvSpPr>
          <p:nvPr>
            <p:ph idx="1"/>
          </p:nvPr>
        </p:nvSpPr>
        <p:spPr>
          <a:xfrm>
            <a:off x="457200" y="1412776"/>
            <a:ext cx="8229600" cy="5040560"/>
          </a:xfrm>
        </p:spPr>
        <p:txBody>
          <a:bodyPr>
            <a:normAutofit/>
          </a:bodyPr>
          <a:lstStyle/>
          <a:p>
            <a:pPr marL="457200" indent="-457200">
              <a:buFont typeface="+mj-lt"/>
              <a:buAutoNum type="arabicPeriod" startAt="4"/>
            </a:pPr>
            <a:r>
              <a:rPr lang="el-GR" b="1" dirty="0" smtClean="0"/>
              <a:t>Φάρμακα που αυξάνουν την αντίσταση του βλεννογόνου</a:t>
            </a:r>
          </a:p>
          <a:p>
            <a:pPr lvl="1">
              <a:buFont typeface="Courier New" panose="02070309020205020404" pitchFamily="49" charset="0"/>
              <a:buChar char="o"/>
            </a:pPr>
            <a:r>
              <a:rPr lang="el-GR" dirty="0" smtClean="0"/>
              <a:t>Σουκραλφάτη.</a:t>
            </a:r>
          </a:p>
          <a:p>
            <a:pPr marL="457200" indent="-457200">
              <a:buFont typeface="+mj-lt"/>
              <a:buAutoNum type="arabicPeriod" startAt="5"/>
            </a:pPr>
            <a:r>
              <a:rPr lang="el-GR" b="1" dirty="0" smtClean="0"/>
              <a:t>Φάρμακα που εξουδετερώνουν το υδροχλωρικό οξύ</a:t>
            </a:r>
          </a:p>
          <a:p>
            <a:pPr lvl="1">
              <a:buFont typeface="Courier New" panose="02070309020205020404" pitchFamily="49" charset="0"/>
              <a:buChar char="o"/>
            </a:pPr>
            <a:r>
              <a:rPr lang="el-GR" dirty="0" smtClean="0"/>
              <a:t>Αντιόξινα.</a:t>
            </a:r>
          </a:p>
          <a:p>
            <a:pPr marL="457200" indent="-457200">
              <a:buFont typeface="+mj-lt"/>
              <a:buAutoNum type="arabicPeriod" startAt="6"/>
            </a:pPr>
            <a:r>
              <a:rPr lang="el-GR" b="1" dirty="0" smtClean="0"/>
              <a:t>Αντικαταθλιπτικά και αντιχολινεργικά.</a:t>
            </a:r>
          </a:p>
          <a:p>
            <a:pPr marL="457200" indent="-457200">
              <a:buFont typeface="+mj-lt"/>
              <a:buAutoNum type="arabicPeriod" startAt="6"/>
            </a:pPr>
            <a:r>
              <a:rPr lang="el-GR" b="1" dirty="0" smtClean="0"/>
              <a:t>Εκρίζωση του ελικοβακτηριδίου του πυλωρού</a:t>
            </a:r>
          </a:p>
          <a:p>
            <a:pPr lvl="1">
              <a:buFont typeface="Courier New" panose="02070309020205020404" pitchFamily="49" charset="0"/>
              <a:buChar char="o"/>
            </a:pPr>
            <a:r>
              <a:rPr lang="el-GR" dirty="0" smtClean="0"/>
              <a:t>Αντιβιοτικά όπως αμοξικιλλίνη, κλαριθρομυκίνη, μετρονιδαζόλη.</a:t>
            </a:r>
          </a:p>
          <a:p>
            <a:endParaRPr lang="en-US" dirty="0"/>
          </a:p>
        </p:txBody>
      </p:sp>
    </p:spTree>
    <p:extLst>
      <p:ext uri="{BB962C8B-B14F-4D97-AF65-F5344CB8AC3E}">
        <p14:creationId xmlns:p14="http://schemas.microsoft.com/office/powerpoint/2010/main" val="393057653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2060"/>
                </a:solidFill>
              </a:rPr>
              <a:t>Φάρμακα ναυτίας και εμέτου</a:t>
            </a:r>
            <a:endParaRPr lang="en-US" sz="3600"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Χρησιμοποιούνται κυρίως φάρμακα όπως</a:t>
            </a:r>
          </a:p>
          <a:p>
            <a:pPr marL="457200" indent="-457200">
              <a:buFont typeface="+mj-lt"/>
              <a:buAutoNum type="arabicPeriod"/>
            </a:pPr>
            <a:r>
              <a:rPr lang="el-GR" b="1" dirty="0" smtClean="0"/>
              <a:t>Ανταγωνιστές των </a:t>
            </a:r>
            <a:r>
              <a:rPr lang="en-US" b="1" dirty="0" smtClean="0"/>
              <a:t>5HT-3 </a:t>
            </a:r>
            <a:r>
              <a:rPr lang="el-GR" b="1" dirty="0" smtClean="0"/>
              <a:t>υποδοχέων </a:t>
            </a:r>
            <a:r>
              <a:rPr lang="el-GR" dirty="0" smtClean="0"/>
              <a:t>όπως η γρανισετρόνη, οντασετρόνη, τροπισετρόνη.</a:t>
            </a:r>
          </a:p>
          <a:p>
            <a:pPr marL="457200" indent="-457200">
              <a:buFont typeface="+mj-lt"/>
              <a:buAutoNum type="arabicPeriod"/>
            </a:pPr>
            <a:r>
              <a:rPr lang="el-GR" b="1" dirty="0" smtClean="0"/>
              <a:t>Ανταγωνιστές της δοπαμίνης </a:t>
            </a:r>
            <a:r>
              <a:rPr lang="el-GR" dirty="0" smtClean="0"/>
              <a:t>όπως δομπεριδόνη, μετοκλοπραμίδη.</a:t>
            </a:r>
          </a:p>
          <a:p>
            <a:pPr marL="457200" indent="-457200">
              <a:buFont typeface="+mj-lt"/>
              <a:buAutoNum type="arabicPeriod"/>
            </a:pPr>
            <a:r>
              <a:rPr lang="el-GR" b="1" dirty="0" smtClean="0"/>
              <a:t>Αντιψυχωτικά</a:t>
            </a:r>
            <a:r>
              <a:rPr lang="el-GR" dirty="0" smtClean="0"/>
              <a:t> όπως χλωροπρομαζίνη, αλοπεριδόλη, λεβοπρομαζίνη, περφαιναζίνη, προχλωρπεραζίνη, τριφλουοροπεραζίνη.</a:t>
            </a:r>
          </a:p>
          <a:p>
            <a:pPr marL="457200" indent="-457200">
              <a:buFont typeface="+mj-lt"/>
              <a:buAutoNum type="arabicPeriod"/>
            </a:pPr>
            <a:r>
              <a:rPr lang="el-GR" b="1" dirty="0" smtClean="0"/>
              <a:t>Αντιισταμινικά </a:t>
            </a:r>
            <a:r>
              <a:rPr lang="el-GR" dirty="0" smtClean="0"/>
              <a:t>όπως σινναριζίνη, κυκλιζίνη, μεκλοζίνη, προμεθαζίνη.</a:t>
            </a:r>
          </a:p>
          <a:p>
            <a:endParaRPr lang="en-US" dirty="0"/>
          </a:p>
        </p:txBody>
      </p:sp>
    </p:spTree>
    <p:extLst>
      <p:ext uri="{BB962C8B-B14F-4D97-AF65-F5344CB8AC3E}">
        <p14:creationId xmlns:p14="http://schemas.microsoft.com/office/powerpoint/2010/main" val="16034252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Λεπτό έντερο (δωδεκαδάκτυλο)</a:t>
            </a:r>
            <a:endParaRPr lang="en-US" b="1" dirty="0">
              <a:solidFill>
                <a:srgbClr val="002060"/>
              </a:solidFill>
            </a:endParaRPr>
          </a:p>
        </p:txBody>
      </p:sp>
      <p:sp>
        <p:nvSpPr>
          <p:cNvPr id="3" name="2 - Θέση περιεχομένου"/>
          <p:cNvSpPr>
            <a:spLocks noGrp="1"/>
          </p:cNvSpPr>
          <p:nvPr>
            <p:ph idx="1"/>
          </p:nvPr>
        </p:nvSpPr>
        <p:spPr>
          <a:xfrm>
            <a:off x="457200" y="1196752"/>
            <a:ext cx="8363272" cy="5400600"/>
          </a:xfrm>
        </p:spPr>
        <p:txBody>
          <a:bodyPr>
            <a:noAutofit/>
          </a:bodyPr>
          <a:lstStyle/>
          <a:p>
            <a:r>
              <a:rPr lang="el-GR" sz="2200" b="1" dirty="0"/>
              <a:t>ΛΕΠΤΟ </a:t>
            </a:r>
            <a:r>
              <a:rPr lang="el-GR" sz="2200" b="1" dirty="0" smtClean="0"/>
              <a:t>ΕΝΤΕΡΟ</a:t>
            </a:r>
          </a:p>
          <a:p>
            <a:pPr marL="355600" indent="0">
              <a:spcBef>
                <a:spcPts val="300"/>
              </a:spcBef>
              <a:buNone/>
            </a:pPr>
            <a:r>
              <a:rPr lang="el-GR" sz="2200" dirty="0" smtClean="0"/>
              <a:t>Αποτελεί </a:t>
            </a:r>
            <a:r>
              <a:rPr lang="el-GR" sz="2200" dirty="0"/>
              <a:t>τη συνέχεια του στομάχου. Ξεκινάει από τον πυλωρό και φτάνει </a:t>
            </a:r>
            <a:r>
              <a:rPr lang="el-GR" sz="2200" dirty="0" smtClean="0"/>
              <a:t>μέχρι </a:t>
            </a:r>
            <a:r>
              <a:rPr lang="el-GR" sz="2200" dirty="0"/>
              <a:t>το παχύ έντερο με την ειλεοτυφλική βαλβίδα . Βρίσκεται στη κάτω κοιλία και περιβάλλεται από το παχύ έντερο το οποί σχηματίζει μια ατελή στεφάνη. Έχει συνολικό μήκος 6-7 μέτρα. Διακρίνεται σε 3 μέρη: Δωδεκαδάκτυλο Νήστιδα Ειλεό</a:t>
            </a:r>
            <a:r>
              <a:rPr lang="el-GR" sz="2200" dirty="0" smtClean="0"/>
              <a:t>.</a:t>
            </a:r>
            <a:endParaRPr lang="el-GR" sz="2200" dirty="0"/>
          </a:p>
          <a:p>
            <a:r>
              <a:rPr lang="el-GR" sz="2200" b="1" dirty="0" smtClean="0"/>
              <a:t>ΔΩΔΕΚΑΔΑΚΤΥΛΟ</a:t>
            </a:r>
          </a:p>
          <a:p>
            <a:pPr marL="355600" indent="0">
              <a:spcBef>
                <a:spcPts val="300"/>
              </a:spcBef>
              <a:buNone/>
            </a:pPr>
            <a:r>
              <a:rPr lang="el-GR" sz="2200" dirty="0" smtClean="0"/>
              <a:t>Αποτελεί </a:t>
            </a:r>
            <a:r>
              <a:rPr lang="el-GR" sz="2200" dirty="0"/>
              <a:t>τη πρώτη </a:t>
            </a:r>
            <a:r>
              <a:rPr lang="el-GR" sz="2200" dirty="0" smtClean="0"/>
              <a:t>μοίρα </a:t>
            </a:r>
            <a:r>
              <a:rPr lang="el-GR" sz="2200" dirty="0"/>
              <a:t>του λεπτού εντέρου με μήκος 25-30 εκ. Ξεκινά από τη πυλωρική βαλβίδα και φτάνει στη νηστιδοδωδεκαδακτυλική καμπή. Έχει σχήμα αγκύλης που περιβάλει τη κεφαλή του παγκρέατος. Στον αυλό του εκβάλλουν οι εκφορητικοί πόροι ήπατος και παγκρέατος. Το έκκριμά τους μαζί με αυτό των </a:t>
            </a:r>
            <a:r>
              <a:rPr lang="el-GR" sz="2200" dirty="0" smtClean="0"/>
              <a:t>δωδεκαδακτυλικών αδένων </a:t>
            </a:r>
            <a:r>
              <a:rPr lang="el-GR" sz="2200" dirty="0"/>
              <a:t>συμβάλλει στη πέψη των τροφών</a:t>
            </a:r>
            <a:r>
              <a:rPr lang="el-GR" sz="2200" dirty="0" smtClean="0"/>
              <a:t>.</a:t>
            </a:r>
            <a:endParaRPr lang="en-US" sz="2200" dirty="0"/>
          </a:p>
        </p:txBody>
      </p:sp>
    </p:spTree>
    <p:extLst>
      <p:ext uri="{BB962C8B-B14F-4D97-AF65-F5344CB8AC3E}">
        <p14:creationId xmlns:p14="http://schemas.microsoft.com/office/powerpoint/2010/main" val="28795482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Νήστις</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pPr>
              <a:buNone/>
            </a:pPr>
            <a:r>
              <a:rPr lang="el-GR" dirty="0" smtClean="0"/>
              <a:t>Ξεκινάει </a:t>
            </a:r>
            <a:r>
              <a:rPr lang="el-GR" dirty="0"/>
              <a:t>από τη νηστιδοδωδεκαδακτυλική καμπή. </a:t>
            </a:r>
            <a:endParaRPr lang="el-GR" dirty="0" smtClean="0"/>
          </a:p>
          <a:p>
            <a:pPr>
              <a:buNone/>
            </a:pPr>
            <a:r>
              <a:rPr lang="el-GR" dirty="0" smtClean="0"/>
              <a:t>Στο </a:t>
            </a:r>
            <a:r>
              <a:rPr lang="el-GR" dirty="0"/>
              <a:t>εσωτερικό της παρουσιάζει: </a:t>
            </a:r>
            <a:endParaRPr lang="el-GR" dirty="0" smtClean="0"/>
          </a:p>
          <a:p>
            <a:pPr marL="457200" indent="-457200">
              <a:buFont typeface="+mj-lt"/>
              <a:buAutoNum type="arabicPeriod"/>
            </a:pPr>
            <a:r>
              <a:rPr lang="el-GR" dirty="0" smtClean="0"/>
              <a:t>Κυκλικές </a:t>
            </a:r>
            <a:r>
              <a:rPr lang="el-GR" dirty="0"/>
              <a:t>πτυχές τις </a:t>
            </a:r>
            <a:r>
              <a:rPr lang="el-GR" dirty="0" smtClean="0"/>
              <a:t>λάχνες </a:t>
            </a:r>
            <a:r>
              <a:rPr lang="el-GR" dirty="0"/>
              <a:t>(προσεκβολές του βλεννογόνου) </a:t>
            </a:r>
            <a:endParaRPr lang="el-GR" dirty="0" smtClean="0"/>
          </a:p>
          <a:p>
            <a:pPr marL="457200" indent="-457200">
              <a:buFont typeface="+mj-lt"/>
              <a:buAutoNum type="arabicPeriod"/>
            </a:pPr>
            <a:r>
              <a:rPr lang="el-GR" dirty="0" smtClean="0"/>
              <a:t>Λεμφοζίδια </a:t>
            </a:r>
            <a:r>
              <a:rPr lang="el-GR" dirty="0"/>
              <a:t>(αθροίσματα λεμφοκυττάρων) </a:t>
            </a:r>
            <a:endParaRPr lang="el-GR" dirty="0" smtClean="0"/>
          </a:p>
          <a:p>
            <a:pPr marL="457200" indent="-457200">
              <a:buFont typeface="+mj-lt"/>
              <a:buAutoNum type="arabicPeriod"/>
            </a:pPr>
            <a:r>
              <a:rPr lang="el-GR" dirty="0" smtClean="0"/>
              <a:t>Πλάκες </a:t>
            </a:r>
            <a:r>
              <a:rPr lang="el-GR" dirty="0"/>
              <a:t>Peyer ( μικρά επάρματα του βλεννογόνου με λεμφοζίδια που βρίσκονται κυρίως στον ειλεό) </a:t>
            </a:r>
            <a:endParaRPr lang="el-GR" dirty="0" smtClean="0"/>
          </a:p>
          <a:p>
            <a:pPr>
              <a:buNone/>
            </a:pPr>
            <a:r>
              <a:rPr lang="el-GR" dirty="0" smtClean="0"/>
              <a:t>Γίνεται </a:t>
            </a:r>
            <a:r>
              <a:rPr lang="el-GR" dirty="0"/>
              <a:t>απορρόφηση και πέψη τροφών.</a:t>
            </a:r>
            <a:endParaRPr lang="en-US" dirty="0"/>
          </a:p>
        </p:txBody>
      </p:sp>
    </p:spTree>
    <p:extLst>
      <p:ext uri="{BB962C8B-B14F-4D97-AF65-F5344CB8AC3E}">
        <p14:creationId xmlns:p14="http://schemas.microsoft.com/office/powerpoint/2010/main" val="209421375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Ειλεός</a:t>
            </a:r>
            <a:endParaRPr lang="en-US" b="1" dirty="0">
              <a:solidFill>
                <a:srgbClr val="002060"/>
              </a:solidFill>
            </a:endParaRPr>
          </a:p>
        </p:txBody>
      </p:sp>
      <p:sp>
        <p:nvSpPr>
          <p:cNvPr id="3" name="2 - Θέση περιεχομένου"/>
          <p:cNvSpPr>
            <a:spLocks noGrp="1"/>
          </p:cNvSpPr>
          <p:nvPr>
            <p:ph idx="1"/>
          </p:nvPr>
        </p:nvSpPr>
        <p:spPr/>
        <p:txBody>
          <a:bodyPr/>
          <a:lstStyle/>
          <a:p>
            <a:pPr>
              <a:lnSpc>
                <a:spcPct val="130000"/>
              </a:lnSpc>
            </a:pPr>
            <a:r>
              <a:rPr lang="el-GR" dirty="0"/>
              <a:t> </a:t>
            </a:r>
            <a:r>
              <a:rPr lang="el-GR" dirty="0" smtClean="0"/>
              <a:t>Είναι </a:t>
            </a:r>
            <a:r>
              <a:rPr lang="el-GR" dirty="0"/>
              <a:t>η συνέχεια της νήστιδας και το εσωτερικό της είναι σχεδόν ίδιο με αυτή. Μαζί αποτελούν το ελικώδες έντερο το οποίο είναι ευκίνητο και κρέμεται από το πίσω κοιλιακό τοίχωμα από μια πτυχή του </a:t>
            </a:r>
            <a:r>
              <a:rPr lang="el-GR" dirty="0" smtClean="0"/>
              <a:t>περιτόναιου, </a:t>
            </a:r>
            <a:r>
              <a:rPr lang="el-GR" dirty="0"/>
              <a:t>το μεσεντέριο.</a:t>
            </a:r>
            <a:endParaRPr lang="en-US" dirty="0"/>
          </a:p>
        </p:txBody>
      </p:sp>
    </p:spTree>
    <p:extLst>
      <p:ext uri="{BB962C8B-B14F-4D97-AF65-F5344CB8AC3E}">
        <p14:creationId xmlns:p14="http://schemas.microsoft.com/office/powerpoint/2010/main" val="40226372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Παχύ έντερο</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Αρχίζει από </a:t>
            </a:r>
            <a:r>
              <a:rPr lang="el-GR" dirty="0"/>
              <a:t>την ειλεοτυφλική βαλβίδα και φτάνει μέχρι το πρωκτό. Έχει μήκος 1,5 μέτρο , και σχηματίζει μια στεφάνη που περιβάλλει το λεπτό έντερο. Χωρίζεται σε 3 μέρη: Το τυφλό (στο οποίο βρίσκεται η σκωληκοειδής απόφυση). Το κόλο (ανιόν, εγκάρσιο , κατιόν σιγμοειδές) Το ορθό ή </a:t>
            </a:r>
            <a:r>
              <a:rPr lang="el-GR" dirty="0" smtClean="0"/>
              <a:t>απευθυσμένο.</a:t>
            </a:r>
          </a:p>
          <a:p>
            <a:r>
              <a:rPr lang="el-GR" b="1" dirty="0" smtClean="0"/>
              <a:t>ΔΙΑΦΟΡΕΣ </a:t>
            </a:r>
            <a:r>
              <a:rPr lang="el-GR" b="1" dirty="0"/>
              <a:t>ΜΕ ΤΟ ΛΕΠΤΟ </a:t>
            </a:r>
            <a:r>
              <a:rPr lang="el-GR" b="1" dirty="0" smtClean="0"/>
              <a:t>ΕΝΤΕΡΟ</a:t>
            </a:r>
          </a:p>
          <a:p>
            <a:pPr marL="355600" indent="0">
              <a:spcBef>
                <a:spcPts val="300"/>
              </a:spcBef>
              <a:buNone/>
            </a:pPr>
            <a:r>
              <a:rPr lang="el-GR" dirty="0" smtClean="0"/>
              <a:t>Μεγαλύτερο πλάτος</a:t>
            </a:r>
            <a:r>
              <a:rPr lang="el-GR" dirty="0"/>
              <a:t>,</a:t>
            </a:r>
            <a:r>
              <a:rPr lang="el-GR" dirty="0" smtClean="0"/>
              <a:t> </a:t>
            </a:r>
            <a:r>
              <a:rPr lang="el-GR" dirty="0"/>
              <a:t>κ</a:t>
            </a:r>
            <a:r>
              <a:rPr lang="el-GR" dirty="0" smtClean="0"/>
              <a:t>ολικές </a:t>
            </a:r>
            <a:r>
              <a:rPr lang="el-GR" dirty="0"/>
              <a:t>ταινίες Εκκολπώματα. Επιπλοϊκές </a:t>
            </a:r>
            <a:r>
              <a:rPr lang="el-GR" dirty="0" smtClean="0"/>
              <a:t>αποφύσεις. </a:t>
            </a:r>
            <a:r>
              <a:rPr lang="el-GR" dirty="0"/>
              <a:t>Δεν έχει λάχνες και πλάκες Peyer ( έχει όμως λεμφοζίδια και βλεννώδεις αδένες</a:t>
            </a:r>
            <a:r>
              <a:rPr lang="el-GR" dirty="0" smtClean="0"/>
              <a:t>)</a:t>
            </a:r>
            <a:r>
              <a:rPr lang="el-GR" dirty="0"/>
              <a:t>.</a:t>
            </a:r>
          </a:p>
        </p:txBody>
      </p:sp>
    </p:spTree>
    <p:extLst>
      <p:ext uri="{BB962C8B-B14F-4D97-AF65-F5344CB8AC3E}">
        <p14:creationId xmlns:p14="http://schemas.microsoft.com/office/powerpoint/2010/main" val="30284394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Λειτουργίες παχέος εντέρου</a:t>
            </a:r>
            <a:endParaRPr lang="en-US" b="1" dirty="0">
              <a:solidFill>
                <a:srgbClr val="002060"/>
              </a:solidFill>
            </a:endParaRPr>
          </a:p>
        </p:txBody>
      </p:sp>
      <p:sp>
        <p:nvSpPr>
          <p:cNvPr id="3" name="2 - Θέση περιεχομένου"/>
          <p:cNvSpPr>
            <a:spLocks noGrp="1"/>
          </p:cNvSpPr>
          <p:nvPr>
            <p:ph idx="1"/>
          </p:nvPr>
        </p:nvSpPr>
        <p:spPr/>
        <p:txBody>
          <a:bodyPr/>
          <a:lstStyle/>
          <a:p>
            <a:r>
              <a:rPr lang="el-GR" dirty="0" smtClean="0"/>
              <a:t>Διάσπαση </a:t>
            </a:r>
            <a:r>
              <a:rPr lang="el-GR" dirty="0"/>
              <a:t>και απορρόφηση θρεπτικών ουσιών , βιταμινών, ηλεκτρολυτών , </a:t>
            </a:r>
            <a:r>
              <a:rPr lang="el-GR" dirty="0" smtClean="0"/>
              <a:t>νερού Έκκριση βλέννας.</a:t>
            </a:r>
          </a:p>
          <a:p>
            <a:r>
              <a:rPr lang="el-GR" dirty="0" smtClean="0"/>
              <a:t>Συμπύκνωση </a:t>
            </a:r>
            <a:r>
              <a:rPr lang="el-GR" dirty="0"/>
              <a:t>υπολειμμάτων τροφής (κόπρανα</a:t>
            </a:r>
            <a:r>
              <a:rPr lang="el-GR" dirty="0" smtClean="0"/>
              <a:t>).</a:t>
            </a:r>
          </a:p>
          <a:p>
            <a:r>
              <a:rPr lang="el-GR" dirty="0" smtClean="0"/>
              <a:t>Η </a:t>
            </a:r>
            <a:r>
              <a:rPr lang="el-GR" dirty="0"/>
              <a:t>φυσιολογική του χλωρίδα (κολοβακτηρίδια) βοηθά στη πέψη και αν καταστραφεί από αντιβιοτικά έχουμε </a:t>
            </a:r>
            <a:r>
              <a:rPr lang="el-GR" dirty="0" smtClean="0"/>
              <a:t>διάρροιες.</a:t>
            </a:r>
            <a:endParaRPr lang="en-US" dirty="0"/>
          </a:p>
        </p:txBody>
      </p:sp>
    </p:spTree>
    <p:extLst>
      <p:ext uri="{BB962C8B-B14F-4D97-AF65-F5344CB8AC3E}">
        <p14:creationId xmlns:p14="http://schemas.microsoft.com/office/powerpoint/2010/main" val="43976873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002060"/>
                </a:solidFill>
              </a:rPr>
              <a:t>Αντιδιαρροικά φάρμακα</a:t>
            </a:r>
            <a:endParaRPr lang="en-US" sz="4000" b="1" dirty="0">
              <a:solidFill>
                <a:srgbClr val="002060"/>
              </a:solidFill>
            </a:endParaRPr>
          </a:p>
        </p:txBody>
      </p:sp>
      <p:sp>
        <p:nvSpPr>
          <p:cNvPr id="3" name="2 - Θέση περιεχομένου"/>
          <p:cNvSpPr>
            <a:spLocks noGrp="1"/>
          </p:cNvSpPr>
          <p:nvPr>
            <p:ph idx="1"/>
          </p:nvPr>
        </p:nvSpPr>
        <p:spPr/>
        <p:txBody>
          <a:bodyPr>
            <a:normAutofit/>
          </a:bodyPr>
          <a:lstStyle/>
          <a:p>
            <a:r>
              <a:rPr lang="el-GR" dirty="0" smtClean="0"/>
              <a:t>Τα οπιοειδή μειώνουν την εντερική κινητικότητα σε μεγάλο βαθμό, για αυτό και παλαιότερα είχαν πολύ χρησιμοποιηθεί σε διαρροϊκές καταστάσεις.</a:t>
            </a:r>
          </a:p>
          <a:p>
            <a:r>
              <a:rPr lang="el-GR" dirty="0" smtClean="0"/>
              <a:t>Η </a:t>
            </a:r>
            <a:r>
              <a:rPr lang="el-GR" b="1" dirty="0" smtClean="0"/>
              <a:t>λοπεραμίδη</a:t>
            </a:r>
            <a:r>
              <a:rPr lang="el-GR" dirty="0" smtClean="0"/>
              <a:t> είναι συνθετικό οποιοειδές με πιθανή τοπική δράση στο έντερο. Καθυστερεί και την εντερική κινητικότητα αλλά και την δίοδο του εντερικού περιεχομένου.</a:t>
            </a:r>
          </a:p>
          <a:p>
            <a:r>
              <a:rPr lang="el-GR" dirty="0" smtClean="0"/>
              <a:t>Η λοπεραμίδη δεν διέρχεται τον εγκεφαλικό φραγμό και έτσι δεν υπάρχει κίνδυνος εθισμού. Στις συνήθεις δόσεις δεν έχει παρενέργειες, σε μεγάλες δόσεις θα οδηγήσει σε δυσκοιλιότητα.</a:t>
            </a:r>
          </a:p>
        </p:txBody>
      </p:sp>
    </p:spTree>
    <p:extLst>
      <p:ext uri="{BB962C8B-B14F-4D97-AF65-F5344CB8AC3E}">
        <p14:creationId xmlns:p14="http://schemas.microsoft.com/office/powerpoint/2010/main" val="6692558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dirty="0" smtClean="0">
                <a:solidFill>
                  <a:srgbClr val="002060"/>
                </a:solidFill>
              </a:rPr>
              <a:t>Φάρμακα στην δυσκοιλιότητα</a:t>
            </a:r>
            <a:endParaRPr lang="en-US" sz="3600" b="1" dirty="0">
              <a:solidFill>
                <a:srgbClr val="002060"/>
              </a:solidFill>
            </a:endParaRPr>
          </a:p>
        </p:txBody>
      </p:sp>
      <p:sp>
        <p:nvSpPr>
          <p:cNvPr id="3" name="2 - Θέση περιεχομένου"/>
          <p:cNvSpPr>
            <a:spLocks noGrp="1"/>
          </p:cNvSpPr>
          <p:nvPr>
            <p:ph idx="1"/>
          </p:nvPr>
        </p:nvSpPr>
        <p:spPr>
          <a:xfrm>
            <a:off x="457200" y="1196752"/>
            <a:ext cx="8686800" cy="5040560"/>
          </a:xfrm>
        </p:spPr>
        <p:txBody>
          <a:bodyPr>
            <a:normAutofit/>
          </a:bodyPr>
          <a:lstStyle/>
          <a:p>
            <a:r>
              <a:rPr lang="el-GR" b="1" dirty="0" smtClean="0"/>
              <a:t>Καθαρτικά που αυξάνουν τον όγκο του εντερικού περιεχομένου</a:t>
            </a:r>
          </a:p>
          <a:p>
            <a:pPr marL="355600" indent="0">
              <a:buNone/>
            </a:pPr>
            <a:r>
              <a:rPr lang="el-GR" dirty="0" smtClean="0"/>
              <a:t>Μεθυλοελλουλόζη, στερκούλια.</a:t>
            </a:r>
          </a:p>
          <a:p>
            <a:r>
              <a:rPr lang="el-GR" b="1" dirty="0" smtClean="0"/>
              <a:t>Οσμωτικά καθαρτικά</a:t>
            </a:r>
          </a:p>
          <a:p>
            <a:pPr marL="355600" indent="0">
              <a:buNone/>
            </a:pPr>
            <a:r>
              <a:rPr lang="el-GR" dirty="0" smtClean="0"/>
              <a:t>Λακτουλόζη, </a:t>
            </a:r>
            <a:r>
              <a:rPr lang="en-US" dirty="0" smtClean="0"/>
              <a:t>macrogels, </a:t>
            </a:r>
            <a:r>
              <a:rPr lang="el-GR" dirty="0" smtClean="0"/>
              <a:t>άλατα μαγνησίου.</a:t>
            </a:r>
          </a:p>
          <a:p>
            <a:r>
              <a:rPr lang="el-GR" b="1" dirty="0" smtClean="0"/>
              <a:t>Μαλακτικά</a:t>
            </a:r>
          </a:p>
          <a:p>
            <a:pPr marL="355600" indent="0">
              <a:buNone/>
            </a:pPr>
            <a:r>
              <a:rPr lang="el-GR" dirty="0" smtClean="0"/>
              <a:t>Αραχιδέλαιο, υγρή παραφίνη.</a:t>
            </a:r>
          </a:p>
          <a:p>
            <a:r>
              <a:rPr lang="el-GR" b="1" dirty="0" smtClean="0"/>
              <a:t>Διεγερτικά καθαρτικά</a:t>
            </a:r>
          </a:p>
          <a:p>
            <a:pPr marL="355600" indent="0">
              <a:buNone/>
            </a:pPr>
            <a:r>
              <a:rPr lang="el-GR" dirty="0" smtClean="0"/>
              <a:t>Βισασκοδύλη, δαντρόνη, δοκουσάτη, γλυκερίνη, σέννα.</a:t>
            </a:r>
            <a:endParaRPr lang="en-US" dirty="0"/>
          </a:p>
        </p:txBody>
      </p:sp>
    </p:spTree>
    <p:extLst>
      <p:ext uri="{BB962C8B-B14F-4D97-AF65-F5344CB8AC3E}">
        <p14:creationId xmlns:p14="http://schemas.microsoft.com/office/powerpoint/2010/main" val="413735465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002060"/>
                </a:solidFill>
              </a:rPr>
              <a:t>Καθαρτικά</a:t>
            </a:r>
            <a:r>
              <a:rPr lang="en-US" sz="4000" b="1" dirty="0" smtClean="0">
                <a:solidFill>
                  <a:srgbClr val="002060"/>
                </a:solidFill>
              </a:rPr>
              <a:t> </a:t>
            </a:r>
            <a:r>
              <a:rPr lang="en-US" sz="3200" b="0" dirty="0" smtClean="0">
                <a:solidFill>
                  <a:srgbClr val="002060"/>
                </a:solidFill>
              </a:rPr>
              <a:t>1/2</a:t>
            </a:r>
            <a:endParaRPr lang="en-US" sz="3200" b="0" dirty="0">
              <a:solidFill>
                <a:srgbClr val="002060"/>
              </a:solidFill>
            </a:endParaRPr>
          </a:p>
        </p:txBody>
      </p:sp>
      <p:sp>
        <p:nvSpPr>
          <p:cNvPr id="3" name="2 - Θέση περιεχομένου"/>
          <p:cNvSpPr>
            <a:spLocks noGrp="1"/>
          </p:cNvSpPr>
          <p:nvPr>
            <p:ph idx="1"/>
          </p:nvPr>
        </p:nvSpPr>
        <p:spPr/>
        <p:txBody>
          <a:bodyPr>
            <a:normAutofit lnSpcReduction="10000"/>
          </a:bodyPr>
          <a:lstStyle/>
          <a:p>
            <a:r>
              <a:rPr lang="el-GR" b="1" dirty="0" smtClean="0"/>
              <a:t>Καθαρτικά που αυξάνουν τον όγκο του εντερικού περιεχομένου</a:t>
            </a:r>
          </a:p>
          <a:p>
            <a:pPr marL="355600" indent="0">
              <a:buNone/>
            </a:pPr>
            <a:r>
              <a:rPr lang="el-GR" dirty="0" smtClean="0"/>
              <a:t>Είναι φάρμακα που αποτελούνται από μακριές αλυσίδες πολυσακχαριτών και αλάτων που δεσμεύουν νερό και αυξάνουν τον όγκο του εντερικού περιεχομένου.</a:t>
            </a:r>
          </a:p>
          <a:p>
            <a:r>
              <a:rPr lang="el-GR" b="1" dirty="0" smtClean="0"/>
              <a:t>Καθαρτικά ωσμωτικά</a:t>
            </a:r>
          </a:p>
          <a:p>
            <a:pPr marL="355600" indent="0">
              <a:buNone/>
            </a:pPr>
            <a:r>
              <a:rPr lang="el-GR" dirty="0" smtClean="0"/>
              <a:t>Περιέχουν άλατα μαγνησίου ή νατρίου και δεσμεύουν νερό όταν φτάσουν στο έντερο. Αυτά που περιέχουν μαγνήσιο μπορεί να οδηγήσουν σε υπερμαγνησιαιμία σε ασθενείς με νεφρική ανεπάρκεια και εκείνα που περιέχουν νάτριο μπορεί να επιδεινώσουν καρδιακή ανεπάρκεια όταν υπάρχει.</a:t>
            </a:r>
          </a:p>
        </p:txBody>
      </p:sp>
    </p:spTree>
    <p:extLst>
      <p:ext uri="{BB962C8B-B14F-4D97-AF65-F5344CB8AC3E}">
        <p14:creationId xmlns:p14="http://schemas.microsoft.com/office/powerpoint/2010/main" val="16225837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Ανατομική οργάνωση πεπτικού</a:t>
            </a:r>
            <a:endParaRPr lang="en-US" b="1" dirty="0">
              <a:solidFill>
                <a:srgbClr val="002060"/>
              </a:solidFill>
            </a:endParaRPr>
          </a:p>
        </p:txBody>
      </p:sp>
      <p:sp>
        <p:nvSpPr>
          <p:cNvPr id="3" name="2 - Θέση περιεχομένου"/>
          <p:cNvSpPr>
            <a:spLocks noGrp="1"/>
          </p:cNvSpPr>
          <p:nvPr>
            <p:ph idx="1"/>
          </p:nvPr>
        </p:nvSpPr>
        <p:spPr/>
        <p:txBody>
          <a:bodyPr>
            <a:normAutofit/>
          </a:bodyPr>
          <a:lstStyle/>
          <a:p>
            <a:pPr marL="0" indent="0">
              <a:buNone/>
            </a:pPr>
            <a:r>
              <a:rPr lang="el-GR" dirty="0"/>
              <a:t>Αποτελείται από: </a:t>
            </a:r>
            <a:endParaRPr lang="el-GR" dirty="0" smtClean="0"/>
          </a:p>
          <a:p>
            <a:pPr marL="457200" indent="-457200">
              <a:buFont typeface="+mj-lt"/>
              <a:buAutoNum type="arabicPeriod"/>
            </a:pPr>
            <a:r>
              <a:rPr lang="el-GR" b="1" dirty="0" smtClean="0"/>
              <a:t>ΟΡΓΑΝΑ</a:t>
            </a:r>
            <a:r>
              <a:rPr lang="el-GR" b="1" dirty="0"/>
              <a:t>:</a:t>
            </a:r>
            <a:r>
              <a:rPr lang="el-GR" dirty="0"/>
              <a:t> ΣΤΟΜΑΤΙΚΗ ΚΟΙΛΟΤΗΤΑ ΦΑΡΥΓΓΑΣ ΟΙΣΟΦΑΓΟΣ ΣΤΟΜΑΧΙ ΛΕΠΤΟ ΕΝΤΕΡΟ ΠΑΧΥ ΕΝΤΕΡΟ </a:t>
            </a:r>
            <a:endParaRPr lang="el-GR" dirty="0" smtClean="0"/>
          </a:p>
          <a:p>
            <a:r>
              <a:rPr lang="el-GR" dirty="0" smtClean="0"/>
              <a:t>Όλα </a:t>
            </a:r>
            <a:r>
              <a:rPr lang="el-GR" dirty="0"/>
              <a:t>μαζί αποτελούν τον ΓΑΣΤΡΕΝΤΕΡΙΚΟ ΣΩΛΗΝΑ </a:t>
            </a:r>
            <a:endParaRPr lang="el-GR" dirty="0" smtClean="0"/>
          </a:p>
          <a:p>
            <a:pPr marL="457200" indent="-457200">
              <a:buFont typeface="+mj-lt"/>
              <a:buAutoNum type="arabicPeriod" startAt="2"/>
            </a:pPr>
            <a:r>
              <a:rPr lang="el-GR" b="1" dirty="0" smtClean="0"/>
              <a:t>ΑΔΕΝΕΣ</a:t>
            </a:r>
            <a:r>
              <a:rPr lang="el-GR" b="1" dirty="0"/>
              <a:t>: </a:t>
            </a:r>
            <a:endParaRPr lang="el-GR" b="1" dirty="0" smtClean="0"/>
          </a:p>
          <a:p>
            <a:r>
              <a:rPr lang="el-GR" dirty="0" smtClean="0"/>
              <a:t>ΜΙΚΡΟΥΣ </a:t>
            </a:r>
            <a:r>
              <a:rPr lang="el-GR" dirty="0"/>
              <a:t>(που βρίσκονται στο τοίχωμα του εντερικού σωλήνα</a:t>
            </a:r>
            <a:r>
              <a:rPr lang="el-GR" dirty="0" smtClean="0"/>
              <a:t>)</a:t>
            </a:r>
            <a:r>
              <a:rPr lang="en-US" dirty="0" smtClean="0"/>
              <a:t>.</a:t>
            </a:r>
            <a:endParaRPr lang="el-GR" dirty="0" smtClean="0"/>
          </a:p>
          <a:p>
            <a:r>
              <a:rPr lang="el-GR" dirty="0" smtClean="0"/>
              <a:t>ΜΕΓΑΛΟΥΣ </a:t>
            </a:r>
            <a:r>
              <a:rPr lang="el-GR" dirty="0"/>
              <a:t>ΠΑΡΩΤΙΔΕΣ ΥΠΟΓΝΑΘΙΟΙ ΥΠΟΓΛΩΣΣΙΟΙ ΗΠΑΡ ΠΑΓΚΡΕΑΣ Οι οποίοι εκβάλλουν στον γαστρεντερικό </a:t>
            </a:r>
            <a:r>
              <a:rPr lang="el-GR" dirty="0" smtClean="0"/>
              <a:t>σωλήνα</a:t>
            </a:r>
            <a:r>
              <a:rPr lang="en-US" dirty="0" smtClean="0"/>
              <a:t>.</a:t>
            </a:r>
            <a:endParaRPr lang="el-GR" dirty="0"/>
          </a:p>
          <a:p>
            <a:pPr>
              <a:buNone/>
            </a:pPr>
            <a:endParaRPr lang="el-GR" dirty="0"/>
          </a:p>
          <a:p>
            <a:endParaRPr lang="en-US" dirty="0"/>
          </a:p>
        </p:txBody>
      </p:sp>
    </p:spTree>
    <p:extLst>
      <p:ext uri="{BB962C8B-B14F-4D97-AF65-F5344CB8AC3E}">
        <p14:creationId xmlns:p14="http://schemas.microsoft.com/office/powerpoint/2010/main" val="7527844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4000" b="1" dirty="0" smtClean="0">
                <a:solidFill>
                  <a:srgbClr val="002060"/>
                </a:solidFill>
              </a:rPr>
              <a:t>Καθαρτικά</a:t>
            </a:r>
            <a:r>
              <a:rPr lang="en-US" sz="4000" b="1" dirty="0" smtClean="0">
                <a:solidFill>
                  <a:srgbClr val="002060"/>
                </a:solidFill>
              </a:rPr>
              <a:t> </a:t>
            </a:r>
            <a:r>
              <a:rPr lang="en-US" sz="3200" b="0" dirty="0"/>
              <a:t>2</a:t>
            </a:r>
            <a:r>
              <a:rPr lang="en-US" sz="3200" b="0" dirty="0" smtClean="0">
                <a:solidFill>
                  <a:srgbClr val="002060"/>
                </a:solidFill>
              </a:rPr>
              <a:t>/2</a:t>
            </a:r>
            <a:endParaRPr lang="en-US" sz="3200" b="0" dirty="0">
              <a:solidFill>
                <a:srgbClr val="002060"/>
              </a:solidFill>
            </a:endParaRPr>
          </a:p>
        </p:txBody>
      </p:sp>
      <p:sp>
        <p:nvSpPr>
          <p:cNvPr id="3" name="2 - Θέση περιεχομένου"/>
          <p:cNvSpPr>
            <a:spLocks noGrp="1"/>
          </p:cNvSpPr>
          <p:nvPr>
            <p:ph idx="1"/>
          </p:nvPr>
        </p:nvSpPr>
        <p:spPr/>
        <p:txBody>
          <a:bodyPr>
            <a:normAutofit/>
          </a:bodyPr>
          <a:lstStyle/>
          <a:p>
            <a:r>
              <a:rPr lang="el-GR" b="1" dirty="0" smtClean="0"/>
              <a:t>Καθαρτικά που ρευστοποιούν το εντερικό περιεχόμενο</a:t>
            </a:r>
          </a:p>
          <a:p>
            <a:pPr marL="355600" indent="0">
              <a:buNone/>
            </a:pPr>
            <a:r>
              <a:rPr lang="el-GR" dirty="0" smtClean="0"/>
              <a:t>Η υγρή παραφίνη είναι ορυκτό έλαιο που απορροφάται σε μικρό βαθμό από το έντερο, όμως λιπαίνει και μαλακώνει το εντερικό περιεχόμενο</a:t>
            </a:r>
          </a:p>
          <a:p>
            <a:r>
              <a:rPr lang="el-GR" b="1" dirty="0" smtClean="0"/>
              <a:t>Καθαρτικά που διεγείρουν το έντερο</a:t>
            </a:r>
          </a:p>
          <a:p>
            <a:pPr marL="355600" indent="0">
              <a:buNone/>
            </a:pPr>
            <a:r>
              <a:rPr lang="el-GR" dirty="0" smtClean="0"/>
              <a:t>Διεγερτικά καθαρτικά όπως η σέννα, αυξάνουν την έκκριση και διεγείρουν τις περισταλτικές κινήσεις του εντέρου. Αντενδείκνυνται σε μακροχρόνια χρήση, αλλά ενδείκνυνται πριν από προετοιμασία του εντέρου για εξετάσεις.</a:t>
            </a:r>
          </a:p>
          <a:p>
            <a:endParaRPr lang="en-US" dirty="0"/>
          </a:p>
        </p:txBody>
      </p:sp>
    </p:spTree>
    <p:extLst>
      <p:ext uri="{BB962C8B-B14F-4D97-AF65-F5344CB8AC3E}">
        <p14:creationId xmlns:p14="http://schemas.microsoft.com/office/powerpoint/2010/main" val="24207236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Μαρία </a:t>
            </a:r>
            <a:r>
              <a:rPr lang="en-US" sz="2000" dirty="0"/>
              <a:t>B</a:t>
            </a:r>
            <a:r>
              <a:rPr lang="el-GR" sz="2000" dirty="0" smtClean="0"/>
              <a:t>ενετίκου 2014. </a:t>
            </a:r>
            <a:r>
              <a:rPr lang="el-GR" sz="2000" dirty="0"/>
              <a:t>Μαρία </a:t>
            </a:r>
            <a:r>
              <a:rPr lang="en-US" sz="2000" dirty="0"/>
              <a:t>B</a:t>
            </a:r>
            <a:r>
              <a:rPr lang="el-GR" sz="2000" dirty="0"/>
              <a:t>ενετίκου. </a:t>
            </a:r>
            <a:r>
              <a:rPr lang="el-GR" sz="2000" dirty="0" smtClean="0"/>
              <a:t>«Φαρμακολογία. Ενότητα 12</a:t>
            </a:r>
            <a:r>
              <a:rPr lang="en-US" sz="2000" dirty="0" smtClean="0"/>
              <a:t>:</a:t>
            </a:r>
            <a:r>
              <a:rPr lang="el-GR" sz="2000" dirty="0" smtClean="0"/>
              <a:t> </a:t>
            </a:r>
            <a:r>
              <a:rPr lang="el-GR" sz="2000" dirty="0"/>
              <a:t>Φάρμακα του γαστρεντερικού (πεπτικού) </a:t>
            </a:r>
            <a:r>
              <a:rPr lang="el-GR" sz="2000" dirty="0" smtClean="0"/>
              <a:t>συστήματος». </a:t>
            </a:r>
            <a:r>
              <a:rPr lang="el-GR" sz="2000" dirty="0"/>
              <a:t>Έκδοση: </a:t>
            </a:r>
            <a:r>
              <a:rPr lang="el-GR" sz="2000" dirty="0" smtClean="0"/>
              <a:t>1.0</a:t>
            </a:r>
            <a:r>
              <a:rPr lang="el-GR" sz="2000" dirty="0"/>
              <a:t>. Αθήνα </a:t>
            </a:r>
            <a:r>
              <a:rPr lang="el-GR" sz="2000" dirty="0" smtClean="0"/>
              <a:t>2014. </a:t>
            </a:r>
            <a:r>
              <a:rPr lang="el-GR" sz="2000" dirty="0"/>
              <a:t>Διαθέσιμο από τη δικτυακή </a:t>
            </a:r>
            <a:r>
              <a:rPr lang="el-GR" sz="2000" dirty="0" smtClean="0"/>
              <a:t>διεύθυνση: </a:t>
            </a:r>
            <a:r>
              <a:rPr lang="en-US" sz="2000" dirty="0" smtClean="0">
                <a:hlinkClick r:id="rId3"/>
              </a:rPr>
              <a:t>ocp.teiath.gr</a:t>
            </a:r>
            <a:r>
              <a:rPr lang="el-GR" sz="2000" dirty="0" smtClean="0"/>
              <a:t>.</a:t>
            </a:r>
            <a:endParaRPr lang="el-GR" sz="2000" dirty="0"/>
          </a:p>
          <a:p>
            <a:endParaRPr lang="el-GR" sz="2000" dirty="0"/>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5587594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34</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endParaRPr lang="en-US" sz="1400" dirty="0" smtClean="0">
              <a:solidFill>
                <a:schemeClr val="tx1">
                  <a:lumMod val="75000"/>
                  <a:lumOff val="25000"/>
                </a:schemeClr>
              </a:solidFill>
              <a:latin typeface="+mn-lt"/>
            </a:endParaRPr>
          </a:p>
          <a:p>
            <a:r>
              <a:rPr lang="el-GR" sz="1400" dirty="0">
                <a:solidFill>
                  <a:schemeClr val="tx1">
                    <a:lumMod val="75000"/>
                    <a:lumOff val="25000"/>
                  </a:schemeClr>
                </a:solidFill>
                <a:latin typeface="+mn-lt"/>
              </a:rPr>
              <a:t>και διάθεση του έργου ή του παράγωγου αυτού με την ίδια </a:t>
            </a:r>
            <a:r>
              <a:rPr lang="el-GR" sz="1400" dirty="0" smtClean="0">
                <a:solidFill>
                  <a:schemeClr val="tx1">
                    <a:lumMod val="75000"/>
                    <a:lumOff val="25000"/>
                  </a:schemeClr>
                </a:solidFill>
                <a:latin typeface="+mn-lt"/>
              </a:rPr>
              <a:t>άδεια</a:t>
            </a:r>
            <a:r>
              <a:rPr lang="en-US" sz="1400" dirty="0" smtClean="0">
                <a:solidFill>
                  <a:schemeClr val="tx1">
                    <a:lumMod val="75000"/>
                    <a:lumOff val="25000"/>
                  </a:schemeClr>
                </a:solidFill>
                <a:latin typeface="+mn-lt"/>
              </a:rPr>
              <a:t>.</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821951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Πεπτικό σύστημα </a:t>
            </a:r>
            <a:r>
              <a:rPr lang="el-GR" sz="3200" b="0" dirty="0" smtClean="0">
                <a:solidFill>
                  <a:srgbClr val="002060"/>
                </a:solidFill>
              </a:rPr>
              <a:t>1/2</a:t>
            </a:r>
            <a:endParaRPr lang="en-US" sz="3200" b="0" dirty="0">
              <a:solidFill>
                <a:srgbClr val="002060"/>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11760" y="908720"/>
            <a:ext cx="4320479" cy="570547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7"/>
          <p:cNvSpPr/>
          <p:nvPr/>
        </p:nvSpPr>
        <p:spPr>
          <a:xfrm>
            <a:off x="1583668" y="6608385"/>
            <a:ext cx="5976664" cy="276999"/>
          </a:xfrm>
          <a:prstGeom prst="rect">
            <a:avLst/>
          </a:prstGeom>
          <a:noFill/>
          <a:ln cap="flat">
            <a:noFill/>
            <a:prstDash val="solid"/>
          </a:ln>
        </p:spPr>
        <p:txBody>
          <a:bodyPr vert="horz" wrap="squar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US" sz="1200" dirty="0" smtClean="0">
                <a:solidFill>
                  <a:srgbClr val="404040"/>
                </a:solidFill>
                <a:latin typeface="Calibri"/>
              </a:rPr>
              <a:t>“</a:t>
            </a:r>
            <a:r>
              <a:rPr lang="en-US" sz="1200" kern="0" dirty="0">
                <a:solidFill>
                  <a:srgbClr val="000000"/>
                </a:solidFill>
                <a:latin typeface="Calibri"/>
                <a:hlinkClick r:id="rId3"/>
              </a:rPr>
              <a:t>Digestive system diagram </a:t>
            </a:r>
            <a:r>
              <a:rPr lang="en-US" sz="1200" kern="0" dirty="0" smtClean="0">
                <a:solidFill>
                  <a:srgbClr val="000000"/>
                </a:solidFill>
                <a:latin typeface="Calibri"/>
                <a:hlinkClick r:id="rId3"/>
              </a:rPr>
              <a:t>en</a:t>
            </a:r>
            <a:r>
              <a:rPr lang="en-US" sz="1200" dirty="0" smtClean="0">
                <a:solidFill>
                  <a:srgbClr val="404040"/>
                </a:solidFill>
                <a:latin typeface="Calibri"/>
              </a:rPr>
              <a:t>”, </a:t>
            </a:r>
            <a:r>
              <a:rPr lang="el-GR" sz="1200" dirty="0">
                <a:solidFill>
                  <a:srgbClr val="404040"/>
                </a:solidFill>
                <a:latin typeface="Calibri"/>
              </a:rPr>
              <a:t>από</a:t>
            </a:r>
            <a:r>
              <a:rPr lang="en-US" sz="1200" dirty="0">
                <a:solidFill>
                  <a:srgbClr val="404040"/>
                </a:solidFill>
                <a:latin typeface="Calibri"/>
              </a:rPr>
              <a:t> </a:t>
            </a:r>
            <a:r>
              <a:rPr lang="en-US" sz="1200" dirty="0">
                <a:solidFill>
                  <a:srgbClr val="404040"/>
                </a:solidFill>
                <a:latin typeface="Calibri"/>
                <a:hlinkClick r:id="rId4"/>
              </a:rPr>
              <a:t>Badseed</a:t>
            </a:r>
            <a:r>
              <a:rPr lang="en-US" sz="1200" dirty="0">
                <a:solidFill>
                  <a:srgbClr val="404040"/>
                </a:solidFill>
                <a:latin typeface="Calibri"/>
              </a:rPr>
              <a:t> </a:t>
            </a:r>
            <a:r>
              <a:rPr lang="el-GR" sz="1200" dirty="0" smtClean="0">
                <a:solidFill>
                  <a:srgbClr val="404040"/>
                </a:solidFill>
                <a:latin typeface="Calibri"/>
              </a:rPr>
              <a:t>διαθέσιμ</a:t>
            </a:r>
            <a:r>
              <a:rPr lang="el-GR" sz="1200" kern="0" dirty="0">
                <a:solidFill>
                  <a:srgbClr val="404040"/>
                </a:solidFill>
                <a:latin typeface="Calibri"/>
              </a:rPr>
              <a:t>ο</a:t>
            </a:r>
            <a:r>
              <a:rPr lang="el-GR" sz="1200" dirty="0" smtClean="0">
                <a:solidFill>
                  <a:srgbClr val="404040"/>
                </a:solidFill>
                <a:latin typeface="Calibri"/>
              </a:rPr>
              <a:t> </a:t>
            </a:r>
            <a:r>
              <a:rPr lang="el-GR" sz="1200" dirty="0">
                <a:solidFill>
                  <a:srgbClr val="404040"/>
                </a:solidFill>
                <a:latin typeface="Calibri"/>
              </a:rPr>
              <a:t>ως κοινό κτήμα</a:t>
            </a:r>
            <a:endParaRPr lang="en-US" sz="1200" dirty="0">
              <a:solidFill>
                <a:srgbClr val="404040"/>
              </a:solidFill>
              <a:latin typeface="Calibri"/>
            </a:endParaRPr>
          </a:p>
        </p:txBody>
      </p:sp>
    </p:spTree>
    <p:extLst>
      <p:ext uri="{BB962C8B-B14F-4D97-AF65-F5344CB8AC3E}">
        <p14:creationId xmlns:p14="http://schemas.microsoft.com/office/powerpoint/2010/main" val="224261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a:t>Πεπτικό σύστημα </a:t>
            </a:r>
            <a:r>
              <a:rPr lang="el-GR" sz="3200" b="0" dirty="0" smtClean="0"/>
              <a:t>2/2</a:t>
            </a:r>
            <a:endParaRPr lang="en-US" b="1" dirty="0">
              <a:solidFill>
                <a:srgbClr val="002060"/>
              </a:solidFill>
            </a:endParaRPr>
          </a:p>
        </p:txBody>
      </p:sp>
      <p:pic>
        <p:nvPicPr>
          <p:cNvPr id="3073" name="Picture 1"/>
          <p:cNvPicPr>
            <a:picLocks noGrp="1" noChangeAspect="1" noChangeArrowheads="1"/>
          </p:cNvPicPr>
          <p:nvPr>
            <p:ph idx="1"/>
          </p:nvPr>
        </p:nvPicPr>
        <p:blipFill>
          <a:blip r:embed="rId2" cstate="print"/>
          <a:stretch>
            <a:fillRect/>
          </a:stretch>
        </p:blipFill>
        <p:spPr bwMode="auto">
          <a:xfrm>
            <a:off x="1310621" y="1196975"/>
            <a:ext cx="6522758" cy="5040313"/>
          </a:xfrm>
          <a:prstGeom prst="rect">
            <a:avLst/>
          </a:prstGeom>
          <a:noFill/>
          <a:ln>
            <a:solidFill>
              <a:schemeClr val="tx1"/>
            </a:solidFill>
          </a:ln>
        </p:spPr>
      </p:pic>
      <p:sp>
        <p:nvSpPr>
          <p:cNvPr id="4" name="Rectangle 7"/>
          <p:cNvSpPr/>
          <p:nvPr/>
        </p:nvSpPr>
        <p:spPr>
          <a:xfrm>
            <a:off x="1583668" y="6331386"/>
            <a:ext cx="5976664" cy="276999"/>
          </a:xfrm>
          <a:prstGeom prst="rect">
            <a:avLst/>
          </a:prstGeom>
          <a:noFill/>
          <a:ln cap="flat">
            <a:noFill/>
            <a:prstDash val="solid"/>
          </a:ln>
        </p:spPr>
        <p:txBody>
          <a:bodyPr vert="horz" wrap="square" lIns="91440" tIns="45720" rIns="91440" bIns="45720" anchor="t" anchorCtr="1" compatLnSpc="1">
            <a:spAutoFit/>
          </a:bodyPr>
          <a:lstStyle/>
          <a:p>
            <a:pPr algn="ctr" fontAlgn="auto">
              <a:spcBef>
                <a:spcPts val="0"/>
              </a:spcBef>
              <a:spcAft>
                <a:spcPts val="0"/>
              </a:spcAft>
              <a:defRPr sz="1800" b="0" i="0" u="none" strike="noStrike" kern="0" cap="none" spc="0" baseline="0">
                <a:solidFill>
                  <a:srgbClr val="000000"/>
                </a:solidFill>
                <a:uFillTx/>
              </a:defRPr>
            </a:pPr>
            <a:r>
              <a:rPr lang="en-US" sz="1200" dirty="0" smtClean="0">
                <a:solidFill>
                  <a:srgbClr val="404040"/>
                </a:solidFill>
                <a:latin typeface="Calibri"/>
              </a:rPr>
              <a:t>“</a:t>
            </a:r>
            <a:r>
              <a:rPr lang="en-US" sz="1200" kern="0" dirty="0">
                <a:solidFill>
                  <a:srgbClr val="000000"/>
                </a:solidFill>
                <a:latin typeface="Calibri"/>
                <a:hlinkClick r:id="rId3"/>
              </a:rPr>
              <a:t>Blausen 0432 </a:t>
            </a:r>
            <a:r>
              <a:rPr lang="en-US" sz="1200" kern="0" dirty="0" smtClean="0">
                <a:solidFill>
                  <a:srgbClr val="000000"/>
                </a:solidFill>
                <a:latin typeface="Calibri"/>
                <a:hlinkClick r:id="rId3"/>
              </a:rPr>
              <a:t>GastroIntestinalSystem</a:t>
            </a:r>
            <a:r>
              <a:rPr lang="en-US" sz="1200" dirty="0" smtClean="0">
                <a:solidFill>
                  <a:srgbClr val="404040"/>
                </a:solidFill>
                <a:latin typeface="Calibri"/>
              </a:rPr>
              <a:t>”, </a:t>
            </a:r>
            <a:r>
              <a:rPr lang="el-GR" sz="1200" dirty="0">
                <a:solidFill>
                  <a:srgbClr val="404040"/>
                </a:solidFill>
                <a:latin typeface="Calibri"/>
              </a:rPr>
              <a:t>από</a:t>
            </a:r>
            <a:r>
              <a:rPr lang="en-US" sz="1200" dirty="0">
                <a:solidFill>
                  <a:srgbClr val="404040"/>
                </a:solidFill>
                <a:latin typeface="Calibri"/>
              </a:rPr>
              <a:t> </a:t>
            </a:r>
            <a:r>
              <a:rPr lang="en-US" sz="1200" kern="0" dirty="0">
                <a:solidFill>
                  <a:srgbClr val="000000"/>
                </a:solidFill>
                <a:latin typeface="Calibri"/>
                <a:hlinkClick r:id="rId4" tooltip="User:BruceBlaus"/>
              </a:rPr>
              <a:t>BruceBlaus</a:t>
            </a:r>
            <a:r>
              <a:rPr lang="en-US" sz="1200" dirty="0" smtClean="0">
                <a:solidFill>
                  <a:srgbClr val="404040"/>
                </a:solidFill>
                <a:latin typeface="Calibri"/>
              </a:rPr>
              <a:t> </a:t>
            </a:r>
            <a:r>
              <a:rPr lang="el-GR" sz="1200" dirty="0" smtClean="0">
                <a:solidFill>
                  <a:srgbClr val="404040"/>
                </a:solidFill>
                <a:latin typeface="Calibri"/>
              </a:rPr>
              <a:t>διαθέσιμ</a:t>
            </a:r>
            <a:r>
              <a:rPr lang="el-GR" sz="1200" kern="0" dirty="0">
                <a:solidFill>
                  <a:srgbClr val="404040"/>
                </a:solidFill>
                <a:latin typeface="Calibri"/>
              </a:rPr>
              <a:t>ο</a:t>
            </a:r>
            <a:r>
              <a:rPr lang="el-GR" sz="1200" dirty="0" smtClean="0">
                <a:solidFill>
                  <a:srgbClr val="404040"/>
                </a:solidFill>
                <a:latin typeface="Calibri"/>
              </a:rPr>
              <a:t> με άδεια </a:t>
            </a:r>
            <a:r>
              <a:rPr lang="en-US" sz="1200" kern="0" dirty="0">
                <a:solidFill>
                  <a:srgbClr val="000000"/>
                </a:solidFill>
                <a:latin typeface="Calibri"/>
                <a:hlinkClick r:id="rId5"/>
              </a:rPr>
              <a:t>CC BY </a:t>
            </a:r>
            <a:r>
              <a:rPr lang="en-US" sz="1200" kern="0" dirty="0" smtClean="0">
                <a:solidFill>
                  <a:srgbClr val="000000"/>
                </a:solidFill>
                <a:latin typeface="Calibri"/>
                <a:hlinkClick r:id="rId5"/>
              </a:rPr>
              <a:t>3.0</a:t>
            </a:r>
            <a:endParaRPr lang="en-US" sz="1200" kern="0" dirty="0">
              <a:solidFill>
                <a:srgbClr val="000000"/>
              </a:solidFill>
              <a:latin typeface="Calibri"/>
            </a:endParaRPr>
          </a:p>
        </p:txBody>
      </p:sp>
    </p:spTree>
    <p:extLst>
      <p:ext uri="{BB962C8B-B14F-4D97-AF65-F5344CB8AC3E}">
        <p14:creationId xmlns:p14="http://schemas.microsoft.com/office/powerpoint/2010/main" val="30487954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solidFill>
                  <a:srgbClr val="002060"/>
                </a:solidFill>
              </a:rPr>
              <a:t>Οισοφάγος</a:t>
            </a:r>
            <a:endParaRPr lang="en-US" b="1" dirty="0">
              <a:solidFill>
                <a:srgbClr val="002060"/>
              </a:solidFill>
            </a:endParaRPr>
          </a:p>
        </p:txBody>
      </p:sp>
      <p:sp>
        <p:nvSpPr>
          <p:cNvPr id="3" name="2 - Θέση περιεχομένου"/>
          <p:cNvSpPr>
            <a:spLocks noGrp="1"/>
          </p:cNvSpPr>
          <p:nvPr>
            <p:ph idx="1"/>
          </p:nvPr>
        </p:nvSpPr>
        <p:spPr/>
        <p:txBody>
          <a:bodyPr>
            <a:normAutofit lnSpcReduction="10000"/>
          </a:bodyPr>
          <a:lstStyle/>
          <a:p>
            <a:r>
              <a:rPr lang="el-GR" b="1" dirty="0" smtClean="0"/>
              <a:t>ΟΙΣΟΦΑΓΟΣ</a:t>
            </a:r>
            <a:endParaRPr lang="el-GR" dirty="0"/>
          </a:p>
          <a:p>
            <a:pPr marL="355600" indent="0">
              <a:buNone/>
            </a:pPr>
            <a:r>
              <a:rPr lang="el-GR" dirty="0" smtClean="0"/>
              <a:t>Ινομυώδης </a:t>
            </a:r>
            <a:r>
              <a:rPr lang="el-GR" dirty="0"/>
              <a:t>σωλήνας 25εκ. Αποτελεί τη συνέχεια προς τα κάτω του φάρυγγα και φτάνει μέχρι το </a:t>
            </a:r>
            <a:r>
              <a:rPr lang="el-GR" dirty="0" smtClean="0"/>
              <a:t>στομάχι. Πορεύεται </a:t>
            </a:r>
            <a:r>
              <a:rPr lang="el-GR" dirty="0"/>
              <a:t>μπροστά από τη σπονδυλική στήλη (Α6 – Θ5) και χωρίζεται σε 4 μοίρες: Τραχηλική Θωρακική Διαφραγματική Κοιλιακή Εξυπηρετεί μαζί με το </a:t>
            </a:r>
            <a:r>
              <a:rPr lang="el-GR" dirty="0" smtClean="0"/>
              <a:t>φάρυγγα </a:t>
            </a:r>
            <a:r>
              <a:rPr lang="el-GR" dirty="0"/>
              <a:t>τη μεταφορά της τροφής από τη στοματική κοιλότητα στο στομάχι (κατάποση</a:t>
            </a:r>
            <a:r>
              <a:rPr lang="el-GR" dirty="0" smtClean="0"/>
              <a:t>).</a:t>
            </a:r>
            <a:endParaRPr lang="el-GR" dirty="0"/>
          </a:p>
          <a:p>
            <a:r>
              <a:rPr lang="el-GR" b="1" dirty="0" smtClean="0"/>
              <a:t>ΣΤΕΝΩΜΑΤΑ ΟΙΣΟΦΑΓΟΥ</a:t>
            </a:r>
          </a:p>
          <a:p>
            <a:pPr marL="355600" indent="0">
              <a:buNone/>
            </a:pPr>
            <a:r>
              <a:rPr lang="el-GR" dirty="0" smtClean="0"/>
              <a:t>Στο </a:t>
            </a:r>
            <a:r>
              <a:rPr lang="el-GR" dirty="0"/>
              <a:t>όριο με το φάρυγγα Στο ύψος του αορτικού τόξου Στο ύψος του αριστερού βρόγχου Κατά το πέρασμα του από το διάφραγμα.</a:t>
            </a:r>
          </a:p>
          <a:p>
            <a:endParaRPr lang="en-US" dirty="0"/>
          </a:p>
        </p:txBody>
      </p:sp>
    </p:spTree>
    <p:extLst>
      <p:ext uri="{BB962C8B-B14F-4D97-AF65-F5344CB8AC3E}">
        <p14:creationId xmlns:p14="http://schemas.microsoft.com/office/powerpoint/2010/main" val="13816096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sz="4000" b="1" dirty="0" smtClean="0">
                <a:solidFill>
                  <a:srgbClr val="002060"/>
                </a:solidFill>
              </a:rPr>
              <a:t>Γαστροοισοφαγική παλινδρόμηση (ΓΟΠ) Θεραπευτικοί στόχοι</a:t>
            </a:r>
            <a:endParaRPr lang="en-US" sz="4000" b="1" dirty="0">
              <a:solidFill>
                <a:srgbClr val="002060"/>
              </a:solidFill>
            </a:endParaRPr>
          </a:p>
        </p:txBody>
      </p:sp>
      <p:sp>
        <p:nvSpPr>
          <p:cNvPr id="3" name="2 - Θέση περιεχομένου"/>
          <p:cNvSpPr>
            <a:spLocks noGrp="1"/>
          </p:cNvSpPr>
          <p:nvPr>
            <p:ph idx="1"/>
          </p:nvPr>
        </p:nvSpPr>
        <p:spPr>
          <a:xfrm>
            <a:off x="457200" y="1340768"/>
            <a:ext cx="8229600" cy="5040560"/>
          </a:xfrm>
        </p:spPr>
        <p:txBody>
          <a:bodyPr>
            <a:normAutofit/>
          </a:bodyPr>
          <a:lstStyle/>
          <a:p>
            <a:r>
              <a:rPr lang="el-GR" b="1" dirty="0" smtClean="0"/>
              <a:t>Γαστροοισοφαγική παλινδρόμηση (ΓΟΠ)</a:t>
            </a:r>
            <a:r>
              <a:rPr lang="el-GR" dirty="0" smtClean="0"/>
              <a:t>είναι η αναγωγή (παλινδρόμηση) του γαστρικού περιεχομένου στον οισοφάγο.</a:t>
            </a:r>
          </a:p>
          <a:p>
            <a:r>
              <a:rPr lang="el-GR" b="1" dirty="0" smtClean="0"/>
              <a:t>Η φαρμακευτική αγωγή στην ΓΟΠ έχει στόχο:</a:t>
            </a:r>
          </a:p>
          <a:p>
            <a:pPr marL="457200" indent="-457200">
              <a:buFont typeface="+mj-lt"/>
              <a:buAutoNum type="arabicPeriod"/>
            </a:pPr>
            <a:r>
              <a:rPr lang="el-GR" dirty="0" smtClean="0"/>
              <a:t>Την αύξηση του τόνου του γαστροοισοφαγικού σφιγκτήρα και την βελτίωση της γαστρεντερικής κινητικότητας.</a:t>
            </a:r>
          </a:p>
          <a:p>
            <a:pPr marL="457200" indent="-457200">
              <a:buFont typeface="+mj-lt"/>
              <a:buAutoNum type="arabicPeriod"/>
            </a:pPr>
            <a:r>
              <a:rPr lang="el-GR" dirty="0" smtClean="0"/>
              <a:t>Την προστασία του οισοφαγικού βλεννογόνου.</a:t>
            </a:r>
          </a:p>
          <a:p>
            <a:pPr marL="457200" indent="-457200">
              <a:buFont typeface="+mj-lt"/>
              <a:buAutoNum type="arabicPeriod"/>
            </a:pPr>
            <a:r>
              <a:rPr lang="el-GR" dirty="0" smtClean="0"/>
              <a:t>Την μείωση του υδροχλωρικού οξέος στο στομάχι.</a:t>
            </a:r>
          </a:p>
          <a:p>
            <a:pPr marL="457200" indent="-457200">
              <a:buFont typeface="+mj-lt"/>
              <a:buAutoNum type="arabicPeriod"/>
            </a:pPr>
            <a:r>
              <a:rPr lang="el-GR" dirty="0" smtClean="0"/>
              <a:t>Την αναστολή της γαστρικής έκκρισης οξέος.</a:t>
            </a:r>
          </a:p>
          <a:p>
            <a:pPr marL="457200" indent="-457200">
              <a:buFont typeface="+mj-lt"/>
              <a:buAutoNum type="arabicPeriod"/>
            </a:pPr>
            <a:r>
              <a:rPr lang="el-GR" dirty="0" smtClean="0"/>
              <a:t>Την ανακούφιση του πόνου και της δυσφαγίας.</a:t>
            </a:r>
            <a:endParaRPr lang="en-US" dirty="0"/>
          </a:p>
        </p:txBody>
      </p:sp>
    </p:spTree>
    <p:extLst>
      <p:ext uri="{BB962C8B-B14F-4D97-AF65-F5344CB8AC3E}">
        <p14:creationId xmlns:p14="http://schemas.microsoft.com/office/powerpoint/2010/main" val="30598793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Autofit/>
          </a:bodyPr>
          <a:lstStyle/>
          <a:p>
            <a:r>
              <a:rPr lang="el-GR" sz="3600" b="1" dirty="0" smtClean="0">
                <a:solidFill>
                  <a:srgbClr val="002060"/>
                </a:solidFill>
              </a:rPr>
              <a:t>Γαστροοισοφαγική παλινδρόμηση (ΓΟΠ) Φάρμακα </a:t>
            </a:r>
            <a:r>
              <a:rPr lang="el-GR" sz="3000" b="0" dirty="0" smtClean="0">
                <a:solidFill>
                  <a:srgbClr val="002060"/>
                </a:solidFill>
              </a:rPr>
              <a:t>1/2</a:t>
            </a:r>
            <a:endParaRPr lang="en-US" sz="3000" b="0" dirty="0"/>
          </a:p>
        </p:txBody>
      </p:sp>
      <p:sp>
        <p:nvSpPr>
          <p:cNvPr id="3" name="2 - Θέση περιεχομένου"/>
          <p:cNvSpPr>
            <a:spLocks noGrp="1"/>
          </p:cNvSpPr>
          <p:nvPr>
            <p:ph idx="1"/>
          </p:nvPr>
        </p:nvSpPr>
        <p:spPr>
          <a:xfrm>
            <a:off x="457200" y="1412776"/>
            <a:ext cx="8435280" cy="5256584"/>
          </a:xfrm>
        </p:spPr>
        <p:txBody>
          <a:bodyPr>
            <a:normAutofit fontScale="92500"/>
          </a:bodyPr>
          <a:lstStyle/>
          <a:p>
            <a:pPr marL="0" indent="0">
              <a:buNone/>
            </a:pPr>
            <a:r>
              <a:rPr lang="el-GR" b="1" dirty="0" smtClean="0"/>
              <a:t>Φάρμακα που προκαλούν αύξηση του τόνου του γαστροοισοφαγικού σφιγκτήρα και την βελτίωση της γαστρεντερικής κινητικότητας.</a:t>
            </a:r>
          </a:p>
          <a:p>
            <a:r>
              <a:rPr lang="el-GR" b="1" dirty="0" smtClean="0"/>
              <a:t>Μετοκλοπραμίδη</a:t>
            </a:r>
          </a:p>
          <a:p>
            <a:pPr marL="355600" indent="0">
              <a:buNone/>
            </a:pPr>
            <a:r>
              <a:rPr lang="el-GR" dirty="0" smtClean="0"/>
              <a:t>Προκαλεί αύξηση της ακετυλοχολίνης τοπικά μέσα στον γαστρεντερικό σωλήνα με αποτέλεσμα την αύξηση του τόνου στο κατώτερο του οισοφάγου. Η γαστρική κινητικότητα ταυτόχρονα διεγείρεται και βελτιώνει την κένωση του στομάχου και του δωδεκαδακτύλου. Το αποτέλεσμα είναι η αύξηση της κένωσης του στομάχου και η μείωση της ΓΟΠ. Μπορεί ωστόσο να προκαλέσει καταστολή, εξωπυραμιδικά συμπτώματα, ζάλη, ανησυχία και διάρροια. Επειδή αποβάλλεται από τους νεφρούς, οι ασθενείς με νεφρική ανεπάρκεια πρέπει να παίρνουν μειωμένη δόση.</a:t>
            </a:r>
          </a:p>
          <a:p>
            <a:endParaRPr lang="en-US" dirty="0"/>
          </a:p>
        </p:txBody>
      </p:sp>
    </p:spTree>
    <p:extLst>
      <p:ext uri="{BB962C8B-B14F-4D97-AF65-F5344CB8AC3E}">
        <p14:creationId xmlns:p14="http://schemas.microsoft.com/office/powerpoint/2010/main" val="13952124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67544" y="116632"/>
            <a:ext cx="8229600" cy="1008112"/>
          </a:xfrm>
        </p:spPr>
        <p:txBody>
          <a:bodyPr>
            <a:normAutofit fontScale="90000"/>
          </a:bodyPr>
          <a:lstStyle/>
          <a:p>
            <a:r>
              <a:rPr lang="el-GR" b="1" dirty="0" smtClean="0">
                <a:solidFill>
                  <a:srgbClr val="002060"/>
                </a:solidFill>
              </a:rPr>
              <a:t>Γαστροοισοφαγική παλινδρόμηση (ΓΟΠ) Φάρμακα </a:t>
            </a:r>
            <a:r>
              <a:rPr lang="el-GR" sz="3300" b="0" dirty="0" smtClean="0">
                <a:solidFill>
                  <a:srgbClr val="002060"/>
                </a:solidFill>
              </a:rPr>
              <a:t>2/2</a:t>
            </a:r>
            <a:endParaRPr lang="en-US" sz="3300" b="0" dirty="0"/>
          </a:p>
        </p:txBody>
      </p:sp>
      <p:sp>
        <p:nvSpPr>
          <p:cNvPr id="3" name="2 - Θέση περιεχομένου"/>
          <p:cNvSpPr>
            <a:spLocks noGrp="1"/>
          </p:cNvSpPr>
          <p:nvPr>
            <p:ph idx="1"/>
          </p:nvPr>
        </p:nvSpPr>
        <p:spPr>
          <a:xfrm>
            <a:off x="457200" y="1412776"/>
            <a:ext cx="8229600" cy="5040560"/>
          </a:xfrm>
        </p:spPr>
        <p:txBody>
          <a:bodyPr>
            <a:normAutofit fontScale="92500" lnSpcReduction="20000"/>
          </a:bodyPr>
          <a:lstStyle/>
          <a:p>
            <a:pPr marL="0" indent="0">
              <a:buNone/>
            </a:pPr>
            <a:r>
              <a:rPr lang="el-GR" b="1" dirty="0" smtClean="0"/>
              <a:t>Φάρμακα για προστασία του οισοφαγικού βλεννογόνου</a:t>
            </a:r>
          </a:p>
          <a:p>
            <a:r>
              <a:rPr lang="el-GR" b="1" dirty="0" smtClean="0"/>
              <a:t>Αντιόξινα</a:t>
            </a:r>
          </a:p>
          <a:p>
            <a:pPr>
              <a:buFont typeface="Courier New" panose="02070309020205020404" pitchFamily="49" charset="0"/>
              <a:buChar char="o"/>
            </a:pPr>
            <a:r>
              <a:rPr lang="el-GR" dirty="0" smtClean="0"/>
              <a:t>Τα αντιόξινα εμποδίζουν την παλινδρόμηση της τροφής προς τον οισοφάγο.</a:t>
            </a:r>
          </a:p>
          <a:p>
            <a:pPr>
              <a:buFont typeface="Courier New" panose="02070309020205020404" pitchFamily="49" charset="0"/>
              <a:buChar char="o"/>
            </a:pPr>
            <a:r>
              <a:rPr lang="el-GR" dirty="0" smtClean="0"/>
              <a:t>Τα φάρμακα αυτά αυξάνουν το </a:t>
            </a:r>
            <a:r>
              <a:rPr lang="en-US" dirty="0" smtClean="0"/>
              <a:t>pH </a:t>
            </a:r>
            <a:r>
              <a:rPr lang="el-GR" dirty="0" smtClean="0"/>
              <a:t>του γαστρικού περιεχομένου που φυσιολογικά είναι πολύ χαμηλό. Τέτοια είναι το αλκαλικό αργίλιο, το μαγνήσιο και/ή το ανθρακικό νάτριο ή το υδροξείδιο του αργιλίου. Η χορήγηση ενός αντιόξινου σκευάσματος  μπορεί να αυξήσει το </a:t>
            </a:r>
            <a:r>
              <a:rPr lang="en-US" dirty="0" smtClean="0"/>
              <a:t>pH </a:t>
            </a:r>
            <a:r>
              <a:rPr lang="el-GR" dirty="0" smtClean="0"/>
              <a:t>μέσω της αλκαλοποίησης. Παράλληλα μειώνουν την δράση της πεψίνης και αυξάνουν την πίεση του κάτω οισοφαγικού στομίου.</a:t>
            </a:r>
          </a:p>
          <a:p>
            <a:pPr>
              <a:buFont typeface="Courier New" panose="02070309020205020404" pitchFamily="49" charset="0"/>
              <a:buChar char="o"/>
            </a:pPr>
            <a:r>
              <a:rPr lang="el-GR" dirty="0" smtClean="0"/>
              <a:t>Τα άλατα του αργιλίου τείνουν να προκαλούν δυσκοιλιότητα, ενώ τα άλατα του μαγνησίου είναι υπακτικά.</a:t>
            </a:r>
          </a:p>
        </p:txBody>
      </p:sp>
    </p:spTree>
    <p:extLst>
      <p:ext uri="{BB962C8B-B14F-4D97-AF65-F5344CB8AC3E}">
        <p14:creationId xmlns:p14="http://schemas.microsoft.com/office/powerpoint/2010/main" val="6400950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7735f44f9d1cbf194497dc1f7996762d0594b85"/>
</p:tagLst>
</file>

<file path=ppt/theme/theme1.xml><?xml version="1.0" encoding="utf-8"?>
<a:theme xmlns:a="http://schemas.openxmlformats.org/drawingml/2006/main" name="OC_template_updated">
  <a:themeElements>
    <a:clrScheme name="Προσαρμοσμένο 123">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plate_pharm">
  <a:themeElements>
    <a:clrScheme name="Προσαρμοσμένο 14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142</TotalTime>
  <Words>2317</Words>
  <Application>Microsoft Office PowerPoint</Application>
  <PresentationFormat>Προβολή στην οθόνη (4:3)</PresentationFormat>
  <Paragraphs>204</Paragraphs>
  <Slides>37</Slides>
  <Notes>9</Notes>
  <HiddenSlides>0</HiddenSlides>
  <MMClips>0</MMClips>
  <ScaleCrop>false</ScaleCrop>
  <HeadingPairs>
    <vt:vector size="4" baseType="variant">
      <vt:variant>
        <vt:lpstr>Θέμα</vt:lpstr>
      </vt:variant>
      <vt:variant>
        <vt:i4>2</vt:i4>
      </vt:variant>
      <vt:variant>
        <vt:lpstr>Τίτλοι διαφανειών</vt:lpstr>
      </vt:variant>
      <vt:variant>
        <vt:i4>37</vt:i4>
      </vt:variant>
    </vt:vector>
  </HeadingPairs>
  <TitlesOfParts>
    <vt:vector size="39" baseType="lpstr">
      <vt:lpstr>OC_template_updated</vt:lpstr>
      <vt:lpstr>template_pharm</vt:lpstr>
      <vt:lpstr>Φαρμακολογία</vt:lpstr>
      <vt:lpstr>Σημασία του πεπτικού συστήματος</vt:lpstr>
      <vt:lpstr>Ανατομική οργάνωση πεπτικού</vt:lpstr>
      <vt:lpstr>Πεπτικό σύστημα 1/2</vt:lpstr>
      <vt:lpstr>Πεπτικό σύστημα 2/2</vt:lpstr>
      <vt:lpstr>Οισοφάγος</vt:lpstr>
      <vt:lpstr>Γαστροοισοφαγική παλινδρόμηση (ΓΟΠ) Θεραπευτικοί στόχοι</vt:lpstr>
      <vt:lpstr>Γαστροοισοφαγική παλινδρόμηση (ΓΟΠ) Φάρμακα 1/2</vt:lpstr>
      <vt:lpstr>Γαστροοισοφαγική παλινδρόμηση (ΓΟΠ) Φάρμακα 2/2</vt:lpstr>
      <vt:lpstr>Οισοφάγος και στόμαχος</vt:lpstr>
      <vt:lpstr>Στόμαχος</vt:lpstr>
      <vt:lpstr>Πεπτικό έλκος</vt:lpstr>
      <vt:lpstr>Έκκριση υδροχλωρικού οξέος, τρόπος δράσης των ανταγωνιστών της ισταμίνης και των ανταγωνιστών της αντλίας πρωτονίων</vt:lpstr>
      <vt:lpstr>Φαρμακευτική αγωγή του πεπτικού έλκους</vt:lpstr>
      <vt:lpstr> Φάρμακα για το έλκος που μειώνουν την έκκριση του οξέος 1/4 </vt:lpstr>
      <vt:lpstr>Δράση Η2 ανταγωνιστών σε επίπεδο υποδοχέων</vt:lpstr>
      <vt:lpstr>Ανταγωνιστές των Η2 υποδοχέων της ισταμίνης</vt:lpstr>
      <vt:lpstr>Φάρμακα για το έλκος που μειώνουν την έκκριση του οξέος 2/4</vt:lpstr>
      <vt:lpstr>Φάρμακα για το έλκος που μειώνουν την έκκριση του οξέος 3/4</vt:lpstr>
      <vt:lpstr>Φάρμακα για το έλκος που μειώνουν την έκκριση του οξέος 4/4</vt:lpstr>
      <vt:lpstr>Φάρμακα ναυτίας και εμέτου</vt:lpstr>
      <vt:lpstr>Λεπτό έντερο (δωδεκαδάκτυλο)</vt:lpstr>
      <vt:lpstr>Νήστις</vt:lpstr>
      <vt:lpstr>Ειλεός</vt:lpstr>
      <vt:lpstr>Παχύ έντερο</vt:lpstr>
      <vt:lpstr>Λειτουργίες παχέος εντέρου</vt:lpstr>
      <vt:lpstr>Αντιδιαρροικά φάρμακα</vt:lpstr>
      <vt:lpstr>Φάρμακα στην δυσκοιλιότητα</vt:lpstr>
      <vt:lpstr>Καθαρτικά 1/2</vt:lpstr>
      <vt:lpstr>Καθαρτικά 2/2</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natasakar new</cp:lastModifiedBy>
  <cp:revision>44</cp:revision>
  <dcterms:created xsi:type="dcterms:W3CDTF">2013-03-04T13:35:19Z</dcterms:created>
  <dcterms:modified xsi:type="dcterms:W3CDTF">2015-02-13T10:12:01Z</dcterms:modified>
</cp:coreProperties>
</file>