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  <p:sldId id="262" r:id="rId15"/>
    <p:sldId id="264" r:id="rId16"/>
    <p:sldId id="267" r:id="rId17"/>
    <p:sldId id="26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48F8BC-8E11-480A-89C6-F17ABA235E8F}" type="slidenum">
              <a:rPr lang="el-GR" smtClean="0"/>
              <a:pPr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449F4F-7474-47FA-9375-353E83C3A537}" type="slidenum">
              <a:rPr lang="el-GR" smtClean="0"/>
              <a:pPr>
                <a:defRPr/>
              </a:pPr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F5D23D-1EEA-4B11-A02E-BE8F88EB3F07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20142-B46F-4AA8-B4B6-E9ABCB0A84C7}" type="slidenum">
              <a:rPr lang="el-GR" smtClean="0"/>
              <a:pPr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D0AD55-4B21-4A72-BDA1-C9F0982B87AB}" type="slidenum">
              <a:rPr lang="el-GR" smtClean="0"/>
              <a:pPr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24EC12-536B-4B69-B743-F69A28FE459B}" type="slidenum">
              <a:rPr lang="el-GR" smtClean="0"/>
              <a:pPr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17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88D870-4C64-4BEF-9DF3-CD69BEBB9515}" type="slidenum">
              <a:rPr lang="el-GR" smtClean="0"/>
              <a:pPr>
                <a:defRPr/>
              </a:pPr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1A761F-35DD-4A3B-9880-E44BB56A9E62}" type="slidenum">
              <a:rPr lang="el-GR" smtClean="0"/>
              <a:pPr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0904D-64F7-4B8B-A69B-1415022C5B3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f/Bedside_card.jpg" TargetMode="External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hyperlink" Target="http://commons.wikimedia.org/wiki/File:Bedside_card.jp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8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/>
              <a:t>: Σύστημα κατά </a:t>
            </a:r>
            <a:r>
              <a:rPr lang="el-GR" sz="2600" dirty="0" smtClean="0"/>
              <a:t>ΑΒΟ - Προσδιορισμός </a:t>
            </a:r>
            <a:r>
              <a:rPr lang="el-GR" sz="2600" dirty="0"/>
              <a:t>αντιγόνων Α, Β σε πλάκα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/>
              <a:t> </a:t>
            </a:r>
            <a:r>
              <a:rPr lang="el-GR" sz="2200" dirty="0" smtClean="0"/>
              <a:t>– </a:t>
            </a:r>
            <a:r>
              <a:rPr lang="el-GR" sz="2200" dirty="0" smtClean="0">
                <a:solidFill>
                  <a:prstClr val="black"/>
                </a:solidFill>
              </a:rPr>
              <a:t>Βασίλειος </a:t>
            </a:r>
            <a:r>
              <a:rPr lang="el-GR" sz="2200" dirty="0" err="1" smtClean="0"/>
              <a:t>Μπίρτσας</a:t>
            </a:r>
            <a:r>
              <a:rPr lang="el-GR" sz="22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Παρατηρήσεις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περίπτωση ομάδας Α (κατά το σύστημα ΑΒΟ) προχωρούμε σε περαιτέρω προσδιορισμό υποομάδων Α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 (80%) Α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(20%). Αντίστοιχα για την ΑΒ,  Α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Β και Α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Β.</a:t>
            </a:r>
          </a:p>
          <a:p>
            <a:pPr eaLnBrk="1" hangingPunct="1"/>
            <a:r>
              <a:rPr lang="el-GR" altLang="el-GR" dirty="0" smtClean="0"/>
              <a:t>Η διαδικασία είναι ίδια, αλλάζει μόνο το αντιδραστήριο (Α</a:t>
            </a:r>
            <a:r>
              <a:rPr lang="el-GR" altLang="el-GR" baseline="-25000" dirty="0" smtClean="0"/>
              <a:t>1 </a:t>
            </a:r>
            <a:r>
              <a:rPr lang="el-GR" altLang="el-GR" dirty="0" err="1" smtClean="0"/>
              <a:t>λεκτίνη</a:t>
            </a:r>
            <a:r>
              <a:rPr lang="el-GR" altLang="el-GR" dirty="0" smtClean="0"/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+mn-lt"/>
              </a:rPr>
              <a:t>Αντιγόνα Ερυθροκυττάρων και Αντισώματα στον ορό</a:t>
            </a:r>
            <a:endParaRPr lang="el-GR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191092"/>
              </p:ext>
            </p:extLst>
          </p:nvPr>
        </p:nvGraphicFramePr>
        <p:xfrm>
          <a:off x="457200" y="1971276"/>
          <a:ext cx="8229601" cy="260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91"/>
                <a:gridCol w="3046855"/>
                <a:gridCol w="3046855"/>
              </a:tblGrid>
              <a:tr h="76210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ΣΥΣΤΗΜΑ</a:t>
                      </a:r>
                      <a:r>
                        <a:rPr lang="el-GR" sz="2200" b="1" baseline="0" dirty="0" smtClean="0">
                          <a:solidFill>
                            <a:schemeClr val="bg1"/>
                          </a:solidFill>
                        </a:rPr>
                        <a:t> ΑΒΟ (ΟΜΑΔΕΣ)</a:t>
                      </a:r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Αντιγόνα στην επιφάνεια Ερυθρών</a:t>
                      </a:r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Αντισώματα στον</a:t>
                      </a:r>
                      <a:r>
                        <a:rPr lang="el-GR" sz="2200" b="1" baseline="0" dirty="0" smtClean="0">
                          <a:solidFill>
                            <a:schemeClr val="bg1"/>
                          </a:solidFill>
                        </a:rPr>
                        <a:t> ορό</a:t>
                      </a:r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38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αντι-Β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38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αντι-Α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38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 και 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Κανένα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38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Ο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Κανένα</a:t>
                      </a: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αντι-Α και αντι-Β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9978" marR="8997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2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Σύστημα κατά ΑΒΟ - Προσδιορισμός αντιγόνων Α, Β σε </a:t>
            </a:r>
            <a:r>
              <a:rPr lang="el-GR" sz="2000" dirty="0" smtClean="0"/>
              <a:t>πλάκα».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Αρχή μεθόδου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Μέθοδος ελέγχου της πιθανής παρουσίας των </a:t>
            </a:r>
            <a:r>
              <a:rPr lang="el-GR" altLang="el-GR" dirty="0" err="1" smtClean="0"/>
              <a:t>ερυθροκυτταρικών</a:t>
            </a:r>
            <a:r>
              <a:rPr lang="el-GR" altLang="el-GR" dirty="0" smtClean="0"/>
              <a:t> αντιγόνων Α και Β, του συστήματος ΑΒΟ, στην επιφάνεια των Ερυθρών Αιμοσφαιρίων.</a:t>
            </a:r>
          </a:p>
          <a:p>
            <a:pPr eaLnBrk="1" hangingPunct="1"/>
            <a:r>
              <a:rPr lang="el-GR" altLang="el-GR" dirty="0" smtClean="0"/>
              <a:t>Ο συνδυασμός των δύο αντιγόνων δημιουργεί τις 4 ομάδες (Α, Β, ΑΒ, Ο) του Συστήματος ΑΒΟ.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+mn-lt"/>
              </a:rPr>
              <a:t>Υλικά και όργανα</a:t>
            </a:r>
            <a:endParaRPr lang="el-GR" dirty="0"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Δείγμα</a:t>
            </a:r>
            <a:r>
              <a:rPr lang="el-GR" altLang="el-GR" dirty="0" smtClean="0"/>
              <a:t> (ολικό αίμα με</a:t>
            </a:r>
            <a:r>
              <a:rPr lang="en-US" altLang="el-GR" dirty="0" smtClean="0"/>
              <a:t> EDTA </a:t>
            </a:r>
            <a:r>
              <a:rPr lang="el-GR" altLang="el-GR" dirty="0" smtClean="0"/>
              <a:t>ή εναιώρημα ερυθρών αιμοσφαιρίων ή </a:t>
            </a:r>
            <a:r>
              <a:rPr lang="en-US" altLang="el-GR" dirty="0" err="1" smtClean="0"/>
              <a:t>pRBCs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b="1" dirty="0" err="1" smtClean="0"/>
              <a:t>Αντιοροί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εμπορίου (αντί-Α, αντί-Β, αντί-Α,Β).</a:t>
            </a:r>
          </a:p>
          <a:p>
            <a:pPr eaLnBrk="1" hangingPunct="1"/>
            <a:r>
              <a:rPr lang="el-GR" altLang="el-GR" dirty="0" smtClean="0"/>
              <a:t>Πλάκες μιας χρήσης (με εσοχές) ή πλάκα βακελίτη.</a:t>
            </a:r>
          </a:p>
          <a:p>
            <a:pPr eaLnBrk="1" hangingPunct="1"/>
            <a:r>
              <a:rPr lang="el-GR" altLang="el-GR" dirty="0" smtClean="0"/>
              <a:t>Σιφώνια </a:t>
            </a:r>
            <a:r>
              <a:rPr lang="en-US" altLang="el-GR" dirty="0" smtClean="0"/>
              <a:t>Pasteur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err="1" smtClean="0"/>
              <a:t>Στιλεοί</a:t>
            </a:r>
            <a:r>
              <a:rPr lang="el-GR" altLang="el-GR" dirty="0" smtClean="0"/>
              <a:t> ή οδοντογλυφίδες για την ανάδευση.</a:t>
            </a:r>
          </a:p>
          <a:p>
            <a:pPr eaLnBrk="1" hangingPunct="1"/>
            <a:r>
              <a:rPr lang="el-GR" altLang="el-GR" dirty="0" err="1" smtClean="0"/>
              <a:t>Διαφανοσκόπιο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8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Μέθοδος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Σημειώνουμε στη πλάκα σε τρεις συνεχόμενες θέσεις τους </a:t>
            </a:r>
            <a:r>
              <a:rPr lang="el-GR" dirty="0" err="1" smtClean="0"/>
              <a:t>αντιορούς</a:t>
            </a:r>
            <a:r>
              <a:rPr lang="el-GR" dirty="0" smtClean="0"/>
              <a:t> (αντί-Α, αντί-Β, αντί-Α,Β).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κάθε θέση τοποθετούμε μία σταγόνα από τον αντίστοιχο </a:t>
            </a:r>
            <a:r>
              <a:rPr lang="el-GR" dirty="0" err="1" smtClean="0"/>
              <a:t>αντιορό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Ακολουθεί μία σταγόνα δείγματος.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Γίνεται ανάμιξη με </a:t>
            </a:r>
            <a:r>
              <a:rPr lang="el-GR" dirty="0" err="1" smtClean="0"/>
              <a:t>στιλεό</a:t>
            </a:r>
            <a:r>
              <a:rPr lang="el-GR" dirty="0" smtClean="0"/>
              <a:t> (κυκλικά) και έλεγχος με ήπια ανακίνηση πάνω από το </a:t>
            </a:r>
            <a:r>
              <a:rPr lang="el-GR" dirty="0" err="1" smtClean="0"/>
              <a:t>διαφανοσκόπιο</a:t>
            </a:r>
            <a:r>
              <a:rPr lang="el-GR" dirty="0" smtClean="0"/>
              <a:t> (μέσα σε 2΄).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3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Αποτελέσματα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 τα αντιγόνα των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συνενωθούν με τα αντίστοιχα αντισώματα των αντιδραστηρίων, εμφανίζονται κροκίδες και συγκόλληση.</a:t>
            </a:r>
          </a:p>
          <a:p>
            <a:pPr eaLnBrk="1" hangingPunct="1"/>
            <a:r>
              <a:rPr lang="el-GR" altLang="el-GR" dirty="0" smtClean="0"/>
              <a:t>Αν τα αντιγόνα των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δεν συνενωθούν με τα αντίστοιχα αντισώματα των αντιδραστηρίων, δεν εμφανίζονται κροκίδες ούτε συγκόλληση.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3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Κατανομή των αντιγόνων κατά ΑΒΟ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pSp>
        <p:nvGrpSpPr>
          <p:cNvPr id="47" name="Group 46"/>
          <p:cNvGrpSpPr/>
          <p:nvPr/>
        </p:nvGrpSpPr>
        <p:grpSpPr>
          <a:xfrm>
            <a:off x="1547664" y="908720"/>
            <a:ext cx="6017914" cy="5400600"/>
            <a:chOff x="827584" y="836712"/>
            <a:chExt cx="6017914" cy="5400600"/>
          </a:xfrm>
        </p:grpSpPr>
        <p:pic>
          <p:nvPicPr>
            <p:cNvPr id="12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5364088" y="2564904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3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1475656" y="2564904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4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3419872" y="2564904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6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5364088" y="378904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8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3419872" y="378904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9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1475656" y="3789040"/>
              <a:ext cx="1489660" cy="10861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2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1475656" y="5157192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5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3419872" y="5157192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6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5364088" y="5157192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7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5364088" y="126876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8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5" t="11900" r="67073" b="60432"/>
            <a:stretch>
              <a:fillRect/>
            </a:stretch>
          </p:blipFill>
          <p:spPr bwMode="auto">
            <a:xfrm>
              <a:off x="1475656" y="1268760"/>
              <a:ext cx="148141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39" name="Picture 2" descr="File:Bedside card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30769" t="11900" r="41025" b="60432"/>
            <a:stretch>
              <a:fillRect/>
            </a:stretch>
          </p:blipFill>
          <p:spPr bwMode="auto">
            <a:xfrm>
              <a:off x="3419872" y="1268760"/>
              <a:ext cx="1475820" cy="10801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971600" y="1628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1600" y="292494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7584" y="4149080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600" y="5445224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O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35696" y="836712"/>
              <a:ext cx="860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Anti-A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80112" y="836712"/>
              <a:ext cx="1073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Anti-A,B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79912" y="836712"/>
              <a:ext cx="849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Anti-B</a:t>
              </a:r>
              <a:endParaRPr lang="el-GR" sz="2000" b="1" dirty="0">
                <a:latin typeface="+mn-lt"/>
              </a:endParaRPr>
            </a:p>
          </p:txBody>
        </p:sp>
      </p:grpSp>
      <p:sp>
        <p:nvSpPr>
          <p:cNvPr id="24" name="Rectangle 7"/>
          <p:cNvSpPr/>
          <p:nvPr/>
        </p:nvSpPr>
        <p:spPr>
          <a:xfrm>
            <a:off x="2987150" y="6351711"/>
            <a:ext cx="3781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Bedside card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6" tooltip="User:File Upload Bot (Magnus Manske)"/>
              </a:rPr>
              <a:t>Manske</a:t>
            </a:r>
            <a:r>
              <a:rPr lang="en-US" sz="1200" dirty="0" smtClean="0">
                <a:latin typeface="+mn-lt"/>
                <a:hlinkClick r:id="rId6" tooltip="User:File Upload Bot (Magnus Manske)"/>
              </a:rPr>
              <a:t>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44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Συμπεράσματα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συγκόλληση σημαίνει θετικό (+) αποτέλεσμα, κατά συνέπεια ύπαρξη του αντίστοιχου αντιγόνου στην επιφάνεια των Ερυθρών Αιμοσφαιρίων.</a:t>
            </a:r>
          </a:p>
          <a:p>
            <a:pPr eaLnBrk="1" hangingPunct="1"/>
            <a:r>
              <a:rPr lang="el-GR" altLang="el-GR" dirty="0" smtClean="0"/>
              <a:t>Η μη συγκόλληση σημαίνει αρνητικό (-) αποτέλεσμα, κατά συνέπεια απουσία του αντίστοιχου αντιγόνου από την επιφάνεια των Ερυθρών Αιμοσφαιρίων.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1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Πιθανοί συνδυασμοί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527"/>
              </p:ext>
            </p:extLst>
          </p:nvPr>
        </p:nvGraphicFramePr>
        <p:xfrm>
          <a:off x="571500" y="1785938"/>
          <a:ext cx="8001000" cy="394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789622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αντι-Α</a:t>
                      </a:r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αντι-Β</a:t>
                      </a:r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>
                          <a:solidFill>
                            <a:schemeClr val="bg1"/>
                          </a:solidFill>
                        </a:rPr>
                        <a:t>Αντι-Α,Β</a:t>
                      </a:r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22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22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22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ΑΒ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22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chemeClr val="tx1"/>
                          </a:solidFill>
                        </a:rPr>
                        <a:t>Ο</a:t>
                      </a:r>
                      <a:endParaRPr lang="el-GR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4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Σημεία Προσοχής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Οι </a:t>
            </a:r>
            <a:r>
              <a:rPr lang="el-GR" dirty="0" err="1" smtClean="0"/>
              <a:t>αντιοροί</a:t>
            </a:r>
            <a:r>
              <a:rPr lang="el-GR" dirty="0" smtClean="0"/>
              <a:t> που χρησιμοποιούμε φυλάσσονται στο ψυγείο (4</a:t>
            </a:r>
            <a:r>
              <a:rPr lang="el-GR" baseline="30000" dirty="0" smtClean="0"/>
              <a:t>ο</a:t>
            </a:r>
            <a:r>
              <a:rPr lang="en-US" dirty="0" smtClean="0"/>
              <a:t>C)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Ελέγχουμε το όριο χρήσης τους.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Πριν τη χρήση φροντίζουμε να είναι σε θερμοκρασία δωματίου και με το τέλος του ελέγχου να επιστρέφονται στο ψυγείο.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χρησιμοποιούμε πλάκα βακελίτη προσέχουμε να έχει απολυμανθεί και καθαριστεί σύμφωνα με τις οδηγίες του εργαστηρίου.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0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26</TotalTime>
  <Words>1048</Words>
  <Application>Microsoft Office PowerPoint</Application>
  <PresentationFormat>Προβολή στην οθόνη (4:3)</PresentationFormat>
  <Paragraphs>160</Paragraphs>
  <Slides>18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</vt:lpstr>
      <vt:lpstr>OC_template_updated</vt:lpstr>
      <vt:lpstr>Αιμοδοσία (E)</vt:lpstr>
      <vt:lpstr>Αρχή μεθόδου</vt:lpstr>
      <vt:lpstr>Υλικά και όργανα</vt:lpstr>
      <vt:lpstr>Μέθοδος</vt:lpstr>
      <vt:lpstr>Αποτελέσματα</vt:lpstr>
      <vt:lpstr>Κατανομή των αντιγόνων κατά ΑΒΟ</vt:lpstr>
      <vt:lpstr>Συμπεράσματα</vt:lpstr>
      <vt:lpstr>Πιθανοί συνδυασμοί</vt:lpstr>
      <vt:lpstr>Σημεία Προσοχής</vt:lpstr>
      <vt:lpstr>Παρατηρήσεις</vt:lpstr>
      <vt:lpstr>Αντιγόνα Ερυθροκυττάρων και Αντισώματα στον ορό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13</cp:revision>
  <dcterms:created xsi:type="dcterms:W3CDTF">2015-02-11T12:56:20Z</dcterms:created>
  <dcterms:modified xsi:type="dcterms:W3CDTF">2015-03-02T09:14:48Z</dcterms:modified>
</cp:coreProperties>
</file>