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56" r:id="rId3"/>
    <p:sldId id="284" r:id="rId4"/>
    <p:sldId id="268" r:id="rId5"/>
    <p:sldId id="275" r:id="rId6"/>
    <p:sldId id="269" r:id="rId7"/>
    <p:sldId id="270" r:id="rId8"/>
    <p:sldId id="271" r:id="rId9"/>
    <p:sldId id="272" r:id="rId10"/>
    <p:sldId id="273" r:id="rId11"/>
    <p:sldId id="282" r:id="rId12"/>
    <p:sldId id="280" r:id="rId13"/>
    <p:sldId id="283" r:id="rId14"/>
    <p:sldId id="27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57" r:id="rId29"/>
    <p:sldId id="262" r:id="rId30"/>
    <p:sldId id="264" r:id="rId31"/>
    <p:sldId id="298" r:id="rId32"/>
    <p:sldId id="299"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C3"/>
    <a:srgbClr val="333399"/>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08331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73539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92895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046404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32800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042170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93747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15654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03851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39866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51117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8117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27092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n-US" altLang="el-GR" dirty="0"/>
          </a:p>
        </p:txBody>
      </p:sp>
      <p:sp>
        <p:nvSpPr>
          <p:cNvPr id="3" name="Θέση υποσέλιδου 2"/>
          <p:cNvSpPr>
            <a:spLocks noGrp="1"/>
          </p:cNvSpPr>
          <p:nvPr>
            <p:ph type="ftr" sz="quarter" idx="11"/>
          </p:nvPr>
        </p:nvSpPr>
        <p:spPr/>
        <p:txBody>
          <a:bodyPr/>
          <a:lstStyle>
            <a:lvl1pPr>
              <a:defRPr/>
            </a:lvl1pPr>
          </a:lstStyle>
          <a:p>
            <a:endParaRPr lang="en-US" altLang="el-GR" dirty="0"/>
          </a:p>
        </p:txBody>
      </p:sp>
      <p:sp>
        <p:nvSpPr>
          <p:cNvPr id="4" name="Θέση αριθμού διαφάνειας 3"/>
          <p:cNvSpPr>
            <a:spLocks noGrp="1"/>
          </p:cNvSpPr>
          <p:nvPr>
            <p:ph type="sldNum" sz="quarter" idx="12"/>
          </p:nvPr>
        </p:nvSpPr>
        <p:spPr/>
        <p:txBody>
          <a:bodyPr/>
          <a:lstStyle>
            <a:lvl1pPr>
              <a:defRPr/>
            </a:lvl1pPr>
          </a:lstStyle>
          <a:p>
            <a:fld id="{65D774CB-3B7C-4EC4-8A7A-EBFA4C83C3AF}" type="slidenum">
              <a:rPr lang="en-US" altLang="el-GR"/>
              <a:pPr/>
              <a:t>‹#›</a:t>
            </a:fld>
            <a:endParaRPr lang="en-US" altLang="el-GR" dirty="0"/>
          </a:p>
        </p:txBody>
      </p:sp>
    </p:spTree>
    <p:extLst>
      <p:ext uri="{BB962C8B-B14F-4D97-AF65-F5344CB8AC3E}">
        <p14:creationId xmlns:p14="http://schemas.microsoft.com/office/powerpoint/2010/main" val="182806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9500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1924199"/>
          </a:xfrm>
        </p:spPr>
        <p:txBody>
          <a:bodyPr>
            <a:normAutofit/>
          </a:bodyPr>
          <a:lstStyle/>
          <a:p>
            <a:pPr>
              <a:spcBef>
                <a:spcPts val="0"/>
              </a:spcBef>
              <a:spcAft>
                <a:spcPts val="1200"/>
              </a:spcAft>
            </a:pPr>
            <a:r>
              <a:rPr lang="el-GR" sz="2800" b="1" dirty="0" smtClean="0"/>
              <a:t>Ενότητα </a:t>
            </a:r>
            <a:r>
              <a:rPr lang="en-US" sz="2800" b="1" dirty="0" smtClean="0"/>
              <a:t>4</a:t>
            </a:r>
            <a:r>
              <a:rPr lang="el-GR" sz="2800" dirty="0" smtClean="0"/>
              <a:t>:</a:t>
            </a:r>
            <a:r>
              <a:rPr lang="en-US" sz="2800" dirty="0" smtClean="0"/>
              <a:t> </a:t>
            </a:r>
            <a:r>
              <a:rPr lang="el-GR" sz="2800" b="1" dirty="0" smtClean="0"/>
              <a:t>Κεντρικός και πλάγιος τομέας κάτω γνάθου</a:t>
            </a:r>
            <a:endParaRPr lang="en-US" sz="2800" b="1" dirty="0" smtClean="0"/>
          </a:p>
          <a:p>
            <a:pPr>
              <a:spcBef>
                <a:spcPts val="0"/>
              </a:spcBef>
            </a:pPr>
            <a:r>
              <a:rPr lang="el-GR" sz="2400" dirty="0"/>
              <a:t>Αριστείδης Γαλιατσάτος</a:t>
            </a:r>
          </a:p>
          <a:p>
            <a:pPr>
              <a:spcBef>
                <a:spcPts val="0"/>
              </a:spcBef>
            </a:pPr>
            <a:r>
              <a:rPr lang="el-GR" sz="2400" dirty="0"/>
              <a:t>DDs, Dr Dent. Επίκουρος  Καθηγητής ΤΕΙ Αθήνας</a:t>
            </a:r>
          </a:p>
          <a:p>
            <a:pPr>
              <a:spcBef>
                <a:spcPts val="0"/>
              </a:spcBef>
            </a:pPr>
            <a:r>
              <a:rPr lang="el-GR" sz="2400" dirty="0"/>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dirty="0"/>
          </a:p>
        </p:txBody>
      </p:sp>
      <p:pic>
        <p:nvPicPr>
          <p:cNvPr id="614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153" y="1628800"/>
            <a:ext cx="417646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6016" y="3501008"/>
            <a:ext cx="4176464"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274340"/>
            <a:ext cx="7632848" cy="646331"/>
          </a:xfrm>
          <a:prstGeom prst="rect">
            <a:avLst/>
          </a:prstGeom>
          <a:noFill/>
        </p:spPr>
        <p:txBody>
          <a:bodyPr wrap="square" rtlCol="0">
            <a:spAutoFit/>
          </a:bodyPr>
          <a:lstStyle/>
          <a:p>
            <a:pPr algn="ctr"/>
            <a:r>
              <a:rPr lang="el-GR" sz="3600" b="1" dirty="0">
                <a:solidFill>
                  <a:srgbClr val="004A82"/>
                </a:solidFill>
                <a:latin typeface="+mj-lt"/>
                <a:ea typeface="+mj-ea"/>
                <a:cs typeface="+mj-cs"/>
              </a:rPr>
              <a:t>Αποτριβή του κοπτικού χείλους</a:t>
            </a:r>
          </a:p>
        </p:txBody>
      </p:sp>
    </p:spTree>
    <p:extLst>
      <p:ext uri="{BB962C8B-B14F-4D97-AF65-F5344CB8AC3E}">
        <p14:creationId xmlns:p14="http://schemas.microsoft.com/office/powerpoint/2010/main" val="2466994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745058"/>
          </a:xfrm>
        </p:spPr>
        <p:txBody>
          <a:bodyPr>
            <a:normAutofit/>
          </a:bodyPr>
          <a:lstStyle/>
          <a:p>
            <a:r>
              <a:rPr lang="el-GR" sz="3600" dirty="0">
                <a:solidFill>
                  <a:srgbClr val="004A82"/>
                </a:solidFill>
              </a:rPr>
              <a:t>Ρ</a:t>
            </a:r>
            <a:r>
              <a:rPr lang="el-GR" sz="3600" dirty="0" smtClean="0">
                <a:solidFill>
                  <a:srgbClr val="004A82"/>
                </a:solidFill>
              </a:rPr>
              <a:t>ίζα</a:t>
            </a:r>
            <a:endParaRPr lang="el-GR" sz="3600" dirty="0">
              <a:solidFill>
                <a:srgbClr val="004A8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
        <p:nvSpPr>
          <p:cNvPr id="4" name="Ορθογώνιο 3"/>
          <p:cNvSpPr/>
          <p:nvPr/>
        </p:nvSpPr>
        <p:spPr>
          <a:xfrm>
            <a:off x="467544" y="1556792"/>
            <a:ext cx="4104456" cy="4356962"/>
          </a:xfrm>
          <a:prstGeom prst="rect">
            <a:avLst/>
          </a:prstGeom>
        </p:spPr>
        <p:txBody>
          <a:bodyPr wrap="square">
            <a:spAutoFit/>
          </a:bodyPr>
          <a:lstStyle/>
          <a:p>
            <a:pPr lvl="0" fontAlgn="auto">
              <a:lnSpc>
                <a:spcPct val="112000"/>
              </a:lnSpc>
              <a:spcBef>
                <a:spcPts val="1000"/>
              </a:spcBef>
              <a:spcAft>
                <a:spcPts val="0"/>
              </a:spcAft>
              <a:buClr>
                <a:srgbClr val="004A82"/>
              </a:buClr>
            </a:pPr>
            <a:r>
              <a:rPr lang="el-GR" sz="2400" b="1" dirty="0">
                <a:solidFill>
                  <a:prstClr val="black"/>
                </a:solidFill>
                <a:latin typeface="Calibri"/>
              </a:rPr>
              <a:t>Η ρίζα </a:t>
            </a:r>
            <a:r>
              <a:rPr lang="el-GR" sz="2400" dirty="0">
                <a:solidFill>
                  <a:prstClr val="black"/>
                </a:solidFill>
                <a:latin typeface="Calibri"/>
              </a:rPr>
              <a:t>είναι</a:t>
            </a:r>
            <a:r>
              <a:rPr lang="el-GR" sz="2400" b="1" dirty="0">
                <a:solidFill>
                  <a:prstClr val="black"/>
                </a:solidFill>
                <a:latin typeface="Calibri"/>
              </a:rPr>
              <a:t> </a:t>
            </a:r>
            <a:r>
              <a:rPr lang="el-GR" sz="2400" dirty="0">
                <a:solidFill>
                  <a:prstClr val="black"/>
                </a:solidFill>
                <a:latin typeface="Calibri"/>
              </a:rPr>
              <a:t>αποπεπλατυσμένη στις όμορες επιφάνειες, η οποία καταλήγει σε οξύ ακρορρίζιο. </a:t>
            </a:r>
          </a:p>
          <a:p>
            <a:pPr lvl="0" fontAlgn="auto">
              <a:lnSpc>
                <a:spcPct val="112000"/>
              </a:lnSpc>
              <a:spcBef>
                <a:spcPts val="1000"/>
              </a:spcBef>
              <a:spcAft>
                <a:spcPts val="0"/>
              </a:spcAft>
              <a:buClr>
                <a:srgbClr val="004A82"/>
              </a:buClr>
            </a:pPr>
            <a:r>
              <a:rPr lang="el-GR" sz="2400" dirty="0">
                <a:solidFill>
                  <a:prstClr val="black"/>
                </a:solidFill>
                <a:latin typeface="Calibri"/>
              </a:rPr>
              <a:t>Η χειλεο-γλωσσική διάσταση είναι μεγαλύτερη από την εγγύς-άπω διάσταση. Στην εγγύς και άπω επιφάνεια της ρίζας υπάρχουν επιμήκεις αύλακες.</a:t>
            </a:r>
          </a:p>
        </p:txBody>
      </p:sp>
      <p:pic>
        <p:nvPicPr>
          <p:cNvPr id="5" name="Εικόνα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88024" y="1023832"/>
            <a:ext cx="1656184" cy="5256584"/>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67751" y="980728"/>
            <a:ext cx="1800200" cy="5256584"/>
          </a:xfrm>
          <a:prstGeom prst="rect">
            <a:avLst/>
          </a:prstGeom>
        </p:spPr>
      </p:pic>
    </p:spTree>
    <p:extLst>
      <p:ext uri="{BB962C8B-B14F-4D97-AF65-F5344CB8AC3E}">
        <p14:creationId xmlns:p14="http://schemas.microsoft.com/office/powerpoint/2010/main" val="2740659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sz="3600" dirty="0">
                <a:solidFill>
                  <a:srgbClr val="004A82"/>
                </a:solidFill>
              </a:rPr>
              <a:t>Κεντρικός τομέας κάτω γνάθου</a:t>
            </a:r>
          </a:p>
        </p:txBody>
      </p:sp>
      <p:sp>
        <p:nvSpPr>
          <p:cNvPr id="2" name="Θέση αριθμού διαφάνειας 1"/>
          <p:cNvSpPr>
            <a:spLocks noGrp="1"/>
          </p:cNvSpPr>
          <p:nvPr>
            <p:ph type="sldNum" sz="quarter" idx="12"/>
          </p:nvPr>
        </p:nvSpPr>
        <p:spPr/>
        <p:txBody>
          <a:bodyPr/>
          <a:lstStyle/>
          <a:p>
            <a:fld id="{65D774CB-3B7C-4EC4-8A7A-EBFA4C83C3AF}" type="slidenum">
              <a:rPr lang="en-US" altLang="el-GR" smtClean="0"/>
              <a:pPr/>
              <a:t>11</a:t>
            </a:fld>
            <a:endParaRPr lang="en-US" alt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544" y="1023832"/>
            <a:ext cx="1656184" cy="5256584"/>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2571" y="1100228"/>
            <a:ext cx="1584176" cy="5202949"/>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83968" y="1073411"/>
            <a:ext cx="1800200" cy="5256584"/>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72200" y="908720"/>
            <a:ext cx="1793010" cy="5371696"/>
          </a:xfrm>
          <a:prstGeom prst="rect">
            <a:avLst/>
          </a:prstGeom>
        </p:spPr>
      </p:pic>
    </p:spTree>
    <p:extLst>
      <p:ext uri="{BB962C8B-B14F-4D97-AF65-F5344CB8AC3E}">
        <p14:creationId xmlns:p14="http://schemas.microsoft.com/office/powerpoint/2010/main" val="136978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χαρακτηριστικά</a:t>
            </a:r>
            <a:endParaRPr lang="el-GR" dirty="0"/>
          </a:p>
        </p:txBody>
      </p:sp>
      <p:sp>
        <p:nvSpPr>
          <p:cNvPr id="3" name="Content Placeholder 2"/>
          <p:cNvSpPr>
            <a:spLocks noGrp="1"/>
          </p:cNvSpPr>
          <p:nvPr>
            <p:ph idx="1"/>
          </p:nvPr>
        </p:nvSpPr>
        <p:spPr>
          <a:xfrm>
            <a:off x="251520" y="1025352"/>
            <a:ext cx="4320480" cy="5572000"/>
          </a:xfrm>
        </p:spPr>
        <p:txBody>
          <a:bodyPr>
            <a:normAutofit lnSpcReduction="10000"/>
          </a:bodyPr>
          <a:lstStyle/>
          <a:p>
            <a:r>
              <a:rPr lang="el-GR" dirty="0" smtClean="0"/>
              <a:t>Είναι </a:t>
            </a:r>
            <a:r>
              <a:rPr lang="el-GR" dirty="0"/>
              <a:t>το μικρότερο δόντι της μόνιμης οδοντοφυΐας.</a:t>
            </a:r>
          </a:p>
          <a:p>
            <a:r>
              <a:rPr lang="el-GR" dirty="0"/>
              <a:t>Η μύλη είναι συμμετρική, με όμοιες την εγγύς-κοπτική και άπω- κοπτική γωνία.</a:t>
            </a:r>
          </a:p>
          <a:p>
            <a:r>
              <a:rPr lang="el-GR" dirty="0"/>
              <a:t>Η μύλη αποκλίνει γλωσσικά σε σχέση με τη φορά της ρίζας.</a:t>
            </a:r>
          </a:p>
          <a:p>
            <a:r>
              <a:rPr lang="el-GR" dirty="0" smtClean="0"/>
              <a:t>Η </a:t>
            </a:r>
            <a:r>
              <a:rPr lang="el-GR" dirty="0"/>
              <a:t>ρίζα του είναι έντονα αποπεπλατυσμένη εγγύς-άπω και φέρει επιμήκεις αύλακες, με εντονότερη την αύλακα της άπω επιφάνειας.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16016" y="1844824"/>
            <a:ext cx="3888432"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74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Πλάγιος τομέας κάτω γνάθου</a:t>
            </a:r>
            <a:endParaRPr lang="el-GR" dirty="0"/>
          </a:p>
        </p:txBody>
      </p:sp>
      <p:sp>
        <p:nvSpPr>
          <p:cNvPr id="3" name="Content Placeholder 2"/>
          <p:cNvSpPr>
            <a:spLocks noGrp="1"/>
          </p:cNvSpPr>
          <p:nvPr>
            <p:ph idx="1"/>
          </p:nvPr>
        </p:nvSpPr>
        <p:spPr>
          <a:xfrm>
            <a:off x="107504" y="1444895"/>
            <a:ext cx="3394720" cy="4896544"/>
          </a:xfrm>
        </p:spPr>
        <p:txBody>
          <a:bodyPr>
            <a:noAutofit/>
          </a:bodyPr>
          <a:lstStyle/>
          <a:p>
            <a:pPr marL="0" indent="0" algn="ctr">
              <a:buNone/>
            </a:pPr>
            <a:r>
              <a:rPr lang="el-GR" dirty="0"/>
              <a:t>Είναι το δεύτερο δόντι εκατέρωθεν της μέσης γραμμής του προσώπου και είναι μεγαλύτερος σε όλες τις διαστάσεις από τον κεντρικό τομέα. Μοιάζει </a:t>
            </a:r>
            <a:r>
              <a:rPr lang="el-GR" dirty="0" smtClean="0"/>
              <a:t>μορφολογικά πολύ </a:t>
            </a:r>
            <a:r>
              <a:rPr lang="el-GR" dirty="0"/>
              <a:t>με τον κεντρικό τομέα με μερικές διαφορές στις όμορες επιφάνειες.</a:t>
            </a:r>
          </a:p>
          <a:p>
            <a:pPr marL="0" indent="0">
              <a:buNone/>
            </a:pPr>
            <a:r>
              <a:rPr lang="el-GR" dirty="0"/>
              <a:t/>
            </a:r>
            <a:br>
              <a:rPr lang="el-GR" dirty="0"/>
            </a:b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grpSp>
        <p:nvGrpSpPr>
          <p:cNvPr id="14" name="Group 13"/>
          <p:cNvGrpSpPr/>
          <p:nvPr/>
        </p:nvGrpSpPr>
        <p:grpSpPr>
          <a:xfrm>
            <a:off x="5766034" y="1115446"/>
            <a:ext cx="1318066" cy="688719"/>
            <a:chOff x="6131841" y="1343560"/>
            <a:chExt cx="1318066" cy="688719"/>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31841" y="1662947"/>
              <a:ext cx="573650" cy="369332"/>
            </a:xfrm>
            <a:prstGeom prst="rect">
              <a:avLst/>
            </a:prstGeom>
            <a:noFill/>
          </p:spPr>
          <p:txBody>
            <a:bodyPr wrap="square" rtlCol="0">
              <a:spAutoFit/>
            </a:bodyPr>
            <a:lstStyle/>
            <a:p>
              <a:r>
                <a:rPr lang="el-GR" dirty="0" smtClean="0">
                  <a:solidFill>
                    <a:prstClr val="black"/>
                  </a:solidFill>
                </a:rPr>
                <a:t>42</a:t>
              </a:r>
              <a:endParaRPr lang="el-GR" dirty="0">
                <a:solidFill>
                  <a:prstClr val="black"/>
                </a:solidFill>
              </a:endParaRPr>
            </a:p>
          </p:txBody>
        </p:sp>
        <p:sp>
          <p:nvSpPr>
            <p:cNvPr id="20" name="TextBox 19"/>
            <p:cNvSpPr txBox="1"/>
            <p:nvPr/>
          </p:nvSpPr>
          <p:spPr>
            <a:xfrm>
              <a:off x="6930819" y="1662947"/>
              <a:ext cx="441146" cy="369332"/>
            </a:xfrm>
            <a:prstGeom prst="rect">
              <a:avLst/>
            </a:prstGeom>
            <a:noFill/>
          </p:spPr>
          <p:txBody>
            <a:bodyPr wrap="none" rtlCol="0">
              <a:spAutoFit/>
            </a:bodyPr>
            <a:lstStyle/>
            <a:p>
              <a:r>
                <a:rPr lang="el-GR" dirty="0" smtClean="0">
                  <a:solidFill>
                    <a:prstClr val="black"/>
                  </a:solidFill>
                </a:rPr>
                <a:t>32</a:t>
              </a:r>
              <a:endParaRPr lang="el-GR" dirty="0">
                <a:solidFill>
                  <a:prstClr val="black"/>
                </a:solidFill>
              </a:endParaRPr>
            </a:p>
          </p:txBody>
        </p:sp>
      </p:grpSp>
      <p:pic>
        <p:nvPicPr>
          <p:cNvPr id="11" name="Εικόνα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79912" y="2420888"/>
            <a:ext cx="5184576" cy="3742496"/>
          </a:xfrm>
          <a:prstGeom prst="rect">
            <a:avLst/>
          </a:prstGeom>
        </p:spPr>
      </p:pic>
    </p:spTree>
    <p:extLst>
      <p:ext uri="{BB962C8B-B14F-4D97-AF65-F5344CB8AC3E}">
        <p14:creationId xmlns:p14="http://schemas.microsoft.com/office/powerpoint/2010/main" val="254614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2881074"/>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7-8 χρόνων</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21</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9</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12</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078368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Χειλική επιφάνεια</a:t>
            </a:r>
            <a:endParaRPr lang="el-GR" dirty="0"/>
          </a:p>
        </p:txBody>
      </p:sp>
      <p:sp>
        <p:nvSpPr>
          <p:cNvPr id="3" name="Content Placeholder 2"/>
          <p:cNvSpPr>
            <a:spLocks noGrp="1"/>
          </p:cNvSpPr>
          <p:nvPr>
            <p:ph idx="1"/>
          </p:nvPr>
        </p:nvSpPr>
        <p:spPr>
          <a:xfrm>
            <a:off x="457200" y="1196752"/>
            <a:ext cx="5194920" cy="5400600"/>
          </a:xfrm>
        </p:spPr>
        <p:txBody>
          <a:bodyPr>
            <a:normAutofit fontScale="92500" lnSpcReduction="20000"/>
          </a:bodyPr>
          <a:lstStyle/>
          <a:p>
            <a:pPr marL="0" indent="0">
              <a:buNone/>
            </a:pPr>
            <a:r>
              <a:rPr lang="el-GR" sz="2600" dirty="0"/>
              <a:t>Είναι κυρτότερη από του κεντρικού τομέα προς όλες τις κατευθύνσεις. </a:t>
            </a:r>
            <a:endParaRPr lang="el-GR" sz="2600" dirty="0" smtClean="0"/>
          </a:p>
          <a:p>
            <a:pPr marL="0" indent="0">
              <a:buNone/>
            </a:pPr>
            <a:r>
              <a:rPr lang="el-GR" sz="2600" dirty="0" smtClean="0"/>
              <a:t>Εμφανίζει </a:t>
            </a:r>
            <a:r>
              <a:rPr lang="el-GR" sz="2600" dirty="0"/>
              <a:t>τρεις αυξητικούς λοβούς, οι οποίοι χωρίζονται με τις δύο παραγωγικές αύλακες. Στο αυχενικό </a:t>
            </a:r>
            <a:r>
              <a:rPr lang="el-GR" sz="2600" dirty="0" smtClean="0"/>
              <a:t>τριτημόριο </a:t>
            </a:r>
            <a:r>
              <a:rPr lang="el-GR" sz="2600" dirty="0"/>
              <a:t>φέρει τις επάλληλες γραμμές, οι οποίες όμως αμέσως μετά την ανατολή αποτρίβονται. </a:t>
            </a:r>
            <a:endParaRPr lang="el-GR" sz="2600" dirty="0" smtClean="0"/>
          </a:p>
          <a:p>
            <a:pPr marL="0" indent="0">
              <a:buNone/>
            </a:pPr>
            <a:r>
              <a:rPr lang="el-GR" sz="2600" dirty="0" smtClean="0"/>
              <a:t>Το </a:t>
            </a:r>
            <a:r>
              <a:rPr lang="el-GR" sz="2600" dirty="0"/>
              <a:t>κοπτικό χείλος του προς τα άπω αποκλίνει και καταλήγει σε πιο αποστρογγυλευμένη όμορο κοπτική γωνία, σχηματίζοντας με την εγγύς επιφάνεια οξεία ή ορθή γωνία και με την άπω αμβλεία γωνία.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56176" y="866030"/>
            <a:ext cx="1872208" cy="5884763"/>
          </a:xfrm>
          <a:prstGeom prst="rect">
            <a:avLst/>
          </a:prstGeom>
        </p:spPr>
      </p:pic>
    </p:spTree>
    <p:extLst>
      <p:ext uri="{BB962C8B-B14F-4D97-AF65-F5344CB8AC3E}">
        <p14:creationId xmlns:p14="http://schemas.microsoft.com/office/powerpoint/2010/main" val="3706147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Γλωσσική επιφάνεια</a:t>
            </a:r>
            <a:endParaRPr lang="el-GR" dirty="0"/>
          </a:p>
        </p:txBody>
      </p:sp>
      <p:sp>
        <p:nvSpPr>
          <p:cNvPr id="3" name="Content Placeholder 2"/>
          <p:cNvSpPr>
            <a:spLocks noGrp="1"/>
          </p:cNvSpPr>
          <p:nvPr>
            <p:ph idx="1"/>
          </p:nvPr>
        </p:nvSpPr>
        <p:spPr>
          <a:xfrm>
            <a:off x="1259632" y="1259405"/>
            <a:ext cx="3538736" cy="5040560"/>
          </a:xfrm>
        </p:spPr>
        <p:txBody>
          <a:bodyPr>
            <a:normAutofit lnSpcReduction="10000"/>
          </a:bodyPr>
          <a:lstStyle/>
          <a:p>
            <a:pPr marL="0" indent="0">
              <a:buNone/>
            </a:pPr>
            <a:r>
              <a:rPr lang="el-GR" dirty="0"/>
              <a:t>Μοιάζει με αυτήν του κεντρικού τομέα. Εμφανίζει ελαφρά κοίλανση στο κοπτικό και μέσο τρίτη μόριο, ενώ στο αυχενικό παρατηρείται το γλωσσικό έπαρμα στο οποίο καταλήγουν οι ακραίες </a:t>
            </a:r>
            <a:r>
              <a:rPr lang="el-GR" dirty="0" smtClean="0"/>
              <a:t>ακρολοφίες. Αυτές είναι κάπως εντονότερες από αυτές του κεντρικού τομέα της κάτω γνάθου.</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96136" y="1025352"/>
            <a:ext cx="1728192" cy="5499992"/>
          </a:xfrm>
          <a:prstGeom prst="rect">
            <a:avLst/>
          </a:prstGeom>
        </p:spPr>
      </p:pic>
    </p:spTree>
    <p:extLst>
      <p:ext uri="{BB962C8B-B14F-4D97-AF65-F5344CB8AC3E}">
        <p14:creationId xmlns:p14="http://schemas.microsoft.com/office/powerpoint/2010/main" val="3401866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και άπω όμορες επιφάνειες</a:t>
            </a:r>
            <a:endParaRPr lang="el-GR" dirty="0"/>
          </a:p>
        </p:txBody>
      </p:sp>
      <p:sp>
        <p:nvSpPr>
          <p:cNvPr id="3" name="Content Placeholder 2"/>
          <p:cNvSpPr>
            <a:spLocks noGrp="1"/>
          </p:cNvSpPr>
          <p:nvPr>
            <p:ph idx="1"/>
          </p:nvPr>
        </p:nvSpPr>
        <p:spPr>
          <a:xfrm>
            <a:off x="457200" y="1196752"/>
            <a:ext cx="3034680" cy="5040560"/>
          </a:xfrm>
        </p:spPr>
        <p:txBody>
          <a:bodyPr/>
          <a:lstStyle/>
          <a:p>
            <a:pPr marL="0" indent="0">
              <a:buNone/>
            </a:pPr>
            <a:r>
              <a:rPr lang="el-GR" dirty="0" smtClean="0"/>
              <a:t>Είναι </a:t>
            </a:r>
            <a:r>
              <a:rPr lang="el-GR" dirty="0"/>
              <a:t>όμοιες και έχουν σχήμα σφήνας με ελαφρά μεγαλύτερη την εγγύς. Η εγγύς-κοπτική γωνία είναι οξεία (μυτερή), και η άπω-κοπτική γωνία είναι αμβλεία και περισσότερο αποστρογγυλευμένη</a:t>
            </a:r>
            <a:r>
              <a:rPr lang="el-GR" dirty="0" smtClean="0"/>
              <a:t>.</a:t>
            </a:r>
          </a:p>
          <a:p>
            <a:pPr marL="0" indent="0">
              <a:buNone/>
            </a:pP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1920" y="1027758"/>
            <a:ext cx="1656184" cy="5328592"/>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4208" y="1025352"/>
            <a:ext cx="1872208" cy="5499992"/>
          </a:xfrm>
          <a:prstGeom prst="rect">
            <a:avLst/>
          </a:prstGeom>
        </p:spPr>
      </p:pic>
      <p:sp>
        <p:nvSpPr>
          <p:cNvPr id="8" name="TextBox 7"/>
          <p:cNvSpPr txBox="1"/>
          <p:nvPr/>
        </p:nvSpPr>
        <p:spPr>
          <a:xfrm>
            <a:off x="3851920" y="6356350"/>
            <a:ext cx="1584176" cy="369332"/>
          </a:xfrm>
          <a:prstGeom prst="rect">
            <a:avLst/>
          </a:prstGeom>
          <a:noFill/>
        </p:spPr>
        <p:txBody>
          <a:bodyPr wrap="square" rtlCol="0">
            <a:spAutoFit/>
          </a:bodyPr>
          <a:lstStyle/>
          <a:p>
            <a:pPr algn="ctr"/>
            <a:r>
              <a:rPr lang="el-GR" dirty="0" smtClean="0"/>
              <a:t>ΕΓΓΥΣ</a:t>
            </a:r>
            <a:endParaRPr lang="el-GR" dirty="0"/>
          </a:p>
        </p:txBody>
      </p:sp>
      <p:sp>
        <p:nvSpPr>
          <p:cNvPr id="9" name="TextBox 8"/>
          <p:cNvSpPr txBox="1"/>
          <p:nvPr/>
        </p:nvSpPr>
        <p:spPr>
          <a:xfrm>
            <a:off x="6912260" y="6365526"/>
            <a:ext cx="936104" cy="369332"/>
          </a:xfrm>
          <a:prstGeom prst="rect">
            <a:avLst/>
          </a:prstGeom>
          <a:noFill/>
        </p:spPr>
        <p:txBody>
          <a:bodyPr wrap="square" rtlCol="0">
            <a:spAutoFit/>
          </a:bodyPr>
          <a:lstStyle/>
          <a:p>
            <a:pPr algn="ctr"/>
            <a:r>
              <a:rPr lang="el-GR" dirty="0" smtClean="0"/>
              <a:t>ΑΠΩ</a:t>
            </a:r>
            <a:endParaRPr lang="el-GR" dirty="0"/>
          </a:p>
        </p:txBody>
      </p:sp>
    </p:spTree>
    <p:extLst>
      <p:ext uri="{BB962C8B-B14F-4D97-AF65-F5344CB8AC3E}">
        <p14:creationId xmlns:p14="http://schemas.microsoft.com/office/powerpoint/2010/main" val="332629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Κοπτικό χείλος</a:t>
            </a:r>
            <a:endParaRPr lang="el-GR" dirty="0"/>
          </a:p>
        </p:txBody>
      </p:sp>
      <p:sp>
        <p:nvSpPr>
          <p:cNvPr id="3" name="Content Placeholder 2"/>
          <p:cNvSpPr>
            <a:spLocks noGrp="1"/>
          </p:cNvSpPr>
          <p:nvPr>
            <p:ph idx="1"/>
          </p:nvPr>
        </p:nvSpPr>
        <p:spPr>
          <a:xfrm>
            <a:off x="457200" y="1196752"/>
            <a:ext cx="3466728" cy="5400600"/>
          </a:xfrm>
        </p:spPr>
        <p:txBody>
          <a:bodyPr>
            <a:normAutofit lnSpcReduction="10000"/>
          </a:bodyPr>
          <a:lstStyle/>
          <a:p>
            <a:pPr marL="0" indent="0">
              <a:buNone/>
            </a:pPr>
            <a:r>
              <a:rPr lang="el-GR" dirty="0" smtClean="0"/>
              <a:t>Το </a:t>
            </a:r>
            <a:r>
              <a:rPr lang="el-GR" b="1" dirty="0" smtClean="0"/>
              <a:t>κοπτικό χείλος </a:t>
            </a:r>
            <a:r>
              <a:rPr lang="el-GR" dirty="0" smtClean="0"/>
              <a:t>είναι </a:t>
            </a:r>
            <a:r>
              <a:rPr lang="el-GR" dirty="0"/>
              <a:t>ευθύ </a:t>
            </a:r>
            <a:r>
              <a:rPr lang="el-GR" dirty="0" smtClean="0"/>
              <a:t>με ελαφρά κλίση προς τα άπω. Με την εγγύς επιφάνεια σχηματίζει οξεία γωνία ή και ορθή. Με την άπω επιφάνεια σχηματίζει αμβλεία γωνία. Με </a:t>
            </a:r>
            <a:r>
              <a:rPr lang="el-GR" dirty="0"/>
              <a:t>το πέρασμα το χρόνου λόγω αποτριβής το κοπτικό χείλος παίρνει σχήμα επικλινούς επιπέδου με κλίση γλωσσο-χειλική</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27984" y="2348880"/>
            <a:ext cx="1584176" cy="1872208"/>
          </a:xfrm>
          <a:prstGeom prst="rect">
            <a:avLst/>
          </a:prstGeom>
        </p:spPr>
      </p:pic>
      <p:pic>
        <p:nvPicPr>
          <p:cNvPr id="8" name="Εικόνα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4208" y="1916832"/>
            <a:ext cx="1656184" cy="2603698"/>
          </a:xfrm>
          <a:prstGeom prst="rect">
            <a:avLst/>
          </a:prstGeom>
        </p:spPr>
      </p:pic>
    </p:spTree>
    <p:extLst>
      <p:ext uri="{BB962C8B-B14F-4D97-AF65-F5344CB8AC3E}">
        <p14:creationId xmlns:p14="http://schemas.microsoft.com/office/powerpoint/2010/main" val="875549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3600" dirty="0">
                <a:solidFill>
                  <a:srgbClr val="004A82"/>
                </a:solidFill>
              </a:rPr>
              <a:t>Κεντρικός τομέας κάτω γνάθου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956066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dirty="0"/>
          </a:p>
        </p:txBody>
      </p:sp>
      <p:pic>
        <p:nvPicPr>
          <p:cNvPr id="614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153" y="1628800"/>
            <a:ext cx="417646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6016" y="3501008"/>
            <a:ext cx="4176464"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274340"/>
            <a:ext cx="7632848" cy="646331"/>
          </a:xfrm>
          <a:prstGeom prst="rect">
            <a:avLst/>
          </a:prstGeom>
          <a:noFill/>
        </p:spPr>
        <p:txBody>
          <a:bodyPr wrap="square" rtlCol="0">
            <a:spAutoFit/>
          </a:bodyPr>
          <a:lstStyle/>
          <a:p>
            <a:pPr algn="ctr"/>
            <a:r>
              <a:rPr lang="el-GR" sz="3600" b="1" dirty="0">
                <a:solidFill>
                  <a:srgbClr val="004A82"/>
                </a:solidFill>
                <a:latin typeface="+mj-lt"/>
                <a:ea typeface="+mj-ea"/>
                <a:cs typeface="+mj-cs"/>
              </a:rPr>
              <a:t>Αποτριβή του κοπτικού χείλους</a:t>
            </a:r>
          </a:p>
        </p:txBody>
      </p:sp>
    </p:spTree>
    <p:extLst>
      <p:ext uri="{BB962C8B-B14F-4D97-AF65-F5344CB8AC3E}">
        <p14:creationId xmlns:p14="http://schemas.microsoft.com/office/powerpoint/2010/main" val="3472645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8740"/>
            <a:ext cx="8229600" cy="908720"/>
          </a:xfrm>
        </p:spPr>
        <p:txBody>
          <a:bodyPr/>
          <a:lstStyle/>
          <a:p>
            <a:r>
              <a:rPr lang="el-GR" dirty="0" smtClean="0"/>
              <a:t>Ρίζα</a:t>
            </a:r>
            <a:endParaRPr lang="el-GR" dirty="0"/>
          </a:p>
        </p:txBody>
      </p:sp>
      <p:sp>
        <p:nvSpPr>
          <p:cNvPr id="3" name="Content Placeholder 2"/>
          <p:cNvSpPr>
            <a:spLocks noGrp="1"/>
          </p:cNvSpPr>
          <p:nvPr>
            <p:ph idx="1"/>
          </p:nvPr>
        </p:nvSpPr>
        <p:spPr>
          <a:xfrm>
            <a:off x="683568" y="798314"/>
            <a:ext cx="3168352" cy="5549701"/>
          </a:xfrm>
        </p:spPr>
        <p:txBody>
          <a:bodyPr>
            <a:normAutofit/>
          </a:bodyPr>
          <a:lstStyle/>
          <a:p>
            <a:pPr marL="0" indent="0">
              <a:buNone/>
            </a:pPr>
            <a:r>
              <a:rPr lang="el-GR" dirty="0"/>
              <a:t>Είναι ογκωδέστερη και μακρύτερη από αυτήν του κεντρικού, έντονα αποπεπλατυσμένη εγγύς-άπω και με οξύ ακρορρίζιο που αποκλίνει </a:t>
            </a:r>
            <a:r>
              <a:rPr lang="el-GR" dirty="0" smtClean="0"/>
              <a:t>ελαφρά άπω</a:t>
            </a:r>
            <a:r>
              <a:rPr lang="el-GR" dirty="0"/>
              <a:t>. </a:t>
            </a:r>
            <a:endParaRPr lang="el-GR" dirty="0" smtClean="0"/>
          </a:p>
          <a:p>
            <a:pPr marL="0" indent="0">
              <a:buNone/>
            </a:pPr>
            <a:r>
              <a:rPr lang="el-GR" dirty="0" smtClean="0"/>
              <a:t>Κατά </a:t>
            </a:r>
            <a:r>
              <a:rPr lang="el-GR" dirty="0"/>
              <a:t>μήκος των εγγύς και άπω επιφανειών παρατηρούνται επιμήκεις </a:t>
            </a:r>
            <a:r>
              <a:rPr lang="el-GR" dirty="0" smtClean="0"/>
              <a:t>αύλακες, όπου στην άπω είναι εντονότερες.</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01616" y="1030270"/>
            <a:ext cx="1656184" cy="5425578"/>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4208" y="1027758"/>
            <a:ext cx="1656184" cy="5328592"/>
          </a:xfrm>
          <a:prstGeom prst="rect">
            <a:avLst/>
          </a:prstGeom>
        </p:spPr>
      </p:pic>
    </p:spTree>
    <p:extLst>
      <p:ext uri="{BB962C8B-B14F-4D97-AF65-F5344CB8AC3E}">
        <p14:creationId xmlns:p14="http://schemas.microsoft.com/office/powerpoint/2010/main" val="3492168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χαρακτηριστικά</a:t>
            </a:r>
            <a:endParaRPr lang="el-GR" dirty="0"/>
          </a:p>
        </p:txBody>
      </p:sp>
      <p:sp>
        <p:nvSpPr>
          <p:cNvPr id="3" name="Content Placeholder 2"/>
          <p:cNvSpPr>
            <a:spLocks noGrp="1"/>
          </p:cNvSpPr>
          <p:nvPr>
            <p:ph idx="1"/>
          </p:nvPr>
        </p:nvSpPr>
        <p:spPr/>
        <p:txBody>
          <a:bodyPr/>
          <a:lstStyle/>
          <a:p>
            <a:pPr marL="457200" lvl="0" indent="-457200">
              <a:buFont typeface="+mj-lt"/>
              <a:buAutoNum type="arabicPeriod"/>
            </a:pPr>
            <a:r>
              <a:rPr lang="el-GR" dirty="0"/>
              <a:t>Είναι μεγαλύτερος του κεντρικού </a:t>
            </a:r>
            <a:r>
              <a:rPr lang="el-GR" dirty="0" smtClean="0"/>
              <a:t>τομέα </a:t>
            </a:r>
            <a:r>
              <a:rPr lang="el-GR" dirty="0"/>
              <a:t>της κάτω γνάθου.</a:t>
            </a:r>
          </a:p>
          <a:p>
            <a:pPr marL="457200" lvl="0" indent="-457200">
              <a:buFont typeface="+mj-lt"/>
              <a:buAutoNum type="arabicPeriod"/>
            </a:pPr>
            <a:r>
              <a:rPr lang="el-GR" dirty="0"/>
              <a:t>Η άπω -κοπτική γωνία είναι </a:t>
            </a:r>
            <a:r>
              <a:rPr lang="el-GR" dirty="0" err="1" smtClean="0"/>
              <a:t>αποστρογγυλευμένη</a:t>
            </a:r>
            <a:r>
              <a:rPr lang="en-US" dirty="0" smtClean="0"/>
              <a:t>.</a:t>
            </a:r>
            <a:endParaRPr lang="el-GR" dirty="0"/>
          </a:p>
          <a:p>
            <a:pPr marL="457200" lvl="0" indent="-457200">
              <a:buFont typeface="+mj-lt"/>
              <a:buAutoNum type="arabicPeriod"/>
            </a:pPr>
            <a:r>
              <a:rPr lang="el-GR" dirty="0"/>
              <a:t>Η εγγύς επιφάνεια είναι ελαφρά μεγαλύτερη από την </a:t>
            </a:r>
            <a:r>
              <a:rPr lang="el-GR" dirty="0" smtClean="0"/>
              <a:t>άπω</a:t>
            </a:r>
            <a:r>
              <a:rPr lang="en-US" dirty="0" smtClean="0"/>
              <a:t>.</a:t>
            </a:r>
            <a:endParaRPr lang="el-GR" dirty="0"/>
          </a:p>
          <a:p>
            <a:pPr marL="457200" lvl="0" indent="-457200">
              <a:buFont typeface="+mj-lt"/>
              <a:buAutoNum type="arabicPeriod"/>
            </a:pPr>
            <a:r>
              <a:rPr lang="el-GR" dirty="0"/>
              <a:t>Η επιμήκης αύλακα στην άπω επιφάνεια της ρίζας είναι εντονότερη.</a:t>
            </a:r>
          </a:p>
          <a:p>
            <a:pPr marL="457200" lvl="0" indent="-457200">
              <a:buFont typeface="+mj-lt"/>
              <a:buAutoNum type="arabicPeriod"/>
            </a:pPr>
            <a:r>
              <a:rPr lang="el-GR" dirty="0"/>
              <a:t>Η γλωσσική κοίλανση είναι αβαθής και οι οριακές ακρολοφίες κάπως εντονότερες από του κεντρικού τομέα της κάτω γνάθου.</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063638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Απεικόνιση βασικών χαρακτηριστικών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33528" y="1025352"/>
            <a:ext cx="1656184" cy="5328592"/>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7324" y="988145"/>
            <a:ext cx="1872208" cy="5499992"/>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54152" y="988145"/>
            <a:ext cx="1728192" cy="5499992"/>
          </a:xfrm>
          <a:prstGeom prst="rect">
            <a:avLst/>
          </a:prstGeom>
        </p:spPr>
      </p:pic>
      <p:pic>
        <p:nvPicPr>
          <p:cNvPr id="10" name="Εικόνα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1560" y="1062559"/>
            <a:ext cx="1656184" cy="5425578"/>
          </a:xfrm>
          <a:prstGeom prst="rect">
            <a:avLst/>
          </a:prstGeom>
        </p:spPr>
      </p:pic>
    </p:spTree>
    <p:extLst>
      <p:ext uri="{BB962C8B-B14F-4D97-AF65-F5344CB8AC3E}">
        <p14:creationId xmlns:p14="http://schemas.microsoft.com/office/powerpoint/2010/main" val="2784425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μεταξύ κάτω κεντρικού τομέα και πλάγιου</a:t>
            </a:r>
            <a:endParaRPr lang="el-GR" dirty="0"/>
          </a:p>
        </p:txBody>
      </p:sp>
      <p:sp>
        <p:nvSpPr>
          <p:cNvPr id="3" name="Content Placeholder 2"/>
          <p:cNvSpPr>
            <a:spLocks noGrp="1"/>
          </p:cNvSpPr>
          <p:nvPr>
            <p:ph idx="1"/>
          </p:nvPr>
        </p:nvSpPr>
        <p:spPr>
          <a:xfrm>
            <a:off x="457200" y="1196751"/>
            <a:ext cx="7859216" cy="4863890"/>
          </a:xfrm>
        </p:spPr>
        <p:txBody>
          <a:bodyPr>
            <a:normAutofit/>
          </a:bodyPr>
          <a:lstStyle/>
          <a:p>
            <a:pPr marL="914400" lvl="1" indent="-457200">
              <a:buFont typeface="+mj-lt"/>
              <a:buAutoNum type="arabicPeriod"/>
            </a:pPr>
            <a:r>
              <a:rPr lang="el-GR" dirty="0"/>
              <a:t>Οι κεντρικοί τομείς είναι στενότεροι και κοντύτεροι</a:t>
            </a:r>
            <a:r>
              <a:rPr lang="el-GR" i="1" dirty="0"/>
              <a:t> από </a:t>
            </a:r>
            <a:r>
              <a:rPr lang="el-GR" dirty="0"/>
              <a:t>τους πλάγιους. Οι πλάγιοι είναι μεγαλύτεροι.</a:t>
            </a:r>
          </a:p>
          <a:p>
            <a:pPr marL="914400" lvl="1" indent="-457200">
              <a:buFont typeface="+mj-lt"/>
              <a:buAutoNum type="arabicPeriod"/>
            </a:pPr>
            <a:r>
              <a:rPr lang="el-GR" dirty="0"/>
              <a:t>Οι χειλικές επιφάνειες είναι όμοιες, αλλά του κεντρικού είναι μικρότερη.</a:t>
            </a:r>
          </a:p>
          <a:p>
            <a:pPr marL="914400" lvl="1" indent="-457200">
              <a:buFont typeface="+mj-lt"/>
              <a:buAutoNum type="arabicPeriod"/>
            </a:pPr>
            <a:r>
              <a:rPr lang="el-GR" dirty="0"/>
              <a:t>Στους κεντρικούς, οι όμορες κοπτικές γωνίες είναι οξείες, ενώ στους πλάγιους η εγγύς είναι οξεία και η άπω αμβλεία.</a:t>
            </a:r>
          </a:p>
          <a:p>
            <a:pPr marL="914400" lvl="1" indent="-457200">
              <a:buFont typeface="+mj-lt"/>
              <a:buAutoNum type="arabicPeriod"/>
            </a:pPr>
            <a:r>
              <a:rPr lang="el-GR" dirty="0"/>
              <a:t>Οι όμορες επιφάνειες του πλάγιου είναι μεγαλύτερες.</a:t>
            </a:r>
          </a:p>
          <a:p>
            <a:pPr marL="914400" lvl="1" indent="-457200">
              <a:buFont typeface="+mj-lt"/>
              <a:buAutoNum type="arabicPeriod"/>
            </a:pPr>
            <a:r>
              <a:rPr lang="el-GR" dirty="0"/>
              <a:t>Η γλωσσική επιφάνεια του πλάγιου είναι μεγαλύτερη.</a:t>
            </a:r>
          </a:p>
          <a:p>
            <a:pPr marL="0" indent="0">
              <a:buNone/>
            </a:pP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807683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μεταξύ άνω και κάτω τομέων </a:t>
            </a:r>
            <a:r>
              <a:rPr lang="el-GR" sz="3100" b="0" dirty="0" smtClean="0"/>
              <a:t>1/2</a:t>
            </a:r>
            <a:endParaRPr lang="el-GR" sz="3100" b="0" dirty="0"/>
          </a:p>
        </p:txBody>
      </p:sp>
      <p:sp>
        <p:nvSpPr>
          <p:cNvPr id="3" name="Content Placeholder 2"/>
          <p:cNvSpPr>
            <a:spLocks noGrp="1"/>
          </p:cNvSpPr>
          <p:nvPr>
            <p:ph idx="1"/>
          </p:nvPr>
        </p:nvSpPr>
        <p:spPr>
          <a:xfrm>
            <a:off x="457200" y="1196751"/>
            <a:ext cx="7859216" cy="4863890"/>
          </a:xfrm>
        </p:spPr>
        <p:txBody>
          <a:bodyPr>
            <a:normAutofit lnSpcReduction="10000"/>
          </a:bodyPr>
          <a:lstStyle/>
          <a:p>
            <a:pPr marL="514350" lvl="0" indent="-514350">
              <a:buFont typeface="+mj-lt"/>
              <a:buAutoNum type="arabicPeriod"/>
            </a:pPr>
            <a:r>
              <a:rPr lang="el-GR" sz="2800" dirty="0"/>
              <a:t>Οι άνω τομείς είναι πιο ογκώδεις και πιο επιμήκεις από τους κάτω.</a:t>
            </a:r>
          </a:p>
          <a:p>
            <a:pPr marL="514350" lvl="0" indent="-514350">
              <a:buFont typeface="+mj-lt"/>
              <a:buAutoNum type="arabicPeriod"/>
            </a:pPr>
            <a:r>
              <a:rPr lang="el-GR" sz="2800" dirty="0"/>
              <a:t>Η μύλη των άνω έχει σχήμα «φτυαριού», ενώ των κάτω έχει σχήμα «σφήνας».</a:t>
            </a:r>
          </a:p>
          <a:p>
            <a:pPr marL="514350" lvl="0" indent="-514350">
              <a:buFont typeface="+mj-lt"/>
              <a:buAutoNum type="arabicPeriod"/>
            </a:pPr>
            <a:r>
              <a:rPr lang="el-GR" sz="2800" dirty="0"/>
              <a:t>Οι άνω τομείς έχουν περισσότερο ανεπτυγμένο το υπερώιο φύμα.</a:t>
            </a:r>
          </a:p>
          <a:p>
            <a:pPr marL="514350" lvl="0" indent="-514350">
              <a:buFont typeface="+mj-lt"/>
              <a:buAutoNum type="arabicPeriod"/>
            </a:pPr>
            <a:r>
              <a:rPr lang="el-GR" sz="2800" dirty="0"/>
              <a:t>Στους άνω, οι χειλικές και υπερώιες επιφάνειες είναι περισσότερο κυρτές και κοίλες αντίστοιχα, ενώ η γλωσσική επιφάνεια των κάτω είναι σχεδόν επίπεδη.</a:t>
            </a:r>
          </a:p>
          <a:p>
            <a:pPr marL="0" indent="0">
              <a:buNone/>
            </a:pP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46284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μεταξύ άνω και κάτω τομέων </a:t>
            </a:r>
            <a:r>
              <a:rPr lang="el-GR" sz="3100" b="0" dirty="0" smtClean="0"/>
              <a:t>2/2</a:t>
            </a:r>
            <a:endParaRPr lang="el-GR" sz="3100" b="0" dirty="0"/>
          </a:p>
        </p:txBody>
      </p:sp>
      <p:sp>
        <p:nvSpPr>
          <p:cNvPr id="3" name="Content Placeholder 2"/>
          <p:cNvSpPr>
            <a:spLocks noGrp="1"/>
          </p:cNvSpPr>
          <p:nvPr>
            <p:ph idx="1"/>
          </p:nvPr>
        </p:nvSpPr>
        <p:spPr>
          <a:xfrm>
            <a:off x="457200" y="1196751"/>
            <a:ext cx="7859216" cy="4863890"/>
          </a:xfrm>
        </p:spPr>
        <p:txBody>
          <a:bodyPr>
            <a:normAutofit/>
          </a:bodyPr>
          <a:lstStyle/>
          <a:p>
            <a:pPr marL="514350" lvl="0" indent="-514350">
              <a:buFont typeface="+mj-lt"/>
              <a:buAutoNum type="arabicPeriod" startAt="5"/>
            </a:pPr>
            <a:r>
              <a:rPr lang="el-GR" sz="2800" dirty="0"/>
              <a:t>Η ρίζα στους άνω είναι κωνική και σε εγκάρσια τομή έχει σχήμα κυκλικό, ενώ στους κάτω είναι αποπεπλατυσμένη εγγύς-άπω.</a:t>
            </a:r>
          </a:p>
          <a:p>
            <a:pPr marL="514350" lvl="0" indent="-514350">
              <a:buFont typeface="+mj-lt"/>
              <a:buAutoNum type="arabicPeriod" startAt="5"/>
            </a:pPr>
            <a:r>
              <a:rPr lang="el-GR" sz="2800" dirty="0"/>
              <a:t>Στις όμορες επιφάνειες της ρίζας των κάτω τομέων εμφανίζονται επιμήκεις αύλακες.</a:t>
            </a:r>
          </a:p>
          <a:p>
            <a:pPr marL="514350" lvl="0" indent="-514350">
              <a:buFont typeface="+mj-lt"/>
              <a:buAutoNum type="arabicPeriod" startAt="5"/>
            </a:pPr>
            <a:r>
              <a:rPr lang="el-GR" sz="2800" dirty="0"/>
              <a:t>Οι μύλες των άνω εμφανίζουν την χειλεο-υπερώια διάσταση μικρότερη από την εγγύς-άπω, ενώ στους κάτω συμβαίνει το αντίθετο.</a:t>
            </a:r>
          </a:p>
          <a:p>
            <a:pPr marL="0" indent="0">
              <a:buNone/>
            </a:pP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2861121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t>Copyright Τεχνολογικό Εκπαιδευτικό Ίδρυμα Αθήνας, Αριστείδης Γαλιατσάτος 2014. Αριστείδης Γαλιατσάτος . «Οδοντική Μορφολογία. Ενότητα </a:t>
            </a:r>
            <a:r>
              <a:rPr lang="el-GR" sz="2000" dirty="0" smtClean="0"/>
              <a:t>4: κεντρικός και πλάγιος τομέας κάτω γνάθου». </a:t>
            </a:r>
            <a:r>
              <a:rPr lang="el-GR" sz="2000" dirty="0"/>
              <a:t>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Κεντρικός τομέας κάτω γνάθου</a:t>
            </a:r>
            <a:endParaRPr lang="el-GR" dirty="0"/>
          </a:p>
        </p:txBody>
      </p:sp>
      <p:sp>
        <p:nvSpPr>
          <p:cNvPr id="3" name="Content Placeholder 2"/>
          <p:cNvSpPr>
            <a:spLocks noGrp="1"/>
          </p:cNvSpPr>
          <p:nvPr>
            <p:ph idx="1"/>
          </p:nvPr>
        </p:nvSpPr>
        <p:spPr>
          <a:xfrm>
            <a:off x="467544" y="1617581"/>
            <a:ext cx="3754760" cy="4896544"/>
          </a:xfrm>
        </p:spPr>
        <p:txBody>
          <a:bodyPr>
            <a:normAutofit/>
          </a:bodyPr>
          <a:lstStyle/>
          <a:p>
            <a:pPr marL="0" indent="0">
              <a:buNone/>
            </a:pPr>
            <a:r>
              <a:rPr lang="el-GR" dirty="0"/>
              <a:t>Είναι το πρώτο δόντι, αμέσως μετά την μέση γραμμή. Είναι το μικρότερο από όλα τα δόντια της μόνιμης οδοντοφυΐας με τη στενότερη εγγύς-άπω διάσταση. Διαδέχεται τον </a:t>
            </a:r>
            <a:r>
              <a:rPr lang="el-GR" dirty="0" smtClean="0"/>
              <a:t>αντίστοιχο νεογιλό </a:t>
            </a:r>
            <a:r>
              <a:rPr lang="el-GR" dirty="0"/>
              <a:t>κεντρικό </a:t>
            </a:r>
            <a:r>
              <a:rPr lang="el-GR" dirty="0" smtClean="0"/>
              <a:t>τομέα της κάτω γνάθου.</a:t>
            </a:r>
            <a:endParaRPr lang="el-GR" dirty="0"/>
          </a:p>
          <a:p>
            <a:pPr marL="0" indent="0">
              <a:buNone/>
            </a:pPr>
            <a:r>
              <a:rPr lang="el-GR" dirty="0"/>
              <a:t/>
            </a:r>
            <a:br>
              <a:rPr lang="el-GR" dirty="0"/>
            </a:b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grpSp>
        <p:nvGrpSpPr>
          <p:cNvPr id="14" name="Group 13"/>
          <p:cNvGrpSpPr/>
          <p:nvPr/>
        </p:nvGrpSpPr>
        <p:grpSpPr>
          <a:xfrm>
            <a:off x="6156176" y="1196752"/>
            <a:ext cx="1296144" cy="688719"/>
            <a:chOff x="6153763" y="1343560"/>
            <a:chExt cx="1296144" cy="688719"/>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57169" y="1662947"/>
              <a:ext cx="573650" cy="369332"/>
            </a:xfrm>
            <a:prstGeom prst="rect">
              <a:avLst/>
            </a:prstGeom>
            <a:noFill/>
          </p:spPr>
          <p:txBody>
            <a:bodyPr wrap="square" rtlCol="0">
              <a:spAutoFit/>
            </a:bodyPr>
            <a:lstStyle/>
            <a:p>
              <a:r>
                <a:rPr lang="el-GR" dirty="0" smtClean="0">
                  <a:solidFill>
                    <a:prstClr val="black"/>
                  </a:solidFill>
                </a:rPr>
                <a:t>41</a:t>
              </a:r>
              <a:endParaRPr lang="el-GR" dirty="0">
                <a:solidFill>
                  <a:prstClr val="black"/>
                </a:solidFill>
              </a:endParaRPr>
            </a:p>
          </p:txBody>
        </p:sp>
        <p:sp>
          <p:nvSpPr>
            <p:cNvPr id="20" name="TextBox 19"/>
            <p:cNvSpPr txBox="1"/>
            <p:nvPr/>
          </p:nvSpPr>
          <p:spPr>
            <a:xfrm>
              <a:off x="6801835" y="1662947"/>
              <a:ext cx="441146" cy="369332"/>
            </a:xfrm>
            <a:prstGeom prst="rect">
              <a:avLst/>
            </a:prstGeom>
            <a:noFill/>
          </p:spPr>
          <p:txBody>
            <a:bodyPr wrap="none" rtlCol="0">
              <a:spAutoFit/>
            </a:bodyPr>
            <a:lstStyle/>
            <a:p>
              <a:r>
                <a:rPr lang="el-GR" dirty="0" smtClean="0">
                  <a:solidFill>
                    <a:prstClr val="black"/>
                  </a:solidFill>
                </a:rPr>
                <a:t>31</a:t>
              </a:r>
              <a:endParaRPr lang="el-GR" dirty="0">
                <a:solidFill>
                  <a:prstClr val="black"/>
                </a:solidFill>
              </a:endParaRPr>
            </a:p>
          </p:txBody>
        </p:sp>
      </p:grp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9463" y="2115833"/>
            <a:ext cx="453650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941851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042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0734013"/>
              </p:ext>
            </p:extLst>
          </p:nvPr>
        </p:nvGraphicFramePr>
        <p:xfrm>
          <a:off x="395536" y="234888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sz="1800" b="1" kern="1200" dirty="0" smtClean="0">
                          <a:solidFill>
                            <a:schemeClr val="dk1"/>
                          </a:solidFill>
                          <a:effectLst/>
                          <a:latin typeface="+mn-lt"/>
                          <a:ea typeface="+mn-ea"/>
                          <a:cs typeface="+mn-cs"/>
                        </a:rPr>
                        <a:t>Ηλικία ανατολής:</a:t>
                      </a:r>
                      <a:endParaRPr lang="el-GR" b="1" dirty="0"/>
                    </a:p>
                  </a:txBody>
                  <a:tcPr/>
                </a:tc>
                <a:tc>
                  <a:txBody>
                    <a:bodyPr/>
                    <a:lstStyle/>
                    <a:p>
                      <a:r>
                        <a:rPr lang="el-GR" sz="1800" b="1" kern="1200" dirty="0" smtClean="0">
                          <a:solidFill>
                            <a:schemeClr val="dk1"/>
                          </a:solidFill>
                          <a:effectLst/>
                          <a:latin typeface="+mn-lt"/>
                          <a:ea typeface="+mn-ea"/>
                          <a:cs typeface="+mn-cs"/>
                        </a:rPr>
                        <a:t>6-7 χρόνων</a:t>
                      </a:r>
                      <a:endParaRPr lang="el-GR" b="1" dirty="0"/>
                    </a:p>
                  </a:txBody>
                  <a:tcPr/>
                </a:tc>
              </a:tr>
              <a:tr h="370840">
                <a:tc>
                  <a:txBody>
                    <a:bodyPr/>
                    <a:lstStyle/>
                    <a:p>
                      <a:r>
                        <a:rPr lang="el-GR" sz="1800" kern="1200" dirty="0" smtClean="0">
                          <a:solidFill>
                            <a:schemeClr val="dk1"/>
                          </a:solidFill>
                          <a:effectLst/>
                          <a:latin typeface="+mn-lt"/>
                          <a:ea typeface="+mn-ea"/>
                          <a:cs typeface="+mn-cs"/>
                        </a:rPr>
                        <a:t>Μήκος δοντιού</a:t>
                      </a:r>
                      <a:endParaRPr lang="el-GR" dirty="0"/>
                    </a:p>
                  </a:txBody>
                  <a:tcPr/>
                </a:tc>
                <a:tc>
                  <a:txBody>
                    <a:bodyPr/>
                    <a:lstStyle/>
                    <a:p>
                      <a:r>
                        <a:rPr lang="el-GR" sz="1800" kern="1200" dirty="0" smtClean="0">
                          <a:solidFill>
                            <a:schemeClr val="dk1"/>
                          </a:solidFill>
                          <a:effectLst/>
                          <a:latin typeface="+mn-lt"/>
                          <a:ea typeface="+mn-ea"/>
                          <a:cs typeface="+mn-cs"/>
                        </a:rPr>
                        <a:t>21</a:t>
                      </a:r>
                      <a:r>
                        <a:rPr lang="el-GR" sz="1800" kern="1200" baseline="0" dirty="0" smtClean="0">
                          <a:solidFill>
                            <a:schemeClr val="dk1"/>
                          </a:solidFill>
                          <a:effectLst/>
                          <a:latin typeface="+mn-lt"/>
                          <a:ea typeface="+mn-ea"/>
                          <a:cs typeface="+mn-cs"/>
                        </a:rPr>
                        <a:t> χιλιοστά</a:t>
                      </a:r>
                      <a:endParaRPr lang="el-GR" dirty="0"/>
                    </a:p>
                  </a:txBody>
                  <a:tcPr/>
                </a:tc>
              </a:tr>
              <a:tr h="370840">
                <a:tc>
                  <a:txBody>
                    <a:bodyPr/>
                    <a:lstStyle/>
                    <a:p>
                      <a:r>
                        <a:rPr lang="el-GR" sz="1800" kern="1200" dirty="0" smtClean="0">
                          <a:solidFill>
                            <a:schemeClr val="dk1"/>
                          </a:solidFill>
                          <a:effectLst/>
                          <a:latin typeface="+mn-lt"/>
                          <a:ea typeface="+mn-ea"/>
                          <a:cs typeface="+mn-cs"/>
                        </a:rPr>
                        <a:t>Μήκος μύλης</a:t>
                      </a:r>
                      <a:endParaRPr lang="el-GR" dirty="0"/>
                    </a:p>
                  </a:txBody>
                  <a:tcPr/>
                </a:tc>
                <a:tc>
                  <a:txBody>
                    <a:bodyPr/>
                    <a:lstStyle/>
                    <a:p>
                      <a:r>
                        <a:rPr lang="el-GR" dirty="0" smtClean="0"/>
                        <a:t>9 χιλιοστά</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12 χιλιοστά</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902834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lstStyle/>
          <a:p>
            <a:pPr marL="0" indent="0"/>
            <a:r>
              <a:rPr lang="el-GR" dirty="0"/>
              <a:t>Χειλική επιφάνεια </a:t>
            </a:r>
          </a:p>
        </p:txBody>
      </p:sp>
      <p:sp>
        <p:nvSpPr>
          <p:cNvPr id="3" name="Content Placeholder 2"/>
          <p:cNvSpPr>
            <a:spLocks noGrp="1"/>
          </p:cNvSpPr>
          <p:nvPr>
            <p:ph idx="1"/>
          </p:nvPr>
        </p:nvSpPr>
        <p:spPr>
          <a:xfrm>
            <a:off x="323528" y="908719"/>
            <a:ext cx="4618856" cy="5812755"/>
          </a:xfrm>
        </p:spPr>
        <p:txBody>
          <a:bodyPr>
            <a:normAutofit lnSpcReduction="10000"/>
          </a:bodyPr>
          <a:lstStyle/>
          <a:p>
            <a:pPr marL="0" indent="0">
              <a:buNone/>
            </a:pPr>
            <a:r>
              <a:rPr lang="el-GR" dirty="0" smtClean="0"/>
              <a:t>Γενικά </a:t>
            </a:r>
            <a:r>
              <a:rPr lang="el-GR" dirty="0"/>
              <a:t>έχει </a:t>
            </a:r>
            <a:r>
              <a:rPr lang="el-GR" b="1" dirty="0"/>
              <a:t>σχήμα σφήνας</a:t>
            </a:r>
            <a:r>
              <a:rPr lang="el-GR" dirty="0"/>
              <a:t>. </a:t>
            </a:r>
            <a:r>
              <a:rPr lang="el-GR" dirty="0" smtClean="0"/>
              <a:t>Είναι </a:t>
            </a:r>
            <a:r>
              <a:rPr lang="el-GR" dirty="0"/>
              <a:t>επίπεδη στο κοπτικό τριτημόριο και κυρτή στο μέσο και στο αυχενικό τριτημόριο, όπου στενεύει εγγύς-άπω και αποκτά τη μεγαλύτερη κυρτότητα. </a:t>
            </a:r>
            <a:endParaRPr lang="el-GR" dirty="0" smtClean="0"/>
          </a:p>
          <a:p>
            <a:pPr marL="0" indent="0">
              <a:buNone/>
            </a:pPr>
            <a:r>
              <a:rPr lang="el-GR" dirty="0" smtClean="0"/>
              <a:t>Στο </a:t>
            </a:r>
            <a:r>
              <a:rPr lang="el-GR" dirty="0"/>
              <a:t>κοπτικό και μέσο τριτημόριο εμφανίζει τις δύο </a:t>
            </a:r>
            <a:r>
              <a:rPr lang="el-GR" b="1" dirty="0"/>
              <a:t>παραγωγικές αύλακες</a:t>
            </a:r>
            <a:r>
              <a:rPr lang="el-GR" dirty="0"/>
              <a:t> με τις οποίες χωρίζεται σε τρεις λοβούς, εγγύς, μέσο και άπω. Στο αυχενικό τριτημόριο και παράλληλα προς την αυχενική γραμμή, παρατηρούνται οι </a:t>
            </a:r>
            <a:r>
              <a:rPr lang="el-GR" b="1" dirty="0"/>
              <a:t>επάλληλες </a:t>
            </a:r>
            <a:r>
              <a:rPr lang="el-GR" b="1" dirty="0" smtClean="0"/>
              <a:t>γραμμές.</a:t>
            </a:r>
            <a:endParaRPr lang="el-GR"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68144" y="548680"/>
            <a:ext cx="1944216" cy="6120681"/>
          </a:xfrm>
          <a:prstGeom prst="rect">
            <a:avLst/>
          </a:prstGeom>
        </p:spPr>
      </p:pic>
    </p:spTree>
    <p:extLst>
      <p:ext uri="{BB962C8B-B14F-4D97-AF65-F5344CB8AC3E}">
        <p14:creationId xmlns:p14="http://schemas.microsoft.com/office/powerpoint/2010/main" val="2991315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l-GR" dirty="0" smtClean="0"/>
              <a:t>Γλωσσική επιφάνεια </a:t>
            </a:r>
            <a:endParaRPr lang="el-GR" dirty="0"/>
          </a:p>
        </p:txBody>
      </p:sp>
      <p:sp>
        <p:nvSpPr>
          <p:cNvPr id="3" name="Content Placeholder 2"/>
          <p:cNvSpPr>
            <a:spLocks noGrp="1"/>
          </p:cNvSpPr>
          <p:nvPr>
            <p:ph idx="1"/>
          </p:nvPr>
        </p:nvSpPr>
        <p:spPr>
          <a:xfrm>
            <a:off x="457200" y="1196752"/>
            <a:ext cx="4474840" cy="5184576"/>
          </a:xfrm>
        </p:spPr>
        <p:txBody>
          <a:bodyPr>
            <a:normAutofit/>
          </a:bodyPr>
          <a:lstStyle/>
          <a:p>
            <a:pPr marL="0" indent="0">
              <a:buNone/>
            </a:pPr>
            <a:r>
              <a:rPr lang="el-GR" dirty="0" smtClean="0"/>
              <a:t>Είναι </a:t>
            </a:r>
            <a:r>
              <a:rPr lang="el-GR" dirty="0"/>
              <a:t>επίπεδη στο κοπτικό </a:t>
            </a:r>
            <a:r>
              <a:rPr lang="el-GR" dirty="0" smtClean="0"/>
              <a:t>τριτημόριο</a:t>
            </a:r>
            <a:r>
              <a:rPr lang="el-GR" dirty="0"/>
              <a:t>, κοίλη στο μέσο και κυρτή στο αυχενικό, όπου παρατηρείται ένα ελάχιστα ανεπτυγμένο γλωσσικό έπαρμα. Οι παραγωγικές αύλακες είναι πιο εμφανείς από τις αντίστοιχες της χειλικής επιφάνειας. Οι όμορες οριακές ακρολοφίες είναι σχεδόν </a:t>
            </a:r>
            <a:r>
              <a:rPr lang="el-GR" dirty="0" smtClean="0"/>
              <a:t>αφανείς.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1092" y="1045784"/>
            <a:ext cx="1944216" cy="5644008"/>
          </a:xfrm>
          <a:prstGeom prst="rect">
            <a:avLst/>
          </a:prstGeom>
        </p:spPr>
      </p:pic>
    </p:spTree>
    <p:extLst>
      <p:ext uri="{BB962C8B-B14F-4D97-AF65-F5344CB8AC3E}">
        <p14:creationId xmlns:p14="http://schemas.microsoft.com/office/powerpoint/2010/main" val="1742676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και άπω επιφάνειες</a:t>
            </a:r>
            <a:endParaRPr lang="el-GR" dirty="0"/>
          </a:p>
        </p:txBody>
      </p:sp>
      <p:sp>
        <p:nvSpPr>
          <p:cNvPr id="3" name="Content Placeholder 2"/>
          <p:cNvSpPr>
            <a:spLocks noGrp="1"/>
          </p:cNvSpPr>
          <p:nvPr>
            <p:ph idx="1"/>
          </p:nvPr>
        </p:nvSpPr>
        <p:spPr>
          <a:xfrm>
            <a:off x="457200" y="1196752"/>
            <a:ext cx="3394720" cy="5400600"/>
          </a:xfrm>
        </p:spPr>
        <p:txBody>
          <a:bodyPr>
            <a:normAutofit lnSpcReduction="10000"/>
          </a:bodyPr>
          <a:lstStyle/>
          <a:p>
            <a:pPr marL="0" indent="0">
              <a:buNone/>
            </a:pPr>
            <a:r>
              <a:rPr lang="el-GR" dirty="0" smtClean="0"/>
              <a:t>Είναι όμοιες. Έχουν </a:t>
            </a:r>
            <a:r>
              <a:rPr lang="el-GR" dirty="0"/>
              <a:t>σχήμα τριγωνικό, με τη βάση προς τον αυχένα και την κορυφή προς το κοπτικό χείλος. </a:t>
            </a:r>
            <a:r>
              <a:rPr lang="el-GR" dirty="0" smtClean="0"/>
              <a:t>Σχηματίζουν </a:t>
            </a:r>
            <a:r>
              <a:rPr lang="el-GR" dirty="0"/>
              <a:t>με το κοπτικό χείλος οξεία γωνία. Είναι ελαφρά κυρτές στο κοπτικό </a:t>
            </a:r>
            <a:r>
              <a:rPr lang="el-GR" dirty="0" smtClean="0"/>
              <a:t>τριτημόριο</a:t>
            </a:r>
            <a:r>
              <a:rPr lang="el-GR" dirty="0"/>
              <a:t>, ενώ στο αυχενικό επίπεδες. Η εγγύς και η άπω κοπτικές γωνίες είναι </a:t>
            </a:r>
            <a:r>
              <a:rPr lang="el-GR" dirty="0" smtClean="0"/>
              <a:t>συμμετρικές.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1960" y="1089664"/>
            <a:ext cx="1800200" cy="5256584"/>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60232" y="1089664"/>
            <a:ext cx="1793010" cy="5202373"/>
          </a:xfrm>
          <a:prstGeom prst="rect">
            <a:avLst/>
          </a:prstGeom>
        </p:spPr>
      </p:pic>
      <p:sp>
        <p:nvSpPr>
          <p:cNvPr id="8" name="TextBox 7"/>
          <p:cNvSpPr txBox="1"/>
          <p:nvPr/>
        </p:nvSpPr>
        <p:spPr>
          <a:xfrm>
            <a:off x="4520772" y="6317648"/>
            <a:ext cx="1224136" cy="369332"/>
          </a:xfrm>
          <a:prstGeom prst="rect">
            <a:avLst/>
          </a:prstGeom>
          <a:noFill/>
        </p:spPr>
        <p:txBody>
          <a:bodyPr wrap="square" rtlCol="0">
            <a:spAutoFit/>
          </a:bodyPr>
          <a:lstStyle/>
          <a:p>
            <a:pPr algn="ctr"/>
            <a:r>
              <a:rPr lang="el-GR" b="1" dirty="0" smtClean="0"/>
              <a:t>ΕΓΓΥΣ</a:t>
            </a:r>
            <a:endParaRPr lang="el-GR" b="1" dirty="0"/>
          </a:p>
        </p:txBody>
      </p:sp>
      <p:sp>
        <p:nvSpPr>
          <p:cNvPr id="9" name="TextBox 8"/>
          <p:cNvSpPr txBox="1"/>
          <p:nvPr/>
        </p:nvSpPr>
        <p:spPr>
          <a:xfrm>
            <a:off x="7052681" y="6292037"/>
            <a:ext cx="1008112" cy="369332"/>
          </a:xfrm>
          <a:prstGeom prst="rect">
            <a:avLst/>
          </a:prstGeom>
          <a:noFill/>
        </p:spPr>
        <p:txBody>
          <a:bodyPr wrap="square" rtlCol="0">
            <a:spAutoFit/>
          </a:bodyPr>
          <a:lstStyle/>
          <a:p>
            <a:pPr algn="ctr"/>
            <a:r>
              <a:rPr lang="el-GR" b="1" dirty="0" smtClean="0"/>
              <a:t>ΑΠΩ</a:t>
            </a:r>
            <a:endParaRPr lang="el-GR" b="1" dirty="0"/>
          </a:p>
        </p:txBody>
      </p:sp>
    </p:spTree>
    <p:extLst>
      <p:ext uri="{BB962C8B-B14F-4D97-AF65-F5344CB8AC3E}">
        <p14:creationId xmlns:p14="http://schemas.microsoft.com/office/powerpoint/2010/main" val="3545285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Αυχένας</a:t>
            </a:r>
            <a:endParaRPr lang="el-GR" dirty="0"/>
          </a:p>
        </p:txBody>
      </p:sp>
      <p:sp>
        <p:nvSpPr>
          <p:cNvPr id="3" name="Content Placeholder 2"/>
          <p:cNvSpPr>
            <a:spLocks noGrp="1"/>
          </p:cNvSpPr>
          <p:nvPr>
            <p:ph idx="1"/>
          </p:nvPr>
        </p:nvSpPr>
        <p:spPr>
          <a:xfrm>
            <a:off x="803940" y="1726213"/>
            <a:ext cx="3178696" cy="4464496"/>
          </a:xfrm>
        </p:spPr>
        <p:txBody>
          <a:bodyPr>
            <a:normAutofit/>
          </a:bodyPr>
          <a:lstStyle/>
          <a:p>
            <a:pPr marL="0" indent="0">
              <a:buNone/>
            </a:pPr>
            <a:r>
              <a:rPr lang="el-GR" b="1" dirty="0"/>
              <a:t>Ο </a:t>
            </a:r>
            <a:r>
              <a:rPr lang="el-GR" b="1" dirty="0" smtClean="0"/>
              <a:t>αυχένας</a:t>
            </a:r>
            <a:r>
              <a:rPr lang="el-GR" dirty="0" smtClean="0"/>
              <a:t> </a:t>
            </a:r>
            <a:r>
              <a:rPr lang="el-GR" dirty="0"/>
              <a:t>του δοντιού είναι κυρτός προς τη ρίζα στη χειλική και γλωσσική επιφάνεια, ενώ στις όμορες επιφάνειες είναι κυρτός προς το κοπτικό χείλος.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7952" y="913030"/>
            <a:ext cx="1656184" cy="5256584"/>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4769" y="800708"/>
            <a:ext cx="1800200" cy="5256584"/>
          </a:xfrm>
          <a:prstGeom prst="rect">
            <a:avLst/>
          </a:prstGeom>
        </p:spPr>
      </p:pic>
    </p:spTree>
    <p:extLst>
      <p:ext uri="{BB962C8B-B14F-4D97-AF65-F5344CB8AC3E}">
        <p14:creationId xmlns:p14="http://schemas.microsoft.com/office/powerpoint/2010/main" val="292511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Κοπτικό χείλος</a:t>
            </a:r>
            <a:endParaRPr lang="el-GR" dirty="0"/>
          </a:p>
        </p:txBody>
      </p:sp>
      <p:sp>
        <p:nvSpPr>
          <p:cNvPr id="3" name="Content Placeholder 2"/>
          <p:cNvSpPr>
            <a:spLocks noGrp="1"/>
          </p:cNvSpPr>
          <p:nvPr>
            <p:ph idx="1"/>
          </p:nvPr>
        </p:nvSpPr>
        <p:spPr>
          <a:xfrm>
            <a:off x="457200" y="1196752"/>
            <a:ext cx="3178696" cy="4176464"/>
          </a:xfrm>
        </p:spPr>
        <p:txBody>
          <a:bodyPr>
            <a:normAutofit/>
          </a:bodyPr>
          <a:lstStyle/>
          <a:p>
            <a:pPr marL="0" indent="0">
              <a:buNone/>
            </a:pPr>
            <a:r>
              <a:rPr lang="el-GR" dirty="0" smtClean="0"/>
              <a:t>Το </a:t>
            </a:r>
            <a:r>
              <a:rPr lang="el-GR" b="1" dirty="0" smtClean="0"/>
              <a:t>κοπτικό χείλος </a:t>
            </a:r>
            <a:r>
              <a:rPr lang="el-GR" dirty="0" smtClean="0"/>
              <a:t>είναι </a:t>
            </a:r>
            <a:r>
              <a:rPr lang="el-GR" dirty="0"/>
              <a:t>ευθύ και σχηματίζει οξείες γωνίες με τις όμορες. Με το πέρασμα το χρόνου λόγω αποτριβής το κοπτικό χείλος παίρνει σχήμα επικλινούς επιπέδου με κλίση γλωσσο-χειλική</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47667" y="2348880"/>
            <a:ext cx="1656184" cy="1944216"/>
          </a:xfrm>
          <a:prstGeom prst="rect">
            <a:avLst/>
          </a:prstGeom>
        </p:spPr>
      </p:pic>
      <p:pic>
        <p:nvPicPr>
          <p:cNvPr id="6" name="Εικόνα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4168" y="1934834"/>
            <a:ext cx="1656184" cy="2484276"/>
          </a:xfrm>
          <a:prstGeom prst="rect">
            <a:avLst/>
          </a:prstGeom>
        </p:spPr>
      </p:pic>
    </p:spTree>
    <p:extLst>
      <p:ext uri="{BB962C8B-B14F-4D97-AF65-F5344CB8AC3E}">
        <p14:creationId xmlns:p14="http://schemas.microsoft.com/office/powerpoint/2010/main" val="4017268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2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TotalTime>
  <Words>1606</Words>
  <Application>Microsoft Office PowerPoint</Application>
  <PresentationFormat>Προβολή στην οθόνη (4:3)</PresentationFormat>
  <Paragraphs>182</Paragraphs>
  <Slides>33</Slides>
  <Notes>10</Notes>
  <HiddenSlides>0</HiddenSlides>
  <MMClips>0</MMClips>
  <ScaleCrop>false</ScaleCrop>
  <HeadingPairs>
    <vt:vector size="4" baseType="variant">
      <vt:variant>
        <vt:lpstr>Θέμα</vt:lpstr>
      </vt:variant>
      <vt:variant>
        <vt:i4>2</vt:i4>
      </vt:variant>
      <vt:variant>
        <vt:lpstr>Τίτλοι διαφανειών</vt:lpstr>
      </vt:variant>
      <vt:variant>
        <vt:i4>33</vt:i4>
      </vt:variant>
    </vt:vector>
  </HeadingPairs>
  <TitlesOfParts>
    <vt:vector size="35" baseType="lpstr">
      <vt:lpstr>OC_template_updated</vt:lpstr>
      <vt:lpstr>template1</vt:lpstr>
      <vt:lpstr>Οδοντική μορφολογία</vt:lpstr>
      <vt:lpstr>Κεντρικός τομέας κάτω γνάθου</vt:lpstr>
      <vt:lpstr>Κεντρικός τομέας κάτω γνάθου</vt:lpstr>
      <vt:lpstr>Ανατολή και διαστάσεις</vt:lpstr>
      <vt:lpstr>Χειλική επιφάνεια </vt:lpstr>
      <vt:lpstr>Γλωσσική επιφάνεια </vt:lpstr>
      <vt:lpstr>Εγγύς και άπω επιφάνειες</vt:lpstr>
      <vt:lpstr>Αυχένας</vt:lpstr>
      <vt:lpstr>Κοπτικό χείλος</vt:lpstr>
      <vt:lpstr>Παρουσίαση του PowerPoint</vt:lpstr>
      <vt:lpstr>Ρίζα</vt:lpstr>
      <vt:lpstr>Κεντρικός τομέας κάτω γνάθου</vt:lpstr>
      <vt:lpstr>Βασικά χαρακτηριστικά</vt:lpstr>
      <vt:lpstr>Πλάγιος τομέας κάτω γνάθου</vt:lpstr>
      <vt:lpstr>Ανατολή και διαστάσεις</vt:lpstr>
      <vt:lpstr>Χειλική επιφάνεια</vt:lpstr>
      <vt:lpstr>Γλωσσική επιφάνεια</vt:lpstr>
      <vt:lpstr>Εγγύς και άπω όμορες επιφάνειες</vt:lpstr>
      <vt:lpstr>Κοπτικό χείλος</vt:lpstr>
      <vt:lpstr>Παρουσίαση του PowerPoint</vt:lpstr>
      <vt:lpstr>Ρίζα</vt:lpstr>
      <vt:lpstr>Βασικά χαρακτηριστικά</vt:lpstr>
      <vt:lpstr>Απεικόνιση βασικών χαρακτηριστικών</vt:lpstr>
      <vt:lpstr>Μορφολογικές διαφορές μεταξύ κάτω κεντρικού τομέα και πλάγιου</vt:lpstr>
      <vt:lpstr>Μορφολογικές διαφορές μεταξύ άνω και κάτω τομέων 1/2</vt:lpstr>
      <vt:lpstr>Μορφολογικές διαφορές μεταξύ άνω και κάτω τομέων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44</cp:revision>
  <dcterms:created xsi:type="dcterms:W3CDTF">2013-03-04T13:35:19Z</dcterms:created>
  <dcterms:modified xsi:type="dcterms:W3CDTF">2015-06-05T11:27:55Z</dcterms:modified>
</cp:coreProperties>
</file>