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306" r:id="rId4"/>
    <p:sldId id="294" r:id="rId5"/>
    <p:sldId id="269" r:id="rId6"/>
    <p:sldId id="287" r:id="rId7"/>
    <p:sldId id="270" r:id="rId8"/>
    <p:sldId id="271" r:id="rId9"/>
    <p:sldId id="272" r:id="rId10"/>
    <p:sldId id="273" r:id="rId11"/>
    <p:sldId id="279" r:id="rId12"/>
    <p:sldId id="276" r:id="rId13"/>
    <p:sldId id="275" r:id="rId14"/>
    <p:sldId id="281" r:id="rId15"/>
    <p:sldId id="283" r:id="rId16"/>
    <p:sldId id="284" r:id="rId17"/>
    <p:sldId id="280" r:id="rId18"/>
    <p:sldId id="282" r:id="rId19"/>
    <p:sldId id="286" r:id="rId20"/>
    <p:sldId id="265" r:id="rId21"/>
    <p:sldId id="259" r:id="rId22"/>
    <p:sldId id="288" r:id="rId23"/>
    <p:sldId id="304" r:id="rId24"/>
    <p:sldId id="303" r:id="rId25"/>
    <p:sldId id="295" r:id="rId26"/>
    <p:sldId id="296" r:id="rId27"/>
    <p:sldId id="298" r:id="rId28"/>
    <p:sldId id="297" r:id="rId29"/>
    <p:sldId id="299" r:id="rId30"/>
    <p:sldId id="300" r:id="rId31"/>
    <p:sldId id="301" r:id="rId32"/>
    <p:sldId id="302" r:id="rId33"/>
    <p:sldId id="307" r:id="rId34"/>
    <p:sldId id="308" r:id="rId35"/>
    <p:sldId id="309" r:id="rId36"/>
    <p:sldId id="310" r:id="rId37"/>
    <p:sldId id="311" r:id="rId38"/>
    <p:sldId id="312" r:id="rId39"/>
    <p:sldId id="31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F5F5F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70" autoAdjust="0"/>
  </p:normalViewPr>
  <p:slideViewPr>
    <p:cSldViewPr>
      <p:cViewPr varScale="1">
        <p:scale>
          <a:sx n="76" d="100"/>
          <a:sy n="76" d="100"/>
        </p:scale>
        <p:origin x="-8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13.xml"/><Relationship Id="rId7" Type="http://schemas.openxmlformats.org/officeDocument/2006/relationships/slide" Target="slides/slide17.xml"/><Relationship Id="rId2" Type="http://schemas.openxmlformats.org/officeDocument/2006/relationships/slide" Target="slides/slide12.xml"/><Relationship Id="rId1" Type="http://schemas.openxmlformats.org/officeDocument/2006/relationships/slide" Target="slides/slide5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10" Type="http://schemas.openxmlformats.org/officeDocument/2006/relationships/slide" Target="slides/slide20.xml"/><Relationship Id="rId4" Type="http://schemas.openxmlformats.org/officeDocument/2006/relationships/slide" Target="slides/slide14.xml"/><Relationship Id="rId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6C461-75E7-409B-AA98-9539D6A56595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40065-EC4C-4BE0-AD76-72598321D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3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0065-EC4C-4BE0-AD76-72598321DD6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4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90-4AC4-4EF0-8DAF-F55B8E14FD40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144-64BE-4AE0-AAD7-EFEB7196EA7D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99D-23CD-45A0-B735-211D356BA7C3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0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2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8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7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6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3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3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5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A23-455B-48E7-8298-320E05B220A7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8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3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16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2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8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8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8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5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2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AA1A-14C2-4584-8076-02A6DB101F1E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7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7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5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AAA9-6ECD-415C-87CD-E85A986E5FD9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8325-6C11-4230-99BD-73327706BB1D}" type="datetime1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B4E2-3456-4CB3-8ACB-1DDBA719BBDA}" type="datetime1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1379-9C84-4E6B-A4C7-CFC073EBFD8B}" type="datetime1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BE6B-7DE0-4915-8A7D-0773EDF63A09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1B91-1F45-482A-A9EE-4913A97CB6EE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D3F8-E2E8-4098-913D-A6FF466856BF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1.xml"/><Relationship Id="rId5" Type="http://schemas.openxmlformats.org/officeDocument/2006/relationships/slide" Target="slide1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 fontScale="90000"/>
          </a:bodyPr>
          <a:lstStyle/>
          <a:p>
            <a:r>
              <a:rPr lang="el-GR" dirty="0"/>
              <a:t>Ευχρηστία και προσβασιμότητα σε </a:t>
            </a:r>
            <a:r>
              <a:rPr lang="en-US" dirty="0"/>
              <a:t>Microsoft Office PowerPoint</a:t>
            </a:r>
            <a:r>
              <a:rPr lang="el-GR" dirty="0"/>
              <a:t/>
            </a:r>
            <a:br>
              <a:rPr lang="el-GR" dirty="0"/>
            </a:b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Οδηγίες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συμβουλές &amp; παραδείγματα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0134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Master </a:t>
            </a:r>
            <a:r>
              <a:rPr lang="el-GR" dirty="0" smtClean="0"/>
              <a:t>– Αρχική Παρουσίαση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 descr="C:\Users\alex\Desktop\slide master arhik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15802" r="14805" b="11233"/>
          <a:stretch/>
        </p:blipFill>
        <p:spPr bwMode="auto">
          <a:xfrm>
            <a:off x="1642057" y="1371600"/>
            <a:ext cx="5859887" cy="44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34400" y="6477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8724900" y="54864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7113431" y="43434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6898783" y="53721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2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Master </a:t>
            </a:r>
            <a:r>
              <a:rPr lang="el-GR" dirty="0" smtClean="0"/>
              <a:t>– Τελική Παρουσίαση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19050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6" name="Group 15"/>
          <p:cNvGrpSpPr/>
          <p:nvPr/>
        </p:nvGrpSpPr>
        <p:grpSpPr>
          <a:xfrm>
            <a:off x="1628198" y="1206661"/>
            <a:ext cx="6144202" cy="4660739"/>
            <a:chOff x="1628198" y="1206661"/>
            <a:chExt cx="6144202" cy="4660739"/>
          </a:xfrm>
        </p:grpSpPr>
        <p:grpSp>
          <p:nvGrpSpPr>
            <p:cNvPr id="15" name="Group 14"/>
            <p:cNvGrpSpPr/>
            <p:nvPr/>
          </p:nvGrpSpPr>
          <p:grpSpPr>
            <a:xfrm>
              <a:off x="1628198" y="1206661"/>
              <a:ext cx="6144202" cy="4660739"/>
              <a:chOff x="1628198" y="1206661"/>
              <a:chExt cx="6144202" cy="4660739"/>
            </a:xfrm>
          </p:grpSpPr>
          <p:pic>
            <p:nvPicPr>
              <p:cNvPr id="6148" name="Picture 4" descr="C:\Users\alex\Desktop\after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198" y="1206661"/>
                <a:ext cx="6144202" cy="4660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315200" y="5470984"/>
                <a:ext cx="3702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 smtClean="0">
                    <a:solidFill>
                      <a:schemeClr val="bg1">
                        <a:lumMod val="50000"/>
                      </a:schemeClr>
                    </a:solidFill>
                  </a:rPr>
                  <a:t>11</a:t>
                </a:r>
                <a:endParaRPr lang="el-GR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095500" y="21717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136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Διαφάνειας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Μοναδικός τίτλος σε κάθε διαφάνεια (</a:t>
            </a:r>
            <a:r>
              <a:rPr lang="en-US" dirty="0" smtClean="0"/>
              <a:t>outline)</a:t>
            </a:r>
            <a:r>
              <a:rPr lang="el-GR" dirty="0" smtClean="0"/>
              <a:t>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Σύντομες προτάσεις,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Μικρά ευδιάκριτα νοήματα ,</a:t>
            </a:r>
            <a:endParaRPr lang="en-US" dirty="0" smtClean="0"/>
          </a:p>
          <a:p>
            <a:pPr>
              <a:buClr>
                <a:srgbClr val="004B82"/>
              </a:buClr>
            </a:pPr>
            <a:r>
              <a:rPr lang="el-GR" dirty="0" smtClean="0"/>
              <a:t>6-7 </a:t>
            </a:r>
            <a:r>
              <a:rPr lang="en-US" dirty="0" smtClean="0"/>
              <a:t>bullets </a:t>
            </a:r>
            <a:r>
              <a:rPr lang="el-GR" dirty="0" smtClean="0"/>
              <a:t>σε κάθε διαφάνεια,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dirty="0" smtClean="0"/>
              <a:t>Χωρίστε το περιεχόμενο σε περισσότερες διαφάνειες (π.χ. Τίτλος 1 από 2),</a:t>
            </a:r>
            <a:endParaRPr lang="en-US" dirty="0" smtClean="0"/>
          </a:p>
          <a:p>
            <a:pPr>
              <a:buClr>
                <a:srgbClr val="004B82"/>
              </a:buClr>
            </a:pPr>
            <a:r>
              <a:rPr lang="el-GR" dirty="0" smtClean="0"/>
              <a:t>Διακοσμητικές εικόνες αποπροσανατολίζουν,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dirty="0" smtClean="0"/>
              <a:t>Διάλειμμα</a:t>
            </a:r>
            <a:r>
              <a:rPr lang="en-US" dirty="0" smtClean="0"/>
              <a:t>:</a:t>
            </a:r>
            <a:r>
              <a:rPr lang="el-GR" dirty="0" smtClean="0"/>
              <a:t> Χρησιμοποιήστε διαφάνεια με εικόνα χιουμοριστική, για  παρατήρηση, σχολιασμό.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Διαφάνειας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3433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Αποφύγετε συντομογραφίες,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Αποφύγετε επαναλαμβανόμενα κενά,</a:t>
            </a:r>
          </a:p>
          <a:p>
            <a:pPr lvl="1"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n-US" dirty="0" smtClean="0"/>
              <a:t>Space</a:t>
            </a:r>
            <a:r>
              <a:rPr lang="el-GR" dirty="0" smtClean="0"/>
              <a:t> και </a:t>
            </a:r>
            <a:r>
              <a:rPr lang="en-US" dirty="0" smtClean="0"/>
              <a:t>Tab</a:t>
            </a:r>
            <a:r>
              <a:rPr lang="el-GR" dirty="0" smtClean="0"/>
              <a:t>,</a:t>
            </a:r>
          </a:p>
          <a:p>
            <a:pPr lvl="1"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dirty="0" smtClean="0"/>
              <a:t>Χρήση παραγράφου, εσοχής, μεγέθους διάστιχου,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Αποφύγετε τη χρήση εικόνων κειμένου,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Webdings" panose="05030102010509060703" pitchFamily="18" charset="2"/>
              <a:buChar char="4"/>
            </a:pPr>
            <a:r>
              <a:rPr lang="el-GR" dirty="0" smtClean="0"/>
              <a:t>Λογισμικό αναγνώρισης κειμένου.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Διαφάνειας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53000"/>
          </a:xfrm>
        </p:spPr>
        <p:txBody>
          <a:bodyPr>
            <a:normAutofit/>
          </a:bodyPr>
          <a:lstStyle/>
          <a:p>
            <a:pPr marL="360363" lvl="1" indent="-360363">
              <a:spcAft>
                <a:spcPts val="600"/>
              </a:spcAft>
              <a:buClr>
                <a:srgbClr val="004B82"/>
              </a:buClr>
            </a:pPr>
            <a:r>
              <a:rPr lang="en-US" sz="3200" dirty="0" smtClean="0"/>
              <a:t>Bullets</a:t>
            </a:r>
            <a:r>
              <a:rPr lang="el-GR" sz="3200" dirty="0" smtClean="0"/>
              <a:t>,</a:t>
            </a:r>
            <a:endParaRPr lang="en-US" sz="3200" dirty="0" smtClean="0"/>
          </a:p>
          <a:p>
            <a:pPr marL="631825" lvl="2" indent="-361950">
              <a:lnSpc>
                <a:spcPct val="12400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sz="2800" dirty="0" smtClean="0"/>
              <a:t>Χρησιμοποιήστε </a:t>
            </a:r>
            <a:r>
              <a:rPr lang="el-GR" sz="2800" dirty="0"/>
              <a:t>την αυτόματη εισαγωγή κουκίδων και </a:t>
            </a:r>
            <a:r>
              <a:rPr lang="el-GR" sz="2800" dirty="0" smtClean="0"/>
              <a:t>αρίθμησης,</a:t>
            </a:r>
            <a:endParaRPr lang="en-US" sz="2800" dirty="0" smtClean="0"/>
          </a:p>
          <a:p>
            <a:pPr marL="631825" lvl="2" indent="-361950">
              <a:lnSpc>
                <a:spcPct val="12400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sz="2800" dirty="0" smtClean="0"/>
              <a:t>Με αύξηση του επιπέδου εσοχής μπορείτε να δημιουργήσετε επίπεδα εσωτερικών </a:t>
            </a:r>
            <a:r>
              <a:rPr lang="en-US" sz="2800" dirty="0" smtClean="0"/>
              <a:t>bullets</a:t>
            </a:r>
            <a:r>
              <a:rPr lang="el-GR" sz="2800" dirty="0" smtClean="0"/>
              <a:t>,</a:t>
            </a:r>
            <a:endParaRPr lang="en-US" sz="2800" dirty="0" smtClean="0"/>
          </a:p>
          <a:p>
            <a:pPr marL="631825" lvl="2" indent="-361950">
              <a:lnSpc>
                <a:spcPct val="124000"/>
              </a:lnSpc>
              <a:spcAft>
                <a:spcPts val="600"/>
              </a:spcAft>
              <a:buFont typeface="Webdings" panose="05030102010509060703" pitchFamily="18" charset="2"/>
              <a:buChar char="4"/>
            </a:pPr>
            <a:r>
              <a:rPr lang="el-GR" sz="2800" dirty="0" smtClean="0"/>
              <a:t>Μπορείτε να ρυθμίσετε τη μορφοποίηση για τα </a:t>
            </a:r>
            <a:r>
              <a:rPr lang="en-US" sz="2800" dirty="0" smtClean="0"/>
              <a:t>bullets </a:t>
            </a:r>
            <a:r>
              <a:rPr lang="el-GR" sz="2800" dirty="0" smtClean="0"/>
              <a:t>όλων των επιπέδων από το </a:t>
            </a:r>
            <a:r>
              <a:rPr lang="en-US" sz="2800" dirty="0" smtClean="0"/>
              <a:t>Slide Master – </a:t>
            </a:r>
            <a:r>
              <a:rPr lang="el-GR" sz="2800" dirty="0" smtClean="0"/>
              <a:t>Υπόδειγμα Διαφανειών.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Γραμματοσειρές – Χαρακτηριστικά 1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1355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4B82"/>
                  </a:buClr>
                </a:pPr>
                <a:r>
                  <a:rPr lang="el-GR" b="1" dirty="0" smtClean="0"/>
                  <a:t>Μέγεθος</a:t>
                </a:r>
                <a:r>
                  <a:rPr lang="el-GR" dirty="0"/>
                  <a:t>,</a:t>
                </a:r>
                <a:endParaRPr lang="el-GR" dirty="0" smtClean="0"/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/>
                  <a:t>Τίτλοι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l-GR" dirty="0" smtClean="0"/>
                  <a:t> 40 </a:t>
                </a:r>
                <a:r>
                  <a:rPr lang="en-US" dirty="0" err="1" smtClean="0"/>
                  <a:t>pt</a:t>
                </a:r>
                <a:r>
                  <a:rPr lang="el-GR" dirty="0" smtClean="0"/>
                  <a:t>,</a:t>
                </a:r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/>
                  <a:t>Περιεχόμενο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24pt</a:t>
                </a:r>
                <a:r>
                  <a:rPr lang="el-GR" dirty="0" smtClean="0"/>
                  <a:t>,</a:t>
                </a:r>
              </a:p>
              <a:p>
                <a:pPr>
                  <a:buClr>
                    <a:srgbClr val="004B82"/>
                  </a:buClr>
                </a:pPr>
                <a:r>
                  <a:rPr lang="el-GR" b="1" dirty="0" smtClean="0"/>
                  <a:t>Χρώμα</a:t>
                </a:r>
                <a:r>
                  <a:rPr lang="el-GR" dirty="0" smtClean="0"/>
                  <a:t>,</a:t>
                </a:r>
                <a:endParaRPr lang="en-US" b="1" dirty="0" smtClean="0"/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/>
                  <a:t>Σκούρο με ανοιχτόχρωμο φόντο,</a:t>
                </a:r>
                <a:endParaRPr lang="el-GR" dirty="0" smtClean="0">
                  <a:sym typeface="Webdings"/>
                </a:endParaRPr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>
                    <a:sym typeface="Webdings"/>
                  </a:rPr>
                  <a:t>Μεγαλύτερη δυνατή αντίθεση,</a:t>
                </a:r>
                <a:endParaRPr lang="en-US" dirty="0" smtClean="0">
                  <a:sym typeface="Webdings"/>
                </a:endParaRPr>
              </a:p>
              <a:p>
                <a:pPr lvl="1">
                  <a:buFont typeface="Webdings" panose="05030102010509060703" pitchFamily="18" charset="2"/>
                  <a:buChar char="4"/>
                </a:pPr>
                <a:r>
                  <a:rPr lang="el-GR" dirty="0" smtClean="0">
                    <a:sym typeface="Webdings"/>
                  </a:rPr>
                  <a:t>Αποφυγή </a:t>
                </a:r>
                <a:r>
                  <a:rPr lang="el-GR" dirty="0" smtClean="0">
                    <a:solidFill>
                      <a:srgbClr val="FF0000"/>
                    </a:solidFill>
                    <a:sym typeface="Webdings"/>
                  </a:rPr>
                  <a:t>κόκκινου</a:t>
                </a:r>
                <a:r>
                  <a:rPr lang="el-GR" dirty="0" smtClean="0">
                    <a:sym typeface="Webdings"/>
                  </a:rPr>
                  <a:t>, </a:t>
                </a:r>
                <a:r>
                  <a:rPr lang="el-GR" dirty="0" smtClean="0">
                    <a:solidFill>
                      <a:srgbClr val="92D050"/>
                    </a:solidFill>
                    <a:sym typeface="Webdings"/>
                  </a:rPr>
                  <a:t>πράσινου</a:t>
                </a:r>
                <a:r>
                  <a:rPr lang="el-GR" dirty="0" smtClean="0">
                    <a:sym typeface="Webdings"/>
                  </a:rPr>
                  <a:t>, </a:t>
                </a:r>
                <a:r>
                  <a:rPr lang="el-GR" dirty="0" smtClean="0">
                    <a:solidFill>
                      <a:srgbClr val="FFC000"/>
                    </a:solidFill>
                    <a:sym typeface="Webdings"/>
                  </a:rPr>
                  <a:t>πορτοκαλί</a:t>
                </a:r>
                <a:r>
                  <a:rPr lang="el-GR" dirty="0" smtClean="0">
                    <a:sym typeface="Webdings"/>
                  </a:rPr>
                  <a:t>.</a:t>
                </a:r>
                <a:endParaRPr lang="el-GR" dirty="0" smtClean="0"/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135563"/>
              </a:xfrm>
              <a:blipFill rotWithShape="1">
                <a:blip r:embed="rId2"/>
                <a:stretch>
                  <a:fillRect l="-1544" t="-15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7085526" cy="954107"/>
          </a:xfrm>
          <a:prstGeom prst="rect">
            <a:avLst/>
          </a:prstGeom>
          <a:noFill/>
          <a:ln w="1905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Συμβουλή</a:t>
            </a:r>
            <a:r>
              <a:rPr lang="en-US" sz="2800" dirty="0" smtClean="0"/>
              <a:t>:</a:t>
            </a:r>
            <a:r>
              <a:rPr lang="el-GR" sz="2800" dirty="0" smtClean="0"/>
              <a:t> Προβάλετε την παρουσίαση σας σε οθόνη προβολής πριν τη χρησιμοποιήσετε!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791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Γραμματοσειρές – Χαρακτηριστικά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686800" cy="4343400"/>
          </a:xfrm>
        </p:spPr>
        <p:txBody>
          <a:bodyPr>
            <a:normAutofit/>
          </a:bodyPr>
          <a:lstStyle/>
          <a:p>
            <a:pPr>
              <a:buClr>
                <a:srgbClr val="004B82"/>
              </a:buClr>
            </a:pPr>
            <a:r>
              <a:rPr lang="el-GR" b="1" dirty="0" smtClean="0"/>
              <a:t>Τύπος</a:t>
            </a:r>
            <a:r>
              <a:rPr lang="el-GR" dirty="0" smtClean="0"/>
              <a:t>,</a:t>
            </a:r>
            <a:endParaRPr lang="el-GR" b="1" dirty="0"/>
          </a:p>
          <a:p>
            <a:pPr lvl="1">
              <a:buFont typeface="Webdings" panose="05030102010509060703" pitchFamily="18" charset="2"/>
              <a:buChar char="4"/>
            </a:pPr>
            <a:r>
              <a:rPr lang="en-US" dirty="0"/>
              <a:t>Sans </a:t>
            </a:r>
            <a:r>
              <a:rPr lang="en-US" dirty="0" smtClean="0"/>
              <a:t>Serif</a:t>
            </a:r>
            <a:r>
              <a:rPr lang="el-GR" dirty="0" smtClean="0"/>
              <a:t> </a:t>
            </a:r>
            <a:r>
              <a:rPr lang="en-US" dirty="0" smtClean="0"/>
              <a:t>family: </a:t>
            </a:r>
            <a:r>
              <a:rPr lang="en-US" dirty="0"/>
              <a:t>Calibri, Verdana, Arial, </a:t>
            </a:r>
            <a:r>
              <a:rPr lang="en-US" dirty="0" smtClean="0"/>
              <a:t>Tahoma</a:t>
            </a:r>
            <a:r>
              <a:rPr lang="el-GR" dirty="0" smtClean="0"/>
              <a:t>,</a:t>
            </a:r>
            <a:endParaRPr lang="en-US" dirty="0"/>
          </a:p>
          <a:p>
            <a:pPr>
              <a:buClr>
                <a:srgbClr val="004B82"/>
              </a:buClr>
            </a:pPr>
            <a:r>
              <a:rPr lang="el-GR" b="1" dirty="0" smtClean="0"/>
              <a:t>Έμφαση</a:t>
            </a:r>
            <a:r>
              <a:rPr lang="el-GR" dirty="0" smtClean="0"/>
              <a:t>,</a:t>
            </a:r>
            <a:endParaRPr lang="el-GR" b="1" dirty="0"/>
          </a:p>
          <a:p>
            <a:pPr marL="811213" lvl="1" indent="-360363" defTabSz="811213"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l-GR" dirty="0"/>
              <a:t>Εφαρμογή </a:t>
            </a:r>
            <a:r>
              <a:rPr lang="el-GR" b="1" dirty="0"/>
              <a:t>ενός </a:t>
            </a:r>
            <a:r>
              <a:rPr lang="el-GR" dirty="0"/>
              <a:t>μόνο τύπου έμφαση κάθε </a:t>
            </a:r>
            <a:r>
              <a:rPr lang="el-GR" dirty="0" smtClean="0"/>
              <a:t>φορά,</a:t>
            </a:r>
            <a:endParaRPr lang="el-GR" dirty="0"/>
          </a:p>
          <a:p>
            <a:pPr marL="811213" lvl="1" indent="-360363" defTabSz="811213"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l-GR" dirty="0"/>
              <a:t>Καλή πρακτική χρήση </a:t>
            </a:r>
            <a:r>
              <a:rPr lang="en-US" b="1" dirty="0" smtClean="0">
                <a:solidFill>
                  <a:srgbClr val="004B82"/>
                </a:solidFill>
              </a:rPr>
              <a:t>bold</a:t>
            </a:r>
            <a:r>
              <a:rPr lang="el-GR" dirty="0" smtClean="0"/>
              <a:t>,</a:t>
            </a:r>
            <a:endParaRPr lang="en-US" b="1" dirty="0">
              <a:solidFill>
                <a:srgbClr val="004B82"/>
              </a:solidFill>
            </a:endParaRPr>
          </a:p>
          <a:p>
            <a:pPr marL="811213" lvl="1" indent="-360363" defTabSz="811213"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l-GR" dirty="0"/>
              <a:t>Οπωσδήποτε όπου </a:t>
            </a:r>
            <a:r>
              <a:rPr lang="el-GR" b="1" dirty="0">
                <a:solidFill>
                  <a:srgbClr val="004B82"/>
                </a:solidFill>
              </a:rPr>
              <a:t>χρώμα</a:t>
            </a:r>
            <a:r>
              <a:rPr lang="el-GR" b="1" dirty="0"/>
              <a:t> + </a:t>
            </a:r>
            <a:r>
              <a:rPr lang="en-US" b="1" dirty="0" smtClean="0">
                <a:solidFill>
                  <a:srgbClr val="004B82"/>
                </a:solidFill>
              </a:rPr>
              <a:t>bold</a:t>
            </a:r>
            <a:r>
              <a:rPr lang="el-GR" dirty="0" smtClean="0"/>
              <a:t>,</a:t>
            </a:r>
            <a:endParaRPr lang="el-GR" b="1" dirty="0" smtClean="0">
              <a:solidFill>
                <a:srgbClr val="004B82"/>
              </a:solidFill>
            </a:endParaRPr>
          </a:p>
          <a:p>
            <a:pPr marL="811213" lvl="1" indent="-360363" defTabSz="811213"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n-US" i="1" dirty="0" smtClean="0"/>
              <a:t>Italics?</a:t>
            </a:r>
            <a:endParaRPr lang="en-US" i="1" dirty="0"/>
          </a:p>
          <a:p>
            <a:pPr marL="811213" lvl="1" indent="-360363" defTabSz="811213">
              <a:buClr>
                <a:schemeClr val="tx1"/>
              </a:buClr>
              <a:buFont typeface="Webdings" panose="05030102010509060703" pitchFamily="18" charset="2"/>
              <a:buChar char="4"/>
              <a:tabLst>
                <a:tab pos="720725" algn="l"/>
              </a:tabLst>
            </a:pPr>
            <a:r>
              <a:rPr lang="el-GR" b="1" dirty="0">
                <a:solidFill>
                  <a:srgbClr val="820000"/>
                </a:solidFill>
              </a:rPr>
              <a:t>Αποφυγή</a:t>
            </a:r>
            <a:r>
              <a:rPr lang="el-GR" dirty="0"/>
              <a:t> υπογράμμισης, </a:t>
            </a:r>
            <a:r>
              <a:rPr lang="el-GR" dirty="0" smtClean="0"/>
              <a:t>σκίασης.</a:t>
            </a:r>
            <a:endParaRPr lang="en-US" dirty="0"/>
          </a:p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874" y="5650602"/>
            <a:ext cx="7696200" cy="954107"/>
          </a:xfrm>
          <a:prstGeom prst="rect">
            <a:avLst/>
          </a:prstGeom>
          <a:noFill/>
          <a:ln w="1905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Συμβουλή</a:t>
            </a:r>
            <a:r>
              <a:rPr lang="en-US" sz="2800" dirty="0" smtClean="0"/>
              <a:t>:</a:t>
            </a:r>
            <a:r>
              <a:rPr lang="el-GR" sz="2800" dirty="0" smtClean="0"/>
              <a:t> Αν θέλετε να δώσετε έμφαση σε μια φράση κυκλώστε τη ή τοποθετήστε τη σε πλαίσιο!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520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Γραφικά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Καλή ποιότητα γραφικών,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Ευκρίνεια –Υψηλή χρωματική αντίθεση,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Προσθήκη εναλλακτικού κειμένου,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Αναφορά στην πηγή (βιβλίο, ηλεκτρονική πηγή).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4B82"/>
              </a:buClr>
            </a:pPr>
            <a:r>
              <a:rPr lang="el-GR" dirty="0" smtClean="0"/>
              <a:t>Δημιουργήστε απλές δισδιάστατες δομές,</a:t>
            </a:r>
          </a:p>
          <a:p>
            <a:pPr>
              <a:buClr>
                <a:srgbClr val="004B82"/>
              </a:buClr>
            </a:pPr>
            <a:r>
              <a:rPr lang="el-GR" dirty="0" smtClean="0"/>
              <a:t>Χρησιμοποιείστε την αυτόματη εισαγωγή πινάκων,</a:t>
            </a:r>
          </a:p>
          <a:p>
            <a:pPr>
              <a:buClr>
                <a:srgbClr val="004B82"/>
              </a:buClr>
            </a:pPr>
            <a:r>
              <a:rPr lang="el-GR" dirty="0" smtClean="0"/>
              <a:t>Μη </a:t>
            </a:r>
            <a:r>
              <a:rPr lang="en-US" dirty="0"/>
              <a:t> </a:t>
            </a:r>
            <a:r>
              <a:rPr lang="el-GR" dirty="0" smtClean="0"/>
              <a:t>δημιουργείτε κενά με το </a:t>
            </a:r>
            <a:r>
              <a:rPr lang="en-US" dirty="0" smtClean="0"/>
              <a:t>Tab </a:t>
            </a:r>
            <a:r>
              <a:rPr lang="en-US" dirty="0"/>
              <a:t>ή </a:t>
            </a:r>
            <a:r>
              <a:rPr lang="el-GR" dirty="0" smtClean="0"/>
              <a:t>το </a:t>
            </a:r>
            <a:r>
              <a:rPr lang="en-US" dirty="0" smtClean="0"/>
              <a:t>(Space)</a:t>
            </a:r>
            <a:r>
              <a:rPr lang="el-GR" dirty="0" smtClean="0"/>
              <a:t>,</a:t>
            </a:r>
            <a:endParaRPr lang="el-GR" dirty="0"/>
          </a:p>
          <a:p>
            <a:pPr>
              <a:buClr>
                <a:srgbClr val="004B82"/>
              </a:buClr>
            </a:pPr>
            <a:r>
              <a:rPr lang="el-GR" dirty="0" smtClean="0"/>
              <a:t>Φροντίστε να υπάρχει λογική σειρά ανάγνωσης των πινάκων,</a:t>
            </a:r>
          </a:p>
          <a:p>
            <a:pPr>
              <a:buClr>
                <a:srgbClr val="004B82"/>
              </a:buClr>
            </a:pPr>
            <a:r>
              <a:rPr lang="el-GR" dirty="0" smtClean="0"/>
              <a:t>Εισάγετε γραμμή (ή στήλη) κεφαλίδας,</a:t>
            </a:r>
          </a:p>
          <a:p>
            <a:pPr>
              <a:buClr>
                <a:srgbClr val="004B82"/>
              </a:buClr>
            </a:pPr>
            <a:r>
              <a:rPr lang="el-GR" dirty="0" smtClean="0"/>
              <a:t>Προσθέστε επεξηγηματική λεζάντα.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Μεταβάσεις και κίνηση σε Διαφάνειες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dirty="0" smtClean="0"/>
              <a:t>Αποφύγετε τη χρήση αυτοματοποιημένων κινήσεων και μεταβάσεων επειδή: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Δε γίνονται αντιληπτές από τους αναγνώστες οθόνης,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Αποσπούν την προσοχή,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Προτιμήστε να γίνεται η μετάβαση με απλό κλικ, με τα βελάκια ή με το </a:t>
            </a:r>
            <a:r>
              <a:rPr lang="en-US" dirty="0" smtClean="0"/>
              <a:t>Enter.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09852" y="1066800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Επιλογή προτύπου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409852" y="1680857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Υπόδειγμα Διαφάνειας (</a:t>
            </a:r>
            <a:r>
              <a:rPr lang="en-US" sz="2800" b="1" dirty="0" smtClean="0">
                <a:solidFill>
                  <a:srgbClr val="004B82"/>
                </a:solidFill>
              </a:rPr>
              <a:t>Slide Master)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09852" y="2930356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Γραμματοσειρές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9852" y="3547138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Γραφικά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09852" y="4170321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Πίνακες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409852" y="4807080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srgbClr val="004B82"/>
                </a:solidFill>
              </a:rPr>
              <a:t>Μεταβάσεις και κίνηση σε Διαφάνειες</a:t>
            </a: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409852" y="5427909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Βιβλιογραφία, αναφορές, σύνδεσμοι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409852" y="2302097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Περιεχόμενο Διαφάνειας</a:t>
            </a:r>
            <a:endParaRPr lang="el-GR" sz="2800" b="1" dirty="0">
              <a:solidFill>
                <a:srgbClr val="004B82"/>
              </a:solidFill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407633" y="6063309"/>
            <a:ext cx="8305800" cy="576000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004B82"/>
                </a:solidFill>
              </a:rPr>
              <a:t>Παραδείγματα</a:t>
            </a:r>
            <a:endParaRPr lang="el-GR" sz="2800" b="1" dirty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Autofit/>
          </a:bodyPr>
          <a:lstStyle/>
          <a:p>
            <a:r>
              <a:rPr lang="el-GR" dirty="0"/>
              <a:t>Βιβλιογραφία, αναφορές, σύνδεσμοι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04B82"/>
              </a:buClr>
            </a:pPr>
            <a:r>
              <a:rPr lang="el-GR" dirty="0" smtClean="0"/>
              <a:t>Οι αναφορές στο περιεχόμενο καλό είναι να μην εμποδίζουν τη ροή του διαβάσματος,</a:t>
            </a:r>
          </a:p>
          <a:p>
            <a:pPr>
              <a:spcAft>
                <a:spcPts val="1200"/>
              </a:spcAft>
              <a:buClr>
                <a:srgbClr val="004B82"/>
              </a:buClr>
            </a:pPr>
            <a:r>
              <a:rPr lang="el-GR" dirty="0" smtClean="0"/>
              <a:t>Είναι χρήσιμο να υπάρχει ηλεκτρονική πηγή ή έστω ηλεκτρονική αναφορά στο βιβλίο, στο άρθρο, στο επιστημονικό περιοδικό, στο πρακτικό συνεδρίου,</a:t>
            </a:r>
          </a:p>
          <a:p>
            <a:pPr>
              <a:spcAft>
                <a:spcPts val="1200"/>
              </a:spcAft>
              <a:buClr>
                <a:srgbClr val="004B82"/>
              </a:buClr>
            </a:pPr>
            <a:r>
              <a:rPr lang="el-GR" dirty="0" smtClean="0"/>
              <a:t>Οι σύνδεσμοι καλό είναι να μπαίνουν πάνω σε κείμενο  και όχι αυτούσιοι.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Περιεχόμενα -Τίτλος σε κάθε διαφάνεια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 descr="C:\Users\alex\Desktop\21-10-2013 12-05-02 μ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08" y="1158025"/>
            <a:ext cx="1830166" cy="56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ex\Desktop\21-10-2013 11-58-25 π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83" y="1154806"/>
            <a:ext cx="183676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κειμένου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t="32552" r="5833" b="25217"/>
          <a:stretch>
            <a:fillRect/>
          </a:stretch>
        </p:blipFill>
        <p:spPr>
          <a:xfrm>
            <a:off x="0" y="1352550"/>
            <a:ext cx="9144000" cy="4237038"/>
          </a:xfrm>
          <a:prstGeom prst="rect">
            <a:avLst/>
          </a:prstGeom>
        </p:spPr>
      </p:pic>
      <p:pic>
        <p:nvPicPr>
          <p:cNvPr id="8" name="Picture 2" descr="C:\Users\alex\Desktop\forbidd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1" y="1142530"/>
            <a:ext cx="4648199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κειμένου επεξεργασμένη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C:\Users\alex\Desktop\21-10-2013 11-14-49 π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11" y="1143000"/>
            <a:ext cx="7393378" cy="55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Διαφάνεια με εικόνα πίνακα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 descr="C:\Users\alex\Desktop\21-10-2013 11-20-50 π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05600" cy="50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Διαφάνεια επεξεργασμένη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074" name="Picture 2" descr="C:\Users\alex\Desktop\21-10-2013 11-21-16 π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570521" cy="49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Διαφάνεια με χρωματιστή γραμματοσειρά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098" name="Picture 2" descr="C:\Users\alex\Desktop\21-10-2013 11-38-34 π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3" y="1219200"/>
            <a:ext cx="7086954" cy="53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Διαφάνεια επεξεργασμένη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 descr="C:\Users\alex\Desktop\21-10-2013 11-39-04 π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9" y="1295400"/>
            <a:ext cx="69960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Διαφάνεια με πίνακα ( 6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 descr="C:\Users\alex\Desktop\21-10-2013 11-50-43 π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0" y="1143000"/>
            <a:ext cx="720116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53" y="0"/>
            <a:ext cx="8229600" cy="1143000"/>
          </a:xfrm>
        </p:spPr>
        <p:txBody>
          <a:bodyPr/>
          <a:lstStyle/>
          <a:p>
            <a:r>
              <a:rPr lang="el-GR" dirty="0" smtClean="0"/>
              <a:t>Επιλογή προτύπου</a:t>
            </a:r>
            <a:endParaRPr lang="el-GR" dirty="0"/>
          </a:p>
        </p:txBody>
      </p:sp>
      <p:pic>
        <p:nvPicPr>
          <p:cNvPr id="1027" name="Picture 3" descr="C:\Users\alex\Desktop\desig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9"/>
          <a:stretch/>
        </p:blipFill>
        <p:spPr bwMode="auto">
          <a:xfrm>
            <a:off x="457200" y="2209800"/>
            <a:ext cx="823645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2057400"/>
            <a:ext cx="1447800" cy="838200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86358"/>
            <a:ext cx="299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Tab: Design -</a:t>
            </a:r>
            <a:r>
              <a:rPr lang="el-GR" sz="2400" dirty="0" smtClean="0"/>
              <a:t> Σχεδίαση</a:t>
            </a:r>
            <a:endParaRPr lang="el-GR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81513" y="1648022"/>
            <a:ext cx="368893" cy="409377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Διαφάνεια επεξεργασμένη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 descr="C:\Users\alex\Desktop\21-10-2013 11-54-22 π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528"/>
            <a:ext cx="7696200" cy="579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2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«Ευχρηστία και προσβασιμότητα σε Microsoft Office </a:t>
            </a:r>
            <a:r>
              <a:rPr lang="el-GR" sz="2000" dirty="0" smtClean="0"/>
              <a:t>PowerPoint</a:t>
            </a:r>
            <a:r>
              <a:rPr lang="en-US" sz="2000" dirty="0" smtClean="0"/>
              <a:t>:</a:t>
            </a:r>
            <a:r>
              <a:rPr lang="el-GR" sz="2000" dirty="0" smtClean="0"/>
              <a:t> Οδηγίες</a:t>
            </a:r>
            <a:r>
              <a:rPr lang="el-GR" sz="2000" dirty="0"/>
              <a:t>, συμβουλές &amp; παραδείγματα».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569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353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προτύπου &amp; μορφοποίηση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Χρησιμοποιήστε το 1</a:t>
            </a:r>
            <a:r>
              <a:rPr lang="el-GR" baseline="30000" dirty="0" smtClean="0"/>
              <a:t>ο</a:t>
            </a:r>
            <a:r>
              <a:rPr lang="el-GR" dirty="0" smtClean="0"/>
              <a:t> πρότυπο (</a:t>
            </a:r>
            <a:r>
              <a:rPr lang="en-US" dirty="0" smtClean="0"/>
              <a:t>Office Theme</a:t>
            </a:r>
            <a:r>
              <a:rPr lang="el-GR" dirty="0" smtClean="0"/>
              <a:t>) από τα προτεινόμενα που είναι προσβάσιμο,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Προτιμήστε υψηλή αντίθεση μεταξύ χρώματος γραμματοσειράς και φόντου,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Προτιμήστε σαν φόντο ένα μόνο χρώμα αντί για κάποιο σχέδιο,</a:t>
            </a:r>
          </a:p>
          <a:p>
            <a:pPr>
              <a:spcAft>
                <a:spcPts val="600"/>
              </a:spcAft>
              <a:buClr>
                <a:srgbClr val="004B82"/>
              </a:buClr>
            </a:pPr>
            <a:r>
              <a:rPr lang="el-GR" dirty="0" smtClean="0"/>
              <a:t>Επιλέξτε ένα πρότυπο με πλαίσιο που δεν επηρεάζει την </a:t>
            </a:r>
            <a:r>
              <a:rPr lang="el-GR" dirty="0" err="1" smtClean="0"/>
              <a:t>ευαναγνωστικότητα</a:t>
            </a:r>
            <a:r>
              <a:rPr lang="el-GR" dirty="0" smtClean="0"/>
              <a:t> του περιεχομένου.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76" y="0"/>
            <a:ext cx="8654249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Master – </a:t>
            </a:r>
            <a:r>
              <a:rPr lang="el-GR" dirty="0" smtClean="0"/>
              <a:t>Υπόδειγμα Διαφανειών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876800"/>
            <a:ext cx="8229600" cy="18288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l-GR" sz="2800" dirty="0"/>
              <a:t>Σετάρισμα </a:t>
            </a:r>
            <a:r>
              <a:rPr lang="el-GR" sz="2800" dirty="0" smtClean="0"/>
              <a:t>παρουσίασης,</a:t>
            </a:r>
            <a:endParaRPr lang="el-GR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l-GR" sz="2800" dirty="0"/>
              <a:t>Καθολική </a:t>
            </a:r>
            <a:r>
              <a:rPr lang="el-GR" sz="2800" dirty="0" smtClean="0"/>
              <a:t>μορφοποίηση,</a:t>
            </a:r>
            <a:endParaRPr lang="el-GR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l-GR" sz="2800" dirty="0"/>
              <a:t>Ευκολία σε επόμενες </a:t>
            </a:r>
            <a:r>
              <a:rPr lang="el-GR" sz="2800" dirty="0" smtClean="0"/>
              <a:t>αλλαγές.</a:t>
            </a:r>
            <a:endParaRPr lang="el-GR" sz="2800" dirty="0"/>
          </a:p>
          <a:p>
            <a:endParaRPr lang="el-GR" sz="2800" dirty="0"/>
          </a:p>
        </p:txBody>
      </p:sp>
      <p:pic>
        <p:nvPicPr>
          <p:cNvPr id="2050" name="Picture 2" descr="C:\Users\alex\Desktop\slide master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7"/>
          <a:stretch/>
        </p:blipFill>
        <p:spPr bwMode="auto">
          <a:xfrm>
            <a:off x="228600" y="1371600"/>
            <a:ext cx="8654249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52600" y="1828800"/>
            <a:ext cx="914400" cy="838200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839201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Master – </a:t>
            </a:r>
            <a:r>
              <a:rPr lang="el-GR" dirty="0" smtClean="0"/>
              <a:t>Αλλαγές σε χρώματα</a:t>
            </a:r>
            <a:endParaRPr lang="el-GR" dirty="0"/>
          </a:p>
        </p:txBody>
      </p:sp>
      <p:pic>
        <p:nvPicPr>
          <p:cNvPr id="3075" name="Picture 3" descr="C:\Users\alex\Desktop\slide master ti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1" b="47722"/>
          <a:stretch/>
        </p:blipFill>
        <p:spPr bwMode="auto">
          <a:xfrm>
            <a:off x="495300" y="1514383"/>
            <a:ext cx="8153400" cy="37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95400" y="1514382"/>
            <a:ext cx="762000" cy="390617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52399" y="1052717"/>
            <a:ext cx="286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Tab: Home -</a:t>
            </a:r>
            <a:r>
              <a:rPr lang="el-GR" sz="2400" dirty="0" smtClean="0"/>
              <a:t> Κεντρική</a:t>
            </a:r>
            <a:endParaRPr lang="el-GR" sz="2400" dirty="0"/>
          </a:p>
        </p:txBody>
      </p:sp>
      <p:sp>
        <p:nvSpPr>
          <p:cNvPr id="10" name="Oval 9"/>
          <p:cNvSpPr/>
          <p:nvPr/>
        </p:nvSpPr>
        <p:spPr>
          <a:xfrm>
            <a:off x="3276600" y="1961963"/>
            <a:ext cx="801210" cy="390617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880542"/>
            <a:ext cx="32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Χρώμα Γραμματοσειράς</a:t>
            </a:r>
            <a:endParaRPr lang="el-GR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62400" y="1342207"/>
            <a:ext cx="685801" cy="562792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\Desktop\slide master bulle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 b="48140"/>
          <a:stretch/>
        </p:blipFill>
        <p:spPr bwMode="auto">
          <a:xfrm>
            <a:off x="469029" y="1515600"/>
            <a:ext cx="8205943" cy="37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Slide Master – </a:t>
            </a:r>
            <a:r>
              <a:rPr lang="el-GR" dirty="0" smtClean="0"/>
              <a:t>Αλλαγές σε κουκίδες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3581400" y="1752600"/>
            <a:ext cx="762000" cy="390617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52399" y="1052717"/>
            <a:ext cx="286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Tab: Home -</a:t>
            </a:r>
            <a:r>
              <a:rPr lang="el-GR" sz="2400" dirty="0" smtClean="0"/>
              <a:t> Κεντρική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880542"/>
            <a:ext cx="238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Bullets - </a:t>
            </a:r>
            <a:r>
              <a:rPr lang="el-GR" sz="2400" dirty="0" smtClean="0"/>
              <a:t>Κουκίδες</a:t>
            </a:r>
            <a:endParaRPr lang="el-GR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29101" y="1342207"/>
            <a:ext cx="419099" cy="349440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\Desktop\slide master bulle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0" b="48140"/>
          <a:stretch/>
        </p:blipFill>
        <p:spPr bwMode="auto">
          <a:xfrm>
            <a:off x="469029" y="1515600"/>
            <a:ext cx="8205943" cy="37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Slide Master – </a:t>
            </a:r>
            <a:r>
              <a:rPr lang="el-GR" dirty="0" smtClean="0"/>
              <a:t>Υπόδειγμα Διαφανειών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3581400" y="1752600"/>
            <a:ext cx="762000" cy="390617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52399" y="1052717"/>
            <a:ext cx="286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Tab: Home -</a:t>
            </a:r>
            <a:r>
              <a:rPr lang="el-GR" sz="2400" dirty="0" smtClean="0"/>
              <a:t> Κεντρική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880542"/>
            <a:ext cx="238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Bullets - </a:t>
            </a:r>
            <a:r>
              <a:rPr lang="el-GR" sz="2400" dirty="0" smtClean="0"/>
              <a:t>Κουκίδες</a:t>
            </a:r>
            <a:endParaRPr lang="el-GR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29101" y="1342207"/>
            <a:ext cx="419099" cy="349440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slide master page numb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6" b="23089"/>
          <a:stretch/>
        </p:blipFill>
        <p:spPr bwMode="auto">
          <a:xfrm>
            <a:off x="1110797" y="1342207"/>
            <a:ext cx="6922407" cy="47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Slide Master – </a:t>
            </a:r>
            <a:r>
              <a:rPr lang="el-GR" dirty="0" smtClean="0"/>
              <a:t>Υπόδειγμα Διαφανειών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2133600" y="1342207"/>
            <a:ext cx="762000" cy="390617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47395" y="836939"/>
            <a:ext cx="295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Tab: Insert - </a:t>
            </a:r>
            <a:r>
              <a:rPr lang="el-GR" sz="2400" dirty="0" smtClean="0"/>
              <a:t>Εισαγωγή</a:t>
            </a:r>
            <a:endParaRPr lang="el-GR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48150" y="2057400"/>
            <a:ext cx="647700" cy="417634"/>
          </a:xfrm>
          <a:prstGeom prst="straightConnector1">
            <a:avLst/>
          </a:prstGeom>
          <a:ln w="254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1537516"/>
            <a:ext cx="665640" cy="585926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375" y="5056567"/>
            <a:ext cx="8579747" cy="18158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74000"/>
                </a:schemeClr>
              </a:gs>
              <a:gs pos="100000">
                <a:schemeClr val="bg1">
                  <a:alpha val="14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004B82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Drag &amp; Drop </a:t>
            </a:r>
            <a:r>
              <a:rPr lang="el-GR" sz="2800" dirty="0" smtClean="0"/>
              <a:t>αλλαγή θέσης και διαστάσεων πλαισίου τίτλου και περιεχομένου,</a:t>
            </a:r>
          </a:p>
          <a:p>
            <a:pPr marL="269875" indent="-269875">
              <a:buClr>
                <a:srgbClr val="004B82"/>
              </a:buClr>
              <a:buFont typeface="Arial" panose="020B0604020202020204" pitchFamily="34" charset="0"/>
              <a:buChar char="•"/>
            </a:pPr>
            <a:r>
              <a:rPr lang="el-GR" sz="2800" dirty="0" smtClean="0"/>
              <a:t>Προσθήκη λογότυπου, ημερομηνίας , φόντου, πλαισίου κ.α.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f4916e9a3d6a1ca39b15d51028303efd28792be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1251</Words>
  <Application>Microsoft Office PowerPoint</Application>
  <PresentationFormat>On-screen Show (4:3)</PresentationFormat>
  <Paragraphs>201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OC_template_updated</vt:lpstr>
      <vt:lpstr>1_OC_template_updated</vt:lpstr>
      <vt:lpstr>Ευχρηστία και προσβασιμότητα σε Microsoft Office PowerPoint Οδηγίες, συμβουλές &amp; παραδείγματα</vt:lpstr>
      <vt:lpstr>Περιεχόμενα</vt:lpstr>
      <vt:lpstr>Επιλογή προτύπου</vt:lpstr>
      <vt:lpstr>Επιλογή προτύπου &amp; μορφοποίηση</vt:lpstr>
      <vt:lpstr>Slide Master – Υπόδειγμα Διαφανειών </vt:lpstr>
      <vt:lpstr>Slide Master – Αλλαγές σε χρώματα</vt:lpstr>
      <vt:lpstr>Slide Master – Αλλαγές σε κουκίδες</vt:lpstr>
      <vt:lpstr>Slide Master – Υπόδειγμα Διαφανειών </vt:lpstr>
      <vt:lpstr>Slide Master – Υπόδειγμα Διαφανειών </vt:lpstr>
      <vt:lpstr>Slide Master – Αρχική Παρουσίαση</vt:lpstr>
      <vt:lpstr>Slide Master – Τελική Παρουσίαση</vt:lpstr>
      <vt:lpstr>Περιεχόμενο Διαφάνειας 1</vt:lpstr>
      <vt:lpstr>Περιεχόμενο Διαφάνειας 2</vt:lpstr>
      <vt:lpstr>Περιεχόμενο Διαφάνειας 2</vt:lpstr>
      <vt:lpstr>Γραμματοσειρές – Χαρακτηριστικά 1</vt:lpstr>
      <vt:lpstr>Γραμματοσειρές – Χαρακτηριστικά 2</vt:lpstr>
      <vt:lpstr>Γραφικά</vt:lpstr>
      <vt:lpstr>Πίνακες</vt:lpstr>
      <vt:lpstr>Μεταβάσεις και κίνηση σε Διαφάνειες</vt:lpstr>
      <vt:lpstr>Βιβλιογραφία, αναφορές, σύνδεσμοι</vt:lpstr>
      <vt:lpstr>Παραδείγματα</vt:lpstr>
      <vt:lpstr>Περιεχόμενα -Τίτλος σε κάθε διαφάνεια</vt:lpstr>
      <vt:lpstr>Εικόνα κειμένου</vt:lpstr>
      <vt:lpstr>Εικόνα κειμένου επεξεργασμένη</vt:lpstr>
      <vt:lpstr>Διαφάνεια με εικόνα πίνακα</vt:lpstr>
      <vt:lpstr>Διαφάνεια επεξεργασμένη</vt:lpstr>
      <vt:lpstr>Διαφάνεια με χρωματιστή γραμματοσειρά</vt:lpstr>
      <vt:lpstr>Διαφάνεια επεξεργασμένη</vt:lpstr>
      <vt:lpstr>Διαφάνεια με πίνακα ( 6pt)</vt:lpstr>
      <vt:lpstr>Διαφάνεια επεξεργασμένη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Ανοικτά Ακαδημαϊκά Μαθήματα</dc:title>
  <dc:creator>alex</dc:creator>
  <cp:lastModifiedBy>alex</cp:lastModifiedBy>
  <cp:revision>44</cp:revision>
  <dcterms:created xsi:type="dcterms:W3CDTF">2006-08-16T00:00:00Z</dcterms:created>
  <dcterms:modified xsi:type="dcterms:W3CDTF">2015-12-03T11:50:41Z</dcterms:modified>
</cp:coreProperties>
</file>