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0"/>
  </p:notesMasterIdLst>
  <p:handoutMasterIdLst>
    <p:handoutMasterId r:id="rId41"/>
  </p:handoutMasterIdLst>
  <p:sldIdLst>
    <p:sldId id="271" r:id="rId4"/>
    <p:sldId id="300" r:id="rId5"/>
    <p:sldId id="301" r:id="rId6"/>
    <p:sldId id="319" r:id="rId7"/>
    <p:sldId id="302" r:id="rId8"/>
    <p:sldId id="303" r:id="rId9"/>
    <p:sldId id="320" r:id="rId10"/>
    <p:sldId id="304" r:id="rId11"/>
    <p:sldId id="321" r:id="rId12"/>
    <p:sldId id="305" r:id="rId13"/>
    <p:sldId id="306" r:id="rId14"/>
    <p:sldId id="322" r:id="rId15"/>
    <p:sldId id="307" r:id="rId16"/>
    <p:sldId id="308" r:id="rId17"/>
    <p:sldId id="323" r:id="rId18"/>
    <p:sldId id="309" r:id="rId19"/>
    <p:sldId id="324" r:id="rId20"/>
    <p:sldId id="310" r:id="rId21"/>
    <p:sldId id="311" r:id="rId22"/>
    <p:sldId id="325" r:id="rId23"/>
    <p:sldId id="326" r:id="rId24"/>
    <p:sldId id="312" r:id="rId25"/>
    <p:sldId id="313" r:id="rId26"/>
    <p:sldId id="314" r:id="rId27"/>
    <p:sldId id="315" r:id="rId28"/>
    <p:sldId id="316" r:id="rId29"/>
    <p:sldId id="317" r:id="rId30"/>
    <p:sldId id="327" r:id="rId31"/>
    <p:sldId id="318" r:id="rId32"/>
    <p:sldId id="257" r:id="rId33"/>
    <p:sldId id="262" r:id="rId34"/>
    <p:sldId id="299" r:id="rId35"/>
    <p:sldId id="269" r:id="rId36"/>
    <p:sldId id="270" r:id="rId37"/>
    <p:sldId id="266" r:id="rId38"/>
    <p:sldId id="261"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348"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26</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27</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13</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	</a:t>
            </a:r>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380235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095051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883976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091512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214887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041432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5525520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0896563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684543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633440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2854765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Διαχείριση Έργων &amp; Εργοταξίων</a:t>
            </a:r>
            <a:endParaRPr lang="el-GR" sz="3600" b="1" dirty="0">
              <a:solidFill>
                <a:schemeClr val="tx1"/>
              </a:solidFill>
              <a:latin typeface="+mn-lt"/>
            </a:endParaRPr>
          </a:p>
        </p:txBody>
      </p:sp>
      <p:sp>
        <p:nvSpPr>
          <p:cNvPr id="3" name="Υπότιτλος 2"/>
          <p:cNvSpPr>
            <a:spLocks noGrp="1"/>
          </p:cNvSpPr>
          <p:nvPr>
            <p:ph type="subTitle" idx="1"/>
          </p:nvPr>
        </p:nvSpPr>
        <p:spPr>
          <a:xfrm>
            <a:off x="323529" y="2708920"/>
            <a:ext cx="8292986" cy="2140223"/>
          </a:xfrm>
        </p:spPr>
        <p:txBody>
          <a:bodyPr>
            <a:normAutofit fontScale="85000" lnSpcReduction="20000"/>
          </a:bodyPr>
          <a:lstStyle/>
          <a:p>
            <a:pPr>
              <a:spcBef>
                <a:spcPts val="0"/>
              </a:spcBef>
              <a:spcAft>
                <a:spcPts val="1200"/>
              </a:spcAft>
            </a:pPr>
            <a:r>
              <a:rPr lang="el-GR" sz="2800" b="1" dirty="0"/>
              <a:t>Ενότητα 2</a:t>
            </a:r>
            <a:r>
              <a:rPr lang="el-GR" sz="2800" dirty="0"/>
              <a:t>:</a:t>
            </a:r>
            <a:r>
              <a:rPr lang="en-US" sz="2800" dirty="0"/>
              <a:t> </a:t>
            </a:r>
            <a:r>
              <a:rPr lang="el-GR" sz="2800" b="1" dirty="0"/>
              <a:t>Χρονικός Προγραμματισμός Έργων &amp; Οικονομική Παρακολούθηση</a:t>
            </a:r>
          </a:p>
          <a:p>
            <a:pPr>
              <a:spcBef>
                <a:spcPts val="0"/>
              </a:spcBef>
              <a:spcAft>
                <a:spcPts val="1200"/>
              </a:spcAft>
            </a:pPr>
            <a:r>
              <a:rPr lang="el-GR" sz="2400" dirty="0" smtClean="0"/>
              <a:t>Βασίλειος Μούσας</a:t>
            </a:r>
            <a:endParaRPr lang="el-GR" sz="2400" dirty="0"/>
          </a:p>
          <a:p>
            <a:pPr>
              <a:spcBef>
                <a:spcPts val="0"/>
              </a:spcBef>
            </a:pPr>
            <a:r>
              <a:rPr lang="el-GR" sz="2400" dirty="0"/>
              <a:t>Τμήμα πολιτικών Μηχανικών ΤΕ και Μηχανικών Τοπογραφίας &amp; Γεωπληροφορικής ΤΕ</a:t>
            </a:r>
          </a:p>
          <a:p>
            <a:pPr>
              <a:spcBef>
                <a:spcPts val="0"/>
              </a:spcBef>
            </a:pPr>
            <a:r>
              <a:rPr lang="el-GR" sz="2400" dirty="0"/>
              <a:t>Κατεύθυνση </a:t>
            </a:r>
            <a:r>
              <a:rPr lang="el-GR" sz="2400" dirty="0" smtClean="0"/>
              <a:t>Πολιτικών Μηχανικών ΤΕ</a:t>
            </a:r>
            <a:endParaRPr lang="en-US"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29958086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392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Δικτυακή Απεικόνιση ενός </a:t>
            </a:r>
            <a:r>
              <a:rPr lang="el-GR" dirty="0" smtClean="0"/>
              <a:t>Έργου</a:t>
            </a:r>
            <a:r>
              <a:rPr lang="en-US" dirty="0" smtClean="0"/>
              <a:t> </a:t>
            </a:r>
            <a:r>
              <a:rPr lang="en-US" sz="3200" b="0" dirty="0">
                <a:solidFill>
                  <a:prstClr val="white"/>
                </a:solidFill>
              </a:rPr>
              <a:t>8</a:t>
            </a:r>
            <a:r>
              <a:rPr lang="en-US" sz="3200" b="0" dirty="0" smtClean="0">
                <a:solidFill>
                  <a:prstClr val="white"/>
                </a:solidFill>
              </a:rPr>
              <a:t>/10</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Στη </a:t>
            </a:r>
            <a:r>
              <a:rPr lang="el-GR" b="1" dirty="0" smtClean="0"/>
              <a:t>τρίτη φάση</a:t>
            </a:r>
            <a:r>
              <a:rPr lang="el-GR" dirty="0" smtClean="0"/>
              <a:t> γίνεται η ανασύνταξη του δικτύου και η βελτίωση της σχεδίασης ώστε να είναι παραστατικό, γίνεται η αρίθμηση των γεγονότων, και γίνεται η σύνταξη του οριστικού πίνακα δραστηριοτήτων και του χρονικού πίνακα που προκύπτει από αυτόν. </a:t>
            </a:r>
          </a:p>
          <a:p>
            <a:pPr>
              <a:buNone/>
            </a:pPr>
            <a:endParaRPr lang="el-GR" dirty="0" smtClean="0"/>
          </a:p>
          <a:p>
            <a:r>
              <a:rPr lang="el-GR" dirty="0" smtClean="0"/>
              <a:t>Κατά την ανασύνταξη του διαγράμματος αποφεύγονται κατά το δυνατόν οι διασταυρώσεις δραστηριοτήτων, τυχόν καμπύλα τμήματα αντικαθίστανται με ευθύγραμμα και διατάσσονται τα γεγονότα με σαφή χρονική σειρά από αριστερά προς τα δεξιά.</a:t>
            </a:r>
          </a:p>
          <a:p>
            <a:pPr>
              <a:buNone/>
            </a:pPr>
            <a:endParaRPr lang="el-GR" dirty="0" smtClean="0"/>
          </a:p>
          <a:p>
            <a:r>
              <a:rPr lang="el-GR" dirty="0" smtClean="0"/>
              <a:t>Ο χρονικός πίνακας δραστηριοτήτων περιέχει και τις εκτιμήσεις για τη χρονική διάρκεια όλων των δραστηριοτήτων. Ένα σημαντικό πρόβλημα στη σύνταξη του είναι η χρήση της ίδιας Χρονικής Μονάδας (ώρα, ημέρα, εβδομάδα, μήνας, κλπ.) για όλες τις δραστηριότητες. Σε σύντομα έργα συνήθως χρησιμοποιείται η ώρα ενώ σε μεγαλύτερα έργα χρησιμοποιείται η εβδομάδα.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 xmlns:p14="http://schemas.microsoft.com/office/powerpoint/2010/main" val="1667779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Δικτυακή Απεικόνιση ενός </a:t>
            </a:r>
            <a:r>
              <a:rPr lang="el-GR" dirty="0" smtClean="0"/>
              <a:t>Έργου</a:t>
            </a:r>
            <a:r>
              <a:rPr lang="en-US" dirty="0" smtClean="0"/>
              <a:t> </a:t>
            </a:r>
            <a:r>
              <a:rPr lang="en-US" sz="3200" b="0" dirty="0">
                <a:solidFill>
                  <a:prstClr val="white"/>
                </a:solidFill>
              </a:rPr>
              <a:t>9</a:t>
            </a:r>
            <a:r>
              <a:rPr lang="en-US" sz="3200" b="0" dirty="0" smtClean="0">
                <a:solidFill>
                  <a:prstClr val="white"/>
                </a:solidFill>
              </a:rPr>
              <a:t>/10</a:t>
            </a:r>
            <a:endParaRPr lang="el-GR" dirty="0"/>
          </a:p>
        </p:txBody>
      </p:sp>
      <p:sp>
        <p:nvSpPr>
          <p:cNvPr id="3" name="2 - Θέση περιεχομένου"/>
          <p:cNvSpPr>
            <a:spLocks noGrp="1"/>
          </p:cNvSpPr>
          <p:nvPr>
            <p:ph idx="1"/>
          </p:nvPr>
        </p:nvSpPr>
        <p:spPr/>
        <p:txBody>
          <a:bodyPr/>
          <a:lstStyle/>
          <a:p>
            <a:r>
              <a:rPr lang="el-GR" dirty="0" smtClean="0"/>
              <a:t>Για την εκτίμηση της διάρκειας μιας δραστηριότητας λαμβάνουμε υπ’ όψιν το διαθέσιμο προσωπικό, τον αριθμό και τη κατάσταση των μηχανημάτων, το είδος των υλικών, τη μέθοδο εργασίας, την τοποθεσία, τις συνθήκες εργασίας, τον καιρό, αλλά και τη πολιτική της διοίκησης.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3696036"/>
            <a:ext cx="6048672" cy="1512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1043608" y="5445224"/>
            <a:ext cx="6984776" cy="369332"/>
          </a:xfrm>
          <a:prstGeom prst="rect">
            <a:avLst/>
          </a:prstGeom>
        </p:spPr>
        <p:txBody>
          <a:bodyPr wrap="square">
            <a:spAutoFit/>
          </a:bodyPr>
          <a:lstStyle/>
          <a:p>
            <a:r>
              <a:rPr lang="el-GR" dirty="0">
                <a:latin typeface="+mn-lt"/>
              </a:rPr>
              <a:t>Τελικό Διάγραμμα και Χρονικός Πίνακας Δραστηριοτήτων</a:t>
            </a:r>
          </a:p>
        </p:txBody>
      </p:sp>
    </p:spTree>
    <p:extLst>
      <p:ext uri="{BB962C8B-B14F-4D97-AF65-F5344CB8AC3E}">
        <p14:creationId xmlns="" xmlns:p14="http://schemas.microsoft.com/office/powerpoint/2010/main" val="2157738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Δικτυακή Απεικόνιση ενός </a:t>
            </a:r>
            <a:r>
              <a:rPr lang="el-GR" dirty="0" smtClean="0"/>
              <a:t>Έργου</a:t>
            </a:r>
            <a:r>
              <a:rPr lang="en-US" dirty="0" smtClean="0"/>
              <a:t> </a:t>
            </a:r>
            <a:r>
              <a:rPr lang="en-US" sz="3200" b="0" dirty="0" smtClean="0">
                <a:solidFill>
                  <a:prstClr val="white"/>
                </a:solidFill>
              </a:rPr>
              <a:t>10/10</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403167979"/>
              </p:ext>
            </p:extLst>
          </p:nvPr>
        </p:nvGraphicFramePr>
        <p:xfrm>
          <a:off x="683568" y="1340768"/>
          <a:ext cx="7848872" cy="5180707"/>
        </p:xfrm>
        <a:graphic>
          <a:graphicData uri="http://schemas.openxmlformats.org/drawingml/2006/table">
            <a:tbl>
              <a:tblPr firstRow="1" firstCol="1" bandRow="1">
                <a:tableStyleId>{5C22544A-7EE6-4342-B048-85BDC9FD1C3A}</a:tableStyleId>
              </a:tblPr>
              <a:tblGrid>
                <a:gridCol w="615127"/>
                <a:gridCol w="2563962"/>
                <a:gridCol w="2149503"/>
                <a:gridCol w="2520280"/>
              </a:tblGrid>
              <a:tr h="432048">
                <a:tc>
                  <a:txBody>
                    <a:bodyPr/>
                    <a:lstStyle/>
                    <a:p>
                      <a:pPr algn="ctr">
                        <a:spcAft>
                          <a:spcPts val="0"/>
                        </a:spcAft>
                      </a:pPr>
                      <a:r>
                        <a:rPr lang="el-GR" sz="2000" dirty="0">
                          <a:effectLst/>
                        </a:rPr>
                        <a:t> </a:t>
                      </a:r>
                      <a:endParaRPr lang="el-GR" sz="2000" dirty="0">
                        <a:effectLst/>
                        <a:latin typeface="Courier New"/>
                        <a:ea typeface="Times New Roman"/>
                      </a:endParaRPr>
                    </a:p>
                  </a:txBody>
                  <a:tcPr marL="68580" marR="68580" marT="0" marB="0"/>
                </a:tc>
                <a:tc>
                  <a:txBody>
                    <a:bodyPr/>
                    <a:lstStyle/>
                    <a:p>
                      <a:pPr algn="l">
                        <a:spcAft>
                          <a:spcPts val="0"/>
                        </a:spcAft>
                      </a:pPr>
                      <a:r>
                        <a:rPr lang="el-GR" sz="2000" dirty="0">
                          <a:effectLst/>
                        </a:rPr>
                        <a:t>Δραστηριότητα</a:t>
                      </a:r>
                      <a:endParaRPr lang="el-GR" sz="2000" dirty="0">
                        <a:effectLst/>
                        <a:latin typeface="Courier New"/>
                        <a:ea typeface="Times New Roman"/>
                      </a:endParaRPr>
                    </a:p>
                  </a:txBody>
                  <a:tcPr marL="68580" marR="68580" marT="0" marB="0"/>
                </a:tc>
                <a:tc>
                  <a:txBody>
                    <a:bodyPr/>
                    <a:lstStyle/>
                    <a:p>
                      <a:pPr algn="l">
                        <a:spcAft>
                          <a:spcPts val="0"/>
                        </a:spcAft>
                      </a:pPr>
                      <a:r>
                        <a:rPr lang="el-GR" sz="2000" dirty="0" smtClean="0">
                          <a:effectLst/>
                        </a:rPr>
                        <a:t>Προαπαιτούμενες</a:t>
                      </a:r>
                      <a:endParaRPr lang="el-GR" sz="2000" dirty="0">
                        <a:effectLst/>
                        <a:latin typeface="Courier New"/>
                        <a:ea typeface="Times New Roman"/>
                      </a:endParaRPr>
                    </a:p>
                  </a:txBody>
                  <a:tcPr marL="68580" marR="68580" marT="0" marB="0"/>
                </a:tc>
                <a:tc>
                  <a:txBody>
                    <a:bodyPr/>
                    <a:lstStyle/>
                    <a:p>
                      <a:pPr algn="l">
                        <a:spcAft>
                          <a:spcPts val="0"/>
                        </a:spcAft>
                      </a:pPr>
                      <a:r>
                        <a:rPr lang="el-GR" sz="2000" dirty="0" smtClean="0">
                          <a:effectLst/>
                        </a:rPr>
                        <a:t>Χρον.</a:t>
                      </a:r>
                      <a:r>
                        <a:rPr lang="el-GR" sz="2000" baseline="0" dirty="0" smtClean="0">
                          <a:effectLst/>
                        </a:rPr>
                        <a:t> </a:t>
                      </a:r>
                      <a:r>
                        <a:rPr lang="el-GR" sz="2000" dirty="0" smtClean="0">
                          <a:effectLst/>
                        </a:rPr>
                        <a:t>Διάρκεια </a:t>
                      </a:r>
                      <a:r>
                        <a:rPr lang="el-GR" sz="2000" dirty="0">
                          <a:effectLst/>
                        </a:rPr>
                        <a:t>(Εβδ.)</a:t>
                      </a:r>
                      <a:endParaRPr lang="el-GR" sz="2000" dirty="0">
                        <a:effectLst/>
                        <a:latin typeface="Courier New"/>
                        <a:ea typeface="Times New Roman"/>
                      </a:endParaRPr>
                    </a:p>
                  </a:txBody>
                  <a:tcPr marL="68580" marR="68580" marT="0" marB="0"/>
                </a:tc>
              </a:tr>
              <a:tr h="330037">
                <a:tc>
                  <a:txBody>
                    <a:bodyPr/>
                    <a:lstStyle/>
                    <a:p>
                      <a:pPr algn="ctr">
                        <a:spcAft>
                          <a:spcPts val="0"/>
                        </a:spcAft>
                      </a:pPr>
                      <a:r>
                        <a:rPr lang="en-US" sz="2000">
                          <a:effectLst/>
                        </a:rPr>
                        <a:t>A</a:t>
                      </a:r>
                      <a:endParaRPr lang="el-GR" sz="2000">
                        <a:effectLst/>
                        <a:latin typeface="Courier New"/>
                        <a:ea typeface="Times New Roman"/>
                      </a:endParaRPr>
                    </a:p>
                  </a:txBody>
                  <a:tcPr marL="68580" marR="68580" marT="0" marB="0"/>
                </a:tc>
                <a:tc>
                  <a:txBody>
                    <a:bodyPr/>
                    <a:lstStyle/>
                    <a:p>
                      <a:pPr algn="just">
                        <a:spcAft>
                          <a:spcPts val="0"/>
                        </a:spcAft>
                      </a:pPr>
                      <a:r>
                        <a:rPr lang="el-GR" sz="2000" dirty="0">
                          <a:effectLst/>
                        </a:rPr>
                        <a:t>Κατασκευή σκελετού</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a:t>
                      </a:r>
                      <a:endParaRPr lang="el-GR" sz="2000" dirty="0">
                        <a:effectLst/>
                        <a:latin typeface="Courier New"/>
                        <a:ea typeface="Times New Roman"/>
                      </a:endParaRPr>
                    </a:p>
                  </a:txBody>
                  <a:tcPr marL="68580" marR="68580" marT="0" marB="0"/>
                </a:tc>
                <a:tc>
                  <a:txBody>
                    <a:bodyPr/>
                    <a:lstStyle/>
                    <a:p>
                      <a:pPr algn="ctr">
                        <a:spcAft>
                          <a:spcPts val="0"/>
                        </a:spcAft>
                      </a:pPr>
                      <a:r>
                        <a:rPr lang="el-GR" sz="2000">
                          <a:effectLst/>
                        </a:rPr>
                        <a:t>4</a:t>
                      </a:r>
                      <a:endParaRPr lang="el-GR" sz="2000">
                        <a:effectLst/>
                        <a:latin typeface="Courier New"/>
                        <a:ea typeface="Times New Roman"/>
                      </a:endParaRPr>
                    </a:p>
                  </a:txBody>
                  <a:tcPr marL="68580" marR="68580" marT="0" marB="0"/>
                </a:tc>
              </a:tr>
              <a:tr h="330037">
                <a:tc>
                  <a:txBody>
                    <a:bodyPr/>
                    <a:lstStyle/>
                    <a:p>
                      <a:pPr algn="ctr">
                        <a:spcAft>
                          <a:spcPts val="0"/>
                        </a:spcAft>
                      </a:pPr>
                      <a:r>
                        <a:rPr lang="en-US" sz="2000">
                          <a:effectLst/>
                        </a:rPr>
                        <a:t>B</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Κατασκευή σκεπής</a:t>
                      </a:r>
                      <a:endParaRPr lang="el-GR" sz="2000">
                        <a:effectLst/>
                        <a:latin typeface="Courier New"/>
                        <a:ea typeface="Times New Roman"/>
                      </a:endParaRPr>
                    </a:p>
                  </a:txBody>
                  <a:tcPr marL="68580" marR="68580" marT="0" marB="0"/>
                </a:tc>
                <a:tc>
                  <a:txBody>
                    <a:bodyPr/>
                    <a:lstStyle/>
                    <a:p>
                      <a:pPr algn="ctr">
                        <a:spcAft>
                          <a:spcPts val="0"/>
                        </a:spcAft>
                      </a:pPr>
                      <a:r>
                        <a:rPr lang="en-US" sz="2000" dirty="0">
                          <a:effectLst/>
                        </a:rPr>
                        <a:t>A</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2</a:t>
                      </a:r>
                      <a:endParaRPr lang="el-GR" sz="2000" dirty="0">
                        <a:effectLst/>
                        <a:latin typeface="Courier New"/>
                        <a:ea typeface="Times New Roman"/>
                      </a:endParaRPr>
                    </a:p>
                  </a:txBody>
                  <a:tcPr marL="68580" marR="68580" marT="0" marB="0"/>
                </a:tc>
              </a:tr>
              <a:tr h="330037">
                <a:tc>
                  <a:txBody>
                    <a:bodyPr/>
                    <a:lstStyle/>
                    <a:p>
                      <a:pPr algn="ctr">
                        <a:spcAft>
                          <a:spcPts val="0"/>
                        </a:spcAft>
                      </a:pPr>
                      <a:r>
                        <a:rPr lang="en-US" sz="2000">
                          <a:effectLst/>
                        </a:rPr>
                        <a:t>C</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Κατασκευή τοιχοποιίας</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A</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3</a:t>
                      </a:r>
                      <a:endParaRPr lang="el-GR" sz="2000" dirty="0">
                        <a:effectLst/>
                        <a:latin typeface="Courier New"/>
                        <a:ea typeface="Times New Roman"/>
                      </a:endParaRPr>
                    </a:p>
                  </a:txBody>
                  <a:tcPr marL="68580" marR="68580" marT="0" marB="0"/>
                </a:tc>
              </a:tr>
              <a:tr h="330037">
                <a:tc>
                  <a:txBody>
                    <a:bodyPr/>
                    <a:lstStyle/>
                    <a:p>
                      <a:pPr algn="ctr">
                        <a:spcAft>
                          <a:spcPts val="0"/>
                        </a:spcAft>
                      </a:pPr>
                      <a:r>
                        <a:rPr lang="en-US" sz="2000">
                          <a:effectLst/>
                        </a:rPr>
                        <a:t>D</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Συλλέκτες νερού σκεπής</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B</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5</a:t>
                      </a:r>
                      <a:endParaRPr lang="el-GR" sz="2000" dirty="0">
                        <a:effectLst/>
                        <a:latin typeface="Courier New"/>
                        <a:ea typeface="Times New Roman"/>
                      </a:endParaRPr>
                    </a:p>
                  </a:txBody>
                  <a:tcPr marL="68580" marR="68580" marT="0" marB="0"/>
                </a:tc>
              </a:tr>
              <a:tr h="330037">
                <a:tc>
                  <a:txBody>
                    <a:bodyPr/>
                    <a:lstStyle/>
                    <a:p>
                      <a:pPr algn="ctr">
                        <a:spcAft>
                          <a:spcPts val="0"/>
                        </a:spcAft>
                      </a:pPr>
                      <a:r>
                        <a:rPr lang="en-US" sz="2000">
                          <a:effectLst/>
                        </a:rPr>
                        <a:t>E</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Υδραυλικές εγκαταστάσεις</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C</a:t>
                      </a:r>
                      <a:endParaRPr lang="el-GR" sz="2000">
                        <a:effectLst/>
                        <a:latin typeface="Courier New"/>
                        <a:ea typeface="Times New Roman"/>
                      </a:endParaRPr>
                    </a:p>
                  </a:txBody>
                  <a:tcPr marL="68580" marR="68580" marT="0" marB="0"/>
                </a:tc>
                <a:tc>
                  <a:txBody>
                    <a:bodyPr/>
                    <a:lstStyle/>
                    <a:p>
                      <a:pPr algn="ctr">
                        <a:spcAft>
                          <a:spcPts val="0"/>
                        </a:spcAft>
                      </a:pPr>
                      <a:r>
                        <a:rPr lang="en-US" sz="2000" dirty="0">
                          <a:effectLst/>
                        </a:rPr>
                        <a:t>2</a:t>
                      </a:r>
                      <a:endParaRPr lang="el-GR" sz="2000" dirty="0">
                        <a:effectLst/>
                        <a:latin typeface="Courier New"/>
                        <a:ea typeface="Times New Roman"/>
                      </a:endParaRPr>
                    </a:p>
                  </a:txBody>
                  <a:tcPr marL="68580" marR="68580" marT="0" marB="0"/>
                </a:tc>
              </a:tr>
              <a:tr h="330037">
                <a:tc>
                  <a:txBody>
                    <a:bodyPr/>
                    <a:lstStyle/>
                    <a:p>
                      <a:pPr algn="ctr">
                        <a:spcAft>
                          <a:spcPts val="0"/>
                        </a:spcAft>
                      </a:pPr>
                      <a:r>
                        <a:rPr lang="en-US" sz="2000">
                          <a:effectLst/>
                        </a:rPr>
                        <a:t>F</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Ηλεκτρικές εγκαταστάσεις</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C</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1</a:t>
                      </a:r>
                      <a:endParaRPr lang="el-GR" sz="2000">
                        <a:effectLst/>
                        <a:latin typeface="Courier New"/>
                        <a:ea typeface="Times New Roman"/>
                      </a:endParaRPr>
                    </a:p>
                  </a:txBody>
                  <a:tcPr marL="68580" marR="68580" marT="0" marB="0"/>
                </a:tc>
              </a:tr>
              <a:tr h="330037">
                <a:tc>
                  <a:txBody>
                    <a:bodyPr/>
                    <a:lstStyle/>
                    <a:p>
                      <a:pPr algn="ctr">
                        <a:spcAft>
                          <a:spcPts val="0"/>
                        </a:spcAft>
                      </a:pPr>
                      <a:r>
                        <a:rPr lang="en-US" sz="2000">
                          <a:effectLst/>
                        </a:rPr>
                        <a:t>G</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Αποχέτευση</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D, E</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6</a:t>
                      </a:r>
                      <a:endParaRPr lang="el-GR" sz="2000">
                        <a:effectLst/>
                        <a:latin typeface="Courier New"/>
                        <a:ea typeface="Times New Roman"/>
                      </a:endParaRPr>
                    </a:p>
                  </a:txBody>
                  <a:tcPr marL="68580" marR="68580" marT="0" marB="0"/>
                </a:tc>
              </a:tr>
              <a:tr h="330037">
                <a:tc>
                  <a:txBody>
                    <a:bodyPr/>
                    <a:lstStyle/>
                    <a:p>
                      <a:pPr algn="ctr">
                        <a:spcAft>
                          <a:spcPts val="0"/>
                        </a:spcAft>
                      </a:pPr>
                      <a:r>
                        <a:rPr lang="en-US" sz="2000">
                          <a:effectLst/>
                        </a:rPr>
                        <a:t>X</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Τεχνητή Δραστηριότητα</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D, E</a:t>
                      </a:r>
                      <a:endParaRPr lang="el-GR" sz="2000">
                        <a:effectLst/>
                        <a:latin typeface="Courier New"/>
                        <a:ea typeface="Times New Roman"/>
                      </a:endParaRPr>
                    </a:p>
                  </a:txBody>
                  <a:tcPr marL="68580" marR="68580" marT="0" marB="0"/>
                </a:tc>
                <a:tc>
                  <a:txBody>
                    <a:bodyPr/>
                    <a:lstStyle/>
                    <a:p>
                      <a:pPr algn="ctr">
                        <a:spcAft>
                          <a:spcPts val="0"/>
                        </a:spcAft>
                      </a:pPr>
                      <a:r>
                        <a:rPr lang="en-US" sz="2000" dirty="0">
                          <a:effectLst/>
                        </a:rPr>
                        <a:t>0</a:t>
                      </a:r>
                      <a:endParaRPr lang="el-GR" sz="2000" dirty="0">
                        <a:effectLst/>
                        <a:latin typeface="Courier New"/>
                        <a:ea typeface="Times New Roman"/>
                      </a:endParaRPr>
                    </a:p>
                  </a:txBody>
                  <a:tcPr marL="68580" marR="68580" marT="0" marB="0"/>
                </a:tc>
              </a:tr>
              <a:tr h="330037">
                <a:tc>
                  <a:txBody>
                    <a:bodyPr/>
                    <a:lstStyle/>
                    <a:p>
                      <a:pPr algn="ctr">
                        <a:spcAft>
                          <a:spcPts val="0"/>
                        </a:spcAft>
                      </a:pPr>
                      <a:r>
                        <a:rPr lang="en-US" sz="2000">
                          <a:effectLst/>
                        </a:rPr>
                        <a:t>H</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Σοβατίσματα</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X, F</a:t>
                      </a:r>
                      <a:endParaRPr lang="el-GR" sz="2000">
                        <a:effectLst/>
                        <a:latin typeface="Courier New"/>
                        <a:ea typeface="Times New Roman"/>
                      </a:endParaRPr>
                    </a:p>
                  </a:txBody>
                  <a:tcPr marL="68580" marR="68580" marT="0" marB="0"/>
                </a:tc>
                <a:tc>
                  <a:txBody>
                    <a:bodyPr/>
                    <a:lstStyle/>
                    <a:p>
                      <a:pPr algn="ctr">
                        <a:spcAft>
                          <a:spcPts val="0"/>
                        </a:spcAft>
                      </a:pPr>
                      <a:r>
                        <a:rPr lang="en-US" sz="2000" dirty="0">
                          <a:effectLst/>
                        </a:rPr>
                        <a:t>4</a:t>
                      </a:r>
                      <a:endParaRPr lang="el-GR" sz="2000" dirty="0">
                        <a:effectLst/>
                        <a:latin typeface="Courier New"/>
                        <a:ea typeface="Times New Roman"/>
                      </a:endParaRPr>
                    </a:p>
                  </a:txBody>
                  <a:tcPr marL="68580" marR="68580" marT="0" marB="0"/>
                </a:tc>
              </a:tr>
              <a:tr h="330037">
                <a:tc>
                  <a:txBody>
                    <a:bodyPr/>
                    <a:lstStyle/>
                    <a:p>
                      <a:pPr algn="ctr">
                        <a:spcAft>
                          <a:spcPts val="0"/>
                        </a:spcAft>
                      </a:pPr>
                      <a:r>
                        <a:rPr lang="en-US" sz="2000" dirty="0" smtClean="0">
                          <a:effectLst/>
                        </a:rPr>
                        <a:t>I</a:t>
                      </a:r>
                      <a:endParaRPr lang="el-GR" sz="2000" dirty="0">
                        <a:effectLst/>
                        <a:latin typeface="Courier New"/>
                        <a:ea typeface="Times New Roman"/>
                      </a:endParaRPr>
                    </a:p>
                  </a:txBody>
                  <a:tcPr marL="68580" marR="68580" marT="0" marB="0"/>
                </a:tc>
                <a:tc>
                  <a:txBody>
                    <a:bodyPr/>
                    <a:lstStyle/>
                    <a:p>
                      <a:pPr algn="just">
                        <a:spcAft>
                          <a:spcPts val="0"/>
                        </a:spcAft>
                      </a:pPr>
                      <a:r>
                        <a:rPr lang="el-GR" sz="2000" dirty="0" smtClean="0">
                          <a:effectLst/>
                        </a:rPr>
                        <a:t>Βαψίματα</a:t>
                      </a:r>
                      <a:endParaRPr lang="el-GR" sz="2000" dirty="0">
                        <a:effectLst/>
                        <a:latin typeface="Courier New"/>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G, H</a:t>
                      </a:r>
                      <a:endParaRPr lang="el-GR" sz="2000" dirty="0">
                        <a:effectLst/>
                        <a:latin typeface="Courier New"/>
                        <a:ea typeface="Times New Roman"/>
                      </a:endParaRPr>
                    </a:p>
                  </a:txBody>
                  <a:tcPr marL="68580" marR="68580" marT="0" marB="0"/>
                </a:tc>
                <a:tc>
                  <a:txBody>
                    <a:bodyPr/>
                    <a:lstStyle/>
                    <a:p>
                      <a:pPr algn="ctr">
                        <a:spcAft>
                          <a:spcPts val="0"/>
                        </a:spcAft>
                      </a:pPr>
                      <a:r>
                        <a:rPr lang="en-US" sz="2000" dirty="0" smtClean="0">
                          <a:effectLst/>
                        </a:rPr>
                        <a:t>3</a:t>
                      </a:r>
                      <a:endParaRPr lang="el-GR" sz="2000" dirty="0">
                        <a:effectLst/>
                        <a:latin typeface="Courier New"/>
                        <a:ea typeface="Times New Roman"/>
                      </a:endParaRPr>
                    </a:p>
                  </a:txBody>
                  <a:tcPr marL="68580" marR="68580" marT="0" marB="0"/>
                </a:tc>
              </a:tr>
              <a:tr h="330037">
                <a:tc>
                  <a:txBody>
                    <a:bodyPr/>
                    <a:lstStyle/>
                    <a:p>
                      <a:pPr algn="ctr">
                        <a:spcAft>
                          <a:spcPts val="0"/>
                        </a:spcAft>
                      </a:pPr>
                      <a:endParaRPr lang="el-GR" sz="2000" dirty="0">
                        <a:effectLst/>
                        <a:latin typeface="Courier New"/>
                        <a:ea typeface="Times New Roman"/>
                      </a:endParaRPr>
                    </a:p>
                  </a:txBody>
                  <a:tcPr marL="68580" marR="68580" marT="0" marB="0"/>
                </a:tc>
                <a:tc>
                  <a:txBody>
                    <a:bodyPr/>
                    <a:lstStyle/>
                    <a:p>
                      <a:pPr algn="just">
                        <a:spcAft>
                          <a:spcPts val="0"/>
                        </a:spcAft>
                      </a:pPr>
                      <a:endParaRPr lang="el-GR" sz="2000" dirty="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bl>
          </a:graphicData>
        </a:graphic>
      </p:graphicFrame>
    </p:spTree>
    <p:extLst>
      <p:ext uri="{BB962C8B-B14F-4D97-AF65-F5344CB8AC3E}">
        <p14:creationId xmlns="" xmlns:p14="http://schemas.microsoft.com/office/powerpoint/2010/main" val="3750678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Ανάλυση </a:t>
            </a:r>
            <a:r>
              <a:rPr lang="en-GB" dirty="0" smtClean="0"/>
              <a:t>PERT/CPM</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dirty="0" smtClean="0"/>
              <a:t>Έχοντας την απεικόνιση του δικτύου και τον χρονικό πίνακα των δραστηριοτήτων, η ανάλυση ή η επίλυση του συνίσταται: </a:t>
            </a:r>
          </a:p>
          <a:p>
            <a:pPr>
              <a:buNone/>
            </a:pPr>
            <a:r>
              <a:rPr lang="el-GR" dirty="0" smtClean="0"/>
              <a:t>Α) στον υπολογισμό του χρόνου που απαιτείται για να συμβεί κάθε ένα γεγονός (ο νωρίτερος &amp; αργότερος χρόνος κάθε γεγονότος και κάθε δραστηριότητας),  </a:t>
            </a:r>
          </a:p>
          <a:p>
            <a:pPr>
              <a:buNone/>
            </a:pPr>
            <a:r>
              <a:rPr lang="el-GR" dirty="0" smtClean="0"/>
              <a:t>Β) στην εύρεση της κρίσιμης διαδρομής (δηλαδή της διαδρομής έναρξη-τέλος με τα αυστηρότερα-ασφυκτικότερα χρονικά περιθώρια), και, </a:t>
            </a:r>
          </a:p>
          <a:p>
            <a:pPr>
              <a:buNone/>
            </a:pPr>
            <a:r>
              <a:rPr lang="el-GR" dirty="0" smtClean="0"/>
              <a:t>Γ) στον υπολογισμό των χρονικών περιθωρίων κάθε δραστηριότητας.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 xmlns:p14="http://schemas.microsoft.com/office/powerpoint/2010/main" val="489428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Νωρίτερος &amp; Αργότερος Χρόνος Δραστηριοτήτων</a:t>
            </a:r>
            <a:r>
              <a:rPr lang="en-US" dirty="0" smtClean="0"/>
              <a:t> </a:t>
            </a:r>
            <a:r>
              <a:rPr lang="en-US" sz="3200" b="0" dirty="0" smtClean="0">
                <a:solidFill>
                  <a:prstClr val="white"/>
                </a:solidFill>
              </a:rPr>
              <a:t>1/8</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 </a:t>
            </a:r>
            <a:r>
              <a:rPr lang="el-GR" b="1" dirty="0" err="1" smtClean="0"/>
              <a:t>νωρίτερος</a:t>
            </a:r>
            <a:r>
              <a:rPr lang="el-GR" b="1" dirty="0" smtClean="0"/>
              <a:t> χρόνος</a:t>
            </a:r>
            <a:r>
              <a:rPr lang="el-GR" dirty="0" smtClean="0"/>
              <a:t> (ΝΧ) είναι ο συντομότερος χρόνος για να συμβεί ένα γεγονός και υπολογίζεται από το άθροισμα των χρόνων των δραστηριοτήτων που οδηγούν στο γεγονός αυτό ξεκινώντας από την έναρξη. </a:t>
            </a:r>
          </a:p>
          <a:p>
            <a:endParaRPr lang="el-GR" dirty="0" smtClean="0"/>
          </a:p>
          <a:p>
            <a:r>
              <a:rPr lang="el-GR" dirty="0" smtClean="0"/>
              <a:t>Για να υπολογίσουμε τους </a:t>
            </a:r>
            <a:r>
              <a:rPr lang="el-GR" dirty="0" err="1" smtClean="0"/>
              <a:t>νωρίτερους</a:t>
            </a:r>
            <a:r>
              <a:rPr lang="el-GR" dirty="0" smtClean="0"/>
              <a:t> χρόνους (ΝΧ) των γεγονότων ξεκινάμε από τις δραστηριότητες και συμπληρώνουμε τον παρακάτω πίνακα αρχίζοντας από τη πρώτη δραστηριότητα. Η </a:t>
            </a:r>
            <a:r>
              <a:rPr lang="el-GR" b="1" dirty="0" err="1" smtClean="0"/>
              <a:t>νωρίτερη</a:t>
            </a:r>
            <a:r>
              <a:rPr lang="el-GR" b="1" dirty="0" smtClean="0"/>
              <a:t> έναρξη</a:t>
            </a:r>
            <a:r>
              <a:rPr lang="el-GR" dirty="0" smtClean="0"/>
              <a:t> (ΝΕ) μιας δραστηριότητας ισούται με τη </a:t>
            </a:r>
            <a:r>
              <a:rPr lang="el-GR" b="1" dirty="0" err="1" smtClean="0"/>
              <a:t>νωρίτερη</a:t>
            </a:r>
            <a:r>
              <a:rPr lang="el-GR" b="1" dirty="0" smtClean="0"/>
              <a:t> λήξη </a:t>
            </a:r>
            <a:r>
              <a:rPr lang="el-GR" dirty="0" smtClean="0"/>
              <a:t>(ΝΛ) της προαπαιτούμενης δραστηριότητας. Αν δεν υπάρχει προαπαιτούμενη δραστηριότητα, η ΝΕ είναι 0, ενώ αν είναι περισσότερες από μία τότε η ΝΕ ισούται με τη μέγιστη από τις ΝΛ. Η ΝΛ μιας δραστηριότητας ισούται φυσικά με τη ΝΕ της συν τη Διάρκειά της.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 xmlns:p14="http://schemas.microsoft.com/office/powerpoint/2010/main" val="3944728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Νωρίτερος &amp; Αργότερος Χρόνος </a:t>
            </a:r>
            <a:r>
              <a:rPr lang="el-GR" dirty="0" smtClean="0"/>
              <a:t>Δραστηριοτήτων</a:t>
            </a:r>
            <a:r>
              <a:rPr lang="en-US" dirty="0" smtClean="0"/>
              <a:t> </a:t>
            </a:r>
            <a:r>
              <a:rPr lang="en-US" sz="3200" b="0" dirty="0" smtClean="0">
                <a:solidFill>
                  <a:prstClr val="white"/>
                </a:solidFill>
              </a:rPr>
              <a:t>2/8</a:t>
            </a:r>
            <a:endParaRPr lang="el-GR" dirty="0"/>
          </a:p>
        </p:txBody>
      </p:sp>
      <p:sp>
        <p:nvSpPr>
          <p:cNvPr id="4" name="Θέση αριθμού διαφάνειας 3"/>
          <p:cNvSpPr>
            <a:spLocks noGrp="1"/>
          </p:cNvSpPr>
          <p:nvPr>
            <p:ph type="sldNum" sz="quarter" idx="12"/>
          </p:nvPr>
        </p:nvSpPr>
        <p:spPr>
          <a:xfrm>
            <a:off x="8604448" y="6471733"/>
            <a:ext cx="405408" cy="365125"/>
          </a:xfrm>
        </p:spPr>
        <p:txBody>
          <a:bodyPr/>
          <a:lstStyle/>
          <a:p>
            <a:pPr>
              <a:defRPr/>
            </a:pPr>
            <a:fld id="{7E55E3B3-0445-4CFC-BED8-763D4409E61F}" type="slidenum">
              <a:rPr lang="el-GR" smtClean="0"/>
              <a:pPr>
                <a:defRPr/>
              </a:pPr>
              <a:t>14</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465677436"/>
              </p:ext>
            </p:extLst>
          </p:nvPr>
        </p:nvGraphicFramePr>
        <p:xfrm>
          <a:off x="539552" y="1340768"/>
          <a:ext cx="7848872" cy="5208031"/>
        </p:xfrm>
        <a:graphic>
          <a:graphicData uri="http://schemas.openxmlformats.org/drawingml/2006/table">
            <a:tbl>
              <a:tblPr firstRow="1" firstCol="1" bandRow="1">
                <a:tableStyleId>{5C22544A-7EE6-4342-B048-85BDC9FD1C3A}</a:tableStyleId>
              </a:tblPr>
              <a:tblGrid>
                <a:gridCol w="411563"/>
                <a:gridCol w="2543708"/>
                <a:gridCol w="1149185"/>
                <a:gridCol w="1008112"/>
                <a:gridCol w="1224136"/>
                <a:gridCol w="576064"/>
                <a:gridCol w="936104"/>
              </a:tblGrid>
              <a:tr h="555490">
                <a:tc>
                  <a:txBody>
                    <a:bodyPr/>
                    <a:lstStyle/>
                    <a:p>
                      <a:pPr algn="ctr">
                        <a:spcAft>
                          <a:spcPts val="0"/>
                        </a:spcAft>
                      </a:pPr>
                      <a:r>
                        <a:rPr lang="el-GR" sz="2000" dirty="0">
                          <a:effectLst/>
                        </a:rPr>
                        <a:t> </a:t>
                      </a:r>
                      <a:endParaRPr lang="el-GR" sz="2000" dirty="0">
                        <a:effectLst/>
                        <a:latin typeface="Courier New"/>
                        <a:ea typeface="Times New Roman"/>
                      </a:endParaRPr>
                    </a:p>
                  </a:txBody>
                  <a:tcPr marL="68580" marR="68580" marT="0" marB="0"/>
                </a:tc>
                <a:tc>
                  <a:txBody>
                    <a:bodyPr/>
                    <a:lstStyle/>
                    <a:p>
                      <a:pPr algn="just">
                        <a:spcAft>
                          <a:spcPts val="0"/>
                        </a:spcAft>
                      </a:pPr>
                      <a:r>
                        <a:rPr lang="el-GR" sz="2000" dirty="0">
                          <a:effectLst/>
                        </a:rPr>
                        <a:t>Δραστηριότητα</a:t>
                      </a:r>
                      <a:endParaRPr lang="el-GR" sz="2000" dirty="0">
                        <a:effectLst/>
                        <a:latin typeface="Courier New"/>
                        <a:ea typeface="Times New Roman"/>
                      </a:endParaRPr>
                    </a:p>
                  </a:txBody>
                  <a:tcPr marL="68580" marR="68580" marT="0" marB="0"/>
                </a:tc>
                <a:tc>
                  <a:txBody>
                    <a:bodyPr/>
                    <a:lstStyle/>
                    <a:p>
                      <a:pPr algn="just">
                        <a:spcAft>
                          <a:spcPts val="0"/>
                        </a:spcAft>
                      </a:pPr>
                      <a:r>
                        <a:rPr lang="el-GR" sz="2000">
                          <a:effectLst/>
                        </a:rPr>
                        <a:t>Διάρκεια</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Προαπ</a:t>
                      </a:r>
                      <a:r>
                        <a:rPr lang="en-US" sz="2000">
                          <a:effectLst/>
                        </a:rPr>
                        <a:t>.</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Σ</a:t>
                      </a:r>
                      <a:r>
                        <a:rPr lang="en-US" sz="2000">
                          <a:effectLst/>
                        </a:rPr>
                        <a:t>X</a:t>
                      </a:r>
                      <a:r>
                        <a:rPr lang="el-GR" sz="2000">
                          <a:effectLst/>
                        </a:rPr>
                        <a:t>Προαπ.</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ΝΕ</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ΝΛ</a:t>
                      </a:r>
                      <a:endParaRPr lang="el-GR" sz="2000">
                        <a:effectLst/>
                        <a:latin typeface="Courier New"/>
                        <a:ea typeface="Times New Roman"/>
                      </a:endParaRPr>
                    </a:p>
                  </a:txBody>
                  <a:tcPr marL="68580" marR="68580" marT="0" marB="0"/>
                </a:tc>
              </a:tr>
              <a:tr h="313749">
                <a:tc>
                  <a:txBody>
                    <a:bodyPr/>
                    <a:lstStyle/>
                    <a:p>
                      <a:pPr algn="ctr">
                        <a:spcAft>
                          <a:spcPts val="0"/>
                        </a:spcAft>
                      </a:pPr>
                      <a:r>
                        <a:rPr lang="en-US" sz="2000">
                          <a:effectLst/>
                        </a:rPr>
                        <a:t>A</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Κατασκευή σκελετού</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4</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0</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4</a:t>
                      </a:r>
                      <a:endParaRPr lang="el-GR" sz="2000">
                        <a:effectLst/>
                        <a:latin typeface="Courier New"/>
                        <a:ea typeface="Times New Roman"/>
                      </a:endParaRPr>
                    </a:p>
                  </a:txBody>
                  <a:tcPr marL="68580" marR="68580" marT="0" marB="0"/>
                </a:tc>
              </a:tr>
              <a:tr h="313749">
                <a:tc>
                  <a:txBody>
                    <a:bodyPr/>
                    <a:lstStyle/>
                    <a:p>
                      <a:pPr algn="ctr">
                        <a:spcAft>
                          <a:spcPts val="0"/>
                        </a:spcAft>
                      </a:pPr>
                      <a:r>
                        <a:rPr lang="en-US" sz="2000">
                          <a:effectLst/>
                        </a:rPr>
                        <a:t>B</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Κατασκευή σκεπής</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2</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A</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4</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4</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6</a:t>
                      </a:r>
                      <a:endParaRPr lang="el-GR" sz="2000">
                        <a:effectLst/>
                        <a:latin typeface="Courier New"/>
                        <a:ea typeface="Times New Roman"/>
                      </a:endParaRPr>
                    </a:p>
                  </a:txBody>
                  <a:tcPr marL="68580" marR="68580" marT="0" marB="0"/>
                </a:tc>
              </a:tr>
              <a:tr h="313749">
                <a:tc>
                  <a:txBody>
                    <a:bodyPr/>
                    <a:lstStyle/>
                    <a:p>
                      <a:pPr algn="ctr">
                        <a:spcAft>
                          <a:spcPts val="0"/>
                        </a:spcAft>
                      </a:pPr>
                      <a:r>
                        <a:rPr lang="en-US" sz="2000">
                          <a:effectLst/>
                        </a:rPr>
                        <a:t>C</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Κατασκευή τοιχοποιίας</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3</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A</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4</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4</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7</a:t>
                      </a:r>
                      <a:endParaRPr lang="el-GR" sz="2000">
                        <a:effectLst/>
                        <a:latin typeface="Courier New"/>
                        <a:ea typeface="Times New Roman"/>
                      </a:endParaRPr>
                    </a:p>
                  </a:txBody>
                  <a:tcPr marL="68580" marR="68580" marT="0" marB="0"/>
                </a:tc>
              </a:tr>
              <a:tr h="313749">
                <a:tc>
                  <a:txBody>
                    <a:bodyPr/>
                    <a:lstStyle/>
                    <a:p>
                      <a:pPr algn="ctr">
                        <a:spcAft>
                          <a:spcPts val="0"/>
                        </a:spcAft>
                      </a:pPr>
                      <a:r>
                        <a:rPr lang="en-US" sz="2000">
                          <a:effectLst/>
                        </a:rPr>
                        <a:t>D</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Συλλέκτες νερού σκεπής</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5</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B</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6</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6</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11</a:t>
                      </a:r>
                      <a:endParaRPr lang="el-GR" sz="2000">
                        <a:effectLst/>
                        <a:latin typeface="Courier New"/>
                        <a:ea typeface="Times New Roman"/>
                      </a:endParaRPr>
                    </a:p>
                  </a:txBody>
                  <a:tcPr marL="68580" marR="68580" marT="0" marB="0"/>
                </a:tc>
              </a:tr>
              <a:tr h="627498">
                <a:tc>
                  <a:txBody>
                    <a:bodyPr/>
                    <a:lstStyle/>
                    <a:p>
                      <a:pPr algn="ctr">
                        <a:spcAft>
                          <a:spcPts val="0"/>
                        </a:spcAft>
                      </a:pPr>
                      <a:r>
                        <a:rPr lang="en-US" sz="2000">
                          <a:effectLst/>
                        </a:rPr>
                        <a:t>E</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Υδραυλικές εγκαταστάσεις</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2</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C</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7</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7</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9</a:t>
                      </a:r>
                      <a:endParaRPr lang="el-GR" sz="2000">
                        <a:effectLst/>
                        <a:latin typeface="Courier New"/>
                        <a:ea typeface="Times New Roman"/>
                      </a:endParaRPr>
                    </a:p>
                  </a:txBody>
                  <a:tcPr marL="68580" marR="68580" marT="0" marB="0"/>
                </a:tc>
              </a:tr>
              <a:tr h="627498">
                <a:tc>
                  <a:txBody>
                    <a:bodyPr/>
                    <a:lstStyle/>
                    <a:p>
                      <a:pPr algn="ctr">
                        <a:spcAft>
                          <a:spcPts val="0"/>
                        </a:spcAft>
                      </a:pPr>
                      <a:r>
                        <a:rPr lang="en-US" sz="2000">
                          <a:effectLst/>
                        </a:rPr>
                        <a:t>F</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Ηλεκτρικές εγκαταστάσεις</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1</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C</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7</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7</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8</a:t>
                      </a:r>
                      <a:endParaRPr lang="el-GR" sz="2000">
                        <a:effectLst/>
                        <a:latin typeface="Courier New"/>
                        <a:ea typeface="Times New Roman"/>
                      </a:endParaRPr>
                    </a:p>
                  </a:txBody>
                  <a:tcPr marL="68580" marR="68580" marT="0" marB="0"/>
                </a:tc>
              </a:tr>
              <a:tr h="313749">
                <a:tc>
                  <a:txBody>
                    <a:bodyPr/>
                    <a:lstStyle/>
                    <a:p>
                      <a:pPr algn="ctr">
                        <a:spcAft>
                          <a:spcPts val="0"/>
                        </a:spcAft>
                      </a:pPr>
                      <a:r>
                        <a:rPr lang="en-US" sz="2000">
                          <a:effectLst/>
                        </a:rPr>
                        <a:t>G</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Αποχέτευση</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6</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D, E</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11, 9</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11</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17</a:t>
                      </a:r>
                      <a:endParaRPr lang="el-GR" sz="2000">
                        <a:effectLst/>
                        <a:latin typeface="Courier New"/>
                        <a:ea typeface="Times New Roman"/>
                      </a:endParaRPr>
                    </a:p>
                  </a:txBody>
                  <a:tcPr marL="68580" marR="68580" marT="0" marB="0"/>
                </a:tc>
              </a:tr>
              <a:tr h="313749">
                <a:tc>
                  <a:txBody>
                    <a:bodyPr/>
                    <a:lstStyle/>
                    <a:p>
                      <a:pPr algn="ctr">
                        <a:spcAft>
                          <a:spcPts val="0"/>
                        </a:spcAft>
                      </a:pPr>
                      <a:r>
                        <a:rPr lang="en-US" sz="2000">
                          <a:effectLst/>
                        </a:rPr>
                        <a:t>X</a:t>
                      </a:r>
                      <a:endParaRPr lang="el-GR" sz="2000">
                        <a:effectLst/>
                        <a:latin typeface="Courier New"/>
                        <a:ea typeface="Times New Roman"/>
                      </a:endParaRPr>
                    </a:p>
                  </a:txBody>
                  <a:tcPr marL="68580" marR="68580" marT="0" marB="0"/>
                </a:tc>
                <a:tc>
                  <a:txBody>
                    <a:bodyPr/>
                    <a:lstStyle/>
                    <a:p>
                      <a:pPr algn="just">
                        <a:spcAft>
                          <a:spcPts val="0"/>
                        </a:spcAft>
                      </a:pPr>
                      <a:r>
                        <a:rPr lang="el-GR" sz="2000">
                          <a:effectLst/>
                        </a:rPr>
                        <a:t>Τεχνητή Δραστηριότητα</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0</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D, E</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11, 9 </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11</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11</a:t>
                      </a:r>
                      <a:endParaRPr lang="el-GR" sz="2000" dirty="0">
                        <a:effectLst/>
                        <a:latin typeface="Courier New"/>
                        <a:ea typeface="Times New Roman"/>
                      </a:endParaRPr>
                    </a:p>
                  </a:txBody>
                  <a:tcPr marL="68580" marR="68580" marT="0" marB="0"/>
                </a:tc>
              </a:tr>
              <a:tr h="313749">
                <a:tc>
                  <a:txBody>
                    <a:bodyPr/>
                    <a:lstStyle/>
                    <a:p>
                      <a:pPr algn="ctr">
                        <a:spcAft>
                          <a:spcPts val="0"/>
                        </a:spcAft>
                      </a:pPr>
                      <a:r>
                        <a:rPr lang="en-US" sz="2000">
                          <a:effectLst/>
                        </a:rPr>
                        <a:t>H</a:t>
                      </a:r>
                      <a:endParaRPr lang="el-GR" sz="2000">
                        <a:effectLst/>
                        <a:latin typeface="Courier New"/>
                        <a:ea typeface="Times New Roman"/>
                      </a:endParaRPr>
                    </a:p>
                  </a:txBody>
                  <a:tcPr marL="68580" marR="68580" marT="0" marB="0"/>
                </a:tc>
                <a:tc>
                  <a:txBody>
                    <a:bodyPr/>
                    <a:lstStyle/>
                    <a:p>
                      <a:pPr algn="just">
                        <a:spcAft>
                          <a:spcPts val="0"/>
                        </a:spcAft>
                      </a:pPr>
                      <a:r>
                        <a:rPr lang="el-GR" sz="2000" dirty="0">
                          <a:effectLst/>
                        </a:rPr>
                        <a:t>Σοβατίσματα</a:t>
                      </a:r>
                      <a:endParaRPr lang="el-GR" sz="2000" dirty="0">
                        <a:effectLst/>
                        <a:latin typeface="Courier New"/>
                        <a:ea typeface="Times New Roman"/>
                      </a:endParaRPr>
                    </a:p>
                  </a:txBody>
                  <a:tcPr marL="68580" marR="68580" marT="0" marB="0"/>
                </a:tc>
                <a:tc>
                  <a:txBody>
                    <a:bodyPr/>
                    <a:lstStyle/>
                    <a:p>
                      <a:pPr algn="ctr">
                        <a:spcAft>
                          <a:spcPts val="0"/>
                        </a:spcAft>
                      </a:pPr>
                      <a:r>
                        <a:rPr lang="en-US" sz="2000">
                          <a:effectLst/>
                        </a:rPr>
                        <a:t>4</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X, F</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11, 8</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11</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15</a:t>
                      </a:r>
                      <a:endParaRPr lang="el-GR" sz="2000" dirty="0">
                        <a:effectLst/>
                        <a:latin typeface="Courier New"/>
                        <a:ea typeface="Times New Roman"/>
                      </a:endParaRPr>
                    </a:p>
                  </a:txBody>
                  <a:tcPr marL="68580" marR="68580" marT="0" marB="0"/>
                </a:tc>
              </a:tr>
              <a:tr h="313749">
                <a:tc>
                  <a:txBody>
                    <a:bodyPr/>
                    <a:lstStyle/>
                    <a:p>
                      <a:pPr algn="ctr">
                        <a:spcAft>
                          <a:spcPts val="0"/>
                        </a:spcAft>
                      </a:pPr>
                      <a:r>
                        <a:rPr lang="en-US" sz="2000">
                          <a:effectLst/>
                        </a:rPr>
                        <a:t>I</a:t>
                      </a:r>
                      <a:endParaRPr lang="el-GR" sz="2000">
                        <a:effectLst/>
                        <a:latin typeface="Courier New"/>
                        <a:ea typeface="Times New Roman"/>
                      </a:endParaRPr>
                    </a:p>
                  </a:txBody>
                  <a:tcPr marL="68580" marR="68580" marT="0" marB="0"/>
                </a:tc>
                <a:tc>
                  <a:txBody>
                    <a:bodyPr/>
                    <a:lstStyle/>
                    <a:p>
                      <a:pPr algn="just">
                        <a:spcAft>
                          <a:spcPts val="0"/>
                        </a:spcAft>
                      </a:pPr>
                      <a:r>
                        <a:rPr lang="el-GR" sz="2000" dirty="0">
                          <a:effectLst/>
                        </a:rPr>
                        <a:t>Βαψίματα</a:t>
                      </a:r>
                      <a:endParaRPr lang="el-GR" sz="2000" dirty="0">
                        <a:effectLst/>
                        <a:latin typeface="Courier New"/>
                        <a:ea typeface="Times New Roman"/>
                      </a:endParaRPr>
                    </a:p>
                  </a:txBody>
                  <a:tcPr marL="68580" marR="68580" marT="0" marB="0"/>
                </a:tc>
                <a:tc>
                  <a:txBody>
                    <a:bodyPr/>
                    <a:lstStyle/>
                    <a:p>
                      <a:pPr algn="ctr">
                        <a:spcAft>
                          <a:spcPts val="0"/>
                        </a:spcAft>
                      </a:pPr>
                      <a:r>
                        <a:rPr lang="en-US" sz="2000" dirty="0">
                          <a:effectLst/>
                        </a:rPr>
                        <a:t>3</a:t>
                      </a:r>
                      <a:endParaRPr lang="el-GR" sz="2000" dirty="0">
                        <a:effectLst/>
                        <a:latin typeface="Courier New"/>
                        <a:ea typeface="Times New Roman"/>
                      </a:endParaRPr>
                    </a:p>
                  </a:txBody>
                  <a:tcPr marL="68580" marR="68580" marT="0" marB="0"/>
                </a:tc>
                <a:tc>
                  <a:txBody>
                    <a:bodyPr/>
                    <a:lstStyle/>
                    <a:p>
                      <a:pPr algn="ctr">
                        <a:spcAft>
                          <a:spcPts val="0"/>
                        </a:spcAft>
                      </a:pPr>
                      <a:r>
                        <a:rPr lang="en-US" sz="2000" dirty="0">
                          <a:effectLst/>
                        </a:rPr>
                        <a:t>G, H</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17, 15</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17</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20</a:t>
                      </a:r>
                      <a:endParaRPr lang="el-GR" sz="2000" dirty="0">
                        <a:effectLst/>
                        <a:latin typeface="Courier New"/>
                        <a:ea typeface="Times New Roman"/>
                      </a:endParaRPr>
                    </a:p>
                  </a:txBody>
                  <a:tcPr marL="68580" marR="68580" marT="0" marB="0"/>
                </a:tc>
              </a:tr>
            </a:tbl>
          </a:graphicData>
        </a:graphic>
      </p:graphicFrame>
    </p:spTree>
    <p:extLst>
      <p:ext uri="{BB962C8B-B14F-4D97-AF65-F5344CB8AC3E}">
        <p14:creationId xmlns="" xmlns:p14="http://schemas.microsoft.com/office/powerpoint/2010/main" val="1094509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Νωρίτερος &amp; Αργότερος Χρόνος </a:t>
            </a:r>
            <a:r>
              <a:rPr lang="el-GR" dirty="0" smtClean="0"/>
              <a:t>Δραστηριοτήτων</a:t>
            </a:r>
            <a:r>
              <a:rPr lang="en-US" dirty="0" smtClean="0"/>
              <a:t> </a:t>
            </a:r>
            <a:r>
              <a:rPr lang="en-US" sz="3200" b="0" dirty="0" smtClean="0">
                <a:solidFill>
                  <a:prstClr val="white"/>
                </a:solidFill>
              </a:rPr>
              <a:t>3/8</a:t>
            </a:r>
            <a:endParaRPr lang="el-GR" dirty="0"/>
          </a:p>
        </p:txBody>
      </p:sp>
      <p:sp>
        <p:nvSpPr>
          <p:cNvPr id="3" name="2 - Θέση περιεχομένου"/>
          <p:cNvSpPr>
            <a:spLocks noGrp="1"/>
          </p:cNvSpPr>
          <p:nvPr>
            <p:ph idx="1"/>
          </p:nvPr>
        </p:nvSpPr>
        <p:spPr>
          <a:xfrm>
            <a:off x="457200" y="1340768"/>
            <a:ext cx="8229600" cy="2448272"/>
          </a:xfrm>
        </p:spPr>
        <p:txBody>
          <a:bodyPr>
            <a:normAutofit lnSpcReduction="10000"/>
          </a:bodyPr>
          <a:lstStyle/>
          <a:p>
            <a:r>
              <a:rPr lang="el-GR" dirty="0" smtClean="0"/>
              <a:t>Από τους χρόνους των δραστηριοτήτων προκύπτουν οι </a:t>
            </a:r>
            <a:r>
              <a:rPr lang="el-GR" dirty="0" err="1" smtClean="0"/>
              <a:t>νωρίτεροι</a:t>
            </a:r>
            <a:r>
              <a:rPr lang="el-GR" dirty="0" smtClean="0"/>
              <a:t> χρόνοι των γεγονότων. Ο ΝΧ ενός γεγονότος ισούται με το μέγιστο των ΝΛ των δραστηριοτήτων που καταλήγουν στο γεγονός. Για να συμβολίσουμε τους </a:t>
            </a:r>
            <a:r>
              <a:rPr lang="el-GR" dirty="0" err="1" smtClean="0"/>
              <a:t>νωρίτερους</a:t>
            </a:r>
            <a:r>
              <a:rPr lang="el-GR" dirty="0" smtClean="0"/>
              <a:t> και αργότερους χρόνους των  γεγονότων χρησιμοποιούμε το παρακάτω συμβολισμό στα γεγονότα: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14347"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1800" y="4005063"/>
            <a:ext cx="3672408" cy="19886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9331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Νωρίτερος &amp; Αργότερος Χρόνος </a:t>
            </a:r>
            <a:r>
              <a:rPr lang="el-GR" dirty="0" smtClean="0"/>
              <a:t>Δραστηριοτήτων</a:t>
            </a:r>
            <a:r>
              <a:rPr lang="en-US" dirty="0" smtClean="0"/>
              <a:t> </a:t>
            </a:r>
            <a:r>
              <a:rPr lang="en-US" sz="3200" b="0" dirty="0" smtClean="0">
                <a:solidFill>
                  <a:prstClr val="white"/>
                </a:solidFill>
              </a:rPr>
              <a:t>4/8</a:t>
            </a:r>
            <a:endParaRPr lang="el-GR" dirty="0"/>
          </a:p>
        </p:txBody>
      </p:sp>
      <p:sp>
        <p:nvSpPr>
          <p:cNvPr id="3" name="Θέση περιεχομένου 2"/>
          <p:cNvSpPr>
            <a:spLocks noGrp="1"/>
          </p:cNvSpPr>
          <p:nvPr>
            <p:ph idx="1"/>
          </p:nvPr>
        </p:nvSpPr>
        <p:spPr>
          <a:xfrm>
            <a:off x="457200" y="1340768"/>
            <a:ext cx="8229600" cy="1152128"/>
          </a:xfrm>
        </p:spPr>
        <p:txBody>
          <a:bodyPr/>
          <a:lstStyle/>
          <a:p>
            <a:r>
              <a:rPr lang="el-GR" dirty="0"/>
              <a:t>Χρησιμοποιώντας τον παραπάνω συμβολισμό και τα αποτελέσματα του πίνακα, το διάγραμμα του έργου γίνεται: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15362" name="Picture 2" descr="PertCpm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996952"/>
            <a:ext cx="7344816" cy="2040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0447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Νωρίτερος &amp; Αργότερος Χρόνος </a:t>
            </a:r>
            <a:r>
              <a:rPr lang="el-GR" dirty="0" smtClean="0"/>
              <a:t>Δραστηριοτήτων</a:t>
            </a:r>
            <a:r>
              <a:rPr lang="en-US" dirty="0" smtClean="0"/>
              <a:t> </a:t>
            </a:r>
            <a:r>
              <a:rPr lang="en-US" sz="3200" b="0" dirty="0" smtClean="0">
                <a:solidFill>
                  <a:prstClr val="white"/>
                </a:solidFill>
              </a:rPr>
              <a:t>5/8</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b="1" dirty="0" smtClean="0"/>
              <a:t>χρονική διάρκεια</a:t>
            </a:r>
            <a:r>
              <a:rPr lang="el-GR" dirty="0" smtClean="0"/>
              <a:t> του έργου προκύπτει από το νωρίτερο χρόνο του τελευταίου γεγονότος (τέλους) του έργου (η μέγιστη επιτρεπτή χρονική διάρκεια ενός έργου είναι συχνά αποτέλεσμα διοικητικών αποφάσεων και συμβάσεων και συνήθως το χρονικό περιθώριο μεταξύ τους χρησιμοποιείται για την αντιμετώπιση εκτάκτων καταστάσεων ή καθυστερήσεων). </a:t>
            </a:r>
          </a:p>
          <a:p>
            <a:pPr>
              <a:buNone/>
            </a:pPr>
            <a:endParaRPr lang="el-GR" dirty="0" smtClean="0"/>
          </a:p>
          <a:p>
            <a:r>
              <a:rPr lang="el-GR" dirty="0" smtClean="0"/>
              <a:t>Η χρονική διάρκεια του έργου όπως προκύπτει από τον παραπάνω πίνακα θα είναι 20 εβδομάδες.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 xmlns:p14="http://schemas.microsoft.com/office/powerpoint/2010/main" val="336490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Νωρίτερος &amp; Αργότερος Χρόνος </a:t>
            </a:r>
            <a:r>
              <a:rPr lang="el-GR" dirty="0" smtClean="0"/>
              <a:t>Δραστηριοτήτων</a:t>
            </a:r>
            <a:r>
              <a:rPr lang="en-US" dirty="0" smtClean="0"/>
              <a:t> </a:t>
            </a:r>
            <a:r>
              <a:rPr lang="en-US" sz="3200" b="0" dirty="0" smtClean="0">
                <a:solidFill>
                  <a:prstClr val="white"/>
                </a:solidFill>
              </a:rPr>
              <a:t>6/8</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Ο </a:t>
            </a:r>
            <a:r>
              <a:rPr lang="el-GR" b="1" dirty="0" smtClean="0"/>
              <a:t>αργότερος χρόνος</a:t>
            </a:r>
            <a:r>
              <a:rPr lang="el-GR" dirty="0" smtClean="0"/>
              <a:t> (ΑΧ) ενός γεγονότος εξαρτάται από τη συνολική χρονική διάρκεια του έργου και προκύπτει αν αφαιρέσουμε από αυτήν τους χρόνους των δραστηριοτήτων που μεσολαβούν από το γεγονός έως το τέλος του έργου. </a:t>
            </a:r>
          </a:p>
          <a:p>
            <a:r>
              <a:rPr lang="el-GR" dirty="0" smtClean="0"/>
              <a:t>Για να υπολογίσουμε τους αργότερους χρόνους (ΑΧ) των γεγονότων ξεκινάμε πάλι από τις δραστηριότητες και συμπληρώνουμε τον παρακάτω πίνακα αρχίζοντας από τη τελευταία δραστηριότητα. Η </a:t>
            </a:r>
            <a:r>
              <a:rPr lang="el-GR" b="1" dirty="0" smtClean="0"/>
              <a:t>αργότερη έναρξη</a:t>
            </a:r>
            <a:r>
              <a:rPr lang="el-GR" dirty="0" smtClean="0"/>
              <a:t> (ΑΕ) μιας δραστηριότητας ισούται με τη </a:t>
            </a:r>
            <a:r>
              <a:rPr lang="el-GR" b="1" dirty="0" smtClean="0"/>
              <a:t>αργότερη λήξη</a:t>
            </a:r>
            <a:r>
              <a:rPr lang="el-GR" dirty="0" smtClean="0"/>
              <a:t> (ΑΛ) της μείον τη διάρκειά της, και, η ΑΛ μιας δραστηριότητας ισούται με τη μικρότερη ΑΕ των δραστηριοτήτων που την ακολουθούν. Η αργότερη λήξη (ΑΛ) της τελευταίας δραστηριότητας ισούται με τη συνολική χρονική διάρκεια του έργου.</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 xmlns:p14="http://schemas.microsoft.com/office/powerpoint/2010/main" val="3871122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Χρονικός Προγραμματισμός ενός Έργου</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Ο σχεδιασμός, ανάλυση, προγραμματισμός &amp; έλεγχος των μεγάλων έργων είναι από τις πιο σύνθετες εργασίες των μηχανικών. Καθώς το θέμα αποτελεί αντικείμενο άλλου μαθήματος, εδώ θα αναφερθούμε εισαγωγικά στα εργαλεία βελτιστοποίησης που παρέχει στον μηχανικό η επιχειρησιακή έρευνα ώστε να αντεπεξέλθει με επιτυχία στο όλο έργο.</a:t>
            </a:r>
          </a:p>
          <a:p>
            <a:pPr>
              <a:buNone/>
            </a:pPr>
            <a:r>
              <a:rPr lang="el-GR" dirty="0" smtClean="0"/>
              <a:t> </a:t>
            </a:r>
          </a:p>
          <a:p>
            <a:r>
              <a:rPr lang="el-GR" dirty="0" smtClean="0"/>
              <a:t>Οι δύο βασικές μεθοδολογίες που έχουν αναπτυχθεί είναι οι:</a:t>
            </a:r>
          </a:p>
          <a:p>
            <a:pPr lvl="1"/>
            <a:r>
              <a:rPr lang="en-US" b="1" dirty="0" smtClean="0"/>
              <a:t>PERT</a:t>
            </a:r>
            <a:r>
              <a:rPr lang="el-GR" dirty="0" smtClean="0"/>
              <a:t> (</a:t>
            </a:r>
            <a:r>
              <a:rPr lang="en-US" dirty="0" smtClean="0"/>
              <a:t>Project Evaluation</a:t>
            </a:r>
            <a:r>
              <a:rPr lang="el-GR" dirty="0" smtClean="0"/>
              <a:t> &amp; </a:t>
            </a:r>
            <a:r>
              <a:rPr lang="en-US" dirty="0" smtClean="0"/>
              <a:t>Review Technique</a:t>
            </a:r>
            <a:r>
              <a:rPr lang="el-GR" dirty="0" smtClean="0"/>
              <a:t>): Μεθοδολογία αξιολόγησης &amp; παρακολούθησης έργου</a:t>
            </a:r>
          </a:p>
          <a:p>
            <a:pPr lvl="1"/>
            <a:r>
              <a:rPr lang="en-US" b="1" dirty="0" smtClean="0"/>
              <a:t>CPM</a:t>
            </a:r>
            <a:r>
              <a:rPr lang="el-GR" dirty="0" smtClean="0"/>
              <a:t> (</a:t>
            </a:r>
            <a:r>
              <a:rPr lang="en-US" dirty="0" smtClean="0"/>
              <a:t>Critical Path Method</a:t>
            </a:r>
            <a:r>
              <a:rPr lang="el-GR" dirty="0" smtClean="0"/>
              <a:t>): Μέθοδος Κρίσιμης Διαδρομής</a:t>
            </a:r>
          </a:p>
          <a:p>
            <a:r>
              <a:rPr lang="el-GR" dirty="0" smtClean="0"/>
              <a:t>Και οι δύο μεθοδολογίες βασίζονται στην ίδια φιλοσοφία και χρησιμοποιούν τις ίδιες τεχνικές με αποτέλεσμα σήμερα να θεωρούνται σαν μία ενιαία μέθοδος προγραμματισμού και ελέγχου μεγάλων έργων.</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 xmlns:p14="http://schemas.microsoft.com/office/powerpoint/2010/main" val="3817179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Νωρίτερος &amp; Αργότερος Χρόνος </a:t>
            </a:r>
            <a:r>
              <a:rPr lang="el-GR" dirty="0" smtClean="0"/>
              <a:t>Δραστηριοτήτων</a:t>
            </a:r>
            <a:r>
              <a:rPr lang="en-US" dirty="0" smtClean="0"/>
              <a:t> </a:t>
            </a:r>
            <a:r>
              <a:rPr lang="en-US" sz="3200" b="0" dirty="0" smtClean="0">
                <a:solidFill>
                  <a:prstClr val="white"/>
                </a:solidFill>
              </a:rPr>
              <a:t>7/8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3976681166"/>
              </p:ext>
            </p:extLst>
          </p:nvPr>
        </p:nvGraphicFramePr>
        <p:xfrm>
          <a:off x="323528" y="1340768"/>
          <a:ext cx="7560840" cy="5336620"/>
        </p:xfrm>
        <a:graphic>
          <a:graphicData uri="http://schemas.openxmlformats.org/drawingml/2006/table">
            <a:tbl>
              <a:tblPr firstRow="1" firstCol="1" bandRow="1">
                <a:tableStyleId>{5C22544A-7EE6-4342-B048-85BDC9FD1C3A}</a:tableStyleId>
              </a:tblPr>
              <a:tblGrid>
                <a:gridCol w="383468"/>
                <a:gridCol w="2370063"/>
                <a:gridCol w="774861"/>
                <a:gridCol w="1296144"/>
                <a:gridCol w="1025684"/>
                <a:gridCol w="774516"/>
                <a:gridCol w="720080"/>
                <a:gridCol w="216024"/>
              </a:tblGrid>
              <a:tr h="637785">
                <a:tc>
                  <a:txBody>
                    <a:bodyPr/>
                    <a:lstStyle/>
                    <a:p>
                      <a:pPr algn="ctr">
                        <a:spcAft>
                          <a:spcPts val="0"/>
                        </a:spcAft>
                      </a:pPr>
                      <a:r>
                        <a:rPr lang="el-GR" sz="2000" dirty="0">
                          <a:effectLst/>
                        </a:rPr>
                        <a:t> </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Δραστηριότητα</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err="1" smtClean="0">
                          <a:effectLst/>
                        </a:rPr>
                        <a:t>Διάρκ</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err="1">
                          <a:effectLst/>
                        </a:rPr>
                        <a:t>Ακολουθ</a:t>
                      </a:r>
                      <a:r>
                        <a:rPr lang="el-GR" sz="2000" dirty="0">
                          <a:effectLst/>
                        </a:rPr>
                        <a:t>.</a:t>
                      </a:r>
                      <a:endParaRPr lang="el-GR" sz="2000" dirty="0">
                        <a:effectLst/>
                        <a:latin typeface="Courier New"/>
                        <a:ea typeface="Times New Roman"/>
                      </a:endParaRPr>
                    </a:p>
                  </a:txBody>
                  <a:tcPr marL="68580" marR="68580" marT="0" marB="0"/>
                </a:tc>
                <a:tc>
                  <a:txBody>
                    <a:bodyPr/>
                    <a:lstStyle/>
                    <a:p>
                      <a:pPr algn="ctr">
                        <a:spcAft>
                          <a:spcPts val="0"/>
                        </a:spcAft>
                      </a:pPr>
                      <a:r>
                        <a:rPr lang="el-GR" sz="2000">
                          <a:effectLst/>
                        </a:rPr>
                        <a:t>Σ</a:t>
                      </a:r>
                      <a:r>
                        <a:rPr lang="en-US" sz="2000">
                          <a:effectLst/>
                        </a:rPr>
                        <a:t>X</a:t>
                      </a:r>
                      <a:r>
                        <a:rPr lang="el-GR" sz="2000">
                          <a:effectLst/>
                        </a:rPr>
                        <a:t>Ακολ.</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ΑΕ</a:t>
                      </a:r>
                      <a:endParaRPr lang="el-GR" sz="2000" dirty="0">
                        <a:effectLst/>
                        <a:latin typeface="Courier New"/>
                        <a:ea typeface="Times New Roman"/>
                      </a:endParaRPr>
                    </a:p>
                  </a:txBody>
                  <a:tcPr marL="68580" marR="68580" marT="0" marB="0"/>
                </a:tc>
                <a:tc>
                  <a:txBody>
                    <a:bodyPr/>
                    <a:lstStyle/>
                    <a:p>
                      <a:pPr algn="ctr">
                        <a:spcAft>
                          <a:spcPts val="0"/>
                        </a:spcAft>
                      </a:pPr>
                      <a:r>
                        <a:rPr lang="el-GR" sz="2000">
                          <a:effectLst/>
                        </a:rPr>
                        <a:t>ΑΛ</a:t>
                      </a:r>
                      <a:endParaRPr lang="el-GR" sz="200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r h="318893">
                <a:tc>
                  <a:txBody>
                    <a:bodyPr/>
                    <a:lstStyle/>
                    <a:p>
                      <a:pPr algn="ctr">
                        <a:spcAft>
                          <a:spcPts val="0"/>
                        </a:spcAft>
                      </a:pPr>
                      <a:r>
                        <a:rPr lang="en-US" sz="2000">
                          <a:effectLst/>
                        </a:rPr>
                        <a:t>A</a:t>
                      </a:r>
                      <a:endParaRPr lang="el-GR" sz="2000">
                        <a:effectLst/>
                        <a:latin typeface="Courier New"/>
                        <a:ea typeface="Times New Roman"/>
                      </a:endParaRPr>
                    </a:p>
                  </a:txBody>
                  <a:tcPr marL="68580" marR="68580" marT="0" marB="0"/>
                </a:tc>
                <a:tc>
                  <a:txBody>
                    <a:bodyPr/>
                    <a:lstStyle/>
                    <a:p>
                      <a:pPr algn="l">
                        <a:spcAft>
                          <a:spcPts val="0"/>
                        </a:spcAft>
                      </a:pPr>
                      <a:r>
                        <a:rPr lang="el-GR" sz="2000" dirty="0">
                          <a:effectLst/>
                        </a:rPr>
                        <a:t>Κατασκευή σκελετού</a:t>
                      </a:r>
                      <a:endParaRPr lang="el-GR" sz="2000" dirty="0">
                        <a:effectLst/>
                        <a:latin typeface="Courier New"/>
                        <a:ea typeface="Times New Roman"/>
                      </a:endParaRPr>
                    </a:p>
                  </a:txBody>
                  <a:tcPr marL="68580" marR="68580" marT="0" marB="0"/>
                </a:tc>
                <a:tc>
                  <a:txBody>
                    <a:bodyPr/>
                    <a:lstStyle/>
                    <a:p>
                      <a:pPr algn="ctr">
                        <a:spcAft>
                          <a:spcPts val="0"/>
                        </a:spcAft>
                      </a:pPr>
                      <a:r>
                        <a:rPr lang="en-US" sz="2000">
                          <a:effectLst/>
                        </a:rPr>
                        <a:t>4</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B, C</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4, 6</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0</a:t>
                      </a:r>
                      <a:endParaRPr lang="el-GR" sz="2000" dirty="0">
                        <a:effectLst/>
                        <a:latin typeface="Courier New"/>
                        <a:ea typeface="Times New Roman"/>
                      </a:endParaRPr>
                    </a:p>
                  </a:txBody>
                  <a:tcPr marL="68580" marR="68580" marT="0" marB="0"/>
                </a:tc>
                <a:tc>
                  <a:txBody>
                    <a:bodyPr/>
                    <a:lstStyle/>
                    <a:p>
                      <a:pPr algn="ctr">
                        <a:spcAft>
                          <a:spcPts val="0"/>
                        </a:spcAft>
                      </a:pPr>
                      <a:r>
                        <a:rPr lang="el-GR" sz="2000">
                          <a:effectLst/>
                        </a:rPr>
                        <a:t>4</a:t>
                      </a:r>
                      <a:endParaRPr lang="el-GR" sz="200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r h="318893">
                <a:tc>
                  <a:txBody>
                    <a:bodyPr/>
                    <a:lstStyle/>
                    <a:p>
                      <a:pPr algn="ctr">
                        <a:spcAft>
                          <a:spcPts val="0"/>
                        </a:spcAft>
                      </a:pPr>
                      <a:r>
                        <a:rPr lang="en-US" sz="2000">
                          <a:effectLst/>
                        </a:rPr>
                        <a:t>B</a:t>
                      </a:r>
                      <a:endParaRPr lang="el-GR" sz="2000">
                        <a:effectLst/>
                        <a:latin typeface="Courier New"/>
                        <a:ea typeface="Times New Roman"/>
                      </a:endParaRPr>
                    </a:p>
                  </a:txBody>
                  <a:tcPr marL="68580" marR="68580" marT="0" marB="0"/>
                </a:tc>
                <a:tc>
                  <a:txBody>
                    <a:bodyPr/>
                    <a:lstStyle/>
                    <a:p>
                      <a:pPr algn="l">
                        <a:spcAft>
                          <a:spcPts val="0"/>
                        </a:spcAft>
                      </a:pPr>
                      <a:r>
                        <a:rPr lang="el-GR" sz="2000" dirty="0">
                          <a:effectLst/>
                        </a:rPr>
                        <a:t>Κατασκευή σκεπής</a:t>
                      </a:r>
                      <a:endParaRPr lang="el-GR" sz="2000" dirty="0">
                        <a:effectLst/>
                        <a:latin typeface="Courier New"/>
                        <a:ea typeface="Times New Roman"/>
                      </a:endParaRPr>
                    </a:p>
                  </a:txBody>
                  <a:tcPr marL="68580" marR="68580" marT="0" marB="0"/>
                </a:tc>
                <a:tc>
                  <a:txBody>
                    <a:bodyPr/>
                    <a:lstStyle/>
                    <a:p>
                      <a:pPr algn="ctr">
                        <a:spcAft>
                          <a:spcPts val="0"/>
                        </a:spcAft>
                      </a:pPr>
                      <a:r>
                        <a:rPr lang="en-US" sz="2000" dirty="0">
                          <a:effectLst/>
                        </a:rPr>
                        <a:t>2</a:t>
                      </a:r>
                      <a:endParaRPr lang="el-GR" sz="2000" dirty="0">
                        <a:effectLst/>
                        <a:latin typeface="Courier New"/>
                        <a:ea typeface="Times New Roman"/>
                      </a:endParaRPr>
                    </a:p>
                  </a:txBody>
                  <a:tcPr marL="68580" marR="68580" marT="0" marB="0"/>
                </a:tc>
                <a:tc>
                  <a:txBody>
                    <a:bodyPr/>
                    <a:lstStyle/>
                    <a:p>
                      <a:pPr algn="ctr">
                        <a:spcAft>
                          <a:spcPts val="0"/>
                        </a:spcAft>
                      </a:pPr>
                      <a:r>
                        <a:rPr lang="en-US" sz="2000">
                          <a:effectLst/>
                        </a:rPr>
                        <a:t>D</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6</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4</a:t>
                      </a:r>
                      <a:endParaRPr lang="el-GR" sz="2000" dirty="0">
                        <a:effectLst/>
                        <a:latin typeface="Courier New"/>
                        <a:ea typeface="Times New Roman"/>
                      </a:endParaRPr>
                    </a:p>
                  </a:txBody>
                  <a:tcPr marL="68580" marR="68580" marT="0" marB="0"/>
                </a:tc>
                <a:tc>
                  <a:txBody>
                    <a:bodyPr/>
                    <a:lstStyle/>
                    <a:p>
                      <a:pPr algn="ctr">
                        <a:spcAft>
                          <a:spcPts val="0"/>
                        </a:spcAft>
                      </a:pPr>
                      <a:r>
                        <a:rPr lang="el-GR" sz="2000">
                          <a:effectLst/>
                        </a:rPr>
                        <a:t>6</a:t>
                      </a:r>
                      <a:endParaRPr lang="el-GR" sz="200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r h="318893">
                <a:tc>
                  <a:txBody>
                    <a:bodyPr/>
                    <a:lstStyle/>
                    <a:p>
                      <a:pPr algn="ctr">
                        <a:spcAft>
                          <a:spcPts val="0"/>
                        </a:spcAft>
                      </a:pPr>
                      <a:r>
                        <a:rPr lang="en-US" sz="2000">
                          <a:effectLst/>
                        </a:rPr>
                        <a:t>C</a:t>
                      </a:r>
                      <a:endParaRPr lang="el-GR" sz="2000">
                        <a:effectLst/>
                        <a:latin typeface="Courier New"/>
                        <a:ea typeface="Times New Roman"/>
                      </a:endParaRPr>
                    </a:p>
                  </a:txBody>
                  <a:tcPr marL="68580" marR="68580" marT="0" marB="0"/>
                </a:tc>
                <a:tc>
                  <a:txBody>
                    <a:bodyPr/>
                    <a:lstStyle/>
                    <a:p>
                      <a:pPr algn="l">
                        <a:spcAft>
                          <a:spcPts val="0"/>
                        </a:spcAft>
                      </a:pPr>
                      <a:r>
                        <a:rPr lang="el-GR" sz="2000" dirty="0">
                          <a:effectLst/>
                        </a:rPr>
                        <a:t>Κατασκευή τοιχοποιίας</a:t>
                      </a:r>
                      <a:endParaRPr lang="el-GR" sz="2000" dirty="0">
                        <a:effectLst/>
                        <a:latin typeface="Courier New"/>
                        <a:ea typeface="Times New Roman"/>
                      </a:endParaRPr>
                    </a:p>
                  </a:txBody>
                  <a:tcPr marL="68580" marR="68580" marT="0" marB="0"/>
                </a:tc>
                <a:tc>
                  <a:txBody>
                    <a:bodyPr/>
                    <a:lstStyle/>
                    <a:p>
                      <a:pPr algn="ctr">
                        <a:spcAft>
                          <a:spcPts val="0"/>
                        </a:spcAft>
                      </a:pPr>
                      <a:r>
                        <a:rPr lang="en-US" sz="2000" dirty="0">
                          <a:effectLst/>
                        </a:rPr>
                        <a:t>3</a:t>
                      </a:r>
                      <a:endParaRPr lang="el-GR" sz="2000" dirty="0">
                        <a:effectLst/>
                        <a:latin typeface="Courier New"/>
                        <a:ea typeface="Times New Roman"/>
                      </a:endParaRPr>
                    </a:p>
                  </a:txBody>
                  <a:tcPr marL="68580" marR="68580" marT="0" marB="0"/>
                </a:tc>
                <a:tc>
                  <a:txBody>
                    <a:bodyPr/>
                    <a:lstStyle/>
                    <a:p>
                      <a:pPr algn="ctr">
                        <a:spcAft>
                          <a:spcPts val="0"/>
                        </a:spcAft>
                      </a:pPr>
                      <a:r>
                        <a:rPr lang="en-US" sz="2000">
                          <a:effectLst/>
                        </a:rPr>
                        <a:t>E, F</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9, 12</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6</a:t>
                      </a:r>
                      <a:endParaRPr lang="el-GR" sz="2000" dirty="0">
                        <a:effectLst/>
                        <a:latin typeface="Courier New"/>
                        <a:ea typeface="Times New Roman"/>
                      </a:endParaRPr>
                    </a:p>
                  </a:txBody>
                  <a:tcPr marL="68580" marR="68580" marT="0" marB="0"/>
                </a:tc>
                <a:tc>
                  <a:txBody>
                    <a:bodyPr/>
                    <a:lstStyle/>
                    <a:p>
                      <a:pPr algn="ctr">
                        <a:spcAft>
                          <a:spcPts val="0"/>
                        </a:spcAft>
                      </a:pPr>
                      <a:r>
                        <a:rPr lang="el-GR" sz="2000">
                          <a:effectLst/>
                        </a:rPr>
                        <a:t>9</a:t>
                      </a:r>
                      <a:endParaRPr lang="el-GR" sz="200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r h="318893">
                <a:tc>
                  <a:txBody>
                    <a:bodyPr/>
                    <a:lstStyle/>
                    <a:p>
                      <a:pPr algn="ctr">
                        <a:spcAft>
                          <a:spcPts val="0"/>
                        </a:spcAft>
                      </a:pPr>
                      <a:r>
                        <a:rPr lang="en-US" sz="2000">
                          <a:effectLst/>
                        </a:rPr>
                        <a:t>D</a:t>
                      </a:r>
                      <a:endParaRPr lang="el-GR" sz="2000">
                        <a:effectLst/>
                        <a:latin typeface="Courier New"/>
                        <a:ea typeface="Times New Roman"/>
                      </a:endParaRPr>
                    </a:p>
                  </a:txBody>
                  <a:tcPr marL="68580" marR="68580" marT="0" marB="0"/>
                </a:tc>
                <a:tc>
                  <a:txBody>
                    <a:bodyPr/>
                    <a:lstStyle/>
                    <a:p>
                      <a:pPr algn="l">
                        <a:spcAft>
                          <a:spcPts val="0"/>
                        </a:spcAft>
                      </a:pPr>
                      <a:r>
                        <a:rPr lang="el-GR" sz="2000" dirty="0">
                          <a:effectLst/>
                        </a:rPr>
                        <a:t>Συλλέκτες νερού σκεπής</a:t>
                      </a:r>
                      <a:endParaRPr lang="el-GR" sz="2000" dirty="0">
                        <a:effectLst/>
                        <a:latin typeface="Courier New"/>
                        <a:ea typeface="Times New Roman"/>
                      </a:endParaRPr>
                    </a:p>
                  </a:txBody>
                  <a:tcPr marL="68580" marR="68580" marT="0" marB="0"/>
                </a:tc>
                <a:tc>
                  <a:txBody>
                    <a:bodyPr/>
                    <a:lstStyle/>
                    <a:p>
                      <a:pPr algn="ctr">
                        <a:spcAft>
                          <a:spcPts val="0"/>
                        </a:spcAft>
                      </a:pPr>
                      <a:r>
                        <a:rPr lang="en-US" sz="2000" dirty="0">
                          <a:effectLst/>
                        </a:rPr>
                        <a:t>5</a:t>
                      </a:r>
                      <a:endParaRPr lang="el-GR" sz="2000" dirty="0">
                        <a:effectLst/>
                        <a:latin typeface="Courier New"/>
                        <a:ea typeface="Times New Roman"/>
                      </a:endParaRPr>
                    </a:p>
                  </a:txBody>
                  <a:tcPr marL="68580" marR="68580" marT="0" marB="0"/>
                </a:tc>
                <a:tc>
                  <a:txBody>
                    <a:bodyPr/>
                    <a:lstStyle/>
                    <a:p>
                      <a:pPr algn="ctr">
                        <a:spcAft>
                          <a:spcPts val="0"/>
                        </a:spcAft>
                      </a:pPr>
                      <a:r>
                        <a:rPr lang="en-US" sz="2000">
                          <a:effectLst/>
                        </a:rPr>
                        <a:t>G, X</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11, 13</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6</a:t>
                      </a:r>
                      <a:endParaRPr lang="el-GR" sz="2000" dirty="0">
                        <a:effectLst/>
                        <a:latin typeface="Courier New"/>
                        <a:ea typeface="Times New Roman"/>
                      </a:endParaRPr>
                    </a:p>
                  </a:txBody>
                  <a:tcPr marL="68580" marR="68580" marT="0" marB="0"/>
                </a:tc>
                <a:tc>
                  <a:txBody>
                    <a:bodyPr/>
                    <a:lstStyle/>
                    <a:p>
                      <a:pPr algn="ctr">
                        <a:spcAft>
                          <a:spcPts val="0"/>
                        </a:spcAft>
                      </a:pPr>
                      <a:r>
                        <a:rPr lang="el-GR" sz="2000">
                          <a:effectLst/>
                        </a:rPr>
                        <a:t>11</a:t>
                      </a:r>
                      <a:endParaRPr lang="el-GR" sz="200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r h="637785">
                <a:tc>
                  <a:txBody>
                    <a:bodyPr/>
                    <a:lstStyle/>
                    <a:p>
                      <a:pPr algn="ctr">
                        <a:spcAft>
                          <a:spcPts val="0"/>
                        </a:spcAft>
                      </a:pPr>
                      <a:r>
                        <a:rPr lang="en-US" sz="2000">
                          <a:effectLst/>
                        </a:rPr>
                        <a:t>E</a:t>
                      </a:r>
                      <a:endParaRPr lang="el-GR" sz="2000">
                        <a:effectLst/>
                        <a:latin typeface="Courier New"/>
                        <a:ea typeface="Times New Roman"/>
                      </a:endParaRPr>
                    </a:p>
                  </a:txBody>
                  <a:tcPr marL="68580" marR="68580" marT="0" marB="0"/>
                </a:tc>
                <a:tc>
                  <a:txBody>
                    <a:bodyPr/>
                    <a:lstStyle/>
                    <a:p>
                      <a:pPr algn="l">
                        <a:spcAft>
                          <a:spcPts val="0"/>
                        </a:spcAft>
                      </a:pPr>
                      <a:r>
                        <a:rPr lang="el-GR" sz="2000" dirty="0">
                          <a:effectLst/>
                        </a:rPr>
                        <a:t>Υδραυλικές εγκαταστάσεις</a:t>
                      </a:r>
                      <a:endParaRPr lang="el-GR" sz="2000" dirty="0">
                        <a:effectLst/>
                        <a:latin typeface="Courier New"/>
                        <a:ea typeface="Times New Roman"/>
                      </a:endParaRPr>
                    </a:p>
                  </a:txBody>
                  <a:tcPr marL="68580" marR="68580" marT="0" marB="0"/>
                </a:tc>
                <a:tc>
                  <a:txBody>
                    <a:bodyPr/>
                    <a:lstStyle/>
                    <a:p>
                      <a:pPr algn="ctr">
                        <a:spcAft>
                          <a:spcPts val="0"/>
                        </a:spcAft>
                      </a:pPr>
                      <a:r>
                        <a:rPr lang="en-US" sz="2000" dirty="0">
                          <a:effectLst/>
                        </a:rPr>
                        <a:t>2</a:t>
                      </a:r>
                      <a:endParaRPr lang="el-GR" sz="2000" dirty="0">
                        <a:effectLst/>
                        <a:latin typeface="Courier New"/>
                        <a:ea typeface="Times New Roman"/>
                      </a:endParaRPr>
                    </a:p>
                  </a:txBody>
                  <a:tcPr marL="68580" marR="68580" marT="0" marB="0"/>
                </a:tc>
                <a:tc>
                  <a:txBody>
                    <a:bodyPr/>
                    <a:lstStyle/>
                    <a:p>
                      <a:pPr algn="ctr">
                        <a:spcAft>
                          <a:spcPts val="0"/>
                        </a:spcAft>
                      </a:pPr>
                      <a:r>
                        <a:rPr lang="en-US" sz="2000" dirty="0">
                          <a:effectLst/>
                        </a:rPr>
                        <a:t>G, X</a:t>
                      </a:r>
                      <a:endParaRPr lang="el-GR" sz="2000" dirty="0">
                        <a:effectLst/>
                        <a:latin typeface="Courier New"/>
                        <a:ea typeface="Times New Roman"/>
                      </a:endParaRPr>
                    </a:p>
                  </a:txBody>
                  <a:tcPr marL="68580" marR="68580" marT="0" marB="0"/>
                </a:tc>
                <a:tc>
                  <a:txBody>
                    <a:bodyPr/>
                    <a:lstStyle/>
                    <a:p>
                      <a:pPr algn="ctr">
                        <a:spcAft>
                          <a:spcPts val="0"/>
                        </a:spcAft>
                      </a:pPr>
                      <a:r>
                        <a:rPr lang="el-GR" sz="2000">
                          <a:effectLst/>
                        </a:rPr>
                        <a:t>11, 13</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9</a:t>
                      </a:r>
                      <a:endParaRPr lang="el-GR" sz="2000" dirty="0">
                        <a:effectLst/>
                        <a:latin typeface="Courier New"/>
                        <a:ea typeface="Times New Roman"/>
                      </a:endParaRPr>
                    </a:p>
                  </a:txBody>
                  <a:tcPr marL="68580" marR="68580" marT="0" marB="0"/>
                </a:tc>
                <a:tc>
                  <a:txBody>
                    <a:bodyPr/>
                    <a:lstStyle/>
                    <a:p>
                      <a:pPr algn="ctr">
                        <a:spcAft>
                          <a:spcPts val="0"/>
                        </a:spcAft>
                      </a:pPr>
                      <a:r>
                        <a:rPr lang="el-GR" sz="2000">
                          <a:effectLst/>
                        </a:rPr>
                        <a:t>11</a:t>
                      </a:r>
                      <a:endParaRPr lang="el-GR" sz="200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r h="637785">
                <a:tc>
                  <a:txBody>
                    <a:bodyPr/>
                    <a:lstStyle/>
                    <a:p>
                      <a:pPr algn="ctr">
                        <a:spcAft>
                          <a:spcPts val="0"/>
                        </a:spcAft>
                      </a:pPr>
                      <a:r>
                        <a:rPr lang="en-US" sz="2000">
                          <a:effectLst/>
                        </a:rPr>
                        <a:t>F</a:t>
                      </a:r>
                      <a:endParaRPr lang="el-GR" sz="2000">
                        <a:effectLst/>
                        <a:latin typeface="Courier New"/>
                        <a:ea typeface="Times New Roman"/>
                      </a:endParaRPr>
                    </a:p>
                  </a:txBody>
                  <a:tcPr marL="68580" marR="68580" marT="0" marB="0"/>
                </a:tc>
                <a:tc>
                  <a:txBody>
                    <a:bodyPr/>
                    <a:lstStyle/>
                    <a:p>
                      <a:pPr algn="l">
                        <a:spcAft>
                          <a:spcPts val="0"/>
                        </a:spcAft>
                      </a:pPr>
                      <a:r>
                        <a:rPr lang="el-GR" sz="2000" dirty="0">
                          <a:effectLst/>
                        </a:rPr>
                        <a:t>Ηλεκτρικές εγκαταστάσεις</a:t>
                      </a:r>
                      <a:endParaRPr lang="el-GR" sz="2000" dirty="0">
                        <a:effectLst/>
                        <a:latin typeface="Courier New"/>
                        <a:ea typeface="Times New Roman"/>
                      </a:endParaRPr>
                    </a:p>
                  </a:txBody>
                  <a:tcPr marL="68580" marR="68580" marT="0" marB="0"/>
                </a:tc>
                <a:tc>
                  <a:txBody>
                    <a:bodyPr/>
                    <a:lstStyle/>
                    <a:p>
                      <a:pPr algn="ctr">
                        <a:spcAft>
                          <a:spcPts val="0"/>
                        </a:spcAft>
                      </a:pPr>
                      <a:r>
                        <a:rPr lang="en-US" sz="2000" dirty="0">
                          <a:effectLst/>
                        </a:rPr>
                        <a:t>1</a:t>
                      </a:r>
                      <a:endParaRPr lang="el-GR" sz="2000" dirty="0">
                        <a:effectLst/>
                        <a:latin typeface="Courier New"/>
                        <a:ea typeface="Times New Roman"/>
                      </a:endParaRPr>
                    </a:p>
                  </a:txBody>
                  <a:tcPr marL="68580" marR="68580" marT="0" marB="0"/>
                </a:tc>
                <a:tc>
                  <a:txBody>
                    <a:bodyPr/>
                    <a:lstStyle/>
                    <a:p>
                      <a:pPr algn="ctr">
                        <a:spcAft>
                          <a:spcPts val="0"/>
                        </a:spcAft>
                      </a:pPr>
                      <a:r>
                        <a:rPr lang="en-US" sz="2000" dirty="0">
                          <a:effectLst/>
                        </a:rPr>
                        <a:t>H</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13</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12</a:t>
                      </a:r>
                      <a:endParaRPr lang="el-GR" sz="2000" dirty="0">
                        <a:effectLst/>
                        <a:latin typeface="Courier New"/>
                        <a:ea typeface="Times New Roman"/>
                      </a:endParaRPr>
                    </a:p>
                  </a:txBody>
                  <a:tcPr marL="68580" marR="68580" marT="0" marB="0"/>
                </a:tc>
                <a:tc>
                  <a:txBody>
                    <a:bodyPr/>
                    <a:lstStyle/>
                    <a:p>
                      <a:pPr algn="ctr">
                        <a:spcAft>
                          <a:spcPts val="0"/>
                        </a:spcAft>
                      </a:pPr>
                      <a:r>
                        <a:rPr lang="el-GR" sz="2000">
                          <a:effectLst/>
                        </a:rPr>
                        <a:t>13</a:t>
                      </a:r>
                      <a:endParaRPr lang="el-GR" sz="200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r h="318893">
                <a:tc>
                  <a:txBody>
                    <a:bodyPr/>
                    <a:lstStyle/>
                    <a:p>
                      <a:pPr algn="ctr">
                        <a:spcAft>
                          <a:spcPts val="0"/>
                        </a:spcAft>
                      </a:pPr>
                      <a:r>
                        <a:rPr lang="en-US" sz="2000">
                          <a:effectLst/>
                        </a:rPr>
                        <a:t>G</a:t>
                      </a:r>
                      <a:endParaRPr lang="el-GR" sz="2000">
                        <a:effectLst/>
                        <a:latin typeface="Courier New"/>
                        <a:ea typeface="Times New Roman"/>
                      </a:endParaRPr>
                    </a:p>
                  </a:txBody>
                  <a:tcPr marL="68580" marR="68580" marT="0" marB="0"/>
                </a:tc>
                <a:tc>
                  <a:txBody>
                    <a:bodyPr/>
                    <a:lstStyle/>
                    <a:p>
                      <a:pPr algn="l">
                        <a:spcAft>
                          <a:spcPts val="0"/>
                        </a:spcAft>
                      </a:pPr>
                      <a:r>
                        <a:rPr lang="el-GR" sz="2000" dirty="0">
                          <a:effectLst/>
                        </a:rPr>
                        <a:t>Αποχέτευση</a:t>
                      </a:r>
                      <a:endParaRPr lang="el-GR" sz="2000" dirty="0">
                        <a:effectLst/>
                        <a:latin typeface="Courier New"/>
                        <a:ea typeface="Times New Roman"/>
                      </a:endParaRPr>
                    </a:p>
                  </a:txBody>
                  <a:tcPr marL="68580" marR="68580" marT="0" marB="0"/>
                </a:tc>
                <a:tc>
                  <a:txBody>
                    <a:bodyPr/>
                    <a:lstStyle/>
                    <a:p>
                      <a:pPr algn="ctr">
                        <a:spcAft>
                          <a:spcPts val="0"/>
                        </a:spcAft>
                      </a:pPr>
                      <a:r>
                        <a:rPr lang="en-US" sz="2000">
                          <a:effectLst/>
                        </a:rPr>
                        <a:t>6</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I</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17</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11</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17</a:t>
                      </a:r>
                      <a:endParaRPr lang="el-GR" sz="2000" dirty="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r h="318893">
                <a:tc>
                  <a:txBody>
                    <a:bodyPr/>
                    <a:lstStyle/>
                    <a:p>
                      <a:pPr algn="ctr">
                        <a:spcAft>
                          <a:spcPts val="0"/>
                        </a:spcAft>
                      </a:pPr>
                      <a:r>
                        <a:rPr lang="en-US" sz="2000">
                          <a:effectLst/>
                        </a:rPr>
                        <a:t>X</a:t>
                      </a:r>
                      <a:endParaRPr lang="el-GR" sz="2000">
                        <a:effectLst/>
                        <a:latin typeface="Courier New"/>
                        <a:ea typeface="Times New Roman"/>
                      </a:endParaRPr>
                    </a:p>
                  </a:txBody>
                  <a:tcPr marL="68580" marR="68580" marT="0" marB="0"/>
                </a:tc>
                <a:tc>
                  <a:txBody>
                    <a:bodyPr/>
                    <a:lstStyle/>
                    <a:p>
                      <a:pPr algn="l">
                        <a:spcAft>
                          <a:spcPts val="0"/>
                        </a:spcAft>
                      </a:pPr>
                      <a:r>
                        <a:rPr lang="el-GR" sz="2000" dirty="0">
                          <a:effectLst/>
                        </a:rPr>
                        <a:t>Τεχνητή Δραστηριότητα</a:t>
                      </a:r>
                      <a:endParaRPr lang="el-GR" sz="2000" dirty="0">
                        <a:effectLst/>
                        <a:latin typeface="Courier New"/>
                        <a:ea typeface="Times New Roman"/>
                      </a:endParaRPr>
                    </a:p>
                  </a:txBody>
                  <a:tcPr marL="68580" marR="68580" marT="0" marB="0"/>
                </a:tc>
                <a:tc>
                  <a:txBody>
                    <a:bodyPr/>
                    <a:lstStyle/>
                    <a:p>
                      <a:pPr algn="ctr">
                        <a:spcAft>
                          <a:spcPts val="0"/>
                        </a:spcAft>
                      </a:pPr>
                      <a:r>
                        <a:rPr lang="en-US" sz="2000">
                          <a:effectLst/>
                        </a:rPr>
                        <a:t>0</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H</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13</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13</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13</a:t>
                      </a:r>
                      <a:endParaRPr lang="el-GR" sz="2000" dirty="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r h="318893">
                <a:tc>
                  <a:txBody>
                    <a:bodyPr/>
                    <a:lstStyle/>
                    <a:p>
                      <a:pPr algn="ctr">
                        <a:spcAft>
                          <a:spcPts val="0"/>
                        </a:spcAft>
                      </a:pPr>
                      <a:r>
                        <a:rPr lang="en-US" sz="2000">
                          <a:effectLst/>
                        </a:rPr>
                        <a:t>H</a:t>
                      </a:r>
                      <a:endParaRPr lang="el-GR" sz="2000">
                        <a:effectLst/>
                        <a:latin typeface="Courier New"/>
                        <a:ea typeface="Times New Roman"/>
                      </a:endParaRPr>
                    </a:p>
                  </a:txBody>
                  <a:tcPr marL="68580" marR="68580" marT="0" marB="0"/>
                </a:tc>
                <a:tc>
                  <a:txBody>
                    <a:bodyPr/>
                    <a:lstStyle/>
                    <a:p>
                      <a:pPr algn="l">
                        <a:spcAft>
                          <a:spcPts val="0"/>
                        </a:spcAft>
                      </a:pPr>
                      <a:r>
                        <a:rPr lang="el-GR" sz="2000" dirty="0">
                          <a:effectLst/>
                        </a:rPr>
                        <a:t>Σοβατίσματα</a:t>
                      </a:r>
                      <a:endParaRPr lang="el-GR" sz="2000" dirty="0">
                        <a:effectLst/>
                        <a:latin typeface="Courier New"/>
                        <a:ea typeface="Times New Roman"/>
                      </a:endParaRPr>
                    </a:p>
                  </a:txBody>
                  <a:tcPr marL="68580" marR="68580" marT="0" marB="0"/>
                </a:tc>
                <a:tc>
                  <a:txBody>
                    <a:bodyPr/>
                    <a:lstStyle/>
                    <a:p>
                      <a:pPr algn="ctr">
                        <a:spcAft>
                          <a:spcPts val="0"/>
                        </a:spcAft>
                      </a:pPr>
                      <a:r>
                        <a:rPr lang="en-US" sz="2000">
                          <a:effectLst/>
                        </a:rPr>
                        <a:t>4</a:t>
                      </a:r>
                      <a:endParaRPr lang="el-GR" sz="2000">
                        <a:effectLst/>
                        <a:latin typeface="Courier New"/>
                        <a:ea typeface="Times New Roman"/>
                      </a:endParaRPr>
                    </a:p>
                  </a:txBody>
                  <a:tcPr marL="68580" marR="68580" marT="0" marB="0"/>
                </a:tc>
                <a:tc>
                  <a:txBody>
                    <a:bodyPr/>
                    <a:lstStyle/>
                    <a:p>
                      <a:pPr algn="ctr">
                        <a:spcAft>
                          <a:spcPts val="0"/>
                        </a:spcAft>
                      </a:pPr>
                      <a:r>
                        <a:rPr lang="en-US" sz="2000">
                          <a:effectLst/>
                        </a:rPr>
                        <a:t>I</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17</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13</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17</a:t>
                      </a:r>
                      <a:endParaRPr lang="el-GR" sz="2000" dirty="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r h="318893">
                <a:tc>
                  <a:txBody>
                    <a:bodyPr/>
                    <a:lstStyle/>
                    <a:p>
                      <a:pPr algn="ctr">
                        <a:spcAft>
                          <a:spcPts val="0"/>
                        </a:spcAft>
                      </a:pPr>
                      <a:r>
                        <a:rPr lang="en-US" sz="2000">
                          <a:effectLst/>
                        </a:rPr>
                        <a:t>I</a:t>
                      </a:r>
                      <a:endParaRPr lang="el-GR" sz="2000">
                        <a:effectLst/>
                        <a:latin typeface="Courier New"/>
                        <a:ea typeface="Times New Roman"/>
                      </a:endParaRPr>
                    </a:p>
                  </a:txBody>
                  <a:tcPr marL="68580" marR="68580" marT="0" marB="0"/>
                </a:tc>
                <a:tc>
                  <a:txBody>
                    <a:bodyPr/>
                    <a:lstStyle/>
                    <a:p>
                      <a:pPr algn="l">
                        <a:spcAft>
                          <a:spcPts val="0"/>
                        </a:spcAft>
                      </a:pPr>
                      <a:r>
                        <a:rPr lang="el-GR" sz="2000" dirty="0">
                          <a:effectLst/>
                        </a:rPr>
                        <a:t>Βαψίματα</a:t>
                      </a:r>
                      <a:endParaRPr lang="el-GR" sz="2000" dirty="0">
                        <a:effectLst/>
                        <a:latin typeface="Courier New"/>
                        <a:ea typeface="Times New Roman"/>
                      </a:endParaRPr>
                    </a:p>
                  </a:txBody>
                  <a:tcPr marL="68580" marR="68580" marT="0" marB="0"/>
                </a:tc>
                <a:tc>
                  <a:txBody>
                    <a:bodyPr/>
                    <a:lstStyle/>
                    <a:p>
                      <a:pPr algn="ctr">
                        <a:spcAft>
                          <a:spcPts val="0"/>
                        </a:spcAft>
                      </a:pPr>
                      <a:r>
                        <a:rPr lang="en-US" sz="2000">
                          <a:effectLst/>
                        </a:rPr>
                        <a:t>3</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a:t>
                      </a:r>
                      <a:endParaRPr lang="el-GR" sz="2000">
                        <a:effectLst/>
                        <a:latin typeface="Courier New"/>
                        <a:ea typeface="Times New Roman"/>
                      </a:endParaRPr>
                    </a:p>
                  </a:txBody>
                  <a:tcPr marL="68580" marR="68580" marT="0" marB="0"/>
                </a:tc>
                <a:tc>
                  <a:txBody>
                    <a:bodyPr/>
                    <a:lstStyle/>
                    <a:p>
                      <a:pPr algn="ctr">
                        <a:spcAft>
                          <a:spcPts val="0"/>
                        </a:spcAft>
                      </a:pPr>
                      <a:r>
                        <a:rPr lang="el-GR" sz="2000">
                          <a:effectLst/>
                        </a:rPr>
                        <a:t>-</a:t>
                      </a:r>
                      <a:endParaRPr lang="el-GR" sz="2000">
                        <a:effectLst/>
                        <a:latin typeface="Courier New"/>
                        <a:ea typeface="Times New Roman"/>
                      </a:endParaRPr>
                    </a:p>
                  </a:txBody>
                  <a:tcPr marL="68580" marR="68580" marT="0" marB="0"/>
                </a:tc>
                <a:tc>
                  <a:txBody>
                    <a:bodyPr/>
                    <a:lstStyle/>
                    <a:p>
                      <a:pPr algn="ctr">
                        <a:spcAft>
                          <a:spcPts val="0"/>
                        </a:spcAft>
                      </a:pPr>
                      <a:r>
                        <a:rPr lang="el-GR" sz="2000" dirty="0">
                          <a:effectLst/>
                        </a:rPr>
                        <a:t>17</a:t>
                      </a:r>
                      <a:endParaRPr lang="el-GR" sz="2000" dirty="0">
                        <a:effectLst/>
                        <a:latin typeface="Courier New"/>
                        <a:ea typeface="Times New Roman"/>
                      </a:endParaRPr>
                    </a:p>
                  </a:txBody>
                  <a:tcPr marL="68580" marR="68580" marT="0" marB="0"/>
                </a:tc>
                <a:tc>
                  <a:txBody>
                    <a:bodyPr/>
                    <a:lstStyle/>
                    <a:p>
                      <a:pPr algn="ctr">
                        <a:spcAft>
                          <a:spcPts val="0"/>
                        </a:spcAft>
                      </a:pPr>
                      <a:r>
                        <a:rPr lang="el-GR" sz="2000" dirty="0">
                          <a:effectLst/>
                        </a:rPr>
                        <a:t>20</a:t>
                      </a:r>
                      <a:endParaRPr lang="el-GR" sz="2000" dirty="0">
                        <a:effectLst/>
                        <a:latin typeface="Courier New"/>
                        <a:ea typeface="Times New Roman"/>
                      </a:endParaRPr>
                    </a:p>
                  </a:txBody>
                  <a:tcPr marL="68580" marR="68580" marT="0" marB="0"/>
                </a:tc>
                <a:tc>
                  <a:txBody>
                    <a:bodyPr/>
                    <a:lstStyle/>
                    <a:p>
                      <a:pPr algn="ctr">
                        <a:spcAft>
                          <a:spcPts val="0"/>
                        </a:spcAft>
                      </a:pPr>
                      <a:endParaRPr lang="el-GR" sz="2000" dirty="0">
                        <a:effectLst/>
                        <a:latin typeface="Courier New"/>
                        <a:ea typeface="Times New Roman"/>
                      </a:endParaRPr>
                    </a:p>
                  </a:txBody>
                  <a:tcPr marL="68580" marR="68580" marT="0" marB="0"/>
                </a:tc>
              </a:tr>
            </a:tbl>
          </a:graphicData>
        </a:graphic>
      </p:graphicFrame>
    </p:spTree>
    <p:extLst>
      <p:ext uri="{BB962C8B-B14F-4D97-AF65-F5344CB8AC3E}">
        <p14:creationId xmlns="" xmlns:p14="http://schemas.microsoft.com/office/powerpoint/2010/main" val="3975447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Νωρίτερος &amp; Αργότερος Χρόνος </a:t>
            </a:r>
            <a:r>
              <a:rPr lang="el-GR" dirty="0" smtClean="0"/>
              <a:t>Δραστηριοτήτων</a:t>
            </a:r>
            <a:r>
              <a:rPr lang="en-US" dirty="0" smtClean="0"/>
              <a:t> </a:t>
            </a:r>
            <a:r>
              <a:rPr lang="en-US" sz="3200" b="0" dirty="0" smtClean="0">
                <a:solidFill>
                  <a:prstClr val="white"/>
                </a:solidFill>
              </a:rPr>
              <a:t>8/8</a:t>
            </a:r>
            <a:endParaRPr lang="el-GR" dirty="0"/>
          </a:p>
        </p:txBody>
      </p:sp>
      <p:sp>
        <p:nvSpPr>
          <p:cNvPr id="3" name="Θέση περιεχομένου 2"/>
          <p:cNvSpPr>
            <a:spLocks noGrp="1"/>
          </p:cNvSpPr>
          <p:nvPr>
            <p:ph idx="1"/>
          </p:nvPr>
        </p:nvSpPr>
        <p:spPr>
          <a:xfrm>
            <a:off x="457200" y="1340768"/>
            <a:ext cx="8229600" cy="936104"/>
          </a:xfrm>
        </p:spPr>
        <p:txBody>
          <a:bodyPr/>
          <a:lstStyle/>
          <a:p>
            <a:r>
              <a:rPr lang="el-GR" dirty="0"/>
              <a:t>Από τα αποτελέσματα του πίνακα, το διάγραμμα του έργου γίνεται: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17410" name="Picture 2" descr="PertCpm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2780928"/>
            <a:ext cx="7256063" cy="2016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82313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Κρίσιμη διαδρομή</a:t>
            </a:r>
            <a:endParaRPr lang="el-GR" dirty="0"/>
          </a:p>
        </p:txBody>
      </p:sp>
      <p:sp>
        <p:nvSpPr>
          <p:cNvPr id="3" name="2 - Θέση περιεχομένου"/>
          <p:cNvSpPr>
            <a:spLocks noGrp="1"/>
          </p:cNvSpPr>
          <p:nvPr>
            <p:ph idx="1"/>
          </p:nvPr>
        </p:nvSpPr>
        <p:spPr/>
        <p:txBody>
          <a:bodyPr>
            <a:normAutofit/>
          </a:bodyPr>
          <a:lstStyle/>
          <a:p>
            <a:r>
              <a:rPr lang="el-GR" dirty="0" smtClean="0"/>
              <a:t>Όσες δραστηριότητες έχουν τον ίδιο νωρίτερο και αργότερο χρόνο έναρξης και λήξης λέγονται </a:t>
            </a:r>
            <a:r>
              <a:rPr lang="el-GR" b="1" dirty="0" smtClean="0"/>
              <a:t>κρίσιμες δραστηριότητες</a:t>
            </a:r>
            <a:r>
              <a:rPr lang="el-GR" dirty="0" smtClean="0"/>
              <a:t>. Στις δραστηριότητες αυτές δεν υπάρχουν περιθώρια καθυστέρησης διότι επηρεάζεται η συνολική διάρκεια του έργου. Οι υπόλοιπες δραστηριότητες λέγονται μη-κρίσιμες.</a:t>
            </a:r>
          </a:p>
          <a:p>
            <a:pPr>
              <a:buNone/>
            </a:pPr>
            <a:r>
              <a:rPr lang="el-GR" dirty="0" smtClean="0"/>
              <a:t> </a:t>
            </a:r>
          </a:p>
          <a:p>
            <a:pPr>
              <a:buNone/>
            </a:pPr>
            <a:r>
              <a:rPr lang="el-GR" dirty="0" smtClean="0"/>
              <a:t>Η διαδρομή έναρξη-τέλος που αποτελείται από κρίσιμες δραστηριότητες λέγεται </a:t>
            </a:r>
            <a:r>
              <a:rPr lang="el-GR" b="1" dirty="0" smtClean="0"/>
              <a:t>κρίσιμη διαδρομή</a:t>
            </a:r>
            <a:r>
              <a:rPr lang="el-GR" dirty="0" smtClean="0"/>
              <a:t>. </a:t>
            </a:r>
          </a:p>
          <a:p>
            <a:pPr>
              <a:buNone/>
            </a:pP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 xmlns:p14="http://schemas.microsoft.com/office/powerpoint/2010/main" val="1644190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Χρονικά Περιθώρια Δραστηριοτήτων</a:t>
            </a:r>
            <a:r>
              <a:rPr lang="en-US" dirty="0" smtClean="0"/>
              <a:t> </a:t>
            </a:r>
            <a:r>
              <a:rPr lang="en-US" sz="3200" b="0" dirty="0" smtClean="0">
                <a:solidFill>
                  <a:prstClr val="white"/>
                </a:solidFill>
              </a:rPr>
              <a:t>1/2</a:t>
            </a:r>
            <a:r>
              <a:rPr lang="el-GR" dirty="0" smtClean="0"/>
              <a:t> </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Τη διαφορά </a:t>
            </a:r>
            <a:r>
              <a:rPr lang="el-GR" dirty="0" err="1" smtClean="0"/>
              <a:t>νωρίτερου</a:t>
            </a:r>
            <a:r>
              <a:rPr lang="el-GR" dirty="0" smtClean="0"/>
              <a:t> και αργότερου χρόνου μιας μη κρίσιμης δραστηριότητας, η οποία μας επιτρέπει τη μετατόπιση ή την επέκτασή της, την ονομάζουμε </a:t>
            </a:r>
            <a:r>
              <a:rPr lang="el-GR" b="1" dirty="0" smtClean="0"/>
              <a:t>χρονικό περιθώριο</a:t>
            </a:r>
            <a:r>
              <a:rPr lang="el-GR" dirty="0" smtClean="0"/>
              <a:t> της δραστηριότητας.</a:t>
            </a:r>
          </a:p>
          <a:p>
            <a:pPr>
              <a:buNone/>
            </a:pPr>
            <a:endParaRPr lang="el-GR" dirty="0" smtClean="0"/>
          </a:p>
          <a:p>
            <a:r>
              <a:rPr lang="el-GR" dirty="0" smtClean="0"/>
              <a:t>Υπάρχουν διάφορα είδη χρονικών περιθωρίων:</a:t>
            </a:r>
          </a:p>
          <a:p>
            <a:pPr lvl="1"/>
            <a:r>
              <a:rPr lang="el-GR" dirty="0" smtClean="0"/>
              <a:t>Το </a:t>
            </a:r>
            <a:r>
              <a:rPr lang="el-GR" b="1" dirty="0" smtClean="0"/>
              <a:t>συνολικό περιθώριο</a:t>
            </a:r>
            <a:r>
              <a:rPr lang="el-GR" dirty="0" smtClean="0"/>
              <a:t> ισούται με το συνολικό διαθέσιμο χρόνο για τη δραστηριότητα μείον τη χρονική διάρκεια της δραστηριότητας.</a:t>
            </a:r>
          </a:p>
          <a:p>
            <a:pPr lvl="1"/>
            <a:r>
              <a:rPr lang="el-GR" dirty="0" smtClean="0"/>
              <a:t>Το </a:t>
            </a:r>
            <a:r>
              <a:rPr lang="el-GR" b="1" dirty="0" smtClean="0"/>
              <a:t>ελεύθερο περιθώριο</a:t>
            </a:r>
            <a:r>
              <a:rPr lang="el-GR" dirty="0" smtClean="0"/>
              <a:t> είναι το περιθώριο που προκύπτει όταν όλες οι προηγούμενες δραστηριότητες αρχίσουν στο νωρίτερο χρόνο.</a:t>
            </a:r>
          </a:p>
          <a:p>
            <a:pPr lvl="1"/>
            <a:r>
              <a:rPr lang="el-GR" dirty="0" smtClean="0"/>
              <a:t>Το </a:t>
            </a:r>
            <a:r>
              <a:rPr lang="el-GR" b="1" dirty="0" smtClean="0"/>
              <a:t>συγκρουόμενο περιθώριο</a:t>
            </a:r>
            <a:r>
              <a:rPr lang="el-GR" dirty="0" smtClean="0"/>
              <a:t> είναι το περιθώριο που διεκδικείται από τις επόμενες δραστηριότητες αν αυτές αρχίσουν στον αργότερο χρόνο.</a:t>
            </a:r>
          </a:p>
          <a:p>
            <a:pPr lvl="1"/>
            <a:r>
              <a:rPr lang="el-GR" dirty="0" smtClean="0"/>
              <a:t>Το </a:t>
            </a:r>
            <a:r>
              <a:rPr lang="el-GR" b="1" dirty="0" smtClean="0"/>
              <a:t>ανεξάρτητο περιθώριο</a:t>
            </a:r>
            <a:r>
              <a:rPr lang="el-GR" dirty="0" smtClean="0"/>
              <a:t> είναι το περιθώριο που ανήκει αποκλειστικά στη συγκεκριμένη δραστηριότητα.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 xmlns:p14="http://schemas.microsoft.com/office/powerpoint/2010/main" val="499066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Χρονικά Περιθώρια </a:t>
            </a:r>
            <a:r>
              <a:rPr lang="el-GR" dirty="0" smtClean="0"/>
              <a:t>Δραστηριοτήτων</a:t>
            </a:r>
            <a:r>
              <a:rPr lang="en-US" dirty="0" smtClean="0"/>
              <a:t> </a:t>
            </a:r>
            <a:r>
              <a:rPr lang="en-US" sz="3200" b="0" dirty="0" smtClean="0">
                <a:solidFill>
                  <a:prstClr val="white"/>
                </a:solidFill>
              </a:rPr>
              <a:t>2/2</a:t>
            </a:r>
            <a:r>
              <a:rPr lang="el-GR" dirty="0" smtClean="0"/>
              <a:t> </a:t>
            </a:r>
            <a:endParaRPr lang="el-GR" dirty="0"/>
          </a:p>
        </p:txBody>
      </p:sp>
      <p:sp>
        <p:nvSpPr>
          <p:cNvPr id="3" name="2 - Θέση περιεχομένου"/>
          <p:cNvSpPr>
            <a:spLocks noGrp="1"/>
          </p:cNvSpPr>
          <p:nvPr>
            <p:ph idx="1"/>
          </p:nvPr>
        </p:nvSpPr>
        <p:spPr>
          <a:xfrm>
            <a:off x="457200" y="1340768"/>
            <a:ext cx="8229600" cy="1296144"/>
          </a:xfrm>
        </p:spPr>
        <p:txBody>
          <a:bodyPr>
            <a:normAutofit lnSpcReduction="10000"/>
          </a:bodyPr>
          <a:lstStyle/>
          <a:p>
            <a:r>
              <a:rPr lang="el-GR" dirty="0" smtClean="0"/>
              <a:t>Αν συνοψίσουμε του δυο προηγούμενους πίνακες σε έναν μπορούμε να υπολογίσουμε εύκολα τα περιθώρια των δραστηριοτήτων.</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graphicFrame>
        <p:nvGraphicFramePr>
          <p:cNvPr id="5" name="Πίνακας 4"/>
          <p:cNvGraphicFramePr>
            <a:graphicFrameLocks noGrp="1"/>
          </p:cNvGraphicFramePr>
          <p:nvPr>
            <p:extLst>
              <p:ext uri="{D42A27DB-BD31-4B8C-83A1-F6EECF244321}">
                <p14:modId xmlns="" xmlns:p14="http://schemas.microsoft.com/office/powerpoint/2010/main" val="831443169"/>
              </p:ext>
            </p:extLst>
          </p:nvPr>
        </p:nvGraphicFramePr>
        <p:xfrm>
          <a:off x="971601" y="2636909"/>
          <a:ext cx="7488831" cy="3464515"/>
        </p:xfrm>
        <a:graphic>
          <a:graphicData uri="http://schemas.openxmlformats.org/drawingml/2006/table">
            <a:tbl>
              <a:tblPr firstRow="1" firstCol="1" bandRow="1">
                <a:tableStyleId>{5C22544A-7EE6-4342-B048-85BDC9FD1C3A}</a:tableStyleId>
              </a:tblPr>
              <a:tblGrid>
                <a:gridCol w="375949"/>
                <a:gridCol w="2323591"/>
                <a:gridCol w="942406"/>
                <a:gridCol w="864379"/>
                <a:gridCol w="550245"/>
                <a:gridCol w="536057"/>
                <a:gridCol w="536057"/>
                <a:gridCol w="536057"/>
                <a:gridCol w="824090"/>
              </a:tblGrid>
              <a:tr h="684076">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just">
                        <a:spcAft>
                          <a:spcPts val="0"/>
                        </a:spcAft>
                      </a:pPr>
                      <a:r>
                        <a:rPr lang="el-GR" sz="1600" dirty="0">
                          <a:effectLst/>
                        </a:rPr>
                        <a:t>Δραστηριότητα</a:t>
                      </a:r>
                      <a:endParaRPr lang="el-GR" sz="1600" dirty="0">
                        <a:effectLst/>
                        <a:latin typeface="Courier New"/>
                        <a:ea typeface="Times New Roman"/>
                      </a:endParaRPr>
                    </a:p>
                  </a:txBody>
                  <a:tcPr marL="68580" marR="68580" marT="0" marB="0"/>
                </a:tc>
                <a:tc>
                  <a:txBody>
                    <a:bodyPr/>
                    <a:lstStyle/>
                    <a:p>
                      <a:pPr algn="just">
                        <a:spcAft>
                          <a:spcPts val="0"/>
                        </a:spcAft>
                      </a:pPr>
                      <a:r>
                        <a:rPr lang="el-GR" sz="1600" dirty="0">
                          <a:effectLst/>
                        </a:rPr>
                        <a:t>Διάρκεια</a:t>
                      </a:r>
                      <a:endParaRPr lang="el-GR" sz="1600" dirty="0">
                        <a:effectLst/>
                        <a:latin typeface="Courier New"/>
                        <a:ea typeface="Times New Roman"/>
                      </a:endParaRPr>
                    </a:p>
                  </a:txBody>
                  <a:tcPr marL="68580" marR="68580" marT="0" marB="0"/>
                </a:tc>
                <a:tc>
                  <a:txBody>
                    <a:bodyPr/>
                    <a:lstStyle/>
                    <a:p>
                      <a:pPr algn="just">
                        <a:spcAft>
                          <a:spcPts val="0"/>
                        </a:spcAft>
                      </a:pPr>
                      <a:r>
                        <a:rPr lang="el-GR" sz="1600">
                          <a:effectLst/>
                        </a:rPr>
                        <a:t>Προαπ</a:t>
                      </a:r>
                      <a:r>
                        <a:rPr lang="en-US" sz="1600">
                          <a:effectLst/>
                        </a:rPr>
                        <a:t>.</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ΝΕ</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ΝΛ</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ΑΕ</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ΑΛ</a:t>
                      </a:r>
                      <a:endParaRPr lang="el-GR" sz="1600">
                        <a:effectLst/>
                        <a:latin typeface="Courier New"/>
                        <a:ea typeface="Times New Roman"/>
                      </a:endParaRPr>
                    </a:p>
                  </a:txBody>
                  <a:tcPr marL="68580" marR="68580" marT="0" marB="0"/>
                </a:tc>
                <a:tc>
                  <a:txBody>
                    <a:bodyPr/>
                    <a:lstStyle/>
                    <a:p>
                      <a:pPr algn="ctr">
                        <a:spcAft>
                          <a:spcPts val="0"/>
                        </a:spcAft>
                      </a:pPr>
                      <a:r>
                        <a:rPr lang="el-GR" sz="1600" dirty="0" err="1" smtClean="0">
                          <a:effectLst/>
                        </a:rPr>
                        <a:t>Περι</a:t>
                      </a:r>
                      <a:r>
                        <a:rPr lang="en-US" sz="1600" dirty="0" smtClean="0">
                          <a:effectLst/>
                        </a:rPr>
                        <a:t>-</a:t>
                      </a:r>
                      <a:r>
                        <a:rPr lang="el-GR" sz="1600" dirty="0" err="1" smtClean="0">
                          <a:effectLst/>
                        </a:rPr>
                        <a:t>θώριο</a:t>
                      </a:r>
                      <a:endParaRPr lang="el-GR" sz="1600" dirty="0">
                        <a:effectLst/>
                        <a:latin typeface="Courier New"/>
                        <a:ea typeface="Times New Roman"/>
                      </a:endParaRPr>
                    </a:p>
                  </a:txBody>
                  <a:tcPr marL="68580" marR="68580" marT="0" marB="0"/>
                </a:tc>
              </a:tr>
              <a:tr h="171019">
                <a:tc>
                  <a:txBody>
                    <a:bodyPr/>
                    <a:lstStyle/>
                    <a:p>
                      <a:pPr algn="ctr">
                        <a:spcAft>
                          <a:spcPts val="0"/>
                        </a:spcAft>
                      </a:pPr>
                      <a:r>
                        <a:rPr lang="en-US" sz="1600">
                          <a:effectLst/>
                        </a:rPr>
                        <a:t>A</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Κατασκευή σκελετού</a:t>
                      </a:r>
                      <a:endParaRPr lang="el-GR" sz="1600">
                        <a:effectLst/>
                        <a:latin typeface="Courier New"/>
                        <a:ea typeface="Times New Roman"/>
                      </a:endParaRPr>
                    </a:p>
                  </a:txBody>
                  <a:tcPr marL="68580" marR="68580" marT="0" marB="0"/>
                </a:tc>
                <a:tc>
                  <a:txBody>
                    <a:bodyPr/>
                    <a:lstStyle/>
                    <a:p>
                      <a:pPr algn="ctr">
                        <a:spcAft>
                          <a:spcPts val="0"/>
                        </a:spcAft>
                      </a:pPr>
                      <a:r>
                        <a:rPr lang="en-US" sz="1600" dirty="0">
                          <a:effectLst/>
                        </a:rPr>
                        <a:t>4</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0</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0</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0</a:t>
                      </a:r>
                      <a:endParaRPr lang="el-GR" sz="1600">
                        <a:effectLst/>
                        <a:latin typeface="Courier New"/>
                        <a:ea typeface="Times New Roman"/>
                      </a:endParaRPr>
                    </a:p>
                  </a:txBody>
                  <a:tcPr marL="68580" marR="68580" marT="0" marB="0"/>
                </a:tc>
              </a:tr>
              <a:tr h="171019">
                <a:tc>
                  <a:txBody>
                    <a:bodyPr/>
                    <a:lstStyle/>
                    <a:p>
                      <a:pPr algn="ctr">
                        <a:spcAft>
                          <a:spcPts val="0"/>
                        </a:spcAft>
                      </a:pPr>
                      <a:r>
                        <a:rPr lang="en-US" sz="1600">
                          <a:effectLst/>
                        </a:rPr>
                        <a:t>B</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Κατασκευή σκεπής</a:t>
                      </a:r>
                      <a:endParaRPr lang="el-GR" sz="1600">
                        <a:effectLst/>
                        <a:latin typeface="Courier New"/>
                        <a:ea typeface="Times New Roman"/>
                      </a:endParaRPr>
                    </a:p>
                  </a:txBody>
                  <a:tcPr marL="68580" marR="68580" marT="0" marB="0"/>
                </a:tc>
                <a:tc>
                  <a:txBody>
                    <a:bodyPr/>
                    <a:lstStyle/>
                    <a:p>
                      <a:pPr algn="ctr">
                        <a:spcAft>
                          <a:spcPts val="0"/>
                        </a:spcAft>
                      </a:pPr>
                      <a:r>
                        <a:rPr lang="en-US" sz="1600" dirty="0">
                          <a:effectLst/>
                        </a:rPr>
                        <a:t>2</a:t>
                      </a:r>
                      <a:endParaRPr lang="el-GR" sz="1600" dirty="0">
                        <a:effectLst/>
                        <a:latin typeface="Courier New"/>
                        <a:ea typeface="Times New Roman"/>
                      </a:endParaRPr>
                    </a:p>
                  </a:txBody>
                  <a:tcPr marL="68580" marR="68580" marT="0" marB="0"/>
                </a:tc>
                <a:tc>
                  <a:txBody>
                    <a:bodyPr/>
                    <a:lstStyle/>
                    <a:p>
                      <a:pPr algn="ctr">
                        <a:spcAft>
                          <a:spcPts val="0"/>
                        </a:spcAft>
                      </a:pPr>
                      <a:r>
                        <a:rPr lang="en-US" sz="1600">
                          <a:effectLst/>
                        </a:rPr>
                        <a:t>A</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0</a:t>
                      </a:r>
                      <a:endParaRPr lang="el-GR" sz="1600">
                        <a:effectLst/>
                        <a:latin typeface="Courier New"/>
                        <a:ea typeface="Times New Roman"/>
                      </a:endParaRPr>
                    </a:p>
                  </a:txBody>
                  <a:tcPr marL="68580" marR="68580" marT="0" marB="0"/>
                </a:tc>
              </a:tr>
              <a:tr h="171019">
                <a:tc>
                  <a:txBody>
                    <a:bodyPr/>
                    <a:lstStyle/>
                    <a:p>
                      <a:pPr algn="ctr">
                        <a:spcAft>
                          <a:spcPts val="0"/>
                        </a:spcAft>
                      </a:pPr>
                      <a:r>
                        <a:rPr lang="en-US" sz="1600">
                          <a:effectLst/>
                        </a:rPr>
                        <a:t>C</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Κατασκευή τοιχοποιίας</a:t>
                      </a:r>
                      <a:endParaRPr lang="el-GR" sz="1600">
                        <a:effectLst/>
                        <a:latin typeface="Courier New"/>
                        <a:ea typeface="Times New Roman"/>
                      </a:endParaRPr>
                    </a:p>
                  </a:txBody>
                  <a:tcPr marL="68580" marR="68580" marT="0" marB="0"/>
                </a:tc>
                <a:tc>
                  <a:txBody>
                    <a:bodyPr/>
                    <a:lstStyle/>
                    <a:p>
                      <a:pPr algn="ctr">
                        <a:spcAft>
                          <a:spcPts val="0"/>
                        </a:spcAft>
                      </a:pPr>
                      <a:r>
                        <a:rPr lang="en-US" sz="1600" dirty="0">
                          <a:effectLst/>
                        </a:rPr>
                        <a:t>3</a:t>
                      </a:r>
                      <a:endParaRPr lang="el-GR" sz="1600" dirty="0">
                        <a:effectLst/>
                        <a:latin typeface="Courier New"/>
                        <a:ea typeface="Times New Roman"/>
                      </a:endParaRPr>
                    </a:p>
                  </a:txBody>
                  <a:tcPr marL="68580" marR="68580" marT="0" marB="0"/>
                </a:tc>
                <a:tc>
                  <a:txBody>
                    <a:bodyPr/>
                    <a:lstStyle/>
                    <a:p>
                      <a:pPr algn="ctr">
                        <a:spcAft>
                          <a:spcPts val="0"/>
                        </a:spcAft>
                      </a:pPr>
                      <a:r>
                        <a:rPr lang="en-US" sz="1600">
                          <a:effectLst/>
                        </a:rPr>
                        <a:t>A</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9</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a:t>
                      </a:r>
                      <a:endParaRPr lang="el-GR" sz="1600">
                        <a:effectLst/>
                        <a:latin typeface="Courier New"/>
                        <a:ea typeface="Times New Roman"/>
                      </a:endParaRPr>
                    </a:p>
                  </a:txBody>
                  <a:tcPr marL="68580" marR="68580" marT="0" marB="0"/>
                </a:tc>
              </a:tr>
              <a:tr h="171019">
                <a:tc>
                  <a:txBody>
                    <a:bodyPr/>
                    <a:lstStyle/>
                    <a:p>
                      <a:pPr algn="ctr">
                        <a:spcAft>
                          <a:spcPts val="0"/>
                        </a:spcAft>
                      </a:pPr>
                      <a:r>
                        <a:rPr lang="en-US" sz="1600">
                          <a:effectLst/>
                        </a:rPr>
                        <a:t>D</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Συλλέκτες νερού σκεπής</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5</a:t>
                      </a:r>
                      <a:endParaRPr lang="el-GR" sz="1600">
                        <a:effectLst/>
                        <a:latin typeface="Courier New"/>
                        <a:ea typeface="Times New Roman"/>
                      </a:endParaRPr>
                    </a:p>
                  </a:txBody>
                  <a:tcPr marL="68580" marR="68580" marT="0" marB="0"/>
                </a:tc>
                <a:tc>
                  <a:txBody>
                    <a:bodyPr/>
                    <a:lstStyle/>
                    <a:p>
                      <a:pPr algn="ctr">
                        <a:spcAft>
                          <a:spcPts val="0"/>
                        </a:spcAft>
                      </a:pPr>
                      <a:r>
                        <a:rPr lang="en-US" sz="1600" dirty="0">
                          <a:effectLst/>
                        </a:rPr>
                        <a:t>B</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0</a:t>
                      </a:r>
                      <a:endParaRPr lang="el-GR" sz="1600">
                        <a:effectLst/>
                        <a:latin typeface="Courier New"/>
                        <a:ea typeface="Times New Roman"/>
                      </a:endParaRPr>
                    </a:p>
                  </a:txBody>
                  <a:tcPr marL="68580" marR="68580" marT="0" marB="0"/>
                </a:tc>
              </a:tr>
              <a:tr h="342039">
                <a:tc>
                  <a:txBody>
                    <a:bodyPr/>
                    <a:lstStyle/>
                    <a:p>
                      <a:pPr algn="ctr">
                        <a:spcAft>
                          <a:spcPts val="0"/>
                        </a:spcAft>
                      </a:pPr>
                      <a:r>
                        <a:rPr lang="en-US" sz="1600">
                          <a:effectLst/>
                        </a:rPr>
                        <a:t>E</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Υδραυλικές εγκαταστάσεις</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2</a:t>
                      </a:r>
                      <a:endParaRPr lang="el-GR" sz="1600">
                        <a:effectLst/>
                        <a:latin typeface="Courier New"/>
                        <a:ea typeface="Times New Roman"/>
                      </a:endParaRPr>
                    </a:p>
                  </a:txBody>
                  <a:tcPr marL="68580" marR="68580" marT="0" marB="0"/>
                </a:tc>
                <a:tc>
                  <a:txBody>
                    <a:bodyPr/>
                    <a:lstStyle/>
                    <a:p>
                      <a:pPr algn="ctr">
                        <a:spcAft>
                          <a:spcPts val="0"/>
                        </a:spcAft>
                      </a:pPr>
                      <a:r>
                        <a:rPr lang="en-US" sz="1600" dirty="0">
                          <a:effectLst/>
                        </a:rPr>
                        <a:t>C</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9</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9</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a:t>
                      </a:r>
                      <a:endParaRPr lang="el-GR" sz="1600">
                        <a:effectLst/>
                        <a:latin typeface="Courier New"/>
                        <a:ea typeface="Times New Roman"/>
                      </a:endParaRPr>
                    </a:p>
                  </a:txBody>
                  <a:tcPr marL="68580" marR="68580" marT="0" marB="0"/>
                </a:tc>
              </a:tr>
              <a:tr h="342039">
                <a:tc>
                  <a:txBody>
                    <a:bodyPr/>
                    <a:lstStyle/>
                    <a:p>
                      <a:pPr algn="ctr">
                        <a:spcAft>
                          <a:spcPts val="0"/>
                        </a:spcAft>
                      </a:pPr>
                      <a:r>
                        <a:rPr lang="en-US" sz="1600">
                          <a:effectLst/>
                        </a:rPr>
                        <a:t>F</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Ηλεκτρικές εγκαταστάσεις</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1</a:t>
                      </a:r>
                      <a:endParaRPr lang="el-GR" sz="1600">
                        <a:effectLst/>
                        <a:latin typeface="Courier New"/>
                        <a:ea typeface="Times New Roman"/>
                      </a:endParaRPr>
                    </a:p>
                  </a:txBody>
                  <a:tcPr marL="68580" marR="68580" marT="0" marB="0"/>
                </a:tc>
                <a:tc>
                  <a:txBody>
                    <a:bodyPr/>
                    <a:lstStyle/>
                    <a:p>
                      <a:pPr algn="ctr">
                        <a:spcAft>
                          <a:spcPts val="0"/>
                        </a:spcAft>
                      </a:pPr>
                      <a:r>
                        <a:rPr lang="en-US" sz="1600" dirty="0">
                          <a:effectLst/>
                        </a:rPr>
                        <a:t>C</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8</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12</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5</a:t>
                      </a:r>
                      <a:endParaRPr lang="el-GR" sz="1600">
                        <a:effectLst/>
                        <a:latin typeface="Courier New"/>
                        <a:ea typeface="Times New Roman"/>
                      </a:endParaRPr>
                    </a:p>
                  </a:txBody>
                  <a:tcPr marL="68580" marR="68580" marT="0" marB="0"/>
                </a:tc>
              </a:tr>
              <a:tr h="171019">
                <a:tc>
                  <a:txBody>
                    <a:bodyPr/>
                    <a:lstStyle/>
                    <a:p>
                      <a:pPr algn="ctr">
                        <a:spcAft>
                          <a:spcPts val="0"/>
                        </a:spcAft>
                      </a:pPr>
                      <a:r>
                        <a:rPr lang="en-US" sz="1600">
                          <a:effectLst/>
                        </a:rPr>
                        <a:t>G</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Αποχέτευση</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D, E</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0</a:t>
                      </a:r>
                      <a:endParaRPr lang="el-GR" sz="1600">
                        <a:effectLst/>
                        <a:latin typeface="Courier New"/>
                        <a:ea typeface="Times New Roman"/>
                      </a:endParaRPr>
                    </a:p>
                  </a:txBody>
                  <a:tcPr marL="68580" marR="68580" marT="0" marB="0"/>
                </a:tc>
              </a:tr>
              <a:tr h="171019">
                <a:tc>
                  <a:txBody>
                    <a:bodyPr/>
                    <a:lstStyle/>
                    <a:p>
                      <a:pPr algn="ctr">
                        <a:spcAft>
                          <a:spcPts val="0"/>
                        </a:spcAft>
                      </a:pPr>
                      <a:r>
                        <a:rPr lang="en-US" sz="1600">
                          <a:effectLst/>
                        </a:rPr>
                        <a:t>X</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Τεχνητή Δραστηριότητα</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0</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D, E</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a:t>
                      </a:r>
                      <a:endParaRPr lang="el-GR" sz="1600">
                        <a:effectLst/>
                        <a:latin typeface="Courier New"/>
                        <a:ea typeface="Times New Roman"/>
                      </a:endParaRPr>
                    </a:p>
                  </a:txBody>
                  <a:tcPr marL="68580" marR="68580" marT="0" marB="0"/>
                </a:tc>
              </a:tr>
              <a:tr h="171019">
                <a:tc>
                  <a:txBody>
                    <a:bodyPr/>
                    <a:lstStyle/>
                    <a:p>
                      <a:pPr algn="ctr">
                        <a:spcAft>
                          <a:spcPts val="0"/>
                        </a:spcAft>
                      </a:pPr>
                      <a:r>
                        <a:rPr lang="en-US" sz="1600">
                          <a:effectLst/>
                        </a:rPr>
                        <a:t>H</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Σοβατίσματα</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X, F</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17</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2</a:t>
                      </a:r>
                      <a:endParaRPr lang="el-GR" sz="1600" dirty="0">
                        <a:effectLst/>
                        <a:latin typeface="Courier New"/>
                        <a:ea typeface="Times New Roman"/>
                      </a:endParaRPr>
                    </a:p>
                  </a:txBody>
                  <a:tcPr marL="68580" marR="68580" marT="0" marB="0"/>
                </a:tc>
              </a:tr>
              <a:tr h="171019">
                <a:tc>
                  <a:txBody>
                    <a:bodyPr/>
                    <a:lstStyle/>
                    <a:p>
                      <a:pPr algn="ctr">
                        <a:spcAft>
                          <a:spcPts val="0"/>
                        </a:spcAft>
                      </a:pPr>
                      <a:r>
                        <a:rPr lang="en-US" sz="1600">
                          <a:effectLst/>
                        </a:rPr>
                        <a:t>I</a:t>
                      </a:r>
                      <a:endParaRPr lang="el-GR" sz="1600">
                        <a:effectLst/>
                        <a:latin typeface="Courier New"/>
                        <a:ea typeface="Times New Roman"/>
                      </a:endParaRPr>
                    </a:p>
                  </a:txBody>
                  <a:tcPr marL="68580" marR="68580" marT="0" marB="0"/>
                </a:tc>
                <a:tc>
                  <a:txBody>
                    <a:bodyPr/>
                    <a:lstStyle/>
                    <a:p>
                      <a:pPr algn="just">
                        <a:spcAft>
                          <a:spcPts val="0"/>
                        </a:spcAft>
                      </a:pPr>
                      <a:r>
                        <a:rPr lang="el-GR" sz="1600">
                          <a:effectLst/>
                        </a:rPr>
                        <a:t>Βαψίματα</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3</a:t>
                      </a:r>
                      <a:endParaRPr lang="el-GR" sz="1600">
                        <a:effectLst/>
                        <a:latin typeface="Courier New"/>
                        <a:ea typeface="Times New Roman"/>
                      </a:endParaRPr>
                    </a:p>
                  </a:txBody>
                  <a:tcPr marL="68580" marR="68580" marT="0" marB="0"/>
                </a:tc>
                <a:tc>
                  <a:txBody>
                    <a:bodyPr/>
                    <a:lstStyle/>
                    <a:p>
                      <a:pPr algn="ctr">
                        <a:spcAft>
                          <a:spcPts val="0"/>
                        </a:spcAft>
                      </a:pPr>
                      <a:r>
                        <a:rPr lang="en-US" sz="1600">
                          <a:effectLst/>
                        </a:rPr>
                        <a:t>G, H</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20</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20</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0</a:t>
                      </a:r>
                      <a:endParaRPr lang="el-GR" sz="1600" dirty="0">
                        <a:effectLst/>
                        <a:latin typeface="Courier New"/>
                        <a:ea typeface="Times New Roman"/>
                      </a:endParaRPr>
                    </a:p>
                  </a:txBody>
                  <a:tcPr marL="68580" marR="68580" marT="0" marB="0"/>
                </a:tc>
              </a:tr>
            </a:tbl>
          </a:graphicData>
        </a:graphic>
      </p:graphicFrame>
    </p:spTree>
    <p:extLst>
      <p:ext uri="{BB962C8B-B14F-4D97-AF65-F5344CB8AC3E}">
        <p14:creationId xmlns="" xmlns:p14="http://schemas.microsoft.com/office/powerpoint/2010/main" val="3707711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Χρονική Παρακολούθηση Του Έργου</a:t>
            </a:r>
            <a:endParaRPr lang="el-GR" dirty="0"/>
          </a:p>
        </p:txBody>
      </p:sp>
      <p:sp>
        <p:nvSpPr>
          <p:cNvPr id="3" name="2 - Θέση περιεχομένου"/>
          <p:cNvSpPr>
            <a:spLocks noGrp="1"/>
          </p:cNvSpPr>
          <p:nvPr>
            <p:ph idx="1"/>
          </p:nvPr>
        </p:nvSpPr>
        <p:spPr/>
        <p:txBody>
          <a:bodyPr>
            <a:normAutofit/>
          </a:bodyPr>
          <a:lstStyle/>
          <a:p>
            <a:r>
              <a:rPr lang="el-GR" dirty="0" smtClean="0"/>
              <a:t>Κατά τη διάρκεια της εκτέλεσης του έργου χρειάζονται κάποια εργαλεία για την παρακολούθηση και τον έλεγχο της πορείας του. Το κυριότερο από αυτά είναι το διάγραμμα </a:t>
            </a:r>
            <a:r>
              <a:rPr lang="en-US" dirty="0" smtClean="0"/>
              <a:t>GANTT</a:t>
            </a:r>
            <a:r>
              <a:rPr lang="el-GR" dirty="0" smtClean="0"/>
              <a:t>.</a:t>
            </a:r>
          </a:p>
          <a:p>
            <a:pPr>
              <a:buNone/>
            </a:pPr>
            <a:endParaRPr lang="el-GR" dirty="0" smtClean="0"/>
          </a:p>
          <a:p>
            <a:r>
              <a:rPr lang="el-GR" dirty="0" smtClean="0"/>
              <a:t>Στο διάγραμμα </a:t>
            </a:r>
            <a:r>
              <a:rPr lang="en-US" dirty="0" smtClean="0"/>
              <a:t>GANTT</a:t>
            </a:r>
            <a:r>
              <a:rPr lang="el-GR" dirty="0" smtClean="0"/>
              <a:t> ο οριζόντιος άξονας απεικονίζει το χρόνο με ίδια χρονική μονάδα όπως και στην ανάλυση </a:t>
            </a:r>
            <a:r>
              <a:rPr lang="en-US" dirty="0" smtClean="0"/>
              <a:t>PERT</a:t>
            </a:r>
            <a:r>
              <a:rPr lang="el-GR" dirty="0" smtClean="0"/>
              <a:t>/</a:t>
            </a:r>
            <a:r>
              <a:rPr lang="en-US" dirty="0" smtClean="0"/>
              <a:t>CPM</a:t>
            </a:r>
            <a:r>
              <a:rPr lang="el-GR" dirty="0" smtClean="0"/>
              <a:t>. Οι δραστηριότητες παριστάνονται με οριζόντιες ράβδους και με μήκος ανάλογο της διάρκειάς τους.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 xmlns:p14="http://schemas.microsoft.com/office/powerpoint/2010/main" val="1424216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Διάγραμμα </a:t>
            </a:r>
            <a:r>
              <a:rPr lang="en-US" dirty="0" smtClean="0"/>
              <a:t>Gantt </a:t>
            </a:r>
            <a:r>
              <a:rPr lang="en-US" sz="3200" b="0" dirty="0" smtClean="0"/>
              <a:t>1/3</a:t>
            </a:r>
            <a:endParaRPr lang="el-GR" sz="3200" b="0" dirty="0"/>
          </a:p>
        </p:txBody>
      </p:sp>
      <p:sp>
        <p:nvSpPr>
          <p:cNvPr id="3" name="2 - Θέση περιεχομένου"/>
          <p:cNvSpPr>
            <a:spLocks noGrp="1"/>
          </p:cNvSpPr>
          <p:nvPr>
            <p:ph idx="1"/>
          </p:nvPr>
        </p:nvSpPr>
        <p:spPr>
          <a:xfrm>
            <a:off x="457200" y="1340768"/>
            <a:ext cx="8229600" cy="1440160"/>
          </a:xfrm>
        </p:spPr>
        <p:txBody>
          <a:bodyPr/>
          <a:lstStyle/>
          <a:p>
            <a:r>
              <a:rPr lang="el-GR" dirty="0" smtClean="0"/>
              <a:t>Το διάγραμμα </a:t>
            </a:r>
            <a:r>
              <a:rPr lang="en-US" dirty="0" smtClean="0"/>
              <a:t>GANTT</a:t>
            </a:r>
            <a:r>
              <a:rPr lang="el-GR" dirty="0" smtClean="0"/>
              <a:t> (σε </a:t>
            </a:r>
            <a:r>
              <a:rPr lang="en-US" dirty="0" smtClean="0"/>
              <a:t>Word</a:t>
            </a:r>
            <a:r>
              <a:rPr lang="el-GR" dirty="0" smtClean="0"/>
              <a:t>/</a:t>
            </a:r>
            <a:r>
              <a:rPr lang="en-US" dirty="0" smtClean="0"/>
              <a:t>Excel</a:t>
            </a:r>
            <a:r>
              <a:rPr lang="el-GR" dirty="0" smtClean="0"/>
              <a:t>) για το προηγούμενο παράδειγμα θα είναι (με τις κρίσιμες δραστηριότητες στην αρχή):</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1025"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3068960"/>
            <a:ext cx="7416824" cy="3014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76508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Διάγραμμα </a:t>
            </a:r>
            <a:r>
              <a:rPr lang="en-US" dirty="0" smtClean="0"/>
              <a:t>Gantt </a:t>
            </a:r>
            <a:r>
              <a:rPr lang="en-US" sz="3200" b="0" dirty="0" smtClean="0">
                <a:solidFill>
                  <a:prstClr val="white"/>
                </a:solidFill>
              </a:rPr>
              <a:t>2/3</a:t>
            </a:r>
            <a:endParaRPr lang="el-GR" dirty="0"/>
          </a:p>
        </p:txBody>
      </p:sp>
      <p:sp>
        <p:nvSpPr>
          <p:cNvPr id="3" name="2 - Θέση περιεχομένου"/>
          <p:cNvSpPr>
            <a:spLocks noGrp="1"/>
          </p:cNvSpPr>
          <p:nvPr>
            <p:ph idx="1"/>
          </p:nvPr>
        </p:nvSpPr>
        <p:spPr>
          <a:xfrm>
            <a:off x="457200" y="1340768"/>
            <a:ext cx="8229600" cy="2232248"/>
          </a:xfrm>
        </p:spPr>
        <p:txBody>
          <a:bodyPr>
            <a:normAutofit fontScale="92500" lnSpcReduction="20000"/>
          </a:bodyPr>
          <a:lstStyle/>
          <a:p>
            <a:r>
              <a:rPr lang="el-GR" dirty="0" smtClean="0"/>
              <a:t>Από το διάγραμμα </a:t>
            </a:r>
            <a:r>
              <a:rPr lang="en-US" dirty="0" smtClean="0"/>
              <a:t>GANTT</a:t>
            </a:r>
            <a:r>
              <a:rPr lang="el-GR" dirty="0" smtClean="0"/>
              <a:t> παρακολουθούμε άμεσα τις επιπτώσεις τυχόν καθυστερήσεων ή αλλαγών στην εκτέλεση του έργου. </a:t>
            </a:r>
          </a:p>
          <a:p>
            <a:pPr>
              <a:buNone/>
            </a:pPr>
            <a:endParaRPr lang="el-GR" dirty="0" smtClean="0"/>
          </a:p>
          <a:p>
            <a:r>
              <a:rPr lang="el-GR" dirty="0" smtClean="0"/>
              <a:t>Για παράδειγμα έστω ότι το έργο βρίσκεται στη 10</a:t>
            </a:r>
            <a:r>
              <a:rPr lang="el-GR" baseline="30000" dirty="0" smtClean="0"/>
              <a:t>η</a:t>
            </a:r>
            <a:r>
              <a:rPr lang="el-GR" dirty="0" smtClean="0"/>
              <a:t> εβδομάδα και οι ολοκληρωμένες δραστηριότητες σημειώνονται με μαύρο χρώμα όπως παρακάτω:</a:t>
            </a:r>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graphicFrame>
        <p:nvGraphicFramePr>
          <p:cNvPr id="6" name="Πίνακας 5"/>
          <p:cNvGraphicFramePr>
            <a:graphicFrameLocks noGrp="1"/>
          </p:cNvGraphicFramePr>
          <p:nvPr>
            <p:extLst>
              <p:ext uri="{D42A27DB-BD31-4B8C-83A1-F6EECF244321}">
                <p14:modId xmlns="" xmlns:p14="http://schemas.microsoft.com/office/powerpoint/2010/main" val="1230060906"/>
              </p:ext>
            </p:extLst>
          </p:nvPr>
        </p:nvGraphicFramePr>
        <p:xfrm>
          <a:off x="971600" y="3861048"/>
          <a:ext cx="6912771" cy="2538497"/>
        </p:xfrm>
        <a:graphic>
          <a:graphicData uri="http://schemas.openxmlformats.org/drawingml/2006/table">
            <a:tbl>
              <a:tblPr/>
              <a:tblGrid>
                <a:gridCol w="256402"/>
                <a:gridCol w="492657"/>
                <a:gridCol w="504562"/>
                <a:gridCol w="164830"/>
                <a:gridCol w="274716"/>
                <a:gridCol w="274716"/>
                <a:gridCol w="274716"/>
                <a:gridCol w="274716"/>
                <a:gridCol w="274716"/>
                <a:gridCol w="274716"/>
                <a:gridCol w="274716"/>
                <a:gridCol w="274716"/>
                <a:gridCol w="274716"/>
                <a:gridCol w="274716"/>
                <a:gridCol w="274716"/>
                <a:gridCol w="274716"/>
                <a:gridCol w="274716"/>
                <a:gridCol w="274716"/>
                <a:gridCol w="274716"/>
                <a:gridCol w="274716"/>
                <a:gridCol w="274716"/>
                <a:gridCol w="274716"/>
                <a:gridCol w="274716"/>
                <a:gridCol w="274716"/>
              </a:tblGrid>
              <a:tr h="190481">
                <a:tc>
                  <a:txBody>
                    <a:bodyPr/>
                    <a:lstStyle/>
                    <a:p>
                      <a:pPr algn="ctr">
                        <a:spcAft>
                          <a:spcPts val="0"/>
                        </a:spcAft>
                      </a:pPr>
                      <a:r>
                        <a:rPr lang="el-GR" sz="1200" dirty="0">
                          <a:effectLst/>
                          <a:latin typeface="+mn-lt"/>
                          <a:ea typeface="Times New Roman"/>
                          <a:cs typeface="Arial"/>
                        </a:rPr>
                        <a:t> </a:t>
                      </a:r>
                      <a:endParaRPr lang="el-GR" sz="1200" dirty="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b="1">
                          <a:effectLst/>
                          <a:latin typeface="+mn-lt"/>
                          <a:ea typeface="Times New Roman"/>
                          <a:cs typeface="Arial"/>
                        </a:rPr>
                        <a:t>Διάρκ.</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b="1">
                          <a:effectLst/>
                          <a:latin typeface="+mn-lt"/>
                          <a:ea typeface="Times New Roman"/>
                          <a:cs typeface="Arial"/>
                        </a:rPr>
                        <a:t>Περιθ.</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r>
              <a:tr h="190481">
                <a:tc>
                  <a:txBody>
                    <a:bodyPr/>
                    <a:lstStyle/>
                    <a:p>
                      <a:pPr algn="ctr">
                        <a:spcAft>
                          <a:spcPts val="0"/>
                        </a:spcAft>
                      </a:pPr>
                      <a:r>
                        <a:rPr lang="en-US" sz="1200">
                          <a:effectLst/>
                          <a:latin typeface="+mn-lt"/>
                          <a:ea typeface="Times New Roman"/>
                          <a:cs typeface="Arial"/>
                        </a:rPr>
                        <a:t>A</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US" sz="1200">
                          <a:effectLst/>
                          <a:latin typeface="+mn-lt"/>
                          <a:ea typeface="Times New Roman"/>
                          <a:cs typeface="Arial"/>
                        </a:rPr>
                        <a:t>4</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1200">
                          <a:effectLst/>
                          <a:highlight>
                            <a:srgbClr val="000000"/>
                          </a:highligh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r>
              <a:tr h="190481">
                <a:tc>
                  <a:txBody>
                    <a:bodyPr/>
                    <a:lstStyle/>
                    <a:p>
                      <a:pPr algn="ctr">
                        <a:spcAft>
                          <a:spcPts val="0"/>
                        </a:spcAft>
                      </a:pPr>
                      <a:r>
                        <a:rPr lang="en-US" sz="1200">
                          <a:effectLst/>
                          <a:latin typeface="+mn-lt"/>
                          <a:ea typeface="Times New Roman"/>
                          <a:cs typeface="Arial"/>
                        </a:rPr>
                        <a:t>B</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US" sz="1200">
                          <a:effectLst/>
                          <a:latin typeface="+mn-lt"/>
                          <a:ea typeface="Times New Roman"/>
                          <a:cs typeface="Arial"/>
                        </a:rPr>
                        <a:t>2</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highlight>
                            <a:srgbClr val="000000"/>
                          </a:highligh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1200">
                          <a:effectLst/>
                          <a:highlight>
                            <a:srgbClr val="000000"/>
                          </a:highligh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r>
              <a:tr h="190481">
                <a:tc>
                  <a:txBody>
                    <a:bodyPr/>
                    <a:lstStyle/>
                    <a:p>
                      <a:pPr algn="ctr">
                        <a:spcAft>
                          <a:spcPts val="0"/>
                        </a:spcAft>
                      </a:pPr>
                      <a:r>
                        <a:rPr lang="en-US" sz="1200">
                          <a:effectLst/>
                          <a:latin typeface="+mn-lt"/>
                          <a:ea typeface="Times New Roman"/>
                          <a:cs typeface="Arial"/>
                        </a:rPr>
                        <a:t>D</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US" sz="1200">
                          <a:effectLst/>
                          <a:latin typeface="+mn-lt"/>
                          <a:ea typeface="Times New Roman"/>
                          <a:cs typeface="Arial"/>
                        </a:rPr>
                        <a:t>5</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r>
              <a:tr h="190481">
                <a:tc>
                  <a:txBody>
                    <a:bodyPr/>
                    <a:lstStyle/>
                    <a:p>
                      <a:pPr algn="ctr">
                        <a:spcAft>
                          <a:spcPts val="0"/>
                        </a:spcAft>
                      </a:pPr>
                      <a:r>
                        <a:rPr lang="en-US" sz="1200">
                          <a:effectLst/>
                          <a:latin typeface="+mn-lt"/>
                          <a:ea typeface="Times New Roman"/>
                          <a:cs typeface="Arial"/>
                        </a:rPr>
                        <a:t>G</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US" sz="1200">
                          <a:effectLst/>
                          <a:latin typeface="+mn-lt"/>
                          <a:ea typeface="Times New Roman"/>
                          <a:cs typeface="Arial"/>
                        </a:rPr>
                        <a:t>6</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r>
              <a:tr h="190481">
                <a:tc>
                  <a:txBody>
                    <a:bodyPr/>
                    <a:lstStyle/>
                    <a:p>
                      <a:pPr algn="ctr">
                        <a:spcAft>
                          <a:spcPts val="0"/>
                        </a:spcAft>
                      </a:pPr>
                      <a:r>
                        <a:rPr lang="en-US" sz="1200">
                          <a:effectLst/>
                          <a:latin typeface="+mn-lt"/>
                          <a:ea typeface="Times New Roman"/>
                          <a:cs typeface="Arial"/>
                        </a:rPr>
                        <a:t>I</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US" sz="1200">
                          <a:effectLst/>
                          <a:latin typeface="+mn-lt"/>
                          <a:ea typeface="Times New Roman"/>
                          <a:cs typeface="Arial"/>
                        </a:rPr>
                        <a:t>3</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1200" dirty="0">
                          <a:effectLst/>
                          <a:latin typeface="+mn-lt"/>
                          <a:ea typeface="Times New Roman"/>
                        </a:rPr>
                        <a:t> </a:t>
                      </a:r>
                      <a:endParaRPr lang="el-GR" sz="1200" dirty="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r>
              <a:tr h="203180">
                <a:tc>
                  <a:txBody>
                    <a:bodyPr/>
                    <a:lstStyle/>
                    <a:p>
                      <a:pPr algn="ctr">
                        <a:spcAft>
                          <a:spcPts val="0"/>
                        </a:spcAft>
                      </a:pPr>
                      <a:r>
                        <a:rPr lang="en-US" sz="1200">
                          <a:effectLst/>
                          <a:latin typeface="+mn-lt"/>
                          <a:ea typeface="Times New Roman"/>
                          <a:cs typeface="Arial"/>
                        </a:rPr>
                        <a:t>C</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US" sz="1200">
                          <a:effectLst/>
                          <a:latin typeface="+mn-lt"/>
                          <a:ea typeface="Times New Roman"/>
                          <a:cs typeface="Arial"/>
                        </a:rPr>
                        <a:t>3</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2</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highlight>
                            <a:srgbClr val="000000"/>
                          </a:highligh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1200">
                          <a:effectLst/>
                          <a:highlight>
                            <a:srgbClr val="000000"/>
                          </a:highligh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1200">
                          <a:effectLst/>
                          <a:highlight>
                            <a:srgbClr val="000000"/>
                          </a:highligh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808080"/>
                      </a:solidFill>
                      <a:prstDash val="dash"/>
                      <a:round/>
                      <a:headEnd type="none" w="med" len="med"/>
                      <a:tailEnd type="none" w="med" len="med"/>
                    </a:lnR>
                    <a:lnT>
                      <a:noFill/>
                    </a:lnT>
                    <a:lnB>
                      <a:noFill/>
                    </a:lnB>
                    <a:solidFill>
                      <a:srgbClr val="00000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808080"/>
                      </a:solidFill>
                      <a:prstDash val="dash"/>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808080"/>
                      </a:solidFill>
                      <a:prstDash val="dash"/>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r>
              <a:tr h="203180">
                <a:tc>
                  <a:txBody>
                    <a:bodyPr/>
                    <a:lstStyle/>
                    <a:p>
                      <a:pPr algn="ctr">
                        <a:spcAft>
                          <a:spcPts val="0"/>
                        </a:spcAft>
                      </a:pPr>
                      <a:r>
                        <a:rPr lang="en-US" sz="1200">
                          <a:effectLst/>
                          <a:latin typeface="+mn-lt"/>
                          <a:ea typeface="Times New Roman"/>
                          <a:cs typeface="Arial"/>
                        </a:rPr>
                        <a:t>E</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US" sz="1200">
                          <a:effectLst/>
                          <a:latin typeface="+mn-lt"/>
                          <a:ea typeface="Times New Roman"/>
                          <a:cs typeface="Arial"/>
                        </a:rPr>
                        <a:t>2</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2</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80808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r>
                        <a:rPr lang="el-GR" sz="1200">
                          <a:effectLst/>
                          <a:latin typeface="+mn-lt"/>
                          <a:ea typeface="Times New Roman"/>
                        </a:rPr>
                        <a:t>….</a:t>
                      </a:r>
                    </a:p>
                  </a:txBody>
                  <a:tcPr marL="6350" marR="6350" marT="6350" marB="0" anchor="b">
                    <a:lnL w="19050" cap="flat" cmpd="dbl" algn="ctr">
                      <a:solidFill>
                        <a:srgbClr val="000000"/>
                      </a:solidFill>
                      <a:prstDash val="solid"/>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l-GR" sz="1200">
                          <a:effectLst/>
                          <a:latin typeface="+mn-lt"/>
                          <a:ea typeface="Times New Roman"/>
                        </a:rPr>
                        <a:t>…..</a:t>
                      </a:r>
                    </a:p>
                  </a:txBody>
                  <a:tcPr marL="6350" marR="6350" marT="6350" marB="0" anchor="b">
                    <a:lnL w="12700" cap="flat" cmpd="sng" algn="ctr">
                      <a:solidFill>
                        <a:srgbClr val="808080"/>
                      </a:solidFill>
                      <a:prstDash val="dash"/>
                      <a:round/>
                      <a:headEnd type="none" w="med" len="med"/>
                      <a:tailEnd type="none" w="med" len="med"/>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r>
              <a:tr h="203180">
                <a:tc>
                  <a:txBody>
                    <a:bodyPr/>
                    <a:lstStyle/>
                    <a:p>
                      <a:pPr algn="ctr">
                        <a:spcAft>
                          <a:spcPts val="0"/>
                        </a:spcAft>
                      </a:pPr>
                      <a:r>
                        <a:rPr lang="en-US" sz="1200">
                          <a:effectLst/>
                          <a:latin typeface="+mn-lt"/>
                          <a:ea typeface="Times New Roman"/>
                          <a:cs typeface="Arial"/>
                        </a:rPr>
                        <a:t>X</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US" sz="1200">
                          <a:effectLst/>
                          <a:latin typeface="+mn-lt"/>
                          <a:ea typeface="Times New Roman"/>
                          <a:cs typeface="Arial"/>
                        </a:rPr>
                        <a:t>0</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2</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sng" algn="ctr">
                      <a:solidFill>
                        <a:srgbClr val="808080"/>
                      </a:solidFill>
                      <a:prstDash val="solid"/>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808080"/>
                      </a:solidFill>
                      <a:prstDash val="dash"/>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r>
              <a:tr h="203180">
                <a:tc>
                  <a:txBody>
                    <a:bodyPr/>
                    <a:lstStyle/>
                    <a:p>
                      <a:pPr algn="ctr">
                        <a:spcAft>
                          <a:spcPts val="0"/>
                        </a:spcAft>
                      </a:pPr>
                      <a:r>
                        <a:rPr lang="en-US" sz="1200">
                          <a:effectLst/>
                          <a:latin typeface="+mn-lt"/>
                          <a:ea typeface="Times New Roman"/>
                          <a:cs typeface="Arial"/>
                        </a:rPr>
                        <a:t>F</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US" sz="1200">
                          <a:effectLst/>
                          <a:latin typeface="+mn-lt"/>
                          <a:ea typeface="Times New Roman"/>
                          <a:cs typeface="Arial"/>
                        </a:rPr>
                        <a:t>1</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5</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808080"/>
                      </a:solidFill>
                      <a:prstDash val="dash"/>
                      <a:round/>
                      <a:headEnd type="none" w="med" len="med"/>
                      <a:tailEnd type="none" w="med" len="med"/>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808080"/>
                      </a:solidFill>
                      <a:prstDash val="dash"/>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808080"/>
                      </a:solidFill>
                      <a:prstDash val="dash"/>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r>
              <a:tr h="203180">
                <a:tc>
                  <a:txBody>
                    <a:bodyPr/>
                    <a:lstStyle/>
                    <a:p>
                      <a:pPr algn="ctr">
                        <a:spcAft>
                          <a:spcPts val="0"/>
                        </a:spcAft>
                      </a:pPr>
                      <a:r>
                        <a:rPr lang="en-US" sz="1200">
                          <a:effectLst/>
                          <a:latin typeface="+mn-lt"/>
                          <a:ea typeface="Times New Roman"/>
                          <a:cs typeface="Arial"/>
                        </a:rPr>
                        <a:t>H</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US" sz="1200">
                          <a:effectLst/>
                          <a:latin typeface="+mn-lt"/>
                          <a:ea typeface="Times New Roman"/>
                          <a:cs typeface="Arial"/>
                        </a:rPr>
                        <a:t>4</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2</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w="12700" cap="flat" cmpd="sng" algn="ctr">
                      <a:solidFill>
                        <a:srgbClr val="808080"/>
                      </a:solidFill>
                      <a:prstDash val="dash"/>
                      <a:round/>
                      <a:headEnd type="none" w="med" len="med"/>
                      <a:tailEnd type="none" w="med" len="med"/>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w="12700" cap="flat" cmpd="sng" algn="ctr">
                      <a:solidFill>
                        <a:srgbClr val="808080"/>
                      </a:solidFill>
                      <a:prstDash val="dash"/>
                      <a:round/>
                      <a:headEnd type="none" w="med" len="med"/>
                      <a:tailEnd type="none" w="med" len="med"/>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808080"/>
                      </a:solidFill>
                      <a:prstDash val="dash"/>
                      <a:round/>
                      <a:headEnd type="none" w="med" len="med"/>
                      <a:tailEnd type="none" w="med" len="med"/>
                    </a:lnR>
                    <a:lnT>
                      <a:noFill/>
                    </a:lnT>
                    <a:lnB>
                      <a:noFill/>
                    </a:lnB>
                    <a:solidFill>
                      <a:srgbClr val="808080"/>
                    </a:solidFill>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808080"/>
                      </a:solidFill>
                      <a:prstDash val="dash"/>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808080"/>
                      </a:solidFill>
                      <a:prstDash val="dash"/>
                      <a:round/>
                      <a:headEnd type="none" w="med" len="med"/>
                      <a:tailEnd type="none" w="med" len="med"/>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a:noFill/>
                    </a:lnB>
                  </a:tcPr>
                </a:tc>
              </a:tr>
              <a:tr h="171010">
                <a:tc>
                  <a:txBody>
                    <a:bodyPr/>
                    <a:lstStyle/>
                    <a:p>
                      <a:pPr algn="ct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r>
              <a:tr h="190481">
                <a:tc>
                  <a:txBody>
                    <a:bodyPr/>
                    <a:lstStyle/>
                    <a:p>
                      <a:pPr algn="ct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ctr">
                        <a:spcAft>
                          <a:spcPts val="0"/>
                        </a:spcAft>
                      </a:pPr>
                      <a:r>
                        <a:rPr lang="en-GB" sz="1200">
                          <a:effectLst/>
                          <a:latin typeface="+mn-lt"/>
                          <a:ea typeface="Times New Roman"/>
                          <a:cs typeface="Arial"/>
                        </a:rPr>
                        <a:t> </a:t>
                      </a:r>
                      <a:endParaRPr lang="el-GR" sz="1200">
                        <a:effectLst/>
                        <a:latin typeface="+mn-lt"/>
                        <a:ea typeface="Times New Roman"/>
                      </a:endParaRPr>
                    </a:p>
                  </a:txBody>
                  <a:tcPr marL="6350" marR="6350" marT="6350" marB="0" anchor="ctr">
                    <a:lnL>
                      <a:noFill/>
                    </a:lnL>
                    <a:lnR>
                      <a:noFill/>
                    </a:lnR>
                    <a:lnT>
                      <a:noFill/>
                    </a:lnT>
                    <a:lnB>
                      <a:noFill/>
                    </a:lnB>
                  </a:tcPr>
                </a:tc>
                <a:tc>
                  <a:txBody>
                    <a:bodyPr/>
                    <a:lstStyle/>
                    <a:p>
                      <a:pPr algn="r">
                        <a:spcAft>
                          <a:spcPts val="0"/>
                        </a:spcAft>
                      </a:pPr>
                      <a:r>
                        <a:rPr lang="en-GB" sz="1200">
                          <a:effectLst/>
                          <a:latin typeface="+mn-lt"/>
                          <a:ea typeface="Times New Roman"/>
                          <a:cs typeface="Arial"/>
                        </a:rPr>
                        <a:t>0</a:t>
                      </a:r>
                      <a:endParaRPr lang="el-GR" sz="1200">
                        <a:effectLst/>
                        <a:latin typeface="+mn-lt"/>
                        <a:ea typeface="Times New Roman"/>
                      </a:endParaRPr>
                    </a:p>
                  </a:txBody>
                  <a:tcPr marL="6350" marR="6350" marT="6350" marB="0" anchor="b">
                    <a:lnL>
                      <a:noFill/>
                    </a:lnL>
                    <a:lnR>
                      <a:noFill/>
                    </a:lnR>
                    <a:lnT>
                      <a:noFill/>
                    </a:lnT>
                    <a:lnB>
                      <a:noFill/>
                    </a:lnB>
                  </a:tcPr>
                </a:tc>
                <a:tc>
                  <a:txBody>
                    <a:bodyPr/>
                    <a:lstStyle/>
                    <a:p>
                      <a:pPr algn="r">
                        <a:spcAft>
                          <a:spcPts val="0"/>
                        </a:spcAft>
                      </a:pPr>
                      <a:r>
                        <a:rPr lang="en-GB" sz="1200">
                          <a:effectLst/>
                          <a:latin typeface="+mn-lt"/>
                          <a:ea typeface="Times New Roman"/>
                          <a:cs typeface="Arial"/>
                        </a:rPr>
                        <a:t>1</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2</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3</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4</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5</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6</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7</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8</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9</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10</a:t>
                      </a:r>
                      <a:endParaRPr lang="el-GR" sz="1200">
                        <a:effectLst/>
                        <a:latin typeface="+mn-lt"/>
                        <a:ea typeface="Times New Roman"/>
                      </a:endParaRPr>
                    </a:p>
                  </a:txBody>
                  <a:tcPr marL="6350" marR="6350" marT="6350" marB="0" anchor="b">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11</a:t>
                      </a:r>
                      <a:endParaRPr lang="el-GR" sz="1200">
                        <a:effectLst/>
                        <a:latin typeface="+mn-lt"/>
                        <a:ea typeface="Times New Roman"/>
                      </a:endParaRPr>
                    </a:p>
                  </a:txBody>
                  <a:tcPr marL="6350" marR="6350" marT="6350" marB="0" anchor="b">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12</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13</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14</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15</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16</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17</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18</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a:effectLst/>
                          <a:latin typeface="+mn-lt"/>
                          <a:ea typeface="Times New Roman"/>
                          <a:cs typeface="Arial"/>
                        </a:rPr>
                        <a:t>19</a:t>
                      </a:r>
                      <a:endParaRPr lang="el-GR" sz="120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1200" dirty="0">
                          <a:effectLst/>
                          <a:latin typeface="+mn-lt"/>
                          <a:ea typeface="Times New Roman"/>
                          <a:cs typeface="Arial"/>
                        </a:rPr>
                        <a:t>20</a:t>
                      </a:r>
                      <a:endParaRPr lang="el-GR" sz="1200" dirty="0">
                        <a:effectLst/>
                        <a:latin typeface="+mn-lt"/>
                        <a:ea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 xmlns:p14="http://schemas.microsoft.com/office/powerpoint/2010/main" val="3445505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Διάγραμμα </a:t>
            </a:r>
            <a:r>
              <a:rPr lang="en-US" smtClean="0"/>
              <a:t>Gantt </a:t>
            </a:r>
            <a:r>
              <a:rPr lang="en-US" sz="3200" b="0" dirty="0" smtClean="0">
                <a:solidFill>
                  <a:prstClr val="white"/>
                </a:solidFill>
              </a:rPr>
              <a:t>3</a:t>
            </a:r>
            <a:r>
              <a:rPr lang="en-US" sz="3200" b="0" smtClean="0">
                <a:solidFill>
                  <a:prstClr val="white"/>
                </a:solidFill>
              </a:rPr>
              <a:t>/3</a:t>
            </a:r>
            <a:endParaRPr lang="el-GR" dirty="0"/>
          </a:p>
        </p:txBody>
      </p:sp>
      <p:sp>
        <p:nvSpPr>
          <p:cNvPr id="3" name="2 - Θέση περιεχομένου"/>
          <p:cNvSpPr>
            <a:spLocks noGrp="1"/>
          </p:cNvSpPr>
          <p:nvPr>
            <p:ph idx="1"/>
          </p:nvPr>
        </p:nvSpPr>
        <p:spPr/>
        <p:txBody>
          <a:bodyPr>
            <a:normAutofit/>
          </a:bodyPr>
          <a:lstStyle/>
          <a:p>
            <a:r>
              <a:rPr lang="el-GR" dirty="0" smtClean="0"/>
              <a:t>Παρατηρούμε ότι η δραστηριότητα </a:t>
            </a:r>
            <a:r>
              <a:rPr lang="en-US" dirty="0" smtClean="0"/>
              <a:t>D</a:t>
            </a:r>
            <a:r>
              <a:rPr lang="el-GR" dirty="0" smtClean="0"/>
              <a:t> έχει τελειώσει νωρίτερα κατά μια εβδομάδα. Το δεδομένο αυτό θα μπορούσε να σημαίνει μια συντομότερη ολοκλήρωση του έργου. </a:t>
            </a:r>
            <a:endParaRPr lang="en-US" dirty="0" smtClean="0"/>
          </a:p>
          <a:p>
            <a:r>
              <a:rPr lang="el-GR" dirty="0" smtClean="0"/>
              <a:t>Όμως, η δραστηριότητα </a:t>
            </a:r>
            <a:r>
              <a:rPr lang="en-US" dirty="0" smtClean="0"/>
              <a:t>E</a:t>
            </a:r>
            <a:r>
              <a:rPr lang="el-GR" dirty="0" smtClean="0"/>
              <a:t> δεν έχει αρχίσει ακόμη και το περιθώριό της είναι μικρότερο από τη διάρκειά της. Άρα το έργο, αντί να συντομεύσει, τελικά θα καθυστερήσει κατά μια βδομάδα. </a:t>
            </a:r>
            <a:endParaRPr lang="en-US" dirty="0" smtClean="0"/>
          </a:p>
          <a:p>
            <a:r>
              <a:rPr lang="el-GR" dirty="0" smtClean="0"/>
              <a:t>Για την δραστηριότητα </a:t>
            </a:r>
            <a:r>
              <a:rPr lang="en-US" dirty="0" smtClean="0"/>
              <a:t>F</a:t>
            </a:r>
            <a:r>
              <a:rPr lang="el-GR" dirty="0" smtClean="0"/>
              <a:t> που έχει καθυστερήσει δεν υπάρχει πρόβλημα γιατί το περιθώριό που της απομένει είναι μεγαλύτερο από τη διάρκειά </a:t>
            </a:r>
            <a:r>
              <a:rPr lang="el-GR" smtClean="0"/>
              <a:t>της.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 xmlns:p14="http://schemas.microsoft.com/office/powerpoint/2010/main" val="332560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Οικονομική Παρακολούθηση Έργου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Με τα παραπάνω εργαλεία ανάλυσης (</a:t>
            </a:r>
            <a:r>
              <a:rPr lang="en-US" dirty="0" smtClean="0"/>
              <a:t>PERT</a:t>
            </a:r>
            <a:r>
              <a:rPr lang="el-GR" dirty="0" smtClean="0"/>
              <a:t>/</a:t>
            </a:r>
            <a:r>
              <a:rPr lang="en-US" dirty="0" smtClean="0"/>
              <a:t>CPM</a:t>
            </a:r>
            <a:r>
              <a:rPr lang="el-GR" dirty="0" smtClean="0"/>
              <a:t>, </a:t>
            </a:r>
            <a:r>
              <a:rPr lang="en-US" dirty="0" smtClean="0"/>
              <a:t>GANTT</a:t>
            </a:r>
            <a:r>
              <a:rPr lang="el-GR" dirty="0" smtClean="0"/>
              <a:t>) είμαστε σε θέση να διερευνήσουμε και τυχόν βελτιώσεις στην υλοποίηση του έργου στο οικονομικό τομέα. Μια τέτοια βελτίωση αφορά τη </a:t>
            </a:r>
            <a:r>
              <a:rPr lang="el-GR" b="1" dirty="0" smtClean="0"/>
              <a:t>συντόμευση της διάρκειας του έργου</a:t>
            </a:r>
            <a:r>
              <a:rPr lang="el-GR" dirty="0" smtClean="0"/>
              <a:t>. Η συντόμευση κάθε δραστηριότητας έχει το δικό της κόστος σε υλικά, προσωπικό, μηχανήματα, κλπ. Η βελτιστοποίηση για τη περίπτωση αυτή έγκειται στο να πετύχουμε την επιθυμητή οικονομία χρόνου στο μικρότερο κόστος. Ένας άλλος εξίσου σημαντικός τομέας βελτίωσης είναι η </a:t>
            </a:r>
            <a:r>
              <a:rPr lang="el-GR" b="1" dirty="0" smtClean="0"/>
              <a:t>διαχείριση των απαιτούμενων πόρων</a:t>
            </a:r>
            <a:r>
              <a:rPr lang="el-GR" dirty="0" smtClean="0"/>
              <a:t> (προσωπικού, μηχανών, κλπ.). Εδώ, η βελτιστοποίηση έγκειται στη ταξινόμηση των δραστηριοτήτων για ομαλότερη κατανομή των πόρων.</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 xmlns:p14="http://schemas.microsoft.com/office/powerpoint/2010/main" val="423377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Δικτυακή Απεικόνιση ενός Έργου</a:t>
            </a:r>
            <a:r>
              <a:rPr lang="en-US" dirty="0" smtClean="0"/>
              <a:t> </a:t>
            </a:r>
            <a:r>
              <a:rPr lang="en-US" sz="3200" b="0" dirty="0" smtClean="0"/>
              <a:t>1/10</a:t>
            </a:r>
            <a:endParaRPr lang="el-GR" sz="3200" b="0" dirty="0"/>
          </a:p>
        </p:txBody>
      </p:sp>
      <p:sp>
        <p:nvSpPr>
          <p:cNvPr id="3" name="2 - Θέση περιεχομένου"/>
          <p:cNvSpPr>
            <a:spLocks noGrp="1"/>
          </p:cNvSpPr>
          <p:nvPr>
            <p:ph idx="1"/>
          </p:nvPr>
        </p:nvSpPr>
        <p:spPr/>
        <p:txBody>
          <a:bodyPr>
            <a:normAutofit/>
          </a:bodyPr>
          <a:lstStyle/>
          <a:p>
            <a:r>
              <a:rPr lang="el-GR" dirty="0" smtClean="0"/>
              <a:t>Για να εφαρμοστεί η μεθοδολογία </a:t>
            </a:r>
            <a:r>
              <a:rPr lang="en-US" dirty="0" smtClean="0"/>
              <a:t>PERT</a:t>
            </a:r>
            <a:r>
              <a:rPr lang="el-GR" dirty="0" smtClean="0"/>
              <a:t>/</a:t>
            </a:r>
            <a:r>
              <a:rPr lang="en-US" dirty="0" smtClean="0"/>
              <a:t>CPM </a:t>
            </a:r>
            <a:r>
              <a:rPr lang="el-GR" dirty="0" smtClean="0"/>
              <a:t>χωρίζουμε το έργο σε επί μέρους δραστηριότητες με λεπτομερές χρονοδιάγραμμα έναρξης και περάτωσης κάθε δραστηριότητας καθώς και όλων των διασυνδέσεών τους. </a:t>
            </a:r>
          </a:p>
          <a:p>
            <a:r>
              <a:rPr lang="el-GR" dirty="0" smtClean="0"/>
              <a:t>Το όλο έργο απεικονίζεται σε μορφή δικτύου όπου ο κάθε κλάδος είναι μια δραστηριότητα, ενώ ο κάθε κόμβος είναι ένα γεγονός και ταυτόχρονα αποτελεί το σημείο εκκίνησης ή ολοκλήρωσης όσων δραστηριοτήτων ξεκινούν ή καταλήγουν εκεί.</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 xmlns:p14="http://schemas.microsoft.com/office/powerpoint/2010/main" val="3964658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Βασίλειος Μούσας 2014. Βασίλειος Μούσας. «Διαχείριση έργων και εργοταξίων . Ενότητα 2: Χρονικός Προγραμματισμός Έργων &amp; Οικονομική </a:t>
            </a:r>
            <a:r>
              <a:rPr lang="el-GR" sz="2000" dirty="0" smtClean="0"/>
              <a:t>Παρακολούθηση».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 xmlns:p14="http://schemas.microsoft.com/office/powerpoint/2010/main" val="2067293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 xmlns:p14="http://schemas.microsoft.com/office/powerpoint/2010/main" val="1180909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2624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Δικτυακή Απεικόνιση ενός </a:t>
            </a:r>
            <a:r>
              <a:rPr lang="el-GR" dirty="0" smtClean="0"/>
              <a:t>Έργου</a:t>
            </a:r>
            <a:r>
              <a:rPr lang="en-US" dirty="0" smtClean="0"/>
              <a:t> </a:t>
            </a:r>
            <a:r>
              <a:rPr lang="en-US" sz="3200" b="0" dirty="0" smtClean="0">
                <a:solidFill>
                  <a:prstClr val="white"/>
                </a:solidFill>
              </a:rPr>
              <a:t>2/10</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772816"/>
            <a:ext cx="8007698"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2968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Δικτυακή Απεικόνιση ενός Έργου</a:t>
            </a:r>
            <a:r>
              <a:rPr lang="en-US" dirty="0" smtClean="0"/>
              <a:t> </a:t>
            </a:r>
            <a:r>
              <a:rPr lang="en-US" sz="3200" b="0" dirty="0" smtClean="0">
                <a:solidFill>
                  <a:prstClr val="white"/>
                </a:solidFill>
              </a:rPr>
              <a:t>3/10</a:t>
            </a:r>
            <a:endParaRPr lang="el-GR" dirty="0"/>
          </a:p>
        </p:txBody>
      </p:sp>
      <p:sp>
        <p:nvSpPr>
          <p:cNvPr id="3" name="2 - Θέση περιεχομένου"/>
          <p:cNvSpPr>
            <a:spLocks noGrp="1"/>
          </p:cNvSpPr>
          <p:nvPr>
            <p:ph idx="1"/>
          </p:nvPr>
        </p:nvSpPr>
        <p:spPr/>
        <p:txBody>
          <a:bodyPr>
            <a:normAutofit fontScale="85000" lnSpcReduction="20000"/>
          </a:bodyPr>
          <a:lstStyle/>
          <a:p>
            <a:pPr marL="0" indent="0">
              <a:buNone/>
            </a:pPr>
            <a:r>
              <a:rPr lang="el-GR" dirty="0" smtClean="0"/>
              <a:t>Κατά την απεικόνιση πρέπει να τηρούνται ορισμένοι κανόνες ή περιορισμοί.</a:t>
            </a:r>
          </a:p>
          <a:p>
            <a:pPr>
              <a:buNone/>
            </a:pPr>
            <a:r>
              <a:rPr lang="el-GR" dirty="0" smtClean="0"/>
              <a:t> </a:t>
            </a:r>
          </a:p>
          <a:p>
            <a:pPr marL="514350" lvl="0" indent="-514350">
              <a:buFont typeface="+mj-lt"/>
              <a:buAutoNum type="arabicPeriod"/>
            </a:pPr>
            <a:r>
              <a:rPr lang="el-GR" dirty="0" smtClean="0"/>
              <a:t>Ένα γεγονός συμβαίνει μόνο όταν όλες οι δραστηριότητες που οδηγούν σε αυτό έχουν ολοκληρωθεί (π.χ.: το γεγονός 6 θα συμβεί μόνο όταν ολοκληρωθούν οι δραστηριότητες </a:t>
            </a:r>
            <a:r>
              <a:rPr lang="en-US" dirty="0" smtClean="0"/>
              <a:t>D</a:t>
            </a:r>
            <a:r>
              <a:rPr lang="el-GR" dirty="0" smtClean="0"/>
              <a:t> &amp; </a:t>
            </a:r>
            <a:r>
              <a:rPr lang="en-US" dirty="0" smtClean="0"/>
              <a:t>F</a:t>
            </a:r>
            <a:r>
              <a:rPr lang="el-GR" dirty="0" smtClean="0"/>
              <a:t>).</a:t>
            </a:r>
          </a:p>
          <a:p>
            <a:pPr marL="514350" lvl="0" indent="-514350">
              <a:buFont typeface="+mj-lt"/>
              <a:buAutoNum type="arabicPeriod"/>
            </a:pPr>
            <a:r>
              <a:rPr lang="el-GR" dirty="0" smtClean="0"/>
              <a:t>Μια δραστηριότητα μπορεί να αρχίσει μόνο όταν συμβεί το γεγονός που προηγείται αυτής (π.χ.: οι δραστηριότητες </a:t>
            </a:r>
            <a:r>
              <a:rPr lang="en-US" dirty="0" smtClean="0"/>
              <a:t>B</a:t>
            </a:r>
            <a:r>
              <a:rPr lang="el-GR" dirty="0" smtClean="0"/>
              <a:t> &amp; </a:t>
            </a:r>
            <a:r>
              <a:rPr lang="en-US" dirty="0" smtClean="0"/>
              <a:t>E </a:t>
            </a:r>
            <a:r>
              <a:rPr lang="el-GR" dirty="0" smtClean="0"/>
              <a:t>θα αρχίσουν μόνο όταν συμβεί το γεγονός 2).</a:t>
            </a:r>
          </a:p>
          <a:p>
            <a:pPr marL="514350" lvl="0" indent="-514350">
              <a:buFont typeface="+mj-lt"/>
              <a:buAutoNum type="arabicPeriod"/>
            </a:pPr>
            <a:r>
              <a:rPr lang="el-GR" dirty="0" smtClean="0"/>
              <a:t>Ένα γεγονός δεν μπορεί να συμβεί δυο φορές δηλαδή οι δραστηριότητες δεν μπορεί να σχηματίζουν  βρόγχο (π.χ.: δεν μπορεί να τοποθετηθεί δραστηριότητα που να αρχίζει με το γεγονός 7 και να τελειώνει με το γεγονός 2).</a:t>
            </a:r>
          </a:p>
          <a:p>
            <a:pPr marL="514350" lvl="0" indent="-514350">
              <a:buFont typeface="+mj-lt"/>
              <a:buAutoNum type="arabicPeriod"/>
            </a:pPr>
            <a:r>
              <a:rPr lang="el-GR" dirty="0" smtClean="0"/>
              <a:t>Κάθε γεγονός έχει προηγούμενη και επόμενη δραστηριότητα εκτός από την έναρξη και το τέλος του έργου.</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 xmlns:p14="http://schemas.microsoft.com/office/powerpoint/2010/main" val="1290963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Δικτυακή Απεικόνιση ενός </a:t>
            </a:r>
            <a:r>
              <a:rPr lang="el-GR" dirty="0" smtClean="0"/>
              <a:t>Έργου</a:t>
            </a:r>
            <a:r>
              <a:rPr lang="en-US" dirty="0" smtClean="0"/>
              <a:t> </a:t>
            </a:r>
            <a:r>
              <a:rPr lang="en-US" sz="3200" b="0" dirty="0" smtClean="0">
                <a:solidFill>
                  <a:prstClr val="white"/>
                </a:solidFill>
              </a:rPr>
              <a:t>4/10</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Η σχεδίαση του δικτύου γίνεται σε τρεις φάσεις.</a:t>
            </a:r>
          </a:p>
          <a:p>
            <a:pPr>
              <a:buNone/>
            </a:pPr>
            <a:endParaRPr lang="el-GR" dirty="0" smtClean="0"/>
          </a:p>
          <a:p>
            <a:r>
              <a:rPr lang="el-GR" dirty="0" smtClean="0"/>
              <a:t>Στη </a:t>
            </a:r>
            <a:r>
              <a:rPr lang="el-GR" b="1" dirty="0" smtClean="0"/>
              <a:t>πρώτη φάση</a:t>
            </a:r>
            <a:r>
              <a:rPr lang="el-GR" dirty="0" smtClean="0"/>
              <a:t> αναλύεται το όλο έργο σε επί μέρους δραστηριότητες και καταρτίζεται ο αναλυτικός πίνακας δραστηριοτήτων. Οι δραστηριότητες ομαδοποιούνται σε κατηγορίες (ως προς τα απαιτούμενα μέσα, τοποθεσία, μέθοδο, κλπ.) </a:t>
            </a:r>
          </a:p>
          <a:p>
            <a:pPr>
              <a:buNone/>
            </a:pPr>
            <a:endParaRPr lang="el-GR" dirty="0" smtClean="0"/>
          </a:p>
          <a:p>
            <a:r>
              <a:rPr lang="el-GR" dirty="0" smtClean="0"/>
              <a:t>Για παράδειγμα, δίνεται ένας απλοποιημένος πίνακας με τις δραστηριότητες κατασκευής ενός κτίσματος: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 xmlns:p14="http://schemas.microsoft.com/office/powerpoint/2010/main" val="136009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Δικτυακή Απεικόνιση ενός </a:t>
            </a:r>
            <a:r>
              <a:rPr lang="el-GR" dirty="0" smtClean="0"/>
              <a:t>Έργου</a:t>
            </a:r>
            <a:r>
              <a:rPr lang="en-US" dirty="0" smtClean="0"/>
              <a:t> </a:t>
            </a:r>
            <a:r>
              <a:rPr lang="en-US" sz="3200" b="0" dirty="0">
                <a:solidFill>
                  <a:prstClr val="white"/>
                </a:solidFill>
              </a:rPr>
              <a:t>5</a:t>
            </a:r>
            <a:r>
              <a:rPr lang="en-US" sz="3200" b="0" dirty="0" smtClean="0">
                <a:solidFill>
                  <a:prstClr val="white"/>
                </a:solidFill>
              </a:rPr>
              <a:t>/10</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graphicFrame>
        <p:nvGraphicFramePr>
          <p:cNvPr id="5" name="Πίνακας 4"/>
          <p:cNvGraphicFramePr>
            <a:graphicFrameLocks noGrp="1"/>
          </p:cNvGraphicFramePr>
          <p:nvPr>
            <p:extLst>
              <p:ext uri="{D42A27DB-BD31-4B8C-83A1-F6EECF244321}">
                <p14:modId xmlns="" xmlns:p14="http://schemas.microsoft.com/office/powerpoint/2010/main" val="168698765"/>
              </p:ext>
            </p:extLst>
          </p:nvPr>
        </p:nvGraphicFramePr>
        <p:xfrm>
          <a:off x="1475656" y="1628800"/>
          <a:ext cx="5256584" cy="3291840"/>
        </p:xfrm>
        <a:graphic>
          <a:graphicData uri="http://schemas.openxmlformats.org/drawingml/2006/table">
            <a:tbl>
              <a:tblPr firstCol="1" lastCol="1">
                <a:tableStyleId>{BC89EF96-8CEA-46FF-86C4-4CE0E7609802}</a:tableStyleId>
              </a:tblPr>
              <a:tblGrid>
                <a:gridCol w="904889"/>
                <a:gridCol w="4351695"/>
              </a:tblGrid>
              <a:tr h="352039">
                <a:tc>
                  <a:txBody>
                    <a:bodyPr/>
                    <a:lstStyle/>
                    <a:p>
                      <a:pPr algn="just">
                        <a:spcAft>
                          <a:spcPts val="0"/>
                        </a:spcAft>
                      </a:pPr>
                      <a:r>
                        <a:rPr lang="en-US" sz="2400" b="0" dirty="0">
                          <a:effectLst/>
                        </a:rPr>
                        <a:t>A</a:t>
                      </a:r>
                      <a:endParaRPr lang="el-GR" sz="2400" b="0" dirty="0">
                        <a:effectLst/>
                        <a:latin typeface="Courier New"/>
                        <a:ea typeface="Times New Roman"/>
                      </a:endParaRPr>
                    </a:p>
                  </a:txBody>
                  <a:tcPr marL="68580" marR="68580" marT="0" marB="0"/>
                </a:tc>
                <a:tc>
                  <a:txBody>
                    <a:bodyPr/>
                    <a:lstStyle/>
                    <a:p>
                      <a:pPr algn="just">
                        <a:spcAft>
                          <a:spcPts val="0"/>
                        </a:spcAft>
                      </a:pPr>
                      <a:r>
                        <a:rPr lang="el-GR" sz="2400" b="0" dirty="0">
                          <a:effectLst/>
                        </a:rPr>
                        <a:t>Κατασκευή σκελετού</a:t>
                      </a:r>
                      <a:endParaRPr lang="el-GR" sz="2400" b="0" dirty="0">
                        <a:effectLst/>
                        <a:latin typeface="Courier New"/>
                        <a:ea typeface="Times New Roman"/>
                      </a:endParaRPr>
                    </a:p>
                  </a:txBody>
                  <a:tcPr marL="68580" marR="68580" marT="0" marB="0"/>
                </a:tc>
              </a:tr>
              <a:tr h="352039">
                <a:tc>
                  <a:txBody>
                    <a:bodyPr/>
                    <a:lstStyle/>
                    <a:p>
                      <a:pPr algn="just">
                        <a:spcAft>
                          <a:spcPts val="0"/>
                        </a:spcAft>
                      </a:pPr>
                      <a:r>
                        <a:rPr lang="en-US" sz="2400" b="0" dirty="0">
                          <a:effectLst/>
                        </a:rPr>
                        <a:t>B</a:t>
                      </a:r>
                      <a:endParaRPr lang="el-GR" sz="2400" b="0" dirty="0">
                        <a:effectLst/>
                        <a:latin typeface="Courier New"/>
                        <a:ea typeface="Times New Roman"/>
                      </a:endParaRPr>
                    </a:p>
                  </a:txBody>
                  <a:tcPr marL="68580" marR="68580" marT="0" marB="0"/>
                </a:tc>
                <a:tc>
                  <a:txBody>
                    <a:bodyPr/>
                    <a:lstStyle/>
                    <a:p>
                      <a:pPr algn="just">
                        <a:spcAft>
                          <a:spcPts val="0"/>
                        </a:spcAft>
                      </a:pPr>
                      <a:r>
                        <a:rPr lang="el-GR" sz="2400" b="0" dirty="0">
                          <a:effectLst/>
                        </a:rPr>
                        <a:t>Κατασκευή σκεπής</a:t>
                      </a:r>
                      <a:endParaRPr lang="el-GR" sz="2400" b="0" dirty="0">
                        <a:effectLst/>
                        <a:latin typeface="Courier New"/>
                        <a:ea typeface="Times New Roman"/>
                      </a:endParaRPr>
                    </a:p>
                  </a:txBody>
                  <a:tcPr marL="68580" marR="68580" marT="0" marB="0"/>
                </a:tc>
              </a:tr>
              <a:tr h="352039">
                <a:tc>
                  <a:txBody>
                    <a:bodyPr/>
                    <a:lstStyle/>
                    <a:p>
                      <a:pPr algn="just">
                        <a:spcAft>
                          <a:spcPts val="0"/>
                        </a:spcAft>
                      </a:pPr>
                      <a:r>
                        <a:rPr lang="en-US" sz="2400" b="0">
                          <a:effectLst/>
                        </a:rPr>
                        <a:t>C</a:t>
                      </a:r>
                      <a:endParaRPr lang="el-GR" sz="2400" b="0">
                        <a:effectLst/>
                        <a:latin typeface="Courier New"/>
                        <a:ea typeface="Times New Roman"/>
                      </a:endParaRPr>
                    </a:p>
                  </a:txBody>
                  <a:tcPr marL="68580" marR="68580" marT="0" marB="0"/>
                </a:tc>
                <a:tc>
                  <a:txBody>
                    <a:bodyPr/>
                    <a:lstStyle/>
                    <a:p>
                      <a:pPr algn="just">
                        <a:spcAft>
                          <a:spcPts val="0"/>
                        </a:spcAft>
                      </a:pPr>
                      <a:r>
                        <a:rPr lang="el-GR" sz="2400" b="0" dirty="0">
                          <a:effectLst/>
                        </a:rPr>
                        <a:t>Κατασκευή τοιχοποιίας</a:t>
                      </a:r>
                      <a:endParaRPr lang="el-GR" sz="2400" b="0" dirty="0">
                        <a:effectLst/>
                        <a:latin typeface="Courier New"/>
                        <a:ea typeface="Times New Roman"/>
                      </a:endParaRPr>
                    </a:p>
                  </a:txBody>
                  <a:tcPr marL="68580" marR="68580" marT="0" marB="0"/>
                </a:tc>
              </a:tr>
              <a:tr h="352039">
                <a:tc>
                  <a:txBody>
                    <a:bodyPr/>
                    <a:lstStyle/>
                    <a:p>
                      <a:pPr algn="just">
                        <a:spcAft>
                          <a:spcPts val="0"/>
                        </a:spcAft>
                      </a:pPr>
                      <a:r>
                        <a:rPr lang="en-US" sz="2400" b="0">
                          <a:effectLst/>
                        </a:rPr>
                        <a:t>D</a:t>
                      </a:r>
                      <a:endParaRPr lang="el-GR" sz="2400" b="0">
                        <a:effectLst/>
                        <a:latin typeface="Courier New"/>
                        <a:ea typeface="Times New Roman"/>
                      </a:endParaRPr>
                    </a:p>
                  </a:txBody>
                  <a:tcPr marL="68580" marR="68580" marT="0" marB="0"/>
                </a:tc>
                <a:tc>
                  <a:txBody>
                    <a:bodyPr/>
                    <a:lstStyle/>
                    <a:p>
                      <a:pPr algn="just">
                        <a:spcAft>
                          <a:spcPts val="0"/>
                        </a:spcAft>
                      </a:pPr>
                      <a:r>
                        <a:rPr lang="el-GR" sz="2400" b="0" dirty="0">
                          <a:effectLst/>
                        </a:rPr>
                        <a:t>Συλλέκτες νερού σκεπής</a:t>
                      </a:r>
                      <a:endParaRPr lang="el-GR" sz="2400" b="0" dirty="0">
                        <a:effectLst/>
                        <a:latin typeface="Courier New"/>
                        <a:ea typeface="Times New Roman"/>
                      </a:endParaRPr>
                    </a:p>
                  </a:txBody>
                  <a:tcPr marL="68580" marR="68580" marT="0" marB="0"/>
                </a:tc>
              </a:tr>
              <a:tr h="352039">
                <a:tc>
                  <a:txBody>
                    <a:bodyPr/>
                    <a:lstStyle/>
                    <a:p>
                      <a:pPr algn="just">
                        <a:spcAft>
                          <a:spcPts val="0"/>
                        </a:spcAft>
                      </a:pPr>
                      <a:r>
                        <a:rPr lang="en-US" sz="2400" b="0">
                          <a:effectLst/>
                        </a:rPr>
                        <a:t>E</a:t>
                      </a:r>
                      <a:r>
                        <a:rPr lang="el-GR" sz="2400" b="0">
                          <a:effectLst/>
                        </a:rPr>
                        <a:t> </a:t>
                      </a:r>
                      <a:endParaRPr lang="el-GR" sz="2400" b="0">
                        <a:effectLst/>
                        <a:latin typeface="Courier New"/>
                        <a:ea typeface="Times New Roman"/>
                      </a:endParaRPr>
                    </a:p>
                  </a:txBody>
                  <a:tcPr marL="68580" marR="68580" marT="0" marB="0"/>
                </a:tc>
                <a:tc>
                  <a:txBody>
                    <a:bodyPr/>
                    <a:lstStyle/>
                    <a:p>
                      <a:pPr algn="just">
                        <a:spcAft>
                          <a:spcPts val="0"/>
                        </a:spcAft>
                      </a:pPr>
                      <a:r>
                        <a:rPr lang="el-GR" sz="2400" b="0" dirty="0">
                          <a:effectLst/>
                        </a:rPr>
                        <a:t>Υδραυλικές εγκαταστάσεις</a:t>
                      </a:r>
                      <a:endParaRPr lang="el-GR" sz="2400" b="0" dirty="0">
                        <a:effectLst/>
                        <a:latin typeface="Courier New"/>
                        <a:ea typeface="Times New Roman"/>
                      </a:endParaRPr>
                    </a:p>
                  </a:txBody>
                  <a:tcPr marL="68580" marR="68580" marT="0" marB="0"/>
                </a:tc>
              </a:tr>
              <a:tr h="352039">
                <a:tc>
                  <a:txBody>
                    <a:bodyPr/>
                    <a:lstStyle/>
                    <a:p>
                      <a:pPr algn="just">
                        <a:spcAft>
                          <a:spcPts val="0"/>
                        </a:spcAft>
                      </a:pPr>
                      <a:r>
                        <a:rPr lang="en-US" sz="2400" b="0">
                          <a:effectLst/>
                        </a:rPr>
                        <a:t>F</a:t>
                      </a:r>
                      <a:endParaRPr lang="el-GR" sz="2400" b="0">
                        <a:effectLst/>
                        <a:latin typeface="Courier New"/>
                        <a:ea typeface="Times New Roman"/>
                      </a:endParaRPr>
                    </a:p>
                  </a:txBody>
                  <a:tcPr marL="68580" marR="68580" marT="0" marB="0"/>
                </a:tc>
                <a:tc>
                  <a:txBody>
                    <a:bodyPr/>
                    <a:lstStyle/>
                    <a:p>
                      <a:pPr algn="just">
                        <a:spcAft>
                          <a:spcPts val="0"/>
                        </a:spcAft>
                      </a:pPr>
                      <a:r>
                        <a:rPr lang="el-GR" sz="2400" b="0" dirty="0">
                          <a:effectLst/>
                        </a:rPr>
                        <a:t>Ηλεκτρικές εγκαταστάσεις</a:t>
                      </a:r>
                      <a:endParaRPr lang="el-GR" sz="2400" b="0" dirty="0">
                        <a:effectLst/>
                        <a:latin typeface="Courier New"/>
                        <a:ea typeface="Times New Roman"/>
                      </a:endParaRPr>
                    </a:p>
                  </a:txBody>
                  <a:tcPr marL="68580" marR="68580" marT="0" marB="0"/>
                </a:tc>
              </a:tr>
              <a:tr h="352039">
                <a:tc>
                  <a:txBody>
                    <a:bodyPr/>
                    <a:lstStyle/>
                    <a:p>
                      <a:pPr algn="just">
                        <a:spcAft>
                          <a:spcPts val="0"/>
                        </a:spcAft>
                      </a:pPr>
                      <a:r>
                        <a:rPr lang="en-US" sz="2400" b="0">
                          <a:effectLst/>
                        </a:rPr>
                        <a:t>G</a:t>
                      </a:r>
                      <a:endParaRPr lang="el-GR" sz="2400" b="0">
                        <a:effectLst/>
                        <a:latin typeface="Courier New"/>
                        <a:ea typeface="Times New Roman"/>
                      </a:endParaRPr>
                    </a:p>
                  </a:txBody>
                  <a:tcPr marL="68580" marR="68580" marT="0" marB="0"/>
                </a:tc>
                <a:tc>
                  <a:txBody>
                    <a:bodyPr/>
                    <a:lstStyle/>
                    <a:p>
                      <a:pPr algn="just">
                        <a:spcAft>
                          <a:spcPts val="0"/>
                        </a:spcAft>
                      </a:pPr>
                      <a:r>
                        <a:rPr lang="el-GR" sz="2400" b="0" dirty="0">
                          <a:effectLst/>
                        </a:rPr>
                        <a:t>Αποχέτευση</a:t>
                      </a:r>
                      <a:endParaRPr lang="el-GR" sz="2400" b="0" dirty="0">
                        <a:effectLst/>
                        <a:latin typeface="Courier New"/>
                        <a:ea typeface="Times New Roman"/>
                      </a:endParaRPr>
                    </a:p>
                  </a:txBody>
                  <a:tcPr marL="68580" marR="68580" marT="0" marB="0"/>
                </a:tc>
              </a:tr>
              <a:tr h="352039">
                <a:tc>
                  <a:txBody>
                    <a:bodyPr/>
                    <a:lstStyle/>
                    <a:p>
                      <a:pPr algn="just">
                        <a:spcAft>
                          <a:spcPts val="0"/>
                        </a:spcAft>
                      </a:pPr>
                      <a:r>
                        <a:rPr lang="en-US" sz="2400" b="0">
                          <a:effectLst/>
                        </a:rPr>
                        <a:t>H</a:t>
                      </a:r>
                      <a:endParaRPr lang="el-GR" sz="2400" b="0">
                        <a:effectLst/>
                        <a:latin typeface="Courier New"/>
                        <a:ea typeface="Times New Roman"/>
                      </a:endParaRPr>
                    </a:p>
                  </a:txBody>
                  <a:tcPr marL="68580" marR="68580" marT="0" marB="0"/>
                </a:tc>
                <a:tc>
                  <a:txBody>
                    <a:bodyPr/>
                    <a:lstStyle/>
                    <a:p>
                      <a:pPr algn="just">
                        <a:spcAft>
                          <a:spcPts val="0"/>
                        </a:spcAft>
                      </a:pPr>
                      <a:r>
                        <a:rPr lang="el-GR" sz="2400" b="0" dirty="0">
                          <a:effectLst/>
                        </a:rPr>
                        <a:t>Σοβατίσματα</a:t>
                      </a:r>
                      <a:endParaRPr lang="el-GR" sz="2400" b="0" dirty="0">
                        <a:effectLst/>
                        <a:latin typeface="Courier New"/>
                        <a:ea typeface="Times New Roman"/>
                      </a:endParaRPr>
                    </a:p>
                  </a:txBody>
                  <a:tcPr marL="68580" marR="68580" marT="0" marB="0"/>
                </a:tc>
              </a:tr>
              <a:tr h="352039">
                <a:tc>
                  <a:txBody>
                    <a:bodyPr/>
                    <a:lstStyle/>
                    <a:p>
                      <a:pPr algn="just">
                        <a:spcAft>
                          <a:spcPts val="0"/>
                        </a:spcAft>
                      </a:pPr>
                      <a:r>
                        <a:rPr lang="en-US" sz="2400" b="0">
                          <a:effectLst/>
                        </a:rPr>
                        <a:t>I</a:t>
                      </a:r>
                      <a:endParaRPr lang="el-GR" sz="2400" b="0">
                        <a:effectLst/>
                        <a:latin typeface="Courier New"/>
                        <a:ea typeface="Times New Roman"/>
                      </a:endParaRPr>
                    </a:p>
                  </a:txBody>
                  <a:tcPr marL="68580" marR="68580" marT="0" marB="0"/>
                </a:tc>
                <a:tc>
                  <a:txBody>
                    <a:bodyPr/>
                    <a:lstStyle/>
                    <a:p>
                      <a:pPr algn="just">
                        <a:spcAft>
                          <a:spcPts val="0"/>
                        </a:spcAft>
                      </a:pPr>
                      <a:r>
                        <a:rPr lang="el-GR" sz="2400" b="0" dirty="0">
                          <a:effectLst/>
                        </a:rPr>
                        <a:t>Βαψίματα</a:t>
                      </a:r>
                      <a:endParaRPr lang="el-GR" sz="2400" b="0" dirty="0">
                        <a:effectLst/>
                        <a:latin typeface="Courier New"/>
                        <a:ea typeface="Times New Roman"/>
                      </a:endParaRPr>
                    </a:p>
                  </a:txBody>
                  <a:tcPr marL="68580" marR="68580" marT="0" marB="0"/>
                </a:tc>
              </a:tr>
            </a:tbl>
          </a:graphicData>
        </a:graphic>
      </p:graphicFrame>
    </p:spTree>
    <p:extLst>
      <p:ext uri="{BB962C8B-B14F-4D97-AF65-F5344CB8AC3E}">
        <p14:creationId xmlns="" xmlns:p14="http://schemas.microsoft.com/office/powerpoint/2010/main" val="3773608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Δικτυακή Απεικόνιση ενός </a:t>
            </a:r>
            <a:r>
              <a:rPr lang="el-GR" dirty="0" smtClean="0"/>
              <a:t>Έργου</a:t>
            </a:r>
            <a:r>
              <a:rPr lang="en-US" dirty="0" smtClean="0"/>
              <a:t> </a:t>
            </a:r>
            <a:r>
              <a:rPr lang="en-US" sz="3200" b="0" dirty="0">
                <a:solidFill>
                  <a:prstClr val="white"/>
                </a:solidFill>
              </a:rPr>
              <a:t>6</a:t>
            </a:r>
            <a:r>
              <a:rPr lang="en-US" sz="3200" b="0" dirty="0" smtClean="0">
                <a:solidFill>
                  <a:prstClr val="white"/>
                </a:solidFill>
              </a:rPr>
              <a:t>/10</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Στη </a:t>
            </a:r>
            <a:r>
              <a:rPr lang="el-GR" b="1" dirty="0" smtClean="0"/>
              <a:t>δεύτερη φάση</a:t>
            </a:r>
            <a:r>
              <a:rPr lang="el-GR" dirty="0" smtClean="0"/>
              <a:t> καταρτίζεται ένα πρόχειρο δίκτυο με τη φυσιολογική σειρά των δραστηριοτήτων βάσει του αρχικού πίνακα, των αλληλεξαρτήσεων. Η σειρά αυτή προκύπτει και από τυχόν περιορισμούς λόγω τεχνικών δυνατοτήτων, προσωπικού, υλικών ή πολιτικής. </a:t>
            </a:r>
          </a:p>
          <a:p>
            <a:r>
              <a:rPr lang="el-GR" dirty="0" smtClean="0"/>
              <a:t>Στη φάση αυτή μπορεί να επίσης προκύψουν βελτιώσεις του δικτύου είτε με περαιτέρω ανάλυση σύνθετων δραστηριοτήτων ή με τη σύνθεση επί μέρους δραστηριοτήτων σε μία, ή ακόμη και με τη προσθήκη τεχνητών δραστηριοτήτων μηδενικού χρόνου με σκοπό την επισήμανση κάποιας αλληλουχίας.</a:t>
            </a:r>
          </a:p>
          <a:p>
            <a:pPr>
              <a:buNone/>
            </a:pPr>
            <a:r>
              <a:rPr lang="el-GR" dirty="0" smtClean="0"/>
              <a:t>Για να αποφύγουμε τυχόν παραλείψεις ή λάθη στη σειρά σχεδίασης, για κάθε μια δραστηριότητα θέτουμε τα παρακάτω ερωτήματα: </a:t>
            </a:r>
          </a:p>
          <a:p>
            <a:r>
              <a:rPr lang="el-GR" dirty="0" smtClean="0"/>
              <a:t>Α) Ποιες δραστηριότητες πρέπει να έχουν τελειώσει πριν αρχίσει η τρέχουσα; </a:t>
            </a:r>
          </a:p>
          <a:p>
            <a:r>
              <a:rPr lang="el-GR" dirty="0" smtClean="0"/>
              <a:t>Β) Ποιες δραστηριότητες πρέπει ή μπορούν να αρχίσουν μόλις τελειώσει η τρέχουσα; </a:t>
            </a:r>
          </a:p>
          <a:p>
            <a:r>
              <a:rPr lang="el-GR" dirty="0" smtClean="0"/>
              <a:t>Γ) Ποιες δραστηριότητες είναι ανεξάρτητες και μπορούν να συμβούν παράλληλα με τη τρέχουσα;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 xmlns:p14="http://schemas.microsoft.com/office/powerpoint/2010/main" val="158207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Δικτυακή Απεικόνιση ενός </a:t>
            </a:r>
            <a:r>
              <a:rPr lang="el-GR" dirty="0" smtClean="0"/>
              <a:t>Έργου</a:t>
            </a:r>
            <a:r>
              <a:rPr lang="en-US" dirty="0" smtClean="0"/>
              <a:t> </a:t>
            </a:r>
            <a:r>
              <a:rPr lang="en-US" sz="3200" b="0" dirty="0">
                <a:solidFill>
                  <a:prstClr val="white"/>
                </a:solidFill>
              </a:rPr>
              <a:t>7</a:t>
            </a:r>
            <a:r>
              <a:rPr lang="en-US" sz="3200" b="0" dirty="0" smtClean="0">
                <a:solidFill>
                  <a:prstClr val="white"/>
                </a:solidFill>
              </a:rPr>
              <a:t>/10</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10242" name="Picture 2" descr="PertCpm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916832"/>
            <a:ext cx="7416300" cy="194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209992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135</TotalTime>
  <Words>2674</Words>
  <Application>Microsoft Office PowerPoint</Application>
  <PresentationFormat>On-screen Show (4:3)</PresentationFormat>
  <Paragraphs>832</Paragraphs>
  <Slides>36</Slides>
  <Notes>20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template</vt:lpstr>
      <vt:lpstr>OC_template_updated</vt:lpstr>
      <vt:lpstr>1_OC_template_updated</vt:lpstr>
      <vt:lpstr>Διαχείριση Έργων &amp; Εργοταξίων</vt:lpstr>
      <vt:lpstr>Χρονικός Προγραμματισμός ενός Έργου</vt:lpstr>
      <vt:lpstr>Δικτυακή Απεικόνιση ενός Έργου 1/10</vt:lpstr>
      <vt:lpstr>Δικτυακή Απεικόνιση ενός Έργου 2/10</vt:lpstr>
      <vt:lpstr>Δικτυακή Απεικόνιση ενός Έργου 3/10</vt:lpstr>
      <vt:lpstr>Δικτυακή Απεικόνιση ενός Έργου 4/10</vt:lpstr>
      <vt:lpstr>Δικτυακή Απεικόνιση ενός Έργου 5/10</vt:lpstr>
      <vt:lpstr>Δικτυακή Απεικόνιση ενός Έργου 6/10</vt:lpstr>
      <vt:lpstr>Δικτυακή Απεικόνιση ενός Έργου 7/10</vt:lpstr>
      <vt:lpstr>Δικτυακή Απεικόνιση ενός Έργου 8/10</vt:lpstr>
      <vt:lpstr>Δικτυακή Απεικόνιση ενός Έργου 9/10</vt:lpstr>
      <vt:lpstr>Δικτυακή Απεικόνιση ενός Έργου 10/10</vt:lpstr>
      <vt:lpstr>Ανάλυση PERT/CPM</vt:lpstr>
      <vt:lpstr>Νωρίτερος &amp; Αργότερος Χρόνος Δραστηριοτήτων 1/8</vt:lpstr>
      <vt:lpstr>Νωρίτερος &amp; Αργότερος Χρόνος Δραστηριοτήτων 2/8</vt:lpstr>
      <vt:lpstr>Νωρίτερος &amp; Αργότερος Χρόνος Δραστηριοτήτων 3/8</vt:lpstr>
      <vt:lpstr>Νωρίτερος &amp; Αργότερος Χρόνος Δραστηριοτήτων 4/8</vt:lpstr>
      <vt:lpstr>Νωρίτερος &amp; Αργότερος Χρόνος Δραστηριοτήτων 5/8</vt:lpstr>
      <vt:lpstr>Νωρίτερος &amp; Αργότερος Χρόνος Δραστηριοτήτων 6/8</vt:lpstr>
      <vt:lpstr>Νωρίτερος &amp; Αργότερος Χρόνος Δραστηριοτήτων 7/8</vt:lpstr>
      <vt:lpstr>Νωρίτερος &amp; Αργότερος Χρόνος Δραστηριοτήτων 8/8</vt:lpstr>
      <vt:lpstr>Κρίσιμη διαδρομή</vt:lpstr>
      <vt:lpstr>Χρονικά Περιθώρια Δραστηριοτήτων 1/2 </vt:lpstr>
      <vt:lpstr>Χρονικά Περιθώρια Δραστηριοτήτων 2/2 </vt:lpstr>
      <vt:lpstr>Χρονική Παρακολούθηση Του Έργου</vt:lpstr>
      <vt:lpstr>Διάγραμμα Gantt 1/3</vt:lpstr>
      <vt:lpstr>Διάγραμμα Gantt 2/3</vt:lpstr>
      <vt:lpstr>Διάγραμμα Gantt 3/3</vt:lpstr>
      <vt:lpstr>Οικονομική Παρακολούθηση Έργου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Author</cp:lastModifiedBy>
  <cp:revision>22</cp:revision>
  <dcterms:created xsi:type="dcterms:W3CDTF">2015-07-23T11:35:20Z</dcterms:created>
  <dcterms:modified xsi:type="dcterms:W3CDTF">2015-09-02T08:17:28Z</dcterms:modified>
</cp:coreProperties>
</file>