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7" r:id="rId6"/>
    <p:sldId id="298" r:id="rId7"/>
    <p:sldId id="299" r:id="rId8"/>
    <p:sldId id="302" r:id="rId9"/>
    <p:sldId id="295" r:id="rId10"/>
    <p:sldId id="280" r:id="rId11"/>
    <p:sldId id="267" r:id="rId12"/>
    <p:sldId id="269" r:id="rId13"/>
    <p:sldId id="276" r:id="rId14"/>
    <p:sldId id="277" r:id="rId15"/>
    <p:sldId id="271" r:id="rId16"/>
    <p:sldId id="274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13: </a:t>
            </a:r>
            <a:r>
              <a:rPr lang="el-GR" sz="2600" dirty="0" smtClean="0"/>
              <a:t>Χαλάρωση </a:t>
            </a:r>
            <a:r>
              <a:rPr lang="el-GR" sz="2600" dirty="0" smtClean="0"/>
              <a:t>- </a:t>
            </a:r>
            <a:r>
              <a:rPr lang="el-GR" sz="2600" dirty="0" smtClean="0"/>
              <a:t>διάταση</a:t>
            </a:r>
            <a:endParaRPr lang="en-US" sz="24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Στατική Διάταση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Στατική </a:t>
            </a:r>
            <a:r>
              <a:rPr lang="el-GR" altLang="el-GR" dirty="0" smtClean="0"/>
              <a:t>διάταση </a:t>
            </a:r>
            <a:r>
              <a:rPr lang="en-US" altLang="el-GR" dirty="0" smtClean="0"/>
              <a:t>(isometric,</a:t>
            </a:r>
            <a:r>
              <a:rPr lang="el-GR" altLang="el-GR" dirty="0" smtClean="0"/>
              <a:t> </a:t>
            </a:r>
            <a:r>
              <a:rPr lang="en-US" altLang="el-GR" dirty="0" smtClean="0"/>
              <a:t>controlled,</a:t>
            </a:r>
            <a:r>
              <a:rPr lang="el-GR" altLang="el-GR" dirty="0" smtClean="0"/>
              <a:t> </a:t>
            </a:r>
            <a:r>
              <a:rPr lang="en-US" altLang="el-GR" dirty="0" smtClean="0"/>
              <a:t>slow</a:t>
            </a:r>
            <a:r>
              <a:rPr lang="en-US" altLang="el-GR" dirty="0" smtClean="0"/>
              <a:t>)</a:t>
            </a:r>
            <a:r>
              <a:rPr lang="el-GR" altLang="el-GR" dirty="0" smtClean="0"/>
              <a:t>               Διατήρηση συγκεκριμένης </a:t>
            </a:r>
            <a:r>
              <a:rPr lang="el-GR" altLang="el-GR" dirty="0" smtClean="0"/>
              <a:t>θέσης, η </a:t>
            </a:r>
            <a:r>
              <a:rPr lang="el-GR" altLang="el-GR" dirty="0" smtClean="0"/>
              <a:t>οποία είναι πιθανόν να επαναληφθεί ή όχι. </a:t>
            </a:r>
          </a:p>
          <a:p>
            <a:r>
              <a:rPr lang="el-GR" altLang="el-GR" b="1" dirty="0" smtClean="0"/>
              <a:t>Θετικά στοιχεία: </a:t>
            </a:r>
          </a:p>
          <a:p>
            <a:pPr lvl="1"/>
            <a:r>
              <a:rPr lang="el-GR" altLang="el-GR" dirty="0" smtClean="0"/>
              <a:t>Μέγιστος έλεγχος</a:t>
            </a:r>
          </a:p>
          <a:p>
            <a:pPr lvl="1"/>
            <a:r>
              <a:rPr lang="el-GR" altLang="el-GR" dirty="0" smtClean="0"/>
              <a:t>Ελάχιστη ή καθόλου κίνηση</a:t>
            </a:r>
          </a:p>
          <a:p>
            <a:pPr lvl="1"/>
            <a:r>
              <a:rPr lang="el-GR" altLang="el-GR" dirty="0" smtClean="0"/>
              <a:t>Ελάχιστη ή καθόλου ταχύτητα</a:t>
            </a:r>
          </a:p>
          <a:p>
            <a:r>
              <a:rPr lang="el-GR" altLang="el-GR" b="1" dirty="0" smtClean="0"/>
              <a:t>Αρνητικό στοιχείο: </a:t>
            </a:r>
            <a:r>
              <a:rPr lang="el-GR" altLang="el-GR" dirty="0" smtClean="0"/>
              <a:t>Δεν διευκολύνει την προετοιμασία συγκεκριμένης  (αθλητικής) </a:t>
            </a:r>
            <a:r>
              <a:rPr lang="el-GR" altLang="el-GR" dirty="0" smtClean="0"/>
              <a:t>δραστηριότητας.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Βαλλιστική διάταση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3886200"/>
          </a:xfrm>
        </p:spPr>
        <p:txBody>
          <a:bodyPr numCol="2">
            <a:noAutofit/>
          </a:bodyPr>
          <a:lstStyle/>
          <a:p>
            <a:pPr marL="804863" indent="-285750">
              <a:lnSpc>
                <a:spcPct val="90000"/>
              </a:lnSpc>
            </a:pPr>
            <a:r>
              <a:rPr lang="el-GR" altLang="el-GR" sz="2300" b="1" dirty="0" smtClean="0"/>
              <a:t>Αρνητικά </a:t>
            </a:r>
            <a:r>
              <a:rPr lang="el-GR" altLang="el-GR" sz="2300" b="1" dirty="0" smtClean="0"/>
              <a:t>στοιχεία:</a:t>
            </a:r>
          </a:p>
          <a:p>
            <a:pPr marL="1071563" lvl="1">
              <a:lnSpc>
                <a:spcPct val="90000"/>
              </a:lnSpc>
            </a:pPr>
            <a:r>
              <a:rPr lang="el-GR" altLang="el-GR" sz="2300" dirty="0" smtClean="0"/>
              <a:t>Ανεπαρκής προσαρμογή του </a:t>
            </a:r>
            <a:r>
              <a:rPr lang="el-GR" altLang="el-GR" sz="2300" dirty="0" smtClean="0"/>
              <a:t>ιστού.</a:t>
            </a:r>
            <a:endParaRPr lang="el-GR" altLang="el-GR" sz="2300" dirty="0" smtClean="0"/>
          </a:p>
          <a:p>
            <a:pPr marL="1071563" lvl="1">
              <a:lnSpc>
                <a:spcPct val="90000"/>
              </a:lnSpc>
            </a:pPr>
            <a:r>
              <a:rPr lang="el-GR" altLang="el-GR" sz="2300" dirty="0" smtClean="0"/>
              <a:t>Ευαισθησία σε </a:t>
            </a:r>
            <a:r>
              <a:rPr lang="el-GR" altLang="el-GR" sz="2300" dirty="0" smtClean="0"/>
              <a:t>μικροτραυματισμούς.</a:t>
            </a:r>
            <a:endParaRPr lang="el-GR" altLang="el-GR" sz="2300" dirty="0" smtClean="0"/>
          </a:p>
          <a:p>
            <a:pPr marL="1071563" lvl="1">
              <a:lnSpc>
                <a:spcPct val="90000"/>
              </a:lnSpc>
            </a:pPr>
            <a:r>
              <a:rPr lang="el-GR" altLang="el-GR" sz="2300" dirty="0" smtClean="0"/>
              <a:t>Ενεργοποίηση του αντανακλαστικού </a:t>
            </a:r>
            <a:r>
              <a:rPr lang="el-GR" altLang="el-GR" sz="2300" dirty="0" smtClean="0"/>
              <a:t>διάτασης.</a:t>
            </a:r>
            <a:endParaRPr lang="el-GR" altLang="el-GR" sz="2300" dirty="0" smtClean="0"/>
          </a:p>
          <a:p>
            <a:pPr marL="1071563" lvl="1">
              <a:lnSpc>
                <a:spcPct val="90000"/>
              </a:lnSpc>
            </a:pPr>
            <a:r>
              <a:rPr lang="el-GR" altLang="el-GR" sz="2300" dirty="0" smtClean="0"/>
              <a:t>Ανεπαρκής νευρική </a:t>
            </a:r>
            <a:r>
              <a:rPr lang="el-GR" altLang="el-GR" sz="2300" dirty="0" smtClean="0"/>
              <a:t>προσαρμογή.</a:t>
            </a:r>
            <a:endParaRPr lang="el-GR" altLang="el-GR" sz="2300" dirty="0" smtClean="0"/>
          </a:p>
          <a:p>
            <a:pPr marL="627063" lvl="0">
              <a:lnSpc>
                <a:spcPct val="90000"/>
              </a:lnSpc>
            </a:pPr>
            <a:r>
              <a:rPr lang="el-GR" altLang="el-GR" sz="2300" b="1" dirty="0">
                <a:solidFill>
                  <a:prstClr val="black"/>
                </a:solidFill>
              </a:rPr>
              <a:t>Θετικά στοιχεία:</a:t>
            </a:r>
          </a:p>
          <a:p>
            <a:pPr marL="893763" lvl="1" indent="-342900">
              <a:lnSpc>
                <a:spcPct val="90000"/>
              </a:lnSpc>
            </a:pPr>
            <a:r>
              <a:rPr lang="el-GR" altLang="el-GR" sz="2300" dirty="0">
                <a:solidFill>
                  <a:prstClr val="black"/>
                </a:solidFill>
              </a:rPr>
              <a:t>Δυναμική  </a:t>
            </a:r>
            <a:r>
              <a:rPr lang="el-GR" altLang="el-GR" sz="2300" dirty="0" smtClean="0">
                <a:solidFill>
                  <a:prstClr val="black"/>
                </a:solidFill>
              </a:rPr>
              <a:t>ελαστικότητα.</a:t>
            </a:r>
            <a:endParaRPr lang="el-GR" altLang="el-GR" sz="2300" dirty="0">
              <a:solidFill>
                <a:prstClr val="black"/>
              </a:solidFill>
            </a:endParaRPr>
          </a:p>
          <a:p>
            <a:pPr marL="893763" lvl="1" indent="-342900">
              <a:lnSpc>
                <a:spcPct val="90000"/>
              </a:lnSpc>
            </a:pPr>
            <a:r>
              <a:rPr lang="el-GR" altLang="el-GR" sz="2300" dirty="0" smtClean="0">
                <a:solidFill>
                  <a:prstClr val="black"/>
                </a:solidFill>
              </a:rPr>
              <a:t>Αποτελεσματικότητα</a:t>
            </a:r>
            <a:r>
              <a:rPr lang="el-GR" altLang="el-GR" sz="2300" dirty="0">
                <a:solidFill>
                  <a:prstClr val="black"/>
                </a:solidFill>
              </a:rPr>
              <a:t>.</a:t>
            </a:r>
          </a:p>
          <a:p>
            <a:pPr marL="893763" lvl="1" indent="-342900">
              <a:lnSpc>
                <a:spcPct val="90000"/>
              </a:lnSpc>
            </a:pPr>
            <a:r>
              <a:rPr lang="el-GR" altLang="el-GR" sz="2300" dirty="0" smtClean="0">
                <a:solidFill>
                  <a:prstClr val="black"/>
                </a:solidFill>
              </a:rPr>
              <a:t>Ενδιαφέρον.</a:t>
            </a:r>
            <a:endParaRPr lang="el-GR" altLang="el-GR" sz="2300" dirty="0">
              <a:solidFill>
                <a:prstClr val="black"/>
              </a:solidFill>
            </a:endParaRPr>
          </a:p>
          <a:p>
            <a:pPr marL="893763" lvl="1" indent="-342900">
              <a:lnSpc>
                <a:spcPct val="90000"/>
              </a:lnSpc>
            </a:pPr>
            <a:r>
              <a:rPr lang="el-GR" altLang="el-GR" sz="2300" dirty="0">
                <a:solidFill>
                  <a:prstClr val="black"/>
                </a:solidFill>
              </a:rPr>
              <a:t>Ομαδικότητα.</a:t>
            </a:r>
          </a:p>
          <a:p>
            <a:pPr marL="893763"/>
            <a:endParaRPr lang="el-GR" altLang="el-GR" sz="2300" dirty="0" smtClean="0"/>
          </a:p>
          <a:p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762000" y="1143000"/>
            <a:ext cx="8001000" cy="88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Βαλλιστική διάταση – ρυθμική κίνηση</a:t>
            </a:r>
            <a:r>
              <a:rPr lang="el-GR" altLang="el-GR" sz="23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55600" lvl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altLang="el-GR" sz="23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l-GR" sz="2300" dirty="0">
                <a:solidFill>
                  <a:prstClr val="black"/>
                </a:solidFill>
                <a:latin typeface="Calibri"/>
              </a:rPr>
              <a:t>ballistic,</a:t>
            </a: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300" dirty="0">
                <a:solidFill>
                  <a:prstClr val="black"/>
                </a:solidFill>
                <a:latin typeface="Calibri"/>
              </a:rPr>
              <a:t>dynamic,</a:t>
            </a: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300" dirty="0">
                <a:solidFill>
                  <a:prstClr val="black"/>
                </a:solidFill>
                <a:latin typeface="Calibri"/>
              </a:rPr>
              <a:t>fast,</a:t>
            </a: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300" dirty="0">
                <a:solidFill>
                  <a:prstClr val="black"/>
                </a:solidFill>
                <a:latin typeface="Calibri"/>
              </a:rPr>
              <a:t>isotonic,</a:t>
            </a: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300" dirty="0">
                <a:solidFill>
                  <a:prstClr val="black"/>
                </a:solidFill>
                <a:latin typeface="Calibri"/>
              </a:rPr>
              <a:t>kinetic</a:t>
            </a:r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33900" y="2133600"/>
            <a:ext cx="3810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Είδος κίνησης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Ενεργητική </a:t>
            </a:r>
            <a:r>
              <a:rPr lang="el-GR" altLang="el-GR" b="1" dirty="0" smtClean="0"/>
              <a:t>διάταση:</a:t>
            </a:r>
            <a:r>
              <a:rPr lang="el-GR" altLang="el-GR" dirty="0" smtClean="0"/>
              <a:t> είτε </a:t>
            </a:r>
            <a:r>
              <a:rPr lang="el-GR" altLang="el-GR" dirty="0" smtClean="0"/>
              <a:t>βαλλιστική είτε </a:t>
            </a:r>
            <a:r>
              <a:rPr lang="el-GR" altLang="el-GR" dirty="0" smtClean="0"/>
              <a:t>στατική ενεργητική κίνηση, </a:t>
            </a:r>
            <a:r>
              <a:rPr lang="el-GR" altLang="el-GR" dirty="0" smtClean="0"/>
              <a:t>που συνεχίζεται ως το όριο της τροχιάς της </a:t>
            </a:r>
            <a:r>
              <a:rPr lang="el-GR" altLang="el-GR" dirty="0" smtClean="0"/>
              <a:t>κίνησης.</a:t>
            </a:r>
            <a:endParaRPr lang="el-GR" altLang="el-GR" dirty="0" smtClean="0"/>
          </a:p>
          <a:p>
            <a:r>
              <a:rPr lang="el-GR" altLang="el-GR" b="1" dirty="0" smtClean="0"/>
              <a:t>Παθητική </a:t>
            </a:r>
            <a:r>
              <a:rPr lang="el-GR" altLang="el-GR" b="1" dirty="0" smtClean="0"/>
              <a:t>διάταση: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παθητική </a:t>
            </a:r>
            <a:r>
              <a:rPr lang="el-GR" altLang="el-GR" dirty="0" smtClean="0"/>
              <a:t>κίνηση ως την φυσιολογική τροχιά της </a:t>
            </a:r>
            <a:r>
              <a:rPr lang="el-GR" altLang="el-GR" dirty="0" smtClean="0"/>
              <a:t>κίνησης, </a:t>
            </a:r>
          </a:p>
          <a:p>
            <a:pPr lvl="1"/>
            <a:r>
              <a:rPr lang="el-GR" altLang="el-GR" dirty="0" err="1" smtClean="0"/>
              <a:t>συνοδές</a:t>
            </a:r>
            <a:r>
              <a:rPr lang="el-GR" altLang="el-GR" dirty="0" smtClean="0"/>
              <a:t> </a:t>
            </a:r>
            <a:r>
              <a:rPr lang="el-GR" altLang="el-GR" dirty="0" smtClean="0"/>
              <a:t>κινήσεις,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κινητοποίηση.</a:t>
            </a:r>
            <a:endParaRPr lang="el-GR" altLang="el-GR" dirty="0" smtClean="0"/>
          </a:p>
          <a:p>
            <a:r>
              <a:rPr lang="el-GR" altLang="el-GR" b="1" dirty="0" smtClean="0"/>
              <a:t>Ενεργητική </a:t>
            </a:r>
            <a:r>
              <a:rPr lang="el-GR" altLang="el-GR" b="1" dirty="0" smtClean="0"/>
              <a:t>– υποβοηθούμενη διάταση:</a:t>
            </a:r>
            <a:r>
              <a:rPr lang="el-GR" altLang="el-GR" dirty="0" smtClean="0"/>
              <a:t> </a:t>
            </a:r>
            <a:r>
              <a:rPr lang="el-GR" altLang="el-GR" dirty="0" smtClean="0"/>
              <a:t>ενεργητική κίνηση, ως το όριο της τροχιάς της κίνησης </a:t>
            </a:r>
            <a:r>
              <a:rPr lang="el-GR" altLang="el-GR" dirty="0" smtClean="0"/>
              <a:t>με </a:t>
            </a:r>
            <a:r>
              <a:rPr lang="el-GR" altLang="el-GR" dirty="0" smtClean="0"/>
              <a:t>υποστήριξη από εξωτερική </a:t>
            </a:r>
            <a:r>
              <a:rPr lang="el-GR" altLang="el-GR" dirty="0" smtClean="0"/>
              <a:t>βοήθεια.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Ασφαλής </a:t>
            </a:r>
            <a:r>
              <a:rPr lang="el-GR" altLang="el-GR" dirty="0" smtClean="0"/>
              <a:t>Εφαρμογή </a:t>
            </a:r>
            <a:r>
              <a:rPr lang="el-GR" altLang="el-GR" dirty="0"/>
              <a:t>Ά</a:t>
            </a:r>
            <a:r>
              <a:rPr lang="el-GR" altLang="el-GR" dirty="0" smtClean="0"/>
              <a:t>σκησης </a:t>
            </a:r>
            <a:r>
              <a:rPr lang="el-GR" altLang="el-GR" dirty="0"/>
              <a:t>Δ</a:t>
            </a:r>
            <a:r>
              <a:rPr lang="el-GR" altLang="el-GR" dirty="0" smtClean="0"/>
              <a:t>ιάτασης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196752"/>
            <a:ext cx="8305800" cy="2308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dirty="0" smtClean="0"/>
              <a:t>Η πιθανότητα η διάταση να υπερβεί τα όρια αντοχής των </a:t>
            </a:r>
            <a:r>
              <a:rPr lang="el-GR" altLang="el-GR" dirty="0" smtClean="0"/>
              <a:t>ιστών εξαρτάται από:</a:t>
            </a:r>
            <a:endParaRPr lang="el-GR" altLang="el-GR" dirty="0" smtClean="0"/>
          </a:p>
          <a:p>
            <a:r>
              <a:rPr lang="el-GR" altLang="el-GR" dirty="0" smtClean="0"/>
              <a:t>Την </a:t>
            </a:r>
            <a:r>
              <a:rPr lang="el-GR" altLang="el-GR" dirty="0" smtClean="0"/>
              <a:t>ένταση, </a:t>
            </a:r>
            <a:r>
              <a:rPr lang="el-GR" altLang="el-GR" dirty="0" smtClean="0"/>
              <a:t>την διάρκεια και την συχνότητα των </a:t>
            </a:r>
            <a:r>
              <a:rPr lang="el-GR" altLang="el-GR" dirty="0" smtClean="0"/>
              <a:t>κινήσεων.</a:t>
            </a:r>
            <a:endParaRPr lang="el-GR" altLang="el-GR" dirty="0" smtClean="0"/>
          </a:p>
          <a:p>
            <a:r>
              <a:rPr lang="el-GR" altLang="el-GR" dirty="0" smtClean="0"/>
              <a:t>Τον αριθμό των κινήσεων σε συγκεκριμένη χρονική </a:t>
            </a:r>
            <a:r>
              <a:rPr lang="el-GR" altLang="el-GR" dirty="0" smtClean="0"/>
              <a:t>περίοδο.</a:t>
            </a:r>
            <a:endParaRPr lang="el-GR" altLang="el-GR" dirty="0" smtClean="0"/>
          </a:p>
          <a:p>
            <a:r>
              <a:rPr lang="el-GR" altLang="el-GR" dirty="0" smtClean="0"/>
              <a:t>Την ταχύτητα και την φύση των κινήσεων.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819400" y="3886200"/>
            <a:ext cx="3505200" cy="2079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Χαμηλή δύναμη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Μεγάλη διάρκεια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Υψηλή θερμοκρασία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7782744" cy="10263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Πρόγραμμα </a:t>
            </a:r>
            <a:r>
              <a:rPr lang="el-GR" altLang="el-GR" sz="4000" dirty="0" smtClean="0"/>
              <a:t>Ελαστικότητας </a:t>
            </a:r>
            <a:r>
              <a:rPr lang="el-GR" altLang="el-GR" dirty="0"/>
              <a:t>Π</a:t>
            </a:r>
            <a:r>
              <a:rPr lang="el-GR" altLang="el-GR" sz="4000" dirty="0" smtClean="0"/>
              <a:t>ροοδευτικής </a:t>
            </a:r>
            <a:r>
              <a:rPr lang="el-GR" altLang="el-GR" dirty="0"/>
              <a:t>Τ</a:t>
            </a:r>
            <a:r>
              <a:rPr lang="el-GR" altLang="el-GR" sz="4000" dirty="0" smtClean="0"/>
              <a:t>αχύτητας</a:t>
            </a:r>
            <a:endParaRPr lang="el-GR" altLang="el-GR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133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Στατική </a:t>
            </a:r>
            <a:r>
              <a:rPr lang="el-GR" altLang="el-GR" dirty="0" smtClean="0"/>
              <a:t>διάταση.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Αργή, μικρής τροχιάς </a:t>
            </a:r>
            <a:r>
              <a:rPr lang="el-GR" altLang="el-GR" dirty="0" smtClean="0"/>
              <a:t>διάταση.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Αργή πλήρους τροχιάς διάταση (στο όριο</a:t>
            </a:r>
            <a:r>
              <a:rPr lang="el-GR" altLang="el-GR" dirty="0" smtClean="0"/>
              <a:t>).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Γρήγορη μικρής τροχιάς </a:t>
            </a:r>
            <a:r>
              <a:rPr lang="el-GR" altLang="el-GR" dirty="0" smtClean="0"/>
              <a:t>διάταση.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Γρήγορη πλήρους τροχιάς </a:t>
            </a:r>
            <a:r>
              <a:rPr lang="el-GR" altLang="el-GR" dirty="0" smtClean="0"/>
              <a:t>διάταση </a:t>
            </a:r>
            <a:r>
              <a:rPr lang="el-GR" altLang="el-GR" dirty="0" smtClean="0"/>
              <a:t>(στο όριο</a:t>
            </a:r>
            <a:r>
              <a:rPr lang="el-GR" altLang="el-GR" dirty="0" smtClean="0"/>
              <a:t>).</a:t>
            </a: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l-GR" sz="2000" dirty="0" smtClean="0"/>
              <a:t>13</a:t>
            </a:r>
            <a:r>
              <a:rPr lang="en-US" sz="2000" dirty="0" smtClean="0"/>
              <a:t>:</a:t>
            </a:r>
            <a:r>
              <a:rPr lang="el-GR" sz="2000" dirty="0"/>
              <a:t> Χαλάρωση - </a:t>
            </a:r>
            <a:r>
              <a:rPr lang="el-GR" sz="2000" dirty="0" smtClean="0"/>
              <a:t>διάταση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151</TotalTime>
  <Words>844</Words>
  <Application>Microsoft Office PowerPoint</Application>
  <PresentationFormat>Προβολή στην οθόνη (4:3)</PresentationFormat>
  <Paragraphs>110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Στατική Διάταση</vt:lpstr>
      <vt:lpstr>Βαλλιστική διάταση</vt:lpstr>
      <vt:lpstr>Είδος κίνησης</vt:lpstr>
      <vt:lpstr>Ασφαλής Εφαρμογή Άσκησης Διάτασης</vt:lpstr>
      <vt:lpstr>Πρόγραμμα Ελαστικότητας Προοδευτικής Ταχύτητας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14</cp:revision>
  <dcterms:created xsi:type="dcterms:W3CDTF">2015-08-03T08:18:23Z</dcterms:created>
  <dcterms:modified xsi:type="dcterms:W3CDTF">2015-08-06T10:54:30Z</dcterms:modified>
</cp:coreProperties>
</file>