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2"/>
  </p:notesMasterIdLst>
  <p:handoutMasterIdLst>
    <p:handoutMasterId r:id="rId43"/>
  </p:handoutMasterIdLst>
  <p:sldIdLst>
    <p:sldId id="256" r:id="rId3"/>
    <p:sldId id="298" r:id="rId4"/>
    <p:sldId id="258" r:id="rId5"/>
    <p:sldId id="259" r:id="rId6"/>
    <p:sldId id="299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95" r:id="rId15"/>
    <p:sldId id="296" r:id="rId16"/>
    <p:sldId id="292" r:id="rId17"/>
    <p:sldId id="297" r:id="rId18"/>
    <p:sldId id="268" r:id="rId19"/>
    <p:sldId id="294" r:id="rId20"/>
    <p:sldId id="270" r:id="rId21"/>
    <p:sldId id="273" r:id="rId22"/>
    <p:sldId id="29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08" r:id="rId35"/>
    <p:sldId id="301" r:id="rId36"/>
    <p:sldId id="302" r:id="rId37"/>
    <p:sldId id="303" r:id="rId38"/>
    <p:sldId id="304" r:id="rId39"/>
    <p:sldId id="305" r:id="rId40"/>
    <p:sldId id="307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C8"/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0514" autoAdjust="0"/>
  </p:normalViewPr>
  <p:slideViewPr>
    <p:cSldViewPr>
      <p:cViewPr>
        <p:scale>
          <a:sx n="100" d="100"/>
          <a:sy n="100" d="100"/>
        </p:scale>
        <p:origin x="-19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1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2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7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3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3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7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7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8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7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2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0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068215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στους Μεταφραστές</a:t>
            </a:r>
            <a:endParaRPr lang="en-US" sz="2800" dirty="0" smtClean="0"/>
          </a:p>
          <a:p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4983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269"/>
          <p:cNvSpPr/>
          <p:nvPr/>
        </p:nvSpPr>
        <p:spPr>
          <a:xfrm>
            <a:off x="5796136" y="824110"/>
            <a:ext cx="3296105" cy="6022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9" name="Rectangle 268"/>
          <p:cNvSpPr/>
          <p:nvPr/>
        </p:nvSpPr>
        <p:spPr>
          <a:xfrm>
            <a:off x="107505" y="824110"/>
            <a:ext cx="5328591" cy="5982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l-GR" dirty="0"/>
              <a:t>Δομή ενός Μεταγλωττιστή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73948" y="646794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2594238" y="3525854"/>
            <a:ext cx="5724644" cy="32115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A82"/>
                </a:solidFill>
                <a:latin typeface="+mn-lt"/>
              </a:rPr>
              <a:t>FRONT – END</a:t>
            </a:r>
          </a:p>
          <a:p>
            <a:pPr algn="ctr"/>
            <a:r>
              <a:rPr lang="en-US" sz="2400" b="1" dirty="0" smtClean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ΤΜΗΜΑ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cxnSp>
        <p:nvCxnSpPr>
          <p:cNvPr id="7" name="Ευθύγραμμο βέλος σύνδεσης 6"/>
          <p:cNvCxnSpPr>
            <a:stCxn id="6" idx="2"/>
            <a:endCxn id="9" idx="0"/>
          </p:cNvCxnSpPr>
          <p:nvPr/>
        </p:nvCxnSpPr>
        <p:spPr>
          <a:xfrm>
            <a:off x="1844414" y="1803604"/>
            <a:ext cx="0" cy="12680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8330" y="1930410"/>
            <a:ext cx="1512168" cy="369332"/>
          </a:xfrm>
          <a:prstGeom prst="rect">
            <a:avLst/>
          </a:prstGeom>
          <a:noFill/>
          <a:ln>
            <a:noFill/>
            <a:tailEnd type="none"/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Χαρακτήρες </a:t>
            </a:r>
            <a:endParaRPr lang="el-GR" dirty="0">
              <a:latin typeface="+mn-lt"/>
            </a:endParaRPr>
          </a:p>
        </p:txBody>
      </p:sp>
      <p:cxnSp>
        <p:nvCxnSpPr>
          <p:cNvPr id="100" name="Ευθύγραμμο βέλος σύνδεσης 99"/>
          <p:cNvCxnSpPr>
            <a:stCxn id="9" idx="2"/>
            <a:endCxn id="8" idx="0"/>
          </p:cNvCxnSpPr>
          <p:nvPr/>
        </p:nvCxnSpPr>
        <p:spPr>
          <a:xfrm>
            <a:off x="1844414" y="2299742"/>
            <a:ext cx="0" cy="15847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Ευθύγραμμο βέλος σύνδεσης 100"/>
          <p:cNvCxnSpPr>
            <a:stCxn id="8" idx="2"/>
            <a:endCxn id="102" idx="0"/>
          </p:cNvCxnSpPr>
          <p:nvPr/>
        </p:nvCxnSpPr>
        <p:spPr>
          <a:xfrm>
            <a:off x="1844414" y="3056191"/>
            <a:ext cx="0" cy="13259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00298" y="318878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Λεκτικές Μονάδες</a:t>
            </a:r>
            <a:endParaRPr lang="el-GR" dirty="0">
              <a:latin typeface="+mn-lt"/>
            </a:endParaRPr>
          </a:p>
        </p:txBody>
      </p:sp>
      <p:cxnSp>
        <p:nvCxnSpPr>
          <p:cNvPr id="104" name="Ευθύγραμμο βέλος σύνδεσης 103"/>
          <p:cNvCxnSpPr>
            <a:stCxn id="102" idx="2"/>
            <a:endCxn id="12" idx="0"/>
          </p:cNvCxnSpPr>
          <p:nvPr/>
        </p:nvCxnSpPr>
        <p:spPr>
          <a:xfrm>
            <a:off x="1844414" y="3558117"/>
            <a:ext cx="0" cy="134692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Ευθύγραμμο βέλος σύνδεσης 105"/>
          <p:cNvCxnSpPr>
            <a:stCxn id="12" idx="2"/>
            <a:endCxn id="107" idx="0"/>
          </p:cNvCxnSpPr>
          <p:nvPr/>
        </p:nvCxnSpPr>
        <p:spPr>
          <a:xfrm>
            <a:off x="1844414" y="4268878"/>
            <a:ext cx="0" cy="147597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45987" y="4416475"/>
            <a:ext cx="259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+mn-lt"/>
              </a:rPr>
              <a:t>Αφηρημένο Συντακτικό Δένδρο (ΑΣΔ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  <p:cxnSp>
        <p:nvCxnSpPr>
          <p:cNvPr id="108" name="Ευθύγραμμο βέλος σύνδεσης 107"/>
          <p:cNvCxnSpPr>
            <a:stCxn id="107" idx="2"/>
            <a:endCxn id="83" idx="0"/>
          </p:cNvCxnSpPr>
          <p:nvPr/>
        </p:nvCxnSpPr>
        <p:spPr>
          <a:xfrm>
            <a:off x="1844414" y="5062806"/>
            <a:ext cx="1" cy="231253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Ευθύγραμμο βέλος σύνδεσης 109"/>
          <p:cNvCxnSpPr>
            <a:stCxn id="83" idx="2"/>
            <a:endCxn id="113" idx="0"/>
          </p:cNvCxnSpPr>
          <p:nvPr/>
        </p:nvCxnSpPr>
        <p:spPr>
          <a:xfrm flipH="1">
            <a:off x="1844414" y="5870128"/>
            <a:ext cx="1" cy="14328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836302" y="60134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Σχολιασμένο ΑΣΔ</a:t>
            </a:r>
            <a:endParaRPr lang="el-GR" dirty="0">
              <a:latin typeface="+mn-lt"/>
            </a:endParaRPr>
          </a:p>
        </p:txBody>
      </p:sp>
      <p:cxnSp>
        <p:nvCxnSpPr>
          <p:cNvPr id="117" name="Γωνιακή σύνδεση 116"/>
          <p:cNvCxnSpPr>
            <a:stCxn id="113" idx="2"/>
            <a:endCxn id="130" idx="1"/>
          </p:cNvCxnSpPr>
          <p:nvPr/>
        </p:nvCxnSpPr>
        <p:spPr>
          <a:xfrm rot="5400000" flipH="1" flipV="1">
            <a:off x="1065009" y="4111893"/>
            <a:ext cx="3050255" cy="1491447"/>
          </a:xfrm>
          <a:prstGeom prst="bentConnector4">
            <a:avLst>
              <a:gd name="adj1" fmla="val -7494"/>
              <a:gd name="adj2" fmla="val 8379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Ευθύγραμμο βέλος σύνδεσης 122"/>
          <p:cNvCxnSpPr>
            <a:stCxn id="130" idx="2"/>
            <a:endCxn id="126" idx="0"/>
          </p:cNvCxnSpPr>
          <p:nvPr/>
        </p:nvCxnSpPr>
        <p:spPr>
          <a:xfrm>
            <a:off x="4276324" y="3774906"/>
            <a:ext cx="0" cy="14002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457218" y="3914935"/>
            <a:ext cx="163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Ενδιάμεσος κώδικας (ΕΚ)</a:t>
            </a:r>
            <a:endParaRPr lang="el-GR" dirty="0">
              <a:latin typeface="+mn-lt"/>
            </a:endParaRPr>
          </a:p>
        </p:txBody>
      </p:sp>
      <p:cxnSp>
        <p:nvCxnSpPr>
          <p:cNvPr id="129" name="Ευθύγραμμο βέλος σύνδεσης 128"/>
          <p:cNvCxnSpPr>
            <a:stCxn id="126" idx="2"/>
            <a:endCxn id="147" idx="0"/>
          </p:cNvCxnSpPr>
          <p:nvPr/>
        </p:nvCxnSpPr>
        <p:spPr>
          <a:xfrm>
            <a:off x="4276324" y="4561266"/>
            <a:ext cx="0" cy="17837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Γωνιακή σύνδεση 136"/>
          <p:cNvCxnSpPr>
            <a:stCxn id="147" idx="2"/>
            <a:endCxn id="156" idx="1"/>
          </p:cNvCxnSpPr>
          <p:nvPr/>
        </p:nvCxnSpPr>
        <p:spPr>
          <a:xfrm rot="16200000" flipH="1">
            <a:off x="4593037" y="5307762"/>
            <a:ext cx="268768" cy="902194"/>
          </a:xfrm>
          <a:prstGeom prst="bentConnector2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Γωνιακή σύνδεση 141"/>
          <p:cNvCxnSpPr>
            <a:stCxn id="156" idx="0"/>
            <a:endCxn id="164" idx="0"/>
          </p:cNvCxnSpPr>
          <p:nvPr/>
        </p:nvCxnSpPr>
        <p:spPr>
          <a:xfrm rot="5400000" flipH="1" flipV="1">
            <a:off x="4078897" y="2517548"/>
            <a:ext cx="4627829" cy="1681144"/>
          </a:xfrm>
          <a:prstGeom prst="bentConnector3">
            <a:avLst>
              <a:gd name="adj1" fmla="val 10494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Ευθύγραμμο βέλος σύνδεσης 148"/>
          <p:cNvCxnSpPr>
            <a:stCxn id="164" idx="2"/>
            <a:endCxn id="152" idx="0"/>
          </p:cNvCxnSpPr>
          <p:nvPr/>
        </p:nvCxnSpPr>
        <p:spPr>
          <a:xfrm>
            <a:off x="7233383" y="1929040"/>
            <a:ext cx="0" cy="13356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045821" y="2062608"/>
            <a:ext cx="237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Εντολές σε συμβολική γλώσσα</a:t>
            </a:r>
            <a:endParaRPr lang="el-GR" dirty="0">
              <a:latin typeface="+mn-lt"/>
            </a:endParaRPr>
          </a:p>
        </p:txBody>
      </p:sp>
      <p:cxnSp>
        <p:nvCxnSpPr>
          <p:cNvPr id="159" name="Ευθύγραμμο βέλος σύνδεσης 158"/>
          <p:cNvCxnSpPr>
            <a:stCxn id="152" idx="2"/>
            <a:endCxn id="174" idx="0"/>
          </p:cNvCxnSpPr>
          <p:nvPr/>
        </p:nvCxnSpPr>
        <p:spPr>
          <a:xfrm>
            <a:off x="7233383" y="2708939"/>
            <a:ext cx="0" cy="147362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Ευθύγραμμο βέλος σύνδεσης 164"/>
          <p:cNvCxnSpPr>
            <a:stCxn id="174" idx="2"/>
            <a:endCxn id="168" idx="0"/>
          </p:cNvCxnSpPr>
          <p:nvPr/>
        </p:nvCxnSpPr>
        <p:spPr>
          <a:xfrm>
            <a:off x="7233383" y="3741136"/>
            <a:ext cx="0" cy="14340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6045821" y="3884545"/>
            <a:ext cx="237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Εντολές σε συμβολική γλώσσα</a:t>
            </a:r>
            <a:endParaRPr lang="el-GR" dirty="0">
              <a:latin typeface="+mn-lt"/>
            </a:endParaRPr>
          </a:p>
        </p:txBody>
      </p:sp>
      <p:sp>
        <p:nvSpPr>
          <p:cNvPr id="197" name="TextBox 196"/>
          <p:cNvSpPr txBox="1"/>
          <p:nvPr/>
        </p:nvSpPr>
        <p:spPr>
          <a:xfrm rot="5400000">
            <a:off x="6151366" y="3386350"/>
            <a:ext cx="5355312" cy="2308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A82"/>
                </a:solidFill>
                <a:latin typeface="+mn-lt"/>
              </a:rPr>
              <a:t>BACK–END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ΤΜΗΜΑ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3126" y="1169642"/>
            <a:ext cx="1542576" cy="63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Πηγαίο </a:t>
            </a:r>
            <a:r>
              <a:rPr lang="el-GR" b="1" dirty="0" smtClean="0"/>
              <a:t>αρχείο</a:t>
            </a:r>
            <a:endParaRPr lang="el-GR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03951" y="2458216"/>
            <a:ext cx="1880926" cy="597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Λεκτική </a:t>
            </a:r>
            <a:r>
              <a:rPr lang="el-GR" b="1" dirty="0" smtClean="0"/>
              <a:t>Ανάλυση</a:t>
            </a:r>
            <a:endParaRPr lang="el-GR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03951" y="3692809"/>
            <a:ext cx="1880926" cy="57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Συντακτική </a:t>
            </a:r>
            <a:r>
              <a:rPr lang="el-GR" b="1" dirty="0" smtClean="0"/>
              <a:t>Ανάλυση</a:t>
            </a:r>
            <a:endParaRPr lang="el-GR" b="1" dirty="0"/>
          </a:p>
        </p:txBody>
      </p:sp>
      <p:sp>
        <p:nvSpPr>
          <p:cNvPr id="83" name="Rounded Rectangle 82"/>
          <p:cNvSpPr/>
          <p:nvPr/>
        </p:nvSpPr>
        <p:spPr>
          <a:xfrm>
            <a:off x="850471" y="5294059"/>
            <a:ext cx="1987887" cy="57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Σημασιολογική Ανάλυση</a:t>
            </a:r>
            <a:endParaRPr lang="el-GR" b="1" dirty="0"/>
          </a:p>
        </p:txBody>
      </p:sp>
      <p:sp>
        <p:nvSpPr>
          <p:cNvPr id="130" name="Rounded Rectangle 129"/>
          <p:cNvSpPr/>
          <p:nvPr/>
        </p:nvSpPr>
        <p:spPr>
          <a:xfrm>
            <a:off x="3335861" y="2890071"/>
            <a:ext cx="1880926" cy="884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Παραγωγή Ενδιάμεσου Κώδικα</a:t>
            </a:r>
            <a:endParaRPr lang="el-GR" b="1" dirty="0"/>
          </a:p>
        </p:txBody>
      </p:sp>
      <p:sp>
        <p:nvSpPr>
          <p:cNvPr id="147" name="Rounded Rectangle 146"/>
          <p:cNvSpPr/>
          <p:nvPr/>
        </p:nvSpPr>
        <p:spPr>
          <a:xfrm>
            <a:off x="3335861" y="4739640"/>
            <a:ext cx="1880926" cy="884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Βελτιστοποίηση Ενδιάμεσου κώδικα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5178518" y="5672034"/>
            <a:ext cx="747442" cy="442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ΕΚ</a:t>
            </a:r>
            <a:endParaRPr lang="el-GR" b="1" dirty="0"/>
          </a:p>
        </p:txBody>
      </p:sp>
      <p:sp>
        <p:nvSpPr>
          <p:cNvPr id="164" name="Rounded Rectangle 163"/>
          <p:cNvSpPr/>
          <p:nvPr/>
        </p:nvSpPr>
        <p:spPr>
          <a:xfrm>
            <a:off x="6292920" y="1044205"/>
            <a:ext cx="1880926" cy="884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Παραγωγή Τελικού </a:t>
            </a:r>
            <a:r>
              <a:rPr lang="el-GR" b="1" dirty="0" smtClean="0"/>
              <a:t>Κώδικα</a:t>
            </a:r>
            <a:endParaRPr lang="el-GR" b="1" dirty="0"/>
          </a:p>
        </p:txBody>
      </p:sp>
      <p:sp>
        <p:nvSpPr>
          <p:cNvPr id="174" name="Rounded Rectangle 173"/>
          <p:cNvSpPr/>
          <p:nvPr/>
        </p:nvSpPr>
        <p:spPr>
          <a:xfrm>
            <a:off x="6292920" y="2856301"/>
            <a:ext cx="1880926" cy="884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Βελτιστοποίηση Τελικού </a:t>
            </a:r>
            <a:r>
              <a:rPr lang="el-GR" b="1" dirty="0" smtClean="0"/>
              <a:t>Κώδικα</a:t>
            </a:r>
            <a:endParaRPr lang="el-GR" b="1" dirty="0"/>
          </a:p>
        </p:txBody>
      </p:sp>
      <p:grpSp>
        <p:nvGrpSpPr>
          <p:cNvPr id="45" name="44 - Ομάδα"/>
          <p:cNvGrpSpPr/>
          <p:nvPr/>
        </p:nvGrpSpPr>
        <p:grpSpPr>
          <a:xfrm>
            <a:off x="6169371" y="4530876"/>
            <a:ext cx="2128024" cy="2275662"/>
            <a:chOff x="6169371" y="4530876"/>
            <a:chExt cx="2128024" cy="2275662"/>
          </a:xfrm>
        </p:grpSpPr>
        <p:cxnSp>
          <p:nvCxnSpPr>
            <p:cNvPr id="171" name="Ευθύγραμμο βέλος σύνδεσης 170"/>
            <p:cNvCxnSpPr>
              <a:stCxn id="168" idx="2"/>
              <a:endCxn id="198" idx="0"/>
            </p:cNvCxnSpPr>
            <p:nvPr/>
          </p:nvCxnSpPr>
          <p:spPr>
            <a:xfrm>
              <a:off x="7233383" y="4530876"/>
              <a:ext cx="0" cy="1367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Ευθύγραμμο βέλος σύνδεσης 177"/>
            <p:cNvCxnSpPr>
              <a:stCxn id="198" idx="2"/>
              <a:endCxn id="181" idx="0"/>
            </p:cNvCxnSpPr>
            <p:nvPr/>
          </p:nvCxnSpPr>
          <p:spPr>
            <a:xfrm>
              <a:off x="7233383" y="5552457"/>
              <a:ext cx="0" cy="1500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6270307" y="5702524"/>
              <a:ext cx="1926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Κώδικας σε </a:t>
              </a:r>
              <a:r>
                <a:rPr lang="en-US" dirty="0" smtClean="0">
                  <a:latin typeface="+mn-lt"/>
                </a:rPr>
                <a:t>bits</a:t>
              </a:r>
              <a:endParaRPr lang="el-GR" dirty="0">
                <a:latin typeface="+mn-lt"/>
              </a:endParaRPr>
            </a:p>
          </p:txBody>
        </p:sp>
        <p:cxnSp>
          <p:nvCxnSpPr>
            <p:cNvPr id="193" name="Ευθύγραμμο βέλος σύνδεσης 192"/>
            <p:cNvCxnSpPr>
              <a:stCxn id="181" idx="2"/>
              <a:endCxn id="195" idx="0"/>
            </p:cNvCxnSpPr>
            <p:nvPr/>
          </p:nvCxnSpPr>
          <p:spPr>
            <a:xfrm>
              <a:off x="7233383" y="6071856"/>
              <a:ext cx="0" cy="8835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6169371" y="6160207"/>
              <a:ext cx="212802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Έξοδος υπό μορφή εκτελέσιμου κώδικα</a:t>
              </a:r>
              <a:endParaRPr lang="el-GR" dirty="0">
                <a:latin typeface="+mn-lt"/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6292920" y="4667622"/>
              <a:ext cx="1880926" cy="88483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</a:rPr>
                <a:t>Παραγωγή Κώδικα Μηχανής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51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680"/>
            <a:ext cx="8229600" cy="908720"/>
          </a:xfrm>
        </p:spPr>
        <p:txBody>
          <a:bodyPr/>
          <a:lstStyle/>
          <a:p>
            <a:r>
              <a:rPr lang="el-GR" dirty="0"/>
              <a:t>Παράδειγμα μεταγλώττισης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0" y="91440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Πηγαίος κώδικας: 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3657600" y="16764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(1)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4622527" y="5529262"/>
            <a:ext cx="2667000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6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6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temp1 := int_to_real(10)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marL="0" marR="0" lvl="0" indent="63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temp2 := id(3) * temp1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marL="0" marR="0" lvl="0" indent="63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temp3 := id(2) + temp2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marL="0" marR="0" lvl="0" indent="63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id(1) := temp3</a:t>
            </a: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1184957" y="4578464"/>
            <a:ext cx="3410591" cy="650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temp1 := id(3) *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int_to_real(10)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id(1) := id(2)+temp1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876800" y="914400"/>
            <a:ext cx="1460500" cy="376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a := b + c* 10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114800" y="1676400"/>
            <a:ext cx="4591050" cy="376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id(1), op(:=), id(2), op(+), id(3), op(*), cons(10)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69875" y="1524000"/>
            <a:ext cx="4028696" cy="2695575"/>
            <a:chOff x="269875" y="1524000"/>
            <a:chExt cx="4028696" cy="2695575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063690" y="1524000"/>
              <a:ext cx="957257" cy="4095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p</a:t>
              </a: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(:=)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69875" y="2291793"/>
              <a:ext cx="957257" cy="4095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id</a:t>
              </a: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(1)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834628" y="2274022"/>
              <a:ext cx="957257" cy="4095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p</a:t>
              </a: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(+)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378058" y="3076575"/>
              <a:ext cx="957257" cy="4095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id</a:t>
              </a: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(2)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494921" y="3087664"/>
              <a:ext cx="957257" cy="4095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p</a:t>
              </a: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(*)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048000" y="3809999"/>
              <a:ext cx="1250571" cy="4095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c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ons</a:t>
              </a: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(10)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932996" y="3810000"/>
              <a:ext cx="957257" cy="4095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id</a:t>
              </a: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(3)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748502" y="1933576"/>
              <a:ext cx="836765" cy="358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585268" y="1945090"/>
              <a:ext cx="727988" cy="346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871619" y="2697956"/>
              <a:ext cx="452668" cy="371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347135" y="2705100"/>
              <a:ext cx="652375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2440331" y="3486150"/>
              <a:ext cx="465982" cy="323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920525" y="3505199"/>
              <a:ext cx="612433" cy="285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609600" y="2743200"/>
              <a:ext cx="450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(2)</a:t>
              </a:r>
            </a:p>
          </p:txBody>
        </p:sp>
      </p:grpSp>
      <p:sp>
        <p:nvSpPr>
          <p:cNvPr id="43" name="AutoShape 41"/>
          <p:cNvSpPr>
            <a:spLocks noChangeArrowheads="1"/>
          </p:cNvSpPr>
          <p:nvPr/>
        </p:nvSpPr>
        <p:spPr bwMode="auto">
          <a:xfrm rot="9531734">
            <a:off x="5410200" y="1371600"/>
            <a:ext cx="5334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530741" y="2303167"/>
            <a:ext cx="3557448" cy="3459457"/>
            <a:chOff x="5530741" y="2303167"/>
            <a:chExt cx="3557448" cy="3459457"/>
          </a:xfrm>
        </p:grpSpPr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6131370" y="2303167"/>
              <a:ext cx="872266" cy="4667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o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p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(:=)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5530741" y="3038475"/>
              <a:ext cx="872266" cy="4667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id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(1)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6791661" y="3038475"/>
              <a:ext cx="872266" cy="4667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o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p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(+)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6256341" y="3828624"/>
              <a:ext cx="872266" cy="4667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id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(2)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7422776" y="3828624"/>
              <a:ext cx="872266" cy="4667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o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p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(*)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7766391" y="4588254"/>
              <a:ext cx="1321798" cy="4667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Int_to_real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6761592" y="4597528"/>
              <a:ext cx="872266" cy="4667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id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(3)</a:t>
              </a: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5956027" y="2769891"/>
              <a:ext cx="600629" cy="258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6556656" y="2790682"/>
              <a:ext cx="641069" cy="2374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6749527" y="3521691"/>
              <a:ext cx="457200" cy="3069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7206727" y="3512165"/>
              <a:ext cx="631115" cy="316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7206727" y="4295348"/>
              <a:ext cx="595135" cy="302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7799065" y="4295348"/>
              <a:ext cx="618565" cy="285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7856230" y="5295900"/>
              <a:ext cx="1142119" cy="4667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c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ons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+mn-lt"/>
                </a:rPr>
                <a:t>(10)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8450774" y="5029200"/>
              <a:ext cx="0" cy="266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5607050" y="2378122"/>
              <a:ext cx="450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(3)</a:t>
              </a:r>
            </a:p>
          </p:txBody>
        </p:sp>
      </p:grp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4872038" y="47037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(4)</a:t>
            </a: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269875" y="4724400"/>
            <a:ext cx="64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(6,7)</a:t>
            </a: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279255" y="4200876"/>
            <a:ext cx="445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(5)</a:t>
            </a:r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 rot="9531734">
            <a:off x="2971800" y="1905000"/>
            <a:ext cx="5334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9" name="AutoShape 47"/>
          <p:cNvSpPr>
            <a:spLocks noChangeArrowheads="1"/>
          </p:cNvSpPr>
          <p:nvPr/>
        </p:nvSpPr>
        <p:spPr bwMode="auto">
          <a:xfrm rot="677834">
            <a:off x="4191000" y="2971800"/>
            <a:ext cx="5334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 rot="7426578">
            <a:off x="5778500" y="4699000"/>
            <a:ext cx="5334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1" name="AutoShape 49"/>
          <p:cNvSpPr>
            <a:spLocks noChangeArrowheads="1"/>
          </p:cNvSpPr>
          <p:nvPr/>
        </p:nvSpPr>
        <p:spPr bwMode="auto">
          <a:xfrm rot="12401407">
            <a:off x="3935413" y="5467351"/>
            <a:ext cx="5334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2" name="AutoShape 50"/>
          <p:cNvSpPr>
            <a:spLocks noChangeArrowheads="1"/>
          </p:cNvSpPr>
          <p:nvPr/>
        </p:nvSpPr>
        <p:spPr bwMode="auto">
          <a:xfrm rot="6421167">
            <a:off x="706026" y="5115039"/>
            <a:ext cx="5334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547688" y="5581650"/>
            <a:ext cx="1066800" cy="346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……..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101809" y="6014926"/>
            <a:ext cx="1949911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820000"/>
                </a:solidFill>
                <a:latin typeface="+mn-lt"/>
              </a:rPr>
              <a:t>Back-end </a:t>
            </a:r>
            <a:r>
              <a:rPr lang="el-GR" sz="2000" b="1" kern="0" dirty="0" smtClean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000" kern="0" dirty="0" smtClean="0">
                <a:latin typeface="+mn-lt"/>
              </a:rPr>
              <a:t>μετάφραση σε τελική γλώσσα</a:t>
            </a:r>
            <a:endParaRPr kumimoji="0" lang="el-GR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1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 animBg="1"/>
      <p:bldP spid="39" grpId="0" animBg="1"/>
      <p:bldP spid="40" grpId="0" animBg="1"/>
      <p:bldP spid="41" grpId="0" animBg="1"/>
      <p:bldP spid="43" grpId="0" animBg="1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διαδικασία μεταγλώττισης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 smtClean="0"/>
              <a:t>Μεταγλωττιστές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 smtClean="0"/>
              <a:t>Απλής σάρωσης,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Π</a:t>
            </a:r>
            <a:r>
              <a:rPr lang="el-GR" sz="2400" dirty="0" smtClean="0"/>
              <a:t>ολλαπλής σάρωσης.</a:t>
            </a:r>
            <a:endParaRPr lang="el-GR" sz="2400" dirty="0"/>
          </a:p>
          <a:p>
            <a:pPr marL="0" indent="0">
              <a:spcBef>
                <a:spcPts val="4200"/>
              </a:spcBef>
              <a:buNone/>
            </a:pPr>
            <a:r>
              <a:rPr lang="el-GR" sz="2400" b="1" dirty="0"/>
              <a:t>Διαχείριση λαθών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 smtClean="0"/>
              <a:t>Λεκτικών,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 smtClean="0"/>
              <a:t>Συντακτικών,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 smtClean="0"/>
              <a:t>Σημασιολογικών.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endParaRPr lang="el-GR" sz="2400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5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Μεταγλώττιση πηγαίου χωρίς λάθη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 smtClean="0"/>
              <a:t>Ελέγχεται όλος ο πηγαίος κώδικας για λάθη και σε περίπτωση συντακτικά ορθού κώδικα (μόνο με πιθανά προειδοποιητικά λάθη) η διαδικασία μεταγλώττισης ολοκληρώνεται με τη κλήση του back-end μέρος του μεταγλωττιστή.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043608" y="2780928"/>
            <a:ext cx="3818181" cy="24756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Ανάλυση Κώδικα </a:t>
            </a:r>
          </a:p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Διαχείριση προειδοπ. λαθών</a:t>
            </a:r>
          </a:p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Δημιουργία - Βελτιστοποίηση  Ενδιάμεσου κώδικα</a:t>
            </a:r>
          </a:p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Μετάφραση σε τελική γλώσσα</a:t>
            </a:r>
          </a:p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(Κλήση Συμβολ/στη)</a:t>
            </a:r>
          </a:p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Στατική Σύνδεση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0112" y="2465512"/>
            <a:ext cx="1512169" cy="43204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Εντολή 1</a:t>
            </a:r>
          </a:p>
          <a:p>
            <a:pPr algn="ctr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Bef>
                <a:spcPts val="1200"/>
              </a:spcBef>
            </a:pP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Εντολή 2</a:t>
            </a:r>
          </a:p>
          <a:p>
            <a:pPr algn="ctr"/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Εντολή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-330641" y="357911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j-lt"/>
              </a:rPr>
              <a:t>     </a:t>
            </a:r>
            <a:r>
              <a:rPr lang="el-GR" sz="2000" b="1" i="1" dirty="0" smtClean="0">
                <a:latin typeface="+mj-lt"/>
              </a:rPr>
              <a:t>Μεταγλωττιστής</a:t>
            </a:r>
            <a:r>
              <a:rPr lang="el-GR" b="1" i="1" dirty="0" smtClean="0">
                <a:latin typeface="+mj-lt"/>
              </a:rPr>
              <a:t>	</a:t>
            </a:r>
            <a:endParaRPr lang="el-GR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03648" y="5445224"/>
            <a:ext cx="302433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Φόρτωση </a:t>
            </a:r>
          </a:p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Δυναμική Σύνδεση</a:t>
            </a:r>
          </a:p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Εκτέλεση προγράμματος 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15816" y="5229200"/>
            <a:ext cx="2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6869869" y="357940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latin typeface="+mj-lt"/>
              </a:rPr>
              <a:t>Πηγαίο Πρόγραμμα</a:t>
            </a:r>
            <a:endParaRPr lang="el-GR" dirty="0" smtClean="0">
              <a:latin typeface="+mj-lt"/>
            </a:endParaRPr>
          </a:p>
          <a:p>
            <a:endParaRPr lang="el-GR" dirty="0"/>
          </a:p>
        </p:txBody>
      </p:sp>
      <p:cxnSp>
        <p:nvCxnSpPr>
          <p:cNvPr id="39" name="Straight Arrow Connector 10"/>
          <p:cNvCxnSpPr/>
          <p:nvPr/>
        </p:nvCxnSpPr>
        <p:spPr>
          <a:xfrm flipH="1">
            <a:off x="4860032" y="4149080"/>
            <a:ext cx="72008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338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7632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Μεταγλώττιση πηγαίου με σημαντικά λάθη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Σε περίπτωση έστω και ενός σημαντικού λάθους η διαδικασία ανάλυσης ολοκληρώνεται αλλά δεν καλείται το  back-end τμήμα και ΔΕΝ δημιουργείται τελικός κώδικας.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907704" y="2636912"/>
            <a:ext cx="3240360" cy="21602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Ανάλυση Κώδικα</a:t>
            </a:r>
          </a:p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Διαχείριση  λαθών</a:t>
            </a:r>
          </a:p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Δημιουργία Ενδιάμεσου κώδικα</a:t>
            </a:r>
          </a:p>
          <a:p>
            <a:pPr algn="ctr"/>
            <a:endParaRPr lang="el-G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48064" y="3717032"/>
            <a:ext cx="8640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051720" y="5085184"/>
            <a:ext cx="2952328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Παρουσίαση  διαγνωστικών μηνυμάτων  στον προγραμματιστή προς διόρθωση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63888" y="4797152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8"/>
          <p:cNvSpPr/>
          <p:nvPr/>
        </p:nvSpPr>
        <p:spPr>
          <a:xfrm>
            <a:off x="5724128" y="2348880"/>
            <a:ext cx="1512169" cy="43204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Εντολή 1</a:t>
            </a:r>
          </a:p>
          <a:p>
            <a:pPr algn="ctr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Bef>
                <a:spcPts val="1200"/>
              </a:spcBef>
            </a:pP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Εντολή 2</a:t>
            </a:r>
          </a:p>
          <a:p>
            <a:pPr algn="ctr"/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Εντολή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236296" y="364502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Πηγαίο Πρόγραμμα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5" name="TextBox 53"/>
          <p:cNvSpPr txBox="1"/>
          <p:nvPr/>
        </p:nvSpPr>
        <p:spPr>
          <a:xfrm rot="16200000">
            <a:off x="389439" y="321907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j-lt"/>
              </a:rPr>
              <a:t>     </a:t>
            </a:r>
            <a:r>
              <a:rPr lang="el-GR" sz="2000" b="1" i="1" dirty="0" smtClean="0">
                <a:latin typeface="+mj-lt"/>
              </a:rPr>
              <a:t>Μεταγλωττιστής</a:t>
            </a:r>
            <a:r>
              <a:rPr lang="el-GR" b="1" i="1" dirty="0" smtClean="0">
                <a:latin typeface="+mj-lt"/>
              </a:rPr>
              <a:t>	</a:t>
            </a:r>
            <a:endParaRPr lang="el-GR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8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Θέση περιεχομένου 2"/>
          <p:cNvSpPr txBox="1">
            <a:spLocks/>
          </p:cNvSpPr>
          <p:nvPr/>
        </p:nvSpPr>
        <p:spPr>
          <a:xfrm>
            <a:off x="3829863" y="1428485"/>
            <a:ext cx="2424608" cy="138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Αντικειμενικός Κώδικας με επανατοποθετίσιμες</a:t>
            </a:r>
            <a:r>
              <a:rPr lang="el-GR" sz="2000" dirty="0"/>
              <a:t> </a:t>
            </a:r>
            <a:r>
              <a:rPr lang="el-GR" sz="2000" dirty="0" smtClean="0"/>
              <a:t>διευθύνσεις</a:t>
            </a:r>
            <a:endParaRPr lang="el-GR" sz="2000" dirty="0"/>
          </a:p>
        </p:txBody>
      </p:sp>
      <p:sp>
        <p:nvSpPr>
          <p:cNvPr id="30" name="Θέση περιεχομένου 2"/>
          <p:cNvSpPr txBox="1">
            <a:spLocks/>
          </p:cNvSpPr>
          <p:nvPr/>
        </p:nvSpPr>
        <p:spPr>
          <a:xfrm>
            <a:off x="6862578" y="1416987"/>
            <a:ext cx="2368354" cy="1257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sz="2000" dirty="0" smtClean="0"/>
              <a:t>Αντικειμενικός Κώδικας με επανατοποθετίσιμες</a:t>
            </a:r>
            <a:r>
              <a:rPr lang="el-GR" sz="2000" dirty="0"/>
              <a:t> </a:t>
            </a:r>
            <a:r>
              <a:rPr lang="el-GR" sz="2000" dirty="0" smtClean="0"/>
              <a:t>διευθύνσεις</a:t>
            </a:r>
            <a:endParaRPr lang="el-GR" sz="20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Συνδέτης-Φορτωτής </a:t>
            </a:r>
            <a:r>
              <a:rPr lang="el-GR" sz="3200" b="0" dirty="0"/>
              <a:t>(1 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19509" y="1540962"/>
            <a:ext cx="1956273" cy="440421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chemeClr val="bg1"/>
                </a:solidFill>
              </a:rPr>
              <a:t>Μεταγλωττιστής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89756" y="1761173"/>
            <a:ext cx="1846023" cy="15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52954" y="1445127"/>
            <a:ext cx="1901473" cy="1371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Κώδικας σε πηγαία γλώσσα προγρ/σμου</a:t>
            </a:r>
            <a:endParaRPr lang="el-GR" sz="2000" dirty="0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3875782" y="1761172"/>
            <a:ext cx="18682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Θέση περιεχομένου 2"/>
          <p:cNvSpPr txBox="1">
            <a:spLocks/>
          </p:cNvSpPr>
          <p:nvPr/>
        </p:nvSpPr>
        <p:spPr>
          <a:xfrm>
            <a:off x="5744020" y="1540962"/>
            <a:ext cx="1183817" cy="440421"/>
          </a:xfrm>
          <a:prstGeom prst="rect">
            <a:avLst/>
          </a:prstGeom>
          <a:solidFill>
            <a:schemeClr val="tx2"/>
          </a:solidFill>
          <a:ln w="2222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b="1" dirty="0" smtClean="0">
                <a:solidFill>
                  <a:schemeClr val="bg1"/>
                </a:solidFill>
              </a:rPr>
              <a:t>Συνδέτης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cxnSp>
        <p:nvCxnSpPr>
          <p:cNvPr id="38" name="Ευθύγραμμο βέλος σύνδεσης 37"/>
          <p:cNvCxnSpPr>
            <a:endCxn id="23" idx="2"/>
          </p:cNvCxnSpPr>
          <p:nvPr/>
        </p:nvCxnSpPr>
        <p:spPr>
          <a:xfrm flipV="1">
            <a:off x="6335928" y="1981383"/>
            <a:ext cx="1" cy="835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Θέση περιεχομένου 2"/>
          <p:cNvSpPr txBox="1">
            <a:spLocks/>
          </p:cNvSpPr>
          <p:nvPr/>
        </p:nvSpPr>
        <p:spPr>
          <a:xfrm>
            <a:off x="5471832" y="2838803"/>
            <a:ext cx="1728192" cy="909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Αντικειμενικά προγράμματα βιβλιοθήκης</a:t>
            </a:r>
            <a:endParaRPr lang="el-GR" sz="2000" dirty="0"/>
          </a:p>
        </p:txBody>
      </p:sp>
      <p:cxnSp>
        <p:nvCxnSpPr>
          <p:cNvPr id="42" name="Ευθύγραμμο βέλος σύνδεσης 41"/>
          <p:cNvCxnSpPr>
            <a:stCxn id="43" idx="0"/>
            <a:endCxn id="3" idx="2"/>
          </p:cNvCxnSpPr>
          <p:nvPr/>
        </p:nvCxnSpPr>
        <p:spPr>
          <a:xfrm flipV="1">
            <a:off x="2897646" y="1981383"/>
            <a:ext cx="0" cy="8743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Θέση περιεχομένου 2"/>
          <p:cNvSpPr txBox="1">
            <a:spLocks/>
          </p:cNvSpPr>
          <p:nvPr/>
        </p:nvSpPr>
        <p:spPr>
          <a:xfrm>
            <a:off x="2075900" y="2855778"/>
            <a:ext cx="1643492" cy="71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Διαγνωστικά μηνύματα</a:t>
            </a:r>
            <a:endParaRPr lang="el-GR" sz="2000" dirty="0"/>
          </a:p>
        </p:txBody>
      </p:sp>
      <p:sp>
        <p:nvSpPr>
          <p:cNvPr id="48" name="Θέση περιεχομένου 2"/>
          <p:cNvSpPr txBox="1">
            <a:spLocks/>
          </p:cNvSpPr>
          <p:nvPr/>
        </p:nvSpPr>
        <p:spPr>
          <a:xfrm>
            <a:off x="683568" y="4960700"/>
            <a:ext cx="1345123" cy="440421"/>
          </a:xfrm>
          <a:prstGeom prst="rect">
            <a:avLst/>
          </a:prstGeom>
          <a:solidFill>
            <a:schemeClr val="tx2"/>
          </a:solidFill>
          <a:ln w="2222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b="1" dirty="0" smtClean="0">
                <a:solidFill>
                  <a:schemeClr val="bg1"/>
                </a:solidFill>
              </a:rPr>
              <a:t>Φορτωτής </a:t>
            </a:r>
            <a:endParaRPr lang="el-GR" sz="2000" b="1" dirty="0">
              <a:solidFill>
                <a:schemeClr val="bg1"/>
              </a:solidFill>
            </a:endParaRPr>
          </a:p>
        </p:txBody>
      </p:sp>
      <p:cxnSp>
        <p:nvCxnSpPr>
          <p:cNvPr id="55" name="Ευθύγραμμο βέλος σύνδεσης 54"/>
          <p:cNvCxnSpPr>
            <a:stCxn id="48" idx="3"/>
          </p:cNvCxnSpPr>
          <p:nvPr/>
        </p:nvCxnSpPr>
        <p:spPr>
          <a:xfrm>
            <a:off x="2028691" y="5180911"/>
            <a:ext cx="2252099" cy="15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Θέση περιεχομένου 2"/>
          <p:cNvSpPr txBox="1">
            <a:spLocks/>
          </p:cNvSpPr>
          <p:nvPr/>
        </p:nvSpPr>
        <p:spPr>
          <a:xfrm>
            <a:off x="2017749" y="4860000"/>
            <a:ext cx="2696841" cy="1371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Εκτελέσιμος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Κώδικας με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απόλυτες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διευθύνσεις</a:t>
            </a:r>
            <a:endParaRPr lang="el-GR" sz="2000" dirty="0"/>
          </a:p>
        </p:txBody>
      </p:sp>
      <p:sp>
        <p:nvSpPr>
          <p:cNvPr id="62" name="Θέση περιεχομένου 2"/>
          <p:cNvSpPr txBox="1">
            <a:spLocks/>
          </p:cNvSpPr>
          <p:nvPr/>
        </p:nvSpPr>
        <p:spPr>
          <a:xfrm>
            <a:off x="4280790" y="4985173"/>
            <a:ext cx="969557" cy="391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b="1" dirty="0" smtClean="0"/>
              <a:t>Η/Υ </a:t>
            </a:r>
            <a:endParaRPr lang="el-GR" sz="2000" b="1" dirty="0"/>
          </a:p>
        </p:txBody>
      </p:sp>
      <p:cxnSp>
        <p:nvCxnSpPr>
          <p:cNvPr id="63" name="Ευθύγραμμο βέλος σύνδεσης 62"/>
          <p:cNvCxnSpPr>
            <a:stCxn id="62" idx="3"/>
          </p:cNvCxnSpPr>
          <p:nvPr/>
        </p:nvCxnSpPr>
        <p:spPr>
          <a:xfrm flipV="1">
            <a:off x="5250347" y="5180910"/>
            <a:ext cx="108558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Θέση περιεχομένου 2"/>
          <p:cNvSpPr txBox="1">
            <a:spLocks/>
          </p:cNvSpPr>
          <p:nvPr/>
        </p:nvSpPr>
        <p:spPr>
          <a:xfrm>
            <a:off x="6335928" y="4946907"/>
            <a:ext cx="1860135" cy="49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Αποτελέσματα </a:t>
            </a:r>
            <a:endParaRPr lang="el-GR" sz="2000" dirty="0"/>
          </a:p>
        </p:txBody>
      </p:sp>
      <p:cxnSp>
        <p:nvCxnSpPr>
          <p:cNvPr id="68" name="Ευθύγραμμο βέλος σύνδεσης 67"/>
          <p:cNvCxnSpPr>
            <a:stCxn id="71" idx="0"/>
            <a:endCxn id="62" idx="2"/>
          </p:cNvCxnSpPr>
          <p:nvPr/>
        </p:nvCxnSpPr>
        <p:spPr>
          <a:xfrm flipV="1">
            <a:off x="4765569" y="5376648"/>
            <a:ext cx="0" cy="605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Θέση περιεχομένου 2"/>
          <p:cNvSpPr txBox="1">
            <a:spLocks/>
          </p:cNvSpPr>
          <p:nvPr/>
        </p:nvSpPr>
        <p:spPr>
          <a:xfrm>
            <a:off x="4126672" y="5982245"/>
            <a:ext cx="1277793" cy="49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Δεδομένα </a:t>
            </a:r>
            <a:endParaRPr lang="el-GR" sz="2000" dirty="0"/>
          </a:p>
        </p:txBody>
      </p:sp>
      <p:cxnSp>
        <p:nvCxnSpPr>
          <p:cNvPr id="17" name="Elbow Connector 16"/>
          <p:cNvCxnSpPr>
            <a:stCxn id="23" idx="3"/>
            <a:endCxn id="48" idx="1"/>
          </p:cNvCxnSpPr>
          <p:nvPr/>
        </p:nvCxnSpPr>
        <p:spPr>
          <a:xfrm flipH="1">
            <a:off x="683568" y="1761173"/>
            <a:ext cx="6244269" cy="3419738"/>
          </a:xfrm>
          <a:prstGeom prst="bentConnector5">
            <a:avLst>
              <a:gd name="adj1" fmla="val -33604"/>
              <a:gd name="adj2" fmla="val 67560"/>
              <a:gd name="adj3" fmla="val 10366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20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Συνδέτης-Φορτωτής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3100" b="1" dirty="0">
                <a:solidFill>
                  <a:srgbClr val="004A82"/>
                </a:solidFill>
              </a:rPr>
              <a:t>Ο στατικός συνδέτης: </a:t>
            </a:r>
          </a:p>
          <a:p>
            <a:pPr>
              <a:spcBef>
                <a:spcPts val="1200"/>
              </a:spcBef>
            </a:pPr>
            <a:r>
              <a:rPr lang="el-GR" sz="3100" dirty="0"/>
              <a:t>παράγει το τελικό εκτελέσιμο </a:t>
            </a:r>
            <a:r>
              <a:rPr lang="el-GR" sz="3100" dirty="0" smtClean="0"/>
              <a:t>πρόγραμμα. </a:t>
            </a:r>
            <a:endParaRPr lang="el-GR" sz="3100" dirty="0"/>
          </a:p>
          <a:p>
            <a:pPr>
              <a:spcBef>
                <a:spcPts val="1200"/>
              </a:spcBef>
            </a:pPr>
            <a:r>
              <a:rPr lang="el-GR" sz="3100" dirty="0"/>
              <a:t>περιέχει επανατοποθετήσιμες και απόλυτες διευθύνσεις </a:t>
            </a:r>
            <a:r>
              <a:rPr lang="el-GR" sz="3100" dirty="0" smtClean="0"/>
              <a:t>μνήμης. </a:t>
            </a:r>
            <a:endParaRPr lang="el-GR" sz="31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3100" b="1" dirty="0">
                <a:solidFill>
                  <a:srgbClr val="004A82"/>
                </a:solidFill>
              </a:rPr>
              <a:t>Ο δυναμικός συνδέτης: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3100" dirty="0"/>
              <a:t>υλοποιεί τις δυναμικές συνδέσεις (βιβλιοθήκες στην κεντρική μνήμη πόροι του λειτουργικού </a:t>
            </a:r>
            <a:r>
              <a:rPr lang="el-GR" sz="3100" dirty="0" smtClean="0"/>
              <a:t>συστήματος) .</a:t>
            </a:r>
            <a:endParaRPr lang="el-GR" sz="31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3100" b="1" dirty="0">
                <a:solidFill>
                  <a:srgbClr val="004A82"/>
                </a:solidFill>
              </a:rPr>
              <a:t>Ο φορτωτής (loader) :</a:t>
            </a:r>
          </a:p>
          <a:p>
            <a:pPr>
              <a:spcBef>
                <a:spcPts val="1200"/>
              </a:spcBef>
            </a:pPr>
            <a:r>
              <a:rPr lang="el-GR" sz="3100" dirty="0"/>
              <a:t>μεταφέρει το εκτελέσιμο (executable) στην κεντρική </a:t>
            </a:r>
            <a:r>
              <a:rPr lang="el-GR" sz="3100" dirty="0" smtClean="0"/>
              <a:t>μνήμη.</a:t>
            </a:r>
            <a:endParaRPr lang="el-GR" sz="3100" dirty="0"/>
          </a:p>
          <a:p>
            <a:pPr>
              <a:spcBef>
                <a:spcPts val="1200"/>
              </a:spcBef>
            </a:pPr>
            <a:r>
              <a:rPr lang="el-GR" sz="3100" dirty="0" smtClean="0"/>
              <a:t>μετατρέποντας </a:t>
            </a:r>
            <a:r>
              <a:rPr lang="el-GR" sz="3100" dirty="0"/>
              <a:t>τις επανατοποθετήσιμες διευθύνσεις σε απόλυτες. </a:t>
            </a:r>
          </a:p>
          <a:p>
            <a:pPr>
              <a:spcBef>
                <a:spcPts val="1200"/>
              </a:spcBef>
            </a:pPr>
            <a:r>
              <a:rPr lang="el-GR" sz="3100" dirty="0"/>
              <a:t>Συνήθως, ο δυναμικός συνδέτης και ο φορτωτής αποτελούν ένα ενιαίο πρόγραμμα, το λεγόμενο συνδετικό φορτωτή.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5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Διερμηνευτές -</a:t>
            </a:r>
            <a:r>
              <a:rPr lang="en-US" dirty="0"/>
              <a:t>Interpreters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62015" y="2594432"/>
            <a:ext cx="2671762" cy="1815882"/>
          </a:xfrm>
          <a:prstGeom prst="rect">
            <a:avLst/>
          </a:prstGeom>
          <a:gradFill flip="none" rotWithShape="1">
            <a:gsLst>
              <a:gs pos="0">
                <a:srgbClr val="004A82">
                  <a:shade val="30000"/>
                  <a:satMod val="115000"/>
                </a:srgbClr>
              </a:gs>
              <a:gs pos="50000">
                <a:srgbClr val="004A82">
                  <a:shade val="67500"/>
                  <a:satMod val="115000"/>
                </a:srgbClr>
              </a:gs>
              <a:gs pos="100000">
                <a:srgbClr val="004A8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sz="2800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dirty="0">
                <a:solidFill>
                  <a:schemeClr val="bg1"/>
                </a:solidFill>
                <a:latin typeface="+mn-lt"/>
              </a:rPr>
              <a:t>Διερμηνευτής</a:t>
            </a:r>
          </a:p>
          <a:p>
            <a:pPr eaLnBrk="1" hangingPunct="1">
              <a:spcBef>
                <a:spcPct val="50000"/>
              </a:spcBef>
            </a:pP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88652" y="2494508"/>
            <a:ext cx="1771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>
                <a:latin typeface="+mn-lt"/>
              </a:rPr>
              <a:t>Πηγαίο Πρόγραμμα</a:t>
            </a:r>
            <a:endParaRPr lang="en-GB" dirty="0"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88652" y="3579317"/>
            <a:ext cx="177165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>
                <a:latin typeface="+mn-lt"/>
              </a:rPr>
              <a:t>Δεδομένα εισόδου</a:t>
            </a:r>
            <a:endParaRPr lang="en-GB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90732" y="3233279"/>
            <a:ext cx="125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>
                <a:latin typeface="+mn-lt"/>
              </a:rPr>
              <a:t>Έξοδος</a:t>
            </a:r>
            <a:endParaRPr lang="en-GB" dirty="0">
              <a:latin typeface="+mn-lt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260301" y="2879229"/>
            <a:ext cx="8754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260302" y="3998229"/>
            <a:ext cx="8754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6042297" y="344872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257750" y="3933056"/>
            <a:ext cx="2523263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>
                <a:latin typeface="+mn-lt"/>
              </a:rPr>
              <a:t>Δεδομένα Εξόδου</a:t>
            </a:r>
          </a:p>
          <a:p>
            <a:pPr eaLnBrk="1" hangingPunct="1">
              <a:spcBef>
                <a:spcPct val="50000"/>
              </a:spcBef>
            </a:pPr>
            <a:r>
              <a:rPr lang="el-GR" b="1" dirty="0">
                <a:solidFill>
                  <a:srgbClr val="820000"/>
                </a:solidFill>
                <a:latin typeface="+mn-lt"/>
              </a:rPr>
              <a:t>όχι εκτελέσιμος κώδικας</a:t>
            </a:r>
            <a:endParaRPr lang="en-GB" b="1" dirty="0">
              <a:solidFill>
                <a:srgbClr val="82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9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Διερμηνευτές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Μεταφράζουν μία προς μία τις εντολές του προγράμματος και πριν μεταφράσουν την επόμενη εντολή, το back-end μέρος "εκτελεί" τις προηγούμενες ενέργειες που καθορίζονται από τη σημασιολογική ανάλυση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841232" y="6284342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grpSp>
        <p:nvGrpSpPr>
          <p:cNvPr id="64" name="Group 63"/>
          <p:cNvGrpSpPr/>
          <p:nvPr/>
        </p:nvGrpSpPr>
        <p:grpSpPr>
          <a:xfrm>
            <a:off x="611560" y="2276872"/>
            <a:ext cx="4680520" cy="4320480"/>
            <a:chOff x="827584" y="2276872"/>
            <a:chExt cx="4680520" cy="4320480"/>
          </a:xfrm>
        </p:grpSpPr>
        <p:sp>
          <p:nvSpPr>
            <p:cNvPr id="7" name="Rounded Rectangle 6"/>
            <p:cNvSpPr/>
            <p:nvPr/>
          </p:nvSpPr>
          <p:spPr>
            <a:xfrm>
              <a:off x="971600" y="2708920"/>
              <a:ext cx="2160240" cy="79208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Ανάλυση –Ανίχνευση  λαθών- Διόρθωση- Εκτέλεση εντολής  1</a:t>
              </a:r>
              <a:endPara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35896" y="2780928"/>
              <a:ext cx="1512168" cy="36724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Εντολή 1</a:t>
              </a:r>
            </a:p>
            <a:p>
              <a:pPr algn="ctr"/>
              <a:endPara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spcBef>
                  <a:spcPts val="1200"/>
                </a:spcBef>
              </a:pP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Εντολή 2</a:t>
              </a:r>
            </a:p>
            <a:p>
              <a:pPr algn="ctr"/>
              <a:endPara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  <a:p>
              <a:pPr algn="ctr"/>
              <a:endPara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  <a:p>
              <a:pPr algn="ctr"/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Εντολή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131840" y="3068960"/>
              <a:ext cx="8640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rot="16200000" flipH="1">
              <a:off x="3023720" y="2529008"/>
              <a:ext cx="504000" cy="2448000"/>
            </a:xfrm>
            <a:prstGeom prst="bentConnector3">
              <a:avLst>
                <a:gd name="adj1" fmla="val 51237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971600" y="3933056"/>
              <a:ext cx="2160240" cy="79208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Ανάλυση –Ανίχνευση  λαθών- Διόρθωση- Εκτέλεση εντολής 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Elbow Connector 44"/>
            <p:cNvCxnSpPr/>
            <p:nvPr/>
          </p:nvCxnSpPr>
          <p:spPr>
            <a:xfrm rot="16200000" flipH="1">
              <a:off x="3023720" y="3753144"/>
              <a:ext cx="504000" cy="2448000"/>
            </a:xfrm>
            <a:prstGeom prst="bentConnector3">
              <a:avLst>
                <a:gd name="adj1" fmla="val 51237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131840" y="4221088"/>
              <a:ext cx="8640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971600" y="5805264"/>
              <a:ext cx="2160240" cy="79208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Ανάλυση –Ανίχνευση  λαθών- Διόρθωση- Εκτέλεση εντολής 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3131840" y="6165304"/>
              <a:ext cx="8640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27584" y="2276872"/>
              <a:ext cx="468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     </a:t>
              </a:r>
              <a:r>
                <a:rPr lang="el-GR" sz="1600" b="1" i="1" dirty="0" smtClean="0">
                  <a:latin typeface="+mj-lt"/>
                </a:rPr>
                <a:t>Διερμηνευτής		Πηγαίο Πρόγραμμα</a:t>
              </a:r>
              <a:r>
                <a:rPr lang="el-GR" sz="1400" b="1" i="1" dirty="0" smtClean="0"/>
                <a:t>		</a:t>
              </a:r>
              <a:r>
                <a:rPr lang="el-GR" dirty="0" smtClean="0"/>
                <a:t>		</a:t>
              </a:r>
              <a:endParaRPr lang="el-GR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979712" y="501317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.</a:t>
            </a:r>
          </a:p>
          <a:p>
            <a:r>
              <a:rPr lang="el-GR" dirty="0" smtClean="0"/>
              <a:t>.</a:t>
            </a:r>
            <a:endParaRPr lang="el-GR" dirty="0"/>
          </a:p>
        </p:txBody>
      </p:sp>
      <p:grpSp>
        <p:nvGrpSpPr>
          <p:cNvPr id="22" name="21 - Ομάδα"/>
          <p:cNvGrpSpPr/>
          <p:nvPr/>
        </p:nvGrpSpPr>
        <p:grpSpPr>
          <a:xfrm>
            <a:off x="4932040" y="2348880"/>
            <a:ext cx="3600400" cy="3960440"/>
            <a:chOff x="4932040" y="2348880"/>
            <a:chExt cx="3600400" cy="3960440"/>
          </a:xfrm>
        </p:grpSpPr>
        <p:sp>
          <p:nvSpPr>
            <p:cNvPr id="56" name="Rounded Rectangle 55"/>
            <p:cNvSpPr/>
            <p:nvPr/>
          </p:nvSpPr>
          <p:spPr>
            <a:xfrm>
              <a:off x="5508104" y="3284984"/>
              <a:ext cx="3024336" cy="136815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Ανάλυση –</a:t>
              </a:r>
            </a:p>
            <a:p>
              <a:pPr algn="ctr"/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Ανίχνευση &amp;  Αντιμετώπιση λαθών-μετάφραση σε τελική γλώσσα</a:t>
              </a:r>
            </a:p>
            <a:p>
              <a:pPr algn="ctr"/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Στατική Σύνδεση του μεταφρασμένου προγράμματος </a:t>
              </a:r>
              <a:endPara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580112" y="5373216"/>
              <a:ext cx="2952328" cy="93610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Φόρτωση – Δυναμική Σύνδεση</a:t>
              </a:r>
            </a:p>
            <a:p>
              <a:pPr algn="ctr"/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Εκτέλεση του μεταφρασμένου προγράμματος </a:t>
              </a:r>
              <a:endPara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8" name="Straight Arrow Connector 57"/>
            <p:cNvCxnSpPr>
              <a:stCxn id="56" idx="2"/>
            </p:cNvCxnSpPr>
            <p:nvPr/>
          </p:nvCxnSpPr>
          <p:spPr>
            <a:xfrm>
              <a:off x="7020272" y="4653136"/>
              <a:ext cx="0" cy="7200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4932040" y="3933056"/>
              <a:ext cx="8640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- TextBox"/>
            <p:cNvSpPr txBox="1"/>
            <p:nvPr/>
          </p:nvSpPr>
          <p:spPr>
            <a:xfrm>
              <a:off x="6228184" y="234888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+mj-lt"/>
                </a:rPr>
                <a:t>Μεταγλωττιστής</a:t>
              </a:r>
              <a:endParaRPr lang="el-GR" sz="1600" dirty="0"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38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Διερμηνευτές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b="1" dirty="0" smtClean="0"/>
              <a:t>Υπέρ:</a:t>
            </a:r>
            <a:endParaRPr lang="el-GR" sz="2600" b="1" dirty="0"/>
          </a:p>
          <a:p>
            <a:pPr>
              <a:spcBef>
                <a:spcPts val="1200"/>
              </a:spcBef>
            </a:pPr>
            <a:r>
              <a:rPr lang="el-GR" sz="2400" dirty="0"/>
              <a:t>μεταφερσιμότητα του προγράμματος.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απλούστερη η συγγραφή ενός διερμηνευτή από τη δημιουργία ενός back-end μέρους.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άμεσος εντοπισμό λαθών και ευκρινέστερη αναφορά </a:t>
            </a:r>
            <a:r>
              <a:rPr lang="el-GR" sz="2400" dirty="0" smtClean="0"/>
              <a:t>λαθών.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εμπνέει μεγαλύτερη ασφάλεια ως προς την ορθότητα της μετάφρασης που πραγματοποιεί, διότι τα αποτελέσματά της είναι άμεσα ορατά και ελεγχόμενα.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600" b="1" dirty="0"/>
              <a:t>Κατά: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 Σχετικά αργός χρόνος </a:t>
            </a:r>
            <a:r>
              <a:rPr lang="el-GR" sz="2400" dirty="0" smtClean="0"/>
              <a:t>εκτέλεσης.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5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Περιεχόμενα Μαθήματος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496855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Εισαγωγή στους Μεταφραστές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Γλώσσες &amp; Γραμματικές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Λεκτική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Συντακτική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Σημασιολογική Ανάλυση &amp; Πίνακες Συμβόλων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Βελτιστοποίηση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&amp; Βελτιστοποίηση τελικού κώδικα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4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Προεπεξεργαστές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0893" y="1540823"/>
            <a:ext cx="3466728" cy="242519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Στενοί συγγενείς των μεταγλωττιστών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προετοιμάζουν κώδικα εισόδου για τους </a:t>
            </a:r>
            <a:r>
              <a:rPr lang="el-GR" sz="2400" dirty="0" smtClean="0"/>
              <a:t>μεταφραστές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9488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075548" y="90872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Επεξεργάσιμος αρχικός πηγαίος κώδικας</a:t>
            </a:r>
            <a:endParaRPr lang="el-GR" sz="2000" dirty="0">
              <a:latin typeface="+mj-lt"/>
            </a:endParaRPr>
          </a:p>
        </p:txBody>
      </p:sp>
      <p:cxnSp>
        <p:nvCxnSpPr>
          <p:cNvPr id="8" name="Ευθύγραμμο βέλος σύνδεσης 7"/>
          <p:cNvCxnSpPr>
            <a:stCxn id="6" idx="2"/>
            <a:endCxn id="9" idx="0"/>
          </p:cNvCxnSpPr>
          <p:nvPr/>
        </p:nvCxnSpPr>
        <p:spPr>
          <a:xfrm>
            <a:off x="6911752" y="1616606"/>
            <a:ext cx="0" cy="83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636" y="1700014"/>
            <a:ext cx="2088232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+mn-lt"/>
              </a:rPr>
              <a:t>Προεπεξεργαστής </a:t>
            </a:r>
            <a:endParaRPr lang="el-GR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" name="Ευθύγραμμο βέλος σύνδεσης 11"/>
          <p:cNvCxnSpPr>
            <a:stCxn id="9" idx="2"/>
            <a:endCxn id="15" idx="0"/>
          </p:cNvCxnSpPr>
          <p:nvPr/>
        </p:nvCxnSpPr>
        <p:spPr>
          <a:xfrm>
            <a:off x="6911752" y="2100124"/>
            <a:ext cx="0" cy="192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5548" y="22923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Αναλυτικός αρχικός κώδικας</a:t>
            </a:r>
            <a:endParaRPr lang="el-GR" sz="2000" dirty="0">
              <a:latin typeface="+mn-lt"/>
            </a:endParaRPr>
          </a:p>
        </p:txBody>
      </p:sp>
      <p:cxnSp>
        <p:nvCxnSpPr>
          <p:cNvPr id="23" name="Ευθύγραμμο βέλος σύνδεσης 22"/>
          <p:cNvCxnSpPr>
            <a:stCxn id="15" idx="2"/>
            <a:endCxn id="26" idx="0"/>
          </p:cNvCxnSpPr>
          <p:nvPr/>
        </p:nvCxnSpPr>
        <p:spPr>
          <a:xfrm>
            <a:off x="6911752" y="2692414"/>
            <a:ext cx="0" cy="192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9644" y="2884594"/>
            <a:ext cx="19442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Μεταγλωττιστής </a:t>
            </a:r>
            <a:endParaRPr lang="el-GR" sz="2000" dirty="0">
              <a:latin typeface="+mn-lt"/>
            </a:endParaRPr>
          </a:p>
        </p:txBody>
      </p:sp>
      <p:cxnSp>
        <p:nvCxnSpPr>
          <p:cNvPr id="31" name="Ευθύγραμμο βέλος σύνδεσης 30"/>
          <p:cNvCxnSpPr>
            <a:stCxn id="26" idx="2"/>
            <a:endCxn id="34" idx="0"/>
          </p:cNvCxnSpPr>
          <p:nvPr/>
        </p:nvCxnSpPr>
        <p:spPr>
          <a:xfrm>
            <a:off x="6911752" y="3284704"/>
            <a:ext cx="0" cy="192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75548" y="347688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Τελικός συμβολικός κώδικας</a:t>
            </a:r>
            <a:endParaRPr lang="el-GR" sz="2000" dirty="0">
              <a:latin typeface="+mn-lt"/>
            </a:endParaRPr>
          </a:p>
        </p:txBody>
      </p:sp>
      <p:cxnSp>
        <p:nvCxnSpPr>
          <p:cNvPr id="38" name="Ευθύγραμμο βέλος σύνδεσης 37"/>
          <p:cNvCxnSpPr>
            <a:stCxn id="34" idx="2"/>
            <a:endCxn id="41" idx="0"/>
          </p:cNvCxnSpPr>
          <p:nvPr/>
        </p:nvCxnSpPr>
        <p:spPr>
          <a:xfrm>
            <a:off x="6911752" y="3876994"/>
            <a:ext cx="0" cy="261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51612" y="4138506"/>
            <a:ext cx="25202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Συμβολομεταφραστής </a:t>
            </a:r>
            <a:endParaRPr lang="el-GR" sz="2000" dirty="0">
              <a:latin typeface="+mn-lt"/>
            </a:endParaRPr>
          </a:p>
        </p:txBody>
      </p:sp>
      <p:cxnSp>
        <p:nvCxnSpPr>
          <p:cNvPr id="46" name="Ευθύγραμμο βέλος σύνδεσης 45"/>
          <p:cNvCxnSpPr>
            <a:stCxn id="41" idx="2"/>
          </p:cNvCxnSpPr>
          <p:nvPr/>
        </p:nvCxnSpPr>
        <p:spPr>
          <a:xfrm flipH="1">
            <a:off x="6911244" y="4538616"/>
            <a:ext cx="508" cy="200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78996" y="4738671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Επανατοποθετήσιμος κώδικας μηχανής</a:t>
            </a:r>
            <a:endParaRPr lang="el-GR" sz="2000" dirty="0">
              <a:latin typeface="+mn-lt"/>
            </a:endParaRPr>
          </a:p>
        </p:txBody>
      </p:sp>
      <p:cxnSp>
        <p:nvCxnSpPr>
          <p:cNvPr id="54" name="Ευθύγραμμο βέλος σύνδεσης 53"/>
          <p:cNvCxnSpPr>
            <a:stCxn id="49" idx="2"/>
            <a:endCxn id="57" idx="0"/>
          </p:cNvCxnSpPr>
          <p:nvPr/>
        </p:nvCxnSpPr>
        <p:spPr>
          <a:xfrm>
            <a:off x="6911244" y="5138781"/>
            <a:ext cx="0" cy="2565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32494" y="5395305"/>
            <a:ext cx="27575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Συνδετικός φορτωτής</a:t>
            </a:r>
            <a:endParaRPr lang="el-GR" sz="2000" dirty="0">
              <a:latin typeface="+mn-lt"/>
            </a:endParaRPr>
          </a:p>
        </p:txBody>
      </p:sp>
      <p:cxnSp>
        <p:nvCxnSpPr>
          <p:cNvPr id="62" name="Ευθύγραμμο βέλος σύνδεσης 61"/>
          <p:cNvCxnSpPr>
            <a:stCxn id="57" idx="2"/>
            <a:endCxn id="67" idx="0"/>
          </p:cNvCxnSpPr>
          <p:nvPr/>
        </p:nvCxnSpPr>
        <p:spPr>
          <a:xfrm>
            <a:off x="6911244" y="5795415"/>
            <a:ext cx="508" cy="2330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075548" y="6028459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Εκτελέσιμο τελικό πρόγραμμα</a:t>
            </a:r>
            <a:endParaRPr lang="el-GR" sz="2000" dirty="0">
              <a:latin typeface="+mn-lt"/>
            </a:endParaRPr>
          </a:p>
        </p:txBody>
      </p:sp>
      <p:cxnSp>
        <p:nvCxnSpPr>
          <p:cNvPr id="72" name="Ευθύγραμμο βέλος σύνδεσης 71"/>
          <p:cNvCxnSpPr>
            <a:endCxn id="57" idx="1"/>
          </p:cNvCxnSpPr>
          <p:nvPr/>
        </p:nvCxnSpPr>
        <p:spPr>
          <a:xfrm>
            <a:off x="5127870" y="5595360"/>
            <a:ext cx="4046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21893" y="5087528"/>
            <a:ext cx="2597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Βιβλιοθήκες, επανατοποθετήσιμα τελικά αρχεία</a:t>
            </a:r>
            <a:endParaRPr lang="el-GR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4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65690" y="4149079"/>
            <a:ext cx="4914622" cy="936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Μετα-μεταφραστές και αντίστροφοι μεταφραστές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25343" y="1521046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Αρχικό πρόγραμμα </a:t>
            </a:r>
          </a:p>
          <a:p>
            <a:r>
              <a:rPr lang="el-GR" sz="2000" dirty="0" smtClean="0">
                <a:latin typeface="+mn-lt"/>
              </a:rPr>
              <a:t>σε γλώσσα υψηλού επιπέδου ή συμβολική</a:t>
            </a:r>
            <a:endParaRPr lang="el-GR" sz="2000" dirty="0">
              <a:latin typeface="+mn-lt"/>
            </a:endParaRPr>
          </a:p>
        </p:txBody>
      </p:sp>
      <p:cxnSp>
        <p:nvCxnSpPr>
          <p:cNvPr id="7" name="Ευθύγραμμο βέλος σύνδεσης 6"/>
          <p:cNvCxnSpPr>
            <a:endCxn id="8" idx="1"/>
          </p:cNvCxnSpPr>
          <p:nvPr/>
        </p:nvCxnSpPr>
        <p:spPr>
          <a:xfrm flipV="1">
            <a:off x="248061" y="1874989"/>
            <a:ext cx="3216523" cy="6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64584" y="1521046"/>
            <a:ext cx="2088232" cy="7078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bg1"/>
                </a:solidFill>
                <a:latin typeface="+mn-lt"/>
              </a:rPr>
              <a:t>Απλός μεταφραστής</a:t>
            </a:r>
            <a:endParaRPr lang="el-GR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Ευθύγραμμο βέλος σύνδεσης 9"/>
          <p:cNvCxnSpPr>
            <a:stCxn id="8" idx="3"/>
          </p:cNvCxnSpPr>
          <p:nvPr/>
        </p:nvCxnSpPr>
        <p:spPr>
          <a:xfrm>
            <a:off x="5552816" y="1874989"/>
            <a:ext cx="31339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93296" y="152104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Τελικό πρόγραμμα </a:t>
            </a:r>
          </a:p>
          <a:p>
            <a:r>
              <a:rPr lang="el-GR" sz="2000" dirty="0" smtClean="0">
                <a:latin typeface="+mn-lt"/>
              </a:rPr>
              <a:t>σε γλώσσα μηχανής</a:t>
            </a:r>
            <a:endParaRPr lang="el-GR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884" y="2551971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Προδιαγραφές </a:t>
            </a:r>
          </a:p>
          <a:p>
            <a:r>
              <a:rPr lang="el-GR" sz="2000" dirty="0" smtClean="0">
                <a:latin typeface="+mn-lt"/>
              </a:rPr>
              <a:t>αρχικής γλώσσας </a:t>
            </a:r>
            <a:r>
              <a:rPr lang="en-US" sz="2000" dirty="0" smtClean="0">
                <a:latin typeface="+mn-lt"/>
              </a:rPr>
              <a:t>x</a:t>
            </a:r>
            <a:r>
              <a:rPr lang="el-GR" sz="2000" dirty="0" smtClean="0">
                <a:latin typeface="+mn-lt"/>
              </a:rPr>
              <a:t> </a:t>
            </a:r>
          </a:p>
          <a:p>
            <a:r>
              <a:rPr lang="el-GR" sz="2000" dirty="0" smtClean="0">
                <a:latin typeface="+mn-lt"/>
              </a:rPr>
              <a:t>και τελικής γλώσσας </a:t>
            </a:r>
            <a:r>
              <a:rPr lang="en-US" sz="2000" dirty="0" smtClean="0">
                <a:latin typeface="+mn-lt"/>
              </a:rPr>
              <a:t>y</a:t>
            </a:r>
            <a:endParaRPr lang="el-GR" sz="2000" dirty="0">
              <a:latin typeface="+mn-lt"/>
            </a:endParaRPr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248061" y="3207404"/>
            <a:ext cx="3201616" cy="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61125" y="2859748"/>
            <a:ext cx="2088232" cy="7078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bg1"/>
                </a:solidFill>
                <a:latin typeface="+mn-lt"/>
              </a:rPr>
              <a:t>Μετά -  μεταφραστής</a:t>
            </a:r>
            <a:endParaRPr lang="el-GR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6" name="Ευθύγραμμο βέλος σύνδεσης 15"/>
          <p:cNvCxnSpPr>
            <a:stCxn id="14" idx="3"/>
          </p:cNvCxnSpPr>
          <p:nvPr/>
        </p:nvCxnSpPr>
        <p:spPr>
          <a:xfrm flipV="1">
            <a:off x="5549357" y="3201117"/>
            <a:ext cx="3133984" cy="12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89837" y="2587703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Μεταφραστής αρχικής γλώσσας </a:t>
            </a:r>
            <a:r>
              <a:rPr lang="en-US" sz="2000" dirty="0" smtClean="0">
                <a:latin typeface="+mn-lt"/>
              </a:rPr>
              <a:t>x</a:t>
            </a:r>
            <a:endParaRPr lang="el-GR" sz="2000" dirty="0" smtClean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σε τελική γλώσσα </a:t>
            </a:r>
            <a:r>
              <a:rPr lang="en-US" sz="2000" dirty="0" smtClean="0">
                <a:latin typeface="+mn-lt"/>
              </a:rPr>
              <a:t>y</a:t>
            </a:r>
            <a:endParaRPr lang="el-GR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509" y="4277110"/>
            <a:ext cx="229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Αρχικό πρόγραμμα </a:t>
            </a:r>
          </a:p>
          <a:p>
            <a:r>
              <a:rPr lang="el-GR" sz="2000" dirty="0" smtClean="0">
                <a:latin typeface="+mn-lt"/>
              </a:rPr>
              <a:t>σε γλώσσα </a:t>
            </a:r>
            <a:r>
              <a:rPr lang="en-US" sz="2000" dirty="0">
                <a:latin typeface="+mn-lt"/>
              </a:rPr>
              <a:t>x</a:t>
            </a:r>
            <a:endParaRPr lang="el-GR" sz="2000" dirty="0">
              <a:latin typeface="+mn-lt"/>
            </a:endParaRPr>
          </a:p>
        </p:txBody>
      </p:sp>
      <p:cxnSp>
        <p:nvCxnSpPr>
          <p:cNvPr id="20" name="Ευθύγραμμο βέλος σύνδεσης 19"/>
          <p:cNvCxnSpPr>
            <a:stCxn id="19" idx="1"/>
          </p:cNvCxnSpPr>
          <p:nvPr/>
        </p:nvCxnSpPr>
        <p:spPr>
          <a:xfrm flipV="1">
            <a:off x="259509" y="4628571"/>
            <a:ext cx="2206967" cy="2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66476" y="4274628"/>
            <a:ext cx="19615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Προδιαγραφές γλωσσών </a:t>
            </a:r>
            <a:r>
              <a:rPr lang="en-US" sz="2000" dirty="0" smtClean="0">
                <a:latin typeface="+mn-lt"/>
              </a:rPr>
              <a:t>x,y</a:t>
            </a:r>
            <a:endParaRPr lang="el-GR" sz="2000" dirty="0">
              <a:latin typeface="+mn-lt"/>
            </a:endParaRPr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>
            <a:off x="2405561" y="4628571"/>
            <a:ext cx="2088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05241" y="4280100"/>
            <a:ext cx="2736304" cy="7078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bg1"/>
                </a:solidFill>
                <a:latin typeface="+mn-lt"/>
              </a:rPr>
              <a:t>Αυτοπροσαρμοζόμενος μετα-μεταφραστής</a:t>
            </a:r>
            <a:endParaRPr lang="el-GR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1" name="Ευθύγραμμο βέλος σύνδεσης 30"/>
          <p:cNvCxnSpPr>
            <a:stCxn id="15" idx="3"/>
          </p:cNvCxnSpPr>
          <p:nvPr/>
        </p:nvCxnSpPr>
        <p:spPr>
          <a:xfrm flipV="1">
            <a:off x="7380312" y="4617131"/>
            <a:ext cx="130648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80312" y="4269748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Τελικό πρόγραμμα </a:t>
            </a:r>
          </a:p>
          <a:p>
            <a:r>
              <a:rPr lang="el-GR" sz="2000" dirty="0" smtClean="0">
                <a:latin typeface="+mn-lt"/>
              </a:rPr>
              <a:t>σε γλώσσα </a:t>
            </a:r>
            <a:r>
              <a:rPr lang="en-US" sz="2000" dirty="0" smtClean="0">
                <a:latin typeface="+mn-lt"/>
              </a:rPr>
              <a:t>y</a:t>
            </a:r>
            <a:endParaRPr lang="el-GR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5476367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Αρχικό πρόγραμμα</a:t>
            </a:r>
          </a:p>
          <a:p>
            <a:r>
              <a:rPr lang="el-GR" sz="2000" dirty="0" smtClean="0">
                <a:latin typeface="+mn-lt"/>
              </a:rPr>
              <a:t> σε γλώσσα μηχανής</a:t>
            </a:r>
            <a:endParaRPr lang="el-GR" sz="2000" dirty="0">
              <a:latin typeface="+mn-lt"/>
            </a:endParaRPr>
          </a:p>
        </p:txBody>
      </p:sp>
      <p:cxnSp>
        <p:nvCxnSpPr>
          <p:cNvPr id="38" name="Ευθύγραμμο βέλος σύνδεσης 37"/>
          <p:cNvCxnSpPr>
            <a:endCxn id="39" idx="1"/>
          </p:cNvCxnSpPr>
          <p:nvPr/>
        </p:nvCxnSpPr>
        <p:spPr>
          <a:xfrm>
            <a:off x="248061" y="5840655"/>
            <a:ext cx="3211539" cy="13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59600" y="5500241"/>
            <a:ext cx="2088232" cy="7078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bg1"/>
                </a:solidFill>
                <a:latin typeface="+mn-lt"/>
              </a:rPr>
              <a:t>Αντίστροφος Μεταφραστής</a:t>
            </a:r>
            <a:endParaRPr lang="el-GR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1" name="Ευθύγραμμο βέλος σύνδεσης 40"/>
          <p:cNvCxnSpPr/>
          <p:nvPr/>
        </p:nvCxnSpPr>
        <p:spPr>
          <a:xfrm>
            <a:off x="5552815" y="5854184"/>
            <a:ext cx="3135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63213" y="5500241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Τελικό πρόγραμμα </a:t>
            </a:r>
          </a:p>
          <a:p>
            <a:r>
              <a:rPr lang="el-GR" sz="2000" dirty="0" smtClean="0">
                <a:latin typeface="+mn-lt"/>
              </a:rPr>
              <a:t>σε γλώσσα υψηλού επιπέδου ή συμβολική</a:t>
            </a:r>
            <a:endParaRPr lang="el-GR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0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Αφηρημένες -Ιδεατές Μηχανές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098206" y="3492713"/>
            <a:ext cx="1985962" cy="1815882"/>
          </a:xfrm>
          <a:prstGeom prst="rect">
            <a:avLst/>
          </a:prstGeom>
          <a:solidFill>
            <a:srgbClr val="82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Ιδεατή Μηχανή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388730" y="1484784"/>
            <a:ext cx="1771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Πηγαίο Πρόγραμμα</a:t>
            </a:r>
            <a:endParaRPr kumimoji="0" lang="en-GB" sz="22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341086" y="4613112"/>
            <a:ext cx="1771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Δεδομένα εισόδου</a:t>
            </a:r>
            <a:endParaRPr kumimoji="0" lang="en-GB" sz="22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870252" y="3965561"/>
            <a:ext cx="125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Έξοδος</a:t>
            </a:r>
            <a:endParaRPr kumimoji="0" lang="en-GB" sz="22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2269793" y="2254225"/>
            <a:ext cx="0" cy="3443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3093864" y="3995171"/>
            <a:ext cx="8143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6084168" y="4189959"/>
            <a:ext cx="8143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248344" y="3580672"/>
            <a:ext cx="2014538" cy="769441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Ενδιάμεσο πρόγραμμα</a:t>
            </a:r>
            <a:endParaRPr kumimoji="0" lang="en-GB" sz="22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942098" y="4941168"/>
            <a:ext cx="966154" cy="373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043608" y="2598574"/>
            <a:ext cx="2457450" cy="500063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Μεταφραστής</a:t>
            </a:r>
            <a:endParaRPr kumimoji="0" lang="en-GB" sz="2200" b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H="1">
            <a:off x="2261847" y="3120863"/>
            <a:ext cx="7946" cy="45215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277643" y="4608906"/>
            <a:ext cx="228123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Δεδομένα Εξόδου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όχι εκτελέσιμος κώδικας</a:t>
            </a:r>
            <a:endParaRPr kumimoji="0" lang="en-GB" sz="2200" b="1" u="none" strike="noStrike" kern="0" cap="none" spc="0" normalizeH="0" baseline="0" noProof="0" dirty="0" smtClean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4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Πραγματικές και αφηρημένες </a:t>
            </a:r>
            <a:r>
              <a:rPr lang="el-GR" sz="4400" dirty="0" smtClean="0"/>
              <a:t>μηχανές</a:t>
            </a:r>
            <a:br>
              <a:rPr lang="el-GR" sz="4400" dirty="0" smtClean="0"/>
            </a:br>
            <a:r>
              <a:rPr lang="el-GR" sz="3600" dirty="0" smtClean="0"/>
              <a:t>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/>
              <a:t>Πραγματικές μηχανές (real machines):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η τελική γλώσσα προσδιορίζεται από τον τύπο του επεξεργαστή,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διαθέτουν λειτουργίες και δομές όπως pointers, linear storage, indexed access, που εύκολα αντιστοιχίζονται σε σχετικές έννοιες των προστακτικών (imperative) γλωσσών,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έννοιες εύκολα μεταφράσιμες σε δομές και σειρές εντολών των υπολογιστών. 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1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Πραγματικές και αφηρημένες μηχανές</a:t>
            </a:r>
            <a:br>
              <a:rPr lang="el-GR" sz="4400" dirty="0"/>
            </a:br>
            <a:r>
              <a:rPr lang="el-GR" sz="3600" dirty="0"/>
              <a:t>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/>
              <a:t>Αφηρημένες μηχανές (abstract machines):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Θεωρητικά μοντέλα υλικού ή λογισμικού που χρησιμοποιούνται στη θεωρία </a:t>
            </a:r>
            <a:r>
              <a:rPr lang="el-GR" sz="2400" dirty="0" smtClean="0"/>
              <a:t>αυτομάτων,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Υλοποιούνται σε διακριτά βήματα (turing machines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Είναι προσανατολισμένες προς τις συναρτησιακές (functional) και λογικές (logical) γλώσσες,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Διευκολύνουν τη μεταφερσιμότητα ενός μεταγλωττιστή γιατί υλοποιούνται σε λογισμικό και όχι σε υλικό.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2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Αναγκαιότητα χρήσης αφηρημένων </a:t>
            </a:r>
            <a:r>
              <a:rPr lang="el-GR" dirty="0" smtClean="0"/>
              <a:t>μηχανών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21110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400" dirty="0"/>
              <a:t>Οι εφαρμογές διαδικτύου  τρέχουν σε διαφορετικούς servers (πραγματικές μηχανές), άρα η ανάγκη σχεδιασμού των εφαρμογών με αρχικό προσανατολισμό σε μια κοινή αφηρημένη μηχανή δηλ μια κοινή πλατφόρμα είναι προφανής και επιτακτική.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2852936"/>
            <a:ext cx="8033175" cy="3721769"/>
            <a:chOff x="-555216" y="1416608"/>
            <a:chExt cx="8739981" cy="5482082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931660" y="3152147"/>
              <a:ext cx="1984527" cy="3490780"/>
            </a:xfrm>
            <a:prstGeom prst="rect">
              <a:avLst/>
            </a:prstGeom>
            <a:solidFill>
              <a:srgbClr val="82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Java Virtual Machine (JVM</a:t>
              </a:r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)</a:t>
              </a:r>
              <a:endParaRPr kumimoji="0" lang="el-GR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-555216" y="1416608"/>
              <a:ext cx="5757708" cy="108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name.java </a:t>
              </a:r>
              <a:endPara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(standalone application or java applet)</a:t>
              </a:r>
              <a:endPara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520339" y="5765321"/>
              <a:ext cx="1771650" cy="113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2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Δεδομένα εισόδου</a:t>
              </a:r>
              <a:endPara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6691023" y="4280394"/>
              <a:ext cx="1493742" cy="1632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200" kern="0" dirty="0" smtClean="0">
                  <a:solidFill>
                    <a:srgbClr val="000000"/>
                  </a:solidFill>
                  <a:latin typeface="+mn-lt"/>
                </a:rPr>
                <a:t>Δεδομένα </a:t>
              </a:r>
              <a:r>
                <a:rPr lang="el-GR" sz="2200" kern="0" dirty="0">
                  <a:solidFill>
                    <a:srgbClr val="000000"/>
                  </a:solidFill>
                  <a:latin typeface="+mn-lt"/>
                </a:rPr>
                <a:t>Εξόδου</a:t>
              </a:r>
            </a:p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2279968" y="2575243"/>
              <a:ext cx="0" cy="457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3087213" y="4598593"/>
              <a:ext cx="814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5932075" y="5023549"/>
              <a:ext cx="814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050277" y="3962196"/>
              <a:ext cx="2341493" cy="1632053"/>
            </a:xfrm>
            <a:prstGeom prst="rect">
              <a:avLst/>
            </a:prstGeom>
            <a:solidFill>
              <a:srgbClr val="808080">
                <a:lumMod val="40000"/>
                <a:lumOff val="6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bytecodes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 stored in a .class file</a:t>
              </a:r>
              <a:endPara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087213" y="6295652"/>
              <a:ext cx="814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893590" y="3007601"/>
              <a:ext cx="2787124" cy="52141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Compiler/interpreter</a:t>
              </a:r>
              <a:endParaRPr kumimoji="0" lang="en-GB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2297748" y="3551238"/>
              <a:ext cx="0" cy="514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785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Αναγκαιότητα χρήσης αφηρημένων μηχανών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880320"/>
          </a:xfrm>
        </p:spPr>
        <p:txBody>
          <a:bodyPr/>
          <a:lstStyle/>
          <a:p>
            <a:r>
              <a:rPr lang="el-GR" sz="2400" dirty="0"/>
              <a:t>Επιπλέον, μια αφηρημένη μηχανή είναι πολύ χρήσιμη για διδακτικούς σκοπούς και πολλές φορές σχεδιάζεται αποκλειστικά γι’ αυτούς (παρουσίαση των αρχών της μεταγλώττισης απομονώνοντας τα θεμελιώδη προβλήματα που αντιμετωπίζει η σχεδίαση του μεταγλωττιστή από αυτά που δημιουργούνται λόγω των τελευταίων εξελίξεων στις αρχιτεκτονικές των ηλεκτρονικών υπολογιστών).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0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Χαρακτηριστικά καλών </a:t>
            </a:r>
            <a:r>
              <a:rPr lang="el-GR" sz="4400" dirty="0" smtClean="0"/>
              <a:t>μεταγλωττιστών</a:t>
            </a:r>
            <a:br>
              <a:rPr lang="el-GR" sz="4400" dirty="0" smtClean="0"/>
            </a:br>
            <a:r>
              <a:rPr lang="el-GR" sz="3600" b="0" dirty="0" smtClean="0"/>
              <a:t>(1 από 2)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Ένας καλός μεταγλωττιστής χαρακτηρίζεται από: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Την αξιοπιστία του.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Τη </a:t>
            </a:r>
            <a:r>
              <a:rPr lang="el-GR" sz="2400" dirty="0"/>
              <a:t>γρήγορη εκτέλεσή του.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Τις </a:t>
            </a:r>
            <a:r>
              <a:rPr lang="el-GR" sz="2400" dirty="0"/>
              <a:t>μικρές απαιτήσεις του σε μνήμη.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Τα </a:t>
            </a:r>
            <a:r>
              <a:rPr lang="el-GR" sz="2400" dirty="0"/>
              <a:t>καλά διαγνωστικά μηνύματα που παρέχει.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Τη </a:t>
            </a:r>
            <a:r>
              <a:rPr lang="el-GR" sz="2400" dirty="0"/>
              <a:t>δυνατότητα ανάνηψης από λάθη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0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Χαρακτηριστικά καλών μεταγλωττιστών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Ένας καλός μεταγλωττιστής χαρακτηρίζεται από: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Τη </a:t>
            </a:r>
            <a:r>
              <a:rPr lang="el-GR" sz="2400" dirty="0"/>
              <a:t>μεταφερσιμότητά του.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Την εύκολη συντήρησή του.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Τη δημιουργία τελικού κώδικα γρήγορου σε εκτέλεση.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Τη δημιουργία τελικού κώδικα με μικρές απαιτήσεις σε μνήμη.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Aπό τα περάσματα (passes) που πραγματοποιούν στον πηγαίο    κώδικα στο front-end τμήμα του.</a:t>
            </a:r>
          </a:p>
          <a:p>
            <a:pPr>
              <a:spcBef>
                <a:spcPts val="3000"/>
              </a:spcBef>
            </a:pP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7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Οργάνωση σε ένα ή δυο περάσματα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78663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759354" y="4446587"/>
            <a:ext cx="2917101" cy="2006747"/>
          </a:xfrm>
          <a:prstGeom prst="roundRect">
            <a:avLst>
              <a:gd name="adj" fmla="val 11226"/>
            </a:avLst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l-GR" sz="1200" dirty="0">
              <a:latin typeface="Century" panose="02040604050505020304" pitchFamily="18" charset="0"/>
            </a:endParaRPr>
          </a:p>
          <a:p>
            <a:pPr algn="l" eaLnBrk="1" hangingPunct="1"/>
            <a:endParaRPr lang="el-GR" sz="1200" dirty="0">
              <a:latin typeface="Century" panose="02040604050505020304" pitchFamily="18" charset="0"/>
            </a:endParaRPr>
          </a:p>
          <a:p>
            <a:pPr algn="l" eaLnBrk="1" hangingPunct="1"/>
            <a:endParaRPr lang="el-GR" sz="1200" dirty="0">
              <a:latin typeface="Century" panose="02040604050505020304" pitchFamily="18" charset="0"/>
            </a:endParaRPr>
          </a:p>
          <a:p>
            <a:pPr algn="l" eaLnBrk="1" hangingPunct="1"/>
            <a:endParaRPr lang="el-GR" sz="1200" dirty="0">
              <a:latin typeface="Century" panose="02040604050505020304" pitchFamily="18" charset="0"/>
            </a:endParaRPr>
          </a:p>
          <a:p>
            <a:pPr algn="l" eaLnBrk="1" hangingPunct="1"/>
            <a:endParaRPr lang="el-GR" sz="1200" dirty="0">
              <a:latin typeface="Century" panose="02040604050505020304" pitchFamily="18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65906" y="1041847"/>
            <a:ext cx="5098798" cy="3520781"/>
          </a:xfrm>
          <a:prstGeom prst="roundRect">
            <a:avLst>
              <a:gd name="adj" fmla="val 11857"/>
            </a:avLst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GB" sz="1200" dirty="0">
              <a:latin typeface="Century" panose="020406040505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85734" y="1505519"/>
            <a:ext cx="2406746" cy="24523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1200" dirty="0">
              <a:latin typeface="Century" pitchFamily="18" charset="0"/>
            </a:endParaRPr>
          </a:p>
          <a:p>
            <a:pPr algn="l">
              <a:defRPr/>
            </a:pPr>
            <a:endParaRPr lang="el-GR" sz="1200" dirty="0">
              <a:latin typeface="Century" pitchFamily="18" charset="0"/>
            </a:endParaRPr>
          </a:p>
          <a:p>
            <a:pPr>
              <a:defRPr/>
            </a:pPr>
            <a:endParaRPr lang="el-GR" sz="1200" dirty="0">
              <a:latin typeface="Century" pitchFamily="18" charset="0"/>
            </a:endParaRPr>
          </a:p>
          <a:p>
            <a:pPr>
              <a:spcBef>
                <a:spcPts val="600"/>
              </a:spcBef>
              <a:defRPr/>
            </a:pPr>
            <a:endParaRPr lang="el-GR" sz="1200" dirty="0">
              <a:latin typeface="Century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l-GR" sz="2000" b="1" dirty="0">
                <a:latin typeface="+mn-lt"/>
              </a:rPr>
              <a:t>Διαχειριστής σφαλμάτων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89741" y="4811072"/>
            <a:ext cx="1624013" cy="1279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000" b="1" dirty="0" smtClean="0">
                <a:latin typeface="+mn-lt"/>
              </a:rPr>
              <a:t>Πίνακας </a:t>
            </a:r>
            <a:r>
              <a:rPr lang="el-GR" sz="2000" b="1" dirty="0">
                <a:latin typeface="+mn-lt"/>
              </a:rPr>
              <a:t>συμβόλων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21647" y="2807054"/>
            <a:ext cx="1181100" cy="909978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sz="2000" dirty="0">
                <a:latin typeface="+mn-lt"/>
              </a:rPr>
              <a:t>Λεκτικός αναλυτής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385017" y="1183066"/>
            <a:ext cx="2216150" cy="798134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sz="2000" dirty="0">
                <a:latin typeface="+mn-lt"/>
              </a:rPr>
              <a:t>Συντακτικός  αναλυτής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674183" y="1981200"/>
            <a:ext cx="2216150" cy="767698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sz="2000" dirty="0">
                <a:latin typeface="+mn-lt"/>
              </a:rPr>
              <a:t>Σημασιολογικός  αναλυτής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975566" y="2748897"/>
            <a:ext cx="2363788" cy="741305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sz="2000" dirty="0">
                <a:latin typeface="+mn-lt"/>
              </a:rPr>
              <a:t>Γεννήτορας ενδιάμεσου κώδικα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323466" y="3490202"/>
            <a:ext cx="2363788" cy="832868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sz="2000" dirty="0">
                <a:latin typeface="+mn-lt"/>
              </a:rPr>
              <a:t>Βελτιστοποιητής  ενδιάμεσου κώδικα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864703" y="5475382"/>
            <a:ext cx="2667737" cy="845603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sz="2000" dirty="0">
                <a:latin typeface="+mn-lt"/>
              </a:rPr>
              <a:t>Βελτιστοποιητής τελικού κώδικα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864703" y="4617184"/>
            <a:ext cx="2214563" cy="75333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l-GR" sz="2000" dirty="0">
                <a:latin typeface="+mn-lt"/>
              </a:rPr>
              <a:t>Γεννήτορας τελικού κώδικα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1499192" y="1582133"/>
            <a:ext cx="0" cy="1206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499192" y="1582133"/>
            <a:ext cx="885825" cy="69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2532654" y="1981199"/>
            <a:ext cx="0" cy="2820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3493092" y="4323070"/>
            <a:ext cx="17770" cy="4791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2808000" y="2748898"/>
            <a:ext cx="0" cy="2053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3131840" y="3490202"/>
            <a:ext cx="0" cy="13119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>
            <a:off x="1499190" y="3717032"/>
            <a:ext cx="0" cy="13931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1499192" y="5110162"/>
            <a:ext cx="590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3713753" y="5093031"/>
            <a:ext cx="204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H="1">
            <a:off x="3713754" y="5751749"/>
            <a:ext cx="204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5929904" y="31781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6326886" y="4031456"/>
            <a:ext cx="0" cy="5857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698455" y="4031455"/>
            <a:ext cx="62843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5698455" y="3830637"/>
            <a:ext cx="78727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V="1">
            <a:off x="4601166" y="1590319"/>
            <a:ext cx="188456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4896441" y="2365049"/>
            <a:ext cx="158929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5339353" y="3119549"/>
            <a:ext cx="1146381" cy="86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8316416" y="3957850"/>
            <a:ext cx="0" cy="15175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V="1">
            <a:off x="7827219" y="3957851"/>
            <a:ext cx="0" cy="659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>
            <a:off x="1203917" y="3717032"/>
            <a:ext cx="0" cy="2880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 flipV="1">
            <a:off x="1214651" y="6597352"/>
            <a:ext cx="7542873" cy="81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V="1">
            <a:off x="8748000" y="3957850"/>
            <a:ext cx="9525" cy="26476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4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Βασικοί Στόχοι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3000"/>
              </a:spcBef>
              <a:buNone/>
            </a:pPr>
            <a:r>
              <a:rPr lang="el-GR" sz="2400" dirty="0" smtClean="0"/>
              <a:t>Βασικοί στόχοι του μαθήματος είναι οι ακόλουθοι:</a:t>
            </a:r>
          </a:p>
          <a:p>
            <a:pPr marL="457200" indent="-457200"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 smtClean="0"/>
              <a:t>κατανόηση </a:t>
            </a:r>
            <a:r>
              <a:rPr lang="el-GR" sz="2400" dirty="0"/>
              <a:t>του τρόπου λειτουργίας των </a:t>
            </a:r>
            <a:r>
              <a:rPr lang="el-GR" sz="2400" b="1" dirty="0">
                <a:solidFill>
                  <a:srgbClr val="004A82"/>
                </a:solidFill>
              </a:rPr>
              <a:t>μεταγλωττιστών</a:t>
            </a:r>
            <a:r>
              <a:rPr lang="el-GR" sz="2400" dirty="0"/>
              <a:t>  και καλύτερη αξιοποίηση των δυνατοτήτων </a:t>
            </a:r>
            <a:r>
              <a:rPr lang="el-GR" sz="2400" dirty="0" smtClean="0"/>
              <a:t>τους.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/>
              <a:t>δυνατότητα δημιουργίας νέων </a:t>
            </a:r>
            <a:r>
              <a:rPr lang="el-GR" sz="2400" b="1" dirty="0">
                <a:solidFill>
                  <a:srgbClr val="004A82"/>
                </a:solidFill>
              </a:rPr>
              <a:t>γλωσσών</a:t>
            </a:r>
            <a:r>
              <a:rPr lang="el-GR" sz="2400" dirty="0"/>
              <a:t> (προγραμματισμού, σεναρίων, εντολών κ.α.) ή απλών </a:t>
            </a:r>
            <a:r>
              <a:rPr lang="el-GR" sz="2400" b="1" dirty="0">
                <a:solidFill>
                  <a:srgbClr val="004A82"/>
                </a:solidFill>
              </a:rPr>
              <a:t>λειτουργιών αναγνώρισης συμβολοσειρών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004A82"/>
                </a:solidFill>
              </a:rPr>
              <a:t>αυτοματοποιημένης επεξεργασίας </a:t>
            </a:r>
            <a:r>
              <a:rPr lang="el-GR" sz="2400" b="1" dirty="0" smtClean="0">
                <a:solidFill>
                  <a:srgbClr val="004A82"/>
                </a:solidFill>
              </a:rPr>
              <a:t>κειμένου.</a:t>
            </a:r>
            <a:endParaRPr lang="el-GR" sz="2400" b="1" dirty="0">
              <a:solidFill>
                <a:srgbClr val="004A82"/>
              </a:solidFill>
            </a:endParaRPr>
          </a:p>
          <a:p>
            <a:pPr marL="457200" indent="-457200"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/>
              <a:t>εξοικείωση με </a:t>
            </a:r>
            <a:r>
              <a:rPr lang="el-GR" sz="2400" b="1" dirty="0" smtClean="0">
                <a:solidFill>
                  <a:srgbClr val="004A82"/>
                </a:solidFill>
              </a:rPr>
              <a:t>χρήση γεννητριών λεκτικής και συντακτικής ανάλυσης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4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Συγγραφή και χρήση μεταγλωττιστή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 </a:t>
            </a:r>
            <a:r>
              <a:rPr lang="el-GR" sz="2400" b="1" dirty="0">
                <a:solidFill>
                  <a:srgbClr val="004A82"/>
                </a:solidFill>
              </a:rPr>
              <a:t>συγγραφέας</a:t>
            </a:r>
            <a:r>
              <a:rPr lang="el-GR" sz="2400" dirty="0"/>
              <a:t> του μεταγλωττιστή: πρέπει να περιγράψει όλες τις πιθανές γλωσσολογικές κατασκευές και για κάθε μια από αυτές να δώσει τη μετάφραση που αντιστοιχεί στο νόημά της</a:t>
            </a:r>
          </a:p>
          <a:p>
            <a:pPr marL="400050" lvl="1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63799" y="3299812"/>
            <a:ext cx="2459744" cy="611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 i="1" dirty="0">
                <a:latin typeface="+mn-lt"/>
              </a:rPr>
              <a:t>Κανονικές εκφράσεις Συντακτικοί κανόνες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983872" y="4593863"/>
            <a:ext cx="1803648" cy="5870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72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 i="1" dirty="0">
                <a:latin typeface="+mn-lt"/>
              </a:rPr>
              <a:t>Σημασιολογικοί κανόνες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04963" y="2455984"/>
            <a:ext cx="2076760" cy="442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 dirty="0">
                <a:latin typeface="+mn-lt"/>
              </a:rPr>
              <a:t>Πηγαίος Κώδικας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67544" y="3097759"/>
            <a:ext cx="2967806" cy="45085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 dirty="0">
                <a:latin typeface="+mn-lt"/>
              </a:rPr>
              <a:t>Λεκτικός Αναλυτής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67544" y="3894719"/>
            <a:ext cx="2967806" cy="466179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 dirty="0">
                <a:latin typeface="+mn-lt"/>
              </a:rPr>
              <a:t>Συντακτικός Αναλυτής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59440" y="4716289"/>
            <a:ext cx="2967806" cy="463775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 dirty="0" smtClean="0">
                <a:latin typeface="+mn-lt"/>
              </a:rPr>
              <a:t>Σημασιολογικός Αναλυτής</a:t>
            </a:r>
            <a:endParaRPr lang="el-GR" sz="2000" dirty="0">
              <a:latin typeface="+mn-lt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3476335" y="3065823"/>
            <a:ext cx="106074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3476335" y="4360896"/>
            <a:ext cx="1062328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3476335" y="5180064"/>
            <a:ext cx="11033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4581731" y="3047172"/>
            <a:ext cx="1" cy="2760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4583814" y="3925497"/>
            <a:ext cx="0" cy="3565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1952467" y="286915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l-GR" dirty="0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952467" y="3548608"/>
            <a:ext cx="0" cy="362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l-GR" dirty="0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1985123" y="4360897"/>
            <a:ext cx="0" cy="355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l-GR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1952467" y="5176425"/>
            <a:ext cx="0" cy="268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l-GR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4581730" y="5064120"/>
            <a:ext cx="2083" cy="1159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l-GR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rot="10800000" flipH="1">
            <a:off x="4581731" y="4410328"/>
            <a:ext cx="2083" cy="128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l-GR" dirty="0"/>
          </a:p>
        </p:txBody>
      </p:sp>
      <p:sp>
        <p:nvSpPr>
          <p:cNvPr id="22" name="Ορθογώνιο 21"/>
          <p:cNvSpPr/>
          <p:nvPr/>
        </p:nvSpPr>
        <p:spPr>
          <a:xfrm>
            <a:off x="318096" y="5361750"/>
            <a:ext cx="757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Ο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προγραμματιστής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:</a:t>
            </a:r>
            <a:endParaRPr lang="el-GR" sz="24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0368" y="5363020"/>
            <a:ext cx="505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πρέπει να ξέρει τις επιτρεπόμενες να χρησιμοποιήσει γλωσσολογικές κατασκευές καθώς και το νόημά τους.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1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Διαδικασία δημιουργίας και χρήσης μεταγλωττιστή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51519" y="1659623"/>
            <a:ext cx="2736305" cy="1243915"/>
            <a:chOff x="2265" y="9510"/>
            <a:chExt cx="1695" cy="93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265" y="9510"/>
              <a:ext cx="1695" cy="9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l-GR" sz="1800" b="1" dirty="0" smtClean="0">
                  <a:solidFill>
                    <a:srgbClr val="000000"/>
                  </a:solidFill>
                  <a:latin typeface="+mn-lt"/>
                </a:rPr>
                <a:t>Πηγαίος κώδικας μεταγλωττιστή Β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l-GR" sz="1800" dirty="0" smtClean="0">
                  <a:solidFill>
                    <a:srgbClr val="000000"/>
                  </a:solidFill>
                  <a:latin typeface="+mn-lt"/>
                </a:rPr>
                <a:t>(σε γλώσσα εφαρμογής Α)</a:t>
              </a:r>
            </a:p>
            <a:p>
              <a:pPr algn="ctr">
                <a:spcAft>
                  <a:spcPts val="600"/>
                </a:spcAft>
              </a:pPr>
              <a:r>
                <a:rPr lang="el-GR" sz="1800" dirty="0" smtClean="0">
                  <a:solidFill>
                    <a:srgbClr val="000000"/>
                  </a:solidFill>
                  <a:latin typeface="+mn-lt"/>
                </a:rPr>
                <a:t>Compiler_name.txt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265" y="10155"/>
              <a:ext cx="16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l-GR" sz="240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564452" y="1886829"/>
            <a:ext cx="2197100" cy="789503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Μεταγλωττιστής Α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(υπάρχων)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8007350" y="28432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6245849" y="1795192"/>
            <a:ext cx="2634751" cy="972776"/>
            <a:chOff x="3932" y="1183"/>
            <a:chExt cx="1336" cy="63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932" y="1183"/>
              <a:ext cx="1336" cy="63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l-GR" sz="1800" b="1" dirty="0" smtClean="0">
                  <a:solidFill>
                    <a:srgbClr val="000000"/>
                  </a:solidFill>
                  <a:latin typeface="+mn-lt"/>
                </a:rPr>
                <a:t>Εκτελέσιμος κώδικας μεταγλωττιστή Β</a:t>
              </a:r>
              <a:endParaRPr lang="el-GR" sz="1800" i="1" dirty="0" smtClean="0">
                <a:solidFill>
                  <a:srgbClr val="000000"/>
                </a:solidFill>
                <a:latin typeface="+mn-lt"/>
              </a:endParaRPr>
            </a:p>
            <a:p>
              <a:pPr algn="ctr">
                <a:spcAft>
                  <a:spcPts val="600"/>
                </a:spcAft>
              </a:pPr>
              <a:r>
                <a:rPr lang="el-GR" sz="1800" i="1" dirty="0" smtClean="0">
                  <a:solidFill>
                    <a:srgbClr val="000000"/>
                  </a:solidFill>
                  <a:latin typeface="+mn-lt"/>
                </a:rPr>
                <a:t>Compiler_name.exe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3934" y="1615"/>
              <a:ext cx="132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l-GR" sz="240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2987824" y="2281579"/>
            <a:ext cx="5766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61551" y="2281580"/>
            <a:ext cx="48821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575589" y="3698528"/>
            <a:ext cx="2174827" cy="719138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Μεταγλωττιστής Β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n-lt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(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νέος)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8007350" y="44116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6216650" y="3551685"/>
            <a:ext cx="2669480" cy="1012825"/>
            <a:chOff x="3920" y="2172"/>
            <a:chExt cx="1348" cy="638"/>
          </a:xfrm>
          <a:solidFill>
            <a:srgbClr val="FFFFFF">
              <a:lumMod val="85000"/>
            </a:srgbClr>
          </a:solidFill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932" y="2172"/>
              <a:ext cx="1336" cy="63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Εκτελέσιμο Πρόγραμμα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Program_name.exe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3920" y="2604"/>
              <a:ext cx="1336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987824" y="4048706"/>
            <a:ext cx="619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51519" y="5033963"/>
            <a:ext cx="2736305" cy="1322387"/>
            <a:chOff x="444" y="3171"/>
            <a:chExt cx="1336" cy="638"/>
          </a:xfrm>
        </p:grpSpPr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44" y="3171"/>
              <a:ext cx="1336" cy="6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l-GR" sz="1800" b="1" dirty="0" smtClean="0">
                  <a:solidFill>
                    <a:srgbClr val="000000"/>
                  </a:solidFill>
                  <a:latin typeface="+mn-lt"/>
                </a:rPr>
                <a:t>Δεδομένα σε κάποια μορφή εισόδου</a:t>
              </a:r>
            </a:p>
            <a:p>
              <a:pPr algn="ctr">
                <a:spcAft>
                  <a:spcPts val="600"/>
                </a:spcAft>
              </a:pPr>
              <a:endParaRPr lang="el-GR" sz="1800" dirty="0" smtClean="0">
                <a:solidFill>
                  <a:srgbClr val="000000"/>
                </a:solidFill>
                <a:latin typeface="+mn-lt"/>
              </a:endParaRPr>
            </a:p>
            <a:p>
              <a:pPr algn="ctr">
                <a:spcAft>
                  <a:spcPts val="600"/>
                </a:spcAft>
              </a:pPr>
              <a:r>
                <a:rPr lang="el-GR" sz="1800" dirty="0" smtClean="0">
                  <a:solidFill>
                    <a:srgbClr val="000000"/>
                  </a:solidFill>
                  <a:latin typeface="+mn-lt"/>
                </a:rPr>
                <a:t>Χ;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444" y="3613"/>
              <a:ext cx="1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l-GR" sz="240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5752028" y="4048705"/>
            <a:ext cx="497766" cy="93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3573977" y="5335587"/>
            <a:ext cx="2178050" cy="719138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Εκτελέσιμο Πρό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γ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ραμμα</a:t>
            </a: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8024813" y="604678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6249770" y="5221287"/>
            <a:ext cx="2626836" cy="947738"/>
            <a:chOff x="3944" y="3201"/>
            <a:chExt cx="1336" cy="639"/>
          </a:xfrm>
        </p:grpSpPr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944" y="3201"/>
              <a:ext cx="1336" cy="6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Αποτελέσματα σε κάποια μορφή </a:t>
              </a:r>
              <a:r>
                <a:rPr kumimoji="0" lang="el-G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εξόδου</a:t>
              </a:r>
              <a:endParaRPr kumimoji="0" lang="el-GR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Υ</a:t>
              </a:r>
              <a:r>
                <a:rPr kumimoji="0" lang="el-GR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;</a:t>
              </a: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3944" y="3634"/>
              <a:ext cx="13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2987824" y="5695156"/>
            <a:ext cx="619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750417" y="5695156"/>
            <a:ext cx="4993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 rot="21425499">
            <a:off x="4528222" y="2841436"/>
            <a:ext cx="3035300" cy="786066"/>
          </a:xfrm>
          <a:custGeom>
            <a:avLst/>
            <a:gdLst>
              <a:gd name="T0" fmla="*/ 2147483647 w 2433"/>
              <a:gd name="T1" fmla="*/ 0 h 735"/>
              <a:gd name="T2" fmla="*/ 2147483647 w 2433"/>
              <a:gd name="T3" fmla="*/ 2147483647 h 735"/>
              <a:gd name="T4" fmla="*/ 2147483647 w 2433"/>
              <a:gd name="T5" fmla="*/ 2147483647 h 735"/>
              <a:gd name="T6" fmla="*/ 2147483647 w 2433"/>
              <a:gd name="T7" fmla="*/ 2147483647 h 735"/>
              <a:gd name="T8" fmla="*/ 0 60000 65536"/>
              <a:gd name="T9" fmla="*/ 0 60000 65536"/>
              <a:gd name="T10" fmla="*/ 0 60000 65536"/>
              <a:gd name="T11" fmla="*/ 0 60000 65536"/>
              <a:gd name="T12" fmla="*/ 0 w 2433"/>
              <a:gd name="T13" fmla="*/ 0 h 735"/>
              <a:gd name="T14" fmla="*/ 2433 w 2433"/>
              <a:gd name="T15" fmla="*/ 735 h 7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3" h="735">
                <a:moveTo>
                  <a:pt x="2135" y="0"/>
                </a:moveTo>
                <a:cubicBezTo>
                  <a:pt x="2284" y="131"/>
                  <a:pt x="2433" y="262"/>
                  <a:pt x="2135" y="330"/>
                </a:cubicBezTo>
                <a:cubicBezTo>
                  <a:pt x="1837" y="398"/>
                  <a:pt x="700" y="338"/>
                  <a:pt x="350" y="405"/>
                </a:cubicBezTo>
                <a:cubicBezTo>
                  <a:pt x="0" y="472"/>
                  <a:pt x="87" y="690"/>
                  <a:pt x="35" y="73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 rot="21425499">
            <a:off x="4608845" y="4647309"/>
            <a:ext cx="3033713" cy="611709"/>
          </a:xfrm>
          <a:custGeom>
            <a:avLst/>
            <a:gdLst>
              <a:gd name="T0" fmla="*/ 2147483647 w 2433"/>
              <a:gd name="T1" fmla="*/ 0 h 735"/>
              <a:gd name="T2" fmla="*/ 2147483647 w 2433"/>
              <a:gd name="T3" fmla="*/ 2147483647 h 735"/>
              <a:gd name="T4" fmla="*/ 2147483647 w 2433"/>
              <a:gd name="T5" fmla="*/ 2147483647 h 735"/>
              <a:gd name="T6" fmla="*/ 2147483647 w 2433"/>
              <a:gd name="T7" fmla="*/ 2147483647 h 735"/>
              <a:gd name="T8" fmla="*/ 0 60000 65536"/>
              <a:gd name="T9" fmla="*/ 0 60000 65536"/>
              <a:gd name="T10" fmla="*/ 0 60000 65536"/>
              <a:gd name="T11" fmla="*/ 0 60000 65536"/>
              <a:gd name="T12" fmla="*/ 0 w 2433"/>
              <a:gd name="T13" fmla="*/ 0 h 735"/>
              <a:gd name="T14" fmla="*/ 2433 w 2433"/>
              <a:gd name="T15" fmla="*/ 735 h 7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3" h="735">
                <a:moveTo>
                  <a:pt x="2135" y="0"/>
                </a:moveTo>
                <a:cubicBezTo>
                  <a:pt x="2284" y="131"/>
                  <a:pt x="2433" y="262"/>
                  <a:pt x="2135" y="330"/>
                </a:cubicBezTo>
                <a:cubicBezTo>
                  <a:pt x="1837" y="398"/>
                  <a:pt x="700" y="338"/>
                  <a:pt x="350" y="405"/>
                </a:cubicBezTo>
                <a:cubicBezTo>
                  <a:pt x="0" y="472"/>
                  <a:pt x="87" y="690"/>
                  <a:pt x="35" y="73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 rot="20496363">
            <a:off x="668585" y="2980810"/>
            <a:ext cx="1898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bootstrapping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36" name="Group 46"/>
          <p:cNvGrpSpPr>
            <a:grpSpLocks/>
          </p:cNvGrpSpPr>
          <p:nvPr/>
        </p:nvGrpSpPr>
        <p:grpSpPr bwMode="auto">
          <a:xfrm>
            <a:off x="251519" y="3434668"/>
            <a:ext cx="2736305" cy="1246859"/>
            <a:chOff x="432" y="2141"/>
            <a:chExt cx="1336" cy="638"/>
          </a:xfrm>
        </p:grpSpPr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432" y="2141"/>
              <a:ext cx="1336" cy="6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Πηγαίο πρόγραμμα σε γλώσσα Β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</a:rPr>
                <a:t>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Program_name.txt</a:t>
              </a:r>
            </a:p>
          </p:txBody>
        </p:sp>
        <p:sp>
          <p:nvSpPr>
            <p:cNvPr id="38" name="Line 45"/>
            <p:cNvSpPr>
              <a:spLocks noChangeShapeType="1"/>
            </p:cNvSpPr>
            <p:nvPr/>
          </p:nvSpPr>
          <p:spPr bwMode="auto">
            <a:xfrm flipH="1">
              <a:off x="432" y="2583"/>
              <a:ext cx="1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51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21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τεχνικών μεταγλώττισης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400" b="1" dirty="0"/>
              <a:t>Η τεχνική string matching των λεκτικών </a:t>
            </a:r>
            <a:r>
              <a:rPr lang="el-GR" sz="2400" b="1" dirty="0" smtClean="0"/>
              <a:t>αναλυτών χρησιμοποιείται </a:t>
            </a:r>
            <a:r>
              <a:rPr lang="el-GR" sz="2400" b="1" dirty="0"/>
              <a:t>σε: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text editors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συστήματα </a:t>
            </a:r>
            <a:r>
              <a:rPr lang="el-GR" sz="2400" dirty="0"/>
              <a:t>αναζήτησης πληροφορίας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προγράμματα </a:t>
            </a:r>
            <a:r>
              <a:rPr lang="el-GR" sz="2400" dirty="0"/>
              <a:t>pattern recognition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Οι γραμματικές και οι ορισμοί σύνταξης χρησιμοποιούνται για 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να φτιάχνουμε μικρές γλώσσες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Οι τεχνικές βελτιστοποίησης του κώδικα χρησιμοποιούνται στους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επαληθευτές </a:t>
            </a:r>
            <a:r>
              <a:rPr lang="el-GR" sz="2400" dirty="0" smtClean="0"/>
              <a:t>προγραμμάτων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l-GR" sz="2400" dirty="0"/>
              <a:t>program verifiers)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σε προγράμματα που φτιάχνουν «δομημένα» προγράμματα.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48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53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Κατερίνα Γεωργούλη 2014</a:t>
            </a:r>
            <a:r>
              <a:rPr lang="el-GR" sz="2000" dirty="0"/>
              <a:t>. </a:t>
            </a:r>
            <a:r>
              <a:rPr lang="el-GR" sz="2000" dirty="0" smtClean="0"/>
              <a:t>Κατερίνα Γεωργούλη. «Μεταγλωττιστές. </a:t>
            </a:r>
            <a:r>
              <a:rPr lang="el-GR" sz="2000" dirty="0"/>
              <a:t>Ενότητα 1: Εισαγωγή στους </a:t>
            </a:r>
            <a:r>
              <a:rPr lang="el-GR" sz="2000" dirty="0" smtClean="0"/>
              <a:t>Μεταφραστές».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785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2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49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Λογισμικό Μετάφρασης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51520" y="1268760"/>
            <a:ext cx="8568952" cy="18356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31671" y="1748135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Πηγαία γλώσσα</a:t>
            </a:r>
            <a:endParaRPr lang="el-GR" sz="2200" dirty="0">
              <a:latin typeface="+mn-lt"/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1669425" y="2204864"/>
            <a:ext cx="17640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1636" y="1820143"/>
            <a:ext cx="1620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Πηγαίο πρόγραμμα</a:t>
            </a:r>
            <a:endParaRPr lang="el-GR" sz="2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116" y="1556851"/>
            <a:ext cx="230425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004A82"/>
                </a:solidFill>
                <a:latin typeface="+mn-lt"/>
              </a:rPr>
              <a:t>Μεταφραστής / Μεταγλωττιστής</a:t>
            </a:r>
            <a:endParaRPr lang="el-GR" sz="2200" b="1" dirty="0">
              <a:solidFill>
                <a:srgbClr val="004A82"/>
              </a:solidFill>
              <a:latin typeface="+mn-lt"/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4671244" y="2326292"/>
            <a:ext cx="0" cy="454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3848" y="2673497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Διαγνωστικά μηνύματα</a:t>
            </a:r>
            <a:endParaRPr lang="el-GR" sz="2200" dirty="0">
              <a:latin typeface="+mn-lt"/>
            </a:endParaRPr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>
            <a:off x="5855935" y="2094027"/>
            <a:ext cx="17640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90803" y="1698008"/>
            <a:ext cx="1620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Τελικό πρόγραμμα</a:t>
            </a:r>
            <a:endParaRPr lang="el-GR" sz="22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0852" y="1709306"/>
            <a:ext cx="120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latin typeface="+mn-lt"/>
              </a:rPr>
              <a:t>γ</a:t>
            </a:r>
            <a:r>
              <a:rPr lang="el-GR" sz="2200" dirty="0" smtClean="0">
                <a:latin typeface="+mn-lt"/>
              </a:rPr>
              <a:t>λώσσα στόχος</a:t>
            </a:r>
            <a:endParaRPr lang="el-GR" sz="2200" dirty="0">
              <a:latin typeface="+mn-lt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818412" y="3188297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Ορολογία: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Μετάφραση (</a:t>
            </a:r>
            <a:r>
              <a:rPr lang="en-US" sz="2400" b="1" dirty="0">
                <a:solidFill>
                  <a:srgbClr val="004A82"/>
                </a:solidFill>
                <a:latin typeface="+mn-lt"/>
              </a:rPr>
              <a:t>translation)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Πηγαία γλώσσα (</a:t>
            </a:r>
            <a:r>
              <a:rPr lang="en-US" sz="2400" dirty="0">
                <a:latin typeface="+mn-lt"/>
              </a:rPr>
              <a:t>source language)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Γλώσσα στόχος (</a:t>
            </a:r>
            <a:r>
              <a:rPr lang="en-US" sz="2400" dirty="0">
                <a:latin typeface="+mn-lt"/>
              </a:rPr>
              <a:t>target language</a:t>
            </a:r>
            <a:r>
              <a:rPr lang="en-US" sz="2400" dirty="0" smtClean="0">
                <a:latin typeface="+mn-lt"/>
              </a:rPr>
              <a:t>)</a:t>
            </a:r>
            <a:endParaRPr lang="el-GR" sz="2400" dirty="0" smtClean="0">
              <a:latin typeface="+mn-lt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818412" y="5213370"/>
            <a:ext cx="67687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Μεταγλώττιση (</a:t>
            </a:r>
            <a:r>
              <a:rPr lang="en-US" sz="2400" b="1" dirty="0">
                <a:solidFill>
                  <a:srgbClr val="004A82"/>
                </a:solidFill>
                <a:latin typeface="+mn-lt"/>
              </a:rPr>
              <a:t>compilation)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Πηγαίο πρόγραμμα (</a:t>
            </a:r>
            <a:r>
              <a:rPr lang="en-US" sz="2400" dirty="0">
                <a:latin typeface="+mn-lt"/>
              </a:rPr>
              <a:t>source code)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Τελικό πρόγραμμα (</a:t>
            </a:r>
            <a:r>
              <a:rPr lang="en-US" sz="2400" dirty="0">
                <a:latin typeface="+mn-lt"/>
              </a:rPr>
              <a:t>object code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9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706558" y="1205434"/>
            <a:ext cx="2952328" cy="774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Επεξεργαστές γλωσσών προγραμματισμού</a:t>
            </a:r>
            <a:endParaRPr lang="el-GR" sz="2000" dirty="0"/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4519731" y="1190273"/>
            <a:ext cx="2494869" cy="702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Επεξεργαστές φυσικών γλωσσών</a:t>
            </a:r>
            <a:endParaRPr lang="el-GR" sz="2000" dirty="0"/>
          </a:p>
        </p:txBody>
      </p:sp>
      <p:sp>
        <p:nvSpPr>
          <p:cNvPr id="29" name="Θέση περιεχομένου 2"/>
          <p:cNvSpPr txBox="1">
            <a:spLocks/>
          </p:cNvSpPr>
          <p:nvPr/>
        </p:nvSpPr>
        <p:spPr>
          <a:xfrm>
            <a:off x="336397" y="2420888"/>
            <a:ext cx="1620179" cy="677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Απλοί μεταφραστές</a:t>
            </a:r>
            <a:endParaRPr lang="el-GR" sz="2000" dirty="0"/>
          </a:p>
        </p:txBody>
      </p:sp>
      <p:sp>
        <p:nvSpPr>
          <p:cNvPr id="37" name="Θέση περιεχομένου 2"/>
          <p:cNvSpPr txBox="1">
            <a:spLocks/>
          </p:cNvSpPr>
          <p:nvPr/>
        </p:nvSpPr>
        <p:spPr>
          <a:xfrm>
            <a:off x="2329681" y="2480807"/>
            <a:ext cx="1620179" cy="327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Διερμηνευτές </a:t>
            </a:r>
            <a:endParaRPr lang="el-GR" sz="2000" dirty="0"/>
          </a:p>
        </p:txBody>
      </p:sp>
      <p:sp>
        <p:nvSpPr>
          <p:cNvPr id="40" name="Θέση περιεχομένου 2"/>
          <p:cNvSpPr txBox="1">
            <a:spLocks/>
          </p:cNvSpPr>
          <p:nvPr/>
        </p:nvSpPr>
        <p:spPr>
          <a:xfrm>
            <a:off x="4241967" y="2480807"/>
            <a:ext cx="1620179" cy="618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Βοηθητικοί επεξεργαστές</a:t>
            </a:r>
            <a:endParaRPr lang="el-GR" sz="2000" dirty="0"/>
          </a:p>
        </p:txBody>
      </p:sp>
      <p:cxnSp>
        <p:nvCxnSpPr>
          <p:cNvPr id="44" name="Γωνιακή σύνδεση 43"/>
          <p:cNvCxnSpPr>
            <a:stCxn id="29" idx="1"/>
            <a:endCxn id="45" idx="1"/>
          </p:cNvCxnSpPr>
          <p:nvPr/>
        </p:nvCxnSpPr>
        <p:spPr>
          <a:xfrm rot="10800000" flipH="1" flipV="1">
            <a:off x="336397" y="2759855"/>
            <a:ext cx="102174" cy="3000990"/>
          </a:xfrm>
          <a:prstGeom prst="bentConnector3">
            <a:avLst>
              <a:gd name="adj1" fmla="val -2237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Θέση περιεχομένου 2"/>
          <p:cNvSpPr txBox="1">
            <a:spLocks/>
          </p:cNvSpPr>
          <p:nvPr/>
        </p:nvSpPr>
        <p:spPr>
          <a:xfrm>
            <a:off x="438571" y="5517231"/>
            <a:ext cx="2572286" cy="487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Μετα- μεταφραστές</a:t>
            </a:r>
            <a:endParaRPr lang="el-GR" sz="2000" dirty="0"/>
          </a:p>
        </p:txBody>
      </p:sp>
      <p:cxnSp>
        <p:nvCxnSpPr>
          <p:cNvPr id="48" name="Γωνιακή σύνδεση 47"/>
          <p:cNvCxnSpPr>
            <a:stCxn id="29" idx="1"/>
            <a:endCxn id="52" idx="1"/>
          </p:cNvCxnSpPr>
          <p:nvPr/>
        </p:nvCxnSpPr>
        <p:spPr>
          <a:xfrm rot="10800000" flipH="1" flipV="1">
            <a:off x="336397" y="2759855"/>
            <a:ext cx="102174" cy="3713120"/>
          </a:xfrm>
          <a:prstGeom prst="bentConnector3">
            <a:avLst>
              <a:gd name="adj1" fmla="val -2237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Θέση περιεχομένου 2"/>
          <p:cNvSpPr txBox="1">
            <a:spLocks/>
          </p:cNvSpPr>
          <p:nvPr/>
        </p:nvSpPr>
        <p:spPr>
          <a:xfrm>
            <a:off x="438571" y="6258737"/>
            <a:ext cx="2958679" cy="42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Αντίστροφοι μεταφραστές</a:t>
            </a:r>
            <a:endParaRPr lang="el-GR" sz="2000" dirty="0"/>
          </a:p>
        </p:txBody>
      </p:sp>
      <p:cxnSp>
        <p:nvCxnSpPr>
          <p:cNvPr id="54" name="Γωνιακή σύνδεση 53"/>
          <p:cNvCxnSpPr>
            <a:stCxn id="29" idx="2"/>
            <a:endCxn id="57" idx="1"/>
          </p:cNvCxnSpPr>
          <p:nvPr/>
        </p:nvCxnSpPr>
        <p:spPr>
          <a:xfrm rot="16200000" flipH="1">
            <a:off x="1059983" y="3185324"/>
            <a:ext cx="632000" cy="45899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Θέση περιεχομένου 2"/>
          <p:cNvSpPr txBox="1">
            <a:spLocks/>
          </p:cNvSpPr>
          <p:nvPr/>
        </p:nvSpPr>
        <p:spPr>
          <a:xfrm>
            <a:off x="1605480" y="3528586"/>
            <a:ext cx="2102424" cy="404470"/>
          </a:xfrm>
          <a:prstGeom prst="rect">
            <a:avLst/>
          </a:prstGeom>
          <a:solidFill>
            <a:srgbClr val="004A8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b="1" dirty="0" smtClean="0">
                <a:solidFill>
                  <a:schemeClr val="bg1"/>
                </a:solidFill>
              </a:rPr>
              <a:t>Μεταγλωττιστές </a:t>
            </a:r>
            <a:endParaRPr lang="el-GR" sz="2000" b="1" dirty="0">
              <a:solidFill>
                <a:schemeClr val="bg1"/>
              </a:solidFill>
            </a:endParaRPr>
          </a:p>
        </p:txBody>
      </p:sp>
      <p:cxnSp>
        <p:nvCxnSpPr>
          <p:cNvPr id="60" name="Γωνιακή σύνδεση 59"/>
          <p:cNvCxnSpPr>
            <a:stCxn id="29" idx="2"/>
            <a:endCxn id="61" idx="1"/>
          </p:cNvCxnSpPr>
          <p:nvPr/>
        </p:nvCxnSpPr>
        <p:spPr>
          <a:xfrm rot="16200000" flipH="1">
            <a:off x="783725" y="3461583"/>
            <a:ext cx="1180250" cy="45472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Θέση περιεχομένου 2"/>
          <p:cNvSpPr txBox="1">
            <a:spLocks/>
          </p:cNvSpPr>
          <p:nvPr/>
        </p:nvSpPr>
        <p:spPr>
          <a:xfrm>
            <a:off x="1601213" y="4106782"/>
            <a:ext cx="2841086" cy="34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Συμβολομεταφραστές </a:t>
            </a:r>
            <a:endParaRPr lang="el-GR" sz="2000" dirty="0"/>
          </a:p>
        </p:txBody>
      </p:sp>
      <p:cxnSp>
        <p:nvCxnSpPr>
          <p:cNvPr id="71" name="Γωνιακή σύνδεση 70"/>
          <p:cNvCxnSpPr>
            <a:stCxn id="29" idx="2"/>
            <a:endCxn id="72" idx="1"/>
          </p:cNvCxnSpPr>
          <p:nvPr/>
        </p:nvCxnSpPr>
        <p:spPr>
          <a:xfrm rot="16200000" flipH="1">
            <a:off x="428657" y="3816650"/>
            <a:ext cx="1894652" cy="45899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Θέση περιεχομένου 2"/>
          <p:cNvSpPr txBox="1">
            <a:spLocks/>
          </p:cNvSpPr>
          <p:nvPr/>
        </p:nvSpPr>
        <p:spPr>
          <a:xfrm>
            <a:off x="1605480" y="4608785"/>
            <a:ext cx="3043514" cy="769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Προεπεξεργαστές Γεννήτορες Προγραμμάτων</a:t>
            </a:r>
            <a:endParaRPr lang="el-GR" sz="2000" dirty="0"/>
          </a:p>
        </p:txBody>
      </p:sp>
      <p:cxnSp>
        <p:nvCxnSpPr>
          <p:cNvPr id="73" name="Γωνιακή σύνδεση 72"/>
          <p:cNvCxnSpPr>
            <a:stCxn id="40" idx="2"/>
            <a:endCxn id="74" idx="1"/>
          </p:cNvCxnSpPr>
          <p:nvPr/>
        </p:nvCxnSpPr>
        <p:spPr>
          <a:xfrm rot="16200000" flipH="1">
            <a:off x="4542386" y="3608491"/>
            <a:ext cx="1362156" cy="34281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Θέση περιεχομένου 2"/>
          <p:cNvSpPr txBox="1">
            <a:spLocks/>
          </p:cNvSpPr>
          <p:nvPr/>
        </p:nvSpPr>
        <p:spPr>
          <a:xfrm>
            <a:off x="5394872" y="4297250"/>
            <a:ext cx="1620179" cy="327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Συνδέτες</a:t>
            </a:r>
            <a:endParaRPr lang="el-GR" sz="2000" dirty="0"/>
          </a:p>
        </p:txBody>
      </p:sp>
      <p:cxnSp>
        <p:nvCxnSpPr>
          <p:cNvPr id="75" name="Γωνιακή σύνδεση 74"/>
          <p:cNvCxnSpPr>
            <a:stCxn id="40" idx="2"/>
            <a:endCxn id="76" idx="1"/>
          </p:cNvCxnSpPr>
          <p:nvPr/>
        </p:nvCxnSpPr>
        <p:spPr>
          <a:xfrm rot="16200000" flipH="1">
            <a:off x="4301380" y="3849497"/>
            <a:ext cx="1843719" cy="34236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Θέση περιεχομένου 2"/>
          <p:cNvSpPr txBox="1">
            <a:spLocks/>
          </p:cNvSpPr>
          <p:nvPr/>
        </p:nvSpPr>
        <p:spPr>
          <a:xfrm>
            <a:off x="5394422" y="4778813"/>
            <a:ext cx="1620179" cy="327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Φορτωτές </a:t>
            </a:r>
            <a:endParaRPr lang="el-GR" sz="2000" dirty="0"/>
          </a:p>
        </p:txBody>
      </p:sp>
      <p:cxnSp>
        <p:nvCxnSpPr>
          <p:cNvPr id="77" name="Γωνιακή σύνδεση 76"/>
          <p:cNvCxnSpPr>
            <a:stCxn id="40" idx="2"/>
            <a:endCxn id="78" idx="1"/>
          </p:cNvCxnSpPr>
          <p:nvPr/>
        </p:nvCxnSpPr>
        <p:spPr>
          <a:xfrm rot="16200000" flipH="1">
            <a:off x="3998619" y="4152259"/>
            <a:ext cx="2449241" cy="34236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Θέση περιεχομένου 2"/>
          <p:cNvSpPr txBox="1">
            <a:spLocks/>
          </p:cNvSpPr>
          <p:nvPr/>
        </p:nvSpPr>
        <p:spPr>
          <a:xfrm>
            <a:off x="5394421" y="5232145"/>
            <a:ext cx="1620179" cy="631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Συνδετικοί Φορτωτές </a:t>
            </a:r>
            <a:endParaRPr lang="el-GR" sz="2000" dirty="0"/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7169274" y="1770550"/>
            <a:ext cx="1751881" cy="409342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Εργαλεία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Διαχειριστές Βιβλιοθηκών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Εκδότες Προγρ/μάτων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Εντοπιστές Σφαλμάτων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Στατικοί Αναλυτές</a:t>
            </a:r>
          </a:p>
        </p:txBody>
      </p:sp>
      <p:cxnSp>
        <p:nvCxnSpPr>
          <p:cNvPr id="83" name="Γωνιακή σύνδεση 82"/>
          <p:cNvCxnSpPr/>
          <p:nvPr/>
        </p:nvCxnSpPr>
        <p:spPr>
          <a:xfrm>
            <a:off x="7020272" y="1484784"/>
            <a:ext cx="953621" cy="292251"/>
          </a:xfrm>
          <a:prstGeom prst="bentConnector3">
            <a:avLst>
              <a:gd name="adj1" fmla="val 1047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9" idx="0"/>
          </p:cNvCxnSpPr>
          <p:nvPr/>
        </p:nvCxnSpPr>
        <p:spPr>
          <a:xfrm rot="5400000">
            <a:off x="2904968" y="-29550"/>
            <a:ext cx="512738" cy="19572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11" idx="0"/>
          </p:cNvCxnSpPr>
          <p:nvPr/>
        </p:nvCxnSpPr>
        <p:spPr>
          <a:xfrm rot="16200000" flipH="1">
            <a:off x="4704771" y="127877"/>
            <a:ext cx="497577" cy="16272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9" idx="2"/>
            <a:endCxn id="29" idx="1"/>
          </p:cNvCxnSpPr>
          <p:nvPr/>
        </p:nvCxnSpPr>
        <p:spPr>
          <a:xfrm rot="5400000">
            <a:off x="869706" y="1446838"/>
            <a:ext cx="779709" cy="1846325"/>
          </a:xfrm>
          <a:prstGeom prst="bentConnector4">
            <a:avLst>
              <a:gd name="adj1" fmla="val 28263"/>
              <a:gd name="adj2" fmla="val 11238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9" idx="2"/>
            <a:endCxn id="37" idx="0"/>
          </p:cNvCxnSpPr>
          <p:nvPr/>
        </p:nvCxnSpPr>
        <p:spPr>
          <a:xfrm rot="16200000" flipH="1">
            <a:off x="2410916" y="1751951"/>
            <a:ext cx="500661" cy="957049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9" idx="2"/>
            <a:endCxn id="40" idx="0"/>
          </p:cNvCxnSpPr>
          <p:nvPr/>
        </p:nvCxnSpPr>
        <p:spPr>
          <a:xfrm rot="16200000" flipH="1">
            <a:off x="3367059" y="795808"/>
            <a:ext cx="500661" cy="286933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624736" cy="576064"/>
          </a:xfrm>
          <a:gradFill flip="none" rotWithShape="1">
            <a:gsLst>
              <a:gs pos="0">
                <a:schemeClr val="bg1"/>
              </a:gs>
              <a:gs pos="17000">
                <a:schemeClr val="bg1"/>
              </a:gs>
              <a:gs pos="100000">
                <a:schemeClr val="bg1">
                  <a:lumMod val="0"/>
                  <a:lumOff val="100000"/>
                  <a:alpha val="72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el-GR" sz="3200" dirty="0"/>
              <a:t>Είδη επεξεργαστών γλωσσών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3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Μεταγλωττιστές -</a:t>
            </a:r>
            <a:r>
              <a:rPr lang="en-US" dirty="0"/>
              <a:t>Compilers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4397" y="1780868"/>
            <a:ext cx="245861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Πηγαίο Πρόγραμμα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1893005" y="2348880"/>
            <a:ext cx="0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>
            <a:off x="1893005" y="4096990"/>
            <a:ext cx="1" cy="6281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pic>
        <p:nvPicPr>
          <p:cNvPr id="9" name="Picture 15" descr="c-compile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16" y="1412776"/>
            <a:ext cx="4289878" cy="525658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874" y="2944862"/>
            <a:ext cx="237626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Μεταγλωττιστής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503" y="4725144"/>
            <a:ext cx="2787006" cy="14035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Εκτελέσιμος κώδικας σε γλώσσα </a:t>
            </a:r>
            <a:r>
              <a:rPr lang="el-GR" sz="2400" dirty="0" smtClean="0">
                <a:solidFill>
                  <a:schemeClr val="tx1"/>
                </a:solidFill>
              </a:rPr>
              <a:t>μηχανής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4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Σημαντικοί παράγοντες μεταγλώττισης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δομή </a:t>
            </a:r>
            <a:r>
              <a:rPr lang="el-GR" sz="2400" dirty="0"/>
              <a:t>(structure) της πηγαίας γλώσσας (που περιγράφεται μέσω της γραμματικής της πηγαίας γλώσσας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σημασιολογία των περιεχομένων (semantics) του πηγαίου κώδικα (που προκύπτει άμεσα από τη δομή της πηγαίας γλώσσας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195736" y="3933056"/>
            <a:ext cx="4158010" cy="390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l-GR" sz="2200" b="1" dirty="0">
                <a:latin typeface="+mn-lt"/>
              </a:rPr>
              <a:t>Φυσική δομή του </a:t>
            </a:r>
            <a:r>
              <a:rPr lang="el-GR" sz="2200" b="1" dirty="0" smtClean="0">
                <a:latin typeface="+mn-lt"/>
              </a:rPr>
              <a:t>Μεταγλωττιστή</a:t>
            </a:r>
            <a:endParaRPr lang="el-GR" sz="2200" b="1" dirty="0">
              <a:latin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145" y="4969908"/>
            <a:ext cx="1395475" cy="901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l-GR" sz="2000" dirty="0" smtClean="0">
                <a:latin typeface="+mn-lt"/>
              </a:rPr>
              <a:t>Πηγαίο </a:t>
            </a:r>
            <a:r>
              <a:rPr lang="el-GR" sz="2000" dirty="0">
                <a:latin typeface="+mn-lt"/>
              </a:rPr>
              <a:t>πρόγραμμα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3343" y="4534521"/>
            <a:ext cx="6060665" cy="13370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1463343" y="4528857"/>
            <a:ext cx="26845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820000"/>
                </a:solidFill>
                <a:latin typeface="+mn-lt"/>
              </a:rPr>
              <a:t>Αρχική επεξεργασία 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4839459" y="4528857"/>
            <a:ext cx="26845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820000"/>
                </a:solidFill>
                <a:latin typeface="+mn-lt"/>
              </a:rPr>
              <a:t>Τελική επεξεργασία </a:t>
            </a:r>
            <a:endParaRPr lang="el-GR" sz="22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315" y="5047318"/>
            <a:ext cx="15039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Front – end</a:t>
            </a:r>
          </a:p>
          <a:p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ανάλυση)</a:t>
            </a:r>
            <a:endParaRPr lang="el-GR" dirty="0">
              <a:latin typeface="+mn-lt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312587" y="5370201"/>
            <a:ext cx="28803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3603450" y="5047318"/>
            <a:ext cx="185448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Σημασιολογική αναπαράσταση</a:t>
            </a:r>
            <a:endParaRPr lang="el-GR" dirty="0">
              <a:latin typeface="+mn-lt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495138" y="5375865"/>
            <a:ext cx="272866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5768004" y="5047318"/>
            <a:ext cx="15039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Back  – end</a:t>
            </a:r>
          </a:p>
          <a:p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ανάλυση)</a:t>
            </a:r>
            <a:endParaRPr lang="el-GR" dirty="0">
              <a:latin typeface="+mn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668344" y="5106959"/>
            <a:ext cx="1410523" cy="62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l-GR" sz="2000" dirty="0" smtClean="0">
                <a:latin typeface="+mn-lt"/>
              </a:rPr>
              <a:t>Τελικό πρόγραμμα</a:t>
            </a:r>
            <a:endParaRPr lang="el-GR" sz="2000" dirty="0">
              <a:latin typeface="+mn-lt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1279378" y="5375072"/>
            <a:ext cx="5159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7299601" y="5375865"/>
            <a:ext cx="36874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3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ενός </a:t>
            </a:r>
            <a:r>
              <a:rPr lang="el-GR" dirty="0" smtClean="0"/>
              <a:t>Μεταγλωττιστή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2878816"/>
            <a:ext cx="2232248" cy="914525"/>
          </a:xfr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Διαχειριστής πίνακα συμβόλων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586557" y="1001549"/>
            <a:ext cx="2448272" cy="4264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b="1" dirty="0">
                <a:solidFill>
                  <a:srgbClr val="820000"/>
                </a:solidFill>
              </a:rPr>
              <a:t>α</a:t>
            </a:r>
            <a:r>
              <a:rPr lang="el-GR" sz="2200" b="1" dirty="0" smtClean="0">
                <a:solidFill>
                  <a:srgbClr val="820000"/>
                </a:solidFill>
              </a:rPr>
              <a:t>ρχικό πρόγραμμα</a:t>
            </a:r>
            <a:endParaRPr lang="el-GR" sz="2200" b="1" dirty="0">
              <a:solidFill>
                <a:srgbClr val="820000"/>
              </a:solidFill>
            </a:endParaRPr>
          </a:p>
        </p:txBody>
      </p:sp>
      <p:cxnSp>
        <p:nvCxnSpPr>
          <p:cNvPr id="9" name="Ευθύγραμμο βέλος σύνδεσης 8"/>
          <p:cNvCxnSpPr>
            <a:stCxn id="3" idx="3"/>
            <a:endCxn id="14" idx="1"/>
          </p:cNvCxnSpPr>
          <p:nvPr/>
        </p:nvCxnSpPr>
        <p:spPr>
          <a:xfrm flipV="1">
            <a:off x="2339752" y="1830132"/>
            <a:ext cx="1102789" cy="1505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>
            <a:stCxn id="7" idx="2"/>
            <a:endCxn id="14" idx="0"/>
          </p:cNvCxnSpPr>
          <p:nvPr/>
        </p:nvCxnSpPr>
        <p:spPr>
          <a:xfrm>
            <a:off x="4810693" y="1428012"/>
            <a:ext cx="0" cy="2007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3442541" y="1628801"/>
            <a:ext cx="2736304" cy="4026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dirty="0" smtClean="0"/>
              <a:t>Λεκτικός αναλυτής</a:t>
            </a:r>
            <a:endParaRPr lang="el-GR" sz="2200" dirty="0"/>
          </a:p>
        </p:txBody>
      </p:sp>
      <p:cxnSp>
        <p:nvCxnSpPr>
          <p:cNvPr id="17" name="Ευθύγραμμο βέλος σύνδεσης 16"/>
          <p:cNvCxnSpPr>
            <a:stCxn id="3" idx="3"/>
            <a:endCxn id="21" idx="1"/>
          </p:cNvCxnSpPr>
          <p:nvPr/>
        </p:nvCxnSpPr>
        <p:spPr>
          <a:xfrm flipV="1">
            <a:off x="2339752" y="2549266"/>
            <a:ext cx="1102789" cy="786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stCxn id="14" idx="2"/>
            <a:endCxn id="21" idx="0"/>
          </p:cNvCxnSpPr>
          <p:nvPr/>
        </p:nvCxnSpPr>
        <p:spPr>
          <a:xfrm>
            <a:off x="4810693" y="2031463"/>
            <a:ext cx="0" cy="316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Θέση περιεχομένου 2"/>
          <p:cNvSpPr txBox="1">
            <a:spLocks/>
          </p:cNvSpPr>
          <p:nvPr/>
        </p:nvSpPr>
        <p:spPr>
          <a:xfrm>
            <a:off x="3442541" y="2347935"/>
            <a:ext cx="2736304" cy="4026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dirty="0" smtClean="0"/>
              <a:t>Συντακτικός αναλυτής</a:t>
            </a:r>
            <a:endParaRPr lang="el-GR" sz="2200" dirty="0"/>
          </a:p>
        </p:txBody>
      </p:sp>
      <p:cxnSp>
        <p:nvCxnSpPr>
          <p:cNvPr id="23" name="Ευθύγραμμο βέλος σύνδεσης 22"/>
          <p:cNvCxnSpPr>
            <a:stCxn id="3" idx="3"/>
            <a:endCxn id="26" idx="1"/>
          </p:cNvCxnSpPr>
          <p:nvPr/>
        </p:nvCxnSpPr>
        <p:spPr>
          <a:xfrm>
            <a:off x="2339752" y="3336079"/>
            <a:ext cx="758904" cy="3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>
            <a:stCxn id="21" idx="2"/>
            <a:endCxn id="26" idx="0"/>
          </p:cNvCxnSpPr>
          <p:nvPr/>
        </p:nvCxnSpPr>
        <p:spPr>
          <a:xfrm>
            <a:off x="4810693" y="2750597"/>
            <a:ext cx="1" cy="33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Θέση περιεχομένου 2"/>
          <p:cNvSpPr txBox="1">
            <a:spLocks/>
          </p:cNvSpPr>
          <p:nvPr/>
        </p:nvSpPr>
        <p:spPr>
          <a:xfrm>
            <a:off x="3098656" y="3085560"/>
            <a:ext cx="3424075" cy="5081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dirty="0" smtClean="0"/>
              <a:t>Σημασιολογικός αναλυτής</a:t>
            </a:r>
            <a:endParaRPr lang="el-GR" sz="2200" dirty="0"/>
          </a:p>
        </p:txBody>
      </p:sp>
      <p:cxnSp>
        <p:nvCxnSpPr>
          <p:cNvPr id="29" name="Ευθύγραμμο βέλος σύνδεσης 28"/>
          <p:cNvCxnSpPr>
            <a:stCxn id="3" idx="3"/>
            <a:endCxn id="34" idx="1"/>
          </p:cNvCxnSpPr>
          <p:nvPr/>
        </p:nvCxnSpPr>
        <p:spPr>
          <a:xfrm>
            <a:off x="2339752" y="3336079"/>
            <a:ext cx="700702" cy="925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26" idx="2"/>
            <a:endCxn id="34" idx="0"/>
          </p:cNvCxnSpPr>
          <p:nvPr/>
        </p:nvCxnSpPr>
        <p:spPr>
          <a:xfrm flipH="1">
            <a:off x="4810693" y="3593662"/>
            <a:ext cx="1" cy="3049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Θέση περιεχομένου 2"/>
          <p:cNvSpPr txBox="1">
            <a:spLocks/>
          </p:cNvSpPr>
          <p:nvPr/>
        </p:nvSpPr>
        <p:spPr>
          <a:xfrm>
            <a:off x="3040454" y="3898628"/>
            <a:ext cx="3540478" cy="7252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dirty="0" smtClean="0"/>
              <a:t>Γεννήτωρ ενδιάμεσου κώδικα</a:t>
            </a:r>
            <a:endParaRPr lang="el-GR" sz="2200" dirty="0"/>
          </a:p>
        </p:txBody>
      </p:sp>
      <p:cxnSp>
        <p:nvCxnSpPr>
          <p:cNvPr id="36" name="Ευθύγραμμο βέλος σύνδεσης 35"/>
          <p:cNvCxnSpPr>
            <a:stCxn id="34" idx="2"/>
            <a:endCxn id="41" idx="0"/>
          </p:cNvCxnSpPr>
          <p:nvPr/>
        </p:nvCxnSpPr>
        <p:spPr>
          <a:xfrm>
            <a:off x="4810693" y="4623872"/>
            <a:ext cx="0" cy="173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3" idx="3"/>
            <a:endCxn id="41" idx="1"/>
          </p:cNvCxnSpPr>
          <p:nvPr/>
        </p:nvCxnSpPr>
        <p:spPr>
          <a:xfrm>
            <a:off x="2339752" y="3336079"/>
            <a:ext cx="700702" cy="1821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Θέση περιεχομένου 2"/>
          <p:cNvSpPr txBox="1">
            <a:spLocks/>
          </p:cNvSpPr>
          <p:nvPr/>
        </p:nvSpPr>
        <p:spPr>
          <a:xfrm>
            <a:off x="3040454" y="4797152"/>
            <a:ext cx="3540478" cy="7200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dirty="0" smtClean="0"/>
              <a:t>Βελτιστοποιητής ενδιάμεσου κώδικα</a:t>
            </a:r>
            <a:endParaRPr lang="el-GR" sz="2200" dirty="0"/>
          </a:p>
        </p:txBody>
      </p:sp>
      <p:cxnSp>
        <p:nvCxnSpPr>
          <p:cNvPr id="43" name="Ευθύγραμμο βέλος σύνδεσης 42"/>
          <p:cNvCxnSpPr>
            <a:stCxn id="3" idx="3"/>
            <a:endCxn id="45" idx="1"/>
          </p:cNvCxnSpPr>
          <p:nvPr/>
        </p:nvCxnSpPr>
        <p:spPr>
          <a:xfrm>
            <a:off x="2339752" y="3336079"/>
            <a:ext cx="720080" cy="2641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Θέση περιεχομένου 2"/>
          <p:cNvSpPr txBox="1">
            <a:spLocks/>
          </p:cNvSpPr>
          <p:nvPr/>
        </p:nvSpPr>
        <p:spPr>
          <a:xfrm>
            <a:off x="3059832" y="5733256"/>
            <a:ext cx="3540478" cy="4888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dirty="0" smtClean="0"/>
              <a:t>Γεννήτωρ τελικού κώδικα</a:t>
            </a:r>
            <a:endParaRPr lang="el-GR" sz="2200" dirty="0"/>
          </a:p>
        </p:txBody>
      </p:sp>
      <p:sp>
        <p:nvSpPr>
          <p:cNvPr id="49" name="Θέση περιεχομένου 2"/>
          <p:cNvSpPr txBox="1">
            <a:spLocks/>
          </p:cNvSpPr>
          <p:nvPr/>
        </p:nvSpPr>
        <p:spPr>
          <a:xfrm>
            <a:off x="3586557" y="6402649"/>
            <a:ext cx="2448272" cy="4264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b="1" dirty="0" smtClean="0">
                <a:solidFill>
                  <a:srgbClr val="820000"/>
                </a:solidFill>
              </a:rPr>
              <a:t>τελικό πρόγραμμα</a:t>
            </a:r>
            <a:endParaRPr lang="el-GR" sz="2200" b="1" dirty="0">
              <a:solidFill>
                <a:srgbClr val="820000"/>
              </a:solidFill>
            </a:endParaRPr>
          </a:p>
        </p:txBody>
      </p:sp>
      <p:cxnSp>
        <p:nvCxnSpPr>
          <p:cNvPr id="50" name="Ευθύγραμμο βέλος σύνδεσης 49"/>
          <p:cNvCxnSpPr>
            <a:stCxn id="45" idx="2"/>
          </p:cNvCxnSpPr>
          <p:nvPr/>
        </p:nvCxnSpPr>
        <p:spPr>
          <a:xfrm>
            <a:off x="4830071" y="6222106"/>
            <a:ext cx="0" cy="132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Θέση περιεχομένου 2"/>
          <p:cNvSpPr txBox="1">
            <a:spLocks/>
          </p:cNvSpPr>
          <p:nvPr/>
        </p:nvSpPr>
        <p:spPr>
          <a:xfrm>
            <a:off x="7236296" y="2875284"/>
            <a:ext cx="1763688" cy="914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dirty="0" smtClean="0"/>
              <a:t>Διαχειριστής λαθών</a:t>
            </a:r>
            <a:endParaRPr lang="el-GR" sz="2200" dirty="0"/>
          </a:p>
        </p:txBody>
      </p:sp>
      <p:cxnSp>
        <p:nvCxnSpPr>
          <p:cNvPr id="60" name="Ευθύγραμμο βέλος σύνδεσης 59"/>
          <p:cNvCxnSpPr>
            <a:stCxn id="59" idx="1"/>
            <a:endCxn id="14" idx="3"/>
          </p:cNvCxnSpPr>
          <p:nvPr/>
        </p:nvCxnSpPr>
        <p:spPr>
          <a:xfrm flipH="1" flipV="1">
            <a:off x="6178845" y="1830132"/>
            <a:ext cx="1057451" cy="1502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59" idx="1"/>
            <a:endCxn id="21" idx="3"/>
          </p:cNvCxnSpPr>
          <p:nvPr/>
        </p:nvCxnSpPr>
        <p:spPr>
          <a:xfrm flipH="1" flipV="1">
            <a:off x="6178845" y="2549266"/>
            <a:ext cx="1057451" cy="783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Ευθύγραμμο βέλος σύνδεσης 65"/>
          <p:cNvCxnSpPr>
            <a:stCxn id="59" idx="1"/>
            <a:endCxn id="26" idx="3"/>
          </p:cNvCxnSpPr>
          <p:nvPr/>
        </p:nvCxnSpPr>
        <p:spPr>
          <a:xfrm flipH="1">
            <a:off x="6522731" y="3332547"/>
            <a:ext cx="713565" cy="7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Ευθύγραμμο βέλος σύνδεσης 68"/>
          <p:cNvCxnSpPr>
            <a:stCxn id="59" idx="1"/>
            <a:endCxn id="34" idx="3"/>
          </p:cNvCxnSpPr>
          <p:nvPr/>
        </p:nvCxnSpPr>
        <p:spPr>
          <a:xfrm flipH="1">
            <a:off x="6580932" y="3332547"/>
            <a:ext cx="655364" cy="928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>
            <a:stCxn id="59" idx="1"/>
            <a:endCxn id="41" idx="3"/>
          </p:cNvCxnSpPr>
          <p:nvPr/>
        </p:nvCxnSpPr>
        <p:spPr>
          <a:xfrm flipH="1">
            <a:off x="6580932" y="3332547"/>
            <a:ext cx="655364" cy="1824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Ευθύγραμμο βέλος σύνδεσης 74"/>
          <p:cNvCxnSpPr>
            <a:stCxn id="59" idx="1"/>
            <a:endCxn id="45" idx="3"/>
          </p:cNvCxnSpPr>
          <p:nvPr/>
        </p:nvCxnSpPr>
        <p:spPr>
          <a:xfrm flipH="1">
            <a:off x="6600310" y="3332547"/>
            <a:ext cx="635986" cy="2645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ύγραμμο βέλος σύνδεσης 35"/>
          <p:cNvCxnSpPr/>
          <p:nvPr/>
        </p:nvCxnSpPr>
        <p:spPr>
          <a:xfrm>
            <a:off x="4788024" y="5517232"/>
            <a:ext cx="0" cy="173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ενός Μεταγλωττιστή </a:t>
            </a:r>
            <a:r>
              <a:rPr lang="el-GR" sz="3200" b="0" dirty="0" smtClean="0"/>
              <a:t>(2 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Διακρίνουμε </a:t>
            </a:r>
            <a:r>
              <a:rPr lang="el-GR" sz="2400" dirty="0" smtClean="0"/>
              <a:t>τις εξής </a:t>
            </a:r>
            <a:r>
              <a:rPr lang="el-GR" sz="2400" dirty="0"/>
              <a:t>φάσεις: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Λεκτική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Συντακτική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Σημασιολογική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Παραγωγή </a:t>
            </a:r>
            <a:r>
              <a:rPr lang="el-GR" sz="2400" dirty="0" smtClean="0"/>
              <a:t>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Βελτιστοποίηση </a:t>
            </a:r>
            <a:r>
              <a:rPr lang="el-GR" sz="2400" dirty="0"/>
              <a:t>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Παραγωγή </a:t>
            </a:r>
            <a:r>
              <a:rPr lang="el-GR" sz="2400" dirty="0" smtClean="0"/>
              <a:t>τελικού κώδικα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Βελτιστοποίηση τελικού </a:t>
            </a:r>
            <a:r>
              <a:rPr lang="el-GR" sz="2400" dirty="0" smtClean="0"/>
              <a:t>κώδικα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9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5"/>
  <p:tag name="ARTICULATE_PROJECT_OPEN" val="0"/>
  <p:tag name="ISPRING_RESOURCE_PATHS_HASH_2" val="54f794f19e92c399f613fcd8f91e3872785794c"/>
  <p:tag name="ISPRING_RESOURCE_PATHS_HASH_PRESENTER" val="ce45e7ae18aa978fc992d4772d3876a81726f28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814</TotalTime>
  <Words>2231</Words>
  <Application>Microsoft Office PowerPoint</Application>
  <PresentationFormat>Προβολή στην οθόνη (4:3)</PresentationFormat>
  <Paragraphs>505</Paragraphs>
  <Slides>39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39</vt:i4>
      </vt:variant>
    </vt:vector>
  </HeadingPairs>
  <TitlesOfParts>
    <vt:vector size="41" baseType="lpstr">
      <vt:lpstr>OC_template_updated</vt:lpstr>
      <vt:lpstr>1_OC_template_updated</vt:lpstr>
      <vt:lpstr>Μεταγλωττιστές (Compilers) (Θ)</vt:lpstr>
      <vt:lpstr>Περιεχόμενα Μαθήματος</vt:lpstr>
      <vt:lpstr>Βασικοί Στόχοι</vt:lpstr>
      <vt:lpstr>Λογισμικό Μετάφρασης</vt:lpstr>
      <vt:lpstr>Είδη επεξεργαστών γλωσσών </vt:lpstr>
      <vt:lpstr>Μεταγλωττιστές -Compilers </vt:lpstr>
      <vt:lpstr>Σημαντικοί παράγοντες μεταγλώττισης</vt:lpstr>
      <vt:lpstr>Δομή ενός Μεταγλωττιστή (1 από 3) </vt:lpstr>
      <vt:lpstr>Δομή ενός Μεταγλωττιστή (2 από 3) </vt:lpstr>
      <vt:lpstr>Δομή ενός Μεταγλωττιστή (3 από 3) </vt:lpstr>
      <vt:lpstr>Παράδειγμα μεταγλώττισης </vt:lpstr>
      <vt:lpstr>Η διαδικασία μεταγλώττισης </vt:lpstr>
      <vt:lpstr>Μεταγλώττιση πηγαίου χωρίς λάθη</vt:lpstr>
      <vt:lpstr>Μεταγλώττιση πηγαίου με σημαντικά λάθη</vt:lpstr>
      <vt:lpstr>Συνδέτης-Φορτωτής (1 από 2)</vt:lpstr>
      <vt:lpstr>Συνδέτης-Φορτωτής (2 από 2)</vt:lpstr>
      <vt:lpstr>Διερμηνευτές -Interpreters </vt:lpstr>
      <vt:lpstr>Διερμηνευτές (1 από 2) </vt:lpstr>
      <vt:lpstr>Διερμηνευτές (2 από 2) </vt:lpstr>
      <vt:lpstr>Προεπεξεργαστές </vt:lpstr>
      <vt:lpstr>Μετα-μεταφραστές και αντίστροφοι μεταφραστές</vt:lpstr>
      <vt:lpstr>Αφηρημένες -Ιδεατές Μηχανές </vt:lpstr>
      <vt:lpstr>Πραγματικές και αφηρημένες μηχανές  (1 από 2)</vt:lpstr>
      <vt:lpstr>Πραγματικές και αφηρημένες μηχανές  (2 από 2)</vt:lpstr>
      <vt:lpstr>Αναγκαιότητα χρήσης αφηρημένων μηχανών (1 από 2) </vt:lpstr>
      <vt:lpstr>Αναγκαιότητα χρήσης αφηρημένων μηχανών (2 από 2) </vt:lpstr>
      <vt:lpstr>Χαρακτηριστικά καλών μεταγλωττιστών (1 από 2) </vt:lpstr>
      <vt:lpstr>Χαρακτηριστικά καλών μεταγλωττιστών (2 από 2) </vt:lpstr>
      <vt:lpstr>Οργάνωση σε ένα ή δυο περάσματα </vt:lpstr>
      <vt:lpstr>Συγγραφή και χρήση μεταγλωττιστή </vt:lpstr>
      <vt:lpstr>Διαδικασία δημιουργίας και χρήσης μεταγλωττιστή</vt:lpstr>
      <vt:lpstr>Χρήση τεχνικών μεταγλώττισης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83</cp:revision>
  <dcterms:created xsi:type="dcterms:W3CDTF">2014-01-22T07:18:58Z</dcterms:created>
  <dcterms:modified xsi:type="dcterms:W3CDTF">2015-02-24T07:02:01Z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59154103-1C8F-4ECA-8BBA-A67842D64BC2</vt:lpwstr>
  </property>
  <property fmtid="{D5CDD505-2E9C-101B-9397-08002B2CF9AE}" pid="3" name="ArticulatePath">
    <vt:lpwstr>_Όύω___ύύ_ίύ__ 1 22.1.14 e</vt:lpwstr>
  </property>
</Properties>
</file>