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73" r:id="rId4"/>
    <p:sldId id="274" r:id="rId5"/>
    <p:sldId id="271" r:id="rId6"/>
    <p:sldId id="272" r:id="rId7"/>
    <p:sldId id="275" r:id="rId8"/>
    <p:sldId id="276" r:id="rId9"/>
    <p:sldId id="277" r:id="rId10"/>
    <p:sldId id="280" r:id="rId11"/>
    <p:sldId id="257" r:id="rId12"/>
    <p:sldId id="262" r:id="rId13"/>
    <p:sldId id="264" r:id="rId14"/>
    <p:sldId id="269" r:id="rId15"/>
    <p:sldId id="270"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a:bodyPr>
          <a:lstStyle/>
          <a:p>
            <a:pPr>
              <a:spcBef>
                <a:spcPts val="0"/>
              </a:spcBef>
              <a:spcAft>
                <a:spcPts val="1800"/>
              </a:spcAft>
            </a:pPr>
            <a:r>
              <a:rPr lang="el-GR" sz="2600" b="1" dirty="0" smtClean="0"/>
              <a:t>Ενότητα 8</a:t>
            </a:r>
            <a:r>
              <a:rPr lang="el-GR" sz="2600" dirty="0" smtClean="0"/>
              <a:t>:</a:t>
            </a:r>
            <a:r>
              <a:rPr lang="en-US" sz="2600" dirty="0" smtClean="0"/>
              <a:t> </a:t>
            </a:r>
            <a:r>
              <a:rPr lang="el-GR" sz="2600" dirty="0"/>
              <a:t>Εισαγωγή στα συστήματα διαχείρισης πληροφοριών (MIS - </a:t>
            </a:r>
            <a:r>
              <a:rPr lang="el-GR" sz="2600" dirty="0" err="1"/>
              <a:t>Management</a:t>
            </a:r>
            <a:r>
              <a:rPr lang="el-GR" sz="2600" dirty="0"/>
              <a:t> </a:t>
            </a:r>
            <a:r>
              <a:rPr lang="el-GR" sz="2600" dirty="0" err="1"/>
              <a:t>Information</a:t>
            </a:r>
            <a:r>
              <a:rPr lang="el-GR" sz="2600" dirty="0"/>
              <a:t> </a:t>
            </a:r>
            <a:r>
              <a:rPr lang="el-GR" sz="2600" dirty="0" err="1"/>
              <a:t>Systems</a:t>
            </a:r>
            <a:r>
              <a:rPr lang="el-GR" sz="2600" dirty="0"/>
              <a:t>)</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8</a:t>
            </a:r>
            <a:r>
              <a:rPr lang="en-US" sz="2000" dirty="0" smtClean="0"/>
              <a:t>:</a:t>
            </a:r>
            <a:r>
              <a:rPr lang="el-GR" sz="2000" dirty="0"/>
              <a:t> Εισαγωγή στα συστήματα διαχείρισης πληροφοριών (MIS - </a:t>
            </a:r>
            <a:r>
              <a:rPr lang="el-GR" sz="2000" dirty="0" err="1"/>
              <a:t>Management</a:t>
            </a:r>
            <a:r>
              <a:rPr lang="el-GR" sz="2000" dirty="0"/>
              <a:t> </a:t>
            </a:r>
            <a:r>
              <a:rPr lang="el-GR" sz="2000" dirty="0" err="1"/>
              <a:t>Information</a:t>
            </a:r>
            <a:r>
              <a:rPr lang="el-GR" sz="2000" dirty="0"/>
              <a:t> </a:t>
            </a:r>
            <a:r>
              <a:rPr lang="el-GR" sz="2000" dirty="0" err="1"/>
              <a:t>Systems</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Συστήματα </a:t>
            </a:r>
            <a:r>
              <a:rPr lang="el-GR" dirty="0"/>
              <a:t>διαχείρισης </a:t>
            </a:r>
            <a:r>
              <a:rPr lang="el-GR" dirty="0" smtClean="0"/>
              <a:t>πληροφοριών </a:t>
            </a:r>
            <a:r>
              <a:rPr lang="el-GR" sz="3000" b="0" dirty="0" smtClean="0"/>
              <a:t>1/7</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a:t>Η σύνθετη δομή των διοικητικών, λογιστικών, οργανωτικών και  παραγωγικών διαδικασιών που αφορούν στην υλοποίηση μιας παραγωγής στο πλαίσιο </a:t>
            </a:r>
            <a:r>
              <a:rPr lang="el-GR" dirty="0" smtClean="0"/>
              <a:t>μιας </a:t>
            </a:r>
            <a:r>
              <a:rPr lang="el-GR" dirty="0"/>
              <a:t>επιχείρησης όπως αυτές των γραφικών τεχνών και η αναγκαιότητα της αποτελεσματικής διαχείρισης των εργασιών αυτών, οδήγησε στην ανάπτυξη των συστημάτων διαχείρισης πληροφοριών (</a:t>
            </a:r>
            <a:r>
              <a:rPr lang="en-US" dirty="0"/>
              <a:t>MIS</a:t>
            </a:r>
            <a:r>
              <a:rPr lang="el-GR" dirty="0"/>
              <a:t> - </a:t>
            </a:r>
            <a:r>
              <a:rPr lang="en-US" dirty="0"/>
              <a:t>Management Information Systems</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9084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πληροφοριών </a:t>
            </a:r>
            <a:r>
              <a:rPr lang="el-GR" sz="3000" b="0" dirty="0" smtClean="0"/>
              <a:t>2/7</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smtClean="0"/>
              <a:t>Τα </a:t>
            </a:r>
            <a:r>
              <a:rPr lang="el-GR" dirty="0"/>
              <a:t>συστήματα διαχείρισης πληροφοριών</a:t>
            </a:r>
            <a:r>
              <a:rPr lang="el-GR" b="1" dirty="0"/>
              <a:t> </a:t>
            </a:r>
            <a:r>
              <a:rPr lang="el-GR" dirty="0"/>
              <a:t>που έχουν αναπτυχθεί για την βιομηχανία των εκτυπώσεων αποτελούνται από υποσυστήματα, καλύπτοντας ένα ευρύ φάσμα διαχειριστικών λειτουργιών. Για την εφαρμογή τους απαιτείται η χρήση δικτύου και συστημάτων υπολογιστών. </a:t>
            </a:r>
            <a:r>
              <a:rPr lang="el-GR" dirty="0" smtClean="0"/>
              <a:t>Αναπτύσσονται </a:t>
            </a:r>
            <a:r>
              <a:rPr lang="el-GR" dirty="0"/>
              <a:t>κατά τεκμήριο για το λειτουργικό σύστημα των Windows αλλά χρησιμοποιούνται επίσης  σε σημαντικό βαθμό συστήματα που λειτουργούν σε περιβάλλον </a:t>
            </a:r>
            <a:r>
              <a:rPr lang="el-GR" dirty="0" err="1"/>
              <a:t>Apple</a:t>
            </a:r>
            <a:r>
              <a:rPr lang="el-GR" dirty="0"/>
              <a:t> Macintosh και </a:t>
            </a:r>
            <a:r>
              <a:rPr lang="en-US" dirty="0"/>
              <a:t>Linux</a:t>
            </a:r>
            <a:r>
              <a:rPr lang="el-GR" dirty="0"/>
              <a:t> (</a:t>
            </a:r>
            <a:r>
              <a:rPr lang="el-GR" dirty="0" err="1"/>
              <a:t>Unix</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60907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πληροφοριών </a:t>
            </a:r>
            <a:r>
              <a:rPr lang="el-GR" sz="3000" b="0" dirty="0" smtClean="0"/>
              <a:t>3/7</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a:t>Τα συστήματα διαχείρισης πληροφοριών εξειδικευμένα για την βιομηχανία των γραφικών τεχνών και για επιχειρήσεις που δραστηριοποιούνται στην επεξεργασία και παραγωγή εντύπων υπάρχουν εδώ και 2 δεκαετίες περίπου. Τα περισσότερα προσφέρονται σε εφαρμογές λογισμικού που αποτελούνται από επιμέρους μονάδες (</a:t>
            </a:r>
            <a:r>
              <a:rPr lang="el-GR" dirty="0" err="1"/>
              <a:t>υπομονάδες</a:t>
            </a:r>
            <a:r>
              <a:rPr lang="el-GR" dirty="0"/>
              <a:t>) ή σε διαφορετικά επίπεδα (</a:t>
            </a:r>
            <a:r>
              <a:rPr lang="en-US" dirty="0"/>
              <a:t>levels</a:t>
            </a:r>
            <a:r>
              <a:rPr lang="el-GR" dirty="0" smtClean="0"/>
              <a:t>).</a:t>
            </a:r>
            <a:endParaRPr lang="el-GR" dirty="0"/>
          </a:p>
          <a:p>
            <a:r>
              <a:rPr lang="el-GR" dirty="0"/>
              <a:t>Η ενδιαφερόμενη επιχείρηση προμηθεύεται και εγκαθιστά μία εφαρμογή με συγκεκριμένες </a:t>
            </a:r>
            <a:r>
              <a:rPr lang="el-GR" dirty="0" err="1"/>
              <a:t>υπομονάδες</a:t>
            </a:r>
            <a:r>
              <a:rPr lang="el-GR" dirty="0"/>
              <a:t> την οποία θεωρεί ότι είναι η πλέον απαραίτητη. Κατόπιν, μπορεί να προμηθευτεί ένα διαφορετικό επίπεδο της εφαρμογής με μία επιπρόσθετη γκάμα επεξεργασιών (</a:t>
            </a:r>
            <a:r>
              <a:rPr lang="el-GR" dirty="0" err="1"/>
              <a:t>υπομονάδων</a:t>
            </a:r>
            <a:r>
              <a:rPr lang="el-GR" dirty="0"/>
              <a:t>) </a:t>
            </a:r>
            <a:r>
              <a:rPr lang="el-GR" dirty="0" err="1"/>
              <a:t>κ.ο.κ</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50308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πληροφοριών </a:t>
            </a:r>
            <a:r>
              <a:rPr lang="el-GR" sz="3000" b="0" dirty="0" smtClean="0"/>
              <a:t>4/7</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Το βασικό πακέτο εφαρμογών αφορά συνήθως </a:t>
            </a:r>
            <a:r>
              <a:rPr lang="el-GR" dirty="0" err="1" smtClean="0"/>
              <a:t>συνήθως</a:t>
            </a:r>
            <a:r>
              <a:rPr lang="el-GR" dirty="0" smtClean="0"/>
              <a:t> </a:t>
            </a:r>
            <a:r>
              <a:rPr lang="el-GR" dirty="0"/>
              <a:t>στην τιμολόγηση, </a:t>
            </a:r>
            <a:r>
              <a:rPr lang="el-GR" dirty="0" err="1"/>
              <a:t>προκοστολόγηση</a:t>
            </a:r>
            <a:r>
              <a:rPr lang="el-GR" dirty="0"/>
              <a:t>, έκδοση προσφοράς και διαχείριση πελατολογίου. Αυτό το πακέτο αφορά στην διαχείριση εργασιών και παραγγελιών, και περιλαμβάνει μεταξύ άλλων, το κόστος εργασίας, τα υλικά και το κέρδος που αναλογεί, την εισαγωγή των προδιαγραφών και των δεδομένων </a:t>
            </a:r>
            <a:r>
              <a:rPr lang="el-GR" dirty="0" smtClean="0"/>
              <a:t>μιας </a:t>
            </a:r>
            <a:r>
              <a:rPr lang="el-GR" dirty="0"/>
              <a:t>παραγγελίας και την έκδοση της προσφοράς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478083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πληροφοριών </a:t>
            </a:r>
            <a:r>
              <a:rPr lang="el-GR" sz="3000" b="0" dirty="0" smtClean="0"/>
              <a:t>5/7</a:t>
            </a:r>
            <a:r>
              <a:rPr lang="el-GR" dirty="0" smtClean="0"/>
              <a:t> </a:t>
            </a:r>
            <a:endParaRPr lang="el-GR" dirty="0"/>
          </a:p>
        </p:txBody>
      </p:sp>
      <p:sp>
        <p:nvSpPr>
          <p:cNvPr id="3" name="Θέση περιεχομένου 2"/>
          <p:cNvSpPr>
            <a:spLocks noGrp="1"/>
          </p:cNvSpPr>
          <p:nvPr>
            <p:ph idx="1"/>
          </p:nvPr>
        </p:nvSpPr>
        <p:spPr>
          <a:xfrm>
            <a:off x="457200" y="1196752"/>
            <a:ext cx="8291264" cy="5472608"/>
          </a:xfrm>
        </p:spPr>
        <p:txBody>
          <a:bodyPr>
            <a:normAutofit/>
          </a:bodyPr>
          <a:lstStyle/>
          <a:p>
            <a:r>
              <a:rPr lang="el-GR" dirty="0"/>
              <a:t>Τα συστήματα </a:t>
            </a:r>
            <a:r>
              <a:rPr lang="en-US" dirty="0"/>
              <a:t>MIS</a:t>
            </a:r>
            <a:r>
              <a:rPr lang="el-GR" dirty="0"/>
              <a:t> τα οποία είναι εξειδικευμένα για τον κλάδο των γραφικών τεχνών αποτελούν συστήματα ειδικά σχεδιασμένα ώστε να παρέχουν πληροφορίες που απαιτούνται για την σωστή διαχείριση των πληροφοριών του κάθε σημείου της παραγωγής ενός έντυπου. </a:t>
            </a:r>
          </a:p>
          <a:p>
            <a:r>
              <a:rPr lang="el-GR" dirty="0" smtClean="0"/>
              <a:t>Οι</a:t>
            </a:r>
            <a:r>
              <a:rPr lang="en-US" dirty="0" smtClean="0"/>
              <a:t> </a:t>
            </a:r>
            <a:r>
              <a:rPr lang="el-GR" dirty="0"/>
              <a:t>πληροφορίες αυτές είναι </a:t>
            </a:r>
            <a:r>
              <a:rPr lang="el-GR" dirty="0" smtClean="0"/>
              <a:t>απαραίτητες </a:t>
            </a:r>
            <a:r>
              <a:rPr lang="el-GR" dirty="0"/>
              <a:t>για την διοίκηση της επιχείρησης γραφικών τεχνών ώστε να είναι δυνατή η διαχείρισή τους και τα δεδομένα που αφορούν στην παραγωγή σε καθημερινή βάση. Επιπρόσθετα όμως, το σύστημα </a:t>
            </a:r>
            <a:r>
              <a:rPr lang="en-US" dirty="0"/>
              <a:t>MIS</a:t>
            </a:r>
            <a:r>
              <a:rPr lang="el-GR" dirty="0"/>
              <a:t> μπορεί να χρησιμοποιηθεί ως μέρος μιας επιχειρησιακής στρατηγικής και μακροπρόθεσμης ανάπτυξης για την επιχείρηση, με την δυνατότητα που προσφέρει για παρουσίαση στατιστικών δεδομένων από την λειτουργία της επιχείρησης.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5421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πληροφοριών </a:t>
            </a:r>
            <a:r>
              <a:rPr lang="el-GR" sz="3000" b="0" dirty="0" smtClean="0"/>
              <a:t>6/7</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Ένα τυπικό πλήρες MIS περιλαμβάνει λειτουργίες και </a:t>
            </a:r>
            <a:r>
              <a:rPr lang="el-GR" dirty="0" err="1"/>
              <a:t>υπομονάδες</a:t>
            </a:r>
            <a:r>
              <a:rPr lang="el-GR" dirty="0"/>
              <a:t> από την αρχική αίτηση εργασίας έως και την παράδοση και έκδοση τιμολογίου της. </a:t>
            </a:r>
            <a:r>
              <a:rPr lang="el-GR" dirty="0" smtClean="0"/>
              <a:t>Τα </a:t>
            </a:r>
            <a:r>
              <a:rPr lang="el-GR" dirty="0"/>
              <a:t>συστήματα διαχείρισης πληροφοριών διατίθενται σε διαφορετικές εκδόσεις, ανάλογα με τις λειτουργίες που περιλαμβάνουν και είναι επεκτάσιμα. Συνήθως τα διαφορετικά υποσυστήματα που συγκροτούν ένα MIS συνεργάζονται μεταξύ τους και λειτουργούν συμπληρωματικά ενώ μία επιχείρηση μπορεί να προμηθευτεί ένα μέρος του συστήματος και αργότερα να το συμπληρώσει, επεκτείνοντάς το με επιπρόσθετες λειτουργίες.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846315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διαχείρισης πληροφοριών </a:t>
            </a:r>
            <a:r>
              <a:rPr lang="el-GR" sz="3000" b="0" dirty="0" smtClean="0"/>
              <a:t>7/7</a:t>
            </a:r>
            <a:r>
              <a:rPr lang="el-GR" dirty="0" smtClean="0"/>
              <a:t> </a:t>
            </a:r>
            <a:endParaRPr lang="el-GR" dirty="0"/>
          </a:p>
        </p:txBody>
      </p:sp>
      <p:sp>
        <p:nvSpPr>
          <p:cNvPr id="3" name="Θέση περιεχομένου 2"/>
          <p:cNvSpPr>
            <a:spLocks noGrp="1"/>
          </p:cNvSpPr>
          <p:nvPr>
            <p:ph idx="1"/>
          </p:nvPr>
        </p:nvSpPr>
        <p:spPr>
          <a:xfrm>
            <a:off x="323528" y="1196752"/>
            <a:ext cx="8820472" cy="5328592"/>
          </a:xfrm>
        </p:spPr>
        <p:txBody>
          <a:bodyPr numCol="2">
            <a:normAutofit/>
          </a:bodyPr>
          <a:lstStyle/>
          <a:p>
            <a:r>
              <a:rPr lang="el-GR" dirty="0" smtClean="0"/>
              <a:t>Τα περισσότερα συστήματα διαχείρισης πληροφοριών  περιλαμβάνουν τα κατωτέρω στοιχεία και λειτουργίες:</a:t>
            </a:r>
          </a:p>
          <a:p>
            <a:pPr lvl="0"/>
            <a:r>
              <a:rPr lang="el-GR" dirty="0" smtClean="0"/>
              <a:t>Έκδοση προσφοράς.</a:t>
            </a:r>
          </a:p>
          <a:p>
            <a:pPr lvl="0"/>
            <a:r>
              <a:rPr lang="el-GR" dirty="0" err="1" smtClean="0"/>
              <a:t>Προκοστολόγηση</a:t>
            </a:r>
            <a:r>
              <a:rPr lang="el-GR" dirty="0" smtClean="0"/>
              <a:t> εργασίας.</a:t>
            </a:r>
          </a:p>
          <a:p>
            <a:pPr lvl="0"/>
            <a:r>
              <a:rPr lang="el-GR" dirty="0" smtClean="0"/>
              <a:t>Καταχώριση παραγγελίας και παρακολούθηση της εργασίας στην παραγωγή εργασίας.</a:t>
            </a:r>
          </a:p>
          <a:p>
            <a:pPr lvl="0"/>
            <a:r>
              <a:rPr lang="el-GR" dirty="0" smtClean="0"/>
              <a:t>Απογραφή των αποθεμάτων των υλικών παραγωγής.</a:t>
            </a:r>
          </a:p>
          <a:p>
            <a:pPr marL="627063" lvl="0"/>
            <a:r>
              <a:rPr lang="el-GR" dirty="0" smtClean="0"/>
              <a:t>Συλλογή δεδομένων πωλήσεων.</a:t>
            </a:r>
          </a:p>
          <a:p>
            <a:pPr marL="627063" lvl="0"/>
            <a:r>
              <a:rPr lang="el-GR" dirty="0" smtClean="0"/>
              <a:t>Τελική κοστολόγηση.</a:t>
            </a:r>
          </a:p>
          <a:p>
            <a:pPr marL="627063" lvl="0"/>
            <a:r>
              <a:rPr lang="el-GR" dirty="0" smtClean="0"/>
              <a:t>Τιμολόγηση.</a:t>
            </a:r>
          </a:p>
          <a:p>
            <a:pPr marL="627063" lvl="0"/>
            <a:r>
              <a:rPr lang="el-GR" dirty="0" smtClean="0"/>
              <a:t>Ιστορικό εργασιών.</a:t>
            </a:r>
          </a:p>
          <a:p>
            <a:pPr marL="627063" lvl="0"/>
            <a:r>
              <a:rPr lang="el-GR" dirty="0" smtClean="0"/>
              <a:t>Αναφορές παραγωγής.</a:t>
            </a:r>
          </a:p>
          <a:p>
            <a:pPr marL="627063"/>
            <a:r>
              <a:rPr lang="el-GR" dirty="0" smtClean="0"/>
              <a:t>Οικονομικά στοιχεία και δεδομένα.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cxnSp>
        <p:nvCxnSpPr>
          <p:cNvPr id="6" name="Ευθεία γραμμή σύνδεσης 5"/>
          <p:cNvCxnSpPr/>
          <p:nvPr/>
        </p:nvCxnSpPr>
        <p:spPr>
          <a:xfrm>
            <a:off x="4716016" y="1340768"/>
            <a:ext cx="0" cy="4680520"/>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520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Τυπικό </a:t>
            </a:r>
            <a:r>
              <a:rPr lang="el-GR" dirty="0"/>
              <a:t>σύστημα διαχείρισης πληροφοριών γραφικών τεχνών</a:t>
            </a:r>
          </a:p>
        </p:txBody>
      </p:sp>
      <p:sp>
        <p:nvSpPr>
          <p:cNvPr id="3" name="Θέση περιεχομένου 2"/>
          <p:cNvSpPr>
            <a:spLocks noGrp="1"/>
          </p:cNvSpPr>
          <p:nvPr>
            <p:ph idx="1"/>
          </p:nvPr>
        </p:nvSpPr>
        <p:spPr>
          <a:xfrm>
            <a:off x="251520" y="1340768"/>
            <a:ext cx="8579296" cy="4896544"/>
          </a:xfrm>
        </p:spPr>
        <p:txBody>
          <a:bodyPr/>
          <a:lstStyle/>
          <a:p>
            <a:r>
              <a:rPr lang="el-GR" dirty="0"/>
              <a:t>Στο διάγραμμα </a:t>
            </a:r>
            <a:r>
              <a:rPr lang="el-GR" dirty="0" smtClean="0"/>
              <a:t>απεικονίζεται </a:t>
            </a:r>
            <a:r>
              <a:rPr lang="el-GR" dirty="0"/>
              <a:t>η συγκρότηση ενός τυπικού συστήματος διαχείρισης πληροφοριών γραφικών τεχνών και παρουσιάζεται η ολοκληρωμένη διαχείριση της παραγωγικής διαδικασίας και των εργασιών παραγωγής εντύπων σε μία επιχείρηση γραφικών τεχνών, με την εφαρμογή ενός συστήματος </a:t>
            </a:r>
            <a:r>
              <a:rPr lang="en-US" dirty="0"/>
              <a:t>MIS</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1026" name="Picture 2" descr="diagram-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29000"/>
            <a:ext cx="6356091" cy="3240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055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18</TotalTime>
  <Words>1192</Words>
  <Application>Microsoft Office PowerPoint</Application>
  <PresentationFormat>Προβολή στην οθόνη (4:3)</PresentationFormat>
  <Paragraphs>101</Paragraphs>
  <Slides>16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1_OC_template_updated</vt:lpstr>
      <vt:lpstr>OC_template_updated</vt:lpstr>
      <vt:lpstr>Διαχείριση παραγωγής εντύπου υλικού</vt:lpstr>
      <vt:lpstr>Συστήματα διαχείρισης πληροφοριών 1/7 </vt:lpstr>
      <vt:lpstr>Συστήματα διαχείρισης πληροφοριών 2/7 </vt:lpstr>
      <vt:lpstr>Συστήματα διαχείρισης πληροφοριών 3/7 </vt:lpstr>
      <vt:lpstr>Συστήματα διαχείρισης πληροφοριών 4/7 </vt:lpstr>
      <vt:lpstr>Συστήματα διαχείρισης πληροφοριών 5/7 </vt:lpstr>
      <vt:lpstr>Συστήματα διαχείρισης πληροφοριών 6/7 </vt:lpstr>
      <vt:lpstr>Συστήματα διαχείρισης πληροφοριών 7/7 </vt:lpstr>
      <vt:lpstr>Τυπικό σύστημα διαχείρισης πληροφοριών γραφικών τεχνών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4</cp:revision>
  <dcterms:created xsi:type="dcterms:W3CDTF">2015-03-24T07:48:14Z</dcterms:created>
  <dcterms:modified xsi:type="dcterms:W3CDTF">2015-03-30T11:07:33Z</dcterms:modified>
</cp:coreProperties>
</file>