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24"/>
  </p:notesMasterIdLst>
  <p:handoutMasterIdLst>
    <p:handoutMasterId r:id="rId25"/>
  </p:handoutMasterIdLst>
  <p:sldIdLst>
    <p:sldId id="256" r:id="rId3"/>
    <p:sldId id="271" r:id="rId4"/>
    <p:sldId id="272" r:id="rId5"/>
    <p:sldId id="273" r:id="rId6"/>
    <p:sldId id="274" r:id="rId7"/>
    <p:sldId id="275" r:id="rId8"/>
    <p:sldId id="276" r:id="rId9"/>
    <p:sldId id="277" r:id="rId10"/>
    <p:sldId id="278" r:id="rId11"/>
    <p:sldId id="279" r:id="rId12"/>
    <p:sldId id="280" r:id="rId13"/>
    <p:sldId id="281" r:id="rId14"/>
    <p:sldId id="282" r:id="rId15"/>
    <p:sldId id="283" r:id="rId16"/>
    <p:sldId id="257" r:id="rId17"/>
    <p:sldId id="262" r:id="rId18"/>
    <p:sldId id="264" r:id="rId19"/>
    <p:sldId id="269" r:id="rId20"/>
    <p:sldId id="270" r:id="rId21"/>
    <p:sldId id="266" r:id="rId22"/>
    <p:sldId id="261" r:id="rId23"/>
  </p:sldIdLst>
  <p:sldSz cx="9144000" cy="6858000" type="screen4x3"/>
  <p:notesSz cx="7104063" cy="10234613"/>
  <p:custDataLst>
    <p:tags r:id="rId26"/>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3462"/>
    <a:srgbClr val="49385E"/>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54" autoAdjust="0"/>
    <p:restoredTop sz="94670" autoAdjust="0"/>
  </p:normalViewPr>
  <p:slideViewPr>
    <p:cSldViewPr>
      <p:cViewPr varScale="1">
        <p:scale>
          <a:sx n="81" d="100"/>
          <a:sy n="81" d="100"/>
        </p:scale>
        <p:origin x="-84" y="-696"/>
      </p:cViewPr>
      <p:guideLst>
        <p:guide orient="horz" pos="2160"/>
        <p:guide pos="2880"/>
      </p:guideLst>
    </p:cSldViewPr>
  </p:slideViewPr>
  <p:outlineViewPr>
    <p:cViewPr>
      <p:scale>
        <a:sx n="33" d="100"/>
        <a:sy n="33" d="100"/>
      </p:scale>
      <p:origin x="48" y="1509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26/6/2015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26/6/2015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14</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15</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16</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17</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19</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405877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0875194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419397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439242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3789712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6021857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3635562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3716607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157441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96752"/>
          </a:xfrm>
          <a:solidFill>
            <a:srgbClr val="5B3462"/>
          </a:solidFill>
        </p:spPr>
        <p:txBody>
          <a:bodyPr>
            <a:normAutofit/>
          </a:bodyPr>
          <a:lstStyle>
            <a:lvl1pPr marL="176213" indent="0" algn="l">
              <a:defRPr sz="3600">
                <a:solidFill>
                  <a:schemeClr val="bg1"/>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457200" y="1340768"/>
            <a:ext cx="8229600" cy="4896544"/>
          </a:xfrm>
        </p:spPr>
        <p:txBody>
          <a:bodyPr>
            <a:normAutofit/>
          </a:bodyPr>
          <a:lstStyle>
            <a:lvl1pPr>
              <a:lnSpc>
                <a:spcPct val="110000"/>
              </a:lnSpc>
              <a:spcBef>
                <a:spcPts val="1200"/>
              </a:spcBef>
              <a:defRPr sz="2400"/>
            </a:lvl1pPr>
            <a:lvl2pPr marL="742950" indent="-382588">
              <a:lnSpc>
                <a:spcPct val="110000"/>
              </a:lnSpc>
              <a:spcBef>
                <a:spcPts val="1200"/>
              </a:spcBef>
              <a:buFont typeface="Courier New" panose="02070309020205020404" pitchFamily="49" charset="0"/>
              <a:buChar char="o"/>
              <a:defRPr sz="2400"/>
            </a:lvl2pPr>
            <a:lvl3pPr>
              <a:lnSpc>
                <a:spcPct val="110000"/>
              </a:lnSpc>
              <a:spcBef>
                <a:spcPts val="1200"/>
              </a:spcBef>
              <a:defRPr sz="2400"/>
            </a:lvl3pPr>
            <a:lvl4pPr>
              <a:lnSpc>
                <a:spcPct val="110000"/>
              </a:lnSpc>
              <a:spcBef>
                <a:spcPts val="1200"/>
              </a:spcBef>
              <a:defRPr sz="2400"/>
            </a:lvl4pPr>
            <a:lvl5pPr>
              <a:lnSpc>
                <a:spcPct val="110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209546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5821719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Τουρισμός και Αερομεταφορές</a:t>
            </a:r>
            <a:endParaRPr lang="el-GR" sz="3600" b="1" dirty="0">
              <a:solidFill>
                <a:schemeClr val="tx1"/>
              </a:solidFill>
              <a:latin typeface="+mn-lt"/>
            </a:endParaRPr>
          </a:p>
        </p:txBody>
      </p:sp>
      <p:sp>
        <p:nvSpPr>
          <p:cNvPr id="3" name="Υπότιτλος 2"/>
          <p:cNvSpPr>
            <a:spLocks noGrp="1"/>
          </p:cNvSpPr>
          <p:nvPr>
            <p:ph type="subTitle" idx="1"/>
          </p:nvPr>
        </p:nvSpPr>
        <p:spPr>
          <a:xfrm>
            <a:off x="0" y="2924944"/>
            <a:ext cx="9144000" cy="2304255"/>
          </a:xfrm>
        </p:spPr>
        <p:txBody>
          <a:bodyPr>
            <a:normAutofit/>
          </a:bodyPr>
          <a:lstStyle/>
          <a:p>
            <a:pPr>
              <a:spcBef>
                <a:spcPts val="0"/>
              </a:spcBef>
              <a:spcAft>
                <a:spcPts val="2400"/>
              </a:spcAft>
            </a:pPr>
            <a:r>
              <a:rPr lang="el-GR" sz="2600" b="1" dirty="0" smtClean="0"/>
              <a:t>Ενότητα </a:t>
            </a:r>
            <a:r>
              <a:rPr lang="en-US" sz="2600" b="1" dirty="0" smtClean="0"/>
              <a:t>4</a:t>
            </a:r>
            <a:r>
              <a:rPr lang="el-GR" sz="2600" dirty="0" smtClean="0"/>
              <a:t>:</a:t>
            </a:r>
            <a:r>
              <a:rPr lang="en-US" sz="2600" dirty="0" smtClean="0"/>
              <a:t> </a:t>
            </a:r>
            <a:r>
              <a:rPr lang="el-GR" sz="2600" dirty="0" smtClean="0"/>
              <a:t>Συμμαχίες</a:t>
            </a:r>
            <a:endParaRPr lang="en-US" sz="2600" dirty="0" smtClean="0"/>
          </a:p>
          <a:p>
            <a:pPr>
              <a:spcBef>
                <a:spcPts val="0"/>
              </a:spcBef>
            </a:pPr>
            <a:r>
              <a:rPr lang="el-GR" sz="2200" dirty="0" smtClean="0"/>
              <a:t>Δρ.Βασιλική Κατσώνη, Επίκουρος Καθηγήτρια ΤΕΙ Αθήνας</a:t>
            </a:r>
            <a:endParaRPr lang="en-US" sz="2200" dirty="0" smtClean="0"/>
          </a:p>
          <a:p>
            <a:pPr>
              <a:spcBef>
                <a:spcPts val="0"/>
              </a:spcBef>
            </a:pPr>
            <a:r>
              <a:rPr lang="el-GR" sz="2200" dirty="0" smtClean="0"/>
              <a:t>Τμήμα Διοίκησης Επιχειρήσεων/Κατεύθυνση Διοίκησης Επιχειρήσεων και Επιχειρήσεων Φιλοξενίας</a:t>
            </a:r>
            <a:endParaRPr lang="en-US" sz="2200" dirty="0" smtClean="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Κίνδυνοι </a:t>
            </a:r>
            <a:r>
              <a:rPr lang="el-GR" dirty="0"/>
              <a:t>και </a:t>
            </a:r>
            <a:r>
              <a:rPr lang="el-GR" dirty="0" smtClean="0"/>
              <a:t>προβλήματα </a:t>
            </a:r>
            <a:r>
              <a:rPr lang="el-GR" dirty="0"/>
              <a:t>που αντιμετωπίζουν οι στρατηγικές συμμαχίες</a:t>
            </a:r>
          </a:p>
        </p:txBody>
      </p:sp>
      <p:sp>
        <p:nvSpPr>
          <p:cNvPr id="3" name="Θέση περιεχομένου 2"/>
          <p:cNvSpPr>
            <a:spLocks noGrp="1"/>
          </p:cNvSpPr>
          <p:nvPr>
            <p:ph idx="1"/>
          </p:nvPr>
        </p:nvSpPr>
        <p:spPr/>
        <p:txBody>
          <a:bodyPr>
            <a:normAutofit/>
          </a:bodyPr>
          <a:lstStyle/>
          <a:p>
            <a:r>
              <a:rPr lang="el-GR" dirty="0"/>
              <a:t>Πολιτιστική </a:t>
            </a:r>
            <a:r>
              <a:rPr lang="el-GR" dirty="0" smtClean="0"/>
              <a:t>διαφωνία</a:t>
            </a:r>
            <a:r>
              <a:rPr lang="el-GR" dirty="0"/>
              <a:t>.</a:t>
            </a:r>
          </a:p>
          <a:p>
            <a:r>
              <a:rPr lang="el-GR" dirty="0"/>
              <a:t>Έλλειψη </a:t>
            </a:r>
            <a:r>
              <a:rPr lang="el-GR" dirty="0" smtClean="0"/>
              <a:t>εμπιστοσύνης</a:t>
            </a:r>
            <a:r>
              <a:rPr lang="el-GR" dirty="0"/>
              <a:t>.</a:t>
            </a:r>
          </a:p>
          <a:p>
            <a:r>
              <a:rPr lang="el-GR" dirty="0"/>
              <a:t>Έλλειψη σαφών σκοπών και </a:t>
            </a:r>
            <a:r>
              <a:rPr lang="el-GR" dirty="0" smtClean="0"/>
              <a:t>στόχων</a:t>
            </a:r>
            <a:r>
              <a:rPr lang="el-GR" dirty="0"/>
              <a:t>.</a:t>
            </a:r>
          </a:p>
          <a:p>
            <a:r>
              <a:rPr lang="el-GR" dirty="0"/>
              <a:t>Έλλειψη συντονισμού μεταξύ των διοικητικών </a:t>
            </a:r>
            <a:r>
              <a:rPr lang="el-GR" dirty="0" smtClean="0"/>
              <a:t>ομάδων</a:t>
            </a:r>
            <a:r>
              <a:rPr lang="el-GR" dirty="0"/>
              <a:t>.</a:t>
            </a:r>
          </a:p>
          <a:p>
            <a:r>
              <a:rPr lang="el-GR" dirty="0"/>
              <a:t>Διαφορές στις λειτουργικές διαδικασίες και τοποθετήσεις μεταξύ των </a:t>
            </a:r>
            <a:r>
              <a:rPr lang="el-GR" dirty="0" smtClean="0"/>
              <a:t>συνεργατών</a:t>
            </a:r>
            <a:r>
              <a:rPr lang="el-GR" dirty="0"/>
              <a:t>.</a:t>
            </a:r>
          </a:p>
          <a:p>
            <a:r>
              <a:rPr lang="el-GR" dirty="0"/>
              <a:t>Συγγενικός </a:t>
            </a:r>
            <a:r>
              <a:rPr lang="el-GR" dirty="0" smtClean="0"/>
              <a:t>κίνδυνος</a:t>
            </a:r>
            <a:r>
              <a:rPr lang="el-GR" dirty="0"/>
              <a:t>.</a:t>
            </a:r>
          </a:p>
          <a:p>
            <a:r>
              <a:rPr lang="el-GR" dirty="0"/>
              <a:t>Κίνδυνος </a:t>
            </a:r>
            <a:r>
              <a:rPr lang="el-GR" dirty="0" smtClean="0"/>
              <a:t>απόδοσης</a:t>
            </a:r>
            <a:r>
              <a:rPr lang="el-GR" dirty="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Tree>
    <p:extLst>
      <p:ext uri="{BB962C8B-B14F-4D97-AF65-F5344CB8AC3E}">
        <p14:creationId xmlns:p14="http://schemas.microsoft.com/office/powerpoint/2010/main" val="42457123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Παράγοντες επιτυχίας για τις </a:t>
            </a:r>
            <a:r>
              <a:rPr lang="el-GR" dirty="0" smtClean="0"/>
              <a:t/>
            </a:r>
            <a:br>
              <a:rPr lang="el-GR" dirty="0" smtClean="0"/>
            </a:br>
            <a:r>
              <a:rPr lang="el-GR" dirty="0" smtClean="0"/>
              <a:t>στρατηγικές </a:t>
            </a:r>
            <a:r>
              <a:rPr lang="el-GR" dirty="0"/>
              <a:t>συμμαχίες</a:t>
            </a:r>
          </a:p>
        </p:txBody>
      </p:sp>
      <p:sp>
        <p:nvSpPr>
          <p:cNvPr id="3" name="Θέση περιεχομένου 2"/>
          <p:cNvSpPr>
            <a:spLocks noGrp="1"/>
          </p:cNvSpPr>
          <p:nvPr>
            <p:ph idx="1"/>
          </p:nvPr>
        </p:nvSpPr>
        <p:spPr>
          <a:xfrm>
            <a:off x="457200" y="1340768"/>
            <a:ext cx="8435280" cy="5517232"/>
          </a:xfrm>
        </p:spPr>
        <p:txBody>
          <a:bodyPr>
            <a:normAutofit fontScale="92500" lnSpcReduction="10000"/>
          </a:bodyPr>
          <a:lstStyle/>
          <a:p>
            <a:r>
              <a:rPr lang="el-GR" dirty="0"/>
              <a:t>Εμπιστοσύνη, ανεκτικότητα και </a:t>
            </a:r>
            <a:r>
              <a:rPr lang="el-GR" dirty="0" smtClean="0"/>
              <a:t>πολυπολιτισμικότητα</a:t>
            </a:r>
            <a:r>
              <a:rPr lang="el-GR" dirty="0"/>
              <a:t>.</a:t>
            </a:r>
          </a:p>
          <a:p>
            <a:r>
              <a:rPr lang="el-GR" dirty="0"/>
              <a:t>Υποχρέωση ανώτερης </a:t>
            </a:r>
            <a:r>
              <a:rPr lang="el-GR" dirty="0" smtClean="0"/>
              <a:t>διαχείρισης</a:t>
            </a:r>
            <a:r>
              <a:rPr lang="el-GR" dirty="0"/>
              <a:t>.</a:t>
            </a:r>
          </a:p>
          <a:p>
            <a:r>
              <a:rPr lang="el-GR" dirty="0"/>
              <a:t>Ομοιότητα των διοικητικών </a:t>
            </a:r>
            <a:r>
              <a:rPr lang="el-GR" dirty="0" smtClean="0"/>
              <a:t>φιλοσοφιών</a:t>
            </a:r>
            <a:r>
              <a:rPr lang="el-GR" dirty="0"/>
              <a:t>.</a:t>
            </a:r>
          </a:p>
          <a:p>
            <a:r>
              <a:rPr lang="el-GR" dirty="0"/>
              <a:t>Συχνή ανατροφοδότηση </a:t>
            </a:r>
            <a:r>
              <a:rPr lang="el-GR" dirty="0" smtClean="0"/>
              <a:t>απόδοσης</a:t>
            </a:r>
            <a:r>
              <a:rPr lang="el-GR" dirty="0"/>
              <a:t>.</a:t>
            </a:r>
          </a:p>
          <a:p>
            <a:r>
              <a:rPr lang="el-GR" dirty="0"/>
              <a:t>Καθορισμός κοινών σκοπών και </a:t>
            </a:r>
            <a:r>
              <a:rPr lang="el-GR" dirty="0" smtClean="0"/>
              <a:t>στόχων</a:t>
            </a:r>
            <a:r>
              <a:rPr lang="el-GR" dirty="0"/>
              <a:t>.</a:t>
            </a:r>
          </a:p>
          <a:p>
            <a:r>
              <a:rPr lang="el-GR" dirty="0"/>
              <a:t>Λεπτομερής </a:t>
            </a:r>
            <a:r>
              <a:rPr lang="el-GR" dirty="0" smtClean="0"/>
              <a:t>προγραμματισμός</a:t>
            </a:r>
            <a:r>
              <a:rPr lang="el-GR" dirty="0"/>
              <a:t>.</a:t>
            </a:r>
          </a:p>
          <a:p>
            <a:r>
              <a:rPr lang="el-GR" dirty="0"/>
              <a:t>Σαφώς κατανοητοί </a:t>
            </a:r>
            <a:r>
              <a:rPr lang="el-GR" dirty="0" smtClean="0"/>
              <a:t>ρόλοι.</a:t>
            </a:r>
            <a:endParaRPr lang="el-GR" dirty="0"/>
          </a:p>
          <a:p>
            <a:r>
              <a:rPr lang="el-GR" dirty="0"/>
              <a:t>Διεθνής </a:t>
            </a:r>
            <a:r>
              <a:rPr lang="el-GR" dirty="0" smtClean="0"/>
              <a:t>οπτική</a:t>
            </a:r>
            <a:r>
              <a:rPr lang="el-GR" dirty="0"/>
              <a:t>.</a:t>
            </a:r>
          </a:p>
          <a:p>
            <a:r>
              <a:rPr lang="el-GR" dirty="0"/>
              <a:t>Επιλογή συνεργατών και επικοινωνία μεταξύ των συνεργατών  για την διατήρηση των </a:t>
            </a:r>
            <a:r>
              <a:rPr lang="el-GR" dirty="0" smtClean="0"/>
              <a:t>σχέσεων</a:t>
            </a:r>
            <a:r>
              <a:rPr lang="el-GR" dirty="0"/>
              <a:t>.</a:t>
            </a:r>
          </a:p>
          <a:p>
            <a:r>
              <a:rPr lang="el-GR" dirty="0"/>
              <a:t> Η κατάσταση εκμάθησης που δημιουργείται από μια </a:t>
            </a:r>
            <a:r>
              <a:rPr lang="el-GR" dirty="0" smtClean="0"/>
              <a:t>συμμαχία</a:t>
            </a:r>
            <a:r>
              <a:rPr lang="el-GR" dirty="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33030693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Παγκόσμιες Ομαδοποιήσεις</a:t>
            </a:r>
          </a:p>
        </p:txBody>
      </p:sp>
      <p:sp>
        <p:nvSpPr>
          <p:cNvPr id="3" name="Θέση περιεχομένου 2"/>
          <p:cNvSpPr>
            <a:spLocks noGrp="1"/>
          </p:cNvSpPr>
          <p:nvPr>
            <p:ph idx="1"/>
          </p:nvPr>
        </p:nvSpPr>
        <p:spPr/>
        <p:txBody>
          <a:bodyPr/>
          <a:lstStyle/>
          <a:p>
            <a:r>
              <a:rPr lang="el-GR" dirty="0"/>
              <a:t>Οι Vellas και Becherel περιγράφουν την ανάπτυξη της μέγα-συνεργασίας. Γράφοντας για αεροπορικούς συνεταιρισμούς, χρησιμοποιούν για παραδείγματα τις προσπάθειες Ευρωπαϊκών, Ασιατικών και Αμερικανικών αεροπορικών εταιρειών να αναπτύξουν τα δίκτυά τους με το να εισάγονται σε διαφημιστικές συμφωνίες. Ενώ οι αυθεντικές συμμαχίες γίνονταν κυρίως μεταξύ δύο εταιρειών, η ανάγκη για πολλές μεγάλες ομάδες ή γαλαξίες αεροπορικών εταιρειών, γίνεται όλο και πιο δημοφιλής.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extLst>
      <p:ext uri="{BB962C8B-B14F-4D97-AF65-F5344CB8AC3E}">
        <p14:creationId xmlns:p14="http://schemas.microsoft.com/office/powerpoint/2010/main" val="23589613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Οι μεγαλύτερες συμμαχίες </a:t>
            </a:r>
            <a:r>
              <a:rPr lang="el-GR" dirty="0" smtClean="0"/>
              <a:t/>
            </a:r>
            <a:br>
              <a:rPr lang="el-GR" dirty="0" smtClean="0"/>
            </a:br>
            <a:r>
              <a:rPr lang="el-GR" dirty="0" smtClean="0"/>
              <a:t>αεροπορικών </a:t>
            </a:r>
            <a:r>
              <a:rPr lang="el-GR" dirty="0"/>
              <a:t>εταιριών </a:t>
            </a:r>
          </a:p>
        </p:txBody>
      </p:sp>
      <p:sp>
        <p:nvSpPr>
          <p:cNvPr id="3" name="Θέση περιεχομένου 2"/>
          <p:cNvSpPr>
            <a:spLocks noGrp="1"/>
          </p:cNvSpPr>
          <p:nvPr>
            <p:ph idx="1"/>
          </p:nvPr>
        </p:nvSpPr>
        <p:spPr/>
        <p:txBody>
          <a:bodyPr/>
          <a:lstStyle/>
          <a:p>
            <a:r>
              <a:rPr lang="en-US" dirty="0" smtClean="0"/>
              <a:t>Qualiflyer</a:t>
            </a:r>
            <a:r>
              <a:rPr lang="el-GR" dirty="0" smtClean="0"/>
              <a:t>.</a:t>
            </a:r>
            <a:endParaRPr lang="en-US" dirty="0"/>
          </a:p>
          <a:p>
            <a:r>
              <a:rPr lang="en-US" dirty="0"/>
              <a:t>Oneworld </a:t>
            </a:r>
            <a:r>
              <a:rPr lang="el-GR" dirty="0" smtClean="0"/>
              <a:t>.</a:t>
            </a:r>
            <a:endParaRPr lang="en-US" dirty="0"/>
          </a:p>
          <a:p>
            <a:r>
              <a:rPr lang="en-US" dirty="0"/>
              <a:t>Star </a:t>
            </a:r>
            <a:r>
              <a:rPr lang="en-US" dirty="0" smtClean="0"/>
              <a:t>Alliance</a:t>
            </a:r>
            <a:r>
              <a:rPr lang="el-GR" dirty="0" smtClean="0"/>
              <a:t>.</a:t>
            </a:r>
            <a:endParaRPr lang="en-US" dirty="0"/>
          </a:p>
          <a:p>
            <a:r>
              <a:rPr lang="en-US" dirty="0"/>
              <a:t>Northwest/KLM </a:t>
            </a:r>
            <a:r>
              <a:rPr lang="en-US" dirty="0" smtClean="0"/>
              <a:t>–WINGS</a:t>
            </a:r>
            <a:r>
              <a:rPr lang="el-GR" dirty="0" smtClean="0"/>
              <a:t>.</a:t>
            </a:r>
            <a:endParaRPr lang="en-US" dirty="0"/>
          </a:p>
          <a:p>
            <a:r>
              <a:rPr lang="en-US" dirty="0" smtClean="0"/>
              <a:t>Skyteam</a:t>
            </a:r>
            <a:r>
              <a:rPr lang="el-GR" dirty="0" smtClean="0"/>
              <a:t>.</a:t>
            </a:r>
            <a:endParaRPr lang="en-US" dirty="0"/>
          </a:p>
          <a:p>
            <a:r>
              <a:rPr lang="en-US" dirty="0"/>
              <a:t>H </a:t>
            </a:r>
            <a:r>
              <a:rPr lang="el-GR" dirty="0"/>
              <a:t>συγχώνευση της </a:t>
            </a:r>
            <a:r>
              <a:rPr lang="en-US" dirty="0"/>
              <a:t>A</a:t>
            </a:r>
            <a:r>
              <a:rPr lang="en-US" dirty="0" smtClean="0"/>
              <a:t>ir </a:t>
            </a:r>
            <a:r>
              <a:rPr lang="en-US" dirty="0"/>
              <a:t>F</a:t>
            </a:r>
            <a:r>
              <a:rPr lang="en-US" dirty="0" smtClean="0"/>
              <a:t>rance </a:t>
            </a:r>
            <a:r>
              <a:rPr lang="el-GR" dirty="0"/>
              <a:t>με την </a:t>
            </a:r>
            <a:r>
              <a:rPr lang="en-US" dirty="0" smtClean="0"/>
              <a:t>KLM</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Tree>
    <p:extLst>
      <p:ext uri="{BB962C8B-B14F-4D97-AF65-F5344CB8AC3E}">
        <p14:creationId xmlns:p14="http://schemas.microsoft.com/office/powerpoint/2010/main" val="27175538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 οφέλη των στρατηγικών συμμαχιών</a:t>
            </a:r>
          </a:p>
        </p:txBody>
      </p:sp>
      <p:sp>
        <p:nvSpPr>
          <p:cNvPr id="3" name="Θέση περιεχομένου 2"/>
          <p:cNvSpPr>
            <a:spLocks noGrp="1"/>
          </p:cNvSpPr>
          <p:nvPr>
            <p:ph idx="1"/>
          </p:nvPr>
        </p:nvSpPr>
        <p:spPr/>
        <p:txBody>
          <a:bodyPr/>
          <a:lstStyle/>
          <a:p>
            <a:r>
              <a:rPr lang="el-GR" dirty="0"/>
              <a:t>Τα κύρια οφέλη </a:t>
            </a:r>
            <a:r>
              <a:rPr lang="el-GR" dirty="0" smtClean="0"/>
              <a:t>είναι:</a:t>
            </a:r>
          </a:p>
          <a:p>
            <a:r>
              <a:rPr lang="el-GR" dirty="0" smtClean="0"/>
              <a:t>Μεγαλύτερη </a:t>
            </a:r>
            <a:r>
              <a:rPr lang="el-GR" dirty="0"/>
              <a:t>πρόσβαση στο </a:t>
            </a:r>
            <a:r>
              <a:rPr lang="el-GR" dirty="0" smtClean="0"/>
              <a:t>δίκτυο,</a:t>
            </a:r>
          </a:p>
          <a:p>
            <a:r>
              <a:rPr lang="el-GR" dirty="0" smtClean="0"/>
              <a:t>Οι </a:t>
            </a:r>
            <a:r>
              <a:rPr lang="el-GR" dirty="0"/>
              <a:t>απευθείας πτήσεις (direct flight</a:t>
            </a:r>
            <a:r>
              <a:rPr lang="el-GR" dirty="0" smtClean="0"/>
              <a:t>),</a:t>
            </a:r>
          </a:p>
          <a:p>
            <a:r>
              <a:rPr lang="el-GR" dirty="0" smtClean="0"/>
              <a:t>Μεταβιβάσιμη </a:t>
            </a:r>
            <a:r>
              <a:rPr lang="el-GR" dirty="0"/>
              <a:t>θέση </a:t>
            </a:r>
            <a:r>
              <a:rPr lang="el-GR" dirty="0" smtClean="0"/>
              <a:t>προτεραιότητας,</a:t>
            </a:r>
          </a:p>
          <a:p>
            <a:r>
              <a:rPr lang="el-GR" dirty="0" smtClean="0"/>
              <a:t>Εκτεταμένη </a:t>
            </a:r>
            <a:r>
              <a:rPr lang="el-GR" dirty="0"/>
              <a:t>πρόσβαση σαλονιών και </a:t>
            </a:r>
            <a:endParaRPr lang="el-GR" dirty="0" smtClean="0"/>
          </a:p>
          <a:p>
            <a:r>
              <a:rPr lang="el-GR" dirty="0" smtClean="0"/>
              <a:t>Ενισχυμένα </a:t>
            </a:r>
            <a:r>
              <a:rPr lang="el-GR" dirty="0"/>
              <a:t>οφέλη προγραμμάτων επιδότησης συχνών επιβατών (FFP).</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Tree>
    <p:extLst>
      <p:ext uri="{BB962C8B-B14F-4D97-AF65-F5344CB8AC3E}">
        <p14:creationId xmlns:p14="http://schemas.microsoft.com/office/powerpoint/2010/main" val="30110005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Βασιλική Κατσώνη </a:t>
            </a:r>
            <a:r>
              <a:rPr lang="el-GR" sz="2000" dirty="0" smtClean="0"/>
              <a:t>2014. </a:t>
            </a:r>
            <a:r>
              <a:rPr lang="el-GR" sz="2000" dirty="0"/>
              <a:t>Βασιλική Κατσώνη. «Τουρισμός και Αερομεταφορές. </a:t>
            </a:r>
            <a:r>
              <a:rPr lang="el-GR" sz="2000" dirty="0" smtClean="0"/>
              <a:t>Ενότητα 4</a:t>
            </a:r>
            <a:r>
              <a:rPr lang="en-US" sz="2000" dirty="0" smtClean="0"/>
              <a:t>:</a:t>
            </a:r>
            <a:r>
              <a:rPr lang="el-GR" sz="2000" dirty="0"/>
              <a:t> Συμμαχίες».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και δοθεί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1809098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a:solidFill>
                  <a:prstClr val="black">
                    <a:lumMod val="75000"/>
                    <a:lumOff val="25000"/>
                  </a:prstClr>
                </a:solidFill>
                <a:latin typeface="Calibri"/>
              </a:rPr>
              <a:t>και διάθεση του έργου ή του παράγωγου αυτού με την ίδια άδεια</a:t>
            </a: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6249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Εισαγωγή </a:t>
            </a:r>
            <a:r>
              <a:rPr lang="el-GR" sz="3000" b="0" dirty="0" smtClean="0"/>
              <a:t>1/2</a:t>
            </a:r>
            <a:r>
              <a:rPr lang="el-GR" dirty="0" smtClean="0"/>
              <a:t> </a:t>
            </a:r>
            <a:endParaRPr lang="el-GR" dirty="0"/>
          </a:p>
        </p:txBody>
      </p:sp>
      <p:sp>
        <p:nvSpPr>
          <p:cNvPr id="3" name="Θέση περιεχομένου 2"/>
          <p:cNvSpPr>
            <a:spLocks noGrp="1"/>
          </p:cNvSpPr>
          <p:nvPr>
            <p:ph idx="1"/>
          </p:nvPr>
        </p:nvSpPr>
        <p:spPr/>
        <p:txBody>
          <a:bodyPr/>
          <a:lstStyle/>
          <a:p>
            <a:r>
              <a:rPr lang="el-GR" dirty="0"/>
              <a:t>Η δημιουργία συμμαχιών για πολλές αεροπορικές εταιρίες κρίνεται απαραίτητη για να μπορέσουν να παραμείνουν ανταγωνιστικές και να εισέλθουν στην παγκόσμια αγορά που είναι πολύ μεγάλη ώστε οποιαδήποτε υπάρχουσα αεροπορική εταιρία να υπερισχύσει (Johnstone, H., “Partnerships Up in Air” Asian Business, 1996).</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42260231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Εισαγωγή </a:t>
            </a:r>
            <a:r>
              <a:rPr lang="el-GR" sz="3000" b="0" dirty="0" smtClean="0">
                <a:solidFill>
                  <a:prstClr val="white"/>
                </a:solidFill>
              </a:rPr>
              <a:t>2/2</a:t>
            </a:r>
            <a:r>
              <a:rPr lang="el-GR" dirty="0" smtClean="0">
                <a:solidFill>
                  <a:prstClr val="white"/>
                </a:solidFill>
              </a:rPr>
              <a:t> </a:t>
            </a:r>
            <a:endParaRPr lang="el-GR" dirty="0"/>
          </a:p>
        </p:txBody>
      </p:sp>
      <p:sp>
        <p:nvSpPr>
          <p:cNvPr id="3" name="Θέση περιεχομένου 2"/>
          <p:cNvSpPr>
            <a:spLocks noGrp="1"/>
          </p:cNvSpPr>
          <p:nvPr>
            <p:ph idx="1"/>
          </p:nvPr>
        </p:nvSpPr>
        <p:spPr/>
        <p:txBody>
          <a:bodyPr/>
          <a:lstStyle/>
          <a:p>
            <a:r>
              <a:rPr lang="el-GR" dirty="0" smtClean="0"/>
              <a:t>Αυτό </a:t>
            </a:r>
            <a:r>
              <a:rPr lang="el-GR" dirty="0"/>
              <a:t>όμως που οδηγεί κατά κύριο λόγο στη δημιουργία συμμαχιών είναι τόσο η επιθυμία των ίδιων των αεροπορικών εταιριών να προσφέρουν στους επιβάτες-πελάτες τους ένα πραγματικά παγκόσμιο δίκτυο όσο και η προσπάθειά τους να παρακάμψουν τις εθνικές νομοθεσίες που δεν επιτρέπουν σε ξένες αεροπορικές εταιρίες να αποκτήσουν πλειοψηφική συμμετοχή στους εθνικούς αερομεταφορείς.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39166331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Στρατηγικές τάσεις συμμαχίας και </a:t>
            </a:r>
            <a:r>
              <a:rPr lang="el-GR" dirty="0" smtClean="0"/>
              <a:t/>
            </a:r>
            <a:br>
              <a:rPr lang="el-GR" dirty="0" smtClean="0"/>
            </a:br>
            <a:r>
              <a:rPr lang="el-GR" dirty="0" smtClean="0"/>
              <a:t>γενικό </a:t>
            </a:r>
            <a:r>
              <a:rPr lang="el-GR" dirty="0"/>
              <a:t>θεσμικό </a:t>
            </a:r>
            <a:r>
              <a:rPr lang="el-GR" dirty="0" smtClean="0"/>
              <a:t>πλαίσιο </a:t>
            </a:r>
            <a:r>
              <a:rPr lang="el-GR" sz="3000" b="0" dirty="0" smtClean="0"/>
              <a:t>1/4</a:t>
            </a:r>
            <a:endParaRPr lang="el-GR" sz="3000" b="0" dirty="0"/>
          </a:p>
        </p:txBody>
      </p:sp>
      <p:sp>
        <p:nvSpPr>
          <p:cNvPr id="3" name="Θέση περιεχομένου 2"/>
          <p:cNvSpPr>
            <a:spLocks noGrp="1"/>
          </p:cNvSpPr>
          <p:nvPr>
            <p:ph idx="1"/>
          </p:nvPr>
        </p:nvSpPr>
        <p:spPr/>
        <p:txBody>
          <a:bodyPr/>
          <a:lstStyle/>
          <a:p>
            <a:r>
              <a:rPr lang="el-GR" dirty="0"/>
              <a:t>Οι στρατηγικές συμμαχίες είναι συνεργασίες δύο ή περισσότερων εταιριών ή επιχειρησιακών μονάδων που λειτουργούν μαζί για να πετύχουν σημαντικούς στόχους που είναι αμοιβαία ωφέλιμοι. </a:t>
            </a:r>
          </a:p>
          <a:p>
            <a:r>
              <a:rPr lang="el-GR" dirty="0"/>
              <a:t>Οι επιχειρήσεις διαμορφώνουν τις συμμαχίες για να λάβουν ή να αποκτήσουν τεχνολογία, για να αποκτήσουν πρόσβαση σε συγκεκριμένες αγορές, για να μειώσουν τον οικονομικό κίνδυνο, για να μειώσουν τον πολιτικό κίνδυνο, για να επιτύχουν ή να εξασφαλίσουν ανταγωνιστικό πλεονέκτημα (Wheelen και Hungar, 2000</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425598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Στρατηγικές τάσεις συμμαχίας και </a:t>
            </a:r>
            <a:br>
              <a:rPr lang="el-GR" dirty="0">
                <a:solidFill>
                  <a:prstClr val="white"/>
                </a:solidFill>
              </a:rPr>
            </a:br>
            <a:r>
              <a:rPr lang="el-GR" dirty="0">
                <a:solidFill>
                  <a:prstClr val="white"/>
                </a:solidFill>
              </a:rPr>
              <a:t>γενικό θεσμικό πλαίσιο </a:t>
            </a:r>
            <a:r>
              <a:rPr lang="el-GR" sz="3000" b="0" dirty="0">
                <a:solidFill>
                  <a:prstClr val="white"/>
                </a:solidFill>
              </a:rPr>
              <a:t>2</a:t>
            </a:r>
            <a:r>
              <a:rPr lang="el-GR" sz="3000" b="0" dirty="0" smtClean="0">
                <a:solidFill>
                  <a:prstClr val="white"/>
                </a:solidFill>
              </a:rPr>
              <a:t>/4</a:t>
            </a:r>
            <a:endParaRPr lang="el-GR" dirty="0"/>
          </a:p>
        </p:txBody>
      </p:sp>
      <p:sp>
        <p:nvSpPr>
          <p:cNvPr id="3" name="Θέση περιεχομένου 2"/>
          <p:cNvSpPr>
            <a:spLocks noGrp="1"/>
          </p:cNvSpPr>
          <p:nvPr>
            <p:ph idx="1"/>
          </p:nvPr>
        </p:nvSpPr>
        <p:spPr/>
        <p:txBody>
          <a:bodyPr/>
          <a:lstStyle/>
          <a:p>
            <a:r>
              <a:rPr lang="el-GR" dirty="0" smtClean="0"/>
              <a:t>Μια </a:t>
            </a:r>
            <a:r>
              <a:rPr lang="el-GR" dirty="0"/>
              <a:t>στρατηγική συμμαχία αερογραμμών είναι μια μακροπρόθεσμη συνεργασία δύο ή περισσότερων εταιριών που προσπαθούν να ενισχύσουν τα πλεονεκτήματα συλλογικά έναντι των ανταγωνιστών τους με τη διανομή των λιγοστών πόρων συμπεριλαμβανομένων των προτερημάτων εμπορικών σημάτων και της δυνατότητας πρόσβασης στην αγορά, τη βελτίωση της ποιότητας υπηρεσιών, και με αυτόν τον τρόπο τη βελτίωση της αποδοτικότητας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15750102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Στρατηγικές τάσεις συμμαχίας και </a:t>
            </a:r>
            <a:br>
              <a:rPr lang="el-GR" dirty="0">
                <a:solidFill>
                  <a:prstClr val="white"/>
                </a:solidFill>
              </a:rPr>
            </a:br>
            <a:r>
              <a:rPr lang="el-GR" dirty="0">
                <a:solidFill>
                  <a:prstClr val="white"/>
                </a:solidFill>
              </a:rPr>
              <a:t>γενικό θεσμικό πλαίσιο </a:t>
            </a:r>
            <a:r>
              <a:rPr lang="el-GR" sz="3000" b="0" dirty="0" smtClean="0">
                <a:solidFill>
                  <a:prstClr val="white"/>
                </a:solidFill>
              </a:rPr>
              <a:t>3/4</a:t>
            </a:r>
            <a:endParaRPr lang="el-GR" dirty="0"/>
          </a:p>
        </p:txBody>
      </p:sp>
      <p:sp>
        <p:nvSpPr>
          <p:cNvPr id="3" name="Θέση περιεχομένου 2"/>
          <p:cNvSpPr>
            <a:spLocks noGrp="1"/>
          </p:cNvSpPr>
          <p:nvPr>
            <p:ph idx="1"/>
          </p:nvPr>
        </p:nvSpPr>
        <p:spPr/>
        <p:txBody>
          <a:bodyPr>
            <a:normAutofit fontScale="92500"/>
          </a:bodyPr>
          <a:lstStyle/>
          <a:p>
            <a:r>
              <a:rPr lang="el-GR" dirty="0"/>
              <a:t>Οι συμμαχίες δεν περιλαμβάνουν ένα μοίρασμα μετοχών, σκοπός τους είναι ο συνδυασμός των υπηρεσιών στις υπερατλαντικές πτήσεις. Δίνοντας πρόσβαση η μία εταιρία στην άλλη στις δύο προγραμματισμένες πτήσεις τους, προσφέρουν περισσότερες πτήσεις στους επιβάτες τους χωρίς να πρέπει να διεκδικήσουν περισσότερο χρόνο στα αεροδρόμια.</a:t>
            </a:r>
          </a:p>
          <a:p>
            <a:r>
              <a:rPr lang="el-GR" dirty="0"/>
              <a:t>Η συμμετοχή μιας αεροπορικής εταιρίας σε μια συμμαχία μπορεί να συνοδεύεται από οικονομικά και μη οφέλη και να έχει σημαντικές επιπτώσεις στην αγορά, όμως, οι υποχρεώσεις και τα δικαιώματα που προκύπτουν από τις σχετικές συμβάσεις δεν είναι δεσμευτικά από νομικής άποψης.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3866339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Στρατηγικές τάσεις συμμαχίας και </a:t>
            </a:r>
            <a:br>
              <a:rPr lang="el-GR" dirty="0">
                <a:solidFill>
                  <a:prstClr val="white"/>
                </a:solidFill>
              </a:rPr>
            </a:br>
            <a:r>
              <a:rPr lang="el-GR" dirty="0">
                <a:solidFill>
                  <a:prstClr val="white"/>
                </a:solidFill>
              </a:rPr>
              <a:t>γενικό θεσμικό πλαίσιο </a:t>
            </a:r>
            <a:r>
              <a:rPr lang="el-GR" sz="3000" b="0" dirty="0" smtClean="0">
                <a:solidFill>
                  <a:prstClr val="white"/>
                </a:solidFill>
              </a:rPr>
              <a:t>4/4</a:t>
            </a:r>
            <a:endParaRPr lang="el-GR" dirty="0"/>
          </a:p>
        </p:txBody>
      </p:sp>
      <p:sp>
        <p:nvSpPr>
          <p:cNvPr id="3" name="Θέση περιεχομένου 2"/>
          <p:cNvSpPr>
            <a:spLocks noGrp="1"/>
          </p:cNvSpPr>
          <p:nvPr>
            <p:ph idx="1"/>
          </p:nvPr>
        </p:nvSpPr>
        <p:spPr/>
        <p:txBody>
          <a:bodyPr/>
          <a:lstStyle/>
          <a:p>
            <a:r>
              <a:rPr lang="el-GR" dirty="0"/>
              <a:t>Υπάρχουν δύο είδη συμμαχιών για τις αεροπορικές εταιρίες:</a:t>
            </a:r>
          </a:p>
          <a:p>
            <a:pPr lvl="1"/>
            <a:r>
              <a:rPr lang="el-GR" dirty="0"/>
              <a:t>Διεθνείς </a:t>
            </a:r>
            <a:r>
              <a:rPr lang="el-GR" dirty="0" smtClean="0"/>
              <a:t>Συμμαχίες</a:t>
            </a:r>
            <a:r>
              <a:rPr lang="el-GR" dirty="0"/>
              <a:t>.</a:t>
            </a:r>
          </a:p>
          <a:p>
            <a:pPr lvl="1"/>
            <a:r>
              <a:rPr lang="el-GR" dirty="0"/>
              <a:t>Τοπικές </a:t>
            </a:r>
            <a:r>
              <a:rPr lang="el-GR" dirty="0" smtClean="0"/>
              <a:t>Συμμαχίες.</a:t>
            </a:r>
          </a:p>
          <a:p>
            <a:r>
              <a:rPr lang="el-GR" dirty="0"/>
              <a:t>Το κόστος για τη δημιουργία των συμμαχιών είναι ελάχιστο.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31846883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Στόχοι της στρατηγικής των </a:t>
            </a:r>
            <a:r>
              <a:rPr lang="el-GR" dirty="0" smtClean="0"/>
              <a:t/>
            </a:r>
            <a:br>
              <a:rPr lang="el-GR" dirty="0" smtClean="0"/>
            </a:br>
            <a:r>
              <a:rPr lang="el-GR" dirty="0" smtClean="0"/>
              <a:t>αεροπορικών </a:t>
            </a:r>
            <a:r>
              <a:rPr lang="el-GR" dirty="0"/>
              <a:t>συμμαχιών</a:t>
            </a:r>
          </a:p>
        </p:txBody>
      </p:sp>
      <p:sp>
        <p:nvSpPr>
          <p:cNvPr id="3" name="Θέση περιεχομένου 2"/>
          <p:cNvSpPr>
            <a:spLocks noGrp="1"/>
          </p:cNvSpPr>
          <p:nvPr>
            <p:ph idx="1"/>
          </p:nvPr>
        </p:nvSpPr>
        <p:spPr/>
        <p:txBody>
          <a:bodyPr>
            <a:normAutofit/>
          </a:bodyPr>
          <a:lstStyle/>
          <a:p>
            <a:r>
              <a:rPr lang="el-GR" dirty="0"/>
              <a:t>Από τη μελέτη των Coopers και Lybrand (1997), στρατηγικές συμμαχίες μπορούν να διαμορφώνονται μεταξύ των επιχειρήσεων, με στόχο το αμοιβαίο όφελος, υιοθετώντας πολιτικές ή στρατηγικές</a:t>
            </a:r>
            <a:r>
              <a:rPr lang="el-GR" dirty="0" smtClean="0"/>
              <a:t>:</a:t>
            </a:r>
            <a:endParaRPr lang="el-GR" dirty="0"/>
          </a:p>
          <a:p>
            <a:pPr lvl="1"/>
            <a:r>
              <a:rPr lang="el-GR" dirty="0" smtClean="0"/>
              <a:t>Κοινού </a:t>
            </a:r>
            <a:r>
              <a:rPr lang="el-GR" dirty="0"/>
              <a:t>μάρκετινγκ/προώθησης,</a:t>
            </a:r>
          </a:p>
          <a:p>
            <a:pPr lvl="1"/>
            <a:r>
              <a:rPr lang="el-GR" dirty="0" smtClean="0"/>
              <a:t>Κοινών </a:t>
            </a:r>
            <a:r>
              <a:rPr lang="el-GR" dirty="0"/>
              <a:t>πωλήσεων ή διανομών,</a:t>
            </a:r>
          </a:p>
          <a:p>
            <a:pPr lvl="1"/>
            <a:r>
              <a:rPr lang="el-GR" dirty="0" smtClean="0"/>
              <a:t>Παραγωγής</a:t>
            </a:r>
            <a:r>
              <a:rPr lang="el-GR" dirty="0"/>
              <a:t>,</a:t>
            </a:r>
          </a:p>
          <a:p>
            <a:pPr lvl="1"/>
            <a:r>
              <a:rPr lang="el-GR" dirty="0" smtClean="0"/>
              <a:t>Συνεργασίας </a:t>
            </a:r>
            <a:r>
              <a:rPr lang="el-GR" dirty="0"/>
              <a:t>στον τομέα του σχεδιασμού,</a:t>
            </a:r>
          </a:p>
          <a:p>
            <a:pPr lvl="1"/>
            <a:r>
              <a:rPr lang="el-GR" dirty="0" smtClean="0"/>
              <a:t>Έρευνας </a:t>
            </a:r>
            <a:r>
              <a:rPr lang="el-GR" dirty="0"/>
              <a:t>και ανάπτυξης </a:t>
            </a:r>
            <a:r>
              <a:rPr lang="el-GR" dirty="0" smtClean="0"/>
              <a:t>τεχνολογίας.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38792497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Συγχωνεύσεις</a:t>
            </a:r>
          </a:p>
        </p:txBody>
      </p:sp>
      <p:sp>
        <p:nvSpPr>
          <p:cNvPr id="3" name="Θέση περιεχομένου 2"/>
          <p:cNvSpPr>
            <a:spLocks noGrp="1"/>
          </p:cNvSpPr>
          <p:nvPr>
            <p:ph idx="1"/>
          </p:nvPr>
        </p:nvSpPr>
        <p:spPr/>
        <p:txBody>
          <a:bodyPr/>
          <a:lstStyle/>
          <a:p>
            <a:r>
              <a:rPr lang="el-GR" dirty="0"/>
              <a:t>Η κύρια διαφορά μεταξύ των συμμαχιών και των συγχωνεύσεων έγκειται στη κυριότητα και τον έλεγχο. Οι συγχωνεύσεις οδηγούν σε έναν μονό φορέα, ενώ οι συμμαχίες δεν επηρεάζουν τη νόμιμη κυριότητα και ιδιοκτησία και βασίζονται στο μοίρασμα  των εσόδων, στο συντονισμό της χωρητικότητας με χαλαρούς συνδετικούς κρίκους και την κάθε εταιρία να παραμένει ανεξάρτητη</a:t>
            </a:r>
            <a:r>
              <a:rPr lang="el-GR" dirty="0" smtClean="0"/>
              <a:t>.</a:t>
            </a:r>
          </a:p>
          <a:p>
            <a:r>
              <a:rPr lang="el-GR" dirty="0"/>
              <a:t>Η κύρια διαφορά μεταξύ των συμμαχιών και των συγχωνεύσεων είναι ότι αν και έχουν τους ίδιους σκοπούς, οι συγχωνεύσεις προσφέρουν ένα καλύτερο επίπεδο ελέγχου και πετυχαίνουν την χωρητικότητα πιο γρήγορα.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154316985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exo-opistho_simeiomata">
  <a:themeElements>
    <a:clrScheme name="Προσαρμοσμένο 22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exo-opistho_simeiomata</Template>
  <TotalTime>21</TotalTime>
  <Words>1360</Words>
  <Application>Microsoft Office PowerPoint</Application>
  <PresentationFormat>Προβολή στην οθόνη (4:3)</PresentationFormat>
  <Paragraphs>140</Paragraphs>
  <Slides>21</Slides>
  <Notes>7</Notes>
  <HiddenSlides>0</HiddenSlides>
  <MMClips>0</MMClips>
  <ScaleCrop>false</ScaleCrop>
  <HeadingPairs>
    <vt:vector size="4" baseType="variant">
      <vt:variant>
        <vt:lpstr>Θέμα</vt:lpstr>
      </vt:variant>
      <vt:variant>
        <vt:i4>2</vt:i4>
      </vt:variant>
      <vt:variant>
        <vt:lpstr>Τίτλοι διαφανειών</vt:lpstr>
      </vt:variant>
      <vt:variant>
        <vt:i4>21</vt:i4>
      </vt:variant>
    </vt:vector>
  </HeadingPairs>
  <TitlesOfParts>
    <vt:vector size="23" baseType="lpstr">
      <vt:lpstr>exo-opistho_simeiomata</vt:lpstr>
      <vt:lpstr>OC_template_updated</vt:lpstr>
      <vt:lpstr>Τουρισμός και Αερομεταφορές</vt:lpstr>
      <vt:lpstr>Εισαγωγή 1/2 </vt:lpstr>
      <vt:lpstr>Εισαγωγή 2/2 </vt:lpstr>
      <vt:lpstr>Στρατηγικές τάσεις συμμαχίας και  γενικό θεσμικό πλαίσιο 1/4</vt:lpstr>
      <vt:lpstr>Στρατηγικές τάσεις συμμαχίας και  γενικό θεσμικό πλαίσιο 2/4</vt:lpstr>
      <vt:lpstr>Στρατηγικές τάσεις συμμαχίας και  γενικό θεσμικό πλαίσιο 3/4</vt:lpstr>
      <vt:lpstr>Στρατηγικές τάσεις συμμαχίας και  γενικό θεσμικό πλαίσιο 4/4</vt:lpstr>
      <vt:lpstr>Στόχοι της στρατηγικής των  αεροπορικών συμμαχιών</vt:lpstr>
      <vt:lpstr>Συγχωνεύσεις</vt:lpstr>
      <vt:lpstr>Κίνδυνοι και προβλήματα που αντιμετωπίζουν οι στρατηγικές συμμαχίες</vt:lpstr>
      <vt:lpstr>Παράγοντες επιτυχίας για τις  στρατηγικές συμμαχίες</vt:lpstr>
      <vt:lpstr>Παγκόσμιες Ομαδοποιήσεις</vt:lpstr>
      <vt:lpstr>Οι μεγαλύτερες συμμαχίες  αεροπορικών εταιριών </vt:lpstr>
      <vt:lpstr>Τα οφέλη των στρατηγικών συμμαχιών</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Τουρισμός και Αερομεταφορές</dc:title>
  <dc:creator>opencourses@teiath.gr</dc:creator>
  <cp:lastModifiedBy>natasakar new</cp:lastModifiedBy>
  <cp:revision>5</cp:revision>
  <dcterms:created xsi:type="dcterms:W3CDTF">2015-04-17T05:56:02Z</dcterms:created>
  <dcterms:modified xsi:type="dcterms:W3CDTF">2015-06-26T10:24:47Z</dcterms:modified>
</cp:coreProperties>
</file>